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5"/>
  </p:notesMasterIdLst>
  <p:sldIdLst>
    <p:sldId id="303" r:id="rId2"/>
    <p:sldId id="352" r:id="rId3"/>
    <p:sldId id="350" r:id="rId4"/>
    <p:sldId id="366" r:id="rId5"/>
    <p:sldId id="340" r:id="rId6"/>
    <p:sldId id="343" r:id="rId7"/>
    <p:sldId id="344" r:id="rId8"/>
    <p:sldId id="369" r:id="rId9"/>
    <p:sldId id="341" r:id="rId10"/>
    <p:sldId id="346" r:id="rId11"/>
    <p:sldId id="345" r:id="rId12"/>
    <p:sldId id="339" r:id="rId13"/>
    <p:sldId id="304" r:id="rId14"/>
    <p:sldId id="353" r:id="rId15"/>
    <p:sldId id="354" r:id="rId16"/>
    <p:sldId id="358" r:id="rId17"/>
    <p:sldId id="355" r:id="rId18"/>
    <p:sldId id="357" r:id="rId19"/>
    <p:sldId id="367" r:id="rId20"/>
    <p:sldId id="356" r:id="rId21"/>
    <p:sldId id="349" r:id="rId22"/>
    <p:sldId id="348" r:id="rId23"/>
    <p:sldId id="360" r:id="rId24"/>
    <p:sldId id="359" r:id="rId25"/>
    <p:sldId id="363" r:id="rId26"/>
    <p:sldId id="361" r:id="rId27"/>
    <p:sldId id="319" r:id="rId28"/>
    <p:sldId id="362" r:id="rId29"/>
    <p:sldId id="368" r:id="rId30"/>
    <p:sldId id="347" r:id="rId31"/>
    <p:sldId id="365" r:id="rId32"/>
    <p:sldId id="364" r:id="rId33"/>
    <p:sldId id="323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5179" autoAdjust="0"/>
  </p:normalViewPr>
  <p:slideViewPr>
    <p:cSldViewPr snapToGrid="0">
      <p:cViewPr varScale="1">
        <p:scale>
          <a:sx n="78" d="100"/>
          <a:sy n="78" d="100"/>
        </p:scale>
        <p:origin x="3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6DBF-A56C-4EEB-8D87-559BB4D5D751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C0D2-2C7B-42F5-9BDB-4A2F0153E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C0D2-2C7B-42F5-9BDB-4A2F0153E80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21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9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23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19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43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14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0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41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8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84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9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7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94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12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21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A3AD3-AA36-4343-B5EE-186DFCAB876B}" type="datetimeFigureOut">
              <a:rPr lang="nl-NL" smtClean="0"/>
              <a:t>30-10-2017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869365-E8A4-4CBD-98FC-5AA4F21EA7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2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lXh2n0aPyw&amp;list=PLAVvG4r1iDspeH-mJfKldhiake6Q7Q1U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59774" y="555969"/>
            <a:ext cx="8001000" cy="2971801"/>
          </a:xfrm>
        </p:spPr>
        <p:txBody>
          <a:bodyPr/>
          <a:lstStyle/>
          <a:p>
            <a:r>
              <a:rPr lang="nl-NL" dirty="0" err="1" smtClean="0"/>
              <a:t>Paralegals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62832" y="4634509"/>
            <a:ext cx="9144000" cy="94899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Ivar Timmer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Lectoraat </a:t>
            </a:r>
            <a:r>
              <a:rPr lang="nl-NL" dirty="0" err="1" smtClean="0">
                <a:solidFill>
                  <a:schemeClr val="tx1"/>
                </a:solidFill>
              </a:rPr>
              <a:t>legal</a:t>
            </a:r>
            <a:r>
              <a:rPr lang="nl-NL" dirty="0" smtClean="0">
                <a:solidFill>
                  <a:schemeClr val="tx1"/>
                </a:solidFill>
              </a:rPr>
              <a:t> management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  <p:sp>
        <p:nvSpPr>
          <p:cNvPr id="10" name="Ondertitel 3"/>
          <p:cNvSpPr txBox="1">
            <a:spLocks/>
          </p:cNvSpPr>
          <p:nvPr/>
        </p:nvSpPr>
        <p:spPr>
          <a:xfrm>
            <a:off x="459774" y="3590701"/>
            <a:ext cx="9144000" cy="62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 smtClean="0">
                <a:solidFill>
                  <a:schemeClr val="tx1"/>
                </a:solidFill>
              </a:rPr>
              <a:t>Trends en ontwikkelingen in de </a:t>
            </a:r>
            <a:r>
              <a:rPr lang="nl-NL" i="1" dirty="0" err="1" smtClean="0">
                <a:solidFill>
                  <a:schemeClr val="tx1"/>
                </a:solidFill>
              </a:rPr>
              <a:t>parajuridische</a:t>
            </a:r>
            <a:r>
              <a:rPr lang="nl-NL" i="1" dirty="0" smtClean="0">
                <a:solidFill>
                  <a:schemeClr val="tx1"/>
                </a:solidFill>
              </a:rPr>
              <a:t> professies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435" y="164944"/>
            <a:ext cx="7163644" cy="22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73" y="0"/>
            <a:ext cx="5862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211" y="1111442"/>
            <a:ext cx="5775370" cy="391371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3456" y="498711"/>
            <a:ext cx="57822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Juridisch risicomanagement wordt (veel) belangrijker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Ideaal: van reactieve aanpak naar proactief en systematisch (‘</a:t>
            </a:r>
            <a:r>
              <a:rPr lang="nl-NL" sz="2000" dirty="0" err="1"/>
              <a:t>datadriven</a:t>
            </a:r>
            <a:r>
              <a:rPr lang="nl-NL" sz="2000" dirty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In-house </a:t>
            </a:r>
            <a:r>
              <a:rPr lang="nl-NL" sz="2000" dirty="0" smtClean="0"/>
              <a:t>afdelingen </a:t>
            </a:r>
            <a:r>
              <a:rPr lang="nl-NL" sz="2000" dirty="0" smtClean="0"/>
              <a:t>beter </a:t>
            </a:r>
            <a:r>
              <a:rPr lang="nl-NL" sz="2000" dirty="0" smtClean="0"/>
              <a:t>gepositioneerd voor beheersen juridische risico’s dan externe adviseurs/ advocaten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</a:t>
            </a:r>
            <a:r>
              <a:rPr lang="nl-NL" sz="2000" dirty="0" smtClean="0"/>
              <a:t>ndere taken en verwachtingen: vragen ook om andere kennis en 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Er zijn overigens nog wel forse verschillen tussen organisaties en sectoren….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963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363" y="0"/>
            <a:ext cx="8534401" cy="885973"/>
          </a:xfrm>
        </p:spPr>
        <p:txBody>
          <a:bodyPr/>
          <a:lstStyle/>
          <a:p>
            <a:r>
              <a:rPr lang="nl-NL" dirty="0" smtClean="0"/>
              <a:t>Kortom: </a:t>
            </a:r>
            <a:r>
              <a:rPr lang="nl-NL" dirty="0" smtClean="0"/>
              <a:t>Uitdagingen</a:t>
            </a:r>
            <a:r>
              <a:rPr lang="nl-NL" dirty="0" smtClean="0"/>
              <a:t>….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1363" y="885973"/>
            <a:ext cx="9440861" cy="5638395"/>
          </a:xfrm>
        </p:spPr>
        <p:txBody>
          <a:bodyPr>
            <a:normAutofit fontScale="70000" lnSpcReduction="20000"/>
          </a:bodyPr>
          <a:lstStyle/>
          <a:p>
            <a:endParaRPr lang="nl-NL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tx1"/>
                </a:solidFill>
              </a:rPr>
              <a:t>R</a:t>
            </a:r>
            <a:r>
              <a:rPr lang="nl-NL" sz="3200" dirty="0" smtClean="0">
                <a:solidFill>
                  <a:schemeClr val="tx1"/>
                </a:solidFill>
              </a:rPr>
              <a:t>echtspraktijk staat daardoor steeds </a:t>
            </a:r>
            <a:r>
              <a:rPr lang="nl-NL" sz="3200" dirty="0" smtClean="0">
                <a:solidFill>
                  <a:schemeClr val="tx1"/>
                </a:solidFill>
              </a:rPr>
              <a:t>meer open voor invloeden uit andere vakgebieden/ stromingen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chemeClr val="tx1"/>
                </a:solidFill>
              </a:rPr>
              <a:t>Doelen: </a:t>
            </a:r>
            <a:r>
              <a:rPr lang="nl-NL" sz="3200" dirty="0" smtClean="0">
                <a:solidFill>
                  <a:schemeClr val="tx1"/>
                </a:solidFill>
              </a:rPr>
              <a:t>effectiviteit vergroten</a:t>
            </a:r>
            <a:r>
              <a:rPr lang="nl-NL" sz="3200" dirty="0">
                <a:solidFill>
                  <a:schemeClr val="tx1"/>
                </a:solidFill>
              </a:rPr>
              <a:t>, kosten </a:t>
            </a:r>
            <a:r>
              <a:rPr lang="nl-NL" sz="3200" dirty="0" smtClean="0">
                <a:solidFill>
                  <a:schemeClr val="tx1"/>
                </a:solidFill>
              </a:rPr>
              <a:t>verlagen</a:t>
            </a:r>
            <a:r>
              <a:rPr lang="nl-NL" sz="3200" dirty="0">
                <a:solidFill>
                  <a:schemeClr val="tx1"/>
                </a:solidFill>
              </a:rPr>
              <a:t>, gebruiksvriendelijkheid en klanttevredenheid </a:t>
            </a:r>
            <a:r>
              <a:rPr lang="nl-NL" sz="3200" dirty="0" smtClean="0">
                <a:solidFill>
                  <a:schemeClr val="tx1"/>
                </a:solidFill>
              </a:rPr>
              <a:t>verhogen</a:t>
            </a:r>
            <a:r>
              <a:rPr lang="nl-NL" sz="3200" dirty="0">
                <a:solidFill>
                  <a:schemeClr val="tx1"/>
                </a:solidFill>
              </a:rPr>
              <a:t>, </a:t>
            </a:r>
            <a:r>
              <a:rPr lang="nl-NL" sz="3200" dirty="0" smtClean="0">
                <a:solidFill>
                  <a:schemeClr val="tx1"/>
                </a:solidFill>
              </a:rPr>
              <a:t>enzovoort</a:t>
            </a:r>
            <a:endParaRPr lang="nl-NL" sz="32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Legal </a:t>
            </a:r>
            <a:r>
              <a:rPr lang="nl-NL" sz="3200" dirty="0">
                <a:solidFill>
                  <a:schemeClr val="tx1"/>
                </a:solidFill>
              </a:rPr>
              <a:t>risk </a:t>
            </a:r>
            <a:r>
              <a:rPr lang="nl-NL" sz="3200" dirty="0" smtClean="0">
                <a:solidFill>
                  <a:schemeClr val="tx1"/>
                </a:solidFill>
              </a:rPr>
              <a:t>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Legal </a:t>
            </a:r>
            <a:r>
              <a:rPr lang="nl-NL" sz="3200" dirty="0" err="1" smtClean="0">
                <a:solidFill>
                  <a:schemeClr val="tx1"/>
                </a:solidFill>
              </a:rPr>
              <a:t>tech</a:t>
            </a:r>
            <a:endParaRPr lang="nl-NL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err="1" smtClean="0">
                <a:solidFill>
                  <a:schemeClr val="tx1"/>
                </a:solidFill>
              </a:rPr>
              <a:t>Behavioural</a:t>
            </a:r>
            <a:r>
              <a:rPr lang="nl-NL" sz="3200" dirty="0" smtClean="0">
                <a:solidFill>
                  <a:schemeClr val="tx1"/>
                </a:solidFill>
              </a:rPr>
              <a:t> </a:t>
            </a:r>
            <a:r>
              <a:rPr lang="nl-NL" sz="3200" dirty="0" err="1" smtClean="0">
                <a:solidFill>
                  <a:schemeClr val="tx1"/>
                </a:solidFill>
              </a:rPr>
              <a:t>law</a:t>
            </a:r>
            <a:endParaRPr lang="nl-NL" sz="32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Legal project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Legal </a:t>
            </a:r>
            <a:r>
              <a:rPr lang="nl-NL" sz="3200" dirty="0" err="1" smtClean="0">
                <a:solidFill>
                  <a:schemeClr val="tx1"/>
                </a:solidFill>
              </a:rPr>
              <a:t>process</a:t>
            </a:r>
            <a:r>
              <a:rPr lang="nl-NL" sz="3200" dirty="0" smtClean="0">
                <a:solidFill>
                  <a:schemeClr val="tx1"/>
                </a:solidFill>
              </a:rPr>
              <a:t>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Legal </a:t>
            </a:r>
            <a:r>
              <a:rPr lang="nl-NL" sz="3200" dirty="0" smtClean="0">
                <a:solidFill>
                  <a:schemeClr val="tx1"/>
                </a:solidFill>
              </a:rPr>
              <a:t>design</a:t>
            </a:r>
            <a:endParaRPr lang="nl-NL" sz="32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Recent: opkomst </a:t>
            </a:r>
            <a:r>
              <a:rPr lang="nl-NL" sz="3200" dirty="0" err="1" smtClean="0">
                <a:solidFill>
                  <a:schemeClr val="tx1"/>
                </a:solidFill>
              </a:rPr>
              <a:t>legal</a:t>
            </a:r>
            <a:r>
              <a:rPr lang="nl-NL" sz="3200" dirty="0" smtClean="0">
                <a:solidFill>
                  <a:schemeClr val="tx1"/>
                </a:solidFill>
              </a:rPr>
              <a:t> </a:t>
            </a:r>
            <a:r>
              <a:rPr lang="nl-NL" sz="3200" dirty="0">
                <a:solidFill>
                  <a:schemeClr val="tx1"/>
                </a:solidFill>
              </a:rPr>
              <a:t>operations</a:t>
            </a:r>
          </a:p>
          <a:p>
            <a:endParaRPr lang="nl-NL" sz="3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Veel van deze ontwikkelingen zijn voor </a:t>
            </a:r>
            <a:r>
              <a:rPr lang="nl-NL" sz="3200" dirty="0" err="1" smtClean="0">
                <a:solidFill>
                  <a:schemeClr val="tx1"/>
                </a:solidFill>
              </a:rPr>
              <a:t>parajuridische</a:t>
            </a:r>
            <a:r>
              <a:rPr lang="nl-NL" sz="3200" dirty="0" smtClean="0">
                <a:solidFill>
                  <a:schemeClr val="tx1"/>
                </a:solidFill>
              </a:rPr>
              <a:t> professies zeer </a:t>
            </a:r>
            <a:r>
              <a:rPr lang="nl-NL" sz="3200" dirty="0" smtClean="0">
                <a:solidFill>
                  <a:schemeClr val="tx1"/>
                </a:solidFill>
              </a:rPr>
              <a:t>relevant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472" y="172443"/>
            <a:ext cx="5275262" cy="10435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79" y="1202768"/>
            <a:ext cx="2762250" cy="4381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0" y="2527041"/>
            <a:ext cx="4504679" cy="115054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540" y="1261394"/>
            <a:ext cx="4702895" cy="160657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454" y="2443795"/>
            <a:ext cx="525981" cy="42417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35" y="240550"/>
            <a:ext cx="5328406" cy="82363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3135" y="4168970"/>
            <a:ext cx="813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Algemeen: technologie zal de komende jaren professionalisering (</a:t>
            </a:r>
            <a:r>
              <a:rPr lang="nl-NL" dirty="0" err="1" smtClean="0"/>
              <a:t>bedrijfs</a:t>
            </a:r>
            <a:r>
              <a:rPr lang="nl-NL" dirty="0" smtClean="0"/>
              <a:t>)juridische afdelingen en ‘</a:t>
            </a:r>
            <a:r>
              <a:rPr lang="nl-NL" dirty="0" err="1" smtClean="0"/>
              <a:t>datadriven</a:t>
            </a:r>
            <a:r>
              <a:rPr lang="nl-NL" dirty="0" smtClean="0"/>
              <a:t> approach’ </a:t>
            </a:r>
            <a:r>
              <a:rPr lang="nl-NL" dirty="0" smtClean="0"/>
              <a:t>verder ondersteunen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Software voor contractmanagement, corporate </a:t>
            </a:r>
            <a:r>
              <a:rPr lang="nl-NL" dirty="0" err="1" smtClean="0"/>
              <a:t>housekeeping</a:t>
            </a:r>
            <a:r>
              <a:rPr lang="nl-NL" dirty="0" smtClean="0"/>
              <a:t>, compliance, document </a:t>
            </a:r>
            <a:r>
              <a:rPr lang="nl-NL" dirty="0" err="1" smtClean="0"/>
              <a:t>assembly</a:t>
            </a:r>
            <a:r>
              <a:rPr lang="nl-NL" dirty="0" smtClean="0"/>
              <a:t>, data-/ </a:t>
            </a:r>
            <a:r>
              <a:rPr lang="nl-NL" dirty="0" err="1" smtClean="0"/>
              <a:t>textmining</a:t>
            </a:r>
            <a:r>
              <a:rPr lang="nl-NL" dirty="0" smtClean="0"/>
              <a:t>, enzovoort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Digitale kennis en vaardigheden worden snel belangrijker voor </a:t>
            </a:r>
            <a:r>
              <a:rPr lang="nl-NL" dirty="0" err="1" smtClean="0"/>
              <a:t>parajuridische</a:t>
            </a:r>
            <a:r>
              <a:rPr lang="nl-NL" dirty="0" smtClean="0"/>
              <a:t>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Legal </a:t>
            </a:r>
            <a:r>
              <a:rPr lang="nl-NL" dirty="0" err="1" smtClean="0"/>
              <a:t>tech</a:t>
            </a:r>
            <a:r>
              <a:rPr lang="nl-NL" dirty="0" smtClean="0"/>
              <a:t>-alliantie Hogescholen</a:t>
            </a:r>
            <a:endParaRPr lang="nl-NL" sz="2400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83533" y="1664133"/>
            <a:ext cx="8534400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Legal </a:t>
            </a:r>
            <a:r>
              <a:rPr lang="nl-NL" dirty="0" err="1" smtClean="0"/>
              <a:t>tech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0939" y="3008715"/>
            <a:ext cx="4331061" cy="13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819" y="1582291"/>
            <a:ext cx="8534400" cy="1507067"/>
          </a:xfrm>
        </p:spPr>
        <p:txBody>
          <a:bodyPr/>
          <a:lstStyle/>
          <a:p>
            <a:r>
              <a:rPr lang="nl-NL" dirty="0" err="1" smtClean="0"/>
              <a:t>Behavioural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endParaRPr lang="nl-NL" dirty="0"/>
          </a:p>
        </p:txBody>
      </p:sp>
      <p:pic>
        <p:nvPicPr>
          <p:cNvPr id="1026" name="Picture 2" descr="Image result for nud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41" y="169933"/>
            <a:ext cx="4295065" cy="65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De pianotrap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 smtClean="0">
                <a:solidFill>
                  <a:schemeClr val="tx1"/>
                </a:solidFill>
              </a:rPr>
              <a:t>Kern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Veel </a:t>
            </a:r>
            <a:r>
              <a:rPr lang="nl-NL" dirty="0" smtClean="0">
                <a:solidFill>
                  <a:schemeClr val="tx1"/>
                </a:solidFill>
              </a:rPr>
              <a:t>keuzes en handelingen maken </a:t>
            </a:r>
            <a:r>
              <a:rPr lang="nl-NL" dirty="0" smtClean="0">
                <a:solidFill>
                  <a:schemeClr val="tx1"/>
                </a:solidFill>
              </a:rPr>
              <a:t>mensen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onbewust en worden </a:t>
            </a:r>
            <a:r>
              <a:rPr lang="nl-NL" dirty="0" smtClean="0">
                <a:solidFill>
                  <a:schemeClr val="tx1"/>
                </a:solidFill>
              </a:rPr>
              <a:t>sterk beïnvloed </a:t>
            </a:r>
            <a:r>
              <a:rPr lang="nl-NL" dirty="0" smtClean="0">
                <a:solidFill>
                  <a:schemeClr val="tx1"/>
                </a:solidFill>
              </a:rPr>
              <a:t>door factoren in onze omgeving (deze ‘duwen’ mensen in een bepaalde richting: </a:t>
            </a:r>
            <a:r>
              <a:rPr lang="nl-NL" i="1" dirty="0" err="1" smtClean="0">
                <a:solidFill>
                  <a:schemeClr val="tx1"/>
                </a:solidFill>
              </a:rPr>
              <a:t>nudges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Idee: laat mensen </a:t>
            </a:r>
            <a:r>
              <a:rPr lang="nl-NL" dirty="0" smtClean="0">
                <a:solidFill>
                  <a:schemeClr val="tx1"/>
                </a:solidFill>
              </a:rPr>
              <a:t>vrij </a:t>
            </a:r>
            <a:r>
              <a:rPr lang="nl-NL" dirty="0" smtClean="0">
                <a:solidFill>
                  <a:schemeClr val="tx1"/>
                </a:solidFill>
              </a:rPr>
              <a:t>om te beslissen wat ze willen, maar verander de </a:t>
            </a:r>
            <a:r>
              <a:rPr lang="nl-NL" i="1" dirty="0" err="1" smtClean="0">
                <a:solidFill>
                  <a:schemeClr val="tx1"/>
                </a:solidFill>
              </a:rPr>
              <a:t>nudges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en mensen maken (onbewust) andere,  betere beslissingen</a:t>
            </a:r>
          </a:p>
        </p:txBody>
      </p:sp>
    </p:spTree>
    <p:extLst>
      <p:ext uri="{BB962C8B-B14F-4D97-AF65-F5344CB8AC3E}">
        <p14:creationId xmlns:p14="http://schemas.microsoft.com/office/powerpoint/2010/main" val="727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101" y="758627"/>
            <a:ext cx="9742840" cy="5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rgan donors coun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5" y="1869260"/>
            <a:ext cx="7463149" cy="43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57040" y="-857756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Effectief gebruik maken van </a:t>
            </a:r>
            <a:r>
              <a:rPr lang="nl-NL" i="1" dirty="0" smtClean="0">
                <a:solidFill>
                  <a:schemeClr val="tx1"/>
                </a:solidFill>
              </a:rPr>
              <a:t>default options</a:t>
            </a:r>
            <a:r>
              <a:rPr lang="nl-NL" dirty="0" smtClean="0">
                <a:solidFill>
                  <a:schemeClr val="tx1"/>
                </a:solidFill>
              </a:rPr>
              <a:t>, de ‘standaardoptie’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Als ik bij een bepaalde keuze niets doe, wat gebeurt er dan?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Is het: ‘ja, tenzij ik bewust nee kies….’ of ‘nee, tenzij ik…’</a:t>
            </a:r>
          </a:p>
        </p:txBody>
      </p:sp>
    </p:spTree>
    <p:extLst>
      <p:ext uri="{BB962C8B-B14F-4D97-AF65-F5344CB8AC3E}">
        <p14:creationId xmlns:p14="http://schemas.microsoft.com/office/powerpoint/2010/main" val="10030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2562" y="4519700"/>
            <a:ext cx="8534400" cy="1507067"/>
          </a:xfrm>
        </p:spPr>
        <p:txBody>
          <a:bodyPr/>
          <a:lstStyle/>
          <a:p>
            <a:r>
              <a:rPr lang="nl-NL" dirty="0" smtClean="0"/>
              <a:t>36% toename pensioendeelnemers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686" y="308902"/>
            <a:ext cx="6705754" cy="39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47" y="636932"/>
            <a:ext cx="6842444" cy="513268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719802" y="873940"/>
            <a:ext cx="2816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Wereldwijd </a:t>
            </a:r>
            <a:r>
              <a:rPr lang="nl-NL" dirty="0" smtClean="0"/>
              <a:t>verspreid binnen </a:t>
            </a:r>
            <a:r>
              <a:rPr lang="nl-NL" dirty="0" smtClean="0"/>
              <a:t>overheden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Binnen NL-overheid o.a. experimenten bij belastingdienst (beïnvloeden snelheid </a:t>
            </a:r>
            <a:r>
              <a:rPr lang="nl-NL" dirty="0" smtClean="0"/>
              <a:t>invullenaangifte), </a:t>
            </a:r>
            <a:r>
              <a:rPr lang="nl-NL" dirty="0" smtClean="0"/>
              <a:t>studiefinanciering (beïnvloeden leenbedrag), energiebesparing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8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81" y="-312111"/>
            <a:ext cx="8682210" cy="1982549"/>
          </a:xfrm>
        </p:spPr>
        <p:txBody>
          <a:bodyPr/>
          <a:lstStyle/>
          <a:p>
            <a:r>
              <a:rPr lang="nl-NL" dirty="0" smtClean="0"/>
              <a:t>Legal </a:t>
            </a:r>
            <a:r>
              <a:rPr lang="nl-NL" dirty="0" smtClean="0"/>
              <a:t>management??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73" y="1385730"/>
            <a:ext cx="7133895" cy="350185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Organisatiekundig en rechtssociologisch perspectief op </a:t>
            </a:r>
            <a:r>
              <a:rPr lang="nl-NL" b="1" dirty="0" smtClean="0">
                <a:solidFill>
                  <a:schemeClr val="tx1"/>
                </a:solidFill>
              </a:rPr>
              <a:t>de rechtspraktijk</a:t>
            </a:r>
            <a:endParaRPr lang="nl-NL" b="1" dirty="0" smtClean="0">
              <a:solidFill>
                <a:schemeClr val="tx1"/>
              </a:solidFill>
            </a:endParaRP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Effectieve inrichting van juridische processen/ diensten/ afdelingen/ organisaties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P</a:t>
            </a:r>
            <a:r>
              <a:rPr lang="nl-NL" dirty="0" smtClean="0">
                <a:solidFill>
                  <a:schemeClr val="tx1"/>
                </a:solidFill>
              </a:rPr>
              <a:t>rocesmatige </a:t>
            </a:r>
            <a:r>
              <a:rPr lang="nl-NL" dirty="0" smtClean="0">
                <a:solidFill>
                  <a:schemeClr val="tx1"/>
                </a:solidFill>
              </a:rPr>
              <a:t>en technologische ondersteuning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P</a:t>
            </a:r>
            <a:r>
              <a:rPr lang="nl-NL" dirty="0" smtClean="0">
                <a:solidFill>
                  <a:schemeClr val="tx1"/>
                </a:solidFill>
              </a:rPr>
              <a:t>ersonele </a:t>
            </a:r>
            <a:r>
              <a:rPr lang="nl-NL" dirty="0" smtClean="0">
                <a:solidFill>
                  <a:schemeClr val="tx1"/>
                </a:solidFill>
              </a:rPr>
              <a:t>aspecten: aantal, soort, inhoud (para)juridische functies binnen organisaties</a:t>
            </a:r>
          </a:p>
          <a:p>
            <a:endParaRPr lang="nl-NL" sz="2400" dirty="0" smtClean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4133" y="4222466"/>
            <a:ext cx="98366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Onderzoeksprogramma </a:t>
            </a:r>
            <a:endParaRPr lang="nl-NL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Onderzoek in, voor en met organisaties in de rechtspraktijk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/>
              <a:t>(</a:t>
            </a:r>
            <a:r>
              <a:rPr lang="nl-NL" sz="2000" b="1" dirty="0"/>
              <a:t>Deeltijd)master Legal Management (LL.M</a:t>
            </a:r>
            <a:r>
              <a:rPr lang="nl-NL" sz="2000" b="1" dirty="0" smtClean="0"/>
              <a:t>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Sinds 2014: voor </a:t>
            </a:r>
            <a:r>
              <a:rPr lang="nl-NL" dirty="0"/>
              <a:t>werkende </a:t>
            </a:r>
            <a:r>
              <a:rPr lang="nl-NL" dirty="0" smtClean="0"/>
              <a:t>(para)juridische professionals die zich willen specialiseren op juridisch-organisatorisch gebied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  <p:pic>
        <p:nvPicPr>
          <p:cNvPr id="4100" name="Picture 4" descr="Image result for management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9" y="-417307"/>
            <a:ext cx="5080161" cy="43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145" y="457499"/>
            <a:ext cx="8534400" cy="1507067"/>
          </a:xfrm>
        </p:spPr>
        <p:txBody>
          <a:bodyPr/>
          <a:lstStyle/>
          <a:p>
            <a:r>
              <a:rPr lang="nl-NL" dirty="0" smtClean="0"/>
              <a:t>Relevantie voor juridische afdelingen?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6119" y="1818685"/>
            <a:ext cx="9212347" cy="4485011"/>
          </a:xfrm>
        </p:spPr>
        <p:txBody>
          <a:bodyPr>
            <a:normAutofit fontScale="92500" lnSpcReduction="10000"/>
          </a:bodyPr>
          <a:lstStyle/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Juridische afdelingen willen het gedrag van (medewerkers in) hun organisatie beïnvloeden! Des te beter ze dat lukt, des te effectiever ze zijn….</a:t>
            </a: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O.a</a:t>
            </a:r>
            <a:r>
              <a:rPr lang="nl-NL" dirty="0">
                <a:solidFill>
                  <a:schemeClr val="tx1"/>
                </a:solidFill>
              </a:rPr>
              <a:t>.: </a:t>
            </a:r>
            <a:r>
              <a:rPr lang="nl-NL" dirty="0" smtClean="0">
                <a:solidFill>
                  <a:schemeClr val="tx1"/>
                </a:solidFill>
              </a:rPr>
              <a:t>Hoe worden juridisch relevante beslissingen genomen? Hoe richten </a:t>
            </a:r>
            <a:r>
              <a:rPr lang="nl-NL" dirty="0">
                <a:solidFill>
                  <a:schemeClr val="tx1"/>
                </a:solidFill>
              </a:rPr>
              <a:t>wij processen </a:t>
            </a:r>
            <a:r>
              <a:rPr lang="nl-NL" dirty="0" smtClean="0">
                <a:solidFill>
                  <a:schemeClr val="tx1"/>
                </a:solidFill>
              </a:rPr>
              <a:t>in? Hoe bieden wij standaardmodellen en -contracten eigenlijk aan? Hoe makkelijk is dit voor collega’s? Welke ‘</a:t>
            </a:r>
            <a:r>
              <a:rPr lang="nl-NL" dirty="0" err="1" smtClean="0">
                <a:solidFill>
                  <a:schemeClr val="tx1"/>
                </a:solidFill>
              </a:rPr>
              <a:t>nudges</a:t>
            </a:r>
            <a:r>
              <a:rPr lang="nl-NL" dirty="0" smtClean="0">
                <a:solidFill>
                  <a:schemeClr val="tx1"/>
                </a:solidFill>
              </a:rPr>
              <a:t>’ hebben we zelf onbewust in onze processen ingebouwd?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Ook op individueel professioneel niveau: hoe vraag ik dingen eigenlijk aan mijn collega’s als ik wat gedaan wil krijgen?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Maak </a:t>
            </a:r>
            <a:r>
              <a:rPr lang="nl-NL" dirty="0">
                <a:solidFill>
                  <a:schemeClr val="tx1"/>
                </a:solidFill>
              </a:rPr>
              <a:t>ik het makkelijk/ aantrekkelijk</a:t>
            </a:r>
            <a:r>
              <a:rPr lang="nl-NL" dirty="0" smtClean="0">
                <a:solidFill>
                  <a:schemeClr val="tx1"/>
                </a:solidFill>
              </a:rPr>
              <a:t>? Maak ik het leuk?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legal project management contr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05" y="449003"/>
            <a:ext cx="3586092" cy="53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230981" y="449003"/>
            <a:ext cx="5740941" cy="468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Professionele aanpak van juridische projecten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‘Systematisch gezond verstand toepassen’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Wat willen we nu eigenlijk bereiken?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Hoe gaan we meten of we dat ook echt bereikt hebben?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Wat hebben we daarvoor nodig?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Wie gaat dat doen?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Hoeveel tijd en geld gaat ons dat kosten?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Continue bijstelling van doelen en handelingen (Agile, Scrum)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Arbeidsmarktonderzoek: goede (project)managementvaardigheden worden hoog gewaardeerd door werkgevers</a:t>
            </a: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168" y="2977463"/>
            <a:ext cx="2202334" cy="34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237" y="-207527"/>
            <a:ext cx="8534400" cy="1507067"/>
          </a:xfrm>
        </p:spPr>
        <p:txBody>
          <a:bodyPr/>
          <a:lstStyle/>
          <a:p>
            <a:r>
              <a:rPr lang="nl-NL" dirty="0" smtClean="0"/>
              <a:t>Legal </a:t>
            </a:r>
            <a:r>
              <a:rPr lang="nl-NL" dirty="0" err="1" smtClean="0"/>
              <a:t>process</a:t>
            </a:r>
            <a:r>
              <a:rPr lang="nl-NL" dirty="0" smtClean="0"/>
              <a:t> management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4535"/>
            <a:ext cx="12192000" cy="4159810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92304" y="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Wie doet wat, wanneer, waarmee, met welke informatie, op welke wijze, hoe ondersteund, hoe gecontroleerd (enzovoort)?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869" y="3605300"/>
            <a:ext cx="8534400" cy="1507067"/>
          </a:xfrm>
        </p:spPr>
        <p:txBody>
          <a:bodyPr/>
          <a:lstStyle/>
          <a:p>
            <a:r>
              <a:rPr lang="nl-NL" dirty="0" err="1" smtClean="0"/>
              <a:t>Lean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815420"/>
            <a:ext cx="8534400" cy="3615267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Kijk kritisch naar processen, werk </a:t>
            </a:r>
            <a:r>
              <a:rPr lang="nl-NL" dirty="0">
                <a:solidFill>
                  <a:schemeClr val="tx1"/>
                </a:solidFill>
              </a:rPr>
              <a:t>continu aan </a:t>
            </a:r>
            <a:r>
              <a:rPr lang="nl-NL" dirty="0" smtClean="0">
                <a:solidFill>
                  <a:schemeClr val="tx1"/>
                </a:solidFill>
              </a:rPr>
              <a:t>verbetering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Doe alleen dat wat echt waarde toevoegt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Vermijd al het andere: dit is ‘verspilling’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‘</a:t>
            </a:r>
            <a:r>
              <a:rPr lang="nl-NL" dirty="0">
                <a:solidFill>
                  <a:schemeClr val="tx1"/>
                </a:solidFill>
              </a:rPr>
              <a:t>D</a:t>
            </a:r>
            <a:r>
              <a:rPr lang="nl-NL" dirty="0" smtClean="0">
                <a:solidFill>
                  <a:schemeClr val="tx1"/>
                </a:solidFill>
              </a:rPr>
              <a:t>e </a:t>
            </a:r>
            <a:r>
              <a:rPr lang="nl-NL" dirty="0">
                <a:solidFill>
                  <a:schemeClr val="tx1"/>
                </a:solidFill>
              </a:rPr>
              <a:t>verborgen fabriek</a:t>
            </a:r>
            <a:r>
              <a:rPr lang="nl-NL" dirty="0" smtClean="0">
                <a:solidFill>
                  <a:schemeClr val="tx1"/>
                </a:solidFill>
              </a:rPr>
              <a:t>’: alle onnodige faal- en herstelkosten in een organisatie</a:t>
            </a: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715" y="5350933"/>
            <a:ext cx="8534400" cy="1507067"/>
          </a:xfrm>
        </p:spPr>
        <p:txBody>
          <a:bodyPr/>
          <a:lstStyle/>
          <a:p>
            <a:r>
              <a:rPr lang="nl-NL" dirty="0" smtClean="0"/>
              <a:t>bronnen van verspilling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64" y="336179"/>
            <a:ext cx="9144000" cy="52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328" y="481774"/>
            <a:ext cx="8534400" cy="1507067"/>
          </a:xfrm>
        </p:spPr>
        <p:txBody>
          <a:bodyPr/>
          <a:lstStyle/>
          <a:p>
            <a:r>
              <a:rPr lang="nl-NL" dirty="0" smtClean="0"/>
              <a:t>Legal design (thinking)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2304" y="1875329"/>
            <a:ext cx="8534400" cy="3615267"/>
          </a:xfrm>
        </p:spPr>
        <p:txBody>
          <a:bodyPr/>
          <a:lstStyle/>
          <a:p>
            <a:r>
              <a:rPr lang="nl-NL" i="1" dirty="0" smtClean="0">
                <a:solidFill>
                  <a:schemeClr val="tx1"/>
                </a:solidFill>
              </a:rPr>
              <a:t>Design thinking </a:t>
            </a:r>
            <a:r>
              <a:rPr lang="nl-NL" dirty="0" smtClean="0">
                <a:solidFill>
                  <a:schemeClr val="tx1"/>
                </a:solidFill>
              </a:rPr>
              <a:t>in de rechtspraktijk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Vertrekken vanuit de gebruiker, verplaatsen in het perspectief van alle betrokkenen, vervolgens prototypen ontwerpen, testen, aanpassen, testen, enzovoort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Op allerlei niveaus: bij het (her)ontwerpen van juridische processen, documenten, regelingen, systemen, functies, diensten, enzovoort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4" y="990809"/>
            <a:ext cx="5405117" cy="426935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649714" y="3125486"/>
            <a:ext cx="354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Margaret </a:t>
            </a:r>
            <a:r>
              <a:rPr lang="nl-NL" dirty="0" err="1" smtClean="0"/>
              <a:t>Hagan</a:t>
            </a:r>
            <a:r>
              <a:rPr lang="nl-NL" dirty="0" smtClean="0"/>
              <a:t>, Legal design lab, Stanford University</a:t>
            </a:r>
          </a:p>
          <a:p>
            <a:r>
              <a:rPr lang="nl-NL" i="1" dirty="0" smtClean="0"/>
              <a:t>lawbydesign.co</a:t>
            </a:r>
            <a:endParaRPr lang="nl-NL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4" y="5260164"/>
            <a:ext cx="5405117" cy="83582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1" y="-1436478"/>
            <a:ext cx="7954963" cy="3827253"/>
          </a:xfrm>
        </p:spPr>
        <p:txBody>
          <a:bodyPr/>
          <a:lstStyle/>
          <a:p>
            <a:r>
              <a:rPr lang="nl-NL" dirty="0" smtClean="0"/>
              <a:t>Users in </a:t>
            </a:r>
            <a:r>
              <a:rPr lang="nl-NL" dirty="0" err="1" smtClean="0"/>
              <a:t>the</a:t>
            </a:r>
            <a:r>
              <a:rPr lang="nl-NL" dirty="0" smtClean="0"/>
              <a:t> room, </a:t>
            </a:r>
            <a:r>
              <a:rPr lang="nl-NL" dirty="0" err="1" smtClean="0"/>
              <a:t>please</a:t>
            </a:r>
            <a:r>
              <a:rPr lang="nl-NL" dirty="0" smtClean="0"/>
              <a:t>….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83304"/>
            <a:ext cx="10515600" cy="1325563"/>
          </a:xfrm>
        </p:spPr>
        <p:txBody>
          <a:bodyPr/>
          <a:lstStyle/>
          <a:p>
            <a:r>
              <a:rPr lang="nl-NL" dirty="0" smtClean="0"/>
              <a:t>Voorbeeld info design in contracten</a:t>
            </a:r>
            <a:br>
              <a:rPr lang="nl-NL" dirty="0" smtClean="0"/>
            </a:br>
            <a:r>
              <a:rPr lang="nl-NL" sz="2000" cap="none" dirty="0" smtClean="0"/>
              <a:t>www.stefaniapassera.com</a:t>
            </a:r>
            <a:endParaRPr lang="nl-NL" sz="2000" cap="non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18" y="1508867"/>
            <a:ext cx="8170848" cy="57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" y="0"/>
            <a:ext cx="9848850" cy="68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898" y="158093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 smtClean="0"/>
              <a:t>Niveau juridische afdelingen/ professionals</a:t>
            </a:r>
            <a:endParaRPr lang="nl-NL" dirty="0"/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692304" y="1875329"/>
            <a:ext cx="8534400" cy="3615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O.a.: Hoe goed hebben we eigenlijk nagedacht over de wensen van onze ‘afnemers’? Hoe gedegen hebben we dit onderzocht?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Hebben we wel eens een prototype voorgelegd/ wat uitgeprobeerd, of zijn we er eigenlijk vanuit gegaan dat het voldoende helder/duidelijk/gebruiksvriendelijk is?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i="1" dirty="0" smtClean="0">
                <a:solidFill>
                  <a:schemeClr val="tx1"/>
                </a:solidFill>
              </a:rPr>
              <a:t>Legal information design</a:t>
            </a:r>
            <a:r>
              <a:rPr lang="nl-NL" dirty="0" smtClean="0">
                <a:solidFill>
                  <a:schemeClr val="tx1"/>
                </a:solidFill>
              </a:rPr>
              <a:t>, o.a.: zijn onze documenten prettig </a:t>
            </a:r>
            <a:r>
              <a:rPr lang="nl-NL" dirty="0" smtClean="0">
                <a:solidFill>
                  <a:schemeClr val="tx1"/>
                </a:solidFill>
              </a:rPr>
              <a:t>vindbaar en leesbaar?  Zijn </a:t>
            </a:r>
            <a:r>
              <a:rPr lang="nl-NL" dirty="0" smtClean="0">
                <a:solidFill>
                  <a:schemeClr val="tx1"/>
                </a:solidFill>
              </a:rPr>
              <a:t>ze qua jargon en vereist kennisniveau afgestemd op de </a:t>
            </a:r>
            <a:r>
              <a:rPr lang="nl-NL" dirty="0" smtClean="0">
                <a:solidFill>
                  <a:schemeClr val="tx1"/>
                </a:solidFill>
              </a:rPr>
              <a:t>doelgroep</a:t>
            </a:r>
            <a:r>
              <a:rPr lang="nl-NL" dirty="0" smtClean="0">
                <a:solidFill>
                  <a:schemeClr val="tx1"/>
                </a:solidFill>
              </a:rPr>
              <a:t>? Of staan ze onnodig bol van </a:t>
            </a:r>
            <a:r>
              <a:rPr lang="nl-NL" i="1" dirty="0" err="1" smtClean="0">
                <a:solidFill>
                  <a:schemeClr val="tx1"/>
                </a:solidFill>
              </a:rPr>
              <a:t>legalese</a:t>
            </a:r>
            <a:r>
              <a:rPr lang="nl-NL" dirty="0" smtClean="0">
                <a:solidFill>
                  <a:schemeClr val="tx1"/>
                </a:solidFill>
              </a:rPr>
              <a:t>? </a:t>
            </a: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26" y="530725"/>
            <a:ext cx="4122007" cy="57250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62" y="-7125"/>
            <a:ext cx="4866638" cy="686512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10" y="1480903"/>
            <a:ext cx="3193457" cy="452847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0" y="1480903"/>
            <a:ext cx="3581713" cy="4528476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227885" y="-125842"/>
            <a:ext cx="8682210" cy="1593564"/>
          </a:xfrm>
        </p:spPr>
        <p:txBody>
          <a:bodyPr/>
          <a:lstStyle/>
          <a:p>
            <a:r>
              <a:rPr lang="nl-NL" dirty="0" smtClean="0"/>
              <a:t>arbeidsmarktonderzoek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1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503" y="-100694"/>
            <a:ext cx="8253133" cy="6958694"/>
          </a:xfrm>
          <a:prstGeom prst="rect">
            <a:avLst/>
          </a:prstGeom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801111" y="652643"/>
            <a:ext cx="2961685" cy="59342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Legal </a:t>
            </a:r>
            <a:r>
              <a:rPr lang="nl-NL" dirty="0" err="1" smtClean="0"/>
              <a:t>ops</a:t>
            </a:r>
            <a:r>
              <a:rPr lang="nl-NL" dirty="0" smtClean="0"/>
              <a:t> </a:t>
            </a:r>
          </a:p>
          <a:p>
            <a:endParaRPr lang="nl-NL" sz="200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cap="none" dirty="0" smtClean="0"/>
              <a:t>‘Nieuw’ </a:t>
            </a:r>
            <a:r>
              <a:rPr lang="nl-NL" sz="2000" cap="none" dirty="0" smtClean="0"/>
              <a:t>vakgebied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cap="none" dirty="0"/>
              <a:t>O</a:t>
            </a:r>
            <a:r>
              <a:rPr lang="nl-NL" sz="2000" cap="none" dirty="0" smtClean="0"/>
              <a:t>ptimaliseren van de inrichting en dienstverlening van juridische afdeling(en) </a:t>
            </a:r>
            <a:endParaRPr lang="nl-NL" sz="2000" cap="none" dirty="0"/>
          </a:p>
        </p:txBody>
      </p:sp>
    </p:spTree>
    <p:extLst>
      <p:ext uri="{BB962C8B-B14F-4D97-AF65-F5344CB8AC3E}">
        <p14:creationId xmlns:p14="http://schemas.microsoft.com/office/powerpoint/2010/main" val="33768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165217" y="2093198"/>
            <a:ext cx="428625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Project-, proces-, datamanagement,</a:t>
            </a:r>
          </a:p>
          <a:p>
            <a:r>
              <a:rPr lang="nl-NL" sz="1600" dirty="0" smtClean="0"/>
              <a:t>Communicatie, </a:t>
            </a:r>
            <a:r>
              <a:rPr lang="nl-NL" sz="1600" dirty="0"/>
              <a:t>Design, </a:t>
            </a:r>
            <a:r>
              <a:rPr lang="nl-NL" sz="1600" dirty="0" smtClean="0"/>
              <a:t>IT, AI, Financieel, etc.</a:t>
            </a:r>
          </a:p>
          <a:p>
            <a:r>
              <a:rPr lang="nl-NL" sz="1600" dirty="0" smtClean="0"/>
              <a:t>  </a:t>
            </a:r>
            <a:endParaRPr lang="nl-NL" sz="1600" dirty="0"/>
          </a:p>
        </p:txBody>
      </p:sp>
      <p:sp>
        <p:nvSpPr>
          <p:cNvPr id="7" name="Tekstvak 6"/>
          <p:cNvSpPr txBox="1"/>
          <p:nvPr/>
        </p:nvSpPr>
        <p:spPr>
          <a:xfrm>
            <a:off x="4662011" y="3201194"/>
            <a:ext cx="1292662" cy="2975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nl-NL" sz="7200" dirty="0" smtClean="0"/>
              <a:t>Legal</a:t>
            </a:r>
            <a:endParaRPr lang="nl-NL" sz="72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69" y="1895274"/>
            <a:ext cx="2973385" cy="167252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452569" y="4183821"/>
            <a:ext cx="697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Amani</a:t>
            </a:r>
            <a:r>
              <a:rPr lang="nl-NL" dirty="0" smtClean="0"/>
              <a:t> </a:t>
            </a:r>
            <a:r>
              <a:rPr lang="nl-NL" dirty="0" err="1" smtClean="0"/>
              <a:t>Smathers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9462" y="254377"/>
            <a:ext cx="8534400" cy="1507067"/>
          </a:xfrm>
        </p:spPr>
        <p:txBody>
          <a:bodyPr/>
          <a:lstStyle/>
          <a:p>
            <a:r>
              <a:rPr lang="nl-NL" dirty="0" smtClean="0"/>
              <a:t>T-</a:t>
            </a:r>
            <a:r>
              <a:rPr lang="nl-NL" dirty="0" err="1" smtClean="0"/>
              <a:t>shaped</a:t>
            </a:r>
            <a:r>
              <a:rPr lang="nl-NL" dirty="0" smtClean="0"/>
              <a:t> (para)</a:t>
            </a:r>
            <a:r>
              <a:rPr lang="nl-NL" dirty="0" err="1" smtClean="0"/>
              <a:t>legal</a:t>
            </a:r>
            <a:r>
              <a:rPr lang="nl-NL" dirty="0" smtClean="0"/>
              <a:t> professionals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346" y="0"/>
            <a:ext cx="8534400" cy="1507067"/>
          </a:xfrm>
        </p:spPr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344346" y="916971"/>
            <a:ext cx="8534400" cy="3615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</a:rPr>
              <a:t>komende jaren verwachten wij in de rechtspraktijk meer </a:t>
            </a:r>
            <a:r>
              <a:rPr lang="nl-NL" dirty="0" err="1">
                <a:solidFill>
                  <a:schemeClr val="tx1"/>
                </a:solidFill>
              </a:rPr>
              <a:t>functiedifferentatie</a:t>
            </a:r>
            <a:r>
              <a:rPr lang="nl-NL" dirty="0">
                <a:solidFill>
                  <a:schemeClr val="tx1"/>
                </a:solidFill>
              </a:rPr>
              <a:t> en veel kansen voor organisatorisch en digitaal sterke </a:t>
            </a:r>
            <a:r>
              <a:rPr lang="nl-NL" dirty="0" err="1">
                <a:solidFill>
                  <a:schemeClr val="tx1"/>
                </a:solidFill>
              </a:rPr>
              <a:t>parajuridische</a:t>
            </a:r>
            <a:r>
              <a:rPr lang="nl-NL" dirty="0">
                <a:solidFill>
                  <a:schemeClr val="tx1"/>
                </a:solidFill>
              </a:rPr>
              <a:t> professionals: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Legal </a:t>
            </a:r>
            <a:r>
              <a:rPr lang="nl-NL" dirty="0" err="1">
                <a:solidFill>
                  <a:schemeClr val="tx1"/>
                </a:solidFill>
              </a:rPr>
              <a:t>operation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officers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legal</a:t>
            </a:r>
            <a:r>
              <a:rPr lang="nl-NL" dirty="0">
                <a:solidFill>
                  <a:schemeClr val="tx1"/>
                </a:solidFill>
              </a:rPr>
              <a:t> project managers, </a:t>
            </a:r>
            <a:r>
              <a:rPr lang="nl-NL" dirty="0" err="1">
                <a:solidFill>
                  <a:schemeClr val="tx1"/>
                </a:solidFill>
              </a:rPr>
              <a:t>legal</a:t>
            </a:r>
            <a:r>
              <a:rPr lang="nl-NL" dirty="0">
                <a:solidFill>
                  <a:schemeClr val="tx1"/>
                </a:solidFill>
              </a:rPr>
              <a:t> support professionals, </a:t>
            </a:r>
            <a:r>
              <a:rPr lang="nl-NL" dirty="0" err="1">
                <a:solidFill>
                  <a:schemeClr val="tx1"/>
                </a:solidFill>
              </a:rPr>
              <a:t>legal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process</a:t>
            </a:r>
            <a:r>
              <a:rPr lang="nl-NL" dirty="0">
                <a:solidFill>
                  <a:schemeClr val="tx1"/>
                </a:solidFill>
              </a:rPr>
              <a:t> managers, contract management professionals, </a:t>
            </a:r>
            <a:r>
              <a:rPr lang="nl-NL" dirty="0" err="1">
                <a:solidFill>
                  <a:schemeClr val="tx1"/>
                </a:solidFill>
              </a:rPr>
              <a:t>legal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tech</a:t>
            </a:r>
            <a:r>
              <a:rPr lang="nl-NL" dirty="0">
                <a:solidFill>
                  <a:schemeClr val="tx1"/>
                </a:solidFill>
              </a:rPr>
              <a:t>-applicatiebeheerders, enzovoort</a:t>
            </a: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Brede ligger van de T nuttig/ nodig, goede IT- en managementvaardigheden worden hoog gewaardeerd</a:t>
            </a:r>
          </a:p>
          <a:p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727" y="4333436"/>
            <a:ext cx="8534400" cy="1507067"/>
          </a:xfrm>
        </p:spPr>
        <p:txBody>
          <a:bodyPr/>
          <a:lstStyle/>
          <a:p>
            <a:r>
              <a:rPr lang="nl-NL" dirty="0" err="1" smtClean="0"/>
              <a:t>Parajuridisch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5727" y="1017574"/>
            <a:ext cx="8626025" cy="361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Oud-</a:t>
            </a:r>
            <a:r>
              <a:rPr lang="en-US" dirty="0" err="1" smtClean="0">
                <a:solidFill>
                  <a:schemeClr val="tx1"/>
                </a:solidFill>
              </a:rPr>
              <a:t>Grieks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πα</a:t>
            </a:r>
            <a:r>
              <a:rPr lang="en-US" dirty="0" err="1">
                <a:solidFill>
                  <a:schemeClr val="tx1"/>
                </a:solidFill>
              </a:rPr>
              <a:t>ρά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pará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nl-NL" dirty="0" smtClean="0">
                <a:solidFill>
                  <a:schemeClr val="tx1"/>
                </a:solidFill>
              </a:rPr>
              <a:t>naast</a:t>
            </a:r>
            <a:r>
              <a:rPr lang="nl-NL" dirty="0">
                <a:solidFill>
                  <a:schemeClr val="tx1"/>
                </a:solidFill>
              </a:rPr>
              <a:t>, </a:t>
            </a:r>
            <a:r>
              <a:rPr lang="nl-NL" dirty="0" smtClean="0">
                <a:solidFill>
                  <a:schemeClr val="tx1"/>
                </a:solidFill>
              </a:rPr>
              <a:t>bij, </a:t>
            </a:r>
            <a:r>
              <a:rPr lang="nl-NL" dirty="0">
                <a:solidFill>
                  <a:schemeClr val="tx1"/>
                </a:solidFill>
              </a:rPr>
              <a:t>samenhangend </a:t>
            </a:r>
            <a:r>
              <a:rPr lang="nl-NL" dirty="0" smtClean="0">
                <a:solidFill>
                  <a:schemeClr val="tx1"/>
                </a:solidFill>
              </a:rPr>
              <a:t>met</a:t>
            </a:r>
            <a:r>
              <a:rPr lang="en-US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Parajuridische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professies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vergroten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 </a:t>
            </a:r>
            <a:r>
              <a:rPr lang="en-US" dirty="0" err="1" smtClean="0">
                <a:solidFill>
                  <a:schemeClr val="tx1"/>
                </a:solidFill>
              </a:rPr>
              <a:t>effectiviteit</a:t>
            </a:r>
            <a:r>
              <a:rPr lang="en-US" dirty="0" smtClean="0">
                <a:solidFill>
                  <a:schemeClr val="tx1"/>
                </a:solidFill>
              </a:rPr>
              <a:t> van </a:t>
            </a:r>
            <a:r>
              <a:rPr lang="en-US" dirty="0" smtClean="0">
                <a:solidFill>
                  <a:schemeClr val="tx1"/>
                </a:solidFill>
              </a:rPr>
              <a:t>de ‘</a:t>
            </a:r>
            <a:r>
              <a:rPr lang="en-US" dirty="0" err="1" smtClean="0">
                <a:solidFill>
                  <a:schemeClr val="tx1"/>
                </a:solidFill>
              </a:rPr>
              <a:t>gewone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juridische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professie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/ of </a:t>
            </a:r>
            <a:r>
              <a:rPr lang="en-US" dirty="0" err="1">
                <a:solidFill>
                  <a:schemeClr val="tx1"/>
                </a:solidFill>
              </a:rPr>
              <a:t>verzorgen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deeltaken</a:t>
            </a:r>
            <a:r>
              <a:rPr lang="en-US" dirty="0" smtClean="0">
                <a:solidFill>
                  <a:schemeClr val="tx1"/>
                </a:solidFill>
              </a:rPr>
              <a:t> van </a:t>
            </a:r>
            <a:r>
              <a:rPr lang="en-US" dirty="0" err="1" smtClean="0">
                <a:solidFill>
                  <a:schemeClr val="tx1"/>
                </a:solidFill>
              </a:rPr>
              <a:t>deze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professie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Ter illustratie, vergelijkbare verhoudingen in andere sectoren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Zorg</a:t>
            </a:r>
            <a:r>
              <a:rPr lang="nl-NL" dirty="0">
                <a:solidFill>
                  <a:schemeClr val="tx1"/>
                </a:solidFill>
              </a:rPr>
              <a:t>: 100.000 artsen, 200.000 paramedici </a:t>
            </a:r>
            <a:r>
              <a:rPr lang="nl-NL" dirty="0" smtClean="0">
                <a:solidFill>
                  <a:schemeClr val="tx1"/>
                </a:solidFill>
              </a:rPr>
              <a:t>(1 per 2)</a:t>
            </a:r>
            <a:endParaRPr lang="nl-NL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Accountants: ca. 15.000 RA en 6.500 </a:t>
            </a:r>
            <a:r>
              <a:rPr lang="nl-NL" dirty="0" smtClean="0">
                <a:solidFill>
                  <a:schemeClr val="tx1"/>
                </a:solidFill>
              </a:rPr>
              <a:t>AA (1 per 0,45)</a:t>
            </a:r>
            <a:endParaRPr lang="nl-NL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Rechtspraktijk: ca. </a:t>
            </a:r>
            <a:r>
              <a:rPr lang="nl-NL" dirty="0" smtClean="0">
                <a:solidFill>
                  <a:schemeClr val="tx1"/>
                </a:solidFill>
              </a:rPr>
              <a:t>75.000 juridische professionals, ca. 13.000 </a:t>
            </a:r>
            <a:r>
              <a:rPr lang="nl-NL" dirty="0" err="1" smtClean="0">
                <a:solidFill>
                  <a:schemeClr val="tx1"/>
                </a:solidFill>
              </a:rPr>
              <a:t>parajuridisch</a:t>
            </a:r>
            <a:r>
              <a:rPr lang="nl-NL" dirty="0" smtClean="0">
                <a:solidFill>
                  <a:schemeClr val="tx1"/>
                </a:solidFill>
              </a:rPr>
              <a:t> (1 per 0,17)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  <p:pic>
        <p:nvPicPr>
          <p:cNvPr id="5" name="Picture 2" descr="Image result for parale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52" y="1784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dvoca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19" y="517971"/>
            <a:ext cx="2816030" cy="34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83502" y="1088274"/>
            <a:ext cx="2916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Versimpelde historische schets…..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71" y="6004021"/>
            <a:ext cx="4122007" cy="572501"/>
          </a:xfrm>
          <a:prstGeom prst="rect">
            <a:avLst/>
          </a:prstGeom>
        </p:spPr>
      </p:pic>
      <p:sp>
        <p:nvSpPr>
          <p:cNvPr id="6" name="PIJL-OMLAAG 5"/>
          <p:cNvSpPr/>
          <p:nvPr/>
        </p:nvSpPr>
        <p:spPr>
          <a:xfrm>
            <a:off x="3873298" y="1063998"/>
            <a:ext cx="598810" cy="4879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128830" y="995320"/>
            <a:ext cx="10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1900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670626" y="1063998"/>
            <a:ext cx="2872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</a:t>
            </a:r>
            <a:r>
              <a:rPr lang="nl-NL" dirty="0" smtClean="0"/>
              <a:t>leine </a:t>
            </a:r>
            <a:r>
              <a:rPr lang="nl-NL" dirty="0"/>
              <a:t>advocatenkantoren, eerste </a:t>
            </a:r>
            <a:r>
              <a:rPr lang="nl-NL" dirty="0" smtClean="0"/>
              <a:t>bedrijfsjuridische afdelingen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85473" y="2949749"/>
            <a:ext cx="10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1950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666036" y="2571941"/>
            <a:ext cx="2872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Advocatenkantoren worden groter/ internationaler, bedrijfsjuridische afdelingen doen standaardzaken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185474" y="4393357"/>
            <a:ext cx="10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1980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666036" y="4535945"/>
            <a:ext cx="257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Positie </a:t>
            </a:r>
            <a:r>
              <a:rPr lang="nl-NL" dirty="0"/>
              <a:t>bedrijfsjuridische afdelingen </a:t>
            </a:r>
            <a:r>
              <a:rPr lang="nl-NL" dirty="0" smtClean="0"/>
              <a:t>wordt (nog steeds) belangrijker, onder invloed van……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229980" y="5574163"/>
            <a:ext cx="10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2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6" descr="Image result for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6" y="0"/>
            <a:ext cx="9160629" cy="68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lobalization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51" y="199345"/>
            <a:ext cx="8894175" cy="64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978" y="-63703"/>
            <a:ext cx="10315222" cy="69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5" y="0"/>
            <a:ext cx="9198130" cy="70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14684</TotalTime>
  <Words>957</Words>
  <Application>Microsoft Office PowerPoint</Application>
  <PresentationFormat>Breedbeeld</PresentationFormat>
  <Paragraphs>135</Paragraphs>
  <Slides>33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Segment</vt:lpstr>
      <vt:lpstr>Paralegals</vt:lpstr>
      <vt:lpstr>Legal management??</vt:lpstr>
      <vt:lpstr>arbeidsmarktonderzoek</vt:lpstr>
      <vt:lpstr>Parajuridisch?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Kortom: Uitdagingen….</vt:lpstr>
      <vt:lpstr>PowerPoint-presentatie</vt:lpstr>
      <vt:lpstr>Behavioural law</vt:lpstr>
      <vt:lpstr>De pianotrap</vt:lpstr>
      <vt:lpstr>PowerPoint-presentatie</vt:lpstr>
      <vt:lpstr>PowerPoint-presentatie</vt:lpstr>
      <vt:lpstr>36% toename pensioendeelnemers</vt:lpstr>
      <vt:lpstr>PowerPoint-presentatie</vt:lpstr>
      <vt:lpstr>Relevantie voor juridische afdelingen?</vt:lpstr>
      <vt:lpstr>PowerPoint-presentatie</vt:lpstr>
      <vt:lpstr>Legal process management</vt:lpstr>
      <vt:lpstr>Lean</vt:lpstr>
      <vt:lpstr>bronnen van verspilling</vt:lpstr>
      <vt:lpstr>Legal design (thinking)</vt:lpstr>
      <vt:lpstr>Users in the room, please….</vt:lpstr>
      <vt:lpstr>Voorbeeld info design in contracten www.stefaniapassera.com</vt:lpstr>
      <vt:lpstr>PowerPoint-presentatie</vt:lpstr>
      <vt:lpstr>Niveau juridische afdelingen/ professionals</vt:lpstr>
      <vt:lpstr>PowerPoint-presentatie</vt:lpstr>
      <vt:lpstr>T-shaped (para)legal professionals</vt:lpstr>
      <vt:lpstr>Conclusie</vt:lpstr>
      <vt:lpstr>Vragen?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I. Timmer</dc:creator>
  <cp:lastModifiedBy>I. Timmer</cp:lastModifiedBy>
  <cp:revision>267</cp:revision>
  <dcterms:created xsi:type="dcterms:W3CDTF">2017-03-24T12:19:04Z</dcterms:created>
  <dcterms:modified xsi:type="dcterms:W3CDTF">2017-10-30T22:33:55Z</dcterms:modified>
</cp:coreProperties>
</file>