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05" r:id="rId3"/>
    <p:sldId id="309" r:id="rId4"/>
    <p:sldId id="306" r:id="rId5"/>
    <p:sldId id="307" r:id="rId6"/>
    <p:sldId id="298" r:id="rId7"/>
    <p:sldId id="260" r:id="rId8"/>
    <p:sldId id="308" r:id="rId9"/>
    <p:sldId id="285" r:id="rId10"/>
    <p:sldId id="310" r:id="rId11"/>
    <p:sldId id="280" r:id="rId12"/>
    <p:sldId id="311" r:id="rId13"/>
    <p:sldId id="281" r:id="rId14"/>
    <p:sldId id="287" r:id="rId15"/>
    <p:sldId id="265" r:id="rId16"/>
    <p:sldId id="291" r:id="rId17"/>
    <p:sldId id="268" r:id="rId18"/>
    <p:sldId id="295" r:id="rId19"/>
    <p:sldId id="279" r:id="rId20"/>
    <p:sldId id="270" r:id="rId21"/>
    <p:sldId id="277" r:id="rId22"/>
    <p:sldId id="278" r:id="rId23"/>
    <p:sldId id="272" r:id="rId24"/>
    <p:sldId id="273" r:id="rId25"/>
    <p:sldId id="274" r:id="rId26"/>
    <p:sldId id="275" r:id="rId27"/>
    <p:sldId id="276" r:id="rId28"/>
    <p:sldId id="293" r:id="rId29"/>
    <p:sldId id="294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842B"/>
    <a:srgbClr val="FDF4ED"/>
    <a:srgbClr val="FAF0E6"/>
    <a:srgbClr val="FFFFFF"/>
    <a:srgbClr val="F4DFC8"/>
    <a:srgbClr val="FCEDD8"/>
    <a:srgbClr val="FFF4D5"/>
    <a:srgbClr val="F5F0EB"/>
    <a:srgbClr val="F7F3EF"/>
    <a:srgbClr val="EBC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3" autoAdjust="0"/>
    <p:restoredTop sz="95103" autoAdjust="0"/>
  </p:normalViewPr>
  <p:slideViewPr>
    <p:cSldViewPr snapToGrid="0">
      <p:cViewPr varScale="1">
        <p:scale>
          <a:sx n="106" d="100"/>
          <a:sy n="106" d="100"/>
        </p:scale>
        <p:origin x="138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melieData\1-PhD_Project\Research%20Proposal\Oral%20presentation\Trade%20goods%20ex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400" b="1" i="0" baseline="0" dirty="0" smtClean="0">
                <a:effectLst/>
              </a:rPr>
              <a:t>Top 5 </a:t>
            </a:r>
            <a:r>
              <a:rPr lang="en-AU" sz="2400" b="1" i="0" baseline="0" dirty="0">
                <a:effectLst/>
              </a:rPr>
              <a:t>exports for South Australia (2015-2016)</a:t>
            </a:r>
            <a:endParaRPr lang="en-AU" sz="2400" b="1" dirty="0">
              <a:effectLst/>
            </a:endParaRPr>
          </a:p>
        </c:rich>
      </c:tx>
      <c:layout>
        <c:manualLayout>
          <c:xMode val="edge"/>
          <c:yMode val="edge"/>
          <c:x val="0.14901596515830556"/>
          <c:y val="1.6479399129100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Exports!$E$4</c:f>
              <c:strCache>
                <c:ptCount val="1"/>
                <c:pt idx="0">
                  <c:v>South Australian exports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006650626262367E-3"/>
                  <c:y val="4.147964242731601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08E168-F1B0-4A25-8E7D-D275726CEDF8}" type="VALUE">
                      <a:rPr lang="en-US" sz="2000" b="1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A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Exports!$B$6:$B$10</c:f>
              <c:strCache>
                <c:ptCount val="5"/>
                <c:pt idx="0">
                  <c:v>Copper</c:v>
                </c:pt>
                <c:pt idx="1">
                  <c:v>Alcoholic bevrages</c:v>
                </c:pt>
                <c:pt idx="2">
                  <c:v>Wheat</c:v>
                </c:pt>
                <c:pt idx="3">
                  <c:v>Copper ores &amp; concentrates</c:v>
                </c:pt>
                <c:pt idx="4">
                  <c:v>Meat (excl beef)</c:v>
                </c:pt>
              </c:strCache>
            </c:strRef>
          </c:cat>
          <c:val>
            <c:numRef>
              <c:f>Exports!$C$6:$C$10</c:f>
              <c:numCache>
                <c:formatCode>#,##0</c:formatCode>
                <c:ptCount val="5"/>
                <c:pt idx="0">
                  <c:v>1382</c:v>
                </c:pt>
                <c:pt idx="1">
                  <c:v>1359</c:v>
                </c:pt>
                <c:pt idx="2">
                  <c:v>1242</c:v>
                </c:pt>
                <c:pt idx="3">
                  <c:v>773</c:v>
                </c:pt>
                <c:pt idx="4">
                  <c:v>732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195208"/>
        <c:axId val="112195600"/>
      </c:barChart>
      <c:scatterChart>
        <c:scatterStyle val="lineMarker"/>
        <c:varyColors val="0"/>
        <c:ser>
          <c:idx val="1"/>
          <c:order val="1"/>
          <c:tx>
            <c:strRef>
              <c:f>Exports!$D$5</c:f>
              <c:strCache>
                <c:ptCount val="1"/>
                <c:pt idx="0">
                  <c:v>Share of Australian exports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2"/>
              <c:tx>
                <c:rich>
                  <a:bodyPr/>
                  <a:lstStyle/>
                  <a:p>
                    <a:fld id="{8127410E-5251-4B6F-AAF4-4EAEC7FD6DDA}" type="YVALUE">
                      <a:rPr lang="en-US" sz="1600" b="1"/>
                      <a:pPr/>
                      <a:t>[Y VALUE]</a:t>
                    </a:fld>
                    <a:endParaRPr lang="en-AU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Exports!$B$6:$B$10</c:f>
              <c:strCache>
                <c:ptCount val="5"/>
                <c:pt idx="0">
                  <c:v>Copper</c:v>
                </c:pt>
                <c:pt idx="1">
                  <c:v>Alcoholic bevrages</c:v>
                </c:pt>
                <c:pt idx="2">
                  <c:v>Wheat</c:v>
                </c:pt>
                <c:pt idx="3">
                  <c:v>Copper ores &amp; concentrates</c:v>
                </c:pt>
                <c:pt idx="4">
                  <c:v>Meat (excl beef)</c:v>
                </c:pt>
              </c:strCache>
            </c:strRef>
          </c:xVal>
          <c:yVal>
            <c:numRef>
              <c:f>Exports!$D$6:$D$10</c:f>
              <c:numCache>
                <c:formatCode>0%</c:formatCode>
                <c:ptCount val="5"/>
                <c:pt idx="0">
                  <c:v>0.44365971107544139</c:v>
                </c:pt>
                <c:pt idx="1">
                  <c:v>0.53907179690598972</c:v>
                </c:pt>
                <c:pt idx="2">
                  <c:v>0.25592417061611372</c:v>
                </c:pt>
                <c:pt idx="3">
                  <c:v>0.16499466382070438</c:v>
                </c:pt>
                <c:pt idx="4">
                  <c:v>0.20486985726280438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2452176"/>
        <c:axId val="62451784"/>
      </c:scatterChart>
      <c:catAx>
        <c:axId val="11219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95600"/>
        <c:crosses val="autoZero"/>
        <c:auto val="1"/>
        <c:lblAlgn val="ctr"/>
        <c:lblOffset val="100"/>
        <c:noMultiLvlLbl val="0"/>
      </c:catAx>
      <c:valAx>
        <c:axId val="11219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800" b="0" i="0" baseline="0">
                    <a:effectLst/>
                  </a:rPr>
                  <a:t>Gross Value ($m)</a:t>
                </a:r>
                <a:endParaRPr lang="en-A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95208"/>
        <c:crosses val="autoZero"/>
        <c:crossBetween val="between"/>
      </c:valAx>
      <c:valAx>
        <c:axId val="624517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2176"/>
        <c:crosses val="max"/>
        <c:crossBetween val="midCat"/>
      </c:valAx>
      <c:valAx>
        <c:axId val="6245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2451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0E54-8CF6-4036-8056-7103D98044EF}" type="datetimeFigureOut">
              <a:rPr lang="en-AU" smtClean="0"/>
              <a:t>26/10/2017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8E200-B25D-4246-8DFC-3DA3786791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83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7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94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28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Total horizontal aeolian sediment flux: </a:t>
                </a:r>
                <a:r>
                  <a:rPr lang="en-AU" i="0">
                    <a:latin typeface="Cambria Math" panose="02040503050406030204" pitchFamily="18" charset="0"/>
                  </a:rPr>
                  <a:t>𝑄</a:t>
                </a:r>
                <a:r>
                  <a:rPr lang="en-AU" i="0" smtClean="0">
                    <a:latin typeface="Cambria Math" panose="02040503050406030204" pitchFamily="18" charset="0"/>
                  </a:rPr>
                  <a:t>_</a:t>
                </a:r>
                <a:r>
                  <a:rPr lang="en-AU" b="0" i="0" smtClean="0">
                    <a:latin typeface="Cambria Math" panose="02040503050406030204" pitchFamily="18" charset="0"/>
                  </a:rPr>
                  <a:t>𝑡^</a:t>
                </a:r>
                <a:r>
                  <a:rPr lang="en-AU" b="0" i="0" smtClean="0">
                    <a:latin typeface="Cambria Math" panose="02040503050406030204" pitchFamily="18" charset="0"/>
                  </a:rPr>
                  <a:t>(</a:t>
                </a:r>
                <a:r>
                  <a:rPr lang="en-AU" i="0">
                    <a:latin typeface="Cambria Math" panose="02040503050406030204" pitchFamily="18" charset="0"/>
                  </a:rPr>
                  <a:t>𝑢_∗ </a:t>
                </a:r>
                <a:r>
                  <a:rPr lang="en-AU" i="0" smtClean="0">
                    <a:latin typeface="Cambria Math" panose="02040503050406030204" pitchFamily="18" charset="0"/>
                  </a:rPr>
                  <a:t>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2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Total horizontal aeolian sediment flux: </a:t>
                </a:r>
                <a:r>
                  <a:rPr lang="en-AU" i="0">
                    <a:latin typeface="Cambria Math" panose="02040503050406030204" pitchFamily="18" charset="0"/>
                  </a:rPr>
                  <a:t>𝑄</a:t>
                </a:r>
                <a:r>
                  <a:rPr lang="en-AU" i="0" smtClean="0">
                    <a:latin typeface="Cambria Math" panose="02040503050406030204" pitchFamily="18" charset="0"/>
                  </a:rPr>
                  <a:t>_</a:t>
                </a:r>
                <a:r>
                  <a:rPr lang="en-AU" b="0" i="0" smtClean="0">
                    <a:latin typeface="Cambria Math" panose="02040503050406030204" pitchFamily="18" charset="0"/>
                  </a:rPr>
                  <a:t>𝑡^</a:t>
                </a:r>
                <a:r>
                  <a:rPr lang="en-AU" b="0" i="0" smtClean="0">
                    <a:latin typeface="Cambria Math" panose="02040503050406030204" pitchFamily="18" charset="0"/>
                  </a:rPr>
                  <a:t>(</a:t>
                </a:r>
                <a:r>
                  <a:rPr lang="en-AU" i="0">
                    <a:latin typeface="Cambria Math" panose="02040503050406030204" pitchFamily="18" charset="0"/>
                  </a:rPr>
                  <a:t>𝑢_∗ </a:t>
                </a:r>
                <a:r>
                  <a:rPr lang="en-AU" i="0" smtClean="0">
                    <a:latin typeface="Cambria Math" panose="02040503050406030204" pitchFamily="18" charset="0"/>
                  </a:rPr>
                  <a:t>)</a:t>
                </a:r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661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33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29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404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43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47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59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2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160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82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380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037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301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7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8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93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52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42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54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56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200-B25D-4246-8DFC-3DA3786791D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87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5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5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4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35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20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64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64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1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899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2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CAF0-CF4C-4C6D-8C19-C467458886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96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3" y="1983470"/>
            <a:ext cx="10398094" cy="1472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4800" dirty="0" smtClean="0">
                <a:solidFill>
                  <a:schemeClr val="accent5"/>
                </a:solidFill>
              </a:rPr>
              <a:t>Remote sensing applications for soil erosion assessment</a:t>
            </a:r>
            <a:endParaRPr lang="en-AU" sz="48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95" y="5905152"/>
            <a:ext cx="3205249" cy="666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5" y="5929707"/>
            <a:ext cx="2017990" cy="617752"/>
          </a:xfrm>
          <a:prstGeom prst="rect">
            <a:avLst/>
          </a:prstGeom>
        </p:spPr>
      </p:pic>
      <p:sp>
        <p:nvSpPr>
          <p:cNvPr id="10" name="Subtitle 6"/>
          <p:cNvSpPr txBox="1">
            <a:spLocks/>
          </p:cNvSpPr>
          <p:nvPr/>
        </p:nvSpPr>
        <p:spPr>
          <a:xfrm>
            <a:off x="3404754" y="6103480"/>
            <a:ext cx="1664383" cy="270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808285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+mn-lt"/>
                <a:cs typeface="Arial" panose="020B0604020202020204" pitchFamily="34" charset="0"/>
              </a:rPr>
              <a:t>Amelie Jeanneau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Subtitle 6"/>
          <p:cNvSpPr txBox="1">
            <a:spLocks/>
          </p:cNvSpPr>
          <p:nvPr/>
        </p:nvSpPr>
        <p:spPr>
          <a:xfrm>
            <a:off x="5556102" y="6103480"/>
            <a:ext cx="2376264" cy="270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808285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+mn-lt"/>
                <a:cs typeface="Arial" panose="020B0604020202020204" pitchFamily="34" charset="0"/>
              </a:rPr>
              <a:t>Monday 26</a:t>
            </a:r>
            <a:r>
              <a:rPr lang="en-US" sz="1400" baseline="30000" dirty="0" smtClean="0">
                <a:latin typeface="+mn-lt"/>
                <a:cs typeface="Arial" panose="020B0604020202020204" pitchFamily="34" charset="0"/>
              </a:rPr>
              <a:t>th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 of June 2017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Subtitle 6"/>
          <p:cNvSpPr>
            <a:spLocks noGrp="1"/>
          </p:cNvSpPr>
          <p:nvPr>
            <p:ph type="subTitle" idx="1"/>
          </p:nvPr>
        </p:nvSpPr>
        <p:spPr>
          <a:xfrm>
            <a:off x="2895600" y="4200826"/>
            <a:ext cx="6400800" cy="95897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Supervisors: A/Prof. Bertram Ostendorf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UoA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      Tim Herrmann (DEWNR)</a:t>
            </a:r>
            <a:endParaRPr lang="en-US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52" y="1078143"/>
            <a:ext cx="6612548" cy="53169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10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Erosion controlling factors and remotely sensed data</a:t>
            </a:r>
            <a:endParaRPr lang="en-AU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400562" y="3110734"/>
            <a:ext cx="3768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Lack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Environmental policies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102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11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Erosion controlling factors and remotely sensed data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1" y="1187217"/>
            <a:ext cx="4436880" cy="48215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2583" y="23089479"/>
            <a:ext cx="30819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Time-consuming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Low quality</a:t>
            </a:r>
            <a:endParaRPr lang="en-AU" dirty="0"/>
          </a:p>
        </p:txBody>
      </p:sp>
      <p:pic>
        <p:nvPicPr>
          <p:cNvPr id="1026" name="Picture 2" descr="Image result for 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87" y="2611204"/>
            <a:ext cx="599930" cy="59993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20" y="1493528"/>
            <a:ext cx="297064" cy="6108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22" y="4904046"/>
            <a:ext cx="546860" cy="5468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13" y="3728251"/>
            <a:ext cx="673678" cy="66400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>
            <a:off x="5816113" y="3799706"/>
            <a:ext cx="673678" cy="5210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31" y="1384637"/>
            <a:ext cx="2379669" cy="1735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7751" y="3675097"/>
            <a:ext cx="45176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Consistent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Large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Regular revisit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Readily available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NASA, ESA, BoM, CSIRO, etc.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362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2" y="1011468"/>
            <a:ext cx="6612548" cy="53169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12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Erosion controlling factors and remotely sensed data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2583" y="23089479"/>
            <a:ext cx="308192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Time-consuming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Low quality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31" y="1384637"/>
            <a:ext cx="2379669" cy="1735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7751" y="3675097"/>
            <a:ext cx="45176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Consistent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Large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Regular revisit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Readily available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NASA, ESA, BoM, CSIRO, etc.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7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Soil erosion modelling</a:t>
            </a: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94686" y="958905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u="sng" dirty="0" smtClean="0"/>
              <a:t>Water</a:t>
            </a:r>
            <a:r>
              <a:rPr lang="en-AU" sz="3200" dirty="0" smtClean="0"/>
              <a:t>: RUSLE</a:t>
            </a:r>
            <a:endParaRPr lang="en-A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327400" y="958905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u="sng" dirty="0" smtClean="0"/>
              <a:t>Wind</a:t>
            </a:r>
            <a:r>
              <a:rPr lang="en-AU" sz="3200" dirty="0" smtClean="0"/>
              <a:t>: WEMO</a:t>
            </a:r>
            <a:endParaRPr lang="en-AU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5023" y="1889402"/>
                <a:ext cx="3980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800" b="0" i="1" smtClean="0">
                          <a:solidFill>
                            <a:srgbClr val="D584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𝐿𝑆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A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23" y="1889402"/>
                <a:ext cx="398025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77265" y="1427737"/>
                <a:ext cx="6970819" cy="1359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f>
                            <m:f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sSub>
                            <m:sSubPr>
                              <m:ctrlPr>
                                <a:rPr lang="en-AU" sz="28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AU" sz="28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²−</m:t>
                              </m:r>
                              <m:sSub>
                                <m:sSubPr>
                                  <m:ctrlPr>
                                    <a:rPr lang="en-AU" sz="2800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8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e>
                          </m:d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  <m:f>
                            <m:fPr>
                              <m:ctrlPr>
                                <a:rPr lang="en-AU" sz="28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AU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U" sz="28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AU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acc>
                                        <m:accPr>
                                          <m:chr m:val="̅"/>
                                          <m:ctrlPr>
                                            <a:rPr lang="en-AU" sz="280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AU" sz="2800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acc>
                                    </m:den>
                                  </m:f>
                                </m:sup>
                              </m:sSup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AU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den>
                          </m:f>
                          <m:r>
                            <m:rPr>
                              <m:nor/>
                            </m:rPr>
                            <a:rPr lang="en-AU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65" y="1427737"/>
                <a:ext cx="6970819" cy="13592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92818" y="3913569"/>
            <a:ext cx="213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2">
                    <a:lumMod val="75000"/>
                  </a:schemeClr>
                </a:solidFill>
              </a:rPr>
              <a:t>Topography</a:t>
            </a:r>
            <a:endParaRPr lang="en-A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818" y="3266352"/>
            <a:ext cx="2600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D5842B"/>
                </a:solidFill>
              </a:rPr>
              <a:t>Soil properties</a:t>
            </a:r>
            <a:endParaRPr lang="en-AU" sz="3200" dirty="0">
              <a:solidFill>
                <a:srgbClr val="D5842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2818" y="2625374"/>
            <a:ext cx="3464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</a:rPr>
              <a:t>Weather conditions</a:t>
            </a:r>
            <a:endParaRPr lang="en-A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2818" y="4560786"/>
            <a:ext cx="2989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/>
                </a:solidFill>
              </a:rPr>
              <a:t>Vegetation cover</a:t>
            </a:r>
            <a:endParaRPr lang="en-AU" sz="3200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818" y="5201764"/>
            <a:ext cx="329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7030A0"/>
                </a:solidFill>
              </a:rPr>
              <a:t>Land management</a:t>
            </a:r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794" y="2938909"/>
            <a:ext cx="213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2">
                    <a:lumMod val="75000"/>
                  </a:schemeClr>
                </a:solidFill>
              </a:rPr>
              <a:t>Topography</a:t>
            </a:r>
            <a:endParaRPr lang="en-A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4629" y="3574581"/>
            <a:ext cx="297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accent6"/>
                </a:solidFill>
              </a:rPr>
              <a:t>Vegetation cover</a:t>
            </a:r>
            <a:endParaRPr lang="en-AU" sz="3200" dirty="0">
              <a:solidFill>
                <a:schemeClr val="accent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95072" y="2938909"/>
            <a:ext cx="2600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D5842B"/>
                </a:solidFill>
              </a:rPr>
              <a:t>Soil properties</a:t>
            </a:r>
            <a:endParaRPr lang="en-AU" sz="3200" dirty="0">
              <a:solidFill>
                <a:srgbClr val="D5842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30341" y="4205956"/>
            <a:ext cx="3464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</a:rPr>
              <a:t>Weather conditions</a:t>
            </a:r>
            <a:endParaRPr lang="en-A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95072" y="3574581"/>
            <a:ext cx="329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7030A0"/>
                </a:solidFill>
              </a:rPr>
              <a:t>Land management</a:t>
            </a:r>
            <a:endParaRPr lang="en-AU" sz="32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88184" y="2426667"/>
            <a:ext cx="582230" cy="592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0" idx="0"/>
          </p:cNvCxnSpPr>
          <p:nvPr/>
        </p:nvCxnSpPr>
        <p:spPr>
          <a:xfrm flipH="1">
            <a:off x="10195172" y="2412622"/>
            <a:ext cx="168028" cy="526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535599" y="2410299"/>
            <a:ext cx="968535" cy="23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6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  <p:bldP spid="28" grpId="0"/>
      <p:bldP spid="3" grpId="0"/>
      <p:bldP spid="30" grpId="0"/>
      <p:bldP spid="31" grpId="0"/>
      <p:bldP spid="32" grpId="0"/>
      <p:bldP spid="33" grpId="0"/>
      <p:bldP spid="41" grpId="0"/>
      <p:bldP spid="49" grpId="0"/>
      <p:bldP spid="50" grpId="0"/>
      <p:bldP spid="51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Soil erosion modelling</a:t>
            </a: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7794" y="1666321"/>
                <a:ext cx="2595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𝐿𝑆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AU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94" y="1666321"/>
                <a:ext cx="25952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5413" y="1374497"/>
                <a:ext cx="4494387" cy="906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AU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f>
                            <m:fPr>
                              <m:ctrlP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sSub>
                            <m:sSubPr>
                              <m:ctrlPr>
                                <a:rPr lang="en-AU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AU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²−</m:t>
                              </m:r>
                              <m:sSub>
                                <m:sSubPr>
                                  <m:ctrlPr>
                                    <a:rPr lang="en-AU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AU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AU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e>
                          </m:d>
                          <m:r>
                            <a:rPr lang="en-AU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f>
                            <m:fPr>
                              <m:ctrlPr>
                                <a:rPr lang="en-AU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AU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U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AU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acc>
                                        <m:accPr>
                                          <m:chr m:val="̅"/>
                                          <m:ctrlPr>
                                            <a:rPr lang="en-AU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AU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acc>
                                    </m:den>
                                  </m:f>
                                </m:sup>
                              </m:sSup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AU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den>
                          </m:f>
                          <m:r>
                            <m:rPr>
                              <m:nor/>
                            </m:rPr>
                            <a:rPr lang="en-AU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AU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13" y="1374497"/>
                <a:ext cx="4494387" cy="9067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45734" y="2945820"/>
            <a:ext cx="138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Topography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5734" y="2536707"/>
            <a:ext cx="172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Soil properties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5734" y="2131537"/>
            <a:ext cx="221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Weather conditions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5734" y="3354933"/>
            <a:ext cx="196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Vegetation cover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5734" y="3760103"/>
            <a:ext cx="211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Land management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2447" y="2329726"/>
            <a:ext cx="147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Topography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4481" y="2731542"/>
            <a:ext cx="193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Vegetation cover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31547" y="2329726"/>
            <a:ext cx="168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Soil properties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2800" y="3130641"/>
            <a:ext cx="223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Weather conditions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31547" y="2731542"/>
            <a:ext cx="2112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2">
                    <a:lumMod val="75000"/>
                  </a:schemeClr>
                </a:solidFill>
              </a:rPr>
              <a:t>Land management</a:t>
            </a:r>
            <a:endParaRPr lang="en-A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50224" y="2005932"/>
            <a:ext cx="448942" cy="37432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0" idx="0"/>
          </p:cNvCxnSpPr>
          <p:nvPr/>
        </p:nvCxnSpPr>
        <p:spPr>
          <a:xfrm flipH="1">
            <a:off x="8674790" y="1995586"/>
            <a:ext cx="145360" cy="33414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63892" y="1995586"/>
            <a:ext cx="746811" cy="1468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70608" y="938741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u="sng" dirty="0" smtClean="0">
                <a:solidFill>
                  <a:schemeClr val="bg2">
                    <a:lumMod val="75000"/>
                  </a:schemeClr>
                </a:solidFill>
              </a:rPr>
              <a:t>Water</a:t>
            </a:r>
            <a:r>
              <a:rPr lang="en-AU" sz="3200" dirty="0" smtClean="0">
                <a:solidFill>
                  <a:schemeClr val="bg2">
                    <a:lumMod val="75000"/>
                  </a:schemeClr>
                </a:solidFill>
              </a:rPr>
              <a:t>: RUSLE</a:t>
            </a:r>
            <a:endParaRPr lang="en-A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7332" y="938741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u="sng" dirty="0" smtClean="0">
                <a:solidFill>
                  <a:schemeClr val="bg2">
                    <a:lumMod val="75000"/>
                  </a:schemeClr>
                </a:solidFill>
              </a:rPr>
              <a:t>Wind</a:t>
            </a:r>
            <a:r>
              <a:rPr lang="en-AU" sz="3200" dirty="0" smtClean="0">
                <a:solidFill>
                  <a:schemeClr val="bg2">
                    <a:lumMod val="75000"/>
                  </a:schemeClr>
                </a:solidFill>
              </a:rPr>
              <a:t>: WEMO</a:t>
            </a:r>
            <a:endParaRPr lang="en-AU" sz="3200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662854" y="4684141"/>
            <a:ext cx="6614870" cy="1804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AU" sz="3200" dirty="0" smtClean="0"/>
              <a:t>Need re-parameterisation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AU" sz="3200" dirty="0"/>
              <a:t>Validation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AU" sz="3200" dirty="0" smtClean="0"/>
              <a:t>No full integration of future changes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06641" y="4684140"/>
            <a:ext cx="4731562" cy="16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Calibri" panose="020F0502020204030204" pitchFamily="34" charset="0"/>
              <a:buChar char="+"/>
            </a:pPr>
            <a:r>
              <a:rPr lang="en-AU" sz="3200" dirty="0" smtClean="0"/>
              <a:t>Quantitative approaches</a:t>
            </a:r>
          </a:p>
          <a:p>
            <a:pPr>
              <a:buClr>
                <a:srgbClr val="0070C0"/>
              </a:buClr>
              <a:buFont typeface="Calibri" panose="020F0502020204030204" pitchFamily="34" charset="0"/>
              <a:buChar char="+"/>
            </a:pPr>
            <a:r>
              <a:rPr lang="en-AU" sz="3200" dirty="0" smtClean="0"/>
              <a:t>Best models available</a:t>
            </a:r>
          </a:p>
          <a:p>
            <a:pPr>
              <a:buClr>
                <a:srgbClr val="0070C0"/>
              </a:buClr>
              <a:buFont typeface="Calibri" panose="020F0502020204030204" pitchFamily="34" charset="0"/>
              <a:buChar char="+"/>
            </a:pPr>
            <a:r>
              <a:rPr lang="en-AU" sz="3200" dirty="0" smtClean="0"/>
              <a:t>Easy GIS assimilation</a:t>
            </a:r>
            <a:endParaRPr lang="en-AU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0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Literature Gaps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674"/>
            <a:ext cx="10515600" cy="5146675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Combined studies</a:t>
            </a:r>
            <a:r>
              <a:rPr lang="en-AU" sz="3200" dirty="0" smtClean="0"/>
              <a:t> on wind and waterborne erosion are </a:t>
            </a:r>
            <a:r>
              <a:rPr lang="en-AU" sz="3200" b="1" dirty="0" smtClean="0"/>
              <a:t>scarce</a:t>
            </a:r>
            <a:r>
              <a:rPr lang="en-AU" sz="3200" dirty="0" smtClean="0"/>
              <a:t>.</a:t>
            </a:r>
          </a:p>
          <a:p>
            <a:endParaRPr lang="en-AU" sz="2000" dirty="0" smtClean="0"/>
          </a:p>
          <a:p>
            <a:r>
              <a:rPr lang="en-AU" sz="3200" dirty="0" smtClean="0"/>
              <a:t>Accuracy and relevance of 1990’s models’ </a:t>
            </a:r>
            <a:r>
              <a:rPr lang="en-AU" sz="3200" b="1" dirty="0" smtClean="0"/>
              <a:t>input parameters</a:t>
            </a:r>
            <a:r>
              <a:rPr lang="en-AU" sz="3200" dirty="0" smtClean="0"/>
              <a:t> are </a:t>
            </a:r>
            <a:r>
              <a:rPr lang="en-AU" sz="3200" b="1" dirty="0" smtClean="0"/>
              <a:t>obsolete</a:t>
            </a:r>
            <a:r>
              <a:rPr lang="en-AU" sz="3200" dirty="0" smtClean="0"/>
              <a:t>.</a:t>
            </a:r>
          </a:p>
          <a:p>
            <a:endParaRPr lang="en-AU" sz="2000" dirty="0" smtClean="0"/>
          </a:p>
          <a:p>
            <a:r>
              <a:rPr lang="en-AU" sz="3200" dirty="0" smtClean="0"/>
              <a:t>Models’ </a:t>
            </a:r>
            <a:r>
              <a:rPr lang="en-AU" sz="3200" b="1" dirty="0" smtClean="0"/>
              <a:t>validation</a:t>
            </a:r>
            <a:r>
              <a:rPr lang="en-AU" sz="3200" dirty="0" smtClean="0"/>
              <a:t> is a recurrent </a:t>
            </a:r>
            <a:r>
              <a:rPr lang="en-AU" sz="3200" b="1" dirty="0" smtClean="0"/>
              <a:t>issue</a:t>
            </a:r>
            <a:r>
              <a:rPr lang="en-AU" sz="3200" dirty="0" smtClean="0"/>
              <a:t>.</a:t>
            </a:r>
          </a:p>
          <a:p>
            <a:endParaRPr lang="en-AU" sz="2000" dirty="0" smtClean="0"/>
          </a:p>
          <a:p>
            <a:r>
              <a:rPr lang="en-AU" sz="3200" b="1" dirty="0" smtClean="0"/>
              <a:t>Future</a:t>
            </a:r>
            <a:r>
              <a:rPr lang="en-AU" sz="3200" dirty="0" smtClean="0"/>
              <a:t> changes in land </a:t>
            </a:r>
            <a:r>
              <a:rPr lang="en-AU" sz="3200" b="1" dirty="0" smtClean="0"/>
              <a:t>management</a:t>
            </a:r>
            <a:r>
              <a:rPr lang="en-AU" sz="3200" dirty="0" smtClean="0"/>
              <a:t> and </a:t>
            </a:r>
            <a:r>
              <a:rPr lang="en-AU" sz="3200" b="1" dirty="0" smtClean="0"/>
              <a:t>climate</a:t>
            </a:r>
            <a:r>
              <a:rPr lang="en-AU" sz="3200" dirty="0" smtClean="0"/>
              <a:t> are not fully </a:t>
            </a:r>
            <a:r>
              <a:rPr lang="en-AU" sz="3200" b="1" dirty="0" smtClean="0"/>
              <a:t>integrated</a:t>
            </a:r>
            <a:r>
              <a:rPr lang="en-AU" sz="3200" dirty="0" smtClean="0"/>
              <a:t> in erosion modelling.</a:t>
            </a:r>
            <a:endParaRPr lang="en-A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15</a:t>
            </a:fld>
            <a:endParaRPr lang="en-A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Research Questions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138"/>
            <a:ext cx="10858500" cy="3952875"/>
          </a:xfrm>
        </p:spPr>
        <p:txBody>
          <a:bodyPr>
            <a:noAutofit/>
          </a:bodyPr>
          <a:lstStyle/>
          <a:p>
            <a:r>
              <a:rPr lang="en-AU" sz="3200" dirty="0" smtClean="0"/>
              <a:t>How can </a:t>
            </a:r>
            <a:r>
              <a:rPr lang="en-AU" sz="3200" b="1" dirty="0" smtClean="0"/>
              <a:t>traditional</a:t>
            </a:r>
            <a:r>
              <a:rPr lang="en-AU" sz="3200" dirty="0" smtClean="0"/>
              <a:t> soil erosion </a:t>
            </a:r>
            <a:r>
              <a:rPr lang="en-AU" sz="3200" b="1" dirty="0" smtClean="0"/>
              <a:t>modelling</a:t>
            </a:r>
            <a:r>
              <a:rPr lang="en-AU" sz="3200" dirty="0" smtClean="0"/>
              <a:t> integrate future changes in </a:t>
            </a:r>
            <a:r>
              <a:rPr lang="en-AU" sz="3200" b="1" dirty="0" smtClean="0"/>
              <a:t>land use</a:t>
            </a:r>
            <a:r>
              <a:rPr lang="en-AU" sz="3200" dirty="0" smtClean="0"/>
              <a:t> and </a:t>
            </a:r>
            <a:r>
              <a:rPr lang="en-AU" sz="3200" b="1" dirty="0" smtClean="0"/>
              <a:t>climate</a:t>
            </a:r>
            <a:r>
              <a:rPr lang="en-AU" sz="3200" dirty="0" smtClean="0"/>
              <a:t> conditions?</a:t>
            </a:r>
          </a:p>
          <a:p>
            <a:endParaRPr lang="en-AU" dirty="0" smtClean="0"/>
          </a:p>
          <a:p>
            <a:r>
              <a:rPr lang="en-AU" sz="3200" dirty="0"/>
              <a:t>C</a:t>
            </a:r>
            <a:r>
              <a:rPr lang="en-AU" sz="3200" dirty="0" smtClean="0"/>
              <a:t>an modern </a:t>
            </a:r>
            <a:r>
              <a:rPr lang="en-AU" sz="3200" b="1" dirty="0" smtClean="0"/>
              <a:t>remote sensing</a:t>
            </a:r>
            <a:r>
              <a:rPr lang="en-AU" sz="3200" dirty="0" smtClean="0"/>
              <a:t> </a:t>
            </a:r>
            <a:r>
              <a:rPr lang="en-AU" sz="3200" b="1" dirty="0" smtClean="0"/>
              <a:t>improve</a:t>
            </a:r>
            <a:r>
              <a:rPr lang="en-AU" sz="3200" dirty="0" smtClean="0"/>
              <a:t> current and future modelled </a:t>
            </a:r>
            <a:r>
              <a:rPr lang="en-AU" sz="3200" b="1" dirty="0" smtClean="0"/>
              <a:t>erosion</a:t>
            </a:r>
            <a:r>
              <a:rPr lang="en-AU" sz="3200" dirty="0" smtClean="0"/>
              <a:t> </a:t>
            </a:r>
            <a:r>
              <a:rPr lang="en-AU" sz="3200" b="1" dirty="0" smtClean="0"/>
              <a:t>estimates?</a:t>
            </a:r>
            <a:endParaRPr lang="en-AU" sz="3200" dirty="0" smtClean="0"/>
          </a:p>
          <a:p>
            <a:endParaRPr lang="en-AU" dirty="0" smtClean="0"/>
          </a:p>
          <a:p>
            <a:r>
              <a:rPr lang="en-AU" sz="3200" dirty="0" smtClean="0"/>
              <a:t>What </a:t>
            </a:r>
            <a:r>
              <a:rPr lang="en-AU" sz="3200" b="1" dirty="0" smtClean="0"/>
              <a:t>impacts</a:t>
            </a:r>
            <a:r>
              <a:rPr lang="en-AU" sz="3200" dirty="0" smtClean="0"/>
              <a:t> do </a:t>
            </a:r>
            <a:r>
              <a:rPr lang="en-AU" sz="3200" b="1" dirty="0" smtClean="0"/>
              <a:t>changes</a:t>
            </a:r>
            <a:r>
              <a:rPr lang="en-AU" sz="3200" dirty="0" smtClean="0"/>
              <a:t> in </a:t>
            </a:r>
            <a:r>
              <a:rPr lang="en-AU" sz="3200" b="1" dirty="0" smtClean="0"/>
              <a:t>land use</a:t>
            </a:r>
            <a:r>
              <a:rPr lang="en-AU" sz="3200" dirty="0" smtClean="0"/>
              <a:t> and </a:t>
            </a:r>
            <a:r>
              <a:rPr lang="en-AU" sz="3200" b="1" dirty="0" smtClean="0"/>
              <a:t>land management</a:t>
            </a:r>
            <a:r>
              <a:rPr lang="en-AU" sz="3200" dirty="0" smtClean="0"/>
              <a:t> have on soil erosion?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16</a:t>
            </a:fld>
            <a:endParaRPr lang="en-A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Aims and Objectives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000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200" b="1" dirty="0" smtClean="0"/>
              <a:t>Parameterise</a:t>
            </a:r>
            <a:r>
              <a:rPr lang="en-AU" sz="3200" dirty="0" smtClean="0"/>
              <a:t> and </a:t>
            </a:r>
            <a:r>
              <a:rPr lang="en-AU" sz="3200" b="1" dirty="0" smtClean="0"/>
              <a:t>run</a:t>
            </a:r>
            <a:r>
              <a:rPr lang="en-AU" sz="3200" dirty="0" smtClean="0"/>
              <a:t> the models.</a:t>
            </a:r>
          </a:p>
          <a:p>
            <a:pPr lvl="1"/>
            <a:endParaRPr lang="en-AU" sz="2000" dirty="0" smtClean="0"/>
          </a:p>
          <a:p>
            <a:pPr lvl="1"/>
            <a:endParaRPr lang="en-A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AU" sz="3200" b="1" dirty="0" smtClean="0"/>
              <a:t>Apply</a:t>
            </a:r>
            <a:r>
              <a:rPr lang="en-AU" sz="3200" dirty="0" smtClean="0"/>
              <a:t> the models to assess the </a:t>
            </a:r>
            <a:r>
              <a:rPr lang="en-AU" sz="3200" b="1" dirty="0" smtClean="0"/>
              <a:t>influence</a:t>
            </a:r>
            <a:r>
              <a:rPr lang="en-AU" sz="3200" dirty="0" smtClean="0"/>
              <a:t> of past and new </a:t>
            </a:r>
            <a:r>
              <a:rPr lang="en-AU" sz="3200" b="1" dirty="0" smtClean="0"/>
              <a:t>land management</a:t>
            </a:r>
            <a:r>
              <a:rPr lang="en-AU" sz="3200" dirty="0" smtClean="0"/>
              <a:t> and </a:t>
            </a:r>
            <a:r>
              <a:rPr lang="en-AU" sz="3200" b="1" dirty="0" smtClean="0"/>
              <a:t>climate</a:t>
            </a:r>
            <a:r>
              <a:rPr lang="en-AU" sz="3200" dirty="0" smtClean="0"/>
              <a:t> conditions on soil erosion.</a:t>
            </a:r>
          </a:p>
          <a:p>
            <a:pPr lvl="1"/>
            <a:endParaRPr lang="en-AU" sz="2000" dirty="0" smtClean="0"/>
          </a:p>
          <a:p>
            <a:pPr lvl="1"/>
            <a:endParaRPr lang="en-AU" sz="2000" dirty="0"/>
          </a:p>
          <a:p>
            <a:pPr marL="514350" indent="-514350">
              <a:buFont typeface="+mj-lt"/>
              <a:buAutoNum type="arabicPeriod"/>
            </a:pPr>
            <a:r>
              <a:rPr lang="en-AU" sz="3200" b="1" dirty="0" smtClean="0"/>
              <a:t>Scrutinize</a:t>
            </a:r>
            <a:r>
              <a:rPr lang="en-AU" sz="3200" dirty="0" smtClean="0"/>
              <a:t> the </a:t>
            </a:r>
            <a:r>
              <a:rPr lang="en-AU" sz="3200" b="1" dirty="0" smtClean="0"/>
              <a:t>broad-scale validity</a:t>
            </a:r>
            <a:r>
              <a:rPr lang="en-AU" sz="3200" dirty="0" smtClean="0"/>
              <a:t> of the models.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17</a:t>
            </a:fld>
            <a:endParaRPr lang="en-A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Methodology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18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09676"/>
            <a:ext cx="10515600" cy="5648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200" b="1" dirty="0"/>
              <a:t>Parameterise and run the </a:t>
            </a:r>
            <a:r>
              <a:rPr lang="en-AU" sz="3200" b="1" dirty="0" smtClean="0"/>
              <a:t>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732" y="2059378"/>
            <a:ext cx="633737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 smtClean="0"/>
              <a:t> </a:t>
            </a:r>
            <a:r>
              <a:rPr lang="en-AU" sz="3200" dirty="0" smtClean="0"/>
              <a:t>Smaller </a:t>
            </a:r>
            <a:r>
              <a:rPr lang="en-AU" sz="3200" dirty="0"/>
              <a:t>manageable </a:t>
            </a:r>
            <a:r>
              <a:rPr lang="en-AU" sz="3200" dirty="0" smtClean="0"/>
              <a:t>units: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AU" sz="2800" dirty="0" smtClean="0"/>
              <a:t>Homogeneous </a:t>
            </a:r>
            <a:r>
              <a:rPr lang="en-AU" sz="2800" dirty="0"/>
              <a:t>Response </a:t>
            </a:r>
            <a:r>
              <a:rPr lang="en-AU" sz="2800" dirty="0" smtClean="0"/>
              <a:t>Units </a:t>
            </a:r>
            <a:r>
              <a:rPr lang="en-AU" sz="2800" dirty="0"/>
              <a:t>(</a:t>
            </a:r>
            <a:r>
              <a:rPr lang="en-AU" sz="2800" b="1" dirty="0"/>
              <a:t>HRU</a:t>
            </a:r>
            <a:r>
              <a:rPr lang="en-AU" sz="2800" dirty="0" smtClean="0"/>
              <a:t>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AU" sz="2800" dirty="0" smtClean="0"/>
              <a:t>Uniform: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accent2">
                    <a:lumMod val="75000"/>
                  </a:schemeClr>
                </a:solidFill>
              </a:rPr>
              <a:t>Topography </a:t>
            </a:r>
            <a:endParaRPr lang="en-AU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D5842B"/>
                </a:solidFill>
              </a:rPr>
              <a:t>Soil properties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solidFill>
                  <a:schemeClr val="accent6"/>
                </a:solidFill>
              </a:rPr>
              <a:t>Land </a:t>
            </a:r>
            <a:r>
              <a:rPr lang="en-AU" sz="2600" dirty="0">
                <a:solidFill>
                  <a:schemeClr val="accent6"/>
                </a:solidFill>
              </a:rPr>
              <a:t>cover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030A0"/>
                </a:solidFill>
              </a:rPr>
              <a:t>Land </a:t>
            </a:r>
            <a:r>
              <a:rPr lang="en-AU" sz="2600" dirty="0" smtClean="0">
                <a:solidFill>
                  <a:srgbClr val="7030A0"/>
                </a:solidFill>
              </a:rPr>
              <a:t>management</a:t>
            </a:r>
            <a:endParaRPr lang="en-AU" sz="2600" dirty="0" smtClean="0"/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AU" sz="2800" dirty="0" smtClean="0"/>
              <a:t>Average size: </a:t>
            </a:r>
            <a:r>
              <a:rPr lang="en-AU" sz="2800" b="1" dirty="0" smtClean="0"/>
              <a:t>265 ha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AU" sz="2800" dirty="0" smtClean="0"/>
              <a:t>Total size: </a:t>
            </a:r>
            <a:r>
              <a:rPr lang="en-AU" sz="2800" b="1" dirty="0" smtClean="0"/>
              <a:t>15.7 million ha</a:t>
            </a:r>
          </a:p>
          <a:p>
            <a:pPr lvl="4"/>
            <a:r>
              <a:rPr lang="en-AU" sz="2800" b="1" dirty="0" smtClean="0"/>
              <a:t>    (= 157,700 km</a:t>
            </a:r>
            <a:r>
              <a:rPr lang="en-AU" sz="2800" b="1" dirty="0" smtClean="0">
                <a:latin typeface="Calibri" panose="020F0502020204030204" pitchFamily="34" charset="0"/>
              </a:rPr>
              <a:t>²</a:t>
            </a:r>
            <a:r>
              <a:rPr lang="en-AU" sz="2800" b="1" dirty="0" smtClean="0"/>
              <a:t>)</a:t>
            </a:r>
            <a:endParaRPr lang="en-AU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10" y="1851055"/>
            <a:ext cx="5433022" cy="456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49" y="1860206"/>
            <a:ext cx="5433483" cy="45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Methodology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19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39146"/>
            <a:ext cx="1885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2">
                    <a:lumMod val="75000"/>
                  </a:schemeClr>
                </a:solidFill>
              </a:rPr>
              <a:t>Topography</a:t>
            </a:r>
            <a:endParaRPr lang="en-A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93601"/>
            <a:ext cx="229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D5842B"/>
                </a:solidFill>
              </a:rPr>
              <a:t>Soil properties</a:t>
            </a:r>
            <a:endParaRPr lang="en-AU" sz="2800" dirty="0">
              <a:solidFill>
                <a:srgbClr val="D5842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482027"/>
            <a:ext cx="305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</a:rPr>
              <a:t>Weather conditions</a:t>
            </a:r>
            <a:endParaRPr lang="en-A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90196"/>
            <a:ext cx="263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/>
                </a:solidFill>
              </a:rPr>
              <a:t>Vegetation cover</a:t>
            </a:r>
            <a:endParaRPr lang="en-AU" sz="28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560700"/>
            <a:ext cx="290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</a:rPr>
              <a:t>Land management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209676"/>
            <a:ext cx="10515600" cy="56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sz="3200" b="1" dirty="0" smtClean="0"/>
              <a:t>Parameterise and run the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8799" y="1993601"/>
            <a:ext cx="557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Soil Landscape Grid of Australia </a:t>
            </a:r>
            <a:r>
              <a:rPr lang="en-AU" dirty="0" smtClean="0"/>
              <a:t>(CSIRO)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8800" y="2839146"/>
            <a:ext cx="421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SRTM DEM </a:t>
            </a:r>
            <a:r>
              <a:rPr lang="en-AU" dirty="0" smtClean="0"/>
              <a:t>(Geoscience Australia)</a:t>
            </a:r>
            <a:endParaRPr lang="en-A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8800" y="3690196"/>
            <a:ext cx="73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MODIS Fractional Cover: 16-days composite </a:t>
            </a:r>
            <a:r>
              <a:rPr lang="en-AU" dirty="0" smtClean="0"/>
              <a:t>(CSIRO)</a:t>
            </a:r>
            <a:endParaRPr lang="en-A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38800" y="5482027"/>
            <a:ext cx="201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TRMM </a:t>
            </a:r>
            <a:r>
              <a:rPr lang="en-AU" dirty="0" smtClean="0"/>
              <a:t>(NASA)</a:t>
            </a:r>
            <a:endParaRPr lang="en-A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38799" y="4560700"/>
            <a:ext cx="337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Land use maps </a:t>
            </a:r>
            <a:r>
              <a:rPr lang="en-AU" dirty="0" smtClean="0"/>
              <a:t>(ABARES)</a:t>
            </a:r>
            <a:endParaRPr lang="en-A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813956" y="1962823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endParaRPr lang="en-A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10600" y="2808368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endParaRPr lang="en-A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597490" y="365941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A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13964" y="452992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endParaRPr lang="en-A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79714" y="5482027"/>
            <a:ext cx="350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+ </a:t>
            </a:r>
            <a:r>
              <a:rPr lang="en-AU" sz="2800" dirty="0" smtClean="0"/>
              <a:t>     Wind </a:t>
            </a:r>
            <a:r>
              <a:rPr lang="en-AU" sz="2800" dirty="0"/>
              <a:t>records </a:t>
            </a:r>
            <a:r>
              <a:rPr lang="en-AU" dirty="0"/>
              <a:t>(BoM</a:t>
            </a:r>
            <a:r>
              <a:rPr lang="en-AU" dirty="0" smtClean="0"/>
              <a:t>)</a:t>
            </a:r>
            <a:endParaRPr lang="en-A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55946" y="545124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1779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856663" y="1148772"/>
            <a:ext cx="7427487" cy="4044421"/>
            <a:chOff x="4666279" y="1192321"/>
            <a:chExt cx="7109938" cy="3849671"/>
          </a:xfrm>
        </p:grpSpPr>
        <p:grpSp>
          <p:nvGrpSpPr>
            <p:cNvPr id="19" name="Group 18"/>
            <p:cNvGrpSpPr/>
            <p:nvPr/>
          </p:nvGrpSpPr>
          <p:grpSpPr>
            <a:xfrm>
              <a:off x="4666279" y="1192321"/>
              <a:ext cx="6909572" cy="3849671"/>
              <a:chOff x="4666279" y="1192321"/>
              <a:chExt cx="6909572" cy="384967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666279" y="1192321"/>
                <a:ext cx="6893858" cy="3849671"/>
                <a:chOff x="2722918" y="2275014"/>
                <a:chExt cx="6893858" cy="3849671"/>
              </a:xfrm>
            </p:grpSpPr>
            <p:pic>
              <p:nvPicPr>
                <p:cNvPr id="26" name="Content Placeholder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1480"/>
                <a:stretch/>
              </p:blipFill>
              <p:spPr>
                <a:xfrm>
                  <a:off x="2725271" y="2383264"/>
                  <a:ext cx="6739105" cy="3741421"/>
                </a:xfrm>
                <a:prstGeom prst="rect">
                  <a:avLst/>
                </a:prstGeom>
                <a:ln w="19050">
                  <a:noFill/>
                </a:ln>
              </p:spPr>
            </p:pic>
            <p:pic>
              <p:nvPicPr>
                <p:cNvPr id="27" name="Content Placeholder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52" r="56758" b="61866"/>
                <a:stretch/>
              </p:blipFill>
              <p:spPr>
                <a:xfrm>
                  <a:off x="2722918" y="2925628"/>
                  <a:ext cx="1792942" cy="1426736"/>
                </a:xfrm>
                <a:prstGeom prst="rect">
                  <a:avLst/>
                </a:prstGeom>
                <a:ln w="19050">
                  <a:noFill/>
                </a:ln>
              </p:spPr>
            </p:pic>
            <p:pic>
              <p:nvPicPr>
                <p:cNvPr id="28" name="Content Placeholder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52" r="56758" b="61866"/>
                <a:stretch/>
              </p:blipFill>
              <p:spPr>
                <a:xfrm>
                  <a:off x="7823834" y="2275014"/>
                  <a:ext cx="1792942" cy="1426736"/>
                </a:xfrm>
                <a:prstGeom prst="rect">
                  <a:avLst/>
                </a:prstGeom>
                <a:ln w="19050">
                  <a:noFill/>
                </a:ln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>
                <a:off x="10195345" y="3038939"/>
                <a:ext cx="1380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Clay and Silt (0.001 - 0.1 mm)</a:t>
                </a:r>
                <a:endParaRPr lang="en-AU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429384" y="4157822"/>
                <a:ext cx="91242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Sand (0.1 - 1 mm)</a:t>
                </a:r>
                <a:endParaRPr lang="en-AU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343623" y="4621015"/>
                <a:ext cx="108395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Coarse sand (&gt; 1 mm)</a:t>
                </a:r>
                <a:endParaRPr lang="en-AU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Content Placeholder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92" r="87466" b="50845"/>
            <a:stretch/>
          </p:blipFill>
          <p:spPr>
            <a:xfrm>
              <a:off x="5505666" y="2972282"/>
              <a:ext cx="1075764" cy="851647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1" name="Content Placeholder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0" r="21480" b="66898"/>
            <a:stretch/>
          </p:blipFill>
          <p:spPr>
            <a:xfrm>
              <a:off x="10353182" y="1512149"/>
              <a:ext cx="1423035" cy="1238477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sz="4000" dirty="0" smtClean="0">
                <a:solidFill>
                  <a:srgbClr val="D5842B"/>
                </a:solidFill>
              </a:rPr>
              <a:t>Introductory Background</a:t>
            </a:r>
            <a:endParaRPr lang="en-AU" sz="4000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765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Types of erosion processes: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prstClr val="white">
                  <a:lumMod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0" y="2179652"/>
            <a:ext cx="5085805" cy="2906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7287" y="5093166"/>
            <a:ext cx="20345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UBC Centre for Teaching, Learning and Technology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5381" y="5085826"/>
            <a:ext cx="1350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Adapted from (Ravi et al., 2011)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415" y="1525208"/>
            <a:ext cx="17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prstClr val="black"/>
                </a:solidFill>
              </a:rPr>
              <a:t>Waterborne</a:t>
            </a:r>
            <a:endParaRPr lang="en-AU" sz="2400" u="sng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989" y="1525208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prstClr val="black"/>
                </a:solidFill>
              </a:rPr>
              <a:t>Aeolian</a:t>
            </a:r>
            <a:endParaRPr lang="en-AU" sz="2400" u="sng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97075" y="4750919"/>
            <a:ext cx="7312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Credit: DEWNR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7" grpId="0"/>
      <p:bldP spid="11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20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5386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AU" sz="3200" b="1" dirty="0" smtClean="0"/>
              <a:t>Model applications</a:t>
            </a:r>
            <a:endParaRPr lang="en-AU" sz="3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3" y="-27384"/>
            <a:ext cx="12314237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Methodology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8" y="969507"/>
            <a:ext cx="11353801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b="1" dirty="0" smtClean="0"/>
              <a:t>Changes</a:t>
            </a:r>
            <a:r>
              <a:rPr lang="en-AU" sz="3200" dirty="0" smtClean="0"/>
              <a:t> in </a:t>
            </a:r>
            <a:r>
              <a:rPr lang="en-AU" sz="3200" b="1" dirty="0" smtClean="0"/>
              <a:t>erosion patterns</a:t>
            </a:r>
            <a:r>
              <a:rPr lang="en-AU" sz="3200" dirty="0" smtClean="0"/>
              <a:t> under altered land management regimes.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Herbicide resistant weeds / ban on herbicides (e.g. Europe).</a:t>
            </a:r>
          </a:p>
          <a:p>
            <a:pPr marL="0" indent="0">
              <a:buNone/>
            </a:pPr>
            <a:endParaRPr lang="en-AU" sz="1100" dirty="0" smtClean="0"/>
          </a:p>
        </p:txBody>
      </p:sp>
    </p:spTree>
    <p:extLst>
      <p:ext uri="{BB962C8B-B14F-4D97-AF65-F5344CB8AC3E}">
        <p14:creationId xmlns:p14="http://schemas.microsoft.com/office/powerpoint/2010/main" val="24561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21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5386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AU" sz="3200" b="1" dirty="0" smtClean="0"/>
              <a:t>Model applications</a:t>
            </a:r>
            <a:endParaRPr lang="en-AU" sz="3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3" y="-27384"/>
            <a:ext cx="12314237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Methodology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969507"/>
            <a:ext cx="11094268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Changes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erosion patterns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 under altered land management regimes.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Herbicide resistant weeds / ban on herbicides (e.g. Europe).</a:t>
            </a:r>
          </a:p>
          <a:p>
            <a:pPr marL="0" indent="0">
              <a:buNone/>
            </a:pPr>
            <a:endParaRPr lang="en-AU" sz="1050" dirty="0" smtClean="0"/>
          </a:p>
          <a:p>
            <a:r>
              <a:rPr lang="en-AU" sz="3200" dirty="0" smtClean="0"/>
              <a:t>Interaction between erosion </a:t>
            </a:r>
            <a:r>
              <a:rPr lang="en-AU" sz="3200" b="1" dirty="0" smtClean="0"/>
              <a:t>controlling factors</a:t>
            </a:r>
            <a:r>
              <a:rPr lang="en-AU" sz="3200" dirty="0" smtClean="0"/>
              <a:t> and </a:t>
            </a:r>
            <a:r>
              <a:rPr lang="en-AU" sz="3200" b="1" dirty="0" smtClean="0"/>
              <a:t>extreme</a:t>
            </a:r>
            <a:r>
              <a:rPr lang="en-AU" sz="3200" dirty="0" smtClean="0"/>
              <a:t> environmental </a:t>
            </a:r>
            <a:r>
              <a:rPr lang="en-AU" sz="3200" b="1" dirty="0" smtClean="0"/>
              <a:t>conditions</a:t>
            </a:r>
            <a:r>
              <a:rPr lang="en-AU" sz="32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Years of extreme weather conditions as analogues for “global-change-type” year of extremes.</a:t>
            </a:r>
          </a:p>
          <a:p>
            <a:pPr marL="0" indent="0">
              <a:buNone/>
            </a:pPr>
            <a:endParaRPr lang="en-AU" sz="1050" dirty="0" smtClean="0"/>
          </a:p>
        </p:txBody>
      </p:sp>
    </p:spTree>
    <p:extLst>
      <p:ext uri="{BB962C8B-B14F-4D97-AF65-F5344CB8AC3E}">
        <p14:creationId xmlns:p14="http://schemas.microsoft.com/office/powerpoint/2010/main" val="1682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8000494" y="4447894"/>
            <a:ext cx="3443074" cy="23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5386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AU" sz="3200" b="1" dirty="0" smtClean="0"/>
              <a:t>Model applications</a:t>
            </a:r>
            <a:endParaRPr lang="en-AU" sz="3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3" y="-27384"/>
            <a:ext cx="12314237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Methodology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969507"/>
            <a:ext cx="11094268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Changes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erosion patterns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 under altered land management regimes.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Herbicide resistant weeds / ban on herbicides (e.g. Europe).</a:t>
            </a:r>
          </a:p>
          <a:p>
            <a:pPr marL="0" indent="0">
              <a:buNone/>
            </a:pPr>
            <a:endParaRPr lang="en-AU" sz="105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Interaction between erosion </a:t>
            </a:r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controlling factors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extreme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 environmental </a:t>
            </a:r>
            <a:r>
              <a:rPr lang="en-AU" b="1" dirty="0" smtClean="0">
                <a:solidFill>
                  <a:schemeClr val="bg2">
                    <a:lumMod val="75000"/>
                  </a:schemeClr>
                </a:solidFill>
              </a:rPr>
              <a:t>conditions</a:t>
            </a: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>
                <a:solidFill>
                  <a:schemeClr val="bg2">
                    <a:lumMod val="75000"/>
                  </a:schemeClr>
                </a:solidFill>
              </a:rPr>
              <a:t>Years of extreme weather conditions as analogues for “global-change-type” year of extremes.</a:t>
            </a:r>
          </a:p>
          <a:p>
            <a:pPr marL="0" indent="0">
              <a:buNone/>
            </a:pPr>
            <a:endParaRPr lang="en-AU" sz="600" dirty="0" smtClean="0"/>
          </a:p>
          <a:p>
            <a:r>
              <a:rPr lang="en-AU" sz="3200" dirty="0" smtClean="0"/>
              <a:t>Relative </a:t>
            </a:r>
            <a:r>
              <a:rPr lang="en-AU" sz="3200" b="1" dirty="0" smtClean="0"/>
              <a:t>balance</a:t>
            </a:r>
            <a:r>
              <a:rPr lang="en-AU" sz="3200" dirty="0" smtClean="0"/>
              <a:t> of </a:t>
            </a:r>
            <a:r>
              <a:rPr lang="en-AU" sz="3200" b="1" dirty="0" smtClean="0"/>
              <a:t>wind</a:t>
            </a:r>
            <a:r>
              <a:rPr lang="en-AU" sz="3200" dirty="0" smtClean="0"/>
              <a:t> and </a:t>
            </a:r>
            <a:r>
              <a:rPr lang="en-AU" sz="3200" b="1" dirty="0" smtClean="0"/>
              <a:t>waterborne erosion</a:t>
            </a:r>
            <a:r>
              <a:rPr lang="en-AU" sz="3200" dirty="0" smtClean="0"/>
              <a:t> under past and future climate and land use changes.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800" dirty="0" smtClean="0"/>
              <a:t>Wind-to-water transport ratio.</a:t>
            </a:r>
            <a:r>
              <a:rPr lang="en-AU" sz="1400" dirty="0" smtClean="0"/>
              <a:t> </a:t>
            </a:r>
            <a:r>
              <a:rPr lang="en-AU" sz="1600" dirty="0"/>
              <a:t>(Field</a:t>
            </a:r>
            <a:r>
              <a:rPr lang="en-AU" sz="1600" i="1" dirty="0"/>
              <a:t> et al.</a:t>
            </a:r>
            <a:r>
              <a:rPr lang="en-AU" sz="1600" dirty="0"/>
              <a:t>, </a:t>
            </a:r>
            <a:r>
              <a:rPr lang="en-AU" sz="1600" dirty="0" smtClean="0"/>
              <a:t>2011)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02157" y="5436182"/>
            <a:ext cx="703969" cy="96543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6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54" y="3083747"/>
            <a:ext cx="4236946" cy="3615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20" y="776310"/>
            <a:ext cx="5313000" cy="52950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23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314325"/>
            <a:ext cx="10515600" cy="5386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AU" sz="3200" b="1" dirty="0"/>
              <a:t>Broad scale </a:t>
            </a:r>
            <a:r>
              <a:rPr lang="en-AU" sz="3200" b="1" dirty="0" smtClean="0"/>
              <a:t>validity</a:t>
            </a:r>
            <a:endParaRPr lang="en-AU" sz="3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3" y="-27384"/>
            <a:ext cx="12314237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Methodology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87" y="269701"/>
            <a:ext cx="3439280" cy="2582207"/>
          </a:xfrm>
          <a:prstGeom prst="rect">
            <a:avLst/>
          </a:prstGeom>
        </p:spPr>
      </p:pic>
      <p:sp>
        <p:nvSpPr>
          <p:cNvPr id="2" name="Flowchart: Connector 1"/>
          <p:cNvSpPr/>
          <p:nvPr/>
        </p:nvSpPr>
        <p:spPr>
          <a:xfrm>
            <a:off x="4167626" y="1564240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189326" y="3418930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843815" y="2842855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5073732" y="3984774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56573" y="3016742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126410" y="3853165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847553" y="3235445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705486" y="2920793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642301" y="4056004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3549562" y="3602025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633119" y="4727146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098994" y="5653868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4128012" y="5281189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427078" y="4771615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459593" y="4956368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2988216" y="5753457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14557" y="4544051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757584" y="5047915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5009025" y="2320546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0469" y="1184990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1200644" y="2027117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2808278" y="1160513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2525548" y="2320547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3296867" y="1714007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4813057" y="1162852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1649341" y="1354744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1110675" y="5739898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327665" y="6135622"/>
            <a:ext cx="179938" cy="18309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M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018" y="6160485"/>
            <a:ext cx="514422" cy="1333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14257" y="6088670"/>
            <a:ext cx="1745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MWAC dust sampler (27)</a:t>
            </a:r>
            <a:endParaRPr lang="en-A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860154" y="6088670"/>
            <a:ext cx="146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Vegetation transects</a:t>
            </a:r>
            <a:endParaRPr lang="en-A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56885" y="6573626"/>
            <a:ext cx="19030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cs typeface="Arial" panose="020B0604020202020204" pitchFamily="34" charset="0"/>
              </a:rPr>
              <a:t>Sediment trough, adapted from </a:t>
            </a:r>
            <a:r>
              <a:rPr lang="en-AU" sz="700" dirty="0" smtClean="0">
                <a:cs typeface="Arial" panose="020B0604020202020204" pitchFamily="34" charset="0"/>
              </a:rPr>
              <a:t>Morgan (2009)</a:t>
            </a:r>
            <a:endParaRPr lang="en-AU" sz="700" i="1" dirty="0"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9116" y="2864962"/>
            <a:ext cx="36186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" i="1" dirty="0" smtClean="0">
                <a:cs typeface="Arial" panose="020B0604020202020204" pitchFamily="34" charset="0"/>
              </a:rPr>
              <a:t>Modified Wilson and Cooke (MWAC) dust sampler, adapted from </a:t>
            </a:r>
            <a:r>
              <a:rPr lang="en-AU" sz="700" dirty="0" smtClean="0">
                <a:cs typeface="Arial" panose="020B0604020202020204" pitchFamily="34" charset="0"/>
              </a:rPr>
              <a:t>Acosta-Martinez</a:t>
            </a:r>
            <a:r>
              <a:rPr lang="en-AU" sz="700" i="1" dirty="0" smtClean="0">
                <a:cs typeface="Arial" panose="020B0604020202020204" pitchFamily="34" charset="0"/>
              </a:rPr>
              <a:t> et al. </a:t>
            </a:r>
            <a:r>
              <a:rPr lang="en-AU" sz="700" dirty="0" smtClean="0">
                <a:cs typeface="Arial" panose="020B0604020202020204" pitchFamily="34" charset="0"/>
              </a:rPr>
              <a:t>(2015)</a:t>
            </a:r>
            <a:endParaRPr lang="en-AU" sz="700" dirty="0"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8389" y="6082900"/>
            <a:ext cx="1290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Sediment troughs</a:t>
            </a:r>
            <a:endParaRPr lang="en-AU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464" y="5599029"/>
            <a:ext cx="338814" cy="3388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186" y="5599029"/>
            <a:ext cx="338814" cy="3388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337" y="6084601"/>
            <a:ext cx="285137" cy="2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Conclusion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675"/>
            <a:ext cx="11090564" cy="4967288"/>
          </a:xfrm>
        </p:spPr>
        <p:txBody>
          <a:bodyPr>
            <a:noAutofit/>
          </a:bodyPr>
          <a:lstStyle/>
          <a:p>
            <a:r>
              <a:rPr lang="en-AU" sz="3200" dirty="0" smtClean="0"/>
              <a:t>Integrated soil erosion methodology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AU" dirty="0" smtClean="0"/>
              <a:t>Decision Support System (DSS) for future adaptations.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AU" dirty="0" smtClean="0"/>
              <a:t>Possible application to WA or low rainfall agricultural regions (e.g. US wheat-belt).</a:t>
            </a:r>
          </a:p>
          <a:p>
            <a:pPr lvl="1"/>
            <a:endParaRPr lang="en-AU" dirty="0" smtClean="0"/>
          </a:p>
          <a:p>
            <a:r>
              <a:rPr lang="en-AU" sz="3200" dirty="0" smtClean="0"/>
              <a:t>GIS and remotely sensed data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AU" dirty="0"/>
              <a:t>Broad-scale applications.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AU" dirty="0" smtClean="0"/>
              <a:t>Cost effective.</a:t>
            </a:r>
          </a:p>
          <a:p>
            <a:pPr lvl="1"/>
            <a:endParaRPr lang="en-AU" dirty="0" smtClean="0"/>
          </a:p>
          <a:p>
            <a:r>
              <a:rPr lang="en-AU" sz="3200" dirty="0" smtClean="0"/>
              <a:t>Future soil erosion estimates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AU" dirty="0" smtClean="0"/>
              <a:t>Altered land uses (e.g. back to old tillage systems).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AU" dirty="0" smtClean="0"/>
              <a:t>Extreme events (e.g. bushfires, floods).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24</a:t>
            </a:fld>
            <a:endParaRPr lang="en-A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Acknowledgements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25</a:t>
            </a:fld>
            <a:endParaRPr lang="en-AU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032"/>
            <a:ext cx="2097171" cy="641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82" y="1436563"/>
            <a:ext cx="2724912" cy="566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316481"/>
            <a:ext cx="560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Bertram Ostendorf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Cameron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Spatial Information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Applied Ecology and Conservation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9582" y="2316481"/>
            <a:ext cx="3086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Tim Herrmann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Trevor Hobbs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Craig Liddicoat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Giles Forward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03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26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998471" y="2875002"/>
            <a:ext cx="4195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dirty="0" smtClean="0">
                <a:solidFill>
                  <a:srgbClr val="D5842B"/>
                </a:solidFill>
              </a:rPr>
              <a:t>Thank you !</a:t>
            </a:r>
            <a:endParaRPr lang="en-AU" sz="6600" dirty="0">
              <a:solidFill>
                <a:srgbClr val="D584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dirty="0" smtClean="0">
                <a:solidFill>
                  <a:srgbClr val="D5842B"/>
                </a:solidFill>
              </a:rPr>
              <a:t>References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27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60770"/>
            <a:ext cx="11258550" cy="51985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Acosta-Martinez, V., Van Pelt, S., Moore-</a:t>
            </a:r>
            <a:r>
              <a:rPr lang="en-AU" sz="1400" b="1" dirty="0" err="1" smtClean="0">
                <a:cs typeface="Arial" panose="020B0604020202020204" pitchFamily="34" charset="0"/>
              </a:rPr>
              <a:t>Kucera</a:t>
            </a:r>
            <a:r>
              <a:rPr lang="en-AU" sz="1400" b="1" dirty="0" smtClean="0">
                <a:cs typeface="Arial" panose="020B0604020202020204" pitchFamily="34" charset="0"/>
              </a:rPr>
              <a:t>, J., </a:t>
            </a:r>
            <a:r>
              <a:rPr lang="en-AU" sz="1400" b="1" dirty="0" err="1" smtClean="0">
                <a:cs typeface="Arial" panose="020B0604020202020204" pitchFamily="34" charset="0"/>
              </a:rPr>
              <a:t>Baddock</a:t>
            </a:r>
            <a:r>
              <a:rPr lang="en-AU" sz="1400" b="1" dirty="0" smtClean="0">
                <a:cs typeface="Arial" panose="020B0604020202020204" pitchFamily="34" charset="0"/>
              </a:rPr>
              <a:t>, M. C. &amp; </a:t>
            </a:r>
            <a:r>
              <a:rPr lang="en-AU" sz="1400" b="1" dirty="0" err="1" smtClean="0">
                <a:cs typeface="Arial" panose="020B0604020202020204" pitchFamily="34" charset="0"/>
              </a:rPr>
              <a:t>Zobeck</a:t>
            </a:r>
            <a:r>
              <a:rPr lang="en-AU" sz="1400" b="1" dirty="0" smtClean="0">
                <a:cs typeface="Arial" panose="020B0604020202020204" pitchFamily="34" charset="0"/>
              </a:rPr>
              <a:t>, T. M. 2015</a:t>
            </a:r>
            <a:r>
              <a:rPr lang="en-AU" sz="1400" dirty="0" smtClean="0">
                <a:cs typeface="Arial" panose="020B0604020202020204" pitchFamily="34" charset="0"/>
              </a:rPr>
              <a:t>. Microbiology of wind-eroded sediments: Current knowledge and future research directions. </a:t>
            </a:r>
            <a:r>
              <a:rPr lang="en-AU" sz="1400" i="1" dirty="0" smtClean="0">
                <a:cs typeface="Arial" panose="020B0604020202020204" pitchFamily="34" charset="0"/>
              </a:rPr>
              <a:t>Aeolian Research,</a:t>
            </a:r>
            <a:r>
              <a:rPr lang="en-AU" sz="1400" dirty="0" smtClean="0"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cs typeface="Arial" panose="020B0604020202020204" pitchFamily="34" charset="0"/>
              </a:rPr>
              <a:t>18,</a:t>
            </a:r>
            <a:r>
              <a:rPr lang="en-AU" sz="1400" dirty="0" smtClean="0">
                <a:cs typeface="Arial" panose="020B0604020202020204" pitchFamily="34" charset="0"/>
              </a:rPr>
              <a:t> 99-113.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Bui</a:t>
            </a:r>
            <a:r>
              <a:rPr lang="en-AU" sz="1400" b="1" dirty="0">
                <a:cs typeface="Arial" panose="020B0604020202020204" pitchFamily="34" charset="0"/>
              </a:rPr>
              <a:t>, E. N., Hancock, G. J., Chappell, A. &amp; Gregory, L. J. 2010.</a:t>
            </a:r>
            <a:r>
              <a:rPr lang="en-AU" sz="1400" dirty="0">
                <a:cs typeface="Arial" panose="020B0604020202020204" pitchFamily="34" charset="0"/>
              </a:rPr>
              <a:t> Evaluation of tolerable erosion rates and time to critical topsoil loss in Australia. </a:t>
            </a:r>
            <a:r>
              <a:rPr lang="en-AU" sz="1400" i="1" dirty="0">
                <a:cs typeface="Arial" panose="020B0604020202020204" pitchFamily="34" charset="0"/>
              </a:rPr>
              <a:t>Caring for our Country publication, Commonwealth of Australia, Canberra [</a:t>
            </a:r>
            <a:r>
              <a:rPr lang="en-AU" sz="1400" i="1" dirty="0" err="1">
                <a:cs typeface="Arial" panose="020B0604020202020204" pitchFamily="34" charset="0"/>
              </a:rPr>
              <a:t>nrmonline</a:t>
            </a:r>
            <a:r>
              <a:rPr lang="en-AU" sz="1400" i="1" dirty="0">
                <a:cs typeface="Arial" panose="020B0604020202020204" pitchFamily="34" charset="0"/>
              </a:rPr>
              <a:t>. </a:t>
            </a:r>
            <a:r>
              <a:rPr lang="en-AU" sz="1400" i="1" dirty="0" err="1">
                <a:cs typeface="Arial" panose="020B0604020202020204" pitchFamily="34" charset="0"/>
              </a:rPr>
              <a:t>nrm</a:t>
            </a:r>
            <a:r>
              <a:rPr lang="en-AU" sz="1400" i="1" dirty="0">
                <a:cs typeface="Arial" panose="020B0604020202020204" pitchFamily="34" charset="0"/>
              </a:rPr>
              <a:t>. gov. au/</a:t>
            </a:r>
            <a:r>
              <a:rPr lang="en-AU" sz="1400" i="1" dirty="0" err="1">
                <a:cs typeface="Arial" panose="020B0604020202020204" pitchFamily="34" charset="0"/>
              </a:rPr>
              <a:t>catalog</a:t>
            </a:r>
            <a:r>
              <a:rPr lang="en-AU" sz="1400" i="1" dirty="0">
                <a:cs typeface="Arial" panose="020B0604020202020204" pitchFamily="34" charset="0"/>
              </a:rPr>
              <a:t>/</a:t>
            </a:r>
            <a:r>
              <a:rPr lang="en-AU" sz="1400" i="1" dirty="0" err="1">
                <a:cs typeface="Arial" panose="020B0604020202020204" pitchFamily="34" charset="0"/>
              </a:rPr>
              <a:t>mql</a:t>
            </a:r>
            <a:r>
              <a:rPr lang="en-AU" sz="1400" i="1" dirty="0">
                <a:cs typeface="Arial" panose="020B0604020202020204" pitchFamily="34" charset="0"/>
              </a:rPr>
              <a:t>: 2237],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b="1" dirty="0">
                <a:cs typeface="Arial" panose="020B0604020202020204" pitchFamily="34" charset="0"/>
              </a:rPr>
              <a:t>3</a:t>
            </a:r>
            <a:r>
              <a:rPr lang="en-AU" sz="1400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CSIRO &amp; BoM 2015.</a:t>
            </a:r>
            <a:r>
              <a:rPr lang="en-AU" sz="1400" dirty="0" smtClean="0">
                <a:cs typeface="Arial" panose="020B0604020202020204" pitchFamily="34" charset="0"/>
              </a:rPr>
              <a:t> Climate Change in Australia Information for Australia’s Natural Resource Management Regions: Technical Report. In</a:t>
            </a:r>
            <a:r>
              <a:rPr lang="en-AU" sz="1400" i="1" dirty="0" smtClean="0">
                <a:cs typeface="Arial" panose="020B0604020202020204" pitchFamily="34" charset="0"/>
              </a:rPr>
              <a:t>.</a:t>
            </a:r>
            <a:r>
              <a:rPr lang="en-AU" sz="1400" dirty="0" smtClean="0">
                <a:cs typeface="Arial" panose="020B0604020202020204" pitchFamily="34" charset="0"/>
              </a:rPr>
              <a:t>, CSIRO and Bureau of Meteorology, Australia.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Field, J. P., </a:t>
            </a:r>
            <a:r>
              <a:rPr lang="en-AU" sz="1400" b="1" dirty="0" err="1" smtClean="0">
                <a:cs typeface="Arial" panose="020B0604020202020204" pitchFamily="34" charset="0"/>
              </a:rPr>
              <a:t>Breshears</a:t>
            </a:r>
            <a:r>
              <a:rPr lang="en-AU" sz="1400" b="1" dirty="0" smtClean="0">
                <a:cs typeface="Arial" panose="020B0604020202020204" pitchFamily="34" charset="0"/>
              </a:rPr>
              <a:t>, D. D. &amp; </a:t>
            </a:r>
            <a:r>
              <a:rPr lang="en-AU" sz="1400" b="1" dirty="0" err="1" smtClean="0">
                <a:cs typeface="Arial" panose="020B0604020202020204" pitchFamily="34" charset="0"/>
              </a:rPr>
              <a:t>Whicker</a:t>
            </a:r>
            <a:r>
              <a:rPr lang="en-AU" sz="1400" b="1" dirty="0" smtClean="0">
                <a:cs typeface="Arial" panose="020B0604020202020204" pitchFamily="34" charset="0"/>
              </a:rPr>
              <a:t>, J. J. 2009</a:t>
            </a:r>
            <a:r>
              <a:rPr lang="en-AU" sz="1400" dirty="0" smtClean="0">
                <a:cs typeface="Arial" panose="020B0604020202020204" pitchFamily="34" charset="0"/>
              </a:rPr>
              <a:t>. Toward a more holistic perspective of soil erosion: Why </a:t>
            </a:r>
            <a:r>
              <a:rPr lang="en-AU" sz="1400" dirty="0" err="1" smtClean="0">
                <a:cs typeface="Arial" panose="020B0604020202020204" pitchFamily="34" charset="0"/>
              </a:rPr>
              <a:t>aeolian</a:t>
            </a:r>
            <a:r>
              <a:rPr lang="en-AU" sz="1400" dirty="0" smtClean="0">
                <a:cs typeface="Arial" panose="020B0604020202020204" pitchFamily="34" charset="0"/>
              </a:rPr>
              <a:t> research needs to explicitly consider fluvial processes and interactions. </a:t>
            </a:r>
            <a:r>
              <a:rPr lang="en-AU" sz="1400" i="1" dirty="0" smtClean="0">
                <a:cs typeface="Arial" panose="020B0604020202020204" pitchFamily="34" charset="0"/>
              </a:rPr>
              <a:t>Aeolian Research,</a:t>
            </a:r>
            <a:r>
              <a:rPr lang="en-AU" sz="1400" dirty="0" smtClean="0"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cs typeface="Arial" panose="020B0604020202020204" pitchFamily="34" charset="0"/>
              </a:rPr>
              <a:t>1,</a:t>
            </a:r>
            <a:r>
              <a:rPr lang="en-AU" sz="1400" dirty="0" smtClean="0">
                <a:cs typeface="Arial" panose="020B0604020202020204" pitchFamily="34" charset="0"/>
              </a:rPr>
              <a:t> 9-17.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Morgan, R. P. C. 2009</a:t>
            </a:r>
            <a:r>
              <a:rPr lang="en-AU" sz="1400" dirty="0" smtClean="0">
                <a:cs typeface="Arial" panose="020B0604020202020204" pitchFamily="34" charset="0"/>
              </a:rPr>
              <a:t>. </a:t>
            </a:r>
            <a:r>
              <a:rPr lang="en-AU" sz="1400" i="1" dirty="0" smtClean="0">
                <a:cs typeface="Arial" panose="020B0604020202020204" pitchFamily="34" charset="0"/>
              </a:rPr>
              <a:t>Soil erosion and conservation, </a:t>
            </a:r>
            <a:r>
              <a:rPr lang="en-AU" sz="1400" dirty="0" smtClean="0">
                <a:cs typeface="Arial" panose="020B0604020202020204" pitchFamily="34" charset="0"/>
              </a:rPr>
              <a:t>John Wiley &amp; Sons.</a:t>
            </a:r>
          </a:p>
          <a:p>
            <a:pPr marL="0" indent="0" algn="just">
              <a:buNone/>
            </a:pPr>
            <a:r>
              <a:rPr lang="en-AU" sz="1400" b="1" dirty="0" err="1" smtClean="0">
                <a:cs typeface="Arial" panose="020B0604020202020204" pitchFamily="34" charset="0"/>
              </a:rPr>
              <a:t>Okin</a:t>
            </a:r>
            <a:r>
              <a:rPr lang="en-AU" sz="1400" b="1" dirty="0">
                <a:cs typeface="Arial" panose="020B0604020202020204" pitchFamily="34" charset="0"/>
              </a:rPr>
              <a:t>, G. S. 2008</a:t>
            </a:r>
            <a:r>
              <a:rPr lang="en-AU" sz="1400" dirty="0">
                <a:cs typeface="Arial" panose="020B0604020202020204" pitchFamily="34" charset="0"/>
              </a:rPr>
              <a:t>. A new model of wind erosion in the presence of vegetation. </a:t>
            </a:r>
            <a:r>
              <a:rPr lang="en-AU" sz="1400" i="1" dirty="0">
                <a:cs typeface="Arial" panose="020B0604020202020204" pitchFamily="34" charset="0"/>
              </a:rPr>
              <a:t>Journal of Geophysical Research: Earth Surface,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cs typeface="Arial" panose="020B0604020202020204" pitchFamily="34" charset="0"/>
              </a:rPr>
              <a:t>113</a:t>
            </a:r>
            <a:r>
              <a:rPr lang="en-AU" sz="1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R </a:t>
            </a:r>
            <a:r>
              <a:rPr lang="en-AU" sz="1400" b="1" dirty="0">
                <a:cs typeface="Arial" panose="020B0604020202020204" pitchFamily="34" charset="0"/>
              </a:rPr>
              <a:t>Development Core Team 2010</a:t>
            </a:r>
            <a:r>
              <a:rPr lang="en-AU" sz="1400" dirty="0">
                <a:cs typeface="Arial" panose="020B0604020202020204" pitchFamily="34" charset="0"/>
              </a:rPr>
              <a:t>. R: A Language and Environment for Statistical Computing. In</a:t>
            </a:r>
            <a:r>
              <a:rPr lang="en-AU" sz="1400" i="1" dirty="0">
                <a:cs typeface="Arial" panose="020B0604020202020204" pitchFamily="34" charset="0"/>
              </a:rPr>
              <a:t>.</a:t>
            </a:r>
            <a:r>
              <a:rPr lang="en-AU" sz="1400" dirty="0">
                <a:cs typeface="Arial" panose="020B0604020202020204" pitchFamily="34" charset="0"/>
              </a:rPr>
              <a:t>, R Foundation for Statistical Computing, Vienna, Austria</a:t>
            </a:r>
            <a:r>
              <a:rPr lang="en-AU" sz="1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Ravi, S., </a:t>
            </a:r>
            <a:r>
              <a:rPr lang="en-AU" sz="1400" b="1" dirty="0" err="1" smtClean="0">
                <a:cs typeface="Arial" panose="020B0604020202020204" pitchFamily="34" charset="0"/>
              </a:rPr>
              <a:t>D'Odorico</a:t>
            </a:r>
            <a:r>
              <a:rPr lang="en-AU" sz="1400" b="1" dirty="0" smtClean="0">
                <a:cs typeface="Arial" panose="020B0604020202020204" pitchFamily="34" charset="0"/>
              </a:rPr>
              <a:t>, P., </a:t>
            </a:r>
            <a:r>
              <a:rPr lang="en-AU" sz="1400" b="1" dirty="0" err="1" smtClean="0">
                <a:cs typeface="Arial" panose="020B0604020202020204" pitchFamily="34" charset="0"/>
              </a:rPr>
              <a:t>Breshears</a:t>
            </a:r>
            <a:r>
              <a:rPr lang="en-AU" sz="1400" b="1" dirty="0" smtClean="0">
                <a:cs typeface="Arial" panose="020B0604020202020204" pitchFamily="34" charset="0"/>
              </a:rPr>
              <a:t>, D. D., Field, J. P., Goudie, A. S., </a:t>
            </a:r>
            <a:r>
              <a:rPr lang="en-AU" sz="1400" b="1" dirty="0" err="1" smtClean="0">
                <a:cs typeface="Arial" panose="020B0604020202020204" pitchFamily="34" charset="0"/>
              </a:rPr>
              <a:t>Huxman</a:t>
            </a:r>
            <a:r>
              <a:rPr lang="en-AU" sz="1400" b="1" dirty="0" smtClean="0">
                <a:cs typeface="Arial" panose="020B0604020202020204" pitchFamily="34" charset="0"/>
              </a:rPr>
              <a:t>, T. E., Li, J., </a:t>
            </a:r>
            <a:r>
              <a:rPr lang="en-AU" sz="1400" b="1" dirty="0" err="1" smtClean="0">
                <a:cs typeface="Arial" panose="020B0604020202020204" pitchFamily="34" charset="0"/>
              </a:rPr>
              <a:t>Okin</a:t>
            </a:r>
            <a:r>
              <a:rPr lang="en-AU" sz="1400" b="1" dirty="0" smtClean="0">
                <a:cs typeface="Arial" panose="020B0604020202020204" pitchFamily="34" charset="0"/>
              </a:rPr>
              <a:t>, G. S., Swap, R. J. &amp; Thomas, A. D. 2011</a:t>
            </a:r>
            <a:r>
              <a:rPr lang="en-AU" sz="1400" dirty="0" smtClean="0">
                <a:cs typeface="Arial" panose="020B0604020202020204" pitchFamily="34" charset="0"/>
              </a:rPr>
              <a:t>. Aeolian processes and the biosphere. </a:t>
            </a:r>
            <a:r>
              <a:rPr lang="en-AU" sz="1400" i="1" dirty="0" smtClean="0">
                <a:cs typeface="Arial" panose="020B0604020202020204" pitchFamily="34" charset="0"/>
              </a:rPr>
              <a:t>Reviews of Geophysics,</a:t>
            </a:r>
            <a:r>
              <a:rPr lang="en-AU" sz="1400" dirty="0" smtClean="0"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cs typeface="Arial" panose="020B0604020202020204" pitchFamily="34" charset="0"/>
              </a:rPr>
              <a:t>49</a:t>
            </a:r>
            <a:r>
              <a:rPr lang="en-AU" sz="1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sz="1400" b="1" dirty="0" err="1" smtClean="0">
                <a:cs typeface="Arial" panose="020B0604020202020204" pitchFamily="34" charset="0"/>
              </a:rPr>
              <a:t>Renard</a:t>
            </a:r>
            <a:r>
              <a:rPr lang="en-AU" sz="1400" b="1" dirty="0" smtClean="0">
                <a:cs typeface="Arial" panose="020B0604020202020204" pitchFamily="34" charset="0"/>
              </a:rPr>
              <a:t>, K. G., Foster, G. R., </a:t>
            </a:r>
            <a:r>
              <a:rPr lang="en-AU" sz="1400" b="1" dirty="0" err="1" smtClean="0">
                <a:cs typeface="Arial" panose="020B0604020202020204" pitchFamily="34" charset="0"/>
              </a:rPr>
              <a:t>Weesies</a:t>
            </a:r>
            <a:r>
              <a:rPr lang="en-AU" sz="1400" b="1" dirty="0" smtClean="0">
                <a:cs typeface="Arial" panose="020B0604020202020204" pitchFamily="34" charset="0"/>
              </a:rPr>
              <a:t>, G., McCool, D. &amp; Yoder, D. 1997</a:t>
            </a:r>
            <a:r>
              <a:rPr lang="en-AU" sz="1400" dirty="0" smtClean="0">
                <a:cs typeface="Arial" panose="020B0604020202020204" pitchFamily="34" charset="0"/>
              </a:rPr>
              <a:t>. </a:t>
            </a:r>
            <a:r>
              <a:rPr lang="en-AU" sz="1400" i="1" dirty="0" smtClean="0">
                <a:cs typeface="Arial" panose="020B0604020202020204" pitchFamily="34" charset="0"/>
              </a:rPr>
              <a:t>Predicting soil erosion by water: a guide to conservation planning with the Revised Universal Soil Loss Equation (RUSLE), </a:t>
            </a:r>
            <a:r>
              <a:rPr lang="en-AU" sz="1400" dirty="0" smtClean="0">
                <a:cs typeface="Arial" panose="020B0604020202020204" pitchFamily="34" charset="0"/>
              </a:rPr>
              <a:t>US Government Printing Office Washington, DC.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Rosewell, C. 1993</a:t>
            </a:r>
            <a:r>
              <a:rPr lang="en-AU" sz="1400" dirty="0" smtClean="0">
                <a:cs typeface="Arial" panose="020B0604020202020204" pitchFamily="34" charset="0"/>
              </a:rPr>
              <a:t>. SOILOSS: a program to assist in the selection of management practices to reduce erosion. Soil Conservation Service of NSW, Sydney, NSW. In</a:t>
            </a:r>
            <a:r>
              <a:rPr lang="en-AU" sz="1400" i="1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sz="1400" b="1" dirty="0" err="1" smtClean="0">
                <a:cs typeface="Arial" panose="020B0604020202020204" pitchFamily="34" charset="0"/>
              </a:rPr>
              <a:t>Viscarra</a:t>
            </a:r>
            <a:r>
              <a:rPr lang="en-AU" sz="1400" b="1" dirty="0" smtClean="0">
                <a:cs typeface="Arial" panose="020B0604020202020204" pitchFamily="34" charset="0"/>
              </a:rPr>
              <a:t> </a:t>
            </a:r>
            <a:r>
              <a:rPr lang="en-AU" sz="1400" b="1" dirty="0" err="1" smtClean="0">
                <a:cs typeface="Arial" panose="020B0604020202020204" pitchFamily="34" charset="0"/>
              </a:rPr>
              <a:t>Rossel</a:t>
            </a:r>
            <a:r>
              <a:rPr lang="en-AU" sz="1400" b="1" dirty="0" smtClean="0">
                <a:cs typeface="Arial" panose="020B0604020202020204" pitchFamily="34" charset="0"/>
              </a:rPr>
              <a:t>, R. A. &amp; Webster, R. 2012</a:t>
            </a:r>
            <a:r>
              <a:rPr lang="en-AU" sz="1400" dirty="0" smtClean="0">
                <a:cs typeface="Arial" panose="020B0604020202020204" pitchFamily="34" charset="0"/>
              </a:rPr>
              <a:t>. Predicting soil properties from the Australian soil visible-near infrared spectroscopic database. </a:t>
            </a:r>
            <a:r>
              <a:rPr lang="en-AU" sz="1400" i="1" dirty="0" smtClean="0">
                <a:cs typeface="Arial" panose="020B0604020202020204" pitchFamily="34" charset="0"/>
              </a:rPr>
              <a:t>European Journal of Soil Science,</a:t>
            </a:r>
            <a:r>
              <a:rPr lang="en-AU" sz="1400" dirty="0" smtClean="0"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cs typeface="Arial" panose="020B0604020202020204" pitchFamily="34" charset="0"/>
              </a:rPr>
              <a:t>63,</a:t>
            </a:r>
            <a:r>
              <a:rPr lang="en-AU" sz="1400" dirty="0" smtClean="0">
                <a:cs typeface="Arial" panose="020B0604020202020204" pitchFamily="34" charset="0"/>
              </a:rPr>
              <a:t> 848-860.</a:t>
            </a:r>
          </a:p>
          <a:p>
            <a:pPr marL="0" indent="0" algn="just">
              <a:buNone/>
            </a:pPr>
            <a:r>
              <a:rPr lang="en-AU" sz="1400" b="1" dirty="0" smtClean="0">
                <a:cs typeface="Arial" panose="020B0604020202020204" pitchFamily="34" charset="0"/>
              </a:rPr>
              <a:t>Webb, N. P., Herrick, J. E. &amp; </a:t>
            </a:r>
            <a:r>
              <a:rPr lang="en-AU" sz="1400" b="1" dirty="0" err="1" smtClean="0">
                <a:cs typeface="Arial" panose="020B0604020202020204" pitchFamily="34" charset="0"/>
              </a:rPr>
              <a:t>Duniway</a:t>
            </a:r>
            <a:r>
              <a:rPr lang="en-AU" sz="1400" b="1" dirty="0" smtClean="0">
                <a:cs typeface="Arial" panose="020B0604020202020204" pitchFamily="34" charset="0"/>
              </a:rPr>
              <a:t>, M. C. 2014</a:t>
            </a:r>
            <a:r>
              <a:rPr lang="en-AU" sz="1400" dirty="0" smtClean="0">
                <a:cs typeface="Arial" panose="020B0604020202020204" pitchFamily="34" charset="0"/>
              </a:rPr>
              <a:t>. Ecological site‐based assessments of wind and water erosion: informing accelerated soil erosion management in rangelands. </a:t>
            </a:r>
            <a:r>
              <a:rPr lang="en-AU" sz="1400" i="1" dirty="0" smtClean="0">
                <a:cs typeface="Arial" panose="020B0604020202020204" pitchFamily="34" charset="0"/>
              </a:rPr>
              <a:t>Ecological Applications,</a:t>
            </a:r>
            <a:r>
              <a:rPr lang="en-AU" sz="1400" dirty="0" smtClean="0">
                <a:cs typeface="Arial" panose="020B0604020202020204" pitchFamily="34" charset="0"/>
              </a:rPr>
              <a:t> </a:t>
            </a:r>
            <a:r>
              <a:rPr lang="en-AU" sz="1400" b="1" dirty="0" smtClean="0">
                <a:cs typeface="Arial" panose="020B0604020202020204" pitchFamily="34" charset="0"/>
              </a:rPr>
              <a:t>24,</a:t>
            </a:r>
            <a:r>
              <a:rPr lang="en-AU" sz="1400" dirty="0" smtClean="0">
                <a:cs typeface="Arial" panose="020B0604020202020204" pitchFamily="34" charset="0"/>
              </a:rPr>
              <a:t> 1405-1420.</a:t>
            </a:r>
          </a:p>
        </p:txBody>
      </p:sp>
    </p:spTree>
    <p:extLst>
      <p:ext uri="{BB962C8B-B14F-4D97-AF65-F5344CB8AC3E}">
        <p14:creationId xmlns:p14="http://schemas.microsoft.com/office/powerpoint/2010/main" val="39094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28</a:t>
            </a:fld>
            <a:endParaRPr lang="en-A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758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D5842B"/>
                </a:solidFill>
              </a:rPr>
              <a:t>Glyphosate or not Glyphosate?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336416"/>
            <a:ext cx="10515600" cy="51639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 smtClean="0"/>
              <a:t>European controversy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European Food Safety Authority (EFSA) + European Chemical Agency (ECA)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AU" dirty="0" smtClean="0"/>
              <a:t>Reviewed glyphosate status in June 2016.</a:t>
            </a:r>
          </a:p>
          <a:p>
            <a:pPr lvl="3"/>
            <a:r>
              <a:rPr lang="en-AU" dirty="0" smtClean="0"/>
              <a:t>Licence extended until late 2017 to complete the review.</a:t>
            </a:r>
          </a:p>
          <a:p>
            <a:pPr lvl="3"/>
            <a:r>
              <a:rPr lang="en-AU" dirty="0" smtClean="0"/>
              <a:t>More research needed (co-</a:t>
            </a:r>
            <a:r>
              <a:rPr lang="en-AU" dirty="0" err="1" smtClean="0"/>
              <a:t>formulant</a:t>
            </a:r>
            <a:r>
              <a:rPr lang="en-AU" dirty="0" smtClean="0"/>
              <a:t> composition).</a:t>
            </a:r>
          </a:p>
          <a:p>
            <a:pPr lvl="3"/>
            <a:endParaRPr lang="en-A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International Agency for Research on Cancer (IARC)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AU" dirty="0" smtClean="0"/>
              <a:t>“Probable” human carcinogen, but for high concentrations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marL="0" indent="0">
              <a:buNone/>
            </a:pPr>
            <a:endParaRPr lang="en-AU" sz="1000" dirty="0" smtClean="0"/>
          </a:p>
          <a:p>
            <a:pPr marL="0" indent="0">
              <a:buNone/>
            </a:pPr>
            <a:r>
              <a:rPr lang="en-AU" sz="1000" dirty="0" smtClean="0"/>
              <a:t>http</a:t>
            </a:r>
            <a:r>
              <a:rPr lang="en-AU" sz="1000" dirty="0"/>
              <a:t>://</a:t>
            </a:r>
            <a:r>
              <a:rPr lang="en-AU" sz="1000" dirty="0" smtClean="0"/>
              <a:t>www.sciencemag.org/news/2016/06/why-europe-may-ban-most-popular-weed-killer-world</a:t>
            </a:r>
          </a:p>
        </p:txBody>
      </p:sp>
    </p:spTree>
    <p:extLst>
      <p:ext uri="{BB962C8B-B14F-4D97-AF65-F5344CB8AC3E}">
        <p14:creationId xmlns:p14="http://schemas.microsoft.com/office/powerpoint/2010/main" val="22915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29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27" y="489003"/>
            <a:ext cx="9378346" cy="5568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892" y="6475254"/>
            <a:ext cx="37814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https://www.weedingtech.com/where-glyphosate-is-used-in-europe/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3" y="-27384"/>
            <a:ext cx="12314237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Glyphosate or not Glyphosate?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AU" sz="4000" dirty="0" smtClean="0">
                <a:solidFill>
                  <a:srgbClr val="D5842B"/>
                </a:solidFill>
              </a:rPr>
              <a:t>Introductory Background</a:t>
            </a:r>
            <a:endParaRPr lang="en-AU" sz="4000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765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Types of erosion processes: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prstClr val="white">
                  <a:lumMod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5381" y="5085826"/>
            <a:ext cx="1350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Adapted from (Ravi et al., 2011)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415" y="1525208"/>
            <a:ext cx="17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prstClr val="black"/>
                </a:solidFill>
              </a:rPr>
              <a:t>Waterborne</a:t>
            </a:r>
            <a:endParaRPr lang="en-AU" sz="2400" u="sng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989" y="1525208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prstClr val="black"/>
                </a:solidFill>
              </a:rPr>
              <a:t>Aeolian</a:t>
            </a:r>
            <a:endParaRPr lang="en-AU" sz="2400" u="sng" dirty="0">
              <a:solidFill>
                <a:prstClr val="black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" y="3882336"/>
            <a:ext cx="3470096" cy="29579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725" y="1947942"/>
            <a:ext cx="3747296" cy="28104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29" y="4022903"/>
            <a:ext cx="4232252" cy="28173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824" y="1950048"/>
            <a:ext cx="4983798" cy="28062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62398" y="4765754"/>
            <a:ext cx="1236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Credit: DEWNR and WA_DAF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94247" y="6678409"/>
            <a:ext cx="10294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Credit: Matthew Bowie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97075" y="4750919"/>
            <a:ext cx="7312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Credit: DEWNR</a:t>
            </a:r>
            <a:endParaRPr lang="en-AU" sz="7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11" grpId="0"/>
      <p:bldP spid="33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Adelaide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/>
              <a:t>30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443187"/>
            <a:ext cx="5312366" cy="3975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301777"/>
            <a:ext cx="5661212" cy="42544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758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D5842B"/>
                </a:solidFill>
              </a:rPr>
              <a:t>Applications outside SA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44455" y="4840315"/>
            <a:ext cx="169352" cy="132672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7477420" y="5664804"/>
            <a:ext cx="903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b="1" dirty="0" smtClean="0"/>
              <a:t>250-600 mm</a:t>
            </a: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1326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D5842B"/>
                </a:solidFill>
              </a:rPr>
              <a:t>Introductory Background</a:t>
            </a:r>
            <a:endParaRPr lang="en-AU" dirty="0">
              <a:solidFill>
                <a:srgbClr val="D584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765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Types of erosion processes: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prstClr val="white">
                  <a:lumMod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pPr/>
              <a:t>4</a:t>
            </a:fld>
            <a:endParaRPr lang="en-AU" dirty="0">
              <a:solidFill>
                <a:prstClr val="black">
                  <a:tint val="75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415" y="1494035"/>
            <a:ext cx="17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prstClr val="black"/>
                </a:solidFill>
              </a:rPr>
              <a:t>Waterborne</a:t>
            </a:r>
            <a:endParaRPr lang="en-AU" sz="2400" u="sng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989" y="1494035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u="sng" dirty="0" smtClean="0">
                <a:solidFill>
                  <a:prstClr val="black"/>
                </a:solidFill>
              </a:rPr>
              <a:t>Aeolian</a:t>
            </a:r>
            <a:endParaRPr lang="en-AU" sz="2400" u="sng" dirty="0">
              <a:solidFill>
                <a:prstClr val="black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1" y="2638272"/>
            <a:ext cx="2502068" cy="21327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598" y="1992929"/>
            <a:ext cx="3072807" cy="2304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63" y="2801917"/>
            <a:ext cx="2958037" cy="1969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547" y="1919156"/>
            <a:ext cx="3428280" cy="1930385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838200" y="4712464"/>
            <a:ext cx="10515600" cy="54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3200" b="1" dirty="0" smtClean="0">
                <a:solidFill>
                  <a:prstClr val="black"/>
                </a:solidFill>
              </a:rPr>
              <a:t>Drivers of soil erosion: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2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32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32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3200" dirty="0">
              <a:solidFill>
                <a:prstClr val="black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838200" y="5160162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 smtClean="0">
                          <a:solidFill>
                            <a:schemeClr val="tx1"/>
                          </a:solidFill>
                        </a:rPr>
                        <a:t>Topography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 smtClean="0">
                          <a:solidFill>
                            <a:schemeClr val="tx1"/>
                          </a:solidFill>
                        </a:rPr>
                        <a:t>Soil properties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 smtClean="0">
                          <a:solidFill>
                            <a:schemeClr val="tx1"/>
                          </a:solidFill>
                        </a:rPr>
                        <a:t>Vegetation</a:t>
                      </a:r>
                      <a:r>
                        <a:rPr lang="en-AU" sz="2800" b="0" baseline="0" dirty="0" smtClean="0">
                          <a:solidFill>
                            <a:schemeClr val="tx1"/>
                          </a:solidFill>
                        </a:rPr>
                        <a:t> cover</a:t>
                      </a:r>
                      <a:endParaRPr lang="en-A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 smtClean="0">
                          <a:solidFill>
                            <a:schemeClr val="tx1"/>
                          </a:solidFill>
                        </a:rPr>
                        <a:t>Weather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 smtClean="0">
                          <a:solidFill>
                            <a:schemeClr val="tx1"/>
                          </a:solidFill>
                        </a:rPr>
                        <a:t>Land use/management</a:t>
                      </a:r>
                      <a:endParaRPr lang="en-A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3121" y="6400418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5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Why erosion in low rainfall agricultural regions?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54" y="376064"/>
            <a:ext cx="2389197" cy="275421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924242"/>
            <a:ext cx="10515600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Low rainfall (250 - 600 mm per year).</a:t>
            </a:r>
          </a:p>
          <a:p>
            <a:r>
              <a:rPr lang="en-AU" dirty="0" smtClean="0"/>
              <a:t>Thin A-horizon layer (nutrients stock).</a:t>
            </a:r>
            <a:endParaRPr lang="en-AU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>
                <a:latin typeface="Calibri" panose="020F0502020204030204" pitchFamily="34" charset="0"/>
              </a:rPr>
              <a:t>Yield and productivity ↘. </a:t>
            </a:r>
            <a:r>
              <a:rPr lang="en-AU" sz="1400" dirty="0" smtClean="0">
                <a:latin typeface="Calibri" panose="020F0502020204030204" pitchFamily="34" charset="0"/>
              </a:rPr>
              <a:t>(Bui</a:t>
            </a:r>
            <a:r>
              <a:rPr lang="en-AU" sz="1400" i="1" dirty="0" smtClean="0">
                <a:latin typeface="Calibri" panose="020F0502020204030204" pitchFamily="34" charset="0"/>
              </a:rPr>
              <a:t> et al.</a:t>
            </a:r>
            <a:r>
              <a:rPr lang="en-AU" sz="1400" dirty="0" smtClean="0">
                <a:latin typeface="Calibri" panose="020F0502020204030204" pitchFamily="34" charset="0"/>
              </a:rPr>
              <a:t>, 2010)</a:t>
            </a:r>
            <a:endParaRPr lang="en-AU" sz="1600" dirty="0" smtClean="0"/>
          </a:p>
          <a:p>
            <a:pPr marL="0" indent="0">
              <a:buNone/>
            </a:pPr>
            <a:endParaRPr lang="en-AU" sz="5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280075" y="787125"/>
            <a:ext cx="2829260" cy="447676"/>
            <a:chOff x="9147871" y="787125"/>
            <a:chExt cx="2829260" cy="447676"/>
          </a:xfrm>
        </p:grpSpPr>
        <p:sp>
          <p:nvSpPr>
            <p:cNvPr id="13" name="Rectangle 12"/>
            <p:cNvSpPr/>
            <p:nvPr/>
          </p:nvSpPr>
          <p:spPr>
            <a:xfrm>
              <a:off x="9147871" y="787126"/>
              <a:ext cx="2137676" cy="447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11410950" y="787125"/>
              <a:ext cx="966" cy="44767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1410950" y="872462"/>
              <a:ext cx="56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 smtClean="0"/>
                <a:t>15 cm</a:t>
              </a:r>
              <a:endParaRPr lang="en-AU" sz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75607" y="6716369"/>
            <a:ext cx="36471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Adapted from trade time-series data, from the Department of Foreign Affairs and Trade</a:t>
            </a:r>
            <a:endParaRPr lang="en-AU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790174"/>
              </p:ext>
            </p:extLst>
          </p:nvPr>
        </p:nvGraphicFramePr>
        <p:xfrm>
          <a:off x="1133533" y="2264692"/>
          <a:ext cx="8097884" cy="462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1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6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Why erosion in low rainfall agricultural regions?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55" y="376064"/>
            <a:ext cx="2193628" cy="2528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3" y="3100723"/>
            <a:ext cx="4963934" cy="3585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6854044" y="3485885"/>
            <a:ext cx="4178519" cy="28589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06797" y="6197791"/>
            <a:ext cx="9092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Field et al. (2009)</a:t>
            </a:r>
            <a:endParaRPr lang="en-AU" sz="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82725" y="3498492"/>
            <a:ext cx="919874" cy="2363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924242"/>
            <a:ext cx="10515600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Low rainfall (250 - 600 mm per year).</a:t>
            </a:r>
          </a:p>
          <a:p>
            <a:r>
              <a:rPr lang="en-AU" sz="2400" dirty="0" smtClean="0"/>
              <a:t>Thin A-horizon layer (nutrients stock).</a:t>
            </a:r>
            <a:endParaRPr lang="en-AU" sz="24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 smtClean="0">
                <a:latin typeface="Calibri" panose="020F0502020204030204" pitchFamily="34" charset="0"/>
              </a:rPr>
              <a:t>Yield and productivity ↘. </a:t>
            </a:r>
            <a:r>
              <a:rPr lang="en-AU" sz="1200" dirty="0" smtClean="0">
                <a:latin typeface="Calibri" panose="020F0502020204030204" pitchFamily="34" charset="0"/>
              </a:rPr>
              <a:t>(Bui</a:t>
            </a:r>
            <a:r>
              <a:rPr lang="en-AU" sz="1200" i="1" dirty="0" smtClean="0">
                <a:latin typeface="Calibri" panose="020F0502020204030204" pitchFamily="34" charset="0"/>
              </a:rPr>
              <a:t> et al.</a:t>
            </a:r>
            <a:r>
              <a:rPr lang="en-AU" sz="1200" dirty="0" smtClean="0">
                <a:latin typeface="Calibri" panose="020F0502020204030204" pitchFamily="34" charset="0"/>
              </a:rPr>
              <a:t>, 2010)</a:t>
            </a:r>
            <a:endParaRPr lang="en-AU" sz="1400" dirty="0" smtClean="0"/>
          </a:p>
          <a:p>
            <a:pPr marL="0" indent="0">
              <a:buNone/>
            </a:pPr>
            <a:endParaRPr lang="en-AU" sz="100" dirty="0" smtClean="0"/>
          </a:p>
          <a:p>
            <a:r>
              <a:rPr lang="en-AU" dirty="0" smtClean="0"/>
              <a:t>Need to study two processes simultaneously. </a:t>
            </a:r>
            <a:r>
              <a:rPr lang="en-AU" sz="1400" dirty="0" smtClean="0"/>
              <a:t>(Field</a:t>
            </a:r>
            <a:r>
              <a:rPr lang="en-AU" sz="1400" i="1" dirty="0" smtClean="0"/>
              <a:t> et al.</a:t>
            </a:r>
            <a:r>
              <a:rPr lang="en-AU" sz="1400" dirty="0" smtClean="0"/>
              <a:t>, 2009)</a:t>
            </a:r>
            <a:endParaRPr lang="en-AU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Impact majority of arable lands.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80075" y="787125"/>
            <a:ext cx="2597669" cy="395259"/>
            <a:chOff x="9147871" y="787125"/>
            <a:chExt cx="2829260" cy="447676"/>
          </a:xfrm>
        </p:grpSpPr>
        <p:sp>
          <p:nvSpPr>
            <p:cNvPr id="13" name="Rectangle 12"/>
            <p:cNvSpPr/>
            <p:nvPr/>
          </p:nvSpPr>
          <p:spPr>
            <a:xfrm>
              <a:off x="9147871" y="787126"/>
              <a:ext cx="2137676" cy="447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11410950" y="787125"/>
              <a:ext cx="966" cy="44767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1410950" y="872462"/>
              <a:ext cx="56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 smtClean="0"/>
                <a:t>15 cm</a:t>
              </a:r>
              <a:endParaRPr lang="en-AU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23205" y="4244919"/>
            <a:ext cx="4229556" cy="1698681"/>
            <a:chOff x="1914526" y="4299386"/>
            <a:chExt cx="4229556" cy="1698681"/>
          </a:xfrm>
        </p:grpSpPr>
        <p:sp>
          <p:nvSpPr>
            <p:cNvPr id="2" name="Rounded Rectangle 1"/>
            <p:cNvSpPr/>
            <p:nvPr/>
          </p:nvSpPr>
          <p:spPr>
            <a:xfrm>
              <a:off x="1914526" y="4299386"/>
              <a:ext cx="489842" cy="23451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52730" y="4299386"/>
              <a:ext cx="550718" cy="23451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6575" y="4299386"/>
              <a:ext cx="405411" cy="23451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62286" y="4299386"/>
              <a:ext cx="362143" cy="23451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657475" y="5676897"/>
              <a:ext cx="525033" cy="23907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111189" y="5676897"/>
              <a:ext cx="320860" cy="17507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99739" y="5768387"/>
              <a:ext cx="444343" cy="22968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792295" y="6466811"/>
            <a:ext cx="273693" cy="139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8122571" y="6398208"/>
            <a:ext cx="1394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Low rainfall regions</a:t>
            </a:r>
            <a:endParaRPr lang="en-AU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2491187" y="6673032"/>
            <a:ext cx="301984" cy="14414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/>
          <p:cNvSpPr txBox="1"/>
          <p:nvPr/>
        </p:nvSpPr>
        <p:spPr>
          <a:xfrm>
            <a:off x="2793171" y="6606604"/>
            <a:ext cx="1394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Low rainfall regions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757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7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2158" y="400050"/>
            <a:ext cx="11589652" cy="538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b="1" dirty="0" smtClean="0"/>
              <a:t>Low rainfall regions are highly sensitive to changes in climate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2159" y="1078143"/>
            <a:ext cx="10515600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/>
              <a:t>Current predictions</a:t>
            </a:r>
            <a:r>
              <a:rPr lang="en-AU" sz="3200" dirty="0" smtClean="0"/>
              <a:t> </a:t>
            </a:r>
            <a:r>
              <a:rPr lang="en-AU" sz="1400" dirty="0" smtClean="0"/>
              <a:t>(CSIRO &amp; BoM, 2015)</a:t>
            </a:r>
          </a:p>
          <a:p>
            <a:r>
              <a:rPr lang="en-AU" dirty="0" smtClean="0"/>
              <a:t>Less reliable rainfall / more intense precipitations</a:t>
            </a:r>
          </a:p>
          <a:p>
            <a:r>
              <a:rPr lang="en-AU" dirty="0" smtClean="0"/>
              <a:t>Drier overall conditions / more frequent droughts</a:t>
            </a:r>
          </a:p>
          <a:p>
            <a:r>
              <a:rPr lang="en-AU" dirty="0"/>
              <a:t>Hotter and longer heatwaves</a:t>
            </a:r>
          </a:p>
          <a:p>
            <a:r>
              <a:rPr lang="en-AU" dirty="0" smtClean="0"/>
              <a:t>Increased risk of bushfire events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32090" y="1645924"/>
            <a:ext cx="190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Soil moisture</a:t>
            </a:r>
            <a:endParaRPr lang="en-A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007710" y="2729287"/>
            <a:ext cx="235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Variable biomass</a:t>
            </a:r>
            <a:endParaRPr lang="en-A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52232" y="3720675"/>
            <a:ext cx="242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Lower production</a:t>
            </a:r>
            <a:endParaRPr lang="en-A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613109" y="3720675"/>
            <a:ext cx="250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Higher production</a:t>
            </a:r>
            <a:endParaRPr lang="en-A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99493" y="5120381"/>
            <a:ext cx="29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Less protective cover</a:t>
            </a:r>
            <a:endParaRPr lang="en-A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466368" y="5120381"/>
            <a:ext cx="27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Poorer soil stability</a:t>
            </a:r>
            <a:endParaRPr lang="en-A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411512" y="6188577"/>
            <a:ext cx="35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More exposure to erosion</a:t>
            </a:r>
            <a:endParaRPr lang="en-AU" sz="2400" b="1" dirty="0"/>
          </a:p>
        </p:txBody>
      </p:sp>
      <p:sp>
        <p:nvSpPr>
          <p:cNvPr id="42" name="Down Arrow 41"/>
          <p:cNvSpPr/>
          <p:nvPr/>
        </p:nvSpPr>
        <p:spPr>
          <a:xfrm rot="3383339">
            <a:off x="8608165" y="3073581"/>
            <a:ext cx="233829" cy="75298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Down Arrow 43"/>
          <p:cNvSpPr/>
          <p:nvPr/>
        </p:nvSpPr>
        <p:spPr>
          <a:xfrm rot="18428068">
            <a:off x="9491401" y="3073581"/>
            <a:ext cx="233829" cy="75298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Down Arrow 44"/>
          <p:cNvSpPr/>
          <p:nvPr/>
        </p:nvSpPr>
        <p:spPr>
          <a:xfrm>
            <a:off x="9068924" y="2147960"/>
            <a:ext cx="233829" cy="571862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Down Arrow 45"/>
          <p:cNvSpPr/>
          <p:nvPr/>
        </p:nvSpPr>
        <p:spPr>
          <a:xfrm rot="3383339">
            <a:off x="10514822" y="5518762"/>
            <a:ext cx="233829" cy="75298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Down Arrow 46"/>
          <p:cNvSpPr/>
          <p:nvPr/>
        </p:nvSpPr>
        <p:spPr>
          <a:xfrm rot="18428068">
            <a:off x="7462958" y="5518762"/>
            <a:ext cx="233829" cy="75298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49" y="4077330"/>
            <a:ext cx="580461" cy="71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Down Arrow 51"/>
          <p:cNvSpPr/>
          <p:nvPr/>
        </p:nvSpPr>
        <p:spPr>
          <a:xfrm rot="4397599">
            <a:off x="9580039" y="3265423"/>
            <a:ext cx="233829" cy="273209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Down Arrow 52"/>
          <p:cNvSpPr/>
          <p:nvPr/>
        </p:nvSpPr>
        <p:spPr>
          <a:xfrm>
            <a:off x="10968321" y="4284726"/>
            <a:ext cx="233829" cy="78930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Down Arrow 53"/>
          <p:cNvSpPr/>
          <p:nvPr/>
        </p:nvSpPr>
        <p:spPr>
          <a:xfrm>
            <a:off x="7017799" y="4236817"/>
            <a:ext cx="233829" cy="78930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Down Arrow 54"/>
          <p:cNvSpPr/>
          <p:nvPr/>
        </p:nvSpPr>
        <p:spPr>
          <a:xfrm rot="17336844">
            <a:off x="8422223" y="3265421"/>
            <a:ext cx="233829" cy="273209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3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2" grpId="0" animBg="1"/>
      <p:bldP spid="44" grpId="0" animBg="1"/>
      <p:bldP spid="45" grpId="0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8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2158" y="400050"/>
            <a:ext cx="11589652" cy="538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b="1" dirty="0" smtClean="0"/>
              <a:t>Low rainfall regions are highly sensitive to changes in climate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2159" y="1078143"/>
            <a:ext cx="10515600" cy="509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/>
              <a:t>Current predictions</a:t>
            </a:r>
            <a:r>
              <a:rPr lang="en-AU" sz="3200" dirty="0" smtClean="0"/>
              <a:t> </a:t>
            </a:r>
            <a:r>
              <a:rPr lang="en-AU" sz="1400" dirty="0" smtClean="0"/>
              <a:t>(CSIRO &amp; BoM, 2015)</a:t>
            </a:r>
          </a:p>
          <a:p>
            <a:r>
              <a:rPr lang="en-AU" dirty="0" smtClean="0"/>
              <a:t>Less reliable rainfall / more intense precipitations</a:t>
            </a:r>
          </a:p>
          <a:p>
            <a:r>
              <a:rPr lang="en-AU" dirty="0" smtClean="0"/>
              <a:t>Drier overall conditions / more frequent droughts</a:t>
            </a:r>
          </a:p>
          <a:p>
            <a:r>
              <a:rPr lang="en-AU" dirty="0"/>
              <a:t>Hotter and longer heatwaves</a:t>
            </a:r>
          </a:p>
          <a:p>
            <a:r>
              <a:rPr lang="en-AU" dirty="0" smtClean="0"/>
              <a:t>Increased risk of bushfire events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32090" y="1645924"/>
            <a:ext cx="190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Soil moisture</a:t>
            </a:r>
            <a:endParaRPr lang="en-A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007710" y="2729287"/>
            <a:ext cx="235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Variable biomass</a:t>
            </a:r>
            <a:endParaRPr lang="en-A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52232" y="3720675"/>
            <a:ext cx="242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Lower production</a:t>
            </a:r>
            <a:endParaRPr lang="en-A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613109" y="3720675"/>
            <a:ext cx="250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Higher production</a:t>
            </a:r>
            <a:endParaRPr lang="en-A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99493" y="5120381"/>
            <a:ext cx="29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Less protective cover</a:t>
            </a:r>
            <a:endParaRPr lang="en-A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466368" y="5120381"/>
            <a:ext cx="27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Poorer soil stability</a:t>
            </a:r>
            <a:endParaRPr lang="en-A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411512" y="6188577"/>
            <a:ext cx="35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More exposure to erosion</a:t>
            </a:r>
            <a:endParaRPr lang="en-AU" sz="2400" b="1" dirty="0"/>
          </a:p>
        </p:txBody>
      </p:sp>
      <p:sp>
        <p:nvSpPr>
          <p:cNvPr id="42" name="Down Arrow 41"/>
          <p:cNvSpPr/>
          <p:nvPr/>
        </p:nvSpPr>
        <p:spPr>
          <a:xfrm rot="3383339">
            <a:off x="8608165" y="3073581"/>
            <a:ext cx="233829" cy="75298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Down Arrow 43"/>
          <p:cNvSpPr/>
          <p:nvPr/>
        </p:nvSpPr>
        <p:spPr>
          <a:xfrm rot="18428068">
            <a:off x="9491401" y="3073581"/>
            <a:ext cx="233829" cy="752981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Down Arrow 44"/>
          <p:cNvSpPr/>
          <p:nvPr/>
        </p:nvSpPr>
        <p:spPr>
          <a:xfrm>
            <a:off x="9068924" y="2147960"/>
            <a:ext cx="233829" cy="571862"/>
          </a:xfrm>
          <a:prstGeom prst="downArrow">
            <a:avLst/>
          </a:prstGeom>
          <a:solidFill>
            <a:srgbClr val="D5842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Down Arrow 45"/>
          <p:cNvSpPr/>
          <p:nvPr/>
        </p:nvSpPr>
        <p:spPr>
          <a:xfrm rot="3383339">
            <a:off x="10514822" y="5518762"/>
            <a:ext cx="233829" cy="75298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Down Arrow 46"/>
          <p:cNvSpPr/>
          <p:nvPr/>
        </p:nvSpPr>
        <p:spPr>
          <a:xfrm rot="18428068">
            <a:off x="7462958" y="5518762"/>
            <a:ext cx="233829" cy="75298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49" y="4077330"/>
            <a:ext cx="580461" cy="71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Down Arrow 51"/>
          <p:cNvSpPr/>
          <p:nvPr/>
        </p:nvSpPr>
        <p:spPr>
          <a:xfrm rot="4397599">
            <a:off x="9580039" y="3265423"/>
            <a:ext cx="233829" cy="273209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Down Arrow 52"/>
          <p:cNvSpPr/>
          <p:nvPr/>
        </p:nvSpPr>
        <p:spPr>
          <a:xfrm>
            <a:off x="10968321" y="4284726"/>
            <a:ext cx="233829" cy="78930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Down Arrow 53"/>
          <p:cNvSpPr/>
          <p:nvPr/>
        </p:nvSpPr>
        <p:spPr>
          <a:xfrm>
            <a:off x="7017799" y="4236817"/>
            <a:ext cx="233829" cy="78930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Down Arrow 54"/>
          <p:cNvSpPr/>
          <p:nvPr/>
        </p:nvSpPr>
        <p:spPr>
          <a:xfrm rot="17336844">
            <a:off x="8422223" y="3265421"/>
            <a:ext cx="233829" cy="273209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University of Adelaide</a:t>
            </a:r>
            <a:endParaRPr lang="en-AU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CAF0-CF4C-4C6D-8C19-C4674588866E}" type="slidenum">
              <a:rPr lang="en-AU" smtClean="0">
                <a:latin typeface="Georgia" panose="02040502050405020303" pitchFamily="18" charset="0"/>
              </a:rPr>
              <a:t>9</a:t>
            </a:fld>
            <a:endParaRPr lang="en-AU" dirty="0">
              <a:latin typeface="Georgia" panose="0204050205040502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-27384"/>
            <a:ext cx="12314237" cy="28803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sz="1800" b="1" dirty="0" smtClean="0">
                <a:solidFill>
                  <a:srgbClr val="D5842B"/>
                </a:solidFill>
                <a:latin typeface="+mn-lt"/>
                <a:cs typeface="Arial" panose="020B0604020202020204" pitchFamily="34" charset="0"/>
              </a:rPr>
              <a:t>Introductory Background</a:t>
            </a:r>
            <a:endParaRPr lang="en-AU" sz="1800" b="1" dirty="0">
              <a:solidFill>
                <a:srgbClr val="D5842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Erosion controlling factors and remotely sensed data</a:t>
            </a:r>
            <a:endParaRPr lang="en-AU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6" y="1305439"/>
            <a:ext cx="4200525" cy="4564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49" y="1165513"/>
            <a:ext cx="3901066" cy="48445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00562" y="3110734"/>
            <a:ext cx="3768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Lack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Environmental policies</a:t>
            </a:r>
            <a:endParaRPr lang="en-AU" sz="2800" dirty="0"/>
          </a:p>
        </p:txBody>
      </p:sp>
      <p:sp>
        <p:nvSpPr>
          <p:cNvPr id="3" name="Rectangle 2"/>
          <p:cNvSpPr/>
          <p:nvPr/>
        </p:nvSpPr>
        <p:spPr>
          <a:xfrm>
            <a:off x="5924550" y="4300537"/>
            <a:ext cx="59531" cy="64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4416211" y="1305439"/>
            <a:ext cx="1508339" cy="4564697"/>
            <a:chOff x="4416211" y="1305439"/>
            <a:chExt cx="1508339" cy="456469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6211" y="1305439"/>
              <a:ext cx="1508339" cy="299509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416211" y="4364830"/>
              <a:ext cx="1508339" cy="150530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8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1858</Words>
  <Application>Microsoft Office PowerPoint</Application>
  <PresentationFormat>Widescreen</PresentationFormat>
  <Paragraphs>403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Georgia</vt:lpstr>
      <vt:lpstr>Wingdings</vt:lpstr>
      <vt:lpstr>Wingdings 2</vt:lpstr>
      <vt:lpstr>Office Theme</vt:lpstr>
      <vt:lpstr>Remote sensing applications for soil erosion assessment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Introductory Background</vt:lpstr>
      <vt:lpstr>Literature Gaps</vt:lpstr>
      <vt:lpstr>Research Questions</vt:lpstr>
      <vt:lpstr>Aims and Objectives</vt:lpstr>
      <vt:lpstr>Methodology</vt:lpstr>
      <vt:lpstr>Methodology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Acknowledgements</vt:lpstr>
      <vt:lpstr>PowerPoint Presentation</vt:lpstr>
      <vt:lpstr>References</vt:lpstr>
      <vt:lpstr>PowerPoint Presentation</vt:lpstr>
      <vt:lpstr>PowerPoint Presentation</vt:lpstr>
      <vt:lpstr>PowerPoint Presentation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applications for soil erosion assessment in agricultural areas: adaptations to future changes in land management and climate conditions</dc:title>
  <dc:creator>Amelie Jeanneau</dc:creator>
  <cp:lastModifiedBy>Amelie Jeanneau</cp:lastModifiedBy>
  <cp:revision>206</cp:revision>
  <dcterms:created xsi:type="dcterms:W3CDTF">2017-05-31T03:37:56Z</dcterms:created>
  <dcterms:modified xsi:type="dcterms:W3CDTF">2017-10-26T05:34:19Z</dcterms:modified>
</cp:coreProperties>
</file>