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5" r:id="rId3"/>
    <p:sldId id="304" r:id="rId4"/>
    <p:sldId id="327" r:id="rId5"/>
    <p:sldId id="259" r:id="rId6"/>
    <p:sldId id="282" r:id="rId7"/>
    <p:sldId id="287" r:id="rId8"/>
    <p:sldId id="283" r:id="rId9"/>
    <p:sldId id="289" r:id="rId10"/>
    <p:sldId id="290" r:id="rId11"/>
    <p:sldId id="285" r:id="rId12"/>
    <p:sldId id="291" r:id="rId13"/>
    <p:sldId id="314" r:id="rId14"/>
    <p:sldId id="317" r:id="rId15"/>
    <p:sldId id="313" r:id="rId16"/>
    <p:sldId id="320" r:id="rId17"/>
    <p:sldId id="307" r:id="rId18"/>
    <p:sldId id="322" r:id="rId19"/>
    <p:sldId id="323" r:id="rId20"/>
    <p:sldId id="310" r:id="rId21"/>
    <p:sldId id="296" r:id="rId22"/>
    <p:sldId id="297" r:id="rId23"/>
    <p:sldId id="326" r:id="rId24"/>
    <p:sldId id="262" r:id="rId25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00"/>
    <a:srgbClr val="4D4D4D"/>
    <a:srgbClr val="3D3D3D"/>
    <a:srgbClr val="0000FF"/>
    <a:srgbClr val="FF9933"/>
    <a:srgbClr val="6699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0452" autoAdjust="0"/>
  </p:normalViewPr>
  <p:slideViewPr>
    <p:cSldViewPr>
      <p:cViewPr varScale="1">
        <p:scale>
          <a:sx n="102" d="100"/>
          <a:sy n="102" d="100"/>
        </p:scale>
        <p:origin x="20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DA528-7542-4B2F-92B9-AA7EA34DE445}" type="doc">
      <dgm:prSet loTypeId="urn:microsoft.com/office/officeart/2005/8/layout/gear1" loCatId="cycle" qsTypeId="urn:microsoft.com/office/officeart/2005/8/quickstyle/3d4" qsCatId="3D" csTypeId="urn:microsoft.com/office/officeart/2005/8/colors/accent1_2" csCatId="accent1" phldr="1"/>
      <dgm:spPr/>
    </dgm:pt>
    <dgm:pt modelId="{1ED41C01-8F0F-4743-BB82-15D7716F4A06}">
      <dgm:prSet phldrT="[Tekst]"/>
      <dgm:spPr/>
      <dgm:t>
        <a:bodyPr/>
        <a:lstStyle/>
        <a:p>
          <a:r>
            <a:rPr lang="nl-NL" smtClean="0"/>
            <a:t>Support</a:t>
          </a:r>
          <a:endParaRPr lang="nl-NL" dirty="0"/>
        </a:p>
      </dgm:t>
    </dgm:pt>
    <dgm:pt modelId="{8BB0A087-B8C7-435F-AE32-0FBAF5C3703A}" type="parTrans" cxnId="{B53040CB-F715-4746-A2BA-1CD16E265EF2}">
      <dgm:prSet/>
      <dgm:spPr/>
      <dgm:t>
        <a:bodyPr/>
        <a:lstStyle/>
        <a:p>
          <a:endParaRPr lang="nl-NL"/>
        </a:p>
      </dgm:t>
    </dgm:pt>
    <dgm:pt modelId="{77F11952-8D96-4967-A4B9-5609D08019E6}" type="sibTrans" cxnId="{B53040CB-F715-4746-A2BA-1CD16E265EF2}">
      <dgm:prSet/>
      <dgm:spPr/>
      <dgm:t>
        <a:bodyPr/>
        <a:lstStyle/>
        <a:p>
          <a:endParaRPr lang="nl-NL"/>
        </a:p>
      </dgm:t>
    </dgm:pt>
    <dgm:pt modelId="{C370337C-24DE-4670-B8ED-1B75908F887A}">
      <dgm:prSet phldrT="[Tekst]"/>
      <dgm:spPr/>
      <dgm:t>
        <a:bodyPr/>
        <a:lstStyle/>
        <a:p>
          <a:r>
            <a:rPr lang="nl-NL" smtClean="0"/>
            <a:t>Infra-structure</a:t>
          </a:r>
          <a:endParaRPr lang="nl-NL" dirty="0"/>
        </a:p>
      </dgm:t>
    </dgm:pt>
    <dgm:pt modelId="{86A431E3-C388-4CE3-BB5B-2AE72B965577}" type="parTrans" cxnId="{1CF665AC-493E-45D6-BF10-5B34E151704A}">
      <dgm:prSet/>
      <dgm:spPr/>
      <dgm:t>
        <a:bodyPr/>
        <a:lstStyle/>
        <a:p>
          <a:endParaRPr lang="nl-NL"/>
        </a:p>
      </dgm:t>
    </dgm:pt>
    <dgm:pt modelId="{9503E027-599A-48D0-8BB4-D2AC2B829FE4}" type="sibTrans" cxnId="{1CF665AC-493E-45D6-BF10-5B34E151704A}">
      <dgm:prSet/>
      <dgm:spPr/>
      <dgm:t>
        <a:bodyPr/>
        <a:lstStyle/>
        <a:p>
          <a:endParaRPr lang="nl-NL"/>
        </a:p>
      </dgm:t>
    </dgm:pt>
    <dgm:pt modelId="{210C5DB4-D501-4C92-A3E3-6FFD177C0941}">
      <dgm:prSet phldrT="[Tekst]"/>
      <dgm:spPr/>
      <dgm:t>
        <a:bodyPr/>
        <a:lstStyle/>
        <a:p>
          <a:r>
            <a:rPr lang="nl-NL" dirty="0" err="1" smtClean="0"/>
            <a:t>Policies</a:t>
          </a:r>
          <a:endParaRPr lang="nl-NL" dirty="0"/>
        </a:p>
      </dgm:t>
    </dgm:pt>
    <dgm:pt modelId="{C1E5C59D-F82A-46B1-BE99-18F508D424B1}" type="parTrans" cxnId="{EC61C1DB-29C7-45B8-AE9C-B270A381D09D}">
      <dgm:prSet/>
      <dgm:spPr/>
      <dgm:t>
        <a:bodyPr/>
        <a:lstStyle/>
        <a:p>
          <a:endParaRPr lang="nl-NL"/>
        </a:p>
      </dgm:t>
    </dgm:pt>
    <dgm:pt modelId="{D7ED99E3-D8AD-46C1-9A77-EDF2F59D303F}" type="sibTrans" cxnId="{EC61C1DB-29C7-45B8-AE9C-B270A381D09D}">
      <dgm:prSet/>
      <dgm:spPr/>
      <dgm:t>
        <a:bodyPr/>
        <a:lstStyle/>
        <a:p>
          <a:endParaRPr lang="nl-NL"/>
        </a:p>
      </dgm:t>
    </dgm:pt>
    <dgm:pt modelId="{FEE34AF6-2E38-412D-8A71-9C1DCAE8D471}" type="pres">
      <dgm:prSet presAssocID="{1EADA528-7542-4B2F-92B9-AA7EA34DE44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4032BC-C5EF-4CB7-A5E3-80A72D72A8B7}" type="pres">
      <dgm:prSet presAssocID="{1ED41C01-8F0F-4743-BB82-15D7716F4A0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695D0C-AA86-44E8-A2A1-B3524F7CB83F}" type="pres">
      <dgm:prSet presAssocID="{1ED41C01-8F0F-4743-BB82-15D7716F4A06}" presName="gear1srcNode" presStyleLbl="node1" presStyleIdx="0" presStyleCnt="3"/>
      <dgm:spPr/>
      <dgm:t>
        <a:bodyPr/>
        <a:lstStyle/>
        <a:p>
          <a:endParaRPr lang="nl-NL"/>
        </a:p>
      </dgm:t>
    </dgm:pt>
    <dgm:pt modelId="{D541C7BC-BB73-4479-8347-4825D0DEAA09}" type="pres">
      <dgm:prSet presAssocID="{1ED41C01-8F0F-4743-BB82-15D7716F4A06}" presName="gear1dstNode" presStyleLbl="node1" presStyleIdx="0" presStyleCnt="3"/>
      <dgm:spPr/>
      <dgm:t>
        <a:bodyPr/>
        <a:lstStyle/>
        <a:p>
          <a:endParaRPr lang="nl-NL"/>
        </a:p>
      </dgm:t>
    </dgm:pt>
    <dgm:pt modelId="{203CD9E8-9DDA-43CB-841A-B847989418B2}" type="pres">
      <dgm:prSet presAssocID="{C370337C-24DE-4670-B8ED-1B75908F887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C36109-76A6-4FA1-9262-BADE596D80C4}" type="pres">
      <dgm:prSet presAssocID="{C370337C-24DE-4670-B8ED-1B75908F887A}" presName="gear2srcNode" presStyleLbl="node1" presStyleIdx="1" presStyleCnt="3"/>
      <dgm:spPr/>
      <dgm:t>
        <a:bodyPr/>
        <a:lstStyle/>
        <a:p>
          <a:endParaRPr lang="nl-NL"/>
        </a:p>
      </dgm:t>
    </dgm:pt>
    <dgm:pt modelId="{94CE0968-2ADB-4960-86EA-C1A0EB8DFC7D}" type="pres">
      <dgm:prSet presAssocID="{C370337C-24DE-4670-B8ED-1B75908F887A}" presName="gear2dstNode" presStyleLbl="node1" presStyleIdx="1" presStyleCnt="3"/>
      <dgm:spPr/>
      <dgm:t>
        <a:bodyPr/>
        <a:lstStyle/>
        <a:p>
          <a:endParaRPr lang="nl-NL"/>
        </a:p>
      </dgm:t>
    </dgm:pt>
    <dgm:pt modelId="{D8DC7BBF-813D-4A40-AE0C-C63D30000D4D}" type="pres">
      <dgm:prSet presAssocID="{210C5DB4-D501-4C92-A3E3-6FFD177C0941}" presName="gear3" presStyleLbl="node1" presStyleIdx="2" presStyleCnt="3"/>
      <dgm:spPr/>
      <dgm:t>
        <a:bodyPr/>
        <a:lstStyle/>
        <a:p>
          <a:endParaRPr lang="nl-NL"/>
        </a:p>
      </dgm:t>
    </dgm:pt>
    <dgm:pt modelId="{15868443-8029-4839-8BBF-3ABFFCB6A30F}" type="pres">
      <dgm:prSet presAssocID="{210C5DB4-D501-4C92-A3E3-6FFD177C09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83530D-BC84-41F4-83C9-D2FCB0972DAC}" type="pres">
      <dgm:prSet presAssocID="{210C5DB4-D501-4C92-A3E3-6FFD177C0941}" presName="gear3srcNode" presStyleLbl="node1" presStyleIdx="2" presStyleCnt="3"/>
      <dgm:spPr/>
      <dgm:t>
        <a:bodyPr/>
        <a:lstStyle/>
        <a:p>
          <a:endParaRPr lang="nl-NL"/>
        </a:p>
      </dgm:t>
    </dgm:pt>
    <dgm:pt modelId="{33B2ECFC-0BAB-488B-A62A-3A1775B13933}" type="pres">
      <dgm:prSet presAssocID="{210C5DB4-D501-4C92-A3E3-6FFD177C0941}" presName="gear3dstNode" presStyleLbl="node1" presStyleIdx="2" presStyleCnt="3"/>
      <dgm:spPr/>
      <dgm:t>
        <a:bodyPr/>
        <a:lstStyle/>
        <a:p>
          <a:endParaRPr lang="nl-NL"/>
        </a:p>
      </dgm:t>
    </dgm:pt>
    <dgm:pt modelId="{EDDD741F-B926-40B1-BD5D-055F798F108A}" type="pres">
      <dgm:prSet presAssocID="{77F11952-8D96-4967-A4B9-5609D08019E6}" presName="connector1" presStyleLbl="sibTrans2D1" presStyleIdx="0" presStyleCnt="3"/>
      <dgm:spPr/>
      <dgm:t>
        <a:bodyPr/>
        <a:lstStyle/>
        <a:p>
          <a:endParaRPr lang="nl-NL"/>
        </a:p>
      </dgm:t>
    </dgm:pt>
    <dgm:pt modelId="{5FA2343B-2EE8-4009-8815-794072CF1348}" type="pres">
      <dgm:prSet presAssocID="{9503E027-599A-48D0-8BB4-D2AC2B829FE4}" presName="connector2" presStyleLbl="sibTrans2D1" presStyleIdx="1" presStyleCnt="3"/>
      <dgm:spPr/>
      <dgm:t>
        <a:bodyPr/>
        <a:lstStyle/>
        <a:p>
          <a:endParaRPr lang="nl-NL"/>
        </a:p>
      </dgm:t>
    </dgm:pt>
    <dgm:pt modelId="{96A848AE-65C1-4AA2-A766-9DD3D0B82273}" type="pres">
      <dgm:prSet presAssocID="{D7ED99E3-D8AD-46C1-9A77-EDF2F59D303F}" presName="connector3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6ABC090D-65E2-45E3-A1B5-20F44A5D928C}" type="presOf" srcId="{210C5DB4-D501-4C92-A3E3-6FFD177C0941}" destId="{33B2ECFC-0BAB-488B-A62A-3A1775B13933}" srcOrd="3" destOrd="0" presId="urn:microsoft.com/office/officeart/2005/8/layout/gear1"/>
    <dgm:cxn modelId="{36D0964A-0A06-4E01-A476-8EEE7ED3E939}" type="presOf" srcId="{1ED41C01-8F0F-4743-BB82-15D7716F4A06}" destId="{0A4032BC-C5EF-4CB7-A5E3-80A72D72A8B7}" srcOrd="0" destOrd="0" presId="urn:microsoft.com/office/officeart/2005/8/layout/gear1"/>
    <dgm:cxn modelId="{8FA0C670-011E-46DA-B483-A460D8757862}" type="presOf" srcId="{210C5DB4-D501-4C92-A3E3-6FFD177C0941}" destId="{5483530D-BC84-41F4-83C9-D2FCB0972DAC}" srcOrd="2" destOrd="0" presId="urn:microsoft.com/office/officeart/2005/8/layout/gear1"/>
    <dgm:cxn modelId="{AF8CAB7C-342A-4707-95A4-D4E028DC761B}" type="presOf" srcId="{9503E027-599A-48D0-8BB4-D2AC2B829FE4}" destId="{5FA2343B-2EE8-4009-8815-794072CF1348}" srcOrd="0" destOrd="0" presId="urn:microsoft.com/office/officeart/2005/8/layout/gear1"/>
    <dgm:cxn modelId="{EE504A73-3ED0-4C92-8A0A-8B104ED959CA}" type="presOf" srcId="{C370337C-24DE-4670-B8ED-1B75908F887A}" destId="{203CD9E8-9DDA-43CB-841A-B847989418B2}" srcOrd="0" destOrd="0" presId="urn:microsoft.com/office/officeart/2005/8/layout/gear1"/>
    <dgm:cxn modelId="{304B002D-851F-44D5-BF82-6F66C0F27DE6}" type="presOf" srcId="{D7ED99E3-D8AD-46C1-9A77-EDF2F59D303F}" destId="{96A848AE-65C1-4AA2-A766-9DD3D0B82273}" srcOrd="0" destOrd="0" presId="urn:microsoft.com/office/officeart/2005/8/layout/gear1"/>
    <dgm:cxn modelId="{4D30EAFC-E847-436D-AA4E-9EBF3D93F5DF}" type="presOf" srcId="{1EADA528-7542-4B2F-92B9-AA7EA34DE445}" destId="{FEE34AF6-2E38-412D-8A71-9C1DCAE8D471}" srcOrd="0" destOrd="0" presId="urn:microsoft.com/office/officeart/2005/8/layout/gear1"/>
    <dgm:cxn modelId="{7D75D63F-13C7-4D1E-BFF3-17C8704DFF7C}" type="presOf" srcId="{C370337C-24DE-4670-B8ED-1B75908F887A}" destId="{09C36109-76A6-4FA1-9262-BADE596D80C4}" srcOrd="1" destOrd="0" presId="urn:microsoft.com/office/officeart/2005/8/layout/gear1"/>
    <dgm:cxn modelId="{EC61C1DB-29C7-45B8-AE9C-B270A381D09D}" srcId="{1EADA528-7542-4B2F-92B9-AA7EA34DE445}" destId="{210C5DB4-D501-4C92-A3E3-6FFD177C0941}" srcOrd="2" destOrd="0" parTransId="{C1E5C59D-F82A-46B1-BE99-18F508D424B1}" sibTransId="{D7ED99E3-D8AD-46C1-9A77-EDF2F59D303F}"/>
    <dgm:cxn modelId="{0EF84172-184E-4F7C-B0A1-41EDF158B082}" type="presOf" srcId="{1ED41C01-8F0F-4743-BB82-15D7716F4A06}" destId="{D541C7BC-BB73-4479-8347-4825D0DEAA09}" srcOrd="2" destOrd="0" presId="urn:microsoft.com/office/officeart/2005/8/layout/gear1"/>
    <dgm:cxn modelId="{58FCD9C8-E6FF-4C37-91FD-6D4814B96375}" type="presOf" srcId="{C370337C-24DE-4670-B8ED-1B75908F887A}" destId="{94CE0968-2ADB-4960-86EA-C1A0EB8DFC7D}" srcOrd="2" destOrd="0" presId="urn:microsoft.com/office/officeart/2005/8/layout/gear1"/>
    <dgm:cxn modelId="{B53040CB-F715-4746-A2BA-1CD16E265EF2}" srcId="{1EADA528-7542-4B2F-92B9-AA7EA34DE445}" destId="{1ED41C01-8F0F-4743-BB82-15D7716F4A06}" srcOrd="0" destOrd="0" parTransId="{8BB0A087-B8C7-435F-AE32-0FBAF5C3703A}" sibTransId="{77F11952-8D96-4967-A4B9-5609D08019E6}"/>
    <dgm:cxn modelId="{6486E43D-C984-453B-9791-F2449C274C17}" type="presOf" srcId="{1ED41C01-8F0F-4743-BB82-15D7716F4A06}" destId="{7D695D0C-AA86-44E8-A2A1-B3524F7CB83F}" srcOrd="1" destOrd="0" presId="urn:microsoft.com/office/officeart/2005/8/layout/gear1"/>
    <dgm:cxn modelId="{7CEC2CDF-5AA3-4FAF-A61E-921FC0D6E585}" type="presOf" srcId="{77F11952-8D96-4967-A4B9-5609D08019E6}" destId="{EDDD741F-B926-40B1-BD5D-055F798F108A}" srcOrd="0" destOrd="0" presId="urn:microsoft.com/office/officeart/2005/8/layout/gear1"/>
    <dgm:cxn modelId="{A1B0ECED-0F43-4E1C-8A7E-256411225269}" type="presOf" srcId="{210C5DB4-D501-4C92-A3E3-6FFD177C0941}" destId="{D8DC7BBF-813D-4A40-AE0C-C63D30000D4D}" srcOrd="0" destOrd="0" presId="urn:microsoft.com/office/officeart/2005/8/layout/gear1"/>
    <dgm:cxn modelId="{4CE9E925-CB5B-4195-9BCF-1EDCF56BAAF9}" type="presOf" srcId="{210C5DB4-D501-4C92-A3E3-6FFD177C0941}" destId="{15868443-8029-4839-8BBF-3ABFFCB6A30F}" srcOrd="1" destOrd="0" presId="urn:microsoft.com/office/officeart/2005/8/layout/gear1"/>
    <dgm:cxn modelId="{1CF665AC-493E-45D6-BF10-5B34E151704A}" srcId="{1EADA528-7542-4B2F-92B9-AA7EA34DE445}" destId="{C370337C-24DE-4670-B8ED-1B75908F887A}" srcOrd="1" destOrd="0" parTransId="{86A431E3-C388-4CE3-BB5B-2AE72B965577}" sibTransId="{9503E027-599A-48D0-8BB4-D2AC2B829FE4}"/>
    <dgm:cxn modelId="{BCDE617F-0BF9-475F-BB37-4DAC72E8CDC0}" type="presParOf" srcId="{FEE34AF6-2E38-412D-8A71-9C1DCAE8D471}" destId="{0A4032BC-C5EF-4CB7-A5E3-80A72D72A8B7}" srcOrd="0" destOrd="0" presId="urn:microsoft.com/office/officeart/2005/8/layout/gear1"/>
    <dgm:cxn modelId="{25DE63CF-B946-47C2-A959-4249D59BDDCA}" type="presParOf" srcId="{FEE34AF6-2E38-412D-8A71-9C1DCAE8D471}" destId="{7D695D0C-AA86-44E8-A2A1-B3524F7CB83F}" srcOrd="1" destOrd="0" presId="urn:microsoft.com/office/officeart/2005/8/layout/gear1"/>
    <dgm:cxn modelId="{8CF2B2B6-1AF0-49AA-ADA1-84F8811B1185}" type="presParOf" srcId="{FEE34AF6-2E38-412D-8A71-9C1DCAE8D471}" destId="{D541C7BC-BB73-4479-8347-4825D0DEAA09}" srcOrd="2" destOrd="0" presId="urn:microsoft.com/office/officeart/2005/8/layout/gear1"/>
    <dgm:cxn modelId="{42676806-BF01-43ED-93A6-AA3346AF64A1}" type="presParOf" srcId="{FEE34AF6-2E38-412D-8A71-9C1DCAE8D471}" destId="{203CD9E8-9DDA-43CB-841A-B847989418B2}" srcOrd="3" destOrd="0" presId="urn:microsoft.com/office/officeart/2005/8/layout/gear1"/>
    <dgm:cxn modelId="{32DB290A-2CCC-4085-8A0F-4ED4CBED0C83}" type="presParOf" srcId="{FEE34AF6-2E38-412D-8A71-9C1DCAE8D471}" destId="{09C36109-76A6-4FA1-9262-BADE596D80C4}" srcOrd="4" destOrd="0" presId="urn:microsoft.com/office/officeart/2005/8/layout/gear1"/>
    <dgm:cxn modelId="{A6D34C95-6BA8-4134-8B74-8FEF5BF19761}" type="presParOf" srcId="{FEE34AF6-2E38-412D-8A71-9C1DCAE8D471}" destId="{94CE0968-2ADB-4960-86EA-C1A0EB8DFC7D}" srcOrd="5" destOrd="0" presId="urn:microsoft.com/office/officeart/2005/8/layout/gear1"/>
    <dgm:cxn modelId="{F4454E6F-8BB5-458C-B100-A2CEA6E9A391}" type="presParOf" srcId="{FEE34AF6-2E38-412D-8A71-9C1DCAE8D471}" destId="{D8DC7BBF-813D-4A40-AE0C-C63D30000D4D}" srcOrd="6" destOrd="0" presId="urn:microsoft.com/office/officeart/2005/8/layout/gear1"/>
    <dgm:cxn modelId="{CE742DD9-ED85-4ABB-A418-2C930B652C13}" type="presParOf" srcId="{FEE34AF6-2E38-412D-8A71-9C1DCAE8D471}" destId="{15868443-8029-4839-8BBF-3ABFFCB6A30F}" srcOrd="7" destOrd="0" presId="urn:microsoft.com/office/officeart/2005/8/layout/gear1"/>
    <dgm:cxn modelId="{9454DCA7-A54E-405F-A082-E55234B623CF}" type="presParOf" srcId="{FEE34AF6-2E38-412D-8A71-9C1DCAE8D471}" destId="{5483530D-BC84-41F4-83C9-D2FCB0972DAC}" srcOrd="8" destOrd="0" presId="urn:microsoft.com/office/officeart/2005/8/layout/gear1"/>
    <dgm:cxn modelId="{C47A4992-4018-4AFA-AE9C-DCEC274A99DB}" type="presParOf" srcId="{FEE34AF6-2E38-412D-8A71-9C1DCAE8D471}" destId="{33B2ECFC-0BAB-488B-A62A-3A1775B13933}" srcOrd="9" destOrd="0" presId="urn:microsoft.com/office/officeart/2005/8/layout/gear1"/>
    <dgm:cxn modelId="{6DFDCA40-9DA3-412E-9F9E-9C2C9B981F27}" type="presParOf" srcId="{FEE34AF6-2E38-412D-8A71-9C1DCAE8D471}" destId="{EDDD741F-B926-40B1-BD5D-055F798F108A}" srcOrd="10" destOrd="0" presId="urn:microsoft.com/office/officeart/2005/8/layout/gear1"/>
    <dgm:cxn modelId="{0480CC44-64BF-4548-8DBC-A9BF1BFF9FBC}" type="presParOf" srcId="{FEE34AF6-2E38-412D-8A71-9C1DCAE8D471}" destId="{5FA2343B-2EE8-4009-8815-794072CF1348}" srcOrd="11" destOrd="0" presId="urn:microsoft.com/office/officeart/2005/8/layout/gear1"/>
    <dgm:cxn modelId="{5ABBA24A-7DC8-4604-A343-4FAF12ACDB1E}" type="presParOf" srcId="{FEE34AF6-2E38-412D-8A71-9C1DCAE8D471}" destId="{96A848AE-65C1-4AA2-A766-9DD3D0B822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68692-4974-4CED-873A-1BD833335DCA}" type="doc">
      <dgm:prSet loTypeId="urn:microsoft.com/office/officeart/2005/8/layout/matrix1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62A5C25-1C1C-4010-A3AE-27DF024FE2AC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nl-NL" sz="2800" smtClean="0">
              <a:solidFill>
                <a:schemeClr val="bg1"/>
              </a:solidFill>
              <a:latin typeface="Calibri" panose="020F0502020204030204" pitchFamily="34" charset="0"/>
            </a:rPr>
            <a:t>RDM Support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9C48B8F-4582-48C7-B1C3-045852F7BA18}" type="parTrans" cxnId="{D14210A3-B1FF-4FF7-B145-3FD9DCFE4696}">
      <dgm:prSet/>
      <dgm:spPr/>
      <dgm:t>
        <a:bodyPr/>
        <a:lstStyle/>
        <a:p>
          <a:endParaRPr lang="en-US"/>
        </a:p>
      </dgm:t>
    </dgm:pt>
    <dgm:pt modelId="{B1B44F01-FBDA-4639-A96C-9C56D387CC7E}" type="sibTrans" cxnId="{D14210A3-B1FF-4FF7-B145-3FD9DCFE4696}">
      <dgm:prSet/>
      <dgm:spPr/>
      <dgm:t>
        <a:bodyPr/>
        <a:lstStyle/>
        <a:p>
          <a:endParaRPr lang="en-US"/>
        </a:p>
      </dgm:t>
    </dgm:pt>
    <dgm:pt modelId="{F6310904-44C5-456F-8E5F-7DF697DD007E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tIns="648000"/>
        <a:lstStyle/>
        <a:p>
          <a:r>
            <a:rPr lang="nl-NL" sz="3200" dirty="0" smtClean="0">
              <a:solidFill>
                <a:srgbClr val="BC0031"/>
              </a:solidFill>
              <a:latin typeface="Calibri" panose="020F0502020204030204" pitchFamily="34" charset="0"/>
            </a:rPr>
            <a:t>website</a:t>
          </a:r>
          <a:endParaRPr lang="en-US" sz="2600" dirty="0">
            <a:solidFill>
              <a:srgbClr val="BC0031"/>
            </a:solidFill>
            <a:latin typeface="Calibri" panose="020F0502020204030204" pitchFamily="34" charset="0"/>
          </a:endParaRPr>
        </a:p>
      </dgm:t>
    </dgm:pt>
    <dgm:pt modelId="{57C5256B-F1A4-43E9-810B-E4ECBB7DE53D}" type="parTrans" cxnId="{416ADD6B-1C5F-478A-9046-3BC69B012686}">
      <dgm:prSet/>
      <dgm:spPr/>
      <dgm:t>
        <a:bodyPr/>
        <a:lstStyle/>
        <a:p>
          <a:endParaRPr lang="en-US"/>
        </a:p>
      </dgm:t>
    </dgm:pt>
    <dgm:pt modelId="{8107D8BD-B23D-498D-9D45-BEA95059E710}" type="sibTrans" cxnId="{416ADD6B-1C5F-478A-9046-3BC69B012686}">
      <dgm:prSet/>
      <dgm:spPr/>
      <dgm:t>
        <a:bodyPr/>
        <a:lstStyle/>
        <a:p>
          <a:endParaRPr lang="en-US"/>
        </a:p>
      </dgm:t>
    </dgm:pt>
    <dgm:pt modelId="{608A6802-F6E0-4883-97BD-67F31D1A7E28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tIns="648000"/>
        <a:lstStyle/>
        <a:p>
          <a:r>
            <a:rPr lang="nl-NL" sz="320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rPr>
            <a:t>service desk</a:t>
          </a:r>
          <a:endParaRPr lang="en-US" sz="26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94B91FA3-E063-440A-8E26-BDCA37F24109}" type="parTrans" cxnId="{A124AD0B-2586-4A11-8776-2A553CF32B88}">
      <dgm:prSet/>
      <dgm:spPr/>
      <dgm:t>
        <a:bodyPr/>
        <a:lstStyle/>
        <a:p>
          <a:endParaRPr lang="en-US"/>
        </a:p>
      </dgm:t>
    </dgm:pt>
    <dgm:pt modelId="{8091A559-DF46-4ADA-898D-339F196110FC}" type="sibTrans" cxnId="{A124AD0B-2586-4A11-8776-2A553CF32B88}">
      <dgm:prSet/>
      <dgm:spPr/>
      <dgm:t>
        <a:bodyPr/>
        <a:lstStyle/>
        <a:p>
          <a:endParaRPr lang="en-US"/>
        </a:p>
      </dgm:t>
    </dgm:pt>
    <dgm:pt modelId="{DB4092FA-3BA1-4704-B73C-D8D4D0F35244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bIns="648000"/>
        <a:lstStyle/>
        <a:p>
          <a:r>
            <a:rPr lang="nl-NL" sz="32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rPr>
            <a:t>training</a:t>
          </a:r>
          <a:endParaRPr lang="en-US" sz="2600" dirty="0">
            <a:solidFill>
              <a:schemeClr val="accent4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72F4D178-EDD8-4A41-B7C2-A232E56986E6}" type="parTrans" cxnId="{F7921ED0-5756-4D7F-AB8B-F2DB4E668C38}">
      <dgm:prSet/>
      <dgm:spPr/>
      <dgm:t>
        <a:bodyPr/>
        <a:lstStyle/>
        <a:p>
          <a:endParaRPr lang="en-US"/>
        </a:p>
      </dgm:t>
    </dgm:pt>
    <dgm:pt modelId="{BD8FF670-DE0A-4657-B201-7C37C8F6538D}" type="sibTrans" cxnId="{F7921ED0-5756-4D7F-AB8B-F2DB4E668C38}">
      <dgm:prSet/>
      <dgm:spPr/>
      <dgm:t>
        <a:bodyPr/>
        <a:lstStyle/>
        <a:p>
          <a:endParaRPr lang="en-US"/>
        </a:p>
      </dgm:t>
    </dgm:pt>
    <dgm:pt modelId="{9BCD6061-BFBB-480D-B193-5C1C5DE9E4A3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 bIns="648000"/>
        <a:lstStyle/>
        <a:p>
          <a:r>
            <a:rPr lang="nl-NL" sz="3200" dirty="0" smtClean="0">
              <a:solidFill>
                <a:srgbClr val="E98300"/>
              </a:solidFill>
              <a:latin typeface="Calibri" panose="020F0502020204030204" pitchFamily="34" charset="0"/>
            </a:rPr>
            <a:t>repository</a:t>
          </a:r>
          <a:endParaRPr lang="en-US" sz="3200" dirty="0">
            <a:solidFill>
              <a:srgbClr val="E98300"/>
            </a:solidFill>
            <a:latin typeface="Calibri" panose="020F0502020204030204" pitchFamily="34" charset="0"/>
          </a:endParaRPr>
        </a:p>
      </dgm:t>
    </dgm:pt>
    <dgm:pt modelId="{538AF1A4-F4C2-432C-AA16-BB0B016D06C3}" type="parTrans" cxnId="{F12317E6-1FE9-4BBD-83B6-CF1B9B456BB3}">
      <dgm:prSet/>
      <dgm:spPr/>
      <dgm:t>
        <a:bodyPr/>
        <a:lstStyle/>
        <a:p>
          <a:endParaRPr lang="en-US"/>
        </a:p>
      </dgm:t>
    </dgm:pt>
    <dgm:pt modelId="{59D9B66D-A8D0-495D-ACAB-CAF66FFDF71A}" type="sibTrans" cxnId="{F12317E6-1FE9-4BBD-83B6-CF1B9B456BB3}">
      <dgm:prSet/>
      <dgm:spPr/>
      <dgm:t>
        <a:bodyPr/>
        <a:lstStyle/>
        <a:p>
          <a:endParaRPr lang="en-US"/>
        </a:p>
      </dgm:t>
    </dgm:pt>
    <dgm:pt modelId="{E2A81547-24D1-4180-8339-4D06C924B3E2}" type="pres">
      <dgm:prSet presAssocID="{5CB68692-4974-4CED-873A-1BD833335D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F0A647-551E-4596-96AC-6EF383D6CC6C}" type="pres">
      <dgm:prSet presAssocID="{5CB68692-4974-4CED-873A-1BD833335DCA}" presName="matrix" presStyleCnt="0"/>
      <dgm:spPr/>
    </dgm:pt>
    <dgm:pt modelId="{45568073-21D8-49F9-B79D-4174F284CE94}" type="pres">
      <dgm:prSet presAssocID="{5CB68692-4974-4CED-873A-1BD833335DCA}" presName="tile1" presStyleLbl="node1" presStyleIdx="0" presStyleCnt="4"/>
      <dgm:spPr/>
      <dgm:t>
        <a:bodyPr/>
        <a:lstStyle/>
        <a:p>
          <a:endParaRPr lang="en-US"/>
        </a:p>
      </dgm:t>
    </dgm:pt>
    <dgm:pt modelId="{4D2B9BF1-5387-47E5-86BF-2C45F50FB5BF}" type="pres">
      <dgm:prSet presAssocID="{5CB68692-4974-4CED-873A-1BD833335D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165F-D8B9-437C-B230-C8BBB6C03FCF}" type="pres">
      <dgm:prSet presAssocID="{5CB68692-4974-4CED-873A-1BD833335DCA}" presName="tile2" presStyleLbl="node1" presStyleIdx="1" presStyleCnt="4"/>
      <dgm:spPr/>
      <dgm:t>
        <a:bodyPr/>
        <a:lstStyle/>
        <a:p>
          <a:endParaRPr lang="en-US"/>
        </a:p>
      </dgm:t>
    </dgm:pt>
    <dgm:pt modelId="{0AC3F95D-3473-4D63-AF75-CCF4E045BA29}" type="pres">
      <dgm:prSet presAssocID="{5CB68692-4974-4CED-873A-1BD833335D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7EDAA-3874-49FD-A086-9CC0466E4BCC}" type="pres">
      <dgm:prSet presAssocID="{5CB68692-4974-4CED-873A-1BD833335DCA}" presName="tile3" presStyleLbl="node1" presStyleIdx="2" presStyleCnt="4"/>
      <dgm:spPr/>
      <dgm:t>
        <a:bodyPr/>
        <a:lstStyle/>
        <a:p>
          <a:endParaRPr lang="en-US"/>
        </a:p>
      </dgm:t>
    </dgm:pt>
    <dgm:pt modelId="{20F41D21-1C3E-4356-89D4-4F43CFB173DF}" type="pres">
      <dgm:prSet presAssocID="{5CB68692-4974-4CED-873A-1BD833335D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01EA0-6588-4EB8-A0B7-1639F7AD7D7D}" type="pres">
      <dgm:prSet presAssocID="{5CB68692-4974-4CED-873A-1BD833335DCA}" presName="tile4" presStyleLbl="node1" presStyleIdx="3" presStyleCnt="4"/>
      <dgm:spPr/>
      <dgm:t>
        <a:bodyPr/>
        <a:lstStyle/>
        <a:p>
          <a:endParaRPr lang="en-US"/>
        </a:p>
      </dgm:t>
    </dgm:pt>
    <dgm:pt modelId="{B684123B-BF04-4905-8A5C-8FAE7CB236EC}" type="pres">
      <dgm:prSet presAssocID="{5CB68692-4974-4CED-873A-1BD833335D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41610-E578-4A4B-A6AC-3DC32A333E1B}" type="pres">
      <dgm:prSet presAssocID="{5CB68692-4974-4CED-873A-1BD833335DCA}" presName="centerTile" presStyleLbl="fgShp" presStyleIdx="0" presStyleCnt="1" custScaleX="196850" custScaleY="106299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88A118A-F33E-40B4-91B4-DA49A6724214}" type="presOf" srcId="{DB4092FA-3BA1-4704-B73C-D8D4D0F35244}" destId="{3BA7EDAA-3874-49FD-A086-9CC0466E4BCC}" srcOrd="0" destOrd="0" presId="urn:microsoft.com/office/officeart/2005/8/layout/matrix1"/>
    <dgm:cxn modelId="{F7921ED0-5756-4D7F-AB8B-F2DB4E668C38}" srcId="{162A5C25-1C1C-4010-A3AE-27DF024FE2AC}" destId="{DB4092FA-3BA1-4704-B73C-D8D4D0F35244}" srcOrd="2" destOrd="0" parTransId="{72F4D178-EDD8-4A41-B7C2-A232E56986E6}" sibTransId="{BD8FF670-DE0A-4657-B201-7C37C8F6538D}"/>
    <dgm:cxn modelId="{7B6D25C6-AF0C-4114-9FF9-1368F51AEE93}" type="presOf" srcId="{162A5C25-1C1C-4010-A3AE-27DF024FE2AC}" destId="{66A41610-E578-4A4B-A6AC-3DC32A333E1B}" srcOrd="0" destOrd="0" presId="urn:microsoft.com/office/officeart/2005/8/layout/matrix1"/>
    <dgm:cxn modelId="{586AF738-267C-4D45-B553-E313BC8497A8}" type="presOf" srcId="{F6310904-44C5-456F-8E5F-7DF697DD007E}" destId="{4D2B9BF1-5387-47E5-86BF-2C45F50FB5BF}" srcOrd="1" destOrd="0" presId="urn:microsoft.com/office/officeart/2005/8/layout/matrix1"/>
    <dgm:cxn modelId="{D14210A3-B1FF-4FF7-B145-3FD9DCFE4696}" srcId="{5CB68692-4974-4CED-873A-1BD833335DCA}" destId="{162A5C25-1C1C-4010-A3AE-27DF024FE2AC}" srcOrd="0" destOrd="0" parTransId="{A9C48B8F-4582-48C7-B1C3-045852F7BA18}" sibTransId="{B1B44F01-FBDA-4639-A96C-9C56D387CC7E}"/>
    <dgm:cxn modelId="{E6061821-3809-4CF8-911B-9C2578D5966C}" type="presOf" srcId="{608A6802-F6E0-4883-97BD-67F31D1A7E28}" destId="{7978165F-D8B9-437C-B230-C8BBB6C03FCF}" srcOrd="0" destOrd="0" presId="urn:microsoft.com/office/officeart/2005/8/layout/matrix1"/>
    <dgm:cxn modelId="{EACC06B8-7F02-4253-A997-6480880375D4}" type="presOf" srcId="{F6310904-44C5-456F-8E5F-7DF697DD007E}" destId="{45568073-21D8-49F9-B79D-4174F284CE94}" srcOrd="0" destOrd="0" presId="urn:microsoft.com/office/officeart/2005/8/layout/matrix1"/>
    <dgm:cxn modelId="{96A12709-0474-4EA3-81DE-90C05B658652}" type="presOf" srcId="{9BCD6061-BFBB-480D-B193-5C1C5DE9E4A3}" destId="{B684123B-BF04-4905-8A5C-8FAE7CB236EC}" srcOrd="1" destOrd="0" presId="urn:microsoft.com/office/officeart/2005/8/layout/matrix1"/>
    <dgm:cxn modelId="{12275B99-B1CC-4029-B876-F1E3D332EBFD}" type="presOf" srcId="{9BCD6061-BFBB-480D-B193-5C1C5DE9E4A3}" destId="{A2B01EA0-6588-4EB8-A0B7-1639F7AD7D7D}" srcOrd="0" destOrd="0" presId="urn:microsoft.com/office/officeart/2005/8/layout/matrix1"/>
    <dgm:cxn modelId="{A124AD0B-2586-4A11-8776-2A553CF32B88}" srcId="{162A5C25-1C1C-4010-A3AE-27DF024FE2AC}" destId="{608A6802-F6E0-4883-97BD-67F31D1A7E28}" srcOrd="1" destOrd="0" parTransId="{94B91FA3-E063-440A-8E26-BDCA37F24109}" sibTransId="{8091A559-DF46-4ADA-898D-339F196110FC}"/>
    <dgm:cxn modelId="{7DA592BA-4EE7-4383-BD88-137B9A0C963B}" type="presOf" srcId="{608A6802-F6E0-4883-97BD-67F31D1A7E28}" destId="{0AC3F95D-3473-4D63-AF75-CCF4E045BA29}" srcOrd="1" destOrd="0" presId="urn:microsoft.com/office/officeart/2005/8/layout/matrix1"/>
    <dgm:cxn modelId="{F12317E6-1FE9-4BBD-83B6-CF1B9B456BB3}" srcId="{162A5C25-1C1C-4010-A3AE-27DF024FE2AC}" destId="{9BCD6061-BFBB-480D-B193-5C1C5DE9E4A3}" srcOrd="3" destOrd="0" parTransId="{538AF1A4-F4C2-432C-AA16-BB0B016D06C3}" sibTransId="{59D9B66D-A8D0-495D-ACAB-CAF66FFDF71A}"/>
    <dgm:cxn modelId="{8B966036-7003-45B6-8B43-FF8FC1688CF8}" type="presOf" srcId="{DB4092FA-3BA1-4704-B73C-D8D4D0F35244}" destId="{20F41D21-1C3E-4356-89D4-4F43CFB173DF}" srcOrd="1" destOrd="0" presId="urn:microsoft.com/office/officeart/2005/8/layout/matrix1"/>
    <dgm:cxn modelId="{956CCFDF-9E0B-4490-A505-C5772F742807}" type="presOf" srcId="{5CB68692-4974-4CED-873A-1BD833335DCA}" destId="{E2A81547-24D1-4180-8339-4D06C924B3E2}" srcOrd="0" destOrd="0" presId="urn:microsoft.com/office/officeart/2005/8/layout/matrix1"/>
    <dgm:cxn modelId="{416ADD6B-1C5F-478A-9046-3BC69B012686}" srcId="{162A5C25-1C1C-4010-A3AE-27DF024FE2AC}" destId="{F6310904-44C5-456F-8E5F-7DF697DD007E}" srcOrd="0" destOrd="0" parTransId="{57C5256B-F1A4-43E9-810B-E4ECBB7DE53D}" sibTransId="{8107D8BD-B23D-498D-9D45-BEA95059E710}"/>
    <dgm:cxn modelId="{0C73ABD4-EE50-48B2-AF6A-8EB6EF565998}" type="presParOf" srcId="{E2A81547-24D1-4180-8339-4D06C924B3E2}" destId="{A7F0A647-551E-4596-96AC-6EF383D6CC6C}" srcOrd="0" destOrd="0" presId="urn:microsoft.com/office/officeart/2005/8/layout/matrix1"/>
    <dgm:cxn modelId="{A22DF708-7396-44D7-93D7-7BC65B2D0CF3}" type="presParOf" srcId="{A7F0A647-551E-4596-96AC-6EF383D6CC6C}" destId="{45568073-21D8-49F9-B79D-4174F284CE94}" srcOrd="0" destOrd="0" presId="urn:microsoft.com/office/officeart/2005/8/layout/matrix1"/>
    <dgm:cxn modelId="{DD4F7C9F-059E-4AAD-84B4-99DC55B80FE5}" type="presParOf" srcId="{A7F0A647-551E-4596-96AC-6EF383D6CC6C}" destId="{4D2B9BF1-5387-47E5-86BF-2C45F50FB5BF}" srcOrd="1" destOrd="0" presId="urn:microsoft.com/office/officeart/2005/8/layout/matrix1"/>
    <dgm:cxn modelId="{EDA96057-B8ED-4E8B-8030-C30E82B061DE}" type="presParOf" srcId="{A7F0A647-551E-4596-96AC-6EF383D6CC6C}" destId="{7978165F-D8B9-437C-B230-C8BBB6C03FCF}" srcOrd="2" destOrd="0" presId="urn:microsoft.com/office/officeart/2005/8/layout/matrix1"/>
    <dgm:cxn modelId="{0C1578AA-763F-48CD-80F1-324249F582AC}" type="presParOf" srcId="{A7F0A647-551E-4596-96AC-6EF383D6CC6C}" destId="{0AC3F95D-3473-4D63-AF75-CCF4E045BA29}" srcOrd="3" destOrd="0" presId="urn:microsoft.com/office/officeart/2005/8/layout/matrix1"/>
    <dgm:cxn modelId="{10562BC1-1A3C-4B28-9F82-72F30DDC5BA4}" type="presParOf" srcId="{A7F0A647-551E-4596-96AC-6EF383D6CC6C}" destId="{3BA7EDAA-3874-49FD-A086-9CC0466E4BCC}" srcOrd="4" destOrd="0" presId="urn:microsoft.com/office/officeart/2005/8/layout/matrix1"/>
    <dgm:cxn modelId="{889640FF-760E-4388-97D1-656A7670AFD3}" type="presParOf" srcId="{A7F0A647-551E-4596-96AC-6EF383D6CC6C}" destId="{20F41D21-1C3E-4356-89D4-4F43CFB173DF}" srcOrd="5" destOrd="0" presId="urn:microsoft.com/office/officeart/2005/8/layout/matrix1"/>
    <dgm:cxn modelId="{B41870D9-D651-407D-82FD-FC6E409E819F}" type="presParOf" srcId="{A7F0A647-551E-4596-96AC-6EF383D6CC6C}" destId="{A2B01EA0-6588-4EB8-A0B7-1639F7AD7D7D}" srcOrd="6" destOrd="0" presId="urn:microsoft.com/office/officeart/2005/8/layout/matrix1"/>
    <dgm:cxn modelId="{268069BF-8E32-4D75-8C67-045CCF353012}" type="presParOf" srcId="{A7F0A647-551E-4596-96AC-6EF383D6CC6C}" destId="{B684123B-BF04-4905-8A5C-8FAE7CB236EC}" srcOrd="7" destOrd="0" presId="urn:microsoft.com/office/officeart/2005/8/layout/matrix1"/>
    <dgm:cxn modelId="{98EA555D-5F4E-4C73-BFEF-652ABA59EF21}" type="presParOf" srcId="{E2A81547-24D1-4180-8339-4D06C924B3E2}" destId="{66A41610-E578-4A4B-A6AC-3DC32A333E1B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5348"/>
          </a:xfrm>
          <a:prstGeom prst="rect">
            <a:avLst/>
          </a:prstGeom>
        </p:spPr>
        <p:txBody>
          <a:bodyPr vert="horz" lIns="90014" tIns="45007" rIns="90014" bIns="4500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5348"/>
          </a:xfrm>
          <a:prstGeom prst="rect">
            <a:avLst/>
          </a:prstGeom>
        </p:spPr>
        <p:txBody>
          <a:bodyPr vert="horz" lIns="90014" tIns="45007" rIns="90014" bIns="45007" rtlCol="0"/>
          <a:lstStyle>
            <a:lvl1pPr algn="r">
              <a:defRPr sz="1200"/>
            </a:lvl1pPr>
          </a:lstStyle>
          <a:p>
            <a:r>
              <a:rPr lang="nl-NL" smtClean="0"/>
              <a:t>May 30, 2017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6"/>
          </a:xfrm>
          <a:prstGeom prst="rect">
            <a:avLst/>
          </a:prstGeom>
        </p:spPr>
        <p:txBody>
          <a:bodyPr vert="horz" lIns="90014" tIns="45007" rIns="90014" bIns="4500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6"/>
          </a:xfrm>
          <a:prstGeom prst="rect">
            <a:avLst/>
          </a:prstGeom>
        </p:spPr>
        <p:txBody>
          <a:bodyPr vert="horz" lIns="90014" tIns="45007" rIns="90014" bIns="45007" rtlCol="0" anchor="b"/>
          <a:lstStyle>
            <a:lvl1pPr algn="r">
              <a:defRPr sz="1200"/>
            </a:lvl1pPr>
          </a:lstStyle>
          <a:p>
            <a:fld id="{0A9B2DB8-97F7-4EE8-B1B4-D586CB01DC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9680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89515"/>
            <a:ext cx="4890665" cy="44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79030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5B6F09-4948-4CB9-A50B-25A5E8BE1C7A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6193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1360" indent="-281292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5169" indent="-225034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5237" indent="-225034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25305" indent="-225034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75372" indent="-2250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25440" indent="-2250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5508" indent="-2250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25575" indent="-2250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5545E6-3375-4DD2-B5DA-936F94E69148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>
              <a:latin typeface="Arial" panose="020B0604020202020204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70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3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75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98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973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788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None/>
              <a:defRPr/>
            </a:pPr>
            <a:endParaRPr lang="nl-NL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38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38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481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72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4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55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43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135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6F09-4948-4CB9-A50B-25A5E8BE1C7A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30,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8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charset="0"/>
              <a:buNone/>
              <a:defRPr sz="2800" i="1"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E72A-635A-491D-8BA5-D41DB825DA9B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718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F5D66-1AFB-4EDB-A95F-D0E6CA33C8FE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187A5-0B2D-4607-BCF6-6F4670A7EB57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73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E480-E000-422D-AD91-DC23360B02F5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26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05F5-BD5C-44DF-BD52-493515D587D3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4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F729-B9C8-47A2-A986-2184B7AF4CFF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3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6A8-7183-4023-8187-EFC26C517C77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24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73E0C-3E03-4813-9E4C-E5B900D648E1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3F575-2517-43FF-8C68-13FDA04F27F6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65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A3F-C901-4DC3-9355-E4360549DA9B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283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8D22-1848-4B8F-92AE-5B55754980C4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65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81075"/>
            <a:ext cx="8134350" cy="771525"/>
          </a:xfrm>
          <a:prstGeom prst="rect">
            <a:avLst/>
          </a:prstGeom>
          <a:noFill/>
          <a:ln>
            <a:noFill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Kop van slide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1200"/>
            <a:ext cx="813435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Tekst</a:t>
            </a:r>
            <a:r>
              <a:rPr lang="en-US" dirty="0" smtClean="0"/>
              <a:t> kopje</a:t>
            </a:r>
            <a:endParaRPr lang="en-US" dirty="0"/>
          </a:p>
          <a:p>
            <a:pPr lvl="1"/>
            <a:r>
              <a:rPr lang="en-US" dirty="0" smtClean="0"/>
              <a:t>Platte </a:t>
            </a:r>
            <a:r>
              <a:rPr lang="en-US" dirty="0" err="1" smtClean="0"/>
              <a:t>tekst</a:t>
            </a:r>
            <a:r>
              <a:rPr lang="en-US" dirty="0" smtClean="0"/>
              <a:t> op de slide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48400"/>
            <a:ext cx="712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24840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64049A32-590C-4259-B0D9-68E09219EF0A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800040"/>
        </a:buClr>
        <a:defRPr sz="2200" b="1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800040"/>
        </a:buClr>
        <a:defRPr sz="2200">
          <a:solidFill>
            <a:srgbClr val="4D4D4D"/>
          </a:solidFill>
          <a:latin typeface="Arial"/>
          <a:ea typeface="MS PGothic" panose="020B0600070205080204" pitchFamily="34" charset="-128"/>
        </a:defRPr>
      </a:lvl2pPr>
      <a:lvl3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800040"/>
        </a:buClr>
        <a:defRPr sz="2200">
          <a:solidFill>
            <a:srgbClr val="4D4D4D"/>
          </a:solidFill>
          <a:latin typeface="Arial"/>
          <a:ea typeface="MS PGothic" panose="020B0600070205080204" pitchFamily="34" charset="-128"/>
        </a:defRPr>
      </a:lvl3pPr>
      <a:lvl4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800040"/>
        </a:buClr>
        <a:defRPr sz="2200">
          <a:solidFill>
            <a:srgbClr val="4D4D4D"/>
          </a:solidFill>
          <a:latin typeface="Arial"/>
          <a:ea typeface="MS PGothic" panose="020B0600070205080204" pitchFamily="34" charset="-128"/>
        </a:defRPr>
      </a:lvl4pPr>
      <a:lvl5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800040"/>
        </a:buClr>
        <a:defRPr sz="2200">
          <a:solidFill>
            <a:srgbClr val="4D4D4D"/>
          </a:solidFill>
          <a:latin typeface="Arial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www.oecd.org/science/inno/38235147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://www.digitalbevaring.dk/" TargetMode="External"/><Relationship Id="rId4" Type="http://schemas.openxmlformats.org/officeDocument/2006/relationships/hyperlink" Target="mailto:selm@uva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323850" y="1557338"/>
            <a:ext cx="8424863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lIns="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0" i="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Requirements, </a:t>
            </a:r>
            <a:r>
              <a:rPr lang="en-US" b="1" dirty="0" smtClean="0"/>
              <a:t>choices </a:t>
            </a:r>
            <a:r>
              <a:rPr lang="en-US" b="1" dirty="0"/>
              <a:t>and </a:t>
            </a:r>
            <a:r>
              <a:rPr lang="en-US" b="1" dirty="0" smtClean="0"/>
              <a:t>challenges</a:t>
            </a:r>
          </a:p>
          <a:p>
            <a:pPr>
              <a:defRPr/>
            </a:pPr>
            <a:r>
              <a:rPr lang="en-US" sz="1800" dirty="0">
                <a:solidFill>
                  <a:srgbClr val="4D4D4D"/>
                </a:solidFill>
              </a:rPr>
              <a:t>Implementing </a:t>
            </a:r>
            <a:r>
              <a:rPr lang="en-US" sz="1800" dirty="0" smtClean="0">
                <a:solidFill>
                  <a:srgbClr val="4D4D4D"/>
                </a:solidFill>
              </a:rPr>
              <a:t>figshare </a:t>
            </a:r>
            <a:r>
              <a:rPr lang="en-US" sz="1800" dirty="0">
                <a:solidFill>
                  <a:srgbClr val="4D4D4D"/>
                </a:solidFill>
              </a:rPr>
              <a:t>for institutions at two Amsterdam universities</a:t>
            </a:r>
            <a:endParaRPr lang="nl-NL" sz="1800" dirty="0" smtClean="0">
              <a:solidFill>
                <a:srgbClr val="4D4D4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23850" y="2852738"/>
            <a:ext cx="8424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l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0" i="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nl-NL" sz="1100" dirty="0">
                <a:solidFill>
                  <a:srgbClr val="4D4D4D"/>
                </a:solidFill>
              </a:rPr>
              <a:t>Mariëtte van </a:t>
            </a:r>
            <a:r>
              <a:rPr lang="nl-NL" sz="1100" dirty="0" smtClean="0">
                <a:solidFill>
                  <a:srgbClr val="4D4D4D"/>
                </a:solidFill>
              </a:rPr>
              <a:t>Selm</a:t>
            </a:r>
          </a:p>
          <a:p>
            <a:pPr>
              <a:lnSpc>
                <a:spcPts val="1400"/>
              </a:lnSpc>
              <a:defRPr/>
            </a:pPr>
            <a:r>
              <a:rPr lang="nl-NL" sz="1100" dirty="0" smtClean="0">
                <a:solidFill>
                  <a:srgbClr val="4D4D4D"/>
                </a:solidFill>
              </a:rPr>
              <a:t>RDM Support Services </a:t>
            </a:r>
            <a:r>
              <a:rPr lang="nl-NL" sz="1100" dirty="0" err="1" smtClean="0">
                <a:solidFill>
                  <a:srgbClr val="4D4D4D"/>
                </a:solidFill>
              </a:rPr>
              <a:t>Coordinator</a:t>
            </a:r>
            <a:r>
              <a:rPr lang="nl-NL" sz="1100" dirty="0" smtClean="0">
                <a:solidFill>
                  <a:srgbClr val="4D4D4D"/>
                </a:solidFill>
              </a:rPr>
              <a:t>, </a:t>
            </a:r>
            <a:r>
              <a:rPr lang="nl-NL" sz="1100" dirty="0">
                <a:solidFill>
                  <a:srgbClr val="4D4D4D"/>
                </a:solidFill>
              </a:rPr>
              <a:t>UvA/AUAS Library // </a:t>
            </a:r>
            <a:r>
              <a:rPr lang="nl-NL" sz="1100" dirty="0" err="1" smtClean="0">
                <a:solidFill>
                  <a:srgbClr val="4D4D4D"/>
                </a:solidFill>
              </a:rPr>
              <a:t>Institutional</a:t>
            </a:r>
            <a:r>
              <a:rPr lang="nl-NL" sz="1100" dirty="0" smtClean="0">
                <a:solidFill>
                  <a:srgbClr val="4D4D4D"/>
                </a:solidFill>
              </a:rPr>
              <a:t> </a:t>
            </a:r>
            <a:r>
              <a:rPr lang="nl-NL" sz="1100" dirty="0">
                <a:solidFill>
                  <a:srgbClr val="4D4D4D"/>
                </a:solidFill>
              </a:rPr>
              <a:t>RDM </a:t>
            </a:r>
            <a:r>
              <a:rPr lang="nl-NL" sz="1100" dirty="0" err="1">
                <a:solidFill>
                  <a:srgbClr val="4D4D4D"/>
                </a:solidFill>
              </a:rPr>
              <a:t>Programme</a:t>
            </a:r>
            <a:r>
              <a:rPr lang="nl-NL" sz="1100" dirty="0">
                <a:solidFill>
                  <a:srgbClr val="4D4D4D"/>
                </a:solidFill>
              </a:rPr>
              <a:t> Manager</a:t>
            </a:r>
            <a:endParaRPr lang="nl-NL" sz="1100" dirty="0" smtClean="0">
              <a:solidFill>
                <a:srgbClr val="4D4D4D"/>
              </a:solidFill>
            </a:endParaRPr>
          </a:p>
          <a:p>
            <a:pPr>
              <a:lnSpc>
                <a:spcPts val="1400"/>
              </a:lnSpc>
              <a:defRPr/>
            </a:pPr>
            <a:r>
              <a:rPr lang="en-US" sz="1100" dirty="0">
                <a:solidFill>
                  <a:srgbClr val="4D4D4D"/>
                </a:solidFill>
              </a:rPr>
              <a:t>f</a:t>
            </a:r>
            <a:r>
              <a:rPr lang="en-US" sz="1100" dirty="0" smtClean="0">
                <a:solidFill>
                  <a:srgbClr val="4D4D4D"/>
                </a:solidFill>
              </a:rPr>
              <a:t>igshare fest Europe, June 28</a:t>
            </a:r>
            <a:r>
              <a:rPr lang="en-US" sz="1100" baseline="30000" dirty="0" smtClean="0">
                <a:solidFill>
                  <a:srgbClr val="4D4D4D"/>
                </a:solidFill>
              </a:rPr>
              <a:t>th</a:t>
            </a:r>
            <a:r>
              <a:rPr lang="en-US" sz="1100" dirty="0" smtClean="0">
                <a:solidFill>
                  <a:srgbClr val="4D4D4D"/>
                </a:solidFill>
              </a:rPr>
              <a:t>, 2017</a:t>
            </a:r>
            <a:endParaRPr lang="nl-NL" sz="1100" dirty="0" smtClean="0">
              <a:solidFill>
                <a:srgbClr val="4D4D4D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0"/>
          <a:stretch/>
        </p:blipFill>
        <p:spPr>
          <a:xfrm>
            <a:off x="0" y="4032504"/>
            <a:ext cx="2843808" cy="282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Requirements</a:t>
            </a:r>
            <a:r>
              <a:rPr lang="nl-NL" b="0" dirty="0" smtClean="0">
                <a:ea typeface="+mj-ea"/>
              </a:rPr>
              <a:t> </a:t>
            </a:r>
            <a:r>
              <a:rPr lang="nl-NL" b="0" dirty="0" err="1" smtClean="0">
                <a:ea typeface="+mj-ea"/>
              </a:rPr>
              <a:t>and</a:t>
            </a:r>
            <a:r>
              <a:rPr lang="nl-NL" b="0" dirty="0" smtClean="0">
                <a:ea typeface="+mj-ea"/>
              </a:rPr>
              <a:t> </a:t>
            </a:r>
            <a:r>
              <a:rPr lang="nl-NL" b="0" dirty="0" err="1" smtClean="0">
                <a:ea typeface="+mj-ea"/>
              </a:rPr>
              <a:t>preferences</a:t>
            </a:r>
            <a:endParaRPr lang="nl-NL" b="0" dirty="0" smtClean="0">
              <a:ea typeface="+mj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10</a:t>
            </a:fld>
            <a:endParaRPr lang="en-US" alt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t="12583"/>
          <a:stretch/>
        </p:blipFill>
        <p:spPr>
          <a:xfrm>
            <a:off x="348258" y="1731317"/>
            <a:ext cx="8424000" cy="416201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37" y="6021288"/>
            <a:ext cx="7089231" cy="28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Gekromde PIJL-RECHTS 8"/>
          <p:cNvSpPr/>
          <p:nvPr/>
        </p:nvSpPr>
        <p:spPr bwMode="auto">
          <a:xfrm>
            <a:off x="504000" y="5616000"/>
            <a:ext cx="432048" cy="65916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10" name="Tijdelijke aanduiding voor dianummer 4"/>
          <p:cNvSpPr txBox="1">
            <a:spLocks/>
          </p:cNvSpPr>
          <p:nvPr/>
        </p:nvSpPr>
        <p:spPr bwMode="auto">
          <a:xfrm>
            <a:off x="8459788" y="624840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0AB8428F-3DAD-48AC-B903-2390C2B2323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4171"/>
            <a:ext cx="333223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orcid.org/sites/default/files/images/ORCID_MAWG_CMYK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95"/>
          <a:stretch/>
        </p:blipFill>
        <p:spPr bwMode="auto">
          <a:xfrm>
            <a:off x="6084168" y="4774941"/>
            <a:ext cx="2196000" cy="11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e:DataCite 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>
            <a:off x="4211960" y="4774941"/>
            <a:ext cx="1800000" cy="15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724171"/>
            <a:ext cx="3960440" cy="2234934"/>
          </a:xfrm>
          <a:prstGeom prst="rect">
            <a:avLst/>
          </a:prstGeom>
          <a:noFill/>
          <a:ln w="6350" cap="rnd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76200" dist="38099" dir="54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8"/>
          <a:srcRect l="9163" r="9546"/>
          <a:stretch/>
        </p:blipFill>
        <p:spPr bwMode="auto">
          <a:xfrm>
            <a:off x="924638" y="2282779"/>
            <a:ext cx="3579534" cy="20818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099" dir="54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2"/>
          <p:cNvSpPr txBox="1">
            <a:spLocks/>
          </p:cNvSpPr>
          <p:nvPr/>
        </p:nvSpPr>
        <p:spPr bwMode="auto">
          <a:xfrm>
            <a:off x="4139952" y="1628800"/>
            <a:ext cx="1980000" cy="491206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2pPr>
            <a:lvl3pPr marL="9144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3pPr>
            <a:lvl4pPr marL="13716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4pPr>
            <a:lvl5pPr marL="18288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Clr>
                <a:srgbClr val="4D4D4D"/>
              </a:buClr>
            </a:pP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Ease</a:t>
            </a:r>
            <a:r>
              <a:rPr lang="nl-NL" altLang="nl-NL" sz="2400" b="0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of </a:t>
            </a: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use</a:t>
            </a:r>
            <a:endParaRPr lang="nl-NL" altLang="nl-NL" sz="2400" b="0" kern="0" dirty="0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2699792" y="4540239"/>
            <a:ext cx="1656184" cy="1188000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2pPr>
            <a:lvl3pPr marL="9144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3pPr>
            <a:lvl4pPr marL="13716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4pPr>
            <a:lvl5pPr marL="18288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00000"/>
              </a:lnSpc>
              <a:buClr>
                <a:srgbClr val="4D4D4D"/>
              </a:buClr>
            </a:pPr>
            <a:r>
              <a:rPr lang="nl-NL" altLang="nl-NL" sz="2400" b="0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Cooperation </a:t>
            </a: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through</a:t>
            </a:r>
            <a:r>
              <a:rPr lang="nl-NL" altLang="nl-NL" sz="2400" b="0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Projects</a:t>
            </a:r>
            <a:endParaRPr lang="nl-NL" altLang="nl-NL" sz="2400" b="0" kern="0" dirty="0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 bwMode="auto">
          <a:xfrm>
            <a:off x="5975936" y="5981250"/>
            <a:ext cx="2772777" cy="616102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2pPr>
            <a:lvl3pPr marL="9144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3pPr>
            <a:lvl4pPr marL="13716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4pPr>
            <a:lvl5pPr marL="18288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Clr>
                <a:srgbClr val="4D4D4D"/>
              </a:buClr>
            </a:pPr>
            <a:r>
              <a:rPr lang="nl-NL" altLang="nl-NL" sz="2400" b="0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Persistent </a:t>
            </a:r>
            <a:r>
              <a:rPr lang="nl-NL" altLang="nl-NL" sz="2400" b="0" kern="0" dirty="0" err="1">
                <a:solidFill>
                  <a:srgbClr val="4D4D4D"/>
                </a:solidFill>
                <a:latin typeface="Calibri" panose="020F0502020204030204" pitchFamily="34" charset="0"/>
              </a:rPr>
              <a:t>i</a:t>
            </a: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dentifiers</a:t>
            </a:r>
            <a:endParaRPr lang="nl-NL" altLang="nl-NL" sz="2400" b="0" kern="0" dirty="0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smtClean="0">
                <a:ea typeface="+mj-ea"/>
              </a:rPr>
              <a:t>figshare for institutions</a:t>
            </a:r>
            <a:endParaRPr lang="nl-NL" b="0" dirty="0" smtClean="0">
              <a:ea typeface="+mj-ea"/>
            </a:endParaRP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 bwMode="auto">
          <a:xfrm>
            <a:off x="4860032" y="3789136"/>
            <a:ext cx="4248472" cy="575489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2pPr>
            <a:lvl3pPr marL="9144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3pPr>
            <a:lvl4pPr marL="13716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4pPr>
            <a:lvl5pPr marL="18288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800040"/>
              </a:buClr>
              <a:defRPr sz="2200">
                <a:solidFill>
                  <a:srgbClr val="4D4D4D"/>
                </a:solidFill>
                <a:latin typeface="Arial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Font typeface="Wingdings" charset="0"/>
              <a:buChar char="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Clr>
                <a:srgbClr val="4D4D4D"/>
              </a:buClr>
            </a:pP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Scalable</a:t>
            </a:r>
            <a:r>
              <a:rPr lang="nl-NL" altLang="nl-NL" sz="2400" b="0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2400" b="0" kern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cloud</a:t>
            </a:r>
            <a:r>
              <a:rPr lang="nl-NL" altLang="nl-NL" sz="2400" b="0" kern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storage in Europe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0" y="4540239"/>
            <a:ext cx="2250645" cy="198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19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43" y="4572000"/>
            <a:ext cx="1524000" cy="1524000"/>
          </a:xfrm>
          <a:prstGeom prst="rect">
            <a:avLst/>
          </a:prstGeom>
        </p:spPr>
      </p:pic>
      <p:pic>
        <p:nvPicPr>
          <p:cNvPr id="1044" name="Picture 20" descr="Image result for mark hahn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62" y="544534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smtClean="0">
                <a:ea typeface="+mj-ea"/>
              </a:rPr>
              <a:t>Implementation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Small project team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from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Library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IT Services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Every 3 weeks: consulting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faculty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representatives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Every 1-2 weeks: call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with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figshare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implementation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team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nl-NL" sz="2400" b="0" dirty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12</a:t>
            </a:fld>
            <a:endParaRPr lang="en-US" altLang="en-US" dirty="0"/>
          </a:p>
        </p:txBody>
      </p:sp>
      <p:pic>
        <p:nvPicPr>
          <p:cNvPr id="1032" name="Picture 8" descr="Image result for driek heesakk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37" y="872313"/>
            <a:ext cx="1627663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tthieu uittenboga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17" y="251347"/>
            <a:ext cx="1619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836712"/>
            <a:ext cx="1512168" cy="1512168"/>
          </a:xfrm>
          <a:prstGeom prst="rect">
            <a:avLst/>
          </a:prstGeom>
        </p:spPr>
      </p:pic>
      <p:pic>
        <p:nvPicPr>
          <p:cNvPr id="1026" name="Picture 2" descr="https://cdn.twoppy.com/events/performers/803C7A12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36" y="1518173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egan hardem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42" y="472514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imi keshan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30" y="5265343"/>
            <a:ext cx="1260000" cy="12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4146" y="4293216"/>
            <a:ext cx="1080000" cy="108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1938" y="4653136"/>
            <a:ext cx="1440000" cy="1413578"/>
          </a:xfrm>
          <a:prstGeom prst="rect">
            <a:avLst/>
          </a:prstGeom>
        </p:spPr>
      </p:pic>
      <p:pic>
        <p:nvPicPr>
          <p:cNvPr id="1034" name="Picture 10" descr="Image result for adrian-tudor pane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77328"/>
            <a:ext cx="1201986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</a:t>
            </a:r>
            <a:r>
              <a:rPr lang="nl-NL" b="0" dirty="0" err="1" smtClean="0">
                <a:ea typeface="+mj-ea"/>
              </a:rPr>
              <a:t>groups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Groups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: ad hoc or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fixed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?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Fixed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group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structure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lvl="1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Controllable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amount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institutional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admin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work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lvl="1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Assigning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faculty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institute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admins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to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groups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lvl="1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latin typeface="Calibri" panose="020F0502020204030204" pitchFamily="34" charset="0"/>
                <a:ea typeface="+mn-ea"/>
              </a:rPr>
              <a:t>Public pages per </a:t>
            </a:r>
            <a:r>
              <a:rPr lang="nl-NL" sz="2400" dirty="0" err="1" smtClean="0">
                <a:latin typeface="Calibri" panose="020F0502020204030204" pitchFamily="34" charset="0"/>
                <a:ea typeface="+mn-ea"/>
              </a:rPr>
              <a:t>faculty</a:t>
            </a:r>
            <a:r>
              <a:rPr lang="nl-NL" sz="2400" dirty="0" smtClean="0"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dirty="0" err="1" smtClean="0"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dirty="0" smtClean="0"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dirty="0" err="1" smtClean="0">
                <a:latin typeface="Calibri" panose="020F0502020204030204" pitchFamily="34" charset="0"/>
                <a:ea typeface="+mn-ea"/>
              </a:rPr>
              <a:t>institute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13</a:t>
            </a:fld>
            <a:endParaRPr lang="en-US" alt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96" y="103182"/>
            <a:ext cx="4320000" cy="34698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566" y="548680"/>
            <a:ext cx="3079914" cy="288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98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</a:t>
            </a:r>
            <a:r>
              <a:rPr lang="nl-NL" b="0" dirty="0" err="1" smtClean="0">
                <a:ea typeface="+mj-ea"/>
              </a:rPr>
              <a:t>groups</a:t>
            </a:r>
            <a:endParaRPr lang="nl-NL" b="0" dirty="0" smtClean="0">
              <a:ea typeface="+mj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14</a:t>
            </a:fld>
            <a:endParaRPr lang="en-US" alt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4" y="1980000"/>
            <a:ext cx="8712000" cy="40356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Kader 7"/>
          <p:cNvSpPr/>
          <p:nvPr/>
        </p:nvSpPr>
        <p:spPr bwMode="auto">
          <a:xfrm>
            <a:off x="6012320" y="1872000"/>
            <a:ext cx="1404000" cy="4248000"/>
          </a:xfrm>
          <a:prstGeom prst="frame">
            <a:avLst>
              <a:gd name="adj1" fmla="val 3290"/>
            </a:avLst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13" y="0"/>
            <a:ext cx="312618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accounts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Account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creation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: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upon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first login or beforehand?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Beforehand</a:t>
            </a:r>
          </a:p>
          <a:p>
            <a:pPr lvl="1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Ease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use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for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researchers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lvl="1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dirty="0" err="1" smtClean="0">
                <a:latin typeface="Calibri" panose="020F0502020204030204" pitchFamily="34" charset="0"/>
                <a:ea typeface="+mn-ea"/>
              </a:rPr>
              <a:t>Institutional</a:t>
            </a:r>
            <a:r>
              <a:rPr lang="nl-NL" sz="2400" dirty="0" smtClean="0"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dirty="0" err="1" smtClean="0">
                <a:latin typeface="Calibri" panose="020F0502020204030204" pitchFamily="34" charset="0"/>
                <a:ea typeface="+mn-ea"/>
              </a:rPr>
              <a:t>credentials</a:t>
            </a:r>
            <a:r>
              <a:rPr lang="nl-NL" sz="2400" dirty="0" smtClean="0">
                <a:latin typeface="Calibri" panose="020F0502020204030204" pitchFamily="34" charset="0"/>
                <a:ea typeface="+mn-ea"/>
              </a:rPr>
              <a:t> (</a:t>
            </a:r>
            <a:r>
              <a:rPr lang="nl-NL" sz="2400" dirty="0" err="1" smtClean="0">
                <a:latin typeface="Calibri" panose="020F0502020204030204" pitchFamily="34" charset="0"/>
                <a:ea typeface="+mn-ea"/>
              </a:rPr>
              <a:t>SURFConext</a:t>
            </a:r>
            <a:r>
              <a:rPr lang="nl-NL" sz="2400" dirty="0" smtClean="0">
                <a:latin typeface="Calibri" panose="020F0502020204030204" pitchFamily="34" charset="0"/>
                <a:ea typeface="+mn-ea"/>
              </a:rPr>
              <a:t> &amp; 2FA)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lvl="1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HR feed</a:t>
            </a:r>
            <a:endParaRPr lang="nl-NL" sz="24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15</a:t>
            </a:fld>
            <a:endParaRPr lang="en-US" alt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8587"/>
            <a:ext cx="2929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accounts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16</a:t>
            </a:fld>
            <a:endParaRPr lang="en-US" alt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989296"/>
            <a:ext cx="4444223" cy="410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PIJL-RECHTS 9"/>
          <p:cNvSpPr/>
          <p:nvPr/>
        </p:nvSpPr>
        <p:spPr bwMode="auto">
          <a:xfrm>
            <a:off x="3347864" y="5013176"/>
            <a:ext cx="122400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2" y="4392512"/>
            <a:ext cx="3121152" cy="17007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3" name="Groep 12"/>
          <p:cNvGrpSpPr>
            <a:grpSpLocks noChangeAspect="1"/>
          </p:cNvGrpSpPr>
          <p:nvPr/>
        </p:nvGrpSpPr>
        <p:grpSpPr>
          <a:xfrm>
            <a:off x="358552" y="1989296"/>
            <a:ext cx="2778876" cy="2232000"/>
            <a:chOff x="331837" y="312317"/>
            <a:chExt cx="4320000" cy="3469834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837" y="312317"/>
              <a:ext cx="4320000" cy="34698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7907" y="757815"/>
              <a:ext cx="3079914" cy="2880000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4" name="Kader 13"/>
          <p:cNvSpPr/>
          <p:nvPr/>
        </p:nvSpPr>
        <p:spPr bwMode="auto">
          <a:xfrm>
            <a:off x="4932040" y="3752808"/>
            <a:ext cx="3852000" cy="25225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Kader 14"/>
          <p:cNvSpPr/>
          <p:nvPr/>
        </p:nvSpPr>
        <p:spPr bwMode="auto">
          <a:xfrm>
            <a:off x="4932040" y="5553008"/>
            <a:ext cx="3852000" cy="25225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Bliksemflits 15"/>
          <p:cNvSpPr/>
          <p:nvPr/>
        </p:nvSpPr>
        <p:spPr bwMode="auto">
          <a:xfrm>
            <a:off x="1259632" y="3896824"/>
            <a:ext cx="792088" cy="90032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" name="Groep 18"/>
          <p:cNvGrpSpPr>
            <a:grpSpLocks noChangeAspect="1"/>
          </p:cNvGrpSpPr>
          <p:nvPr/>
        </p:nvGrpSpPr>
        <p:grpSpPr>
          <a:xfrm>
            <a:off x="5128727" y="126610"/>
            <a:ext cx="3671472" cy="1790222"/>
            <a:chOff x="324464" y="1872000"/>
            <a:chExt cx="8712000" cy="42480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4464" y="1988840"/>
              <a:ext cx="8712000" cy="403566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8" name="Kader 17"/>
            <p:cNvSpPr/>
            <p:nvPr/>
          </p:nvSpPr>
          <p:spPr bwMode="auto">
            <a:xfrm>
              <a:off x="6012320" y="1872000"/>
              <a:ext cx="1404000" cy="4248000"/>
            </a:xfrm>
            <a:prstGeom prst="frame">
              <a:avLst>
                <a:gd name="adj1" fmla="val 3290"/>
              </a:avLst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" name="PIJL-OMHOOG en -OMLAAG 19"/>
          <p:cNvSpPr/>
          <p:nvPr/>
        </p:nvSpPr>
        <p:spPr bwMode="auto">
          <a:xfrm>
            <a:off x="7605561" y="1867314"/>
            <a:ext cx="216024" cy="1908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PIJL-OMHOOG en -OMLAAG 20"/>
          <p:cNvSpPr/>
          <p:nvPr/>
        </p:nvSpPr>
        <p:spPr bwMode="auto">
          <a:xfrm>
            <a:off x="7867274" y="1867314"/>
            <a:ext cx="216024" cy="3744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</a:t>
            </a:r>
            <a:r>
              <a:rPr lang="nl-NL" b="0" dirty="0" err="1" smtClean="0">
                <a:ea typeface="+mj-ea"/>
              </a:rPr>
              <a:t>category</a:t>
            </a:r>
            <a:r>
              <a:rPr lang="nl-NL" b="0" dirty="0" smtClean="0">
                <a:ea typeface="+mj-ea"/>
              </a:rPr>
              <a:t> list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17</a:t>
            </a:fld>
            <a:endParaRPr lang="en-US" alt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16832"/>
            <a:ext cx="3028454" cy="14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24000" y="1981200"/>
            <a:ext cx="8136000" cy="4114800"/>
          </a:xfrm>
          <a:noFill/>
        </p:spPr>
        <p:txBody>
          <a:bodyPr/>
          <a:lstStyle/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Fields of Research (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FoR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 marL="180975" indent="-180975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20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main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headings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not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selectable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marL="180975" indent="-180975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1.062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subheadings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selectable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980000"/>
            <a:ext cx="6511435" cy="4500000"/>
          </a:xfrm>
          <a:prstGeom prst="rect">
            <a:avLst/>
          </a:prstGeom>
        </p:spPr>
      </p:pic>
      <p:pic>
        <p:nvPicPr>
          <p:cNvPr id="2052" name="Picture 4" descr="Image result for africa map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th america98.sv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2"/>
          <a:stretch/>
        </p:blipFill>
        <p:spPr bwMode="auto">
          <a:xfrm>
            <a:off x="6244524" y="3957000"/>
            <a:ext cx="217892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</a:t>
            </a:r>
            <a:r>
              <a:rPr lang="nl-NL" b="0" dirty="0" err="1" smtClean="0">
                <a:ea typeface="+mj-ea"/>
              </a:rPr>
              <a:t>category</a:t>
            </a:r>
            <a:r>
              <a:rPr lang="nl-NL" b="0" dirty="0" smtClean="0">
                <a:ea typeface="+mj-ea"/>
              </a:rPr>
              <a:t> list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18</a:t>
            </a:fld>
            <a:endParaRPr lang="en-US" alt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16832"/>
            <a:ext cx="3028454" cy="144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63888" y="1981200"/>
            <a:ext cx="5404718" cy="4104000"/>
          </a:xfrm>
          <a:noFill/>
        </p:spPr>
        <p:txBody>
          <a:bodyPr/>
          <a:lstStyle/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Fields of Research (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FoR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 marL="180975" indent="-180975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20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main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headings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marL="180975" indent="-180975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1.062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subheadings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(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selectable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)</a:t>
            </a:r>
          </a:p>
          <a:p>
            <a:pPr marL="180975" indent="-180975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efine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with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(free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text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)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keywords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0" y="1980000"/>
            <a:ext cx="2981325" cy="3933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5832000" y="29700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4D4D4D"/>
                </a:solidFill>
                <a:latin typeface="Calibri" panose="020F0502020204030204" pitchFamily="34" charset="0"/>
              </a:rPr>
              <a:t>, </a:t>
            </a:r>
            <a:r>
              <a:rPr lang="nl-NL" sz="2400" dirty="0" err="1">
                <a:solidFill>
                  <a:srgbClr val="4D4D4D"/>
                </a:solidFill>
                <a:latin typeface="Calibri" panose="020F0502020204030204" pitchFamily="34" charset="0"/>
              </a:rPr>
              <a:t>selectable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245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</a:t>
            </a:r>
            <a:r>
              <a:rPr lang="nl-NL" b="0" dirty="0" err="1" smtClean="0">
                <a:ea typeface="+mj-ea"/>
              </a:rPr>
              <a:t>category</a:t>
            </a:r>
            <a:r>
              <a:rPr lang="nl-NL" b="0" dirty="0" smtClean="0">
                <a:ea typeface="+mj-ea"/>
              </a:rPr>
              <a:t> list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19</a:t>
            </a:fld>
            <a:endParaRPr lang="en-US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30588"/>
            <a:ext cx="3822742" cy="54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File:OECD Logo Engli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72" y="4041168"/>
            <a:ext cx="2916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6" y="1727790"/>
            <a:ext cx="512445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Donut 7"/>
          <p:cNvSpPr/>
          <p:nvPr/>
        </p:nvSpPr>
        <p:spPr bwMode="auto">
          <a:xfrm>
            <a:off x="179512" y="3144659"/>
            <a:ext cx="1152128" cy="504056"/>
          </a:xfrm>
          <a:prstGeom prst="donut">
            <a:avLst>
              <a:gd name="adj" fmla="val 1354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6000" y="115144"/>
            <a:ext cx="24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hlinkClick r:id="rId9"/>
              </a:rPr>
              <a:t>https://</a:t>
            </a:r>
            <a:r>
              <a:rPr lang="nl-NL" sz="800" dirty="0" smtClean="0">
                <a:hlinkClick r:id="rId9"/>
              </a:rPr>
              <a:t>www.oecd.org/science/inno/38235147.pdf</a:t>
            </a:r>
            <a:r>
              <a:rPr lang="nl-NL" sz="800" dirty="0" smtClean="0"/>
              <a:t> </a:t>
            </a:r>
            <a:endParaRPr lang="nl-NL" sz="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0218" y="4005064"/>
            <a:ext cx="3650054" cy="21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000" y="2998414"/>
            <a:ext cx="2160000" cy="37209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0272" y="3501008"/>
            <a:ext cx="1440000" cy="30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2</a:t>
            </a:fld>
            <a:endParaRPr lang="en-US" alt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" y="1268760"/>
            <a:ext cx="7948800" cy="432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00" y="3933296"/>
            <a:ext cx="3632308" cy="21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2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Implementation</a:t>
            </a:r>
            <a:r>
              <a:rPr lang="nl-NL" b="0" dirty="0" smtClean="0">
                <a:ea typeface="+mj-ea"/>
              </a:rPr>
              <a:t>: data steward </a:t>
            </a:r>
            <a:r>
              <a:rPr lang="nl-NL" b="0" dirty="0" err="1" smtClean="0">
                <a:ea typeface="+mj-ea"/>
              </a:rPr>
              <a:t>role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981200"/>
            <a:ext cx="81343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torage quota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requests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c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uration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workflow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requests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15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mpersonation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lvl="1" eaLnBrk="1" hangingPunct="1">
              <a:lnSpc>
                <a:spcPct val="15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data steward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can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manage items in user accounts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that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have been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disabled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(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researchers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that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have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left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UvA/AUAS)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20</a:t>
            </a:fld>
            <a:endParaRPr lang="en-US" alt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5021832"/>
            <a:ext cx="8460000" cy="11434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19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smtClean="0">
                <a:ea typeface="+mj-ea"/>
              </a:rPr>
              <a:t>Wish list: figshare improvements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improved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category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list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functionality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multiple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affiliations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allowing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jointly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owned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items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shared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/or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transferable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project ownership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Dropbox-like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integration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instead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up- </a:t>
            </a:r>
            <a:r>
              <a:rPr lang="nl-NL" sz="2400" b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downloading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improved admin capabilities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84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dirty="0" err="1" smtClean="0">
                <a:ea typeface="+mj-ea"/>
              </a:rPr>
              <a:t>Our</a:t>
            </a:r>
            <a:r>
              <a:rPr lang="nl-NL" b="0" dirty="0" smtClean="0">
                <a:ea typeface="+mj-ea"/>
              </a:rPr>
              <a:t> </a:t>
            </a:r>
            <a:r>
              <a:rPr lang="nl-NL" b="0" dirty="0" err="1" smtClean="0">
                <a:ea typeface="+mj-ea"/>
              </a:rPr>
              <a:t>to</a:t>
            </a:r>
            <a:r>
              <a:rPr lang="nl-NL" b="0" dirty="0" smtClean="0">
                <a:ea typeface="+mj-ea"/>
              </a:rPr>
              <a:t> do list: </a:t>
            </a:r>
            <a:r>
              <a:rPr lang="nl-NL" b="0" dirty="0" err="1" smtClean="0">
                <a:ea typeface="+mj-ea"/>
              </a:rPr>
              <a:t>connecting</a:t>
            </a:r>
            <a:r>
              <a:rPr lang="nl-NL" b="0" dirty="0" smtClean="0">
                <a:ea typeface="+mj-ea"/>
              </a:rPr>
              <a:t> UvA/AUAS figshare </a:t>
            </a:r>
            <a:r>
              <a:rPr lang="nl-NL" b="0" dirty="0" err="1" smtClean="0">
                <a:ea typeface="+mj-ea"/>
              </a:rPr>
              <a:t>to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UvA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AUAS Pure,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to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simplify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the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registration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publication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(2017)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research environments/software,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to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simplify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the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transfer of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documentation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to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UvA/AUAS figshare (2018)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</a:rPr>
              <a:t>external</a:t>
            </a: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</a:rPr>
              <a:t> data </a:t>
            </a: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</a:rPr>
              <a:t>archives</a:t>
            </a: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</a:rPr>
              <a:t>, </a:t>
            </a: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</a:rPr>
              <a:t>for</a:t>
            </a: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</a:rPr>
              <a:t> long term </a:t>
            </a: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</a:rPr>
              <a:t>archiving</a:t>
            </a: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</a:rPr>
              <a:t> of 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data (2018)</a:t>
            </a:r>
            <a:endParaRPr lang="nl-NL" sz="2400" b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nl-NL" sz="2400" b="0" dirty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3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23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1013957"/>
              </p:ext>
            </p:extLst>
          </p:nvPr>
        </p:nvGraphicFramePr>
        <p:xfrm>
          <a:off x="1524000" y="13527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fgeronde rechthoek 6"/>
          <p:cNvSpPr/>
          <p:nvPr/>
        </p:nvSpPr>
        <p:spPr>
          <a:xfrm>
            <a:off x="287904" y="4958768"/>
            <a:ext cx="3420000" cy="1153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smtClean="0">
                <a:latin typeface="Calibri" panose="020F0502020204030204" pitchFamily="34" charset="0"/>
                <a:cs typeface="Arial" panose="020B0604020202020204" pitchFamily="34" charset="0"/>
              </a:rPr>
              <a:t>elective introductory workshops on RDM for (early career) researchers from all disciplines, in Dutch and English</a:t>
            </a:r>
            <a:endParaRPr lang="nl-NL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fgeronde rechthoek 7"/>
          <p:cNvSpPr>
            <a:spLocks noChangeAspect="1"/>
          </p:cNvSpPr>
          <p:nvPr/>
        </p:nvSpPr>
        <p:spPr>
          <a:xfrm>
            <a:off x="5472480" y="4958232"/>
            <a:ext cx="3420000" cy="1153072"/>
          </a:xfrm>
          <a:prstGeom prst="roundRect">
            <a:avLst/>
          </a:prstGeom>
          <a:solidFill>
            <a:srgbClr val="E98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uvaauas.figshare.com: data </a:t>
            </a:r>
            <a:r>
              <a:rPr lang="nl-NL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repository</a:t>
            </a:r>
            <a:r>
              <a:rPr lang="nl-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nl-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support of data stewards </a:t>
            </a:r>
            <a:r>
              <a:rPr lang="nl-NL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researchers</a:t>
            </a:r>
            <a:endParaRPr lang="nl-NL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fgeronde rechthoek 8"/>
          <p:cNvSpPr/>
          <p:nvPr/>
        </p:nvSpPr>
        <p:spPr>
          <a:xfrm>
            <a:off x="5472480" y="674152"/>
            <a:ext cx="3420000" cy="1153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dirty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l-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ne stop </a:t>
            </a:r>
            <a:r>
              <a:rPr lang="nl-NL" sz="1400" smtClean="0">
                <a:latin typeface="Calibri" panose="020F0502020204030204" pitchFamily="34" charset="0"/>
                <a:cs typeface="Arial" panose="020B0604020202020204" pitchFamily="34" charset="0"/>
              </a:rPr>
              <a:t>shop for all RDM questions: tailored advice during office hours from university-wide network</a:t>
            </a:r>
            <a:endParaRPr lang="nl-NL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fgeronde rechthoek 9"/>
          <p:cNvSpPr/>
          <p:nvPr/>
        </p:nvSpPr>
        <p:spPr>
          <a:xfrm>
            <a:off x="287904" y="674153"/>
            <a:ext cx="3420000" cy="1153072"/>
          </a:xfrm>
          <a:prstGeom prst="roundRect">
            <a:avLst/>
          </a:prstGeom>
          <a:solidFill>
            <a:srgbClr val="BC00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400" smtClean="0">
                <a:latin typeface="Calibri" panose="020F0502020204030204" pitchFamily="34" charset="0"/>
                <a:cs typeface="Arial" panose="020B0604020202020204" pitchFamily="34" charset="0"/>
              </a:rPr>
              <a:t>rdm.uva.nl: general and discipline specific information on RDM, available 24/7 in Dutch and English</a:t>
            </a:r>
            <a:endParaRPr lang="nl-NL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ea typeface="+mj-ea"/>
              </a:rPr>
              <a:t>Thank you!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Presentation: Mariëtte van Selm | </a:t>
            </a: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  <a:hlinkClick r:id="rId4"/>
              </a:rPr>
              <a:t>selm@uva.nl</a:t>
            </a: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Images </a:t>
            </a:r>
            <a:r>
              <a:rPr lang="nl-NL" sz="1800" b="0" dirty="0">
                <a:solidFill>
                  <a:srgbClr val="4D4D4D"/>
                </a:solidFill>
                <a:latin typeface="Calibri" panose="020F0502020204030204" pitchFamily="34" charset="0"/>
              </a:rPr>
              <a:t>slides 4</a:t>
            </a: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, 6-8, 14, 15: </a:t>
            </a:r>
            <a:r>
              <a:rPr lang="nl-NL" sz="1800" b="0" dirty="0" err="1">
                <a:solidFill>
                  <a:srgbClr val="4D4D4D"/>
                </a:solidFill>
                <a:latin typeface="Calibri" panose="020F0502020204030204" pitchFamily="34" charset="0"/>
              </a:rPr>
              <a:t>Jørgen</a:t>
            </a:r>
            <a:r>
              <a:rPr lang="nl-NL" sz="1800" b="0" dirty="0">
                <a:solidFill>
                  <a:srgbClr val="4D4D4D"/>
                </a:solidFill>
                <a:latin typeface="Calibri" panose="020F0502020204030204" pitchFamily="34" charset="0"/>
              </a:rPr>
              <a:t> Stamp | </a:t>
            </a:r>
            <a:r>
              <a:rPr lang="nl-NL" sz="1800" b="0" dirty="0">
                <a:solidFill>
                  <a:srgbClr val="4D4D4D"/>
                </a:solidFill>
                <a:latin typeface="Calibri" panose="020F0502020204030204" pitchFamily="34" charset="0"/>
                <a:hlinkClick r:id="rId5"/>
              </a:rPr>
              <a:t>http://www.digitalbevaring.dk/</a:t>
            </a:r>
            <a:r>
              <a:rPr lang="nl-NL" sz="1800" b="0" dirty="0">
                <a:solidFill>
                  <a:srgbClr val="4D4D4D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r>
              <a:rPr lang="nl-NL" sz="1800" b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Maps</a:t>
            </a: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slide 17: Wikimedia </a:t>
            </a:r>
            <a:r>
              <a:rPr lang="nl-NL" sz="1800" b="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Commons</a:t>
            </a:r>
            <a:r>
              <a:rPr lang="nl-NL" sz="1800" b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, public domain</a:t>
            </a:r>
            <a:endParaRPr lang="nl-NL" sz="1800" b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endParaRPr lang="nl-NL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endParaRPr lang="nl-NL" b="0" dirty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24</a:t>
            </a:fld>
            <a:endParaRPr lang="en-US" altLang="en-US" dirty="0"/>
          </a:p>
        </p:txBody>
      </p:sp>
      <p:pic>
        <p:nvPicPr>
          <p:cNvPr id="6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36429"/>
            <a:ext cx="1260000" cy="440843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583528" y="5441449"/>
            <a:ext cx="6300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Calibri" panose="020F0502020204030204" pitchFamily="34" charset="0"/>
              </a:rPr>
              <a:t>M. van Selm, </a:t>
            </a:r>
            <a:r>
              <a:rPr lang="en-US" sz="900" i="1" dirty="0" smtClean="0">
                <a:latin typeface="Calibri" panose="020F0502020204030204" pitchFamily="34" charset="0"/>
              </a:rPr>
              <a:t>Requirements</a:t>
            </a:r>
            <a:r>
              <a:rPr lang="en-US" sz="900" i="1" dirty="0">
                <a:latin typeface="Calibri" panose="020F0502020204030204" pitchFamily="34" charset="0"/>
              </a:rPr>
              <a:t>, </a:t>
            </a:r>
            <a:r>
              <a:rPr lang="en-US" sz="900" i="1" dirty="0" smtClean="0">
                <a:latin typeface="Calibri" panose="020F0502020204030204" pitchFamily="34" charset="0"/>
              </a:rPr>
              <a:t>choices </a:t>
            </a:r>
            <a:r>
              <a:rPr lang="en-US" sz="900" i="1" dirty="0">
                <a:latin typeface="Calibri" panose="020F0502020204030204" pitchFamily="34" charset="0"/>
              </a:rPr>
              <a:t>and </a:t>
            </a:r>
            <a:r>
              <a:rPr lang="en-US" sz="900" i="1" dirty="0" smtClean="0">
                <a:latin typeface="Calibri" panose="020F0502020204030204" pitchFamily="34" charset="0"/>
              </a:rPr>
              <a:t>challenges. Implementing </a:t>
            </a:r>
            <a:r>
              <a:rPr lang="en-US" sz="900" i="1" dirty="0">
                <a:latin typeface="Calibri" panose="020F0502020204030204" pitchFamily="34" charset="0"/>
              </a:rPr>
              <a:t>figshare for institutions at two Amsterdam </a:t>
            </a:r>
            <a:r>
              <a:rPr lang="en-US" sz="900" i="1" dirty="0" smtClean="0">
                <a:latin typeface="Calibri" panose="020F0502020204030204" pitchFamily="34" charset="0"/>
              </a:rPr>
              <a:t>universities</a:t>
            </a:r>
            <a:r>
              <a:rPr lang="en-US" sz="900" dirty="0" smtClean="0">
                <a:latin typeface="Calibri" panose="020F0502020204030204" pitchFamily="34" charset="0"/>
              </a:rPr>
              <a:t>, Presentation figshare </a:t>
            </a:r>
            <a:r>
              <a:rPr lang="en-US" sz="900" smtClean="0">
                <a:latin typeface="Calibri" panose="020F0502020204030204" pitchFamily="34" charset="0"/>
              </a:rPr>
              <a:t>fest </a:t>
            </a:r>
            <a:r>
              <a:rPr lang="en-US" sz="900" smtClean="0">
                <a:latin typeface="Calibri" panose="020F0502020204030204" pitchFamily="34" charset="0"/>
              </a:rPr>
              <a:t>Europe, </a:t>
            </a:r>
            <a:r>
              <a:rPr lang="en-US" sz="900" dirty="0" smtClean="0">
                <a:latin typeface="Calibri" panose="020F0502020204030204" pitchFamily="34" charset="0"/>
              </a:rPr>
              <a:t>28 June 2017</a:t>
            </a:r>
            <a:r>
              <a:rPr lang="nl-NL" sz="900" dirty="0">
                <a:latin typeface="Calibri" panose="020F0502020204030204" pitchFamily="34" charset="0"/>
              </a:rPr>
              <a:t>. </a:t>
            </a:r>
            <a:r>
              <a:rPr lang="nl-NL" sz="900" dirty="0" err="1">
                <a:latin typeface="Calibri" panose="020F0502020204030204" pitchFamily="34" charset="0"/>
              </a:rPr>
              <a:t>This</a:t>
            </a:r>
            <a:r>
              <a:rPr lang="nl-NL" sz="900" dirty="0">
                <a:latin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</a:rPr>
              <a:t>work</a:t>
            </a:r>
            <a:r>
              <a:rPr lang="nl-NL" sz="900" dirty="0">
                <a:latin typeface="Calibri" panose="020F0502020204030204" pitchFamily="34" charset="0"/>
              </a:rPr>
              <a:t> is </a:t>
            </a:r>
            <a:r>
              <a:rPr lang="nl-NL" sz="900" dirty="0" err="1">
                <a:latin typeface="Calibri" panose="020F0502020204030204" pitchFamily="34" charset="0"/>
              </a:rPr>
              <a:t>licensed</a:t>
            </a:r>
            <a:r>
              <a:rPr lang="nl-NL" sz="900" dirty="0">
                <a:latin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</a:rPr>
              <a:t>under</a:t>
            </a:r>
            <a:r>
              <a:rPr lang="nl-NL" sz="900" dirty="0">
                <a:latin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</a:rPr>
              <a:t>the</a:t>
            </a:r>
            <a:r>
              <a:rPr lang="nl-NL" sz="900" dirty="0">
                <a:latin typeface="Calibri" panose="020F0502020204030204" pitchFamily="34" charset="0"/>
              </a:rPr>
              <a:t> </a:t>
            </a:r>
            <a:r>
              <a:rPr lang="nl-NL" sz="900" dirty="0">
                <a:latin typeface="Calibri" pitchFamily="34" charset="0"/>
                <a:hlinkClick r:id="rId7"/>
              </a:rPr>
              <a:t>Creative </a:t>
            </a:r>
            <a:r>
              <a:rPr lang="nl-NL" sz="900" dirty="0" err="1">
                <a:latin typeface="Calibri" pitchFamily="34" charset="0"/>
                <a:hlinkClick r:id="rId7"/>
              </a:rPr>
              <a:t>Commons</a:t>
            </a:r>
            <a:r>
              <a:rPr lang="nl-NL" sz="900" dirty="0">
                <a:latin typeface="Calibri" pitchFamily="34" charset="0"/>
                <a:hlinkClick r:id="rId7"/>
              </a:rPr>
              <a:t> </a:t>
            </a:r>
            <a:r>
              <a:rPr lang="nl-NL" sz="900" dirty="0" err="1">
                <a:latin typeface="Calibri" pitchFamily="34" charset="0"/>
                <a:hlinkClick r:id="rId7"/>
              </a:rPr>
              <a:t>Attribution-ShareAlike</a:t>
            </a:r>
            <a:r>
              <a:rPr lang="nl-NL" sz="900" dirty="0">
                <a:latin typeface="Calibri" pitchFamily="34" charset="0"/>
                <a:hlinkClick r:id="rId7"/>
              </a:rPr>
              <a:t> 4.0 International</a:t>
            </a:r>
            <a:r>
              <a:rPr lang="nl-NL" sz="900" dirty="0">
                <a:latin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</a:rPr>
              <a:t>licence</a:t>
            </a:r>
            <a:r>
              <a:rPr lang="nl-NL" sz="900" dirty="0">
                <a:latin typeface="Calibri" panose="020F0502020204030204" pitchFamily="34" charset="0"/>
              </a:rPr>
              <a:t>.</a:t>
            </a:r>
            <a:endParaRPr lang="en-GB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112440" y="1413264"/>
            <a:ext cx="3420000" cy="4392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smtClean="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Applied 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Social Sciences </a:t>
            </a: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&amp; Law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Business </a:t>
            </a: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&amp; Economics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Digital Media </a:t>
            </a: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&amp; Creative 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Industries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Education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Health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Sports </a:t>
            </a: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&amp; Nutrition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Technology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63968" y="1413264"/>
            <a:ext cx="3420000" cy="4392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Dentistry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Economics &amp; Business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Humanities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Law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Medicine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Science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Social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Behavioural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 Sciences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5346"/>
          <a:stretch/>
        </p:blipFill>
        <p:spPr>
          <a:xfrm>
            <a:off x="4572000" y="692696"/>
            <a:ext cx="1071916" cy="1080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1078162" cy="1080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980312" y="5697352"/>
            <a:ext cx="5400000" cy="900000"/>
            <a:chOff x="1836296" y="5661248"/>
            <a:chExt cx="5400000" cy="900000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1836296" y="5661248"/>
              <a:ext cx="5400000" cy="900000"/>
            </a:xfrm>
            <a:prstGeom prst="rect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ＭＳ Ｐゴシック" charset="0"/>
                  <a:cs typeface="ＭＳ Ｐゴシック" charset="0"/>
                </a:rPr>
                <a:t>Library UvA/AUAS</a:t>
              </a: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312" y="5769160"/>
              <a:ext cx="1351134" cy="648000"/>
            </a:xfrm>
            <a:prstGeom prst="rect">
              <a:avLst/>
            </a:prstGeom>
            <a:grpFill/>
          </p:spPr>
        </p:pic>
      </p:grpSp>
      <p:sp>
        <p:nvSpPr>
          <p:cNvPr id="14" name="TextBox 13"/>
          <p:cNvSpPr txBox="1"/>
          <p:nvPr/>
        </p:nvSpPr>
        <p:spPr>
          <a:xfrm>
            <a:off x="5868144" y="1156606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800" smtClean="0">
                <a:solidFill>
                  <a:srgbClr val="4D4D4D"/>
                </a:solidFill>
                <a:latin typeface="Calibri" panose="020F0502020204030204" pitchFamily="34" charset="0"/>
              </a:rPr>
              <a:t>± 450 researchers</a:t>
            </a:r>
            <a:endParaRPr lang="nl-NL" sz="180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2654" y="1156606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800" smtClean="0">
                <a:solidFill>
                  <a:srgbClr val="4D4D4D"/>
                </a:solidFill>
                <a:latin typeface="Calibri" panose="020F0502020204030204" pitchFamily="34" charset="0"/>
              </a:rPr>
              <a:t>± 3.500 researchers</a:t>
            </a:r>
            <a:endParaRPr lang="nl-NL" sz="180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smtClean="0">
                <a:ea typeface="+mj-ea"/>
              </a:rPr>
              <a:t>Research data management</a:t>
            </a:r>
            <a:endParaRPr lang="nl-NL" b="0" dirty="0" smtClean="0">
              <a:ea typeface="+mj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981200"/>
            <a:ext cx="4100264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Clr>
                <a:srgbClr val="4D4D4D"/>
              </a:buClr>
              <a:defRPr/>
            </a:pPr>
            <a:r>
              <a:rPr lang="en-US" sz="2400" b="0" dirty="0">
                <a:solidFill>
                  <a:srgbClr val="4D4D4D"/>
                </a:solidFill>
                <a:latin typeface="Calibri" panose="020F0502020204030204" pitchFamily="34" charset="0"/>
              </a:rPr>
              <a:t>My future self (or another researcher) can find, assess, understand and reuse my research data with a minimum of time and </a:t>
            </a:r>
            <a:r>
              <a:rPr lang="en-US" sz="2400" b="0" dirty="0" smtClean="0">
                <a:solidFill>
                  <a:srgbClr val="4D4D4D"/>
                </a:solidFill>
                <a:latin typeface="Calibri" panose="020F0502020204030204" pitchFamily="34" charset="0"/>
              </a:rPr>
              <a:t>effort</a:t>
            </a:r>
            <a:endParaRPr lang="en-US" sz="2400" b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endParaRPr lang="nl-NL" sz="2400" b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endParaRPr lang="nl-NL" sz="2400" b="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endParaRPr lang="nl-NL" sz="2400" b="0" i="1" dirty="0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800200"/>
            <a:ext cx="4467757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3232"/>
            <a:ext cx="8424863" cy="863600"/>
          </a:xfrm>
        </p:spPr>
        <p:txBody>
          <a:bodyPr/>
          <a:lstStyle/>
          <a:p>
            <a:pPr algn="r" eaLnBrk="1" hangingPunct="1">
              <a:defRPr/>
            </a:pPr>
            <a:r>
              <a:rPr lang="nl-NL" sz="3200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Institutional</a:t>
            </a:r>
            <a:r>
              <a:rPr lang="nl-NL" sz="3200" b="0" dirty="0" smtClean="0">
                <a:latin typeface="Arial" charset="0"/>
                <a:ea typeface="ＭＳ Ｐゴシック" charset="0"/>
                <a:cs typeface="ＭＳ Ｐゴシック" charset="0"/>
              </a:rPr>
              <a:t> RDM </a:t>
            </a:r>
            <a:r>
              <a:rPr lang="nl-NL" sz="3200" b="0" dirty="0" err="1" smtClean="0">
                <a:latin typeface="Arial" charset="0"/>
                <a:ea typeface="ＭＳ Ｐゴシック" charset="0"/>
                <a:cs typeface="ＭＳ Ｐゴシック" charset="0"/>
              </a:rPr>
              <a:t>programme</a:t>
            </a:r>
            <a:endParaRPr lang="nl-NL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endParaRPr lang="en-US" b="0" dirty="0" smtClean="0">
              <a:solidFill>
                <a:srgbClr val="4D4D4D"/>
              </a:solidFill>
              <a:latin typeface="Arial" charset="0"/>
              <a:ea typeface="+mn-ea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endParaRPr lang="nl-NL" b="0" dirty="0">
              <a:solidFill>
                <a:srgbClr val="4D4D4D"/>
              </a:solidFill>
              <a:latin typeface="Arial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5</a:t>
            </a:fld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0628018"/>
              </p:ext>
            </p:extLst>
          </p:nvPr>
        </p:nvGraphicFramePr>
        <p:xfrm>
          <a:off x="-1440216" y="1639784"/>
          <a:ext cx="7704856" cy="466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Lijntoelichting 2 (geen rand) 6"/>
          <p:cNvSpPr/>
          <p:nvPr/>
        </p:nvSpPr>
        <p:spPr>
          <a:xfrm>
            <a:off x="5760864" y="3372898"/>
            <a:ext cx="3060000" cy="90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869"/>
              <a:gd name="adj6" fmla="val -122318"/>
            </a:avLst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defTabSz="577850">
              <a:lnSpc>
                <a:spcPct val="114000"/>
              </a:lnSpc>
              <a:spcAft>
                <a:spcPct val="15000"/>
              </a:spcAft>
            </a:pPr>
            <a:r>
              <a:rPr lang="nl-NL" sz="1400" b="1" i="1">
                <a:solidFill>
                  <a:srgbClr val="4D4D4D"/>
                </a:solidFill>
                <a:latin typeface="Arial" charset="0"/>
              </a:rPr>
              <a:t>ability</a:t>
            </a:r>
            <a:r>
              <a:rPr lang="nl-NL" sz="1400">
                <a:solidFill>
                  <a:srgbClr val="4D4D4D"/>
                </a:solidFill>
                <a:latin typeface="Arial" charset="0"/>
              </a:rPr>
              <a:t>:</a:t>
            </a:r>
          </a:p>
          <a:p>
            <a:pPr marL="0" lvl="1" defTabSz="577850">
              <a:lnSpc>
                <a:spcPct val="114000"/>
              </a:lnSpc>
              <a:spcAft>
                <a:spcPct val="15000"/>
              </a:spcAft>
            </a:pPr>
            <a:r>
              <a:rPr lang="nl-NL" sz="1400">
                <a:solidFill>
                  <a:srgbClr val="4D4D4D"/>
                </a:solidFill>
                <a:latin typeface="Arial" charset="0"/>
              </a:rPr>
              <a:t>researchers have the facilities they need to meet </a:t>
            </a:r>
            <a:r>
              <a:rPr lang="nl-NL" sz="1400" smtClean="0">
                <a:solidFill>
                  <a:srgbClr val="4D4D4D"/>
                </a:solidFill>
                <a:latin typeface="Arial" charset="0"/>
              </a:rPr>
              <a:t>expectations</a:t>
            </a:r>
            <a:endParaRPr lang="nl-NL" sz="1400">
              <a:solidFill>
                <a:srgbClr val="4D4D4D"/>
              </a:solidFill>
            </a:endParaRPr>
          </a:p>
        </p:txBody>
      </p:sp>
      <p:sp>
        <p:nvSpPr>
          <p:cNvPr id="8" name="Lijntoelichting 2 (geen rand) 7"/>
          <p:cNvSpPr/>
          <p:nvPr/>
        </p:nvSpPr>
        <p:spPr>
          <a:xfrm>
            <a:off x="5760864" y="2153685"/>
            <a:ext cx="3060000" cy="90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895"/>
              <a:gd name="adj6" fmla="val -87198"/>
            </a:avLst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algn="l" defTabSz="5778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1400" b="1" i="1" kern="1200" dirty="0" err="1" smtClean="0">
                <a:solidFill>
                  <a:srgbClr val="4D4D4D"/>
                </a:solidFill>
                <a:latin typeface="Arial" charset="0"/>
              </a:rPr>
              <a:t>clarity</a:t>
            </a:r>
            <a:r>
              <a:rPr lang="nl-NL" sz="1400" b="0" kern="1200" dirty="0" smtClean="0">
                <a:solidFill>
                  <a:srgbClr val="4D4D4D"/>
                </a:solidFill>
                <a:latin typeface="Arial" charset="0"/>
              </a:rPr>
              <a:t>:</a:t>
            </a:r>
          </a:p>
          <a:p>
            <a:pPr marL="0" lvl="1" algn="l" defTabSz="5778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1400" b="0" kern="1200" dirty="0" err="1" smtClean="0">
                <a:solidFill>
                  <a:srgbClr val="4D4D4D"/>
                </a:solidFill>
                <a:latin typeface="Arial" charset="0"/>
              </a:rPr>
              <a:t>researchers</a:t>
            </a:r>
            <a:r>
              <a:rPr lang="nl-NL" sz="1400" b="0" kern="12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1400" b="0" kern="1200" dirty="0" err="1" smtClean="0">
                <a:solidFill>
                  <a:srgbClr val="4D4D4D"/>
                </a:solidFill>
                <a:latin typeface="Arial" charset="0"/>
              </a:rPr>
              <a:t>know</a:t>
            </a:r>
            <a:r>
              <a:rPr lang="nl-NL" sz="1400" b="0" kern="12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1400" b="0" kern="1200" dirty="0" err="1" smtClean="0">
                <a:solidFill>
                  <a:srgbClr val="4D4D4D"/>
                </a:solidFill>
                <a:latin typeface="Arial" charset="0"/>
              </a:rPr>
              <a:t>what</a:t>
            </a:r>
            <a:r>
              <a:rPr lang="nl-NL" sz="1400" b="0" kern="1200" dirty="0" smtClean="0">
                <a:solidFill>
                  <a:srgbClr val="4D4D4D"/>
                </a:solidFill>
                <a:latin typeface="Arial" charset="0"/>
              </a:rPr>
              <a:t> is </a:t>
            </a:r>
            <a:r>
              <a:rPr lang="nl-NL" sz="1400" b="0" kern="1200" dirty="0" err="1" smtClean="0">
                <a:solidFill>
                  <a:srgbClr val="4D4D4D"/>
                </a:solidFill>
                <a:latin typeface="Arial" charset="0"/>
              </a:rPr>
              <a:t>expected</a:t>
            </a:r>
            <a:r>
              <a:rPr lang="nl-NL" sz="1400" b="0" kern="1200" dirty="0" smtClean="0">
                <a:solidFill>
                  <a:srgbClr val="4D4D4D"/>
                </a:solidFill>
                <a:latin typeface="Arial" charset="0"/>
              </a:rPr>
              <a:t> of </a:t>
            </a:r>
            <a:r>
              <a:rPr lang="nl-NL" sz="1400" b="0" kern="1200" dirty="0" err="1" smtClean="0">
                <a:solidFill>
                  <a:srgbClr val="4D4D4D"/>
                </a:solidFill>
                <a:latin typeface="Arial" charset="0"/>
              </a:rPr>
              <a:t>them</a:t>
            </a:r>
            <a:endParaRPr lang="nl-NL" sz="1400" kern="1200" dirty="0">
              <a:solidFill>
                <a:srgbClr val="4D4D4D"/>
              </a:solidFill>
            </a:endParaRPr>
          </a:p>
        </p:txBody>
      </p:sp>
      <p:sp>
        <p:nvSpPr>
          <p:cNvPr id="9" name="Lijntoelichting 2 (geen rand) 8"/>
          <p:cNvSpPr/>
          <p:nvPr/>
        </p:nvSpPr>
        <p:spPr>
          <a:xfrm>
            <a:off x="5760864" y="4592112"/>
            <a:ext cx="3060000" cy="90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667"/>
              <a:gd name="adj6" fmla="val -56246"/>
            </a:avLst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defTabSz="577850">
              <a:lnSpc>
                <a:spcPct val="114000"/>
              </a:lnSpc>
              <a:spcAft>
                <a:spcPct val="15000"/>
              </a:spcAft>
            </a:pPr>
            <a:r>
              <a:rPr lang="en-US" sz="1400" b="1" i="1">
                <a:solidFill>
                  <a:srgbClr val="4D4D4D"/>
                </a:solidFill>
                <a:latin typeface="Arial" charset="0"/>
              </a:rPr>
              <a:t>understanding</a:t>
            </a:r>
            <a:r>
              <a:rPr lang="en-US" sz="1400">
                <a:solidFill>
                  <a:srgbClr val="4D4D4D"/>
                </a:solidFill>
                <a:latin typeface="Arial" charset="0"/>
              </a:rPr>
              <a:t>:</a:t>
            </a:r>
          </a:p>
          <a:p>
            <a:pPr marL="0" lvl="1" defTabSz="577850">
              <a:lnSpc>
                <a:spcPct val="114000"/>
              </a:lnSpc>
              <a:spcAft>
                <a:spcPct val="15000"/>
              </a:spcAft>
            </a:pPr>
            <a:r>
              <a:rPr lang="en-US" sz="1400">
                <a:solidFill>
                  <a:srgbClr val="4D4D4D"/>
                </a:solidFill>
                <a:latin typeface="Arial" charset="0"/>
              </a:rPr>
              <a:t>researchers understand what is important, when, why and to whom</a:t>
            </a:r>
            <a:endParaRPr lang="nl-NL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smtClean="0">
                <a:ea typeface="+mj-ea"/>
              </a:rPr>
              <a:t>Central UvA/AUAS RDM guidelines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data management plan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for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each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new research project</a:t>
            </a:r>
          </a:p>
          <a:p>
            <a:pPr marL="400050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ata steward per research unit</a:t>
            </a:r>
          </a:p>
          <a:p>
            <a:pPr marL="400050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m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inimal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retention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period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10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years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marL="400050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o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pen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sharing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if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possible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marL="400050"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publication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with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persistent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identifier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9312"/>
            <a:ext cx="3168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b="0" smtClean="0">
                <a:ea typeface="+mj-ea"/>
              </a:rPr>
              <a:t>Existing data infrastructure</a:t>
            </a:r>
            <a:endParaRPr lang="nl-NL" b="0" dirty="0" smtClean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>
                <a:solidFill>
                  <a:srgbClr val="4D4D4D"/>
                </a:solidFill>
                <a:latin typeface="Calibri" panose="020F0502020204030204" pitchFamily="34" charset="0"/>
              </a:rPr>
              <a:t>Scattered storage: central, faculty, </a:t>
            </a:r>
            <a:r>
              <a:rPr lang="en-US" sz="2400" b="0" smtClean="0">
                <a:solidFill>
                  <a:srgbClr val="4D4D4D"/>
                </a:solidFill>
                <a:latin typeface="Calibri" panose="020F0502020204030204" pitchFamily="34" charset="0"/>
              </a:rPr>
              <a:t>individual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smtClean="0">
                <a:solidFill>
                  <a:srgbClr val="4D4D4D"/>
                </a:solidFill>
                <a:latin typeface="Calibri" panose="020F0502020204030204" pitchFamily="34" charset="0"/>
              </a:rPr>
              <a:t>Filesharing troublesome (hence: Dropbox very popular)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smtClean="0">
                <a:solidFill>
                  <a:srgbClr val="4D4D4D"/>
                </a:solidFill>
                <a:latin typeface="Calibri" panose="020F0502020204030204" pitchFamily="34" charset="0"/>
              </a:rPr>
              <a:t>Library’s </a:t>
            </a:r>
            <a:r>
              <a:rPr lang="en-US" sz="2400" b="0">
                <a:solidFill>
                  <a:srgbClr val="4D4D4D"/>
                </a:solidFill>
                <a:latin typeface="Calibri" panose="020F0502020204030204" pitchFamily="34" charset="0"/>
              </a:rPr>
              <a:t>publications repository not suited for data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>
                <a:solidFill>
                  <a:srgbClr val="4D4D4D"/>
                </a:solidFill>
                <a:latin typeface="Calibri" panose="020F0502020204030204" pitchFamily="34" charset="0"/>
              </a:rPr>
              <a:t>No institutional facilities for short to medium term archiving</a:t>
            </a:r>
            <a:endParaRPr lang="en-US" sz="2400" b="0" i="1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>
                <a:solidFill>
                  <a:srgbClr val="4D4D4D"/>
                </a:solidFill>
                <a:latin typeface="Calibri" panose="020F0502020204030204" pitchFamily="34" charset="0"/>
              </a:rPr>
              <a:t>No institutional facilities for publishing digital data</a:t>
            </a:r>
            <a:endParaRPr lang="en-US" sz="2400" b="0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7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"/>
            <a:ext cx="3060000" cy="24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eaLnBrk="1" hangingPunct="1">
              <a:defRPr/>
            </a:pPr>
            <a:r>
              <a:rPr lang="en-GB" b="0" dirty="0" smtClean="0">
                <a:ea typeface="+mj-ea"/>
              </a:rPr>
              <a:t>Needed: data repository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Safely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storing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during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research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projects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Controlled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sharing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during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research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projects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with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people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within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outside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UvA/AUAS</a:t>
            </a: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Publication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of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during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and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after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research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projects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with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a persistent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identifier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embargoed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if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needed</a:t>
            </a:r>
            <a:endParaRPr lang="nl-NL" sz="2400" b="0" dirty="0" smtClean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Archiving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data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after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research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projects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for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at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least</a:t>
            </a:r>
            <a:r>
              <a:rPr lang="nl-NL" sz="2400" b="0" dirty="0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 10 </a:t>
            </a:r>
            <a:r>
              <a:rPr lang="nl-NL" sz="2400" b="0" dirty="0" err="1" smtClean="0">
                <a:solidFill>
                  <a:srgbClr val="4D4D4D"/>
                </a:solidFill>
                <a:latin typeface="Calibri" panose="020F0502020204030204" pitchFamily="34" charset="0"/>
                <a:ea typeface="+mn-ea"/>
              </a:rPr>
              <a:t>years</a:t>
            </a:r>
            <a:endParaRPr lang="nl-NL" sz="2400" b="0" dirty="0">
              <a:solidFill>
                <a:srgbClr val="4D4D4D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8</a:t>
            </a:fld>
            <a:endParaRPr lang="en-US" alt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624"/>
            <a:ext cx="455698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424863" cy="863600"/>
          </a:xfrm>
        </p:spPr>
        <p:txBody>
          <a:bodyPr/>
          <a:lstStyle/>
          <a:p>
            <a:pPr algn="r" eaLnBrk="1" hangingPunct="1">
              <a:defRPr/>
            </a:pPr>
            <a:r>
              <a:rPr lang="nl-NL" b="0" dirty="0" err="1" smtClean="0">
                <a:ea typeface="+mj-ea"/>
              </a:rPr>
              <a:t>Request</a:t>
            </a:r>
            <a:r>
              <a:rPr lang="nl-NL" b="0" dirty="0" smtClean="0">
                <a:ea typeface="+mj-ea"/>
              </a:rPr>
              <a:t> </a:t>
            </a:r>
            <a:r>
              <a:rPr lang="nl-NL" b="0" dirty="0" err="1" smtClean="0">
                <a:ea typeface="+mj-ea"/>
              </a:rPr>
              <a:t>for</a:t>
            </a:r>
            <a:r>
              <a:rPr lang="nl-NL" b="0" dirty="0" smtClean="0">
                <a:ea typeface="+mj-ea"/>
              </a:rPr>
              <a:t> tender (RFT)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981200"/>
            <a:ext cx="4464174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en-US" b="0" i="1" dirty="0">
              <a:solidFill>
                <a:srgbClr val="4D4D4D"/>
              </a:solidFill>
              <a:latin typeface="Arial" charset="0"/>
              <a:ea typeface="+mn-ea"/>
            </a:endParaRPr>
          </a:p>
          <a:p>
            <a:pPr eaLnBrk="1" hangingPunct="1">
              <a:lnSpc>
                <a:spcPct val="200000"/>
              </a:lnSpc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endParaRPr lang="en-US" b="0" dirty="0" smtClean="0">
              <a:solidFill>
                <a:srgbClr val="4D4D4D"/>
              </a:solidFill>
              <a:latin typeface="Arial" charset="0"/>
              <a:ea typeface="+mn-ea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4D4D4D"/>
              </a:buClr>
              <a:defRPr/>
            </a:pPr>
            <a:endParaRPr lang="nl-NL" b="0" dirty="0">
              <a:solidFill>
                <a:srgbClr val="4D4D4D"/>
              </a:solidFill>
              <a:latin typeface="Arial" charset="0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B8428F-3DAD-48AC-B903-2390C2B23233}" type="slidenum">
              <a:rPr lang="en-US" altLang="en-US"/>
              <a:pPr/>
              <a:t>9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8551" cy="6840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jntoelichting 2 (geen rand) 8"/>
          <p:cNvSpPr/>
          <p:nvPr/>
        </p:nvSpPr>
        <p:spPr>
          <a:xfrm>
            <a:off x="5868144" y="3117005"/>
            <a:ext cx="2700000" cy="54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4468"/>
              <a:gd name="adj6" fmla="val -150892"/>
            </a:avLst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algn="l" defTabSz="5778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Ease</a:t>
            </a: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 of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use</a:t>
            </a: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for</a:t>
            </a: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researchers</a:t>
            </a:r>
            <a:endParaRPr lang="nl-NL" sz="1400" kern="1200" dirty="0">
              <a:solidFill>
                <a:srgbClr val="4D4D4D"/>
              </a:solidFill>
            </a:endParaRPr>
          </a:p>
        </p:txBody>
      </p:sp>
      <p:sp>
        <p:nvSpPr>
          <p:cNvPr id="10" name="Lijntoelichting 2 (geen rand) 9"/>
          <p:cNvSpPr/>
          <p:nvPr/>
        </p:nvSpPr>
        <p:spPr>
          <a:xfrm>
            <a:off x="5868144" y="2096912"/>
            <a:ext cx="2700000" cy="54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0093"/>
              <a:gd name="adj6" fmla="val -159006"/>
            </a:avLst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algn="l" defTabSz="5778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Data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safety</a:t>
            </a: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 &amp; security</a:t>
            </a:r>
            <a:endParaRPr lang="nl-NL" sz="1400" kern="1200" dirty="0">
              <a:solidFill>
                <a:srgbClr val="4D4D4D"/>
              </a:solidFill>
            </a:endParaRPr>
          </a:p>
        </p:txBody>
      </p:sp>
      <p:sp>
        <p:nvSpPr>
          <p:cNvPr id="11" name="Lijntoelichting 2 (geen rand) 10"/>
          <p:cNvSpPr/>
          <p:nvPr/>
        </p:nvSpPr>
        <p:spPr>
          <a:xfrm>
            <a:off x="5868144" y="4137098"/>
            <a:ext cx="2700000" cy="54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5557"/>
              <a:gd name="adj6" fmla="val -141138"/>
            </a:avLst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algn="l" defTabSz="5778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Meeting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institutional</a:t>
            </a: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guidelines</a:t>
            </a:r>
            <a:endParaRPr lang="nl-NL" sz="1400" kern="1200" dirty="0">
              <a:solidFill>
                <a:srgbClr val="4D4D4D"/>
              </a:solidFill>
            </a:endParaRPr>
          </a:p>
        </p:txBody>
      </p:sp>
      <p:sp>
        <p:nvSpPr>
          <p:cNvPr id="12" name="Lijntoelichting 2 (geen rand) 11"/>
          <p:cNvSpPr/>
          <p:nvPr/>
        </p:nvSpPr>
        <p:spPr>
          <a:xfrm>
            <a:off x="5868144" y="5157192"/>
            <a:ext cx="2700000" cy="540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9078"/>
              <a:gd name="adj6" fmla="val -173048"/>
            </a:avLst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5858" tIns="85858" rIns="85858" bIns="85858" numCol="1" spcCol="1270" anchor="t" anchorCtr="0">
            <a:noAutofit/>
          </a:bodyPr>
          <a:lstStyle/>
          <a:p>
            <a:pPr marL="0" lvl="1" algn="l" defTabSz="5778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1400" kern="1200" dirty="0" smtClean="0">
                <a:solidFill>
                  <a:srgbClr val="4D4D4D"/>
                </a:solidFill>
                <a:latin typeface="Arial" charset="0"/>
              </a:rPr>
              <a:t>Pricing &amp; </a:t>
            </a:r>
            <a:r>
              <a:rPr lang="nl-NL" sz="1400" kern="1200" dirty="0" err="1" smtClean="0">
                <a:solidFill>
                  <a:srgbClr val="4D4D4D"/>
                </a:solidFill>
                <a:latin typeface="Arial" charset="0"/>
              </a:rPr>
              <a:t>scalability</a:t>
            </a:r>
            <a:endParaRPr lang="nl-NL" sz="1400" kern="1200" dirty="0">
              <a:solidFill>
                <a:srgbClr val="4D4D4D"/>
              </a:solidFill>
            </a:endParaRPr>
          </a:p>
        </p:txBody>
      </p:sp>
      <p:sp>
        <p:nvSpPr>
          <p:cNvPr id="7" name="Kader 6"/>
          <p:cNvSpPr/>
          <p:nvPr/>
        </p:nvSpPr>
        <p:spPr bwMode="auto">
          <a:xfrm>
            <a:off x="0" y="6318000"/>
            <a:ext cx="3276000" cy="540000"/>
          </a:xfrm>
          <a:prstGeom prst="frame">
            <a:avLst>
              <a:gd name="adj1" fmla="val 754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</p:bldLst>
  </p:timing>
</p:sld>
</file>

<file path=ppt/theme/theme1.xml><?xml version="1.0" encoding="utf-8"?>
<a:theme xmlns:a="http://schemas.openxmlformats.org/drawingml/2006/main" name="Aard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r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ar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d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rd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2004:Sjablonen:Presentaties:Ontwerpen:Aarde</Template>
  <TotalTime>2144</TotalTime>
  <Words>863</Words>
  <Application>Microsoft Office PowerPoint</Application>
  <PresentationFormat>Diavoorstelling (4:3)</PresentationFormat>
  <Paragraphs>200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Tahoma</vt:lpstr>
      <vt:lpstr>Wingdings</vt:lpstr>
      <vt:lpstr>Aarde</vt:lpstr>
      <vt:lpstr>PowerPoint-presentatie</vt:lpstr>
      <vt:lpstr>PowerPoint-presentatie</vt:lpstr>
      <vt:lpstr>PowerPoint-presentatie</vt:lpstr>
      <vt:lpstr>Research data management</vt:lpstr>
      <vt:lpstr>Institutional RDM programme</vt:lpstr>
      <vt:lpstr>Central UvA/AUAS RDM guidelines</vt:lpstr>
      <vt:lpstr>Existing data infrastructure</vt:lpstr>
      <vt:lpstr>Needed: data repository</vt:lpstr>
      <vt:lpstr>Request for tender (RFT)</vt:lpstr>
      <vt:lpstr>Requirements and preferences</vt:lpstr>
      <vt:lpstr>figshare for institutions</vt:lpstr>
      <vt:lpstr>Implementation</vt:lpstr>
      <vt:lpstr>Implementation: groups</vt:lpstr>
      <vt:lpstr>Implementation: groups</vt:lpstr>
      <vt:lpstr>Implementation: accounts</vt:lpstr>
      <vt:lpstr>Implementation: accounts</vt:lpstr>
      <vt:lpstr>Implementation: category list</vt:lpstr>
      <vt:lpstr>Implementation: category list</vt:lpstr>
      <vt:lpstr>Implementation: category list</vt:lpstr>
      <vt:lpstr>Implementation: data steward role</vt:lpstr>
      <vt:lpstr>Wish list: figshare improvements</vt:lpstr>
      <vt:lpstr>Our to do list: connecting UvA/AUAS figshare to</vt:lpstr>
      <vt:lpstr>PowerPoint-presentatie</vt:lpstr>
      <vt:lpstr>Thank you!</vt:lpstr>
    </vt:vector>
  </TitlesOfParts>
  <Company>Universiteit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Selm, Mariëtte van</dc:creator>
  <cp:lastModifiedBy>Mariette van Selm</cp:lastModifiedBy>
  <cp:revision>167</cp:revision>
  <cp:lastPrinted>2017-05-29T16:07:15Z</cp:lastPrinted>
  <dcterms:created xsi:type="dcterms:W3CDTF">2012-08-16T23:09:51Z</dcterms:created>
  <dcterms:modified xsi:type="dcterms:W3CDTF">2017-06-29T19:07:01Z</dcterms:modified>
</cp:coreProperties>
</file>