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9" r:id="rId4"/>
    <p:sldId id="258" r:id="rId5"/>
    <p:sldId id="259" r:id="rId6"/>
    <p:sldId id="260" r:id="rId7"/>
    <p:sldId id="267" r:id="rId8"/>
    <p:sldId id="262" r:id="rId9"/>
    <p:sldId id="261" r:id="rId10"/>
    <p:sldId id="263" r:id="rId11"/>
    <p:sldId id="268" r:id="rId12"/>
    <p:sldId id="264" r:id="rId13"/>
  </p:sldIdLst>
  <p:sldSz cx="12192000" cy="6858000"/>
  <p:notesSz cx="9144000" cy="6858000"/>
  <p:embeddedFontLst>
    <p:embeddedFont>
      <p:font typeface="Avenir" panose="02000503020000020003" pitchFamily="2" charset="0"/>
      <p:regular r:id="rId15"/>
      <p: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Verdana" panose="020B060403050404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hCS1KVDYqMjQszq91WFAWEah3M3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3"/>
    <p:restoredTop sz="94771"/>
  </p:normalViewPr>
  <p:slideViewPr>
    <p:cSldViewPr snapToGrid="0">
      <p:cViewPr varScale="1">
        <p:scale>
          <a:sx n="153" d="100"/>
          <a:sy n="153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3" d="100"/>
        <a:sy n="1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179484" y="0"/>
            <a:ext cx="3962400" cy="34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8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And collaboration</a:t>
            </a:r>
            <a:endParaRPr/>
          </a:p>
        </p:txBody>
      </p:sp>
      <p:sp>
        <p:nvSpPr>
          <p:cNvPr id="186" name="Google Shape;186;p8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1263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9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9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And collaboration</a:t>
            </a: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And collaboration</a:t>
            </a: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7349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914400" y="3300480"/>
            <a:ext cx="7314400" cy="269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/>
          </a:p>
        </p:txBody>
      </p:sp>
      <p:sp>
        <p:nvSpPr>
          <p:cNvPr id="114" name="Google Shape;114;p3:notes"/>
          <p:cNvSpPr/>
          <p:nvPr/>
        </p:nvSpPr>
        <p:spPr>
          <a:xfrm>
            <a:off x="5179680" y="6514020"/>
            <a:ext cx="3961600" cy="3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4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And collaboration</a:t>
            </a:r>
            <a:endParaRPr/>
          </a:p>
        </p:txBody>
      </p:sp>
      <p:sp>
        <p:nvSpPr>
          <p:cNvPr id="130" name="Google Shape;130;p4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5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Format problems – Receiving data that comes to us with a different format each time, metadata are incomplete or give wrong geospatial information.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Translation needed – 1) Sometimes literal translation, 2) Translation for data to be used outside disciplinary experts – jargon, cryptic data field descriptors. And we have mostly opted not to endeavor the scientific translation.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Incomplete picture – Key information is missing – for example, details on time period of observations is sometimes difficult to find even from the original source</a:t>
            </a:r>
            <a:endParaRPr/>
          </a:p>
        </p:txBody>
      </p:sp>
      <p:sp>
        <p:nvSpPr>
          <p:cNvPr id="146" name="Google Shape;146;p5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7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And collaboration</a:t>
            </a:r>
            <a:endParaRPr/>
          </a:p>
        </p:txBody>
      </p:sp>
      <p:sp>
        <p:nvSpPr>
          <p:cNvPr id="174" name="Google Shape;174;p7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And collaboration</a:t>
            </a: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8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And collaboration</a:t>
            </a:r>
            <a:endParaRPr/>
          </a:p>
        </p:txBody>
      </p:sp>
      <p:sp>
        <p:nvSpPr>
          <p:cNvPr id="186" name="Google Shape;186;p8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9.png"/><Relationship Id="rId18" Type="http://schemas.openxmlformats.org/officeDocument/2006/relationships/image" Target="../media/image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jp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102" y="5780903"/>
            <a:ext cx="1010479" cy="101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102" y="0"/>
            <a:ext cx="1981431" cy="224919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>
            <a:off x="365288" y="1441580"/>
            <a:ext cx="11603663" cy="403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1B1B1B"/>
                </a:solidFill>
                <a:latin typeface="Verdana"/>
                <a:ea typeface="Verdana"/>
                <a:cs typeface="Verdana"/>
                <a:sym typeface="Verdana"/>
              </a:rPr>
              <a:t>Open, connected data infrastructure for Greenland-focused geoscience (&amp; beyond)</a:t>
            </a:r>
            <a:endParaRPr sz="40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Twila Moon</a:t>
            </a:r>
            <a:r>
              <a:rPr lang="en-US" sz="2400" b="0" i="0" u="none" strike="noStrike" cap="none" baseline="30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r>
              <a:rPr lang="en-US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&amp;</a:t>
            </a:r>
            <a:r>
              <a:rPr lang="en-US"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Matt Jones</a:t>
            </a:r>
            <a:r>
              <a:rPr lang="en-US" sz="2400" b="0" i="0" u="none" strike="noStrike" cap="none" baseline="30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 b="0" i="0" u="none" strike="noStrike" cap="none" baseline="30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r>
              <a:rPr lang="en-US"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National Snow &amp; Ice Data Center, Cooperative Institute for Research in </a:t>
            </a:r>
            <a:br>
              <a:rPr lang="en-US"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Environmental Science, University of Colorado Boulder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 b="0" i="0" u="none" strike="noStrike" cap="none" baseline="30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lang="en-US"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Arctic Data Center,  University of California Santa Barbara</a:t>
            </a:r>
            <a:endParaRPr sz="1800" baseline="30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3" name="Google Shape;9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41422" y="5866032"/>
            <a:ext cx="919884" cy="91988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/>
          <p:nvPr/>
        </p:nvSpPr>
        <p:spPr>
          <a:xfrm>
            <a:off x="680720" y="462198"/>
            <a:ext cx="761232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</a:t>
            </a:r>
            <a:r>
              <a:rPr lang="en-US" sz="6000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QGreenland-NET</a:t>
            </a:r>
            <a:endParaRPr sz="1800" baseline="30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5" name="Google Shape;95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05564" y="5801621"/>
            <a:ext cx="1764027" cy="968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189" name="Google Shape;18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864" y="126478"/>
            <a:ext cx="1545771" cy="128401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8"/>
          <p:cNvSpPr/>
          <p:nvPr/>
        </p:nvSpPr>
        <p:spPr>
          <a:xfrm>
            <a:off x="1979635" y="352984"/>
            <a:ext cx="805553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Tools for many uses</a:t>
            </a:r>
            <a:endParaRPr sz="3200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91" name="Google Shape;19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120" y="6004712"/>
            <a:ext cx="749995" cy="75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6911" y="6075437"/>
            <a:ext cx="682755" cy="682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8"/>
          <p:cNvPicPr preferRelativeResize="0"/>
          <p:nvPr/>
        </p:nvPicPr>
        <p:blipFill rotWithShape="1">
          <a:blip r:embed="rId6">
            <a:alphaModFix/>
          </a:blip>
          <a:srcRect r="44987"/>
          <a:stretch/>
        </p:blipFill>
        <p:spPr>
          <a:xfrm>
            <a:off x="1669462" y="6029648"/>
            <a:ext cx="749995" cy="748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5887" y="1298359"/>
            <a:ext cx="11740225" cy="4805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189" name="Google Shape;18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864" y="126478"/>
            <a:ext cx="1545771" cy="128401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8"/>
          <p:cNvSpPr/>
          <p:nvPr/>
        </p:nvSpPr>
        <p:spPr>
          <a:xfrm>
            <a:off x="1979635" y="352984"/>
            <a:ext cx="870106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Year 1 focus areas </a:t>
            </a:r>
            <a:r>
              <a:rPr lang="en-US" sz="2800" i="1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(February work start)</a:t>
            </a:r>
            <a:endParaRPr sz="2800" i="1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91" name="Google Shape;19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120" y="6004712"/>
            <a:ext cx="749995" cy="75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6911" y="6075437"/>
            <a:ext cx="682755" cy="682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8"/>
          <p:cNvPicPr preferRelativeResize="0"/>
          <p:nvPr/>
        </p:nvPicPr>
        <p:blipFill rotWithShape="1">
          <a:blip r:embed="rId6">
            <a:alphaModFix/>
          </a:blip>
          <a:srcRect r="44987"/>
          <a:stretch/>
        </p:blipFill>
        <p:spPr>
          <a:xfrm>
            <a:off x="1669462" y="6029648"/>
            <a:ext cx="749995" cy="7488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22;p3">
            <a:extLst>
              <a:ext uri="{FF2B5EF4-FFF2-40B4-BE49-F238E27FC236}">
                <a16:creationId xmlns:a16="http://schemas.microsoft.com/office/drawing/2014/main" id="{F01B162D-2DE1-0511-BB7A-A20527555BF8}"/>
              </a:ext>
            </a:extLst>
          </p:cNvPr>
          <p:cNvSpPr/>
          <p:nvPr/>
        </p:nvSpPr>
        <p:spPr>
          <a:xfrm>
            <a:off x="300645" y="1648503"/>
            <a:ext cx="340830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venir"/>
              <a:buNone/>
            </a:pPr>
            <a:r>
              <a:rPr lang="en-US" sz="2800" dirty="0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Geospatial Tools</a:t>
            </a:r>
            <a:endParaRPr sz="2800" b="0" i="0" u="none" strike="noStrike" cap="none" dirty="0">
              <a:solidFill>
                <a:srgbClr val="C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" name="Google Shape;123;p3">
            <a:extLst>
              <a:ext uri="{FF2B5EF4-FFF2-40B4-BE49-F238E27FC236}">
                <a16:creationId xmlns:a16="http://schemas.microsoft.com/office/drawing/2014/main" id="{DDFAA47B-0A67-2AD8-0756-8E4A6F071FD4}"/>
              </a:ext>
            </a:extLst>
          </p:cNvPr>
          <p:cNvSpPr/>
          <p:nvPr/>
        </p:nvSpPr>
        <p:spPr>
          <a:xfrm>
            <a:off x="4077922" y="1277649"/>
            <a:ext cx="390671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venir"/>
              <a:buNone/>
            </a:pPr>
            <a:r>
              <a:rPr lang="en-US" sz="2800" dirty="0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Community Coordination</a:t>
            </a:r>
            <a:endParaRPr sz="2800" b="0" i="0" u="none" strike="noStrike" cap="none" dirty="0">
              <a:solidFill>
                <a:srgbClr val="C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" name="Google Shape;124;p3">
            <a:extLst>
              <a:ext uri="{FF2B5EF4-FFF2-40B4-BE49-F238E27FC236}">
                <a16:creationId xmlns:a16="http://schemas.microsoft.com/office/drawing/2014/main" id="{6E074543-FDA8-5FD5-317C-938D9021797A}"/>
              </a:ext>
            </a:extLst>
          </p:cNvPr>
          <p:cNvSpPr/>
          <p:nvPr/>
        </p:nvSpPr>
        <p:spPr>
          <a:xfrm>
            <a:off x="8696505" y="1648503"/>
            <a:ext cx="33607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venir"/>
              <a:buNone/>
            </a:pPr>
            <a:r>
              <a:rPr lang="en-US" sz="2800" dirty="0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Support Materials</a:t>
            </a:r>
            <a:endParaRPr sz="2800" b="0" i="0" u="none" strike="noStrike" cap="none" dirty="0">
              <a:solidFill>
                <a:srgbClr val="C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5" name="Google Shape;125;p3">
            <a:extLst>
              <a:ext uri="{FF2B5EF4-FFF2-40B4-BE49-F238E27FC236}">
                <a16:creationId xmlns:a16="http://schemas.microsoft.com/office/drawing/2014/main" id="{FC024648-0C70-DD85-62AB-3F3F6BA8CFBD}"/>
              </a:ext>
            </a:extLst>
          </p:cNvPr>
          <p:cNvCxnSpPr/>
          <p:nvPr/>
        </p:nvCxnSpPr>
        <p:spPr>
          <a:xfrm>
            <a:off x="3864411" y="2181279"/>
            <a:ext cx="0" cy="4576913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" name="Google Shape;126;p3">
            <a:extLst>
              <a:ext uri="{FF2B5EF4-FFF2-40B4-BE49-F238E27FC236}">
                <a16:creationId xmlns:a16="http://schemas.microsoft.com/office/drawing/2014/main" id="{F2EF1C54-8433-2DDC-EC96-A377C22D2DAD}"/>
              </a:ext>
            </a:extLst>
          </p:cNvPr>
          <p:cNvCxnSpPr/>
          <p:nvPr/>
        </p:nvCxnSpPr>
        <p:spPr>
          <a:xfrm>
            <a:off x="8135296" y="2184423"/>
            <a:ext cx="0" cy="4576913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Google Shape;101;p2">
            <a:extLst>
              <a:ext uri="{FF2B5EF4-FFF2-40B4-BE49-F238E27FC236}">
                <a16:creationId xmlns:a16="http://schemas.microsoft.com/office/drawing/2014/main" id="{40CBA5BE-9B46-F076-91CA-BE170E3BAD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0032" y="2325385"/>
            <a:ext cx="3627869" cy="2003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Link QGreenland-Net data repositories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Century Gothic"/>
                <a:sym typeface="Century Gothic"/>
              </a:rPr>
              <a:t>Geodata-harmonization service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Century Gothic"/>
                <a:sym typeface="Century Gothic"/>
              </a:rPr>
              <a:t>Mosaic/tiling service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>
                <a:latin typeface="Century Gothic"/>
                <a:sym typeface="Century Gothic"/>
              </a:rPr>
              <a:t>Deploy and test OGDC services one-by-one</a:t>
            </a:r>
            <a:endParaRPr dirty="0"/>
          </a:p>
        </p:txBody>
      </p:sp>
      <p:sp>
        <p:nvSpPr>
          <p:cNvPr id="8" name="Google Shape;101;p2">
            <a:extLst>
              <a:ext uri="{FF2B5EF4-FFF2-40B4-BE49-F238E27FC236}">
                <a16:creationId xmlns:a16="http://schemas.microsoft.com/office/drawing/2014/main" id="{407A682A-F885-CB09-46C6-F1783C564217}"/>
              </a:ext>
            </a:extLst>
          </p:cNvPr>
          <p:cNvSpPr txBox="1">
            <a:spLocks/>
          </p:cNvSpPr>
          <p:nvPr/>
        </p:nvSpPr>
        <p:spPr>
          <a:xfrm>
            <a:off x="4293321" y="2325385"/>
            <a:ext cx="3627869" cy="2003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-228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2000"/>
            </a:pP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Group discussions for: cryosphere, federated data, cyberinfrastructure advising, Coordinating Board</a:t>
            </a:r>
          </a:p>
          <a:p>
            <a:pPr marL="228600" indent="-228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2000"/>
            </a:pPr>
            <a:r>
              <a:rPr lang="en-US" sz="2000" dirty="0">
                <a:latin typeface="Century Gothic"/>
                <a:sym typeface="Century Gothic"/>
              </a:rPr>
              <a:t>Coordinating improvement of community data sets</a:t>
            </a:r>
          </a:p>
          <a:p>
            <a:pPr marL="228600" indent="-228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2000"/>
            </a:pPr>
            <a:r>
              <a:rPr lang="en-US" sz="2000" dirty="0">
                <a:latin typeface="Century Gothic"/>
                <a:sym typeface="Century Gothic"/>
              </a:rPr>
              <a:t>Improving U.S.-Greenland metadata/data archive links</a:t>
            </a:r>
            <a:endParaRPr lang="en-US" dirty="0"/>
          </a:p>
        </p:txBody>
      </p:sp>
      <p:sp>
        <p:nvSpPr>
          <p:cNvPr id="9" name="Google Shape;101;p2">
            <a:extLst>
              <a:ext uri="{FF2B5EF4-FFF2-40B4-BE49-F238E27FC236}">
                <a16:creationId xmlns:a16="http://schemas.microsoft.com/office/drawing/2014/main" id="{695A3ED6-B94C-C090-59BC-D30D4B31A9EC}"/>
              </a:ext>
            </a:extLst>
          </p:cNvPr>
          <p:cNvSpPr txBox="1">
            <a:spLocks/>
          </p:cNvSpPr>
          <p:nvPr/>
        </p:nvSpPr>
        <p:spPr>
          <a:xfrm>
            <a:off x="8515199" y="2231716"/>
            <a:ext cx="3627869" cy="2003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-228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2000"/>
            </a:pP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Creation of evergreen education materials, including tutorials</a:t>
            </a:r>
          </a:p>
          <a:p>
            <a:pPr marL="228600" indent="-228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ts val="2000"/>
            </a:pPr>
            <a:r>
              <a:rPr lang="en-US" sz="2000" dirty="0">
                <a:latin typeface="Century Gothic"/>
                <a:sym typeface="Century Gothic"/>
              </a:rPr>
              <a:t>Ongoing community communications: QGreenland newsletter, GitHub Discussions,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143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"/>
          <p:cNvSpPr/>
          <p:nvPr/>
        </p:nvSpPr>
        <p:spPr>
          <a:xfrm>
            <a:off x="4018754" y="208612"/>
            <a:ext cx="436048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Thank you!</a:t>
            </a:r>
            <a:endParaRPr sz="5400" dirty="0"/>
          </a:p>
        </p:txBody>
      </p:sp>
      <p:pic>
        <p:nvPicPr>
          <p:cNvPr id="201" name="Google Shape;20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5745" y="101164"/>
            <a:ext cx="1415387" cy="148915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9"/>
          <p:cNvSpPr txBox="1"/>
          <p:nvPr/>
        </p:nvSpPr>
        <p:spPr>
          <a:xfrm>
            <a:off x="2166537" y="1401226"/>
            <a:ext cx="8064922" cy="233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QGreenland.org</a:t>
            </a:r>
            <a:r>
              <a:rPr lang="en-US" sz="3200" b="1" dirty="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dirty="0"/>
          </a:p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github.com</a:t>
            </a:r>
            <a:r>
              <a:rPr lang="en-US" sz="3200" b="1" dirty="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</a:t>
            </a:r>
            <a:r>
              <a:rPr lang="en-US" sz="3200" b="1" dirty="0" err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nsidc</a:t>
            </a:r>
            <a:r>
              <a:rPr lang="en-US" sz="3200" b="1" dirty="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</a:t>
            </a:r>
            <a:r>
              <a:rPr lang="en-US" sz="3200" b="1" dirty="0" err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qgreenland</a:t>
            </a:r>
            <a:r>
              <a:rPr lang="en-US" sz="3200" b="1" dirty="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</a:t>
            </a:r>
            <a:endParaRPr dirty="0"/>
          </a:p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Contact – </a:t>
            </a:r>
            <a:r>
              <a:rPr lang="en-US" sz="2400" dirty="0" err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qgreenland.info@gmail.com</a:t>
            </a:r>
            <a:endParaRPr lang="en-US" sz="2400" dirty="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DataOne</a:t>
            </a:r>
            <a:r>
              <a:rPr lang="en-US" sz="2800" b="1" dirty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GitHub: </a:t>
            </a:r>
            <a:r>
              <a:rPr lang="en-US" sz="2800" b="1" dirty="0" err="1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github.com</a:t>
            </a:r>
            <a:r>
              <a:rPr lang="en-US" sz="2800" b="1" dirty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</a:t>
            </a:r>
            <a:r>
              <a:rPr lang="en-US" sz="2800" b="1" dirty="0" err="1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DataONEorg</a:t>
            </a:r>
            <a:r>
              <a:rPr lang="en-US" sz="2800" b="1" dirty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</a:t>
            </a:r>
            <a:endParaRPr sz="2800" b="1" dirty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3" name="Google Shape;20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120" y="6040074"/>
            <a:ext cx="749995" cy="75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6911" y="6075437"/>
            <a:ext cx="682755" cy="682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9"/>
          <p:cNvPicPr preferRelativeResize="0"/>
          <p:nvPr/>
        </p:nvPicPr>
        <p:blipFill rotWithShape="1">
          <a:blip r:embed="rId6">
            <a:alphaModFix/>
          </a:blip>
          <a:srcRect r="44987"/>
          <a:stretch/>
        </p:blipFill>
        <p:spPr>
          <a:xfrm>
            <a:off x="1669462" y="6029648"/>
            <a:ext cx="749995" cy="7488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1;p2">
            <a:extLst>
              <a:ext uri="{FF2B5EF4-FFF2-40B4-BE49-F238E27FC236}">
                <a16:creationId xmlns:a16="http://schemas.microsoft.com/office/drawing/2014/main" id="{784C3D8B-DAD3-A5BA-6738-3018E1008C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18179" y="4266795"/>
            <a:ext cx="6737933" cy="2003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b="1" dirty="0">
                <a:latin typeface="Century Gothic"/>
                <a:ea typeface="Century Gothic"/>
                <a:cs typeface="Century Gothic"/>
                <a:sym typeface="Century Gothic"/>
              </a:rPr>
              <a:t>Collaboration opportunities include</a:t>
            </a: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000"/>
            </a:pP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Connect on GitHub and leverage code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000"/>
            </a:pPr>
            <a:r>
              <a:rPr lang="en-US" sz="2000" dirty="0">
                <a:latin typeface="Century Gothic"/>
                <a:sym typeface="Century Gothic"/>
              </a:rPr>
              <a:t>Express interest in federated data or cryosphere discussion group, or CI advising group</a:t>
            </a:r>
          </a:p>
          <a:p>
            <a:pPr marL="342900">
              <a:lnSpc>
                <a:spcPct val="120000"/>
              </a:lnSpc>
              <a:spcBef>
                <a:spcPts val="0"/>
              </a:spcBef>
              <a:buSzPts val="2000"/>
            </a:pPr>
            <a:r>
              <a:rPr lang="en-US" sz="2000" dirty="0">
                <a:latin typeface="Century Gothic"/>
                <a:sym typeface="Century Gothic"/>
              </a:rPr>
              <a:t>Collaboration on OGDC tooling and building data products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body" idx="1"/>
          </p:nvPr>
        </p:nvSpPr>
        <p:spPr>
          <a:xfrm>
            <a:off x="206194" y="1648633"/>
            <a:ext cx="3627869" cy="2003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b="1" dirty="0">
                <a:latin typeface="Century Gothic"/>
                <a:ea typeface="Century Gothic"/>
                <a:cs typeface="Century Gothic"/>
                <a:sym typeface="Century Gothic"/>
              </a:rPr>
              <a:t>All-in-one Greenland-focused GIS environment for offline and online use </a:t>
            </a: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with </a:t>
            </a:r>
            <a:r>
              <a:rPr lang="en-US" sz="2000" b="1" dirty="0">
                <a:latin typeface="Century Gothic"/>
                <a:ea typeface="Century Gothic"/>
                <a:cs typeface="Century Gothic"/>
                <a:sym typeface="Century Gothic"/>
              </a:rPr>
              <a:t>QGIS </a:t>
            </a: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(free &amp; open source software)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104" name="Google Shape;10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864" y="126478"/>
            <a:ext cx="1545771" cy="128401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/>
          <p:cNvSpPr/>
          <p:nvPr/>
        </p:nvSpPr>
        <p:spPr>
          <a:xfrm>
            <a:off x="1979635" y="352984"/>
            <a:ext cx="615918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What is QGreenland?</a:t>
            </a:r>
            <a:endParaRPr sz="3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06" name="Google Shape;106;p2" descr="QGIS (@qgis) | Twitt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41558" y="1856826"/>
            <a:ext cx="1137448" cy="113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7120" y="6004712"/>
            <a:ext cx="749995" cy="75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6911" y="6075437"/>
            <a:ext cx="682755" cy="68275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"/>
          <p:cNvSpPr txBox="1"/>
          <p:nvPr/>
        </p:nvSpPr>
        <p:spPr>
          <a:xfrm>
            <a:off x="206194" y="3928069"/>
            <a:ext cx="4572812" cy="150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Curated interdisciplinary data package </a:t>
            </a:r>
            <a:r>
              <a:rPr lang="en-US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research, learning, decision making, and collaboration</a:t>
            </a:r>
            <a:endParaRPr/>
          </a:p>
        </p:txBody>
      </p:sp>
      <p:pic>
        <p:nvPicPr>
          <p:cNvPr id="110" name="Google Shape;110;p2"/>
          <p:cNvPicPr preferRelativeResize="0"/>
          <p:nvPr/>
        </p:nvPicPr>
        <p:blipFill rotWithShape="1">
          <a:blip r:embed="rId7">
            <a:alphaModFix/>
          </a:blip>
          <a:srcRect r="44987"/>
          <a:stretch/>
        </p:blipFill>
        <p:spPr>
          <a:xfrm>
            <a:off x="1669462" y="6029648"/>
            <a:ext cx="749995" cy="748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A5920D-DC0A-C8B9-3A10-2122C9BC7C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7238" y="1310910"/>
            <a:ext cx="6385586" cy="519410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body" idx="1"/>
          </p:nvPr>
        </p:nvSpPr>
        <p:spPr>
          <a:xfrm>
            <a:off x="206194" y="1648633"/>
            <a:ext cx="3627869" cy="2003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b="1" dirty="0">
                <a:latin typeface="Century Gothic"/>
                <a:ea typeface="Century Gothic"/>
                <a:cs typeface="Century Gothic"/>
                <a:sym typeface="Century Gothic"/>
              </a:rPr>
              <a:t>All-in-one Greenland-focused GIS environment for offline and online use </a:t>
            </a: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with </a:t>
            </a:r>
            <a:r>
              <a:rPr lang="en-US" sz="2000" b="1" dirty="0">
                <a:latin typeface="Century Gothic"/>
                <a:ea typeface="Century Gothic"/>
                <a:cs typeface="Century Gothic"/>
                <a:sym typeface="Century Gothic"/>
              </a:rPr>
              <a:t>QGIS </a:t>
            </a:r>
            <a:r>
              <a:rPr lang="en-US" sz="2000" dirty="0">
                <a:latin typeface="Century Gothic"/>
                <a:ea typeface="Century Gothic"/>
                <a:cs typeface="Century Gothic"/>
                <a:sym typeface="Century Gothic"/>
              </a:rPr>
              <a:t>(free &amp; open source software)</a:t>
            </a:r>
            <a:endParaRPr dirty="0"/>
          </a:p>
        </p:txBody>
      </p:sp>
      <p:sp>
        <p:nvSpPr>
          <p:cNvPr id="103" name="Google Shape;103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04" name="Google Shape;10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864" y="126478"/>
            <a:ext cx="1545771" cy="128401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/>
          <p:cNvSpPr/>
          <p:nvPr/>
        </p:nvSpPr>
        <p:spPr>
          <a:xfrm>
            <a:off x="1979635" y="352984"/>
            <a:ext cx="615918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What is QGreenland?</a:t>
            </a:r>
            <a:endParaRPr sz="3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06" name="Google Shape;106;p2" descr="QGIS (@qgis) | Twitt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41558" y="1856826"/>
            <a:ext cx="1137448" cy="113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7120" y="6004712"/>
            <a:ext cx="749995" cy="75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6911" y="6075437"/>
            <a:ext cx="682755" cy="68275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"/>
          <p:cNvSpPr txBox="1"/>
          <p:nvPr/>
        </p:nvSpPr>
        <p:spPr>
          <a:xfrm>
            <a:off x="206194" y="3928069"/>
            <a:ext cx="4572812" cy="150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Curated interdisciplinary data package </a:t>
            </a:r>
            <a:r>
              <a:rPr lang="en-US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research, learning, decision making, and collaboration</a:t>
            </a:r>
            <a:endParaRPr/>
          </a:p>
        </p:txBody>
      </p:sp>
      <p:pic>
        <p:nvPicPr>
          <p:cNvPr id="110" name="Google Shape;110;p2"/>
          <p:cNvPicPr preferRelativeResize="0"/>
          <p:nvPr/>
        </p:nvPicPr>
        <p:blipFill rotWithShape="1">
          <a:blip r:embed="rId7">
            <a:alphaModFix/>
          </a:blip>
          <a:srcRect r="44987"/>
          <a:stretch/>
        </p:blipFill>
        <p:spPr>
          <a:xfrm>
            <a:off x="1669462" y="6029648"/>
            <a:ext cx="749995" cy="748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059289-01C9-5830-B5CF-5D79EB59FE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3169" y="1485081"/>
            <a:ext cx="6992637" cy="451963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53897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/>
          <p:nvPr/>
        </p:nvSpPr>
        <p:spPr>
          <a:xfrm>
            <a:off x="0" y="0"/>
            <a:ext cx="12191200" cy="1376800"/>
          </a:xfrm>
          <a:prstGeom prst="rect">
            <a:avLst/>
          </a:prstGeom>
          <a:solidFill>
            <a:srgbClr val="FFFFFF">
              <a:alpha val="65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5800" y="101160"/>
            <a:ext cx="1414800" cy="14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3"/>
          <p:cNvSpPr/>
          <p:nvPr/>
        </p:nvSpPr>
        <p:spPr>
          <a:xfrm>
            <a:off x="2179278" y="346583"/>
            <a:ext cx="984324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Open &amp; Easy to Use</a:t>
            </a:r>
            <a:endParaRPr sz="36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19" name="Google Shape;11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45352" y="2210710"/>
            <a:ext cx="2880103" cy="477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343" y="2210712"/>
            <a:ext cx="2904358" cy="4817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02103" y="2234946"/>
            <a:ext cx="2904359" cy="481741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/>
          <p:nvPr/>
        </p:nvSpPr>
        <p:spPr>
          <a:xfrm>
            <a:off x="300645" y="1648503"/>
            <a:ext cx="340830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venir"/>
              <a:buNone/>
            </a:pPr>
            <a:r>
              <a:rPr lang="en-US" sz="2800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Open Development</a:t>
            </a:r>
            <a:endParaRPr sz="2800" b="0" i="0" u="none" strike="noStrike" cap="none">
              <a:solidFill>
                <a:srgbClr val="C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4306522" y="1648503"/>
            <a:ext cx="390671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venir"/>
              <a:buNone/>
            </a:pPr>
            <a:r>
              <a:rPr lang="en-US" sz="2800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Thorough + Organized</a:t>
            </a:r>
            <a:endParaRPr sz="2800" b="0" i="0" u="none" strike="noStrike" cap="none">
              <a:solidFill>
                <a:srgbClr val="C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8701344" y="1648503"/>
            <a:ext cx="33607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venir"/>
              <a:buNone/>
            </a:pPr>
            <a:r>
              <a:rPr lang="en-US" sz="2800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Tutorials + Updates</a:t>
            </a:r>
            <a:endParaRPr sz="2800" b="0" i="0" u="none" strike="noStrike" cap="none">
              <a:solidFill>
                <a:srgbClr val="C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25" name="Google Shape;125;p3"/>
          <p:cNvCxnSpPr/>
          <p:nvPr/>
        </p:nvCxnSpPr>
        <p:spPr>
          <a:xfrm>
            <a:off x="4042211" y="2171723"/>
            <a:ext cx="0" cy="4576913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6" name="Google Shape;126;p3"/>
          <p:cNvCxnSpPr/>
          <p:nvPr/>
        </p:nvCxnSpPr>
        <p:spPr>
          <a:xfrm>
            <a:off x="8405663" y="2171723"/>
            <a:ext cx="0" cy="4576913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33" name="Google Shape;13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864" y="126478"/>
            <a:ext cx="1545771" cy="128401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4"/>
          <p:cNvSpPr/>
          <p:nvPr/>
        </p:nvSpPr>
        <p:spPr>
          <a:xfrm>
            <a:off x="1979635" y="352984"/>
            <a:ext cx="993265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More data</a:t>
            </a:r>
            <a:r>
              <a:rPr lang="en-US" sz="40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…but highly variable usability</a:t>
            </a:r>
            <a:endParaRPr sz="40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35" name="Google Shape;13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120" y="6004712"/>
            <a:ext cx="749995" cy="75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6911" y="6075437"/>
            <a:ext cx="682755" cy="682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"/>
          <p:cNvPicPr preferRelativeResize="0"/>
          <p:nvPr/>
        </p:nvPicPr>
        <p:blipFill rotWithShape="1">
          <a:blip r:embed="rId6">
            <a:alphaModFix/>
          </a:blip>
          <a:srcRect r="44987"/>
          <a:stretch/>
        </p:blipFill>
        <p:spPr>
          <a:xfrm>
            <a:off x="1669462" y="6029648"/>
            <a:ext cx="749995" cy="748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33845" y="1410487"/>
            <a:ext cx="7772400" cy="416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5059" y="1837673"/>
            <a:ext cx="3098800" cy="215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4"/>
          <p:cNvSpPr/>
          <p:nvPr/>
        </p:nvSpPr>
        <p:spPr>
          <a:xfrm>
            <a:off x="4861915" y="2272404"/>
            <a:ext cx="586154" cy="511827"/>
          </a:xfrm>
          <a:prstGeom prst="rect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1" name="Google Shape;141;p4"/>
          <p:cNvCxnSpPr>
            <a:stCxn id="140" idx="2"/>
          </p:cNvCxnSpPr>
          <p:nvPr/>
        </p:nvCxnSpPr>
        <p:spPr>
          <a:xfrm>
            <a:off x="5154992" y="2784231"/>
            <a:ext cx="0" cy="311250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2" name="Google Shape;142;p4"/>
          <p:cNvSpPr txBox="1"/>
          <p:nvPr/>
        </p:nvSpPr>
        <p:spPr>
          <a:xfrm>
            <a:off x="4337538" y="5916839"/>
            <a:ext cx="605922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630 datasets with Greenland + geospatial data!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"/>
          <p:cNvSpPr/>
          <p:nvPr/>
        </p:nvSpPr>
        <p:spPr>
          <a:xfrm>
            <a:off x="2141928" y="414540"/>
            <a:ext cx="892084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Tools for FAIR &amp; usable data needed</a:t>
            </a:r>
            <a:endParaRPr sz="3600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49" name="Google Shape;149;p5" descr="Square Peg, Round Hole: Why Forcing Yourself To Be Something You're Not  Feels Bad. | wordfromthewe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592080"/>
            <a:ext cx="3824396" cy="286460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5"/>
          <p:cNvSpPr txBox="1"/>
          <p:nvPr/>
        </p:nvSpPr>
        <p:spPr>
          <a:xfrm>
            <a:off x="8701885" y="4582250"/>
            <a:ext cx="315503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Data integration.</a:t>
            </a:r>
            <a:endParaRPr/>
          </a:p>
        </p:txBody>
      </p:sp>
      <p:sp>
        <p:nvSpPr>
          <p:cNvPr id="151" name="Google Shape;151;p5"/>
          <p:cNvSpPr txBox="1"/>
          <p:nvPr/>
        </p:nvSpPr>
        <p:spPr>
          <a:xfrm>
            <a:off x="4439804" y="4582250"/>
            <a:ext cx="365997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Geographic details.</a:t>
            </a:r>
            <a:endParaRPr/>
          </a:p>
        </p:txBody>
      </p:sp>
      <p:sp>
        <p:nvSpPr>
          <p:cNvPr id="152" name="Google Shape;152;p5"/>
          <p:cNvSpPr txBox="1"/>
          <p:nvPr/>
        </p:nvSpPr>
        <p:spPr>
          <a:xfrm>
            <a:off x="794748" y="4582250"/>
            <a:ext cx="223490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File formats.</a:t>
            </a:r>
            <a:endParaRPr/>
          </a:p>
        </p:txBody>
      </p:sp>
      <p:pic>
        <p:nvPicPr>
          <p:cNvPr id="153" name="Google Shape;15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745" y="101164"/>
            <a:ext cx="1415387" cy="1489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0529" y="1594820"/>
            <a:ext cx="4318529" cy="2860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99423" y="1590317"/>
            <a:ext cx="1959948" cy="2866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7120" y="6004712"/>
            <a:ext cx="749995" cy="75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6911" y="6075437"/>
            <a:ext cx="682755" cy="682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"/>
          <p:cNvPicPr preferRelativeResize="0"/>
          <p:nvPr/>
        </p:nvPicPr>
        <p:blipFill rotWithShape="1">
          <a:blip r:embed="rId9">
            <a:alphaModFix/>
          </a:blip>
          <a:srcRect r="44987"/>
          <a:stretch/>
        </p:blipFill>
        <p:spPr>
          <a:xfrm>
            <a:off x="1669462" y="6029648"/>
            <a:ext cx="749995" cy="748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9E6E78-A0EB-C068-9EC0-61718BD08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4500 Greenland datasets</a:t>
            </a:r>
          </a:p>
        </p:txBody>
      </p:sp>
      <p:pic>
        <p:nvPicPr>
          <p:cNvPr id="10" name="Google Shape;203;p4" descr="BCODMO.jpeg">
            <a:extLst>
              <a:ext uri="{FF2B5EF4-FFF2-40B4-BE49-F238E27FC236}">
                <a16:creationId xmlns:a16="http://schemas.microsoft.com/office/drawing/2014/main" id="{C8139B4D-1390-D432-12C3-749F8CA1604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4291" y="3316203"/>
            <a:ext cx="2148840" cy="730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04;p4">
            <a:extLst>
              <a:ext uri="{FF2B5EF4-FFF2-40B4-BE49-F238E27FC236}">
                <a16:creationId xmlns:a16="http://schemas.microsoft.com/office/drawing/2014/main" id="{C455FEF2-7627-3340-D345-9122F267EBF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4200" y="181876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18;p4">
            <a:extLst>
              <a:ext uri="{FF2B5EF4-FFF2-40B4-BE49-F238E27FC236}">
                <a16:creationId xmlns:a16="http://schemas.microsoft.com/office/drawing/2014/main" id="{3D8FA9F0-D770-C5E0-D949-D103BBEEBDA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0564" y="4489204"/>
            <a:ext cx="2441448" cy="732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0;p4">
            <a:extLst>
              <a:ext uri="{FF2B5EF4-FFF2-40B4-BE49-F238E27FC236}">
                <a16:creationId xmlns:a16="http://schemas.microsoft.com/office/drawing/2014/main" id="{AAF50441-2087-D269-6B1C-58FCB9A4769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0564" y="1819879"/>
            <a:ext cx="1399032" cy="912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34;p4" descr="Find, Analyze and Share Water Data | CUAHSI HydroShare">
            <a:extLst>
              <a:ext uri="{FF2B5EF4-FFF2-40B4-BE49-F238E27FC236}">
                <a16:creationId xmlns:a16="http://schemas.microsoft.com/office/drawing/2014/main" id="{B90887B5-B1BE-63E4-2E33-FEFA0F817C2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23464" y="3312040"/>
            <a:ext cx="3648456" cy="732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74;p4">
            <a:extLst>
              <a:ext uri="{FF2B5EF4-FFF2-40B4-BE49-F238E27FC236}">
                <a16:creationId xmlns:a16="http://schemas.microsoft.com/office/drawing/2014/main" id="{BC88FD20-54CE-709F-C5F0-B3CE4B49F7F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74291" y="5759706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73;p4">
            <a:extLst>
              <a:ext uri="{FF2B5EF4-FFF2-40B4-BE49-F238E27FC236}">
                <a16:creationId xmlns:a16="http://schemas.microsoft.com/office/drawing/2014/main" id="{D8685CEC-7699-6D48-1223-3D896E3F14D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 amt="61000"/>
          </a:blip>
          <a:srcRect/>
          <a:stretch/>
        </p:blipFill>
        <p:spPr>
          <a:xfrm>
            <a:off x="4520194" y="3315916"/>
            <a:ext cx="1682496" cy="73152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7" name="Google Shape;171;p4" descr="screen-capture-10.png">
            <a:extLst>
              <a:ext uri="{FF2B5EF4-FFF2-40B4-BE49-F238E27FC236}">
                <a16:creationId xmlns:a16="http://schemas.microsoft.com/office/drawing/2014/main" id="{389365C2-9944-4398-5481-DB80E97B049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33506" y="1815722"/>
            <a:ext cx="722376" cy="92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25;p4">
            <a:extLst>
              <a:ext uri="{FF2B5EF4-FFF2-40B4-BE49-F238E27FC236}">
                <a16:creationId xmlns:a16="http://schemas.microsoft.com/office/drawing/2014/main" id="{61874C2B-FBE0-6A56-C230-F8A930C3920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26221" y="5759706"/>
            <a:ext cx="910589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26;p4">
            <a:extLst>
              <a:ext uri="{FF2B5EF4-FFF2-40B4-BE49-F238E27FC236}">
                <a16:creationId xmlns:a16="http://schemas.microsoft.com/office/drawing/2014/main" id="{A5C2F1D3-498C-8841-B64B-C51ECCEA463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212768" y="1818764"/>
            <a:ext cx="92605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27;p4">
            <a:extLst>
              <a:ext uri="{FF2B5EF4-FFF2-40B4-BE49-F238E27FC236}">
                <a16:creationId xmlns:a16="http://schemas.microsoft.com/office/drawing/2014/main" id="{AF8E0038-6AFF-7EA8-C8EE-D601D9B57BD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257520" y="5759706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36;p4">
            <a:extLst>
              <a:ext uri="{FF2B5EF4-FFF2-40B4-BE49-F238E27FC236}">
                <a16:creationId xmlns:a16="http://schemas.microsoft.com/office/drawing/2014/main" id="{A9FA96DB-ACDE-050F-442D-CB77387EBFD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619743" y="4382010"/>
            <a:ext cx="923544" cy="913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91;p4">
            <a:extLst>
              <a:ext uri="{FF2B5EF4-FFF2-40B4-BE49-F238E27FC236}">
                <a16:creationId xmlns:a16="http://schemas.microsoft.com/office/drawing/2014/main" id="{AC70CA74-7C4C-B0B7-3BF1-02DD6734664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212768" y="4382010"/>
            <a:ext cx="1051560" cy="914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14;p4">
            <a:extLst>
              <a:ext uri="{FF2B5EF4-FFF2-40B4-BE49-F238E27FC236}">
                <a16:creationId xmlns:a16="http://schemas.microsoft.com/office/drawing/2014/main" id="{17DAD4EC-56D5-0882-0957-3041DA8EE9B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059692" y="4383244"/>
            <a:ext cx="795528" cy="913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85;p4">
            <a:extLst>
              <a:ext uri="{FF2B5EF4-FFF2-40B4-BE49-F238E27FC236}">
                <a16:creationId xmlns:a16="http://schemas.microsoft.com/office/drawing/2014/main" id="{4EFB6FEF-48A8-9EF2-659B-B2C06AB96CD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009400" y="5759250"/>
            <a:ext cx="896112" cy="915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85;g1e7a5b7d800_3_0">
            <a:extLst>
              <a:ext uri="{FF2B5EF4-FFF2-40B4-BE49-F238E27FC236}">
                <a16:creationId xmlns:a16="http://schemas.microsoft.com/office/drawing/2014/main" id="{13E749FE-BECF-BA14-1D3F-805C863726F0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037753" y="332135"/>
            <a:ext cx="4787079" cy="113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95;p1">
            <a:extLst>
              <a:ext uri="{FF2B5EF4-FFF2-40B4-BE49-F238E27FC236}">
                <a16:creationId xmlns:a16="http://schemas.microsoft.com/office/drawing/2014/main" id="{4E8839F3-D311-F640-16DF-4B2FAE214F6E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464502" y="1818764"/>
            <a:ext cx="1764792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6920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177" name="Google Shape;17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864" y="126478"/>
            <a:ext cx="1545771" cy="128401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7"/>
          <p:cNvSpPr/>
          <p:nvPr/>
        </p:nvSpPr>
        <p:spPr>
          <a:xfrm>
            <a:off x="1979635" y="352984"/>
            <a:ext cx="805553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Moving to QGreenland-NET</a:t>
            </a:r>
            <a:endParaRPr sz="3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79" name="Google Shape;17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120" y="6004712"/>
            <a:ext cx="749995" cy="75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6911" y="6075437"/>
            <a:ext cx="682755" cy="682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7"/>
          <p:cNvPicPr preferRelativeResize="0"/>
          <p:nvPr/>
        </p:nvPicPr>
        <p:blipFill rotWithShape="1">
          <a:blip r:embed="rId6">
            <a:alphaModFix/>
          </a:blip>
          <a:srcRect r="44987"/>
          <a:stretch/>
        </p:blipFill>
        <p:spPr>
          <a:xfrm>
            <a:off x="1669462" y="6029648"/>
            <a:ext cx="749995" cy="748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51973" y="1265821"/>
            <a:ext cx="8934343" cy="5663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165" name="Google Shape;16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864" y="126478"/>
            <a:ext cx="1545771" cy="128401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6"/>
          <p:cNvSpPr/>
          <p:nvPr/>
        </p:nvSpPr>
        <p:spPr>
          <a:xfrm>
            <a:off x="1979635" y="352984"/>
            <a:ext cx="908934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Leveraging ADC skills &amp; hosting</a:t>
            </a:r>
            <a:endParaRPr sz="32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67" name="Google Shape;16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120" y="6004712"/>
            <a:ext cx="749995" cy="75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6911" y="6075437"/>
            <a:ext cx="682755" cy="682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6"/>
          <p:cNvPicPr preferRelativeResize="0"/>
          <p:nvPr/>
        </p:nvPicPr>
        <p:blipFill rotWithShape="1">
          <a:blip r:embed="rId6">
            <a:alphaModFix/>
          </a:blip>
          <a:srcRect r="44987"/>
          <a:stretch/>
        </p:blipFill>
        <p:spPr>
          <a:xfrm>
            <a:off x="1669462" y="6029648"/>
            <a:ext cx="749995" cy="748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28716" y="1321635"/>
            <a:ext cx="8340267" cy="4897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 2013 - 2022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450</Words>
  <Application>Microsoft Macintosh PowerPoint</Application>
  <PresentationFormat>Widescreen</PresentationFormat>
  <Paragraphs>77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Times New Roman</vt:lpstr>
      <vt:lpstr>Century Gothic</vt:lpstr>
      <vt:lpstr>Calibri</vt:lpstr>
      <vt:lpstr>Avenir</vt:lpstr>
      <vt:lpstr>Verdana</vt:lpstr>
      <vt:lpstr>Arial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4500 Greenland datasets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Twila Moon</dc:creator>
  <cp:lastModifiedBy>Twila Moon</cp:lastModifiedBy>
  <cp:revision>9</cp:revision>
  <cp:lastPrinted>2023-11-03T18:07:39Z</cp:lastPrinted>
  <dcterms:created xsi:type="dcterms:W3CDTF">2023-01-02T19:15:02Z</dcterms:created>
  <dcterms:modified xsi:type="dcterms:W3CDTF">2023-11-03T18:29:10Z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0x010100187A20698935684A8822BD1A1DCB2554</vt:lpwstr>
  </property>
  <property fmtid="{D5CDD505-2E9C-101B-9397-08002B2CF9AE}" pid="3" name="MediaServiceImageTags">
    <vt:lpwstr/>
  </property>
</Properties>
</file>