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65" r:id="rId3"/>
    <p:sldId id="266" r:id="rId4"/>
    <p:sldId id="273" r:id="rId5"/>
    <p:sldId id="274" r:id="rId6"/>
    <p:sldId id="267" r:id="rId7"/>
    <p:sldId id="269" r:id="rId8"/>
    <p:sldId id="270" r:id="rId9"/>
    <p:sldId id="275" r:id="rId10"/>
    <p:sldId id="272"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93"/>
    <p:restoredTop sz="96327"/>
  </p:normalViewPr>
  <p:slideViewPr>
    <p:cSldViewPr snapToGrid="0">
      <p:cViewPr varScale="1">
        <p:scale>
          <a:sx n="103" d="100"/>
          <a:sy n="103" d="100"/>
        </p:scale>
        <p:origin x="200" y="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10/18/23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06153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5711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1063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9062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26262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9939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6405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074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9335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6631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10/18/23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30027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10/18/23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354076488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Lai.Ma@ucd.i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080/07317131.2020.1728136" TargetMode="External"/><Relationship Id="rId7" Type="http://schemas.openxmlformats.org/officeDocument/2006/relationships/hyperlink" Target="https://doi.org/10.1162/qss_a_00157" TargetMode="External"/><Relationship Id="rId2" Type="http://schemas.openxmlformats.org/officeDocument/2006/relationships/hyperlink" Target="https://doi.org/10.1101/795310" TargetMode="External"/><Relationship Id="rId1" Type="http://schemas.openxmlformats.org/officeDocument/2006/relationships/slideLayout" Target="../slideLayouts/slideLayout2.xml"/><Relationship Id="rId6" Type="http://schemas.openxmlformats.org/officeDocument/2006/relationships/hyperlink" Target="https://escholarship.org/uc/item/8326n305" TargetMode="External"/><Relationship Id="rId5" Type="http://schemas.openxmlformats.org/officeDocument/2006/relationships/hyperlink" Target="https://doi.org/10.1002/asi.22967" TargetMode="External"/><Relationship Id="rId4" Type="http://schemas.openxmlformats.org/officeDocument/2006/relationships/hyperlink" Target="https://doi.org/10.1002/asi.2166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CC54-BD8B-80F6-78E1-1A159091A966}"/>
              </a:ext>
            </a:extLst>
          </p:cNvPr>
          <p:cNvSpPr>
            <a:spLocks noGrp="1"/>
          </p:cNvSpPr>
          <p:nvPr>
            <p:ph type="ctrTitle"/>
          </p:nvPr>
        </p:nvSpPr>
        <p:spPr/>
        <p:txBody>
          <a:bodyPr/>
          <a:lstStyle/>
          <a:p>
            <a:br>
              <a:rPr lang="en-US" sz="2800" dirty="0"/>
            </a:br>
            <a:r>
              <a:rPr lang="en-US" sz="2400" dirty="0">
                <a:solidFill>
                  <a:schemeClr val="tx1">
                    <a:lumMod val="75000"/>
                    <a:lumOff val="25000"/>
                  </a:schemeClr>
                </a:solidFill>
              </a:rPr>
              <a:t>An Analysis of Publication Trends by Income Level in the Directory of Open Access Journals 1987–2020</a:t>
            </a:r>
          </a:p>
        </p:txBody>
      </p:sp>
      <p:sp>
        <p:nvSpPr>
          <p:cNvPr id="3" name="Subtitle 2">
            <a:extLst>
              <a:ext uri="{FF2B5EF4-FFF2-40B4-BE49-F238E27FC236}">
                <a16:creationId xmlns:a16="http://schemas.microsoft.com/office/drawing/2014/main" id="{5751506C-F90A-2FA9-3252-F429C8140E16}"/>
              </a:ext>
            </a:extLst>
          </p:cNvPr>
          <p:cNvSpPr>
            <a:spLocks noGrp="1"/>
          </p:cNvSpPr>
          <p:nvPr>
            <p:ph type="subTitle" idx="1"/>
          </p:nvPr>
        </p:nvSpPr>
        <p:spPr/>
        <p:txBody>
          <a:bodyPr>
            <a:normAutofit/>
          </a:bodyPr>
          <a:lstStyle/>
          <a:p>
            <a:r>
              <a:rPr lang="en-US" dirty="0"/>
              <a:t>David </a:t>
            </a:r>
            <a:r>
              <a:rPr lang="en-US" dirty="0" err="1"/>
              <a:t>Druelinger</a:t>
            </a:r>
            <a:r>
              <a:rPr lang="en-US" dirty="0"/>
              <a:t> | Touro University, USA</a:t>
            </a:r>
          </a:p>
          <a:p>
            <a:r>
              <a:rPr lang="en-US" dirty="0"/>
              <a:t>Lai Ma | University College Dublin, Ireland | </a:t>
            </a:r>
            <a:r>
              <a:rPr lang="en-US" dirty="0">
                <a:hlinkClick r:id="rId2"/>
              </a:rPr>
              <a:t>Lai.Ma@ucd.ie</a:t>
            </a:r>
            <a:r>
              <a:rPr lang="en-US" dirty="0"/>
              <a:t> | @</a:t>
            </a:r>
            <a:r>
              <a:rPr lang="en-US" dirty="0" err="1"/>
              <a:t>erasurist</a:t>
            </a:r>
            <a:r>
              <a:rPr lang="en-US" dirty="0"/>
              <a:t> (X &amp; </a:t>
            </a:r>
            <a:r>
              <a:rPr lang="en-US" dirty="0" err="1"/>
              <a:t>bsky</a:t>
            </a:r>
            <a:r>
              <a:rPr lang="en-US" dirty="0"/>
              <a:t>)</a:t>
            </a:r>
          </a:p>
          <a:p>
            <a:endParaRPr lang="en-US" dirty="0"/>
          </a:p>
        </p:txBody>
      </p:sp>
      <p:pic>
        <p:nvPicPr>
          <p:cNvPr id="4" name="image1.jpg" descr="UCD iSchool (@UCD_iSchool) / Twitter">
            <a:extLst>
              <a:ext uri="{FF2B5EF4-FFF2-40B4-BE49-F238E27FC236}">
                <a16:creationId xmlns:a16="http://schemas.microsoft.com/office/drawing/2014/main" id="{9ECAE81F-9430-4675-2117-2E6D11D15E6A}"/>
              </a:ext>
            </a:extLst>
          </p:cNvPr>
          <p:cNvPicPr/>
          <p:nvPr/>
        </p:nvPicPr>
        <p:blipFill>
          <a:blip r:embed="rId3"/>
          <a:srcRect/>
          <a:stretch>
            <a:fillRect/>
          </a:stretch>
        </p:blipFill>
        <p:spPr>
          <a:xfrm>
            <a:off x="8558213" y="714324"/>
            <a:ext cx="2775414" cy="2482376"/>
          </a:xfrm>
          <a:prstGeom prst="rect">
            <a:avLst/>
          </a:prstGeom>
          <a:ln/>
        </p:spPr>
      </p:pic>
    </p:spTree>
    <p:extLst>
      <p:ext uri="{BB962C8B-B14F-4D97-AF65-F5344CB8AC3E}">
        <p14:creationId xmlns:p14="http://schemas.microsoft.com/office/powerpoint/2010/main" val="4037976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7D6CC-E0FA-5D32-B806-93DDF42579A8}"/>
              </a:ext>
            </a:extLst>
          </p:cNvPr>
          <p:cNvSpPr>
            <a:spLocks noGrp="1"/>
          </p:cNvSpPr>
          <p:nvPr>
            <p:ph type="title"/>
          </p:nvPr>
        </p:nvSpPr>
        <p:spPr/>
        <p:txBody>
          <a:bodyPr/>
          <a:lstStyle/>
          <a:p>
            <a:r>
              <a:rPr lang="en-US" dirty="0"/>
              <a:t>Issues &amp; Policy implications</a:t>
            </a:r>
          </a:p>
        </p:txBody>
      </p:sp>
      <p:sp>
        <p:nvSpPr>
          <p:cNvPr id="3" name="Content Placeholder 2">
            <a:extLst>
              <a:ext uri="{FF2B5EF4-FFF2-40B4-BE49-F238E27FC236}">
                <a16:creationId xmlns:a16="http://schemas.microsoft.com/office/drawing/2014/main" id="{AEE7EA6E-CDEF-5B3F-3D00-F9FC6785EC3F}"/>
              </a:ext>
            </a:extLst>
          </p:cNvPr>
          <p:cNvSpPr>
            <a:spLocks noGrp="1"/>
          </p:cNvSpPr>
          <p:nvPr>
            <p:ph idx="1"/>
          </p:nvPr>
        </p:nvSpPr>
        <p:spPr/>
        <p:txBody>
          <a:bodyPr/>
          <a:lstStyle/>
          <a:p>
            <a:r>
              <a:rPr lang="en-US" dirty="0"/>
              <a:t>Equity in knowledge production: APC waiver for LIC authors, international collaborations</a:t>
            </a:r>
          </a:p>
          <a:p>
            <a:r>
              <a:rPr lang="en-US" dirty="0"/>
              <a:t>Benefits of non-profit and institutional publishing</a:t>
            </a:r>
          </a:p>
          <a:p>
            <a:r>
              <a:rPr lang="en-US" dirty="0"/>
              <a:t>Challenges of </a:t>
            </a:r>
            <a:r>
              <a:rPr lang="en-US" dirty="0" err="1"/>
              <a:t>bibliodiversity</a:t>
            </a:r>
            <a:r>
              <a:rPr lang="en-US" dirty="0"/>
              <a:t> and global epistemic justice</a:t>
            </a:r>
          </a:p>
          <a:p>
            <a:r>
              <a:rPr lang="en-US" dirty="0"/>
              <a:t>Considerations about open access mandates</a:t>
            </a:r>
          </a:p>
          <a:p>
            <a:endParaRPr lang="en-US" dirty="0"/>
          </a:p>
          <a:p>
            <a:endParaRPr lang="en-US" dirty="0"/>
          </a:p>
          <a:p>
            <a:endParaRPr lang="en-US" dirty="0"/>
          </a:p>
        </p:txBody>
      </p:sp>
    </p:spTree>
    <p:extLst>
      <p:ext uri="{BB962C8B-B14F-4D97-AF65-F5344CB8AC3E}">
        <p14:creationId xmlns:p14="http://schemas.microsoft.com/office/powerpoint/2010/main" val="120985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C788-5F58-36CA-4307-D62C113422BA}"/>
              </a:ext>
            </a:extLst>
          </p:cNvPr>
          <p:cNvSpPr>
            <a:spLocks noGrp="1"/>
          </p:cNvSpPr>
          <p:nvPr>
            <p:ph type="title"/>
          </p:nvPr>
        </p:nvSpPr>
        <p:spPr>
          <a:xfrm>
            <a:off x="656255" y="264695"/>
            <a:ext cx="11375323" cy="1132935"/>
          </a:xfrm>
        </p:spPr>
        <p:txBody>
          <a:bodyPr/>
          <a:lstStyle/>
          <a:p>
            <a:r>
              <a:rPr lang="en-US" dirty="0"/>
              <a:t>Selected references</a:t>
            </a:r>
          </a:p>
        </p:txBody>
      </p:sp>
      <p:sp>
        <p:nvSpPr>
          <p:cNvPr id="3" name="Content Placeholder 2">
            <a:extLst>
              <a:ext uri="{FF2B5EF4-FFF2-40B4-BE49-F238E27FC236}">
                <a16:creationId xmlns:a16="http://schemas.microsoft.com/office/drawing/2014/main" id="{BE6756E7-F94A-09C8-634D-C95C959D66A8}"/>
              </a:ext>
            </a:extLst>
          </p:cNvPr>
          <p:cNvSpPr>
            <a:spLocks noGrp="1"/>
          </p:cNvSpPr>
          <p:nvPr>
            <p:ph idx="1"/>
          </p:nvPr>
        </p:nvSpPr>
        <p:spPr>
          <a:xfrm>
            <a:off x="656256" y="1588600"/>
            <a:ext cx="11375323" cy="5149084"/>
          </a:xfrm>
        </p:spPr>
        <p:txBody>
          <a:bodyPr>
            <a:normAutofit fontScale="77500" lnSpcReduction="20000"/>
          </a:bodyPr>
          <a:lstStyle/>
          <a:p>
            <a:pPr marL="0" indent="0">
              <a:buNone/>
            </a:pPr>
            <a:r>
              <a:rPr lang="en-US" dirty="0"/>
              <a:t>[1] Piwowar, H., </a:t>
            </a:r>
            <a:r>
              <a:rPr lang="en-US" dirty="0" err="1"/>
              <a:t>Priem</a:t>
            </a:r>
            <a:r>
              <a:rPr lang="en-US" dirty="0"/>
              <a:t>, J., </a:t>
            </a:r>
            <a:r>
              <a:rPr lang="en-US" dirty="0" err="1"/>
              <a:t>Larivière</a:t>
            </a:r>
            <a:r>
              <a:rPr lang="en-US" dirty="0"/>
              <a:t>, V., </a:t>
            </a:r>
            <a:r>
              <a:rPr lang="en-US" dirty="0" err="1"/>
              <a:t>Alperin</a:t>
            </a:r>
            <a:r>
              <a:rPr lang="en-US" dirty="0"/>
              <a:t>, J. P., Matthias, L., Norlander, B., Farley, A., West, J., &amp; </a:t>
            </a:r>
            <a:r>
              <a:rPr lang="en-US" dirty="0" err="1"/>
              <a:t>Haustein</a:t>
            </a:r>
            <a:r>
              <a:rPr lang="en-US" dirty="0"/>
              <a:t>, S. (2018). The </a:t>
            </a:r>
            <a:r>
              <a:rPr lang="en-US" dirty="0" err="1"/>
              <a:t>stateof</a:t>
            </a:r>
            <a:r>
              <a:rPr lang="en-US" dirty="0"/>
              <a:t> OA: A large-scale analysis of the prevalence and impact of open access articles. </a:t>
            </a:r>
            <a:r>
              <a:rPr lang="en-US" dirty="0" err="1"/>
              <a:t>PeerJ</a:t>
            </a:r>
            <a:r>
              <a:rPr lang="en-US" dirty="0"/>
              <a:t>, 6, e4375.</a:t>
            </a:r>
          </a:p>
          <a:p>
            <a:pPr marL="0" indent="0">
              <a:buNone/>
            </a:pPr>
            <a:r>
              <a:rPr lang="en-US" dirty="0"/>
              <a:t>[2] Piwowar, H., </a:t>
            </a:r>
            <a:r>
              <a:rPr lang="en-US" dirty="0" err="1"/>
              <a:t>Priem</a:t>
            </a:r>
            <a:r>
              <a:rPr lang="en-US" dirty="0"/>
              <a:t>, J., &amp; Orr, R. (2019). The future of OA: A large-scale analysis projecting open access publication </a:t>
            </a:r>
            <a:r>
              <a:rPr lang="en-US" dirty="0" err="1"/>
              <a:t>andPiwowar</a:t>
            </a:r>
            <a:r>
              <a:rPr lang="en-US" dirty="0"/>
              <a:t>, H., </a:t>
            </a:r>
            <a:r>
              <a:rPr lang="en-US" dirty="0" err="1"/>
              <a:t>Priem</a:t>
            </a:r>
            <a:r>
              <a:rPr lang="en-US" dirty="0"/>
              <a:t>, J., &amp; Orr, R. (2019). The future of OA: A large-scale analysis projecting open access publication </a:t>
            </a:r>
            <a:r>
              <a:rPr lang="en-US" dirty="0" err="1"/>
              <a:t>andreadership</a:t>
            </a:r>
            <a:r>
              <a:rPr lang="en-US" dirty="0"/>
              <a:t> (p. 795310). </a:t>
            </a:r>
            <a:r>
              <a:rPr lang="en-US" dirty="0" err="1"/>
              <a:t>bioRxiv</a:t>
            </a:r>
            <a:r>
              <a:rPr lang="en-US" dirty="0"/>
              <a:t>. </a:t>
            </a:r>
            <a:r>
              <a:rPr lang="en-US" dirty="0">
                <a:hlinkClick r:id="rId2"/>
              </a:rPr>
              <a:t>https://doi.org/10.1101/795310</a:t>
            </a:r>
            <a:endParaRPr lang="en-US" dirty="0"/>
          </a:p>
          <a:p>
            <a:pPr marL="0" indent="0">
              <a:buNone/>
            </a:pPr>
            <a:r>
              <a:rPr lang="en-US" dirty="0"/>
              <a:t>[3] Jurchen, S. (2020). Open access and the serials crisis: The role of aca- demic libraries. Technical Services Quarterly, 37(2), 160–170. </a:t>
            </a:r>
            <a:r>
              <a:rPr lang="en-US" dirty="0">
                <a:hlinkClick r:id="rId3"/>
              </a:rPr>
              <a:t>https://doi.org/10.1080/07317131.2020.1728136</a:t>
            </a:r>
            <a:r>
              <a:rPr lang="en-US" dirty="0"/>
              <a:t> </a:t>
            </a:r>
          </a:p>
          <a:p>
            <a:pPr marL="0" indent="0">
              <a:buNone/>
            </a:pPr>
            <a:r>
              <a:rPr lang="en-US" dirty="0"/>
              <a:t>[4] Solomon, D. J., &amp; Björk, B.-C. (2012). Publication fees in open access publishing: Sources of funding and factors influencing choice of journal. Journal of the American Society for Information Science and Technology, 63(1), 98–107. </a:t>
            </a:r>
            <a:r>
              <a:rPr lang="en-US" dirty="0">
                <a:hlinkClick r:id="rId4"/>
              </a:rPr>
              <a:t>https://doi.org/10.1002/asi.21660</a:t>
            </a:r>
            <a:r>
              <a:rPr lang="en-US" dirty="0"/>
              <a:t> </a:t>
            </a:r>
          </a:p>
          <a:p>
            <a:pPr marL="0" indent="0">
              <a:buNone/>
            </a:pPr>
            <a:r>
              <a:rPr lang="en-US" dirty="0"/>
              <a:t>[5] Solomon, D. J., &amp; Björk, B.-C. (2013). Erratum: Publication fees in open access publishing: Sources of funding and factors influencing choice of journal 63(1) 2012, 98–107. Journal of the American Society for Information Science and Technology, 64(5), 1089–1089. </a:t>
            </a:r>
            <a:r>
              <a:rPr lang="en-US" dirty="0">
                <a:hlinkClick r:id="rId5"/>
              </a:rPr>
              <a:t>https://doi.org/10.1002/asi.22967</a:t>
            </a:r>
            <a:r>
              <a:rPr lang="en-US" dirty="0"/>
              <a:t> </a:t>
            </a:r>
          </a:p>
          <a:p>
            <a:pPr marL="0" indent="0">
              <a:buNone/>
            </a:pPr>
            <a:r>
              <a:rPr lang="en-US" dirty="0"/>
              <a:t>[6] Smith, M., Anderson, I., Bjork, B.-C., McCabe, M., Solomon, D., </a:t>
            </a:r>
            <a:r>
              <a:rPr lang="en-US" dirty="0" err="1"/>
              <a:t>Tananbaum</a:t>
            </a:r>
            <a:r>
              <a:rPr lang="en-US" dirty="0"/>
              <a:t>, G., </a:t>
            </a:r>
            <a:r>
              <a:rPr lang="en-US" dirty="0" err="1"/>
              <a:t>Tenopir</a:t>
            </a:r>
            <a:r>
              <a:rPr lang="en-US" dirty="0"/>
              <a:t>, C., &amp; Willmott, M. (2016). Pay it forward: Investigating a sustainable model of open access article processing charges for large North American research institutions. University of California Libraries </a:t>
            </a:r>
            <a:r>
              <a:rPr lang="en-US" dirty="0">
                <a:hlinkClick r:id="rId6"/>
              </a:rPr>
              <a:t>https://escholarship.org/uc/item/8326n305</a:t>
            </a:r>
            <a:r>
              <a:rPr lang="en-US" dirty="0"/>
              <a:t> ​ </a:t>
            </a:r>
          </a:p>
          <a:p>
            <a:pPr marL="0" indent="0">
              <a:buNone/>
            </a:pPr>
            <a:r>
              <a:rPr lang="en-US" dirty="0"/>
              <a:t>[7] Smith, A. C., Merz, L., Borden, J. B., Gulick, C. K., </a:t>
            </a:r>
            <a:r>
              <a:rPr lang="en-US" dirty="0" err="1"/>
              <a:t>Kshirsagar</a:t>
            </a:r>
            <a:r>
              <a:rPr lang="en-US" dirty="0"/>
              <a:t>, A. R., &amp; Bruna, E. M. (2021). Assessing the effect of article processing charges on the geographic diversity of authors using Elsevier's “Mirror Journal” system. Quantitative. Science Studies, 2(4), 1143. </a:t>
            </a:r>
            <a:r>
              <a:rPr lang="en-US" dirty="0">
                <a:hlinkClick r:id="rId7"/>
              </a:rPr>
              <a:t>https://doi.org/10.1162/qss_a_00157</a:t>
            </a:r>
            <a:r>
              <a:rPr lang="en-US" dirty="0"/>
              <a: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809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7F3A53-22AD-B811-BA70-5031685134E6}"/>
              </a:ext>
            </a:extLst>
          </p:cNvPr>
          <p:cNvPicPr>
            <a:picLocks noChangeAspect="1"/>
          </p:cNvPicPr>
          <p:nvPr/>
        </p:nvPicPr>
        <p:blipFill>
          <a:blip r:embed="rId2"/>
          <a:stretch>
            <a:fillRect/>
          </a:stretch>
        </p:blipFill>
        <p:spPr>
          <a:xfrm>
            <a:off x="787401" y="1281567"/>
            <a:ext cx="9254066" cy="3823276"/>
          </a:xfrm>
          <a:prstGeom prst="rect">
            <a:avLst/>
          </a:prstGeom>
        </p:spPr>
      </p:pic>
    </p:spTree>
    <p:extLst>
      <p:ext uri="{BB962C8B-B14F-4D97-AF65-F5344CB8AC3E}">
        <p14:creationId xmlns:p14="http://schemas.microsoft.com/office/powerpoint/2010/main" val="66709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8B8C-C6AB-4D7F-EE77-5AE11CC1447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49B7F1E-3AF4-40CC-5493-93EDEE4C71D7}"/>
              </a:ext>
            </a:extLst>
          </p:cNvPr>
          <p:cNvSpPr>
            <a:spLocks noGrp="1"/>
          </p:cNvSpPr>
          <p:nvPr>
            <p:ph idx="1"/>
          </p:nvPr>
        </p:nvSpPr>
        <p:spPr/>
        <p:txBody>
          <a:bodyPr/>
          <a:lstStyle/>
          <a:p>
            <a:r>
              <a:rPr lang="en-US" dirty="0"/>
              <a:t>Gold OA as the most common open access model</a:t>
            </a:r>
          </a:p>
          <a:p>
            <a:r>
              <a:rPr lang="en-US" dirty="0"/>
              <a:t>APCs are paid by </a:t>
            </a:r>
          </a:p>
          <a:p>
            <a:pPr lvl="1"/>
            <a:r>
              <a:rPr lang="en-US" dirty="0"/>
              <a:t>institutions in higher GNP countries</a:t>
            </a:r>
          </a:p>
          <a:p>
            <a:pPr lvl="1"/>
            <a:r>
              <a:rPr lang="en-US" dirty="0"/>
              <a:t>authors in lower GNP countries</a:t>
            </a:r>
          </a:p>
          <a:p>
            <a:r>
              <a:rPr lang="en-US" dirty="0"/>
              <a:t>APC waivers and discounts </a:t>
            </a:r>
          </a:p>
          <a:p>
            <a:pPr lvl="1"/>
            <a:r>
              <a:rPr lang="en-US" dirty="0"/>
              <a:t>similar rates in both higher and lower GNP countries (12% vs 14%)</a:t>
            </a:r>
          </a:p>
          <a:p>
            <a:pPr lvl="1"/>
            <a:r>
              <a:rPr lang="en-US" dirty="0"/>
              <a:t>a small minority of articles in major OA journals received a waiver or discount</a:t>
            </a:r>
          </a:p>
          <a:p>
            <a:endParaRPr lang="en-US" dirty="0"/>
          </a:p>
          <a:p>
            <a:pPr lvl="1"/>
            <a:endParaRPr lang="en-US" dirty="0"/>
          </a:p>
        </p:txBody>
      </p:sp>
    </p:spTree>
    <p:extLst>
      <p:ext uri="{BB962C8B-B14F-4D97-AF65-F5344CB8AC3E}">
        <p14:creationId xmlns:p14="http://schemas.microsoft.com/office/powerpoint/2010/main" val="396912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8767B-285D-43E5-2079-B7CCEBDC3315}"/>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292D74E-7AFE-173D-1FC5-FF1F18425C08}"/>
              </a:ext>
            </a:extLst>
          </p:cNvPr>
          <p:cNvSpPr>
            <a:spLocks noGrp="1"/>
          </p:cNvSpPr>
          <p:nvPr>
            <p:ph idx="1"/>
          </p:nvPr>
        </p:nvSpPr>
        <p:spPr/>
        <p:txBody>
          <a:bodyPr/>
          <a:lstStyle/>
          <a:p>
            <a:r>
              <a:rPr lang="en-US" dirty="0"/>
              <a:t>journal metadata from the Directory of Open Access Journals (DOAJ) to retrieve individual article metadata from the </a:t>
            </a:r>
            <a:r>
              <a:rPr lang="en-US" dirty="0" err="1"/>
              <a:t>OpenAlex</a:t>
            </a:r>
            <a:r>
              <a:rPr lang="en-US" dirty="0"/>
              <a:t> academic database</a:t>
            </a:r>
          </a:p>
          <a:p>
            <a:r>
              <a:rPr lang="en-US" dirty="0"/>
              <a:t>DOAJ – instead of journals indexed on </a:t>
            </a:r>
            <a:r>
              <a:rPr lang="en-US" dirty="0" err="1"/>
              <a:t>WoS</a:t>
            </a:r>
            <a:r>
              <a:rPr lang="en-US" dirty="0"/>
              <a:t> or Scopus – because DOAJ is committed to equity and inclusion, and it also has a more comprehensive coverage of non-English language journals</a:t>
            </a:r>
          </a:p>
          <a:p>
            <a:r>
              <a:rPr lang="en-US" dirty="0"/>
              <a:t>article meta- data was categorized using global country income data from the World Bank</a:t>
            </a:r>
          </a:p>
        </p:txBody>
      </p:sp>
    </p:spTree>
    <p:extLst>
      <p:ext uri="{BB962C8B-B14F-4D97-AF65-F5344CB8AC3E}">
        <p14:creationId xmlns:p14="http://schemas.microsoft.com/office/powerpoint/2010/main" val="37961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9C8FE-7815-2D7B-655B-A4B5774A6EE5}"/>
              </a:ext>
            </a:extLst>
          </p:cNvPr>
          <p:cNvSpPr>
            <a:spLocks noGrp="1"/>
          </p:cNvSpPr>
          <p:nvPr>
            <p:ph type="title"/>
          </p:nvPr>
        </p:nvSpPr>
        <p:spPr/>
        <p:txBody>
          <a:bodyPr/>
          <a:lstStyle/>
          <a:p>
            <a:r>
              <a:rPr lang="en-US" dirty="0"/>
              <a:t>World Bank income level</a:t>
            </a:r>
          </a:p>
        </p:txBody>
      </p:sp>
      <p:sp>
        <p:nvSpPr>
          <p:cNvPr id="3" name="Content Placeholder 2">
            <a:extLst>
              <a:ext uri="{FF2B5EF4-FFF2-40B4-BE49-F238E27FC236}">
                <a16:creationId xmlns:a16="http://schemas.microsoft.com/office/drawing/2014/main" id="{6D3CBD89-66D0-C144-45B3-79B94F15EC73}"/>
              </a:ext>
            </a:extLst>
          </p:cNvPr>
          <p:cNvSpPr>
            <a:spLocks noGrp="1"/>
          </p:cNvSpPr>
          <p:nvPr>
            <p:ph idx="1"/>
          </p:nvPr>
        </p:nvSpPr>
        <p:spPr/>
        <p:txBody>
          <a:bodyPr/>
          <a:lstStyle/>
          <a:p>
            <a:pPr marL="0" indent="0">
              <a:buNone/>
            </a:pPr>
            <a:r>
              <a:rPr lang="en-US" dirty="0"/>
              <a:t>High-income countries (HICs), currently including Chile, New Zealand, Sweden </a:t>
            </a:r>
          </a:p>
          <a:p>
            <a:pPr marL="0" indent="0">
              <a:buNone/>
            </a:pPr>
            <a:r>
              <a:rPr lang="en-US" dirty="0"/>
              <a:t>Upper-middle income countries (UMICs), currently including China, Iraq, Mexico </a:t>
            </a:r>
          </a:p>
          <a:p>
            <a:pPr marL="0" indent="0">
              <a:buNone/>
            </a:pPr>
            <a:r>
              <a:rPr lang="en-US" dirty="0"/>
              <a:t>Lower-middle income countries (LMICs), currently including India, Kenya, Ukraine </a:t>
            </a:r>
          </a:p>
          <a:p>
            <a:pPr marL="0" indent="0">
              <a:buNone/>
            </a:pPr>
            <a:r>
              <a:rPr lang="en-US" dirty="0"/>
              <a:t>Low-income countries (LICs), currently including Afghanistan, Ethiopia, Rwanda </a:t>
            </a:r>
          </a:p>
          <a:p>
            <a:endParaRPr lang="en-US" dirty="0"/>
          </a:p>
          <a:p>
            <a:endParaRPr lang="en-US" dirty="0"/>
          </a:p>
        </p:txBody>
      </p:sp>
    </p:spTree>
    <p:extLst>
      <p:ext uri="{BB962C8B-B14F-4D97-AF65-F5344CB8AC3E}">
        <p14:creationId xmlns:p14="http://schemas.microsoft.com/office/powerpoint/2010/main" val="184152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2D9CE-725A-1E1D-AEC9-8A248FCCB8E8}"/>
              </a:ext>
            </a:extLst>
          </p:cNvPr>
          <p:cNvSpPr>
            <a:spLocks noGrp="1"/>
          </p:cNvSpPr>
          <p:nvPr>
            <p:ph type="title"/>
          </p:nvPr>
        </p:nvSpPr>
        <p:spPr>
          <a:xfrm>
            <a:off x="763654" y="-313453"/>
            <a:ext cx="8042416" cy="1507376"/>
          </a:xfrm>
        </p:spPr>
        <p:txBody>
          <a:bodyPr>
            <a:normAutofit/>
          </a:bodyPr>
          <a:lstStyle/>
          <a:p>
            <a:r>
              <a:rPr lang="en-US" sz="2400" dirty="0"/>
              <a:t>Percentage of DOAJ Journals and Articles by APC</a:t>
            </a:r>
          </a:p>
        </p:txBody>
      </p:sp>
      <p:pic>
        <p:nvPicPr>
          <p:cNvPr id="4" name="Picture 3">
            <a:extLst>
              <a:ext uri="{FF2B5EF4-FFF2-40B4-BE49-F238E27FC236}">
                <a16:creationId xmlns:a16="http://schemas.microsoft.com/office/drawing/2014/main" id="{B7C140DB-145A-12D5-15D7-0F436CB0767A}"/>
              </a:ext>
            </a:extLst>
          </p:cNvPr>
          <p:cNvPicPr>
            <a:picLocks noChangeAspect="1"/>
          </p:cNvPicPr>
          <p:nvPr/>
        </p:nvPicPr>
        <p:blipFill>
          <a:blip r:embed="rId2"/>
          <a:stretch>
            <a:fillRect/>
          </a:stretch>
        </p:blipFill>
        <p:spPr>
          <a:xfrm>
            <a:off x="359325" y="1493615"/>
            <a:ext cx="5907099" cy="3461720"/>
          </a:xfrm>
          <a:prstGeom prst="rect">
            <a:avLst/>
          </a:prstGeom>
        </p:spPr>
      </p:pic>
      <p:pic>
        <p:nvPicPr>
          <p:cNvPr id="3" name="Picture 2">
            <a:extLst>
              <a:ext uri="{FF2B5EF4-FFF2-40B4-BE49-F238E27FC236}">
                <a16:creationId xmlns:a16="http://schemas.microsoft.com/office/drawing/2014/main" id="{CFCC3D13-43BC-C61B-828C-4CD02453B8F9}"/>
              </a:ext>
            </a:extLst>
          </p:cNvPr>
          <p:cNvPicPr>
            <a:picLocks noChangeAspect="1"/>
          </p:cNvPicPr>
          <p:nvPr/>
        </p:nvPicPr>
        <p:blipFill>
          <a:blip r:embed="rId3"/>
          <a:stretch>
            <a:fillRect/>
          </a:stretch>
        </p:blipFill>
        <p:spPr>
          <a:xfrm>
            <a:off x="5582755" y="1406376"/>
            <a:ext cx="6055967" cy="3548960"/>
          </a:xfrm>
          <a:prstGeom prst="rect">
            <a:avLst/>
          </a:prstGeom>
        </p:spPr>
      </p:pic>
      <p:sp>
        <p:nvSpPr>
          <p:cNvPr id="6" name="TextBox 5">
            <a:extLst>
              <a:ext uri="{FF2B5EF4-FFF2-40B4-BE49-F238E27FC236}">
                <a16:creationId xmlns:a16="http://schemas.microsoft.com/office/drawing/2014/main" id="{BC7FC3FE-C7DF-5EC9-A77F-DEC59214DE2E}"/>
              </a:ext>
            </a:extLst>
          </p:cNvPr>
          <p:cNvSpPr txBox="1"/>
          <p:nvPr/>
        </p:nvSpPr>
        <p:spPr>
          <a:xfrm>
            <a:off x="675814" y="5338527"/>
            <a:ext cx="10962908" cy="646331"/>
          </a:xfrm>
          <a:prstGeom prst="rect">
            <a:avLst/>
          </a:prstGeom>
          <a:noFill/>
        </p:spPr>
        <p:txBody>
          <a:bodyPr wrap="square" rtlCol="0">
            <a:spAutoFit/>
          </a:bodyPr>
          <a:lstStyle/>
          <a:p>
            <a:r>
              <a:rPr lang="en-US" sz="1200" dirty="0"/>
              <a:t>Limitations: Any article that was published before the year in which its journal started to publish all contents under an open </a:t>
            </a:r>
            <a:r>
              <a:rPr lang="en-US" sz="1200" dirty="0" err="1"/>
              <a:t>licence</a:t>
            </a:r>
            <a:r>
              <a:rPr lang="en-US" sz="1200" dirty="0"/>
              <a:t> was removed from consideration. At the journal level, each journal is treated as having a grace period within the confines of the year in which that journal switched to open access. During this grace period, all articles are treated as having always been open access.</a:t>
            </a:r>
          </a:p>
        </p:txBody>
      </p:sp>
    </p:spTree>
    <p:extLst>
      <p:ext uri="{BB962C8B-B14F-4D97-AF65-F5344CB8AC3E}">
        <p14:creationId xmlns:p14="http://schemas.microsoft.com/office/powerpoint/2010/main" val="3219601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2D9CE-725A-1E1D-AEC9-8A248FCCB8E8}"/>
              </a:ext>
            </a:extLst>
          </p:cNvPr>
          <p:cNvSpPr>
            <a:spLocks noGrp="1"/>
          </p:cNvSpPr>
          <p:nvPr>
            <p:ph type="title"/>
          </p:nvPr>
        </p:nvSpPr>
        <p:spPr>
          <a:xfrm>
            <a:off x="790148" y="-321005"/>
            <a:ext cx="6437143" cy="1507376"/>
          </a:xfrm>
        </p:spPr>
        <p:txBody>
          <a:bodyPr>
            <a:normAutofit/>
          </a:bodyPr>
          <a:lstStyle/>
          <a:p>
            <a:r>
              <a:rPr lang="en-US" sz="2400" dirty="0"/>
              <a:t>Number of articles by income level (logarithmic)</a:t>
            </a:r>
          </a:p>
        </p:txBody>
      </p:sp>
      <p:pic>
        <p:nvPicPr>
          <p:cNvPr id="4" name="Picture 3">
            <a:extLst>
              <a:ext uri="{FF2B5EF4-FFF2-40B4-BE49-F238E27FC236}">
                <a16:creationId xmlns:a16="http://schemas.microsoft.com/office/drawing/2014/main" id="{C5D56B7A-D947-6C93-410C-565EAA5FB8CA}"/>
              </a:ext>
            </a:extLst>
          </p:cNvPr>
          <p:cNvPicPr>
            <a:picLocks noChangeAspect="1"/>
          </p:cNvPicPr>
          <p:nvPr/>
        </p:nvPicPr>
        <p:blipFill>
          <a:blip r:embed="rId2"/>
          <a:stretch>
            <a:fillRect/>
          </a:stretch>
        </p:blipFill>
        <p:spPr>
          <a:xfrm>
            <a:off x="790149" y="1376423"/>
            <a:ext cx="7044036" cy="3922330"/>
          </a:xfrm>
          <a:prstGeom prst="rect">
            <a:avLst/>
          </a:prstGeom>
        </p:spPr>
      </p:pic>
      <p:sp>
        <p:nvSpPr>
          <p:cNvPr id="3" name="TextBox 2">
            <a:extLst>
              <a:ext uri="{FF2B5EF4-FFF2-40B4-BE49-F238E27FC236}">
                <a16:creationId xmlns:a16="http://schemas.microsoft.com/office/drawing/2014/main" id="{A592622A-35EF-E1E4-AA50-79154B143526}"/>
              </a:ext>
            </a:extLst>
          </p:cNvPr>
          <p:cNvSpPr txBox="1"/>
          <p:nvPr/>
        </p:nvSpPr>
        <p:spPr>
          <a:xfrm>
            <a:off x="963827" y="5543055"/>
            <a:ext cx="9329351" cy="830997"/>
          </a:xfrm>
          <a:prstGeom prst="rect">
            <a:avLst/>
          </a:prstGeom>
          <a:noFill/>
        </p:spPr>
        <p:txBody>
          <a:bodyPr wrap="square" rtlCol="0">
            <a:spAutoFit/>
          </a:bodyPr>
          <a:lstStyle/>
          <a:p>
            <a:r>
              <a:rPr lang="en-IE" sz="1200" dirty="0"/>
              <a:t>Limitations: This analysis relies heavily on journal metadata sourced from the DOAJ. The metadata reported by the DOAJ is self-reported by the journals themselves and is reviewed by an editor who may be a volunteer (Directory of Open Access Journals, n.d.). The accuracy of the DOAJ metadata relies heavily on the honesty and accuracy of the applying journals and the scrupulousness of the editor reviewing the application.</a:t>
            </a:r>
            <a:endParaRPr lang="en-US" sz="1200" dirty="0"/>
          </a:p>
        </p:txBody>
      </p:sp>
    </p:spTree>
    <p:extLst>
      <p:ext uri="{BB962C8B-B14F-4D97-AF65-F5344CB8AC3E}">
        <p14:creationId xmlns:p14="http://schemas.microsoft.com/office/powerpoint/2010/main" val="288087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2D9CE-725A-1E1D-AEC9-8A248FCCB8E8}"/>
              </a:ext>
            </a:extLst>
          </p:cNvPr>
          <p:cNvSpPr>
            <a:spLocks noGrp="1"/>
          </p:cNvSpPr>
          <p:nvPr>
            <p:ph type="title"/>
          </p:nvPr>
        </p:nvSpPr>
        <p:spPr>
          <a:xfrm>
            <a:off x="547256" y="-263388"/>
            <a:ext cx="6437143" cy="1507376"/>
          </a:xfrm>
        </p:spPr>
        <p:txBody>
          <a:bodyPr>
            <a:normAutofit/>
          </a:bodyPr>
          <a:lstStyle/>
          <a:p>
            <a:r>
              <a:rPr lang="en-US" sz="2400" dirty="0"/>
              <a:t>Percentage of articles published in gold open access by income level</a:t>
            </a:r>
          </a:p>
        </p:txBody>
      </p:sp>
      <p:pic>
        <p:nvPicPr>
          <p:cNvPr id="4" name="Picture 3">
            <a:extLst>
              <a:ext uri="{FF2B5EF4-FFF2-40B4-BE49-F238E27FC236}">
                <a16:creationId xmlns:a16="http://schemas.microsoft.com/office/drawing/2014/main" id="{DA81BA57-B4E8-FE4F-381E-85A26C042E20}"/>
              </a:ext>
            </a:extLst>
          </p:cNvPr>
          <p:cNvPicPr>
            <a:picLocks noChangeAspect="1"/>
          </p:cNvPicPr>
          <p:nvPr/>
        </p:nvPicPr>
        <p:blipFill>
          <a:blip r:embed="rId2"/>
          <a:stretch>
            <a:fillRect/>
          </a:stretch>
        </p:blipFill>
        <p:spPr>
          <a:xfrm>
            <a:off x="726365" y="1357111"/>
            <a:ext cx="6994075" cy="3894511"/>
          </a:xfrm>
          <a:prstGeom prst="rect">
            <a:avLst/>
          </a:prstGeom>
        </p:spPr>
      </p:pic>
      <p:sp>
        <p:nvSpPr>
          <p:cNvPr id="3" name="TextBox 2">
            <a:extLst>
              <a:ext uri="{FF2B5EF4-FFF2-40B4-BE49-F238E27FC236}">
                <a16:creationId xmlns:a16="http://schemas.microsoft.com/office/drawing/2014/main" id="{2A47109B-654D-A3A4-716B-995B2CF5D690}"/>
              </a:ext>
            </a:extLst>
          </p:cNvPr>
          <p:cNvSpPr txBox="1"/>
          <p:nvPr/>
        </p:nvSpPr>
        <p:spPr>
          <a:xfrm>
            <a:off x="963827" y="5543055"/>
            <a:ext cx="9329351" cy="830997"/>
          </a:xfrm>
          <a:prstGeom prst="rect">
            <a:avLst/>
          </a:prstGeom>
          <a:noFill/>
        </p:spPr>
        <p:txBody>
          <a:bodyPr wrap="square" rtlCol="0">
            <a:spAutoFit/>
          </a:bodyPr>
          <a:lstStyle/>
          <a:p>
            <a:r>
              <a:rPr lang="en-IE" sz="1200" dirty="0"/>
              <a:t>Limitations: This analysis relies heavily on journal metadata sourced from the DOAJ. The metadata reported by the DOAJ is self-reported by the journals themselves and is reviewed by an editor who may be a volunteer (Directory of Open Access Journals, n.d.). The accuracy of the DOAJ metadata relies heavily on the honesty and accuracy of the applying journals and the scrupulousness of the editor reviewing the application.</a:t>
            </a:r>
            <a:endParaRPr lang="en-US" sz="1200" dirty="0"/>
          </a:p>
        </p:txBody>
      </p:sp>
    </p:spTree>
    <p:extLst>
      <p:ext uri="{BB962C8B-B14F-4D97-AF65-F5344CB8AC3E}">
        <p14:creationId xmlns:p14="http://schemas.microsoft.com/office/powerpoint/2010/main" val="1131042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C4E2-D9DB-E7C7-D64B-8BC15DA8CAF9}"/>
              </a:ext>
            </a:extLst>
          </p:cNvPr>
          <p:cNvSpPr>
            <a:spLocks noGrp="1"/>
          </p:cNvSpPr>
          <p:nvPr>
            <p:ph type="title"/>
          </p:nvPr>
        </p:nvSpPr>
        <p:spPr/>
        <p:txBody>
          <a:bodyPr/>
          <a:lstStyle/>
          <a:p>
            <a:r>
              <a:rPr lang="en-US" dirty="0"/>
              <a:t>Other highlights</a:t>
            </a:r>
          </a:p>
        </p:txBody>
      </p:sp>
      <p:sp>
        <p:nvSpPr>
          <p:cNvPr id="3" name="Content Placeholder 2">
            <a:extLst>
              <a:ext uri="{FF2B5EF4-FFF2-40B4-BE49-F238E27FC236}">
                <a16:creationId xmlns:a16="http://schemas.microsoft.com/office/drawing/2014/main" id="{C231CCA7-1125-EB1B-6EDF-3D73CCEB81B0}"/>
              </a:ext>
            </a:extLst>
          </p:cNvPr>
          <p:cNvSpPr>
            <a:spLocks noGrp="1"/>
          </p:cNvSpPr>
          <p:nvPr>
            <p:ph idx="1"/>
          </p:nvPr>
        </p:nvSpPr>
        <p:spPr/>
        <p:txBody>
          <a:bodyPr>
            <a:normAutofit/>
          </a:bodyPr>
          <a:lstStyle/>
          <a:p>
            <a:r>
              <a:rPr lang="en-US" dirty="0"/>
              <a:t>Nearly 70% of DOAJ articles were published in gold open access journals in 2020</a:t>
            </a:r>
          </a:p>
          <a:p>
            <a:r>
              <a:rPr lang="en-US" dirty="0"/>
              <a:t>Over 80% of DOAJ articles by authors from high- and low-income countries were published in gold open access journals in 2020 </a:t>
            </a:r>
          </a:p>
          <a:p>
            <a:r>
              <a:rPr lang="en-US" dirty="0"/>
              <a:t>Less than 70% of DOAJ articles by authors from middle- income countries were published in gold open access journals in 2020 </a:t>
            </a:r>
          </a:p>
          <a:p>
            <a:r>
              <a:rPr lang="en-US" dirty="0"/>
              <a:t>In 2020, authors in low-income countries only accounted for just over 1% of articles published in DOAJ journals </a:t>
            </a:r>
          </a:p>
          <a:p>
            <a:endParaRPr lang="en-US" dirty="0"/>
          </a:p>
          <a:p>
            <a:endParaRPr lang="en-US" dirty="0"/>
          </a:p>
        </p:txBody>
      </p:sp>
    </p:spTree>
    <p:extLst>
      <p:ext uri="{BB962C8B-B14F-4D97-AF65-F5344CB8AC3E}">
        <p14:creationId xmlns:p14="http://schemas.microsoft.com/office/powerpoint/2010/main" val="379018913"/>
      </p:ext>
    </p:extLst>
  </p:cSld>
  <p:clrMapOvr>
    <a:masterClrMapping/>
  </p:clrMapOvr>
</p:sld>
</file>

<file path=ppt/theme/theme1.xml><?xml version="1.0" encoding="utf-8"?>
<a:theme xmlns:a="http://schemas.openxmlformats.org/drawingml/2006/main" name="BlocksVTI">
  <a:themeElements>
    <a:clrScheme name="AnalogousFromRegularSeedRightStep">
      <a:dk1>
        <a:srgbClr val="000000"/>
      </a:dk1>
      <a:lt1>
        <a:srgbClr val="FFFFFF"/>
      </a:lt1>
      <a:dk2>
        <a:srgbClr val="412724"/>
      </a:dk2>
      <a:lt2>
        <a:srgbClr val="E2E8E4"/>
      </a:lt2>
      <a:accent1>
        <a:srgbClr val="D739AE"/>
      </a:accent1>
      <a:accent2>
        <a:srgbClr val="C5275A"/>
      </a:accent2>
      <a:accent3>
        <a:srgbClr val="D74839"/>
      </a:accent3>
      <a:accent4>
        <a:srgbClr val="C57827"/>
      </a:accent4>
      <a:accent5>
        <a:srgbClr val="B0A72F"/>
      </a:accent5>
      <a:accent6>
        <a:srgbClr val="81B223"/>
      </a:accent6>
      <a:hlink>
        <a:srgbClr val="31944B"/>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704</TotalTime>
  <Words>1071</Words>
  <Application>Microsoft Macintosh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Avenir Next LT Pro</vt:lpstr>
      <vt:lpstr>Avenir Next LT Pro Light</vt:lpstr>
      <vt:lpstr>BlocksVTI</vt:lpstr>
      <vt:lpstr> An Analysis of Publication Trends by Income Level in the Directory of Open Access Journals 1987–2020</vt:lpstr>
      <vt:lpstr>PowerPoint Presentation</vt:lpstr>
      <vt:lpstr>Background</vt:lpstr>
      <vt:lpstr>Methods</vt:lpstr>
      <vt:lpstr>World Bank income level</vt:lpstr>
      <vt:lpstr>Percentage of DOAJ Journals and Articles by APC</vt:lpstr>
      <vt:lpstr>Number of articles by income level (logarithmic)</vt:lpstr>
      <vt:lpstr>Percentage of articles published in gold open access by income level</vt:lpstr>
      <vt:lpstr>Other highlights</vt:lpstr>
      <vt:lpstr>Issues &amp; Policy implications</vt:lpstr>
      <vt:lpstr>Selected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IS41060  Research and Practice In Library and   Information Studies</dc:title>
  <dc:creator>Lai Ma</dc:creator>
  <cp:lastModifiedBy>Lai Ma</cp:lastModifiedBy>
  <cp:revision>44</cp:revision>
  <dcterms:created xsi:type="dcterms:W3CDTF">2023-08-16T13:15:14Z</dcterms:created>
  <dcterms:modified xsi:type="dcterms:W3CDTF">2023-10-18T13:00:33Z</dcterms:modified>
</cp:coreProperties>
</file>