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1623" r:id="rId2"/>
    <p:sldId id="1684" r:id="rId3"/>
    <p:sldId id="1685" r:id="rId4"/>
    <p:sldId id="1686" r:id="rId5"/>
    <p:sldId id="1687" r:id="rId6"/>
    <p:sldId id="1690" r:id="rId7"/>
    <p:sldId id="556" r:id="rId8"/>
    <p:sldId id="543" r:id="rId9"/>
    <p:sldId id="555" r:id="rId10"/>
    <p:sldId id="1691" r:id="rId11"/>
    <p:sldId id="1681" r:id="rId12"/>
    <p:sldId id="1650" r:id="rId13"/>
    <p:sldId id="1651" r:id="rId14"/>
    <p:sldId id="1653" r:id="rId15"/>
    <p:sldId id="502" r:id="rId16"/>
    <p:sldId id="820" r:id="rId17"/>
    <p:sldId id="542" r:id="rId18"/>
    <p:sldId id="1692" r:id="rId19"/>
    <p:sldId id="838" r:id="rId20"/>
    <p:sldId id="633" r:id="rId21"/>
    <p:sldId id="681" r:id="rId22"/>
    <p:sldId id="257" r:id="rId23"/>
    <p:sldId id="1693" r:id="rId24"/>
    <p:sldId id="347" r:id="rId25"/>
    <p:sldId id="1698" r:id="rId26"/>
    <p:sldId id="1699" r:id="rId27"/>
    <p:sldId id="1700" r:id="rId28"/>
    <p:sldId id="392" r:id="rId29"/>
    <p:sldId id="1706" r:id="rId30"/>
    <p:sldId id="1680" r:id="rId31"/>
    <p:sldId id="264" r:id="rId32"/>
    <p:sldId id="1638" r:id="rId33"/>
    <p:sldId id="1639" r:id="rId34"/>
    <p:sldId id="1640" r:id="rId35"/>
    <p:sldId id="1643" r:id="rId36"/>
    <p:sldId id="1644" r:id="rId37"/>
    <p:sldId id="539" r:id="rId38"/>
    <p:sldId id="520" r:id="rId39"/>
    <p:sldId id="262" r:id="rId40"/>
    <p:sldId id="1645" r:id="rId41"/>
    <p:sldId id="334" r:id="rId42"/>
    <p:sldId id="1646" r:id="rId43"/>
    <p:sldId id="1647" r:id="rId44"/>
    <p:sldId id="823" r:id="rId45"/>
    <p:sldId id="824" r:id="rId46"/>
    <p:sldId id="826" r:id="rId47"/>
    <p:sldId id="827" r:id="rId48"/>
    <p:sldId id="1721" r:id="rId49"/>
    <p:sldId id="1682" r:id="rId50"/>
    <p:sldId id="286" r:id="rId51"/>
    <p:sldId id="1711" r:id="rId52"/>
    <p:sldId id="550" r:id="rId53"/>
    <p:sldId id="551" r:id="rId54"/>
    <p:sldId id="394" r:id="rId55"/>
    <p:sldId id="500" r:id="rId56"/>
    <p:sldId id="1714" r:id="rId57"/>
    <p:sldId id="526" r:id="rId58"/>
    <p:sldId id="1715" r:id="rId59"/>
    <p:sldId id="528" r:id="rId60"/>
    <p:sldId id="1716" r:id="rId61"/>
    <p:sldId id="1717" r:id="rId62"/>
    <p:sldId id="515" r:id="rId63"/>
    <p:sldId id="830" r:id="rId64"/>
    <p:sldId id="1729" r:id="rId65"/>
    <p:sldId id="266" r:id="rId66"/>
    <p:sldId id="267" r:id="rId67"/>
    <p:sldId id="435" r:id="rId68"/>
    <p:sldId id="481" r:id="rId69"/>
    <p:sldId id="484" r:id="rId70"/>
    <p:sldId id="483" r:id="rId71"/>
    <p:sldId id="466" r:id="rId72"/>
    <p:sldId id="442" r:id="rId73"/>
    <p:sldId id="679" r:id="rId74"/>
    <p:sldId id="680" r:id="rId75"/>
    <p:sldId id="549" r:id="rId76"/>
    <p:sldId id="1733" r:id="rId77"/>
    <p:sldId id="1661" r:id="rId78"/>
    <p:sldId id="406" r:id="rId79"/>
    <p:sldId id="449" r:id="rId80"/>
    <p:sldId id="407" r:id="rId81"/>
    <p:sldId id="31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41" d="100"/>
          <a:sy n="41" d="100"/>
        </p:scale>
        <p:origin x="748" y="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BF6EEE-81FC-4EEC-A293-9B4BEC4674A9}" type="doc">
      <dgm:prSet loTypeId="urn:microsoft.com/office/officeart/2005/8/layout/hProcess11" loCatId="process" qsTypeId="urn:microsoft.com/office/officeart/2005/8/quickstyle/simple1" qsCatId="simple" csTypeId="urn:microsoft.com/office/officeart/2005/8/colors/accent1_2" csCatId="accent1" phldr="1"/>
      <dgm:spPr/>
    </dgm:pt>
    <dgm:pt modelId="{4B9DA0A2-FFEB-415C-B40A-6FCD94C82E2C}">
      <dgm:prSet phldrT="[Text]"/>
      <dgm:spPr/>
      <dgm:t>
        <a:bodyPr/>
        <a:lstStyle/>
        <a:p>
          <a:r>
            <a:rPr lang="en-US" dirty="0"/>
            <a:t>2009</a:t>
          </a:r>
        </a:p>
      </dgm:t>
    </dgm:pt>
    <dgm:pt modelId="{7D219B7D-1257-4FA2-8E56-AAEC113AA255}" type="parTrans" cxnId="{D0F69CA6-84A1-4A72-8CE2-86096ED6277C}">
      <dgm:prSet/>
      <dgm:spPr/>
      <dgm:t>
        <a:bodyPr/>
        <a:lstStyle/>
        <a:p>
          <a:endParaRPr lang="en-US"/>
        </a:p>
      </dgm:t>
    </dgm:pt>
    <dgm:pt modelId="{C3F5995C-D104-49B4-B3C5-A509FB3BDA73}" type="sibTrans" cxnId="{D0F69CA6-84A1-4A72-8CE2-86096ED6277C}">
      <dgm:prSet/>
      <dgm:spPr/>
      <dgm:t>
        <a:bodyPr/>
        <a:lstStyle/>
        <a:p>
          <a:endParaRPr lang="en-US"/>
        </a:p>
      </dgm:t>
    </dgm:pt>
    <dgm:pt modelId="{C654B15F-28BB-4BFC-9095-F5DEC2AE55BB}">
      <dgm:prSet phldrT="[Text]"/>
      <dgm:spPr/>
      <dgm:t>
        <a:bodyPr/>
        <a:lstStyle/>
        <a:p>
          <a:r>
            <a:rPr lang="en-US" dirty="0"/>
            <a:t>2018</a:t>
          </a:r>
        </a:p>
      </dgm:t>
    </dgm:pt>
    <dgm:pt modelId="{9CC89AD6-BE63-4FA1-BCC1-BB1B82437BA2}" type="parTrans" cxnId="{F7EF36C6-AF9E-42BA-BC35-77FBC7910954}">
      <dgm:prSet/>
      <dgm:spPr/>
      <dgm:t>
        <a:bodyPr/>
        <a:lstStyle/>
        <a:p>
          <a:endParaRPr lang="en-US"/>
        </a:p>
      </dgm:t>
    </dgm:pt>
    <dgm:pt modelId="{5AF9A73B-558D-4DA2-9323-E525C51C175A}" type="sibTrans" cxnId="{F7EF36C6-AF9E-42BA-BC35-77FBC7910954}">
      <dgm:prSet/>
      <dgm:spPr/>
      <dgm:t>
        <a:bodyPr/>
        <a:lstStyle/>
        <a:p>
          <a:endParaRPr lang="en-US"/>
        </a:p>
      </dgm:t>
    </dgm:pt>
    <dgm:pt modelId="{5FD43DBB-8EAB-4675-88F7-595F27F5E301}" type="pres">
      <dgm:prSet presAssocID="{C2BF6EEE-81FC-4EEC-A293-9B4BEC4674A9}" presName="Name0" presStyleCnt="0">
        <dgm:presLayoutVars>
          <dgm:dir/>
          <dgm:resizeHandles val="exact"/>
        </dgm:presLayoutVars>
      </dgm:prSet>
      <dgm:spPr/>
    </dgm:pt>
    <dgm:pt modelId="{C729CAFE-157C-4BAF-A771-48954BA6C13C}" type="pres">
      <dgm:prSet presAssocID="{C2BF6EEE-81FC-4EEC-A293-9B4BEC4674A9}" presName="arrow" presStyleLbl="bgShp" presStyleIdx="0" presStyleCnt="1"/>
      <dgm:spPr/>
    </dgm:pt>
    <dgm:pt modelId="{5C0784E3-D5E8-4AD2-8FBB-BCD3C318107C}" type="pres">
      <dgm:prSet presAssocID="{C2BF6EEE-81FC-4EEC-A293-9B4BEC4674A9}" presName="points" presStyleCnt="0"/>
      <dgm:spPr/>
    </dgm:pt>
    <dgm:pt modelId="{50ECB265-BE29-4ABF-AB1A-4DC00BDA1BE2}" type="pres">
      <dgm:prSet presAssocID="{4B9DA0A2-FFEB-415C-B40A-6FCD94C82E2C}" presName="compositeA" presStyleCnt="0"/>
      <dgm:spPr/>
    </dgm:pt>
    <dgm:pt modelId="{6C3738FE-F815-423B-B684-2AF67B9B79D7}" type="pres">
      <dgm:prSet presAssocID="{4B9DA0A2-FFEB-415C-B40A-6FCD94C82E2C}" presName="textA" presStyleLbl="revTx" presStyleIdx="0" presStyleCnt="2" custScaleX="35309" custLinFactY="50660" custLinFactNeighborX="-31553" custLinFactNeighborY="100000">
        <dgm:presLayoutVars>
          <dgm:bulletEnabled val="1"/>
        </dgm:presLayoutVars>
      </dgm:prSet>
      <dgm:spPr/>
    </dgm:pt>
    <dgm:pt modelId="{4497E6E7-C0C0-491D-A6B9-80EA6B2FFCD9}" type="pres">
      <dgm:prSet presAssocID="{4B9DA0A2-FFEB-415C-B40A-6FCD94C82E2C}" presName="circleA" presStyleLbl="node1" presStyleIdx="0" presStyleCnt="2" custLinFactX="-350661" custLinFactNeighborX="-400000" custLinFactNeighborY="5287"/>
      <dgm:spPr/>
    </dgm:pt>
    <dgm:pt modelId="{98549C3A-EEF7-40B7-A62D-7021CB7FE269}" type="pres">
      <dgm:prSet presAssocID="{4B9DA0A2-FFEB-415C-B40A-6FCD94C82E2C}" presName="spaceA" presStyleCnt="0"/>
      <dgm:spPr/>
    </dgm:pt>
    <dgm:pt modelId="{EE72CB38-7DEE-4FDD-B995-87276DF48AE3}" type="pres">
      <dgm:prSet presAssocID="{C3F5995C-D104-49B4-B3C5-A509FB3BDA73}" presName="space" presStyleCnt="0"/>
      <dgm:spPr/>
    </dgm:pt>
    <dgm:pt modelId="{64CAA796-0C71-4736-ADA0-2407CBB0CBF3}" type="pres">
      <dgm:prSet presAssocID="{C654B15F-28BB-4BFC-9095-F5DEC2AE55BB}" presName="compositeB" presStyleCnt="0"/>
      <dgm:spPr/>
    </dgm:pt>
    <dgm:pt modelId="{C9CC8683-A4DC-47E8-870F-71D09A601B10}" type="pres">
      <dgm:prSet presAssocID="{C654B15F-28BB-4BFC-9095-F5DEC2AE55BB}" presName="textB" presStyleLbl="revTx" presStyleIdx="1" presStyleCnt="2" custFlipHor="1" custScaleX="32581" custLinFactNeighborX="47607">
        <dgm:presLayoutVars>
          <dgm:bulletEnabled val="1"/>
        </dgm:presLayoutVars>
      </dgm:prSet>
      <dgm:spPr/>
    </dgm:pt>
    <dgm:pt modelId="{2A6603DF-F7E5-4B49-90BB-56F018F6E2B7}" type="pres">
      <dgm:prSet presAssocID="{C654B15F-28BB-4BFC-9095-F5DEC2AE55BB}" presName="circleB" presStyleLbl="node1" presStyleIdx="1" presStyleCnt="2" custLinFactX="547136" custLinFactNeighborX="600000" custLinFactNeighborY="-2643"/>
      <dgm:spPr/>
    </dgm:pt>
    <dgm:pt modelId="{F6AC4436-BC45-4AB2-A3E1-AE4BA2C434C4}" type="pres">
      <dgm:prSet presAssocID="{C654B15F-28BB-4BFC-9095-F5DEC2AE55BB}" presName="spaceB" presStyleCnt="0"/>
      <dgm:spPr/>
    </dgm:pt>
  </dgm:ptLst>
  <dgm:cxnLst>
    <dgm:cxn modelId="{B8303D7D-442D-429C-A6F5-EF98F6BAC147}" type="presOf" srcId="{4B9DA0A2-FFEB-415C-B40A-6FCD94C82E2C}" destId="{6C3738FE-F815-423B-B684-2AF67B9B79D7}" srcOrd="0" destOrd="0" presId="urn:microsoft.com/office/officeart/2005/8/layout/hProcess11"/>
    <dgm:cxn modelId="{D666AB87-4EB9-4A5B-B126-4C8597F7B410}" type="presOf" srcId="{C2BF6EEE-81FC-4EEC-A293-9B4BEC4674A9}" destId="{5FD43DBB-8EAB-4675-88F7-595F27F5E301}" srcOrd="0" destOrd="0" presId="urn:microsoft.com/office/officeart/2005/8/layout/hProcess11"/>
    <dgm:cxn modelId="{D0F69CA6-84A1-4A72-8CE2-86096ED6277C}" srcId="{C2BF6EEE-81FC-4EEC-A293-9B4BEC4674A9}" destId="{4B9DA0A2-FFEB-415C-B40A-6FCD94C82E2C}" srcOrd="0" destOrd="0" parTransId="{7D219B7D-1257-4FA2-8E56-AAEC113AA255}" sibTransId="{C3F5995C-D104-49B4-B3C5-A509FB3BDA73}"/>
    <dgm:cxn modelId="{8AA57BAB-7607-4DC4-BCA9-62EF757DC9FC}" type="presOf" srcId="{C654B15F-28BB-4BFC-9095-F5DEC2AE55BB}" destId="{C9CC8683-A4DC-47E8-870F-71D09A601B10}" srcOrd="0" destOrd="0" presId="urn:microsoft.com/office/officeart/2005/8/layout/hProcess11"/>
    <dgm:cxn modelId="{F7EF36C6-AF9E-42BA-BC35-77FBC7910954}" srcId="{C2BF6EEE-81FC-4EEC-A293-9B4BEC4674A9}" destId="{C654B15F-28BB-4BFC-9095-F5DEC2AE55BB}" srcOrd="1" destOrd="0" parTransId="{9CC89AD6-BE63-4FA1-BCC1-BB1B82437BA2}" sibTransId="{5AF9A73B-558D-4DA2-9323-E525C51C175A}"/>
    <dgm:cxn modelId="{C1642717-6015-4590-AA11-691C0E9730F9}" type="presParOf" srcId="{5FD43DBB-8EAB-4675-88F7-595F27F5E301}" destId="{C729CAFE-157C-4BAF-A771-48954BA6C13C}" srcOrd="0" destOrd="0" presId="urn:microsoft.com/office/officeart/2005/8/layout/hProcess11"/>
    <dgm:cxn modelId="{FFB6A98F-2B49-40B0-993E-AA655A3074BB}" type="presParOf" srcId="{5FD43DBB-8EAB-4675-88F7-595F27F5E301}" destId="{5C0784E3-D5E8-4AD2-8FBB-BCD3C318107C}" srcOrd="1" destOrd="0" presId="urn:microsoft.com/office/officeart/2005/8/layout/hProcess11"/>
    <dgm:cxn modelId="{94686DE2-6F22-4DC3-8517-01F926981ECA}" type="presParOf" srcId="{5C0784E3-D5E8-4AD2-8FBB-BCD3C318107C}" destId="{50ECB265-BE29-4ABF-AB1A-4DC00BDA1BE2}" srcOrd="0" destOrd="0" presId="urn:microsoft.com/office/officeart/2005/8/layout/hProcess11"/>
    <dgm:cxn modelId="{3448E5BE-F9E1-4E8A-8DAD-52E377FE66EE}" type="presParOf" srcId="{50ECB265-BE29-4ABF-AB1A-4DC00BDA1BE2}" destId="{6C3738FE-F815-423B-B684-2AF67B9B79D7}" srcOrd="0" destOrd="0" presId="urn:microsoft.com/office/officeart/2005/8/layout/hProcess11"/>
    <dgm:cxn modelId="{9D7A0337-56BE-4FF9-B36E-23230D24E886}" type="presParOf" srcId="{50ECB265-BE29-4ABF-AB1A-4DC00BDA1BE2}" destId="{4497E6E7-C0C0-491D-A6B9-80EA6B2FFCD9}" srcOrd="1" destOrd="0" presId="urn:microsoft.com/office/officeart/2005/8/layout/hProcess11"/>
    <dgm:cxn modelId="{CF789EF0-DBD6-4C15-9DB4-1B68EA2B8632}" type="presParOf" srcId="{50ECB265-BE29-4ABF-AB1A-4DC00BDA1BE2}" destId="{98549C3A-EEF7-40B7-A62D-7021CB7FE269}" srcOrd="2" destOrd="0" presId="urn:microsoft.com/office/officeart/2005/8/layout/hProcess11"/>
    <dgm:cxn modelId="{42A04036-DB7E-4D5A-B780-91B95A2E3E53}" type="presParOf" srcId="{5C0784E3-D5E8-4AD2-8FBB-BCD3C318107C}" destId="{EE72CB38-7DEE-4FDD-B995-87276DF48AE3}" srcOrd="1" destOrd="0" presId="urn:microsoft.com/office/officeart/2005/8/layout/hProcess11"/>
    <dgm:cxn modelId="{B11209BD-24B3-49E6-8B9F-A172655FE6FB}" type="presParOf" srcId="{5C0784E3-D5E8-4AD2-8FBB-BCD3C318107C}" destId="{64CAA796-0C71-4736-ADA0-2407CBB0CBF3}" srcOrd="2" destOrd="0" presId="urn:microsoft.com/office/officeart/2005/8/layout/hProcess11"/>
    <dgm:cxn modelId="{72D09897-6BE2-4809-A904-9E33DB58F376}" type="presParOf" srcId="{64CAA796-0C71-4736-ADA0-2407CBB0CBF3}" destId="{C9CC8683-A4DC-47E8-870F-71D09A601B10}" srcOrd="0" destOrd="0" presId="urn:microsoft.com/office/officeart/2005/8/layout/hProcess11"/>
    <dgm:cxn modelId="{76A23063-EBCC-46F6-A5AD-BC7B5CF7E278}" type="presParOf" srcId="{64CAA796-0C71-4736-ADA0-2407CBB0CBF3}" destId="{2A6603DF-F7E5-4B49-90BB-56F018F6E2B7}" srcOrd="1" destOrd="0" presId="urn:microsoft.com/office/officeart/2005/8/layout/hProcess11"/>
    <dgm:cxn modelId="{1E35CEC8-3ABC-4ACC-96DF-AE7371B2CFA6}" type="presParOf" srcId="{64CAA796-0C71-4736-ADA0-2407CBB0CBF3}" destId="{F6AC4436-BC45-4AB2-A3E1-AE4BA2C434C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0F4184-7531-4D92-BD67-8D9F879EFEC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42D131F-44DB-45A7-B494-B606475248EF}">
      <dgm:prSet/>
      <dgm:spPr/>
      <dgm:t>
        <a:bodyPr/>
        <a:lstStyle/>
        <a:p>
          <a:pPr rtl="0"/>
          <a:r>
            <a:rPr lang="en-US" b="0" dirty="0"/>
            <a:t>An </a:t>
          </a:r>
          <a:r>
            <a:rPr lang="en-US" b="1" dirty="0">
              <a:solidFill>
                <a:schemeClr val="accent1">
                  <a:lumMod val="50000"/>
                </a:schemeClr>
              </a:solidFill>
            </a:rPr>
            <a:t>indicator</a:t>
          </a:r>
          <a:r>
            <a:rPr lang="en-US" b="0" dirty="0"/>
            <a:t> is a measure of a concept. </a:t>
          </a:r>
          <a:endParaRPr lang="en-US" dirty="0"/>
        </a:p>
      </dgm:t>
    </dgm:pt>
    <dgm:pt modelId="{FD184AB3-1ED5-4270-A5B3-A8B2AC63FE98}" type="parTrans" cxnId="{AE404F19-A82B-4670-B65C-2893EEE300C1}">
      <dgm:prSet/>
      <dgm:spPr/>
      <dgm:t>
        <a:bodyPr/>
        <a:lstStyle/>
        <a:p>
          <a:endParaRPr lang="en-US"/>
        </a:p>
      </dgm:t>
    </dgm:pt>
    <dgm:pt modelId="{F034B2AD-FD9E-4EBE-A2FB-0F5D92355B1D}" type="sibTrans" cxnId="{AE404F19-A82B-4670-B65C-2893EEE300C1}">
      <dgm:prSet/>
      <dgm:spPr/>
      <dgm:t>
        <a:bodyPr/>
        <a:lstStyle/>
        <a:p>
          <a:endParaRPr lang="en-US"/>
        </a:p>
      </dgm:t>
    </dgm:pt>
    <dgm:pt modelId="{6F606666-47AD-49AF-9635-C43D3CBFBF1A}">
      <dgm:prSet/>
      <dgm:spPr/>
      <dgm:t>
        <a:bodyPr/>
        <a:lstStyle/>
        <a:p>
          <a:pPr rtl="0"/>
          <a:r>
            <a:rPr lang="en-US" b="0" dirty="0"/>
            <a:t>In research evaluation, that concept should </a:t>
          </a:r>
          <a:r>
            <a:rPr lang="en-US" b="1" dirty="0">
              <a:solidFill>
                <a:schemeClr val="accent1">
                  <a:lumMod val="50000"/>
                </a:schemeClr>
              </a:solidFill>
            </a:rPr>
            <a:t>represent values</a:t>
          </a:r>
          <a:r>
            <a:rPr lang="en-US" b="0" dirty="0"/>
            <a:t>. </a:t>
          </a:r>
          <a:endParaRPr lang="en-US" dirty="0"/>
        </a:p>
      </dgm:t>
    </dgm:pt>
    <dgm:pt modelId="{F4A7D6CB-CD66-4A36-BA58-338EE4FDCC99}" type="parTrans" cxnId="{0030E12F-25DD-498D-8CA6-9F7FC8B094CF}">
      <dgm:prSet/>
      <dgm:spPr/>
      <dgm:t>
        <a:bodyPr/>
        <a:lstStyle/>
        <a:p>
          <a:endParaRPr lang="en-US"/>
        </a:p>
      </dgm:t>
    </dgm:pt>
    <dgm:pt modelId="{22568A52-D62D-4356-AB63-788BAF592BC6}" type="sibTrans" cxnId="{0030E12F-25DD-498D-8CA6-9F7FC8B094CF}">
      <dgm:prSet/>
      <dgm:spPr/>
      <dgm:t>
        <a:bodyPr/>
        <a:lstStyle/>
        <a:p>
          <a:endParaRPr lang="en-US"/>
        </a:p>
      </dgm:t>
    </dgm:pt>
    <dgm:pt modelId="{FEE5EF99-A2A8-437D-877D-D008C674C634}">
      <dgm:prSet/>
      <dgm:spPr/>
      <dgm:t>
        <a:bodyPr/>
        <a:lstStyle/>
        <a:p>
          <a:pPr rtl="0"/>
          <a:r>
            <a:rPr lang="en-US" b="0" dirty="0"/>
            <a:t>The indicators, therefore, provides evidence of values, but </a:t>
          </a:r>
          <a:r>
            <a:rPr lang="en-US" b="1" dirty="0">
              <a:solidFill>
                <a:schemeClr val="accent1">
                  <a:lumMod val="50000"/>
                </a:schemeClr>
              </a:solidFill>
            </a:rPr>
            <a:t>should not replace values</a:t>
          </a:r>
          <a:r>
            <a:rPr lang="en-US" b="0" dirty="0"/>
            <a:t>. </a:t>
          </a:r>
          <a:endParaRPr lang="en-US" dirty="0"/>
        </a:p>
      </dgm:t>
    </dgm:pt>
    <dgm:pt modelId="{61B66A64-2B83-4545-A720-608CF3226885}" type="parTrans" cxnId="{697DAC3C-2F4A-49B6-A3D1-314BF7E9841F}">
      <dgm:prSet/>
      <dgm:spPr/>
      <dgm:t>
        <a:bodyPr/>
        <a:lstStyle/>
        <a:p>
          <a:endParaRPr lang="en-US"/>
        </a:p>
      </dgm:t>
    </dgm:pt>
    <dgm:pt modelId="{522D1905-F19A-4A2F-BAF6-5ADCCA3DC3E8}" type="sibTrans" cxnId="{697DAC3C-2F4A-49B6-A3D1-314BF7E9841F}">
      <dgm:prSet/>
      <dgm:spPr/>
      <dgm:t>
        <a:bodyPr/>
        <a:lstStyle/>
        <a:p>
          <a:endParaRPr lang="en-US"/>
        </a:p>
      </dgm:t>
    </dgm:pt>
    <dgm:pt modelId="{F270033A-63BF-4868-9EB3-4149E4B3E7E9}">
      <dgm:prSet/>
      <dgm:spPr/>
      <dgm:t>
        <a:bodyPr/>
        <a:lstStyle/>
        <a:p>
          <a:pPr rtl="0"/>
          <a:r>
            <a:rPr lang="en-US" b="0" dirty="0"/>
            <a:t>Indicators can provide an assessment of past achievements and be </a:t>
          </a:r>
          <a:r>
            <a:rPr lang="en-US" b="1" dirty="0">
              <a:solidFill>
                <a:schemeClr val="accent1">
                  <a:lumMod val="50000"/>
                </a:schemeClr>
              </a:solidFill>
            </a:rPr>
            <a:t>used to motivate future decisions and policies</a:t>
          </a:r>
          <a:r>
            <a:rPr lang="en-US" b="0" dirty="0"/>
            <a:t>. </a:t>
          </a:r>
          <a:endParaRPr lang="en-US" dirty="0"/>
        </a:p>
      </dgm:t>
    </dgm:pt>
    <dgm:pt modelId="{0B719C9F-F6F0-4B4E-9ED5-DFD51E28C277}" type="parTrans" cxnId="{C9539D7A-61C0-4BFC-8B14-C811C9E83586}">
      <dgm:prSet/>
      <dgm:spPr/>
      <dgm:t>
        <a:bodyPr/>
        <a:lstStyle/>
        <a:p>
          <a:endParaRPr lang="en-US"/>
        </a:p>
      </dgm:t>
    </dgm:pt>
    <dgm:pt modelId="{E000A239-93FA-401A-8309-77597C2D2856}" type="sibTrans" cxnId="{C9539D7A-61C0-4BFC-8B14-C811C9E83586}">
      <dgm:prSet/>
      <dgm:spPr/>
      <dgm:t>
        <a:bodyPr/>
        <a:lstStyle/>
        <a:p>
          <a:endParaRPr lang="en-US"/>
        </a:p>
      </dgm:t>
    </dgm:pt>
    <dgm:pt modelId="{CC1DCB96-262D-4A2D-A924-F91EE013F9F3}" type="pres">
      <dgm:prSet presAssocID="{AA0F4184-7531-4D92-BD67-8D9F879EFECD}" presName="Name0" presStyleCnt="0">
        <dgm:presLayoutVars>
          <dgm:dir/>
          <dgm:resizeHandles val="exact"/>
        </dgm:presLayoutVars>
      </dgm:prSet>
      <dgm:spPr/>
    </dgm:pt>
    <dgm:pt modelId="{F8BDE9C1-5FFB-49F8-8217-A915106F5641}" type="pres">
      <dgm:prSet presAssocID="{AA0F4184-7531-4D92-BD67-8D9F879EFECD}" presName="arrow" presStyleLbl="bgShp" presStyleIdx="0" presStyleCnt="1"/>
      <dgm:spPr/>
    </dgm:pt>
    <dgm:pt modelId="{EFBE5A78-CB66-4407-ACE8-D755F48FA38C}" type="pres">
      <dgm:prSet presAssocID="{AA0F4184-7531-4D92-BD67-8D9F879EFECD}" presName="points" presStyleCnt="0"/>
      <dgm:spPr/>
    </dgm:pt>
    <dgm:pt modelId="{F8C1E793-9D56-4DDD-991D-CE758C90C34B}" type="pres">
      <dgm:prSet presAssocID="{842D131F-44DB-45A7-B494-B606475248EF}" presName="compositeA" presStyleCnt="0"/>
      <dgm:spPr/>
    </dgm:pt>
    <dgm:pt modelId="{B26D809E-7C0A-4145-8AD9-5FD5D7FF3F1E}" type="pres">
      <dgm:prSet presAssocID="{842D131F-44DB-45A7-B494-B606475248EF}" presName="textA" presStyleLbl="revTx" presStyleIdx="0" presStyleCnt="4">
        <dgm:presLayoutVars>
          <dgm:bulletEnabled val="1"/>
        </dgm:presLayoutVars>
      </dgm:prSet>
      <dgm:spPr/>
    </dgm:pt>
    <dgm:pt modelId="{C5FFF6B0-3D78-47E5-8AEA-8BDD1D135E24}" type="pres">
      <dgm:prSet presAssocID="{842D131F-44DB-45A7-B494-B606475248EF}" presName="circleA" presStyleLbl="node1" presStyleIdx="0" presStyleCnt="4"/>
      <dgm:spPr/>
    </dgm:pt>
    <dgm:pt modelId="{36793FAB-2703-46BA-93A5-DF97D0893F89}" type="pres">
      <dgm:prSet presAssocID="{842D131F-44DB-45A7-B494-B606475248EF}" presName="spaceA" presStyleCnt="0"/>
      <dgm:spPr/>
    </dgm:pt>
    <dgm:pt modelId="{C38749F6-E67C-479B-B2CB-76BAC1241D48}" type="pres">
      <dgm:prSet presAssocID="{F034B2AD-FD9E-4EBE-A2FB-0F5D92355B1D}" presName="space" presStyleCnt="0"/>
      <dgm:spPr/>
    </dgm:pt>
    <dgm:pt modelId="{A996ABC7-CFC3-4F36-98C8-DBF7F4253F88}" type="pres">
      <dgm:prSet presAssocID="{6F606666-47AD-49AF-9635-C43D3CBFBF1A}" presName="compositeB" presStyleCnt="0"/>
      <dgm:spPr/>
    </dgm:pt>
    <dgm:pt modelId="{BE5B6775-7317-44BA-8A23-598BC2E6F7AA}" type="pres">
      <dgm:prSet presAssocID="{6F606666-47AD-49AF-9635-C43D3CBFBF1A}" presName="textB" presStyleLbl="revTx" presStyleIdx="1" presStyleCnt="4">
        <dgm:presLayoutVars>
          <dgm:bulletEnabled val="1"/>
        </dgm:presLayoutVars>
      </dgm:prSet>
      <dgm:spPr/>
    </dgm:pt>
    <dgm:pt modelId="{6404AFC8-07C6-46A1-847F-42BD9997C764}" type="pres">
      <dgm:prSet presAssocID="{6F606666-47AD-49AF-9635-C43D3CBFBF1A}" presName="circleB" presStyleLbl="node1" presStyleIdx="1" presStyleCnt="4"/>
      <dgm:spPr/>
    </dgm:pt>
    <dgm:pt modelId="{9F1A74C0-4F14-4B62-A9C8-3207E983C678}" type="pres">
      <dgm:prSet presAssocID="{6F606666-47AD-49AF-9635-C43D3CBFBF1A}" presName="spaceB" presStyleCnt="0"/>
      <dgm:spPr/>
    </dgm:pt>
    <dgm:pt modelId="{DDB177C9-2745-4E68-ADDD-3FC2AD7E06CA}" type="pres">
      <dgm:prSet presAssocID="{22568A52-D62D-4356-AB63-788BAF592BC6}" presName="space" presStyleCnt="0"/>
      <dgm:spPr/>
    </dgm:pt>
    <dgm:pt modelId="{827C5632-08F4-4F21-879A-DF1F2A98A59D}" type="pres">
      <dgm:prSet presAssocID="{FEE5EF99-A2A8-437D-877D-D008C674C634}" presName="compositeA" presStyleCnt="0"/>
      <dgm:spPr/>
    </dgm:pt>
    <dgm:pt modelId="{8BCA42EF-B199-4C1C-91F4-282241E000D2}" type="pres">
      <dgm:prSet presAssocID="{FEE5EF99-A2A8-437D-877D-D008C674C634}" presName="textA" presStyleLbl="revTx" presStyleIdx="2" presStyleCnt="4" custScaleX="131374">
        <dgm:presLayoutVars>
          <dgm:bulletEnabled val="1"/>
        </dgm:presLayoutVars>
      </dgm:prSet>
      <dgm:spPr/>
    </dgm:pt>
    <dgm:pt modelId="{A2EB6983-4963-401A-8FF1-8BFEE500922C}" type="pres">
      <dgm:prSet presAssocID="{FEE5EF99-A2A8-437D-877D-D008C674C634}" presName="circleA" presStyleLbl="node1" presStyleIdx="2" presStyleCnt="4"/>
      <dgm:spPr/>
    </dgm:pt>
    <dgm:pt modelId="{BF4EBD83-BAB3-4073-B4B4-CF10E4D52C9E}" type="pres">
      <dgm:prSet presAssocID="{FEE5EF99-A2A8-437D-877D-D008C674C634}" presName="spaceA" presStyleCnt="0"/>
      <dgm:spPr/>
    </dgm:pt>
    <dgm:pt modelId="{BD513C63-A76A-4FD4-85BD-890D0F242AC5}" type="pres">
      <dgm:prSet presAssocID="{522D1905-F19A-4A2F-BAF6-5ADCCA3DC3E8}" presName="space" presStyleCnt="0"/>
      <dgm:spPr/>
    </dgm:pt>
    <dgm:pt modelId="{ECB3DF1C-83F0-410B-BCAF-ACD1B4C3D799}" type="pres">
      <dgm:prSet presAssocID="{F270033A-63BF-4868-9EB3-4149E4B3E7E9}" presName="compositeB" presStyleCnt="0"/>
      <dgm:spPr/>
    </dgm:pt>
    <dgm:pt modelId="{F9FD17C3-4C92-4445-AEA3-4739A0D7A7D7}" type="pres">
      <dgm:prSet presAssocID="{F270033A-63BF-4868-9EB3-4149E4B3E7E9}" presName="textB" presStyleLbl="revTx" presStyleIdx="3" presStyleCnt="4">
        <dgm:presLayoutVars>
          <dgm:bulletEnabled val="1"/>
        </dgm:presLayoutVars>
      </dgm:prSet>
      <dgm:spPr/>
    </dgm:pt>
    <dgm:pt modelId="{8B61DA12-8E3F-4F93-A6E5-1E7673F92E45}" type="pres">
      <dgm:prSet presAssocID="{F270033A-63BF-4868-9EB3-4149E4B3E7E9}" presName="circleB" presStyleLbl="node1" presStyleIdx="3" presStyleCnt="4"/>
      <dgm:spPr/>
    </dgm:pt>
    <dgm:pt modelId="{6C7E9D43-6848-4639-AF96-B3B16F0277CA}" type="pres">
      <dgm:prSet presAssocID="{F270033A-63BF-4868-9EB3-4149E4B3E7E9}" presName="spaceB" presStyleCnt="0"/>
      <dgm:spPr/>
    </dgm:pt>
  </dgm:ptLst>
  <dgm:cxnLst>
    <dgm:cxn modelId="{48919814-E3C7-4486-8B9B-204005C64483}" type="presOf" srcId="{F270033A-63BF-4868-9EB3-4149E4B3E7E9}" destId="{F9FD17C3-4C92-4445-AEA3-4739A0D7A7D7}" srcOrd="0" destOrd="0" presId="urn:microsoft.com/office/officeart/2005/8/layout/hProcess11"/>
    <dgm:cxn modelId="{AE404F19-A82B-4670-B65C-2893EEE300C1}" srcId="{AA0F4184-7531-4D92-BD67-8D9F879EFECD}" destId="{842D131F-44DB-45A7-B494-B606475248EF}" srcOrd="0" destOrd="0" parTransId="{FD184AB3-1ED5-4270-A5B3-A8B2AC63FE98}" sibTransId="{F034B2AD-FD9E-4EBE-A2FB-0F5D92355B1D}"/>
    <dgm:cxn modelId="{F6F4311A-99CF-4710-BE18-EA7C5C5766F4}" type="presOf" srcId="{842D131F-44DB-45A7-B494-B606475248EF}" destId="{B26D809E-7C0A-4145-8AD9-5FD5D7FF3F1E}" srcOrd="0" destOrd="0" presId="urn:microsoft.com/office/officeart/2005/8/layout/hProcess11"/>
    <dgm:cxn modelId="{0030E12F-25DD-498D-8CA6-9F7FC8B094CF}" srcId="{AA0F4184-7531-4D92-BD67-8D9F879EFECD}" destId="{6F606666-47AD-49AF-9635-C43D3CBFBF1A}" srcOrd="1" destOrd="0" parTransId="{F4A7D6CB-CD66-4A36-BA58-338EE4FDCC99}" sibTransId="{22568A52-D62D-4356-AB63-788BAF592BC6}"/>
    <dgm:cxn modelId="{697DAC3C-2F4A-49B6-A3D1-314BF7E9841F}" srcId="{AA0F4184-7531-4D92-BD67-8D9F879EFECD}" destId="{FEE5EF99-A2A8-437D-877D-D008C674C634}" srcOrd="2" destOrd="0" parTransId="{61B66A64-2B83-4545-A720-608CF3226885}" sibTransId="{522D1905-F19A-4A2F-BAF6-5ADCCA3DC3E8}"/>
    <dgm:cxn modelId="{F8D76C57-1645-4961-A580-3C79D0C34D77}" type="presOf" srcId="{AA0F4184-7531-4D92-BD67-8D9F879EFECD}" destId="{CC1DCB96-262D-4A2D-A924-F91EE013F9F3}" srcOrd="0" destOrd="0" presId="urn:microsoft.com/office/officeart/2005/8/layout/hProcess11"/>
    <dgm:cxn modelId="{C9539D7A-61C0-4BFC-8B14-C811C9E83586}" srcId="{AA0F4184-7531-4D92-BD67-8D9F879EFECD}" destId="{F270033A-63BF-4868-9EB3-4149E4B3E7E9}" srcOrd="3" destOrd="0" parTransId="{0B719C9F-F6F0-4B4E-9ED5-DFD51E28C277}" sibTransId="{E000A239-93FA-401A-8309-77597C2D2856}"/>
    <dgm:cxn modelId="{8DF8C4C1-7660-4BA0-A162-860963F0B8C7}" type="presOf" srcId="{FEE5EF99-A2A8-437D-877D-D008C674C634}" destId="{8BCA42EF-B199-4C1C-91F4-282241E000D2}" srcOrd="0" destOrd="0" presId="urn:microsoft.com/office/officeart/2005/8/layout/hProcess11"/>
    <dgm:cxn modelId="{CC57D5E8-B509-4DBB-B429-168FCE4D155E}" type="presOf" srcId="{6F606666-47AD-49AF-9635-C43D3CBFBF1A}" destId="{BE5B6775-7317-44BA-8A23-598BC2E6F7AA}" srcOrd="0" destOrd="0" presId="urn:microsoft.com/office/officeart/2005/8/layout/hProcess11"/>
    <dgm:cxn modelId="{8AB9C335-E580-4460-858A-C0B592129ADB}" type="presParOf" srcId="{CC1DCB96-262D-4A2D-A924-F91EE013F9F3}" destId="{F8BDE9C1-5FFB-49F8-8217-A915106F5641}" srcOrd="0" destOrd="0" presId="urn:microsoft.com/office/officeart/2005/8/layout/hProcess11"/>
    <dgm:cxn modelId="{64954C57-27BA-4911-843E-9605C2ABF4DE}" type="presParOf" srcId="{CC1DCB96-262D-4A2D-A924-F91EE013F9F3}" destId="{EFBE5A78-CB66-4407-ACE8-D755F48FA38C}" srcOrd="1" destOrd="0" presId="urn:microsoft.com/office/officeart/2005/8/layout/hProcess11"/>
    <dgm:cxn modelId="{4AF6BE78-80BC-49F1-BB47-26C9367CEF2D}" type="presParOf" srcId="{EFBE5A78-CB66-4407-ACE8-D755F48FA38C}" destId="{F8C1E793-9D56-4DDD-991D-CE758C90C34B}" srcOrd="0" destOrd="0" presId="urn:microsoft.com/office/officeart/2005/8/layout/hProcess11"/>
    <dgm:cxn modelId="{DBB22BAB-ADA6-4F46-8685-F2000B819A18}" type="presParOf" srcId="{F8C1E793-9D56-4DDD-991D-CE758C90C34B}" destId="{B26D809E-7C0A-4145-8AD9-5FD5D7FF3F1E}" srcOrd="0" destOrd="0" presId="urn:microsoft.com/office/officeart/2005/8/layout/hProcess11"/>
    <dgm:cxn modelId="{94B59870-A311-4B0C-ADC2-C54FD0737E36}" type="presParOf" srcId="{F8C1E793-9D56-4DDD-991D-CE758C90C34B}" destId="{C5FFF6B0-3D78-47E5-8AEA-8BDD1D135E24}" srcOrd="1" destOrd="0" presId="urn:microsoft.com/office/officeart/2005/8/layout/hProcess11"/>
    <dgm:cxn modelId="{A569480D-2784-4CC6-9502-7E2812B1A6A1}" type="presParOf" srcId="{F8C1E793-9D56-4DDD-991D-CE758C90C34B}" destId="{36793FAB-2703-46BA-93A5-DF97D0893F89}" srcOrd="2" destOrd="0" presId="urn:microsoft.com/office/officeart/2005/8/layout/hProcess11"/>
    <dgm:cxn modelId="{C25A16C1-C037-4536-941E-640378DD83DA}" type="presParOf" srcId="{EFBE5A78-CB66-4407-ACE8-D755F48FA38C}" destId="{C38749F6-E67C-479B-B2CB-76BAC1241D48}" srcOrd="1" destOrd="0" presId="urn:microsoft.com/office/officeart/2005/8/layout/hProcess11"/>
    <dgm:cxn modelId="{DD249858-4E75-4F1F-8B35-D333D7ED5261}" type="presParOf" srcId="{EFBE5A78-CB66-4407-ACE8-D755F48FA38C}" destId="{A996ABC7-CFC3-4F36-98C8-DBF7F4253F88}" srcOrd="2" destOrd="0" presId="urn:microsoft.com/office/officeart/2005/8/layout/hProcess11"/>
    <dgm:cxn modelId="{2858C3C2-12FF-4936-A3D5-CABD5EDAC83F}" type="presParOf" srcId="{A996ABC7-CFC3-4F36-98C8-DBF7F4253F88}" destId="{BE5B6775-7317-44BA-8A23-598BC2E6F7AA}" srcOrd="0" destOrd="0" presId="urn:microsoft.com/office/officeart/2005/8/layout/hProcess11"/>
    <dgm:cxn modelId="{55634D6D-1524-468C-9D64-487CECAF785E}" type="presParOf" srcId="{A996ABC7-CFC3-4F36-98C8-DBF7F4253F88}" destId="{6404AFC8-07C6-46A1-847F-42BD9997C764}" srcOrd="1" destOrd="0" presId="urn:microsoft.com/office/officeart/2005/8/layout/hProcess11"/>
    <dgm:cxn modelId="{ACEB5EDC-CAA5-49DF-B9B1-26857617E2FE}" type="presParOf" srcId="{A996ABC7-CFC3-4F36-98C8-DBF7F4253F88}" destId="{9F1A74C0-4F14-4B62-A9C8-3207E983C678}" srcOrd="2" destOrd="0" presId="urn:microsoft.com/office/officeart/2005/8/layout/hProcess11"/>
    <dgm:cxn modelId="{B4ABBFD0-CC61-4B03-B1E8-7BF44F9269DA}" type="presParOf" srcId="{EFBE5A78-CB66-4407-ACE8-D755F48FA38C}" destId="{DDB177C9-2745-4E68-ADDD-3FC2AD7E06CA}" srcOrd="3" destOrd="0" presId="urn:microsoft.com/office/officeart/2005/8/layout/hProcess11"/>
    <dgm:cxn modelId="{2ECA5C4D-A15B-47EB-B3E0-8A3C01DFB941}" type="presParOf" srcId="{EFBE5A78-CB66-4407-ACE8-D755F48FA38C}" destId="{827C5632-08F4-4F21-879A-DF1F2A98A59D}" srcOrd="4" destOrd="0" presId="urn:microsoft.com/office/officeart/2005/8/layout/hProcess11"/>
    <dgm:cxn modelId="{54A244E4-8F1A-464D-B888-7EFBAD5C7234}" type="presParOf" srcId="{827C5632-08F4-4F21-879A-DF1F2A98A59D}" destId="{8BCA42EF-B199-4C1C-91F4-282241E000D2}" srcOrd="0" destOrd="0" presId="urn:microsoft.com/office/officeart/2005/8/layout/hProcess11"/>
    <dgm:cxn modelId="{7826CACD-BBAF-4DCD-9A26-D65A4A3BD220}" type="presParOf" srcId="{827C5632-08F4-4F21-879A-DF1F2A98A59D}" destId="{A2EB6983-4963-401A-8FF1-8BFEE500922C}" srcOrd="1" destOrd="0" presId="urn:microsoft.com/office/officeart/2005/8/layout/hProcess11"/>
    <dgm:cxn modelId="{C1361547-CA20-47F2-A216-B457FC2C9F6F}" type="presParOf" srcId="{827C5632-08F4-4F21-879A-DF1F2A98A59D}" destId="{BF4EBD83-BAB3-4073-B4B4-CF10E4D52C9E}" srcOrd="2" destOrd="0" presId="urn:microsoft.com/office/officeart/2005/8/layout/hProcess11"/>
    <dgm:cxn modelId="{1B59D80B-9D54-42E2-A570-60E2B4247E57}" type="presParOf" srcId="{EFBE5A78-CB66-4407-ACE8-D755F48FA38C}" destId="{BD513C63-A76A-4FD4-85BD-890D0F242AC5}" srcOrd="5" destOrd="0" presId="urn:microsoft.com/office/officeart/2005/8/layout/hProcess11"/>
    <dgm:cxn modelId="{487025DC-22E8-431B-986D-2B6F3A5F205C}" type="presParOf" srcId="{EFBE5A78-CB66-4407-ACE8-D755F48FA38C}" destId="{ECB3DF1C-83F0-410B-BCAF-ACD1B4C3D799}" srcOrd="6" destOrd="0" presId="urn:microsoft.com/office/officeart/2005/8/layout/hProcess11"/>
    <dgm:cxn modelId="{AA0B4E6A-0280-44E0-8AA7-DAE3B99D6613}" type="presParOf" srcId="{ECB3DF1C-83F0-410B-BCAF-ACD1B4C3D799}" destId="{F9FD17C3-4C92-4445-AEA3-4739A0D7A7D7}" srcOrd="0" destOrd="0" presId="urn:microsoft.com/office/officeart/2005/8/layout/hProcess11"/>
    <dgm:cxn modelId="{A42091B3-DDC8-401F-9C64-6DE21D8B557A}" type="presParOf" srcId="{ECB3DF1C-83F0-410B-BCAF-ACD1B4C3D799}" destId="{8B61DA12-8E3F-4F93-A6E5-1E7673F92E45}" srcOrd="1" destOrd="0" presId="urn:microsoft.com/office/officeart/2005/8/layout/hProcess11"/>
    <dgm:cxn modelId="{A610BFB7-9EC6-4D4E-A586-0B45517A8A0D}" type="presParOf" srcId="{ECB3DF1C-83F0-410B-BCAF-ACD1B4C3D799}" destId="{6C7E9D43-6848-4639-AF96-B3B16F0277C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9CAFE-157C-4BAF-A771-48954BA6C13C}">
      <dsp:nvSpPr>
        <dsp:cNvPr id="0" name=""/>
        <dsp:cNvSpPr/>
      </dsp:nvSpPr>
      <dsp:spPr>
        <a:xfrm>
          <a:off x="0" y="576580"/>
          <a:ext cx="10160000" cy="76877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738FE-F815-423B-B684-2AF67B9B79D7}">
      <dsp:nvSpPr>
        <dsp:cNvPr id="0" name=""/>
        <dsp:cNvSpPr/>
      </dsp:nvSpPr>
      <dsp:spPr>
        <a:xfrm>
          <a:off x="35460" y="1153160"/>
          <a:ext cx="1574915" cy="768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r>
            <a:rPr lang="en-US" sz="2700" kern="1200" dirty="0"/>
            <a:t>2009</a:t>
          </a:r>
        </a:p>
      </dsp:txBody>
      <dsp:txXfrm>
        <a:off x="35460" y="1153160"/>
        <a:ext cx="1574915" cy="768773"/>
      </dsp:txXfrm>
    </dsp:sp>
    <dsp:sp modelId="{4497E6E7-C0C0-491D-A6B9-80EA6B2FFCD9}">
      <dsp:nvSpPr>
        <dsp:cNvPr id="0" name=""/>
        <dsp:cNvSpPr/>
      </dsp:nvSpPr>
      <dsp:spPr>
        <a:xfrm>
          <a:off x="691483" y="875031"/>
          <a:ext cx="192193" cy="1921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CC8683-A4DC-47E8-870F-71D09A601B10}">
      <dsp:nvSpPr>
        <dsp:cNvPr id="0" name=""/>
        <dsp:cNvSpPr/>
      </dsp:nvSpPr>
      <dsp:spPr>
        <a:xfrm flipH="1">
          <a:off x="8310533" y="1153160"/>
          <a:ext cx="1453236" cy="768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US" sz="2700" kern="1200" dirty="0"/>
            <a:t>2018</a:t>
          </a:r>
        </a:p>
      </dsp:txBody>
      <dsp:txXfrm>
        <a:off x="8310533" y="1153160"/>
        <a:ext cx="1453236" cy="768773"/>
      </dsp:txXfrm>
    </dsp:sp>
    <dsp:sp modelId="{2A6603DF-F7E5-4B49-90BB-56F018F6E2B7}">
      <dsp:nvSpPr>
        <dsp:cNvPr id="0" name=""/>
        <dsp:cNvSpPr/>
      </dsp:nvSpPr>
      <dsp:spPr>
        <a:xfrm>
          <a:off x="9022321" y="859790"/>
          <a:ext cx="192193" cy="1921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DE9C1-5FFB-49F8-8217-A915106F5641}">
      <dsp:nvSpPr>
        <dsp:cNvPr id="0" name=""/>
        <dsp:cNvSpPr/>
      </dsp:nvSpPr>
      <dsp:spPr>
        <a:xfrm>
          <a:off x="0" y="1267695"/>
          <a:ext cx="11430000" cy="169026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D809E-7C0A-4145-8AD9-5FD5D7FF3F1E}">
      <dsp:nvSpPr>
        <dsp:cNvPr id="0" name=""/>
        <dsp:cNvSpPr/>
      </dsp:nvSpPr>
      <dsp:spPr>
        <a:xfrm>
          <a:off x="3453" y="0"/>
          <a:ext cx="2303022" cy="169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rtl="0">
            <a:lnSpc>
              <a:spcPct val="90000"/>
            </a:lnSpc>
            <a:spcBef>
              <a:spcPct val="0"/>
            </a:spcBef>
            <a:spcAft>
              <a:spcPct val="35000"/>
            </a:spcAft>
            <a:buNone/>
          </a:pPr>
          <a:r>
            <a:rPr lang="en-US" sz="1600" b="0" kern="1200" dirty="0"/>
            <a:t>An </a:t>
          </a:r>
          <a:r>
            <a:rPr lang="en-US" sz="1600" b="1" kern="1200" dirty="0">
              <a:solidFill>
                <a:schemeClr val="accent1">
                  <a:lumMod val="50000"/>
                </a:schemeClr>
              </a:solidFill>
            </a:rPr>
            <a:t>indicator</a:t>
          </a:r>
          <a:r>
            <a:rPr lang="en-US" sz="1600" b="0" kern="1200" dirty="0"/>
            <a:t> is a measure of a concept. </a:t>
          </a:r>
          <a:endParaRPr lang="en-US" sz="1600" kern="1200" dirty="0"/>
        </a:p>
      </dsp:txBody>
      <dsp:txXfrm>
        <a:off x="3453" y="0"/>
        <a:ext cx="2303022" cy="1690260"/>
      </dsp:txXfrm>
    </dsp:sp>
    <dsp:sp modelId="{C5FFF6B0-3D78-47E5-8AEA-8BDD1D135E24}">
      <dsp:nvSpPr>
        <dsp:cNvPr id="0" name=""/>
        <dsp:cNvSpPr/>
      </dsp:nvSpPr>
      <dsp:spPr>
        <a:xfrm>
          <a:off x="943682" y="1901542"/>
          <a:ext cx="422565" cy="422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B6775-7317-44BA-8A23-598BC2E6F7AA}">
      <dsp:nvSpPr>
        <dsp:cNvPr id="0" name=""/>
        <dsp:cNvSpPr/>
      </dsp:nvSpPr>
      <dsp:spPr>
        <a:xfrm>
          <a:off x="2421627" y="2535390"/>
          <a:ext cx="2303022" cy="169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rtl="0">
            <a:lnSpc>
              <a:spcPct val="90000"/>
            </a:lnSpc>
            <a:spcBef>
              <a:spcPct val="0"/>
            </a:spcBef>
            <a:spcAft>
              <a:spcPct val="35000"/>
            </a:spcAft>
            <a:buNone/>
          </a:pPr>
          <a:r>
            <a:rPr lang="en-US" sz="1600" b="0" kern="1200" dirty="0"/>
            <a:t>In research evaluation, that concept should </a:t>
          </a:r>
          <a:r>
            <a:rPr lang="en-US" sz="1600" b="1" kern="1200" dirty="0">
              <a:solidFill>
                <a:schemeClr val="accent1">
                  <a:lumMod val="50000"/>
                </a:schemeClr>
              </a:solidFill>
            </a:rPr>
            <a:t>represent values</a:t>
          </a:r>
          <a:r>
            <a:rPr lang="en-US" sz="1600" b="0" kern="1200" dirty="0"/>
            <a:t>. </a:t>
          </a:r>
          <a:endParaRPr lang="en-US" sz="1600" kern="1200" dirty="0"/>
        </a:p>
      </dsp:txBody>
      <dsp:txXfrm>
        <a:off x="2421627" y="2535390"/>
        <a:ext cx="2303022" cy="1690260"/>
      </dsp:txXfrm>
    </dsp:sp>
    <dsp:sp modelId="{6404AFC8-07C6-46A1-847F-42BD9997C764}">
      <dsp:nvSpPr>
        <dsp:cNvPr id="0" name=""/>
        <dsp:cNvSpPr/>
      </dsp:nvSpPr>
      <dsp:spPr>
        <a:xfrm>
          <a:off x="3361855" y="1901542"/>
          <a:ext cx="422565" cy="422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A42EF-B199-4C1C-91F4-282241E000D2}">
      <dsp:nvSpPr>
        <dsp:cNvPr id="0" name=""/>
        <dsp:cNvSpPr/>
      </dsp:nvSpPr>
      <dsp:spPr>
        <a:xfrm>
          <a:off x="4839800" y="0"/>
          <a:ext cx="3025572" cy="169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rtl="0">
            <a:lnSpc>
              <a:spcPct val="90000"/>
            </a:lnSpc>
            <a:spcBef>
              <a:spcPct val="0"/>
            </a:spcBef>
            <a:spcAft>
              <a:spcPct val="35000"/>
            </a:spcAft>
            <a:buNone/>
          </a:pPr>
          <a:r>
            <a:rPr lang="en-US" sz="1600" b="0" kern="1200" dirty="0"/>
            <a:t>The indicators, therefore, provides evidence of values, but </a:t>
          </a:r>
          <a:r>
            <a:rPr lang="en-US" sz="1600" b="1" kern="1200" dirty="0">
              <a:solidFill>
                <a:schemeClr val="accent1">
                  <a:lumMod val="50000"/>
                </a:schemeClr>
              </a:solidFill>
            </a:rPr>
            <a:t>should not replace values</a:t>
          </a:r>
          <a:r>
            <a:rPr lang="en-US" sz="1600" b="0" kern="1200" dirty="0"/>
            <a:t>. </a:t>
          </a:r>
          <a:endParaRPr lang="en-US" sz="1600" kern="1200" dirty="0"/>
        </a:p>
      </dsp:txBody>
      <dsp:txXfrm>
        <a:off x="4839800" y="0"/>
        <a:ext cx="3025572" cy="1690260"/>
      </dsp:txXfrm>
    </dsp:sp>
    <dsp:sp modelId="{A2EB6983-4963-401A-8FF1-8BFEE500922C}">
      <dsp:nvSpPr>
        <dsp:cNvPr id="0" name=""/>
        <dsp:cNvSpPr/>
      </dsp:nvSpPr>
      <dsp:spPr>
        <a:xfrm>
          <a:off x="6141304" y="1901542"/>
          <a:ext cx="422565" cy="422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D17C3-4C92-4445-AEA3-4739A0D7A7D7}">
      <dsp:nvSpPr>
        <dsp:cNvPr id="0" name=""/>
        <dsp:cNvSpPr/>
      </dsp:nvSpPr>
      <dsp:spPr>
        <a:xfrm>
          <a:off x="7980523" y="2535390"/>
          <a:ext cx="2303022" cy="169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rtl="0">
            <a:lnSpc>
              <a:spcPct val="90000"/>
            </a:lnSpc>
            <a:spcBef>
              <a:spcPct val="0"/>
            </a:spcBef>
            <a:spcAft>
              <a:spcPct val="35000"/>
            </a:spcAft>
            <a:buNone/>
          </a:pPr>
          <a:r>
            <a:rPr lang="en-US" sz="1600" b="0" kern="1200" dirty="0"/>
            <a:t>Indicators can provide an assessment of past achievements and be </a:t>
          </a:r>
          <a:r>
            <a:rPr lang="en-US" sz="1600" b="1" kern="1200" dirty="0">
              <a:solidFill>
                <a:schemeClr val="accent1">
                  <a:lumMod val="50000"/>
                </a:schemeClr>
              </a:solidFill>
            </a:rPr>
            <a:t>used to motivate future decisions and policies</a:t>
          </a:r>
          <a:r>
            <a:rPr lang="en-US" sz="1600" b="0" kern="1200" dirty="0"/>
            <a:t>. </a:t>
          </a:r>
          <a:endParaRPr lang="en-US" sz="1600" kern="1200" dirty="0"/>
        </a:p>
      </dsp:txBody>
      <dsp:txXfrm>
        <a:off x="7980523" y="2535390"/>
        <a:ext cx="2303022" cy="1690260"/>
      </dsp:txXfrm>
    </dsp:sp>
    <dsp:sp modelId="{8B61DA12-8E3F-4F93-A6E5-1E7673F92E45}">
      <dsp:nvSpPr>
        <dsp:cNvPr id="0" name=""/>
        <dsp:cNvSpPr/>
      </dsp:nvSpPr>
      <dsp:spPr>
        <a:xfrm>
          <a:off x="8920752" y="1901542"/>
          <a:ext cx="422565" cy="422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5E748-2284-44DB-8EB1-FA690B03D2C6}"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E0772-FA8E-4391-BDA4-DBCCD24BBDD7}" type="slidenum">
              <a:rPr lang="en-US" smtClean="0"/>
              <a:t>‹#›</a:t>
            </a:fld>
            <a:endParaRPr lang="en-US"/>
          </a:p>
        </p:txBody>
      </p:sp>
    </p:spTree>
    <p:extLst>
      <p:ext uri="{BB962C8B-B14F-4D97-AF65-F5344CB8AC3E}">
        <p14:creationId xmlns:p14="http://schemas.microsoft.com/office/powerpoint/2010/main" val="212533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This figure shows </a:t>
            </a:r>
            <a:r>
              <a:rPr lang="fr-CA" dirty="0" err="1"/>
              <a:t>that</a:t>
            </a:r>
            <a:r>
              <a:rPr lang="fr-CA" dirty="0"/>
              <a:t> citations have a </a:t>
            </a:r>
            <a:r>
              <a:rPr lang="fr-CA" dirty="0" err="1"/>
              <a:t>strong</a:t>
            </a:r>
            <a:r>
              <a:rPr lang="fr-CA" dirty="0"/>
              <a:t> </a:t>
            </a:r>
            <a:r>
              <a:rPr lang="fr-CA" dirty="0" err="1"/>
              <a:t>geographical</a:t>
            </a:r>
            <a:r>
              <a:rPr lang="fr-CA" baseline="0" dirty="0"/>
              <a:t> </a:t>
            </a:r>
            <a:r>
              <a:rPr lang="fr-CA" baseline="0" dirty="0" err="1"/>
              <a:t>bias</a:t>
            </a:r>
            <a:r>
              <a:rPr lang="fr-CA" baseline="0" dirty="0"/>
              <a:t>: </a:t>
            </a:r>
            <a:r>
              <a:rPr lang="fr-CA" baseline="0" dirty="0" err="1"/>
              <a:t>both</a:t>
            </a:r>
            <a:r>
              <a:rPr lang="fr-CA" baseline="0" dirty="0"/>
              <a:t> </a:t>
            </a:r>
            <a:r>
              <a:rPr lang="fr-CA" baseline="0" dirty="0" err="1"/>
              <a:t>from</a:t>
            </a:r>
            <a:r>
              <a:rPr lang="fr-CA" baseline="0" dirty="0"/>
              <a:t> the point of </a:t>
            </a:r>
            <a:r>
              <a:rPr lang="fr-CA" baseline="0" dirty="0" err="1"/>
              <a:t>view</a:t>
            </a:r>
            <a:r>
              <a:rPr lang="fr-CA" baseline="0" dirty="0"/>
              <a:t> of citations </a:t>
            </a:r>
            <a:r>
              <a:rPr lang="fr-CA" baseline="0" dirty="0" err="1"/>
              <a:t>received</a:t>
            </a:r>
            <a:r>
              <a:rPr lang="fr-CA" baseline="0" dirty="0"/>
              <a:t> and </a:t>
            </a:r>
            <a:r>
              <a:rPr lang="fr-CA" baseline="0" dirty="0" err="1"/>
              <a:t>references</a:t>
            </a:r>
            <a:r>
              <a:rPr lang="fr-CA" baseline="0" dirty="0"/>
              <a:t> made, </a:t>
            </a:r>
            <a:r>
              <a:rPr lang="fr-CA" baseline="0" dirty="0" err="1"/>
              <a:t>papers</a:t>
            </a:r>
            <a:r>
              <a:rPr lang="fr-CA" baseline="0" dirty="0"/>
              <a:t> are more </a:t>
            </a:r>
            <a:r>
              <a:rPr lang="fr-CA" baseline="0" dirty="0" err="1"/>
              <a:t>likely</a:t>
            </a:r>
            <a:r>
              <a:rPr lang="fr-CA" baseline="0" dirty="0"/>
              <a:t> to </a:t>
            </a:r>
            <a:r>
              <a:rPr lang="fr-CA" baseline="0" dirty="0" err="1"/>
              <a:t>be</a:t>
            </a:r>
            <a:r>
              <a:rPr lang="fr-CA" baseline="0" dirty="0"/>
              <a:t> </a:t>
            </a:r>
            <a:r>
              <a:rPr lang="fr-CA" baseline="0" dirty="0" err="1"/>
              <a:t>cited</a:t>
            </a:r>
            <a:r>
              <a:rPr lang="fr-CA" baseline="0" dirty="0"/>
              <a:t> </a:t>
            </a:r>
            <a:r>
              <a:rPr lang="fr-CA" baseline="0" dirty="0" err="1"/>
              <a:t>from</a:t>
            </a:r>
            <a:r>
              <a:rPr lang="fr-CA" baseline="0" dirty="0"/>
              <a:t> </a:t>
            </a:r>
            <a:r>
              <a:rPr lang="fr-CA" baseline="0" dirty="0" err="1"/>
              <a:t>scholars</a:t>
            </a:r>
            <a:r>
              <a:rPr lang="fr-CA" baseline="0" dirty="0"/>
              <a:t> </a:t>
            </a:r>
            <a:r>
              <a:rPr lang="fr-CA" baseline="0" dirty="0" err="1"/>
              <a:t>from</a:t>
            </a:r>
            <a:r>
              <a:rPr lang="fr-CA" baseline="0" dirty="0"/>
              <a:t> the </a:t>
            </a:r>
            <a:r>
              <a:rPr lang="fr-CA" baseline="0" dirty="0" err="1"/>
              <a:t>same</a:t>
            </a:r>
            <a:r>
              <a:rPr lang="fr-CA" baseline="0" dirty="0"/>
              <a:t> </a:t>
            </a:r>
            <a:r>
              <a:rPr lang="fr-CA" baseline="0" dirty="0" err="1"/>
              <a:t>region</a:t>
            </a:r>
            <a:r>
              <a:rPr lang="fr-CA" baseline="0" dirty="0"/>
              <a:t>. </a:t>
            </a:r>
          </a:p>
          <a:p>
            <a:endParaRPr lang="fr-CA" baseline="0" dirty="0"/>
          </a:p>
          <a:p>
            <a:r>
              <a:rPr lang="fr-CA" baseline="0" dirty="0" err="1"/>
              <a:t>We</a:t>
            </a:r>
            <a:r>
              <a:rPr lang="fr-CA" baseline="0" dirty="0"/>
              <a:t> </a:t>
            </a:r>
            <a:r>
              <a:rPr lang="fr-CA" baseline="0" dirty="0" err="1"/>
              <a:t>also</a:t>
            </a:r>
            <a:r>
              <a:rPr lang="fr-CA" baseline="0" dirty="0"/>
              <a:t> </a:t>
            </a:r>
            <a:r>
              <a:rPr lang="fr-CA" baseline="0" dirty="0" err="1"/>
              <a:t>see</a:t>
            </a:r>
            <a:r>
              <a:rPr lang="fr-CA" baseline="0" dirty="0"/>
              <a:t> </a:t>
            </a:r>
            <a:r>
              <a:rPr lang="fr-CA" baseline="0" dirty="0" err="1"/>
              <a:t>this</a:t>
            </a:r>
            <a:r>
              <a:rPr lang="fr-CA" baseline="0" dirty="0"/>
              <a:t> </a:t>
            </a:r>
            <a:r>
              <a:rPr lang="fr-CA" baseline="0" dirty="0" err="1"/>
              <a:t>geographical</a:t>
            </a:r>
            <a:r>
              <a:rPr lang="fr-CA" baseline="0" dirty="0"/>
              <a:t> </a:t>
            </a:r>
            <a:r>
              <a:rPr lang="fr-CA" baseline="0" dirty="0" err="1"/>
              <a:t>effect</a:t>
            </a:r>
            <a:r>
              <a:rPr lang="fr-CA" baseline="0" dirty="0"/>
              <a:t> (</a:t>
            </a:r>
            <a:r>
              <a:rPr lang="fr-CA" baseline="0" dirty="0" err="1"/>
              <a:t>it</a:t>
            </a:r>
            <a:r>
              <a:rPr lang="fr-CA" baseline="0" dirty="0"/>
              <a:t> </a:t>
            </a:r>
            <a:r>
              <a:rPr lang="fr-CA" baseline="0" dirty="0" err="1"/>
              <a:t>it</a:t>
            </a:r>
            <a:r>
              <a:rPr lang="fr-CA" baseline="0" dirty="0"/>
              <a:t> </a:t>
            </a:r>
            <a:r>
              <a:rPr lang="fr-CA" baseline="0" dirty="0" err="1"/>
              <a:t>is</a:t>
            </a:r>
            <a:r>
              <a:rPr lang="fr-CA" baseline="0" dirty="0"/>
              <a:t> not </a:t>
            </a:r>
            <a:r>
              <a:rPr lang="fr-CA" baseline="0" dirty="0" err="1"/>
              <a:t>really</a:t>
            </a:r>
            <a:r>
              <a:rPr lang="fr-CA" baseline="0" dirty="0"/>
              <a:t> a </a:t>
            </a:r>
            <a:r>
              <a:rPr lang="fr-CA" baseline="0" dirty="0" err="1"/>
              <a:t>bias</a:t>
            </a:r>
            <a:r>
              <a:rPr lang="fr-CA" baseline="0" dirty="0"/>
              <a:t> in the </a:t>
            </a:r>
            <a:r>
              <a:rPr lang="fr-CA" baseline="0" dirty="0" err="1"/>
              <a:t>negative</a:t>
            </a:r>
            <a:r>
              <a:rPr lang="fr-CA" baseline="0" dirty="0"/>
              <a:t> </a:t>
            </a:r>
            <a:r>
              <a:rPr lang="fr-CA" baseline="0" dirty="0" err="1"/>
              <a:t>sense</a:t>
            </a:r>
            <a:r>
              <a:rPr lang="fr-CA" baseline="0" dirty="0"/>
              <a:t>) </a:t>
            </a:r>
            <a:r>
              <a:rPr lang="fr-CA" baseline="0" dirty="0" err="1"/>
              <a:t>is</a:t>
            </a:r>
            <a:r>
              <a:rPr lang="fr-CA" baseline="0" dirty="0"/>
              <a:t> </a:t>
            </a:r>
            <a:r>
              <a:rPr lang="fr-CA" baseline="0" dirty="0" err="1"/>
              <a:t>stronger</a:t>
            </a:r>
            <a:r>
              <a:rPr lang="fr-CA" baseline="0" dirty="0"/>
              <a:t> for Asia and Europe </a:t>
            </a:r>
            <a:r>
              <a:rPr lang="fr-CA" baseline="0" dirty="0" err="1"/>
              <a:t>than</a:t>
            </a:r>
            <a:r>
              <a:rPr lang="fr-CA" baseline="0" dirty="0"/>
              <a:t> for the </a:t>
            </a:r>
            <a:r>
              <a:rPr lang="fr-CA" baseline="0" dirty="0" err="1"/>
              <a:t>other</a:t>
            </a:r>
            <a:r>
              <a:rPr lang="fr-CA" baseline="0" dirty="0"/>
              <a:t> continents. </a:t>
            </a:r>
          </a:p>
          <a:p>
            <a:endParaRPr lang="fr-CA" baseline="0" dirty="0"/>
          </a:p>
          <a:p>
            <a:r>
              <a:rPr lang="fr-CA" baseline="0" dirty="0"/>
              <a:t>To </a:t>
            </a:r>
            <a:r>
              <a:rPr lang="fr-CA" baseline="0" dirty="0" err="1"/>
              <a:t>explain</a:t>
            </a:r>
            <a:r>
              <a:rPr lang="fr-CA" baseline="0" dirty="0"/>
              <a:t> in more </a:t>
            </a:r>
            <a:r>
              <a:rPr lang="fr-CA" baseline="0" dirty="0" err="1"/>
              <a:t>details</a:t>
            </a:r>
            <a:r>
              <a:rPr lang="fr-CA" baseline="0" dirty="0"/>
              <a:t>, </a:t>
            </a:r>
            <a:r>
              <a:rPr lang="fr-CA" baseline="0" dirty="0" err="1"/>
              <a:t>let’s</a:t>
            </a:r>
            <a:r>
              <a:rPr lang="fr-CA" baseline="0" dirty="0"/>
              <a:t> </a:t>
            </a:r>
            <a:r>
              <a:rPr lang="fr-CA" baseline="0" dirty="0" err="1"/>
              <a:t>take</a:t>
            </a:r>
            <a:r>
              <a:rPr lang="fr-CA" baseline="0" dirty="0"/>
              <a:t> the case of South </a:t>
            </a:r>
            <a:r>
              <a:rPr lang="fr-CA" baseline="0" dirty="0" err="1"/>
              <a:t>America</a:t>
            </a:r>
            <a:r>
              <a:rPr lang="fr-CA" baseline="0" dirty="0"/>
              <a:t>: 31.2% of citations </a:t>
            </a:r>
            <a:r>
              <a:rPr lang="fr-CA" baseline="0" dirty="0" err="1"/>
              <a:t>received</a:t>
            </a:r>
            <a:r>
              <a:rPr lang="fr-CA" baseline="0" dirty="0"/>
              <a:t> by South American </a:t>
            </a:r>
            <a:r>
              <a:rPr lang="fr-CA" baseline="0" dirty="0" err="1"/>
              <a:t>scholars</a:t>
            </a:r>
            <a:r>
              <a:rPr lang="fr-CA" baseline="0" dirty="0"/>
              <a:t> are </a:t>
            </a:r>
            <a:r>
              <a:rPr lang="fr-CA" baseline="0" dirty="0" err="1"/>
              <a:t>coming</a:t>
            </a:r>
            <a:r>
              <a:rPr lang="fr-CA" baseline="0" dirty="0"/>
              <a:t> </a:t>
            </a:r>
            <a:r>
              <a:rPr lang="fr-CA" baseline="0" dirty="0" err="1"/>
              <a:t>from</a:t>
            </a:r>
            <a:r>
              <a:rPr lang="fr-CA" baseline="0" dirty="0"/>
              <a:t> </a:t>
            </a:r>
            <a:r>
              <a:rPr lang="fr-CA" baseline="0" dirty="0" err="1"/>
              <a:t>other</a:t>
            </a:r>
            <a:r>
              <a:rPr lang="fr-CA" baseline="0" dirty="0"/>
              <a:t> South American </a:t>
            </a:r>
            <a:r>
              <a:rPr lang="fr-CA" baseline="0" dirty="0" err="1"/>
              <a:t>Scholars</a:t>
            </a:r>
            <a:r>
              <a:rPr lang="fr-CA" baseline="0" dirty="0"/>
              <a:t> (</a:t>
            </a:r>
            <a:r>
              <a:rPr lang="fr-CA" baseline="0" dirty="0" err="1"/>
              <a:t>that</a:t>
            </a:r>
            <a:r>
              <a:rPr lang="fr-CA" baseline="0" dirty="0"/>
              <a:t> </a:t>
            </a:r>
            <a:r>
              <a:rPr lang="fr-CA" baseline="0" dirty="0" err="1"/>
              <a:t>is</a:t>
            </a:r>
            <a:r>
              <a:rPr lang="fr-CA" baseline="0" dirty="0"/>
              <a:t> the </a:t>
            </a:r>
            <a:r>
              <a:rPr lang="fr-CA" baseline="0" dirty="0" err="1"/>
              <a:t>left</a:t>
            </a:r>
            <a:r>
              <a:rPr lang="fr-CA" baseline="0" dirty="0"/>
              <a:t> panel), and </a:t>
            </a:r>
            <a:r>
              <a:rPr lang="fr-CA" baseline="0" dirty="0" err="1"/>
              <a:t>those</a:t>
            </a:r>
            <a:r>
              <a:rPr lang="fr-CA" baseline="0" dirty="0"/>
              <a:t> </a:t>
            </a:r>
            <a:r>
              <a:rPr lang="fr-CA" baseline="0" dirty="0" err="1"/>
              <a:t>account</a:t>
            </a:r>
            <a:r>
              <a:rPr lang="fr-CA" baseline="0" dirty="0"/>
              <a:t> for 25.5% of the </a:t>
            </a:r>
            <a:r>
              <a:rPr lang="fr-CA" baseline="0" dirty="0" err="1"/>
              <a:t>references</a:t>
            </a:r>
            <a:r>
              <a:rPr lang="fr-CA" baseline="0" dirty="0"/>
              <a:t> made by South American </a:t>
            </a:r>
            <a:r>
              <a:rPr lang="fr-CA" baseline="0" dirty="0" err="1"/>
              <a:t>researchers</a:t>
            </a:r>
            <a:r>
              <a:rPr lang="fr-CA" baseline="0" dirty="0"/>
              <a:t> (right panel). </a:t>
            </a:r>
          </a:p>
          <a:p>
            <a:endParaRPr lang="fr-CA" baseline="0" dirty="0"/>
          </a:p>
          <a:p>
            <a:r>
              <a:rPr lang="fr-CA" baseline="0" dirty="0" err="1"/>
              <a:t>When</a:t>
            </a:r>
            <a:r>
              <a:rPr lang="fr-CA" baseline="0" dirty="0"/>
              <a:t> </a:t>
            </a:r>
            <a:r>
              <a:rPr lang="fr-CA" baseline="0" dirty="0" err="1"/>
              <a:t>looking</a:t>
            </a:r>
            <a:r>
              <a:rPr lang="fr-CA" baseline="0" dirty="0"/>
              <a:t> at the global </a:t>
            </a:r>
            <a:r>
              <a:rPr lang="fr-CA" baseline="0" dirty="0" err="1"/>
              <a:t>picture</a:t>
            </a:r>
            <a:r>
              <a:rPr lang="fr-CA" baseline="0" dirty="0"/>
              <a:t>, </a:t>
            </a:r>
            <a:r>
              <a:rPr lang="fr-CA" baseline="0" dirty="0" err="1"/>
              <a:t>we</a:t>
            </a:r>
            <a:r>
              <a:rPr lang="fr-CA" baseline="0" dirty="0"/>
              <a:t> </a:t>
            </a:r>
            <a:r>
              <a:rPr lang="fr-CA" baseline="0" dirty="0" err="1"/>
              <a:t>also</a:t>
            </a:r>
            <a:r>
              <a:rPr lang="fr-CA" baseline="0" dirty="0"/>
              <a:t> </a:t>
            </a:r>
            <a:r>
              <a:rPr lang="fr-CA" baseline="0" dirty="0" err="1"/>
              <a:t>see</a:t>
            </a:r>
            <a:r>
              <a:rPr lang="fr-CA" baseline="0" dirty="0"/>
              <a:t> </a:t>
            </a:r>
            <a:r>
              <a:rPr lang="fr-CA" baseline="0" dirty="0" err="1"/>
              <a:t>that</a:t>
            </a:r>
            <a:r>
              <a:rPr lang="fr-CA" baseline="0" dirty="0"/>
              <a:t> </a:t>
            </a:r>
            <a:r>
              <a:rPr lang="fr-CA" baseline="0" dirty="0" err="1"/>
              <a:t>most</a:t>
            </a:r>
            <a:r>
              <a:rPr lang="fr-CA" baseline="0" dirty="0"/>
              <a:t> of the citations are </a:t>
            </a:r>
            <a:r>
              <a:rPr lang="fr-CA" baseline="0" dirty="0" err="1"/>
              <a:t>received</a:t>
            </a:r>
            <a:r>
              <a:rPr lang="fr-CA" baseline="0" dirty="0"/>
              <a:t> by </a:t>
            </a:r>
            <a:r>
              <a:rPr lang="fr-CA" baseline="0" dirty="0" err="1"/>
              <a:t>three</a:t>
            </a:r>
            <a:r>
              <a:rPr lang="fr-CA" baseline="0" dirty="0"/>
              <a:t> continents (Asia, NA, EU)—</a:t>
            </a:r>
            <a:r>
              <a:rPr lang="fr-CA" baseline="0" dirty="0" err="1"/>
              <a:t>left</a:t>
            </a:r>
            <a:r>
              <a:rPr lang="fr-CA" baseline="0" dirty="0"/>
              <a:t> panel—and </a:t>
            </a:r>
            <a:r>
              <a:rPr lang="fr-CA" baseline="0" dirty="0" err="1"/>
              <a:t>that</a:t>
            </a:r>
            <a:r>
              <a:rPr lang="fr-CA" baseline="0" dirty="0"/>
              <a:t> </a:t>
            </a:r>
            <a:r>
              <a:rPr lang="fr-CA" baseline="0" dirty="0" err="1"/>
              <a:t>most</a:t>
            </a:r>
            <a:r>
              <a:rPr lang="fr-CA" baseline="0" dirty="0"/>
              <a:t> of the </a:t>
            </a:r>
            <a:r>
              <a:rPr lang="fr-CA" baseline="0" dirty="0" err="1"/>
              <a:t>references</a:t>
            </a:r>
            <a:r>
              <a:rPr lang="fr-CA" baseline="0" dirty="0"/>
              <a:t> are made by the </a:t>
            </a:r>
            <a:r>
              <a:rPr lang="fr-CA" baseline="0" dirty="0" err="1"/>
              <a:t>same</a:t>
            </a:r>
            <a:r>
              <a:rPr lang="fr-CA" baseline="0" dirty="0"/>
              <a:t> </a:t>
            </a:r>
            <a:r>
              <a:rPr lang="fr-CA" baseline="0" dirty="0" err="1"/>
              <a:t>three</a:t>
            </a:r>
            <a:r>
              <a:rPr lang="fr-CA" baseline="0" dirty="0"/>
              <a:t> continents (right panel).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3D9FA-87EB-4F6C-B7E9-3DD45E481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9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29</a:t>
            </a:fld>
            <a:endParaRPr lang="en-US"/>
          </a:p>
        </p:txBody>
      </p:sp>
    </p:spTree>
    <p:extLst>
      <p:ext uri="{BB962C8B-B14F-4D97-AF65-F5344CB8AC3E}">
        <p14:creationId xmlns:p14="http://schemas.microsoft.com/office/powerpoint/2010/main" val="116405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804050-4656-4049-91C4-4EF61045B7B3}" type="slidenum">
              <a:rPr lang="en-US" smtClean="0"/>
              <a:t>31</a:t>
            </a:fld>
            <a:endParaRPr lang="en-US"/>
          </a:p>
        </p:txBody>
      </p:sp>
    </p:spTree>
    <p:extLst>
      <p:ext uri="{BB962C8B-B14F-4D97-AF65-F5344CB8AC3E}">
        <p14:creationId xmlns:p14="http://schemas.microsoft.com/office/powerpoint/2010/main" val="220166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(a) The funding intensity of countries. To emphasize the variations across countries, the color bar threshold is set at 0.85. Three countries have a funding intensity larger than 0.85. They are Crimea, Niue and Sao Tome &amp; Principe. (b) The distribution of funding intensity of countries across continents. In the box plot, the box is draw from the first quartile to the third quartile of the distribution. The vertical line represents the median value of the distribution. The lower whisker extends from the box to the smallest non-outlier value within 1.5 times the interquartile range below the first quartile. The upper whisker extends from the box to the largest non-outlier value within 1.5 times the interquartile rang above third quartile. The yellow triangle labels the mean value within each group.</a:t>
            </a:r>
            <a:r>
              <a:rPr lang="en-US" dirty="0">
                <a:effectLst/>
              </a:rPr>
              <a:t> </a:t>
            </a:r>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57</a:t>
            </a:fld>
            <a:endParaRPr lang="en-US"/>
          </a:p>
        </p:txBody>
      </p:sp>
    </p:spTree>
    <p:extLst>
      <p:ext uri="{BB962C8B-B14F-4D97-AF65-F5344CB8AC3E}">
        <p14:creationId xmlns:p14="http://schemas.microsoft.com/office/powerpoint/2010/main" val="225909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(a) The proportion of reduced publications after the internationally funded publications are removed. (b) the country-level publication reduction grouped by continents. In the box plot, the box is draw from the first quartile to the third quartile of the distribution. The vertical line represents the median value of the distribution. The lower whisker extends from the box to the smallest non-outlier value within 1.5 times the interquartile range below the first quartile. The upper whisker extends from the box to the largest non-outlier value within 1.5 times the interquartile rang above third quartile. </a:t>
            </a:r>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60</a:t>
            </a:fld>
            <a:endParaRPr lang="en-US"/>
          </a:p>
        </p:txBody>
      </p:sp>
    </p:spTree>
    <p:extLst>
      <p:ext uri="{BB962C8B-B14F-4D97-AF65-F5344CB8AC3E}">
        <p14:creationId xmlns:p14="http://schemas.microsoft.com/office/powerpoint/2010/main" val="314908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44546A"/>
                </a:solidFill>
                <a:effectLst/>
                <a:latin typeface="Calibri" panose="020F0502020204030204" pitchFamily="34" charset="0"/>
                <a:ea typeface="DengXian" panose="02010600030101010101" pitchFamily="2" charset="-122"/>
                <a:cs typeface="Times New Roman" panose="02020603050405020304" pitchFamily="18" charset="0"/>
              </a:rPr>
              <a:t>(c) The difference between actual research profile and the counterfactual research profile. The difference is measured by the </a:t>
            </a:r>
            <a:r>
              <a:rPr lang="en-US" sz="1800" i="1" dirty="0" err="1">
                <a:solidFill>
                  <a:srgbClr val="44546A"/>
                </a:solidFill>
                <a:effectLst/>
                <a:latin typeface="Calibri" panose="020F0502020204030204" pitchFamily="34" charset="0"/>
                <a:ea typeface="DengXian" panose="02010600030101010101" pitchFamily="2" charset="-122"/>
                <a:cs typeface="Times New Roman" panose="02020603050405020304" pitchFamily="18" charset="0"/>
              </a:rPr>
              <a:t>Kullback-Leibler</a:t>
            </a:r>
            <a:r>
              <a:rPr lang="en-US" sz="1800" i="1" dirty="0">
                <a:solidFill>
                  <a:srgbClr val="44546A"/>
                </a:solidFill>
                <a:effectLst/>
                <a:latin typeface="Calibri" panose="020F0502020204030204" pitchFamily="34" charset="0"/>
                <a:ea typeface="DengXian" panose="02010600030101010101" pitchFamily="2" charset="-122"/>
                <a:cs typeface="Times New Roman" panose="02020603050405020304" pitchFamily="18" charset="0"/>
              </a:rPr>
              <a:t> divergence. Large KL-divergence value represents the counterfactual research profile is distant from the actual research profile and vice versa. To highlight the difference among countries, we set the threshold of the maximum value to 0.3 There are 23 countries have KL-value large than 0.3. (d) the profile change of countries by continents.</a:t>
            </a:r>
          </a:p>
          <a:p>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61</a:t>
            </a:fld>
            <a:endParaRPr lang="en-US"/>
          </a:p>
        </p:txBody>
      </p:sp>
    </p:spTree>
    <p:extLst>
      <p:ext uri="{BB962C8B-B14F-4D97-AF65-F5344CB8AC3E}">
        <p14:creationId xmlns:p14="http://schemas.microsoft.com/office/powerpoint/2010/main" val="4127430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Influence sphere of selected countries. Countries are colored by the proportion of publication reduction after removing the internationally funded publications from the focal country. </a:t>
            </a:r>
            <a:r>
              <a:rPr lang="en-US" sz="1800">
                <a:effectLst/>
                <a:latin typeface="Calibri" panose="020F0502020204030204" pitchFamily="34" charset="0"/>
                <a:ea typeface="DengXian" panose="02010600030101010101" pitchFamily="2" charset="-122"/>
                <a:cs typeface="Times New Roman" panose="02020603050405020304" pitchFamily="18" charset="0"/>
              </a:rPr>
              <a:t>Dark colors represent larger reduction and vice versa. </a:t>
            </a:r>
            <a:endParaRPr lang="en-US"/>
          </a:p>
        </p:txBody>
      </p:sp>
      <p:sp>
        <p:nvSpPr>
          <p:cNvPr id="4" name="Slide Number Placeholder 3"/>
          <p:cNvSpPr>
            <a:spLocks noGrp="1"/>
          </p:cNvSpPr>
          <p:nvPr>
            <p:ph type="sldNum" sz="quarter" idx="5"/>
          </p:nvPr>
        </p:nvSpPr>
        <p:spPr/>
        <p:txBody>
          <a:bodyPr/>
          <a:lstStyle/>
          <a:p>
            <a:fld id="{8450524A-412B-FC41-9D99-591A7ECBB491}" type="slidenum">
              <a:rPr lang="en-US" smtClean="0"/>
              <a:t>62</a:t>
            </a:fld>
            <a:endParaRPr lang="en-US"/>
          </a:p>
        </p:txBody>
      </p:sp>
    </p:spTree>
    <p:extLst>
      <p:ext uri="{BB962C8B-B14F-4D97-AF65-F5344CB8AC3E}">
        <p14:creationId xmlns:p14="http://schemas.microsoft.com/office/powerpoint/2010/main" val="2029510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a:t>
            </a:r>
            <a:r>
              <a:rPr lang="zh-CN" altLang="en-US" dirty="0"/>
              <a:t> </a:t>
            </a:r>
            <a:r>
              <a:rPr lang="en-US" altLang="zh-CN" dirty="0"/>
              <a:t>colored</a:t>
            </a:r>
            <a:r>
              <a:rPr lang="zh-CN" altLang="en-US" dirty="0"/>
              <a:t> </a:t>
            </a:r>
            <a:r>
              <a:rPr lang="en-US" altLang="zh-CN" dirty="0"/>
              <a:t>countries</a:t>
            </a:r>
            <a:r>
              <a:rPr lang="zh-CN" altLang="en-US" dirty="0"/>
              <a:t> </a:t>
            </a:r>
            <a:r>
              <a:rPr lang="en-US" altLang="zh-CN" dirty="0"/>
              <a:t>represent</a:t>
            </a:r>
            <a:r>
              <a:rPr lang="zh-CN" altLang="en-US" dirty="0"/>
              <a:t> </a:t>
            </a:r>
            <a:r>
              <a:rPr lang="en-US" altLang="zh-CN" dirty="0"/>
              <a:t>they</a:t>
            </a:r>
            <a:r>
              <a:rPr lang="zh-CN" altLang="en-US" dirty="0"/>
              <a:t> </a:t>
            </a:r>
            <a:r>
              <a:rPr lang="en-US" altLang="zh-CN" dirty="0"/>
              <a:t>have</a:t>
            </a:r>
            <a:r>
              <a:rPr lang="zh-CN" altLang="en-US" dirty="0"/>
              <a:t> </a:t>
            </a:r>
            <a:r>
              <a:rPr lang="en-US" altLang="zh-CN" dirty="0"/>
              <a:t>advantage</a:t>
            </a:r>
            <a:r>
              <a:rPr lang="zh-CN" altLang="en-US" dirty="0"/>
              <a:t> </a:t>
            </a:r>
            <a:r>
              <a:rPr lang="en-US" altLang="zh-CN" dirty="0"/>
              <a:t>in</a:t>
            </a:r>
            <a:r>
              <a:rPr lang="zh-CN" altLang="en-US" dirty="0"/>
              <a:t> </a:t>
            </a:r>
            <a:r>
              <a:rPr lang="en-US" altLang="zh-CN" dirty="0"/>
              <a:t>the</a:t>
            </a:r>
            <a:r>
              <a:rPr lang="zh-CN" altLang="en-US" dirty="0"/>
              <a:t> </a:t>
            </a:r>
            <a:r>
              <a:rPr lang="en-US" altLang="zh-CN" dirty="0"/>
              <a:t>discipline.</a:t>
            </a:r>
            <a:r>
              <a:rPr lang="zh-CN" altLang="en-US" dirty="0"/>
              <a:t> </a:t>
            </a:r>
            <a:r>
              <a:rPr lang="en-US" altLang="zh-CN" dirty="0"/>
              <a:t>We</a:t>
            </a:r>
            <a:r>
              <a:rPr lang="zh-CN" altLang="en-US" dirty="0"/>
              <a:t> </a:t>
            </a:r>
            <a:r>
              <a:rPr lang="en-US" altLang="zh-CN" dirty="0"/>
              <a:t>see</a:t>
            </a:r>
            <a:r>
              <a:rPr lang="zh-CN" altLang="en-US" dirty="0"/>
              <a:t> </a:t>
            </a:r>
            <a:r>
              <a:rPr lang="en-US" altLang="zh-CN" dirty="0"/>
              <a:t>countries</a:t>
            </a:r>
            <a:r>
              <a:rPr lang="zh-CN" altLang="en-US" dirty="0"/>
              <a:t> </a:t>
            </a:r>
            <a:r>
              <a:rPr lang="en-US" altLang="zh-CN" dirty="0"/>
              <a:t>have</a:t>
            </a:r>
            <a:r>
              <a:rPr lang="zh-CN" altLang="en-US" dirty="0"/>
              <a:t> </a:t>
            </a:r>
            <a:r>
              <a:rPr lang="en-US" altLang="zh-CN" dirty="0"/>
              <a:t>advantage</a:t>
            </a:r>
            <a:r>
              <a:rPr lang="zh-CN" altLang="en-US" dirty="0"/>
              <a:t> </a:t>
            </a:r>
            <a:r>
              <a:rPr lang="en-US" altLang="zh-CN" dirty="0"/>
              <a:t>in</a:t>
            </a:r>
            <a:r>
              <a:rPr lang="zh-CN" altLang="en-US" dirty="0"/>
              <a:t> </a:t>
            </a:r>
            <a:r>
              <a:rPr lang="en-US" altLang="zh-CN" dirty="0"/>
              <a:t>tropical</a:t>
            </a:r>
            <a:r>
              <a:rPr lang="zh-CN" altLang="en-US" dirty="0"/>
              <a:t> </a:t>
            </a:r>
            <a:r>
              <a:rPr lang="en-US" altLang="zh-CN" dirty="0"/>
              <a:t>medicine</a:t>
            </a:r>
            <a:r>
              <a:rPr lang="zh-CN" altLang="en-US" dirty="0"/>
              <a:t> </a:t>
            </a:r>
            <a:r>
              <a:rPr lang="en-US" altLang="zh-CN" dirty="0"/>
              <a:t>are</a:t>
            </a:r>
            <a:r>
              <a:rPr lang="zh-CN" altLang="en-US" dirty="0"/>
              <a:t> </a:t>
            </a:r>
            <a:r>
              <a:rPr lang="en-US" altLang="zh-CN" dirty="0" err="1"/>
              <a:t>locted</a:t>
            </a:r>
            <a:r>
              <a:rPr lang="zh-CN" altLang="en-US" dirty="0"/>
              <a:t> </a:t>
            </a:r>
            <a:r>
              <a:rPr lang="en-US" altLang="zh-CN" dirty="0"/>
              <a:t>around</a:t>
            </a:r>
            <a:r>
              <a:rPr lang="zh-CN" altLang="en-US" dirty="0"/>
              <a:t> </a:t>
            </a:r>
            <a:r>
              <a:rPr lang="en-US" altLang="zh-CN" dirty="0"/>
              <a:t>tropical</a:t>
            </a:r>
            <a:r>
              <a:rPr lang="zh-CN" altLang="en-US" dirty="0"/>
              <a:t> </a:t>
            </a:r>
            <a:r>
              <a:rPr lang="en-US" altLang="zh-CN" dirty="0"/>
              <a:t>area.</a:t>
            </a:r>
            <a:r>
              <a:rPr lang="zh-CN" altLang="en-US" dirty="0"/>
              <a:t> </a:t>
            </a:r>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64</a:t>
            </a:fld>
            <a:endParaRPr lang="en-US"/>
          </a:p>
        </p:txBody>
      </p:sp>
    </p:spTree>
    <p:extLst>
      <p:ext uri="{BB962C8B-B14F-4D97-AF65-F5344CB8AC3E}">
        <p14:creationId xmlns:p14="http://schemas.microsoft.com/office/powerpoint/2010/main" val="141935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Cancer</a:t>
            </a:r>
            <a:r>
              <a:rPr lang="zh-CN" altLang="en-US" dirty="0"/>
              <a:t> </a:t>
            </a:r>
            <a:r>
              <a:rPr lang="en-US" altLang="zh-CN" dirty="0" err="1"/>
              <a:t>resourch</a:t>
            </a:r>
            <a:r>
              <a:rPr lang="zh-CN" altLang="en-US" dirty="0"/>
              <a:t> </a:t>
            </a:r>
            <a:r>
              <a:rPr lang="en-US" altLang="zh-CN" dirty="0"/>
              <a:t>is</a:t>
            </a:r>
            <a:r>
              <a:rPr lang="zh-CN" altLang="en-US" dirty="0"/>
              <a:t> </a:t>
            </a:r>
            <a:r>
              <a:rPr lang="en-US" altLang="zh-CN" dirty="0"/>
              <a:t>largely</a:t>
            </a:r>
            <a:r>
              <a:rPr lang="zh-CN" altLang="en-US" dirty="0"/>
              <a:t> </a:t>
            </a:r>
            <a:r>
              <a:rPr lang="en-US" altLang="zh-CN" dirty="0"/>
              <a:t>concentrated</a:t>
            </a:r>
            <a:r>
              <a:rPr lang="zh-CN" altLang="en-US" dirty="0"/>
              <a:t> </a:t>
            </a:r>
            <a:r>
              <a:rPr lang="en-US" altLang="zh-CN" dirty="0"/>
              <a:t>in</a:t>
            </a:r>
            <a:r>
              <a:rPr lang="zh-CN" altLang="en-US" dirty="0"/>
              <a:t> </a:t>
            </a:r>
            <a:r>
              <a:rPr lang="en-US" altLang="zh-CN" dirty="0"/>
              <a:t>rich</a:t>
            </a:r>
            <a:r>
              <a:rPr lang="zh-CN" altLang="en-US" dirty="0"/>
              <a:t> </a:t>
            </a:r>
            <a:r>
              <a:rPr lang="en-US" altLang="zh-CN" dirty="0"/>
              <a:t>countries.</a:t>
            </a:r>
            <a:r>
              <a:rPr lang="zh-CN" altLang="en-US" dirty="0"/>
              <a:t> </a:t>
            </a:r>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65</a:t>
            </a:fld>
            <a:endParaRPr lang="en-US"/>
          </a:p>
        </p:txBody>
      </p:sp>
    </p:spTree>
    <p:extLst>
      <p:ext uri="{BB962C8B-B14F-4D97-AF65-F5344CB8AC3E}">
        <p14:creationId xmlns:p14="http://schemas.microsoft.com/office/powerpoint/2010/main" val="3135621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Large</a:t>
            </a:r>
            <a:r>
              <a:rPr lang="zh-CN" altLang="en-US" dirty="0"/>
              <a:t> </a:t>
            </a:r>
            <a:r>
              <a:rPr lang="en-US" altLang="zh-CN" dirty="0"/>
              <a:t>emerging</a:t>
            </a:r>
            <a:r>
              <a:rPr lang="zh-CN" altLang="en-US" dirty="0"/>
              <a:t> </a:t>
            </a:r>
            <a:r>
              <a:rPr lang="en-US" altLang="zh-CN" dirty="0"/>
              <a:t>countries</a:t>
            </a:r>
            <a:r>
              <a:rPr lang="zh-CN" altLang="en-US" dirty="0"/>
              <a:t> </a:t>
            </a:r>
            <a:r>
              <a:rPr lang="en-US" altLang="zh-CN" dirty="0"/>
              <a:t>like</a:t>
            </a:r>
            <a:r>
              <a:rPr lang="zh-CN" altLang="en-US" dirty="0"/>
              <a:t> </a:t>
            </a:r>
            <a:r>
              <a:rPr lang="en-US" altLang="zh-CN" dirty="0"/>
              <a:t>china</a:t>
            </a:r>
            <a:r>
              <a:rPr lang="zh-CN" altLang="en-US" dirty="0"/>
              <a:t> </a:t>
            </a:r>
            <a:r>
              <a:rPr lang="en-US" altLang="zh-CN" dirty="0"/>
              <a:t>shows</a:t>
            </a:r>
            <a:r>
              <a:rPr lang="zh-CN" altLang="en-US" dirty="0"/>
              <a:t> </a:t>
            </a:r>
            <a:r>
              <a:rPr lang="en-US" altLang="zh-CN" dirty="0"/>
              <a:t>advantage</a:t>
            </a:r>
            <a:r>
              <a:rPr lang="zh-CN" altLang="en-US" dirty="0"/>
              <a:t> </a:t>
            </a:r>
            <a:r>
              <a:rPr lang="en-US" altLang="zh-CN" dirty="0"/>
              <a:t>in</a:t>
            </a:r>
            <a:r>
              <a:rPr lang="zh-CN" altLang="en-US" dirty="0"/>
              <a:t> </a:t>
            </a:r>
            <a:r>
              <a:rPr lang="en-US" altLang="zh-CN" dirty="0"/>
              <a:t>Industrial</a:t>
            </a:r>
            <a:r>
              <a:rPr lang="zh-CN" altLang="en-US" dirty="0"/>
              <a:t> </a:t>
            </a:r>
            <a:r>
              <a:rPr lang="en-US" altLang="zh-CN" dirty="0"/>
              <a:t>Engineering.</a:t>
            </a:r>
            <a:r>
              <a:rPr lang="zh-CN" altLang="en-US" dirty="0"/>
              <a:t> </a:t>
            </a:r>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66</a:t>
            </a:fld>
            <a:endParaRPr lang="en-US"/>
          </a:p>
        </p:txBody>
      </p:sp>
    </p:spTree>
    <p:extLst>
      <p:ext uri="{BB962C8B-B14F-4D97-AF65-F5344CB8AC3E}">
        <p14:creationId xmlns:p14="http://schemas.microsoft.com/office/powerpoint/2010/main" val="1938050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filtering out those edges with small weights, we extracted the structure of the knowledge space. </a:t>
            </a:r>
          </a:p>
        </p:txBody>
      </p:sp>
      <p:sp>
        <p:nvSpPr>
          <p:cNvPr id="4" name="Slide Number Placeholder 3"/>
          <p:cNvSpPr>
            <a:spLocks noGrp="1"/>
          </p:cNvSpPr>
          <p:nvPr>
            <p:ph type="sldNum" sz="quarter" idx="5"/>
          </p:nvPr>
        </p:nvSpPr>
        <p:spPr/>
        <p:txBody>
          <a:bodyPr/>
          <a:lstStyle/>
          <a:p>
            <a:fld id="{D97954EA-B8F3-4309-9FEA-AAAB49F1C79D}" type="slidenum">
              <a:rPr lang="en-US" smtClean="0"/>
              <a:t>67</a:t>
            </a:fld>
            <a:endParaRPr lang="en-US"/>
          </a:p>
        </p:txBody>
      </p:sp>
    </p:spTree>
    <p:extLst>
      <p:ext uri="{BB962C8B-B14F-4D97-AF65-F5344CB8AC3E}">
        <p14:creationId xmlns:p14="http://schemas.microsoft.com/office/powerpoint/2010/main" val="49057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This figure shows </a:t>
            </a:r>
            <a:r>
              <a:rPr lang="fr-CA" dirty="0" err="1"/>
              <a:t>that</a:t>
            </a:r>
            <a:r>
              <a:rPr lang="fr-CA" dirty="0"/>
              <a:t> citations have a </a:t>
            </a:r>
            <a:r>
              <a:rPr lang="fr-CA" dirty="0" err="1"/>
              <a:t>strong</a:t>
            </a:r>
            <a:r>
              <a:rPr lang="fr-CA" dirty="0"/>
              <a:t> </a:t>
            </a:r>
            <a:r>
              <a:rPr lang="fr-CA" dirty="0" err="1"/>
              <a:t>geographical</a:t>
            </a:r>
            <a:r>
              <a:rPr lang="fr-CA" baseline="0" dirty="0"/>
              <a:t> </a:t>
            </a:r>
            <a:r>
              <a:rPr lang="fr-CA" baseline="0" dirty="0" err="1"/>
              <a:t>bias</a:t>
            </a:r>
            <a:r>
              <a:rPr lang="fr-CA" baseline="0" dirty="0"/>
              <a:t>: </a:t>
            </a:r>
            <a:r>
              <a:rPr lang="fr-CA" baseline="0" dirty="0" err="1"/>
              <a:t>both</a:t>
            </a:r>
            <a:r>
              <a:rPr lang="fr-CA" baseline="0" dirty="0"/>
              <a:t> </a:t>
            </a:r>
            <a:r>
              <a:rPr lang="fr-CA" baseline="0" dirty="0" err="1"/>
              <a:t>from</a:t>
            </a:r>
            <a:r>
              <a:rPr lang="fr-CA" baseline="0" dirty="0"/>
              <a:t> the point of </a:t>
            </a:r>
            <a:r>
              <a:rPr lang="fr-CA" baseline="0" dirty="0" err="1"/>
              <a:t>view</a:t>
            </a:r>
            <a:r>
              <a:rPr lang="fr-CA" baseline="0" dirty="0"/>
              <a:t> of citations </a:t>
            </a:r>
            <a:r>
              <a:rPr lang="fr-CA" baseline="0" dirty="0" err="1"/>
              <a:t>received</a:t>
            </a:r>
            <a:r>
              <a:rPr lang="fr-CA" baseline="0" dirty="0"/>
              <a:t> and </a:t>
            </a:r>
            <a:r>
              <a:rPr lang="fr-CA" baseline="0" dirty="0" err="1"/>
              <a:t>references</a:t>
            </a:r>
            <a:r>
              <a:rPr lang="fr-CA" baseline="0" dirty="0"/>
              <a:t> made, </a:t>
            </a:r>
            <a:r>
              <a:rPr lang="fr-CA" baseline="0" dirty="0" err="1"/>
              <a:t>papers</a:t>
            </a:r>
            <a:r>
              <a:rPr lang="fr-CA" baseline="0" dirty="0"/>
              <a:t> are more </a:t>
            </a:r>
            <a:r>
              <a:rPr lang="fr-CA" baseline="0" dirty="0" err="1"/>
              <a:t>likely</a:t>
            </a:r>
            <a:r>
              <a:rPr lang="fr-CA" baseline="0" dirty="0"/>
              <a:t> to </a:t>
            </a:r>
            <a:r>
              <a:rPr lang="fr-CA" baseline="0" dirty="0" err="1"/>
              <a:t>be</a:t>
            </a:r>
            <a:r>
              <a:rPr lang="fr-CA" baseline="0" dirty="0"/>
              <a:t> </a:t>
            </a:r>
            <a:r>
              <a:rPr lang="fr-CA" baseline="0" dirty="0" err="1"/>
              <a:t>cited</a:t>
            </a:r>
            <a:r>
              <a:rPr lang="fr-CA" baseline="0" dirty="0"/>
              <a:t> </a:t>
            </a:r>
            <a:r>
              <a:rPr lang="fr-CA" baseline="0" dirty="0" err="1"/>
              <a:t>from</a:t>
            </a:r>
            <a:r>
              <a:rPr lang="fr-CA" baseline="0" dirty="0"/>
              <a:t> </a:t>
            </a:r>
            <a:r>
              <a:rPr lang="fr-CA" baseline="0" dirty="0" err="1"/>
              <a:t>scholars</a:t>
            </a:r>
            <a:r>
              <a:rPr lang="fr-CA" baseline="0" dirty="0"/>
              <a:t> </a:t>
            </a:r>
            <a:r>
              <a:rPr lang="fr-CA" baseline="0" dirty="0" err="1"/>
              <a:t>from</a:t>
            </a:r>
            <a:r>
              <a:rPr lang="fr-CA" baseline="0" dirty="0"/>
              <a:t> the </a:t>
            </a:r>
            <a:r>
              <a:rPr lang="fr-CA" baseline="0" dirty="0" err="1"/>
              <a:t>same</a:t>
            </a:r>
            <a:r>
              <a:rPr lang="fr-CA" baseline="0" dirty="0"/>
              <a:t> </a:t>
            </a:r>
            <a:r>
              <a:rPr lang="fr-CA" baseline="0" dirty="0" err="1"/>
              <a:t>region</a:t>
            </a:r>
            <a:r>
              <a:rPr lang="fr-CA" baseline="0" dirty="0"/>
              <a:t>. </a:t>
            </a:r>
          </a:p>
          <a:p>
            <a:endParaRPr lang="fr-CA" baseline="0" dirty="0"/>
          </a:p>
          <a:p>
            <a:r>
              <a:rPr lang="fr-CA" baseline="0" dirty="0" err="1"/>
              <a:t>We</a:t>
            </a:r>
            <a:r>
              <a:rPr lang="fr-CA" baseline="0" dirty="0"/>
              <a:t> </a:t>
            </a:r>
            <a:r>
              <a:rPr lang="fr-CA" baseline="0" dirty="0" err="1"/>
              <a:t>also</a:t>
            </a:r>
            <a:r>
              <a:rPr lang="fr-CA" baseline="0" dirty="0"/>
              <a:t> </a:t>
            </a:r>
            <a:r>
              <a:rPr lang="fr-CA" baseline="0" dirty="0" err="1"/>
              <a:t>see</a:t>
            </a:r>
            <a:r>
              <a:rPr lang="fr-CA" baseline="0" dirty="0"/>
              <a:t> </a:t>
            </a:r>
            <a:r>
              <a:rPr lang="fr-CA" baseline="0" dirty="0" err="1"/>
              <a:t>this</a:t>
            </a:r>
            <a:r>
              <a:rPr lang="fr-CA" baseline="0" dirty="0"/>
              <a:t> </a:t>
            </a:r>
            <a:r>
              <a:rPr lang="fr-CA" baseline="0" dirty="0" err="1"/>
              <a:t>geographical</a:t>
            </a:r>
            <a:r>
              <a:rPr lang="fr-CA" baseline="0" dirty="0"/>
              <a:t> </a:t>
            </a:r>
            <a:r>
              <a:rPr lang="fr-CA" baseline="0" dirty="0" err="1"/>
              <a:t>effect</a:t>
            </a:r>
            <a:r>
              <a:rPr lang="fr-CA" baseline="0" dirty="0"/>
              <a:t> (</a:t>
            </a:r>
            <a:r>
              <a:rPr lang="fr-CA" baseline="0" dirty="0" err="1"/>
              <a:t>it</a:t>
            </a:r>
            <a:r>
              <a:rPr lang="fr-CA" baseline="0" dirty="0"/>
              <a:t> </a:t>
            </a:r>
            <a:r>
              <a:rPr lang="fr-CA" baseline="0" dirty="0" err="1"/>
              <a:t>it</a:t>
            </a:r>
            <a:r>
              <a:rPr lang="fr-CA" baseline="0" dirty="0"/>
              <a:t> </a:t>
            </a:r>
            <a:r>
              <a:rPr lang="fr-CA" baseline="0" dirty="0" err="1"/>
              <a:t>is</a:t>
            </a:r>
            <a:r>
              <a:rPr lang="fr-CA" baseline="0" dirty="0"/>
              <a:t> not </a:t>
            </a:r>
            <a:r>
              <a:rPr lang="fr-CA" baseline="0" dirty="0" err="1"/>
              <a:t>really</a:t>
            </a:r>
            <a:r>
              <a:rPr lang="fr-CA" baseline="0" dirty="0"/>
              <a:t> a </a:t>
            </a:r>
            <a:r>
              <a:rPr lang="fr-CA" baseline="0" dirty="0" err="1"/>
              <a:t>bias</a:t>
            </a:r>
            <a:r>
              <a:rPr lang="fr-CA" baseline="0" dirty="0"/>
              <a:t> in the </a:t>
            </a:r>
            <a:r>
              <a:rPr lang="fr-CA" baseline="0" dirty="0" err="1"/>
              <a:t>negative</a:t>
            </a:r>
            <a:r>
              <a:rPr lang="fr-CA" baseline="0" dirty="0"/>
              <a:t> </a:t>
            </a:r>
            <a:r>
              <a:rPr lang="fr-CA" baseline="0" dirty="0" err="1"/>
              <a:t>sense</a:t>
            </a:r>
            <a:r>
              <a:rPr lang="fr-CA" baseline="0" dirty="0"/>
              <a:t>) </a:t>
            </a:r>
            <a:r>
              <a:rPr lang="fr-CA" baseline="0" dirty="0" err="1"/>
              <a:t>is</a:t>
            </a:r>
            <a:r>
              <a:rPr lang="fr-CA" baseline="0" dirty="0"/>
              <a:t> </a:t>
            </a:r>
            <a:r>
              <a:rPr lang="fr-CA" baseline="0" dirty="0" err="1"/>
              <a:t>stronger</a:t>
            </a:r>
            <a:r>
              <a:rPr lang="fr-CA" baseline="0" dirty="0"/>
              <a:t> for Asia and Europe </a:t>
            </a:r>
            <a:r>
              <a:rPr lang="fr-CA" baseline="0" dirty="0" err="1"/>
              <a:t>than</a:t>
            </a:r>
            <a:r>
              <a:rPr lang="fr-CA" baseline="0" dirty="0"/>
              <a:t> for the </a:t>
            </a:r>
            <a:r>
              <a:rPr lang="fr-CA" baseline="0" dirty="0" err="1"/>
              <a:t>other</a:t>
            </a:r>
            <a:r>
              <a:rPr lang="fr-CA" baseline="0" dirty="0"/>
              <a:t> continents. </a:t>
            </a:r>
          </a:p>
          <a:p>
            <a:endParaRPr lang="fr-CA" baseline="0" dirty="0"/>
          </a:p>
          <a:p>
            <a:r>
              <a:rPr lang="fr-CA" baseline="0" dirty="0"/>
              <a:t>To </a:t>
            </a:r>
            <a:r>
              <a:rPr lang="fr-CA" baseline="0" dirty="0" err="1"/>
              <a:t>explain</a:t>
            </a:r>
            <a:r>
              <a:rPr lang="fr-CA" baseline="0" dirty="0"/>
              <a:t> in more </a:t>
            </a:r>
            <a:r>
              <a:rPr lang="fr-CA" baseline="0" dirty="0" err="1"/>
              <a:t>details</a:t>
            </a:r>
            <a:r>
              <a:rPr lang="fr-CA" baseline="0" dirty="0"/>
              <a:t>, </a:t>
            </a:r>
            <a:r>
              <a:rPr lang="fr-CA" baseline="0" dirty="0" err="1"/>
              <a:t>let’s</a:t>
            </a:r>
            <a:r>
              <a:rPr lang="fr-CA" baseline="0" dirty="0"/>
              <a:t> </a:t>
            </a:r>
            <a:r>
              <a:rPr lang="fr-CA" baseline="0" dirty="0" err="1"/>
              <a:t>take</a:t>
            </a:r>
            <a:r>
              <a:rPr lang="fr-CA" baseline="0" dirty="0"/>
              <a:t> the case of South </a:t>
            </a:r>
            <a:r>
              <a:rPr lang="fr-CA" baseline="0" dirty="0" err="1"/>
              <a:t>America</a:t>
            </a:r>
            <a:r>
              <a:rPr lang="fr-CA" baseline="0" dirty="0"/>
              <a:t>: 31.2% of citations </a:t>
            </a:r>
            <a:r>
              <a:rPr lang="fr-CA" baseline="0" dirty="0" err="1"/>
              <a:t>received</a:t>
            </a:r>
            <a:r>
              <a:rPr lang="fr-CA" baseline="0" dirty="0"/>
              <a:t> by South American </a:t>
            </a:r>
            <a:r>
              <a:rPr lang="fr-CA" baseline="0" dirty="0" err="1"/>
              <a:t>scholars</a:t>
            </a:r>
            <a:r>
              <a:rPr lang="fr-CA" baseline="0" dirty="0"/>
              <a:t> are </a:t>
            </a:r>
            <a:r>
              <a:rPr lang="fr-CA" baseline="0" dirty="0" err="1"/>
              <a:t>coming</a:t>
            </a:r>
            <a:r>
              <a:rPr lang="fr-CA" baseline="0" dirty="0"/>
              <a:t> </a:t>
            </a:r>
            <a:r>
              <a:rPr lang="fr-CA" baseline="0" dirty="0" err="1"/>
              <a:t>from</a:t>
            </a:r>
            <a:r>
              <a:rPr lang="fr-CA" baseline="0" dirty="0"/>
              <a:t> </a:t>
            </a:r>
            <a:r>
              <a:rPr lang="fr-CA" baseline="0" dirty="0" err="1"/>
              <a:t>other</a:t>
            </a:r>
            <a:r>
              <a:rPr lang="fr-CA" baseline="0" dirty="0"/>
              <a:t> South American </a:t>
            </a:r>
            <a:r>
              <a:rPr lang="fr-CA" baseline="0" dirty="0" err="1"/>
              <a:t>Scholars</a:t>
            </a:r>
            <a:r>
              <a:rPr lang="fr-CA" baseline="0" dirty="0"/>
              <a:t> (</a:t>
            </a:r>
            <a:r>
              <a:rPr lang="fr-CA" baseline="0" dirty="0" err="1"/>
              <a:t>that</a:t>
            </a:r>
            <a:r>
              <a:rPr lang="fr-CA" baseline="0" dirty="0"/>
              <a:t> </a:t>
            </a:r>
            <a:r>
              <a:rPr lang="fr-CA" baseline="0" dirty="0" err="1"/>
              <a:t>is</a:t>
            </a:r>
            <a:r>
              <a:rPr lang="fr-CA" baseline="0" dirty="0"/>
              <a:t> the </a:t>
            </a:r>
            <a:r>
              <a:rPr lang="fr-CA" baseline="0" dirty="0" err="1"/>
              <a:t>left</a:t>
            </a:r>
            <a:r>
              <a:rPr lang="fr-CA" baseline="0" dirty="0"/>
              <a:t> panel), and </a:t>
            </a:r>
            <a:r>
              <a:rPr lang="fr-CA" baseline="0" dirty="0" err="1"/>
              <a:t>those</a:t>
            </a:r>
            <a:r>
              <a:rPr lang="fr-CA" baseline="0" dirty="0"/>
              <a:t> </a:t>
            </a:r>
            <a:r>
              <a:rPr lang="fr-CA" baseline="0" dirty="0" err="1"/>
              <a:t>account</a:t>
            </a:r>
            <a:r>
              <a:rPr lang="fr-CA" baseline="0" dirty="0"/>
              <a:t> for 25.5% of the </a:t>
            </a:r>
            <a:r>
              <a:rPr lang="fr-CA" baseline="0" dirty="0" err="1"/>
              <a:t>references</a:t>
            </a:r>
            <a:r>
              <a:rPr lang="fr-CA" baseline="0" dirty="0"/>
              <a:t> made by South American </a:t>
            </a:r>
            <a:r>
              <a:rPr lang="fr-CA" baseline="0" dirty="0" err="1"/>
              <a:t>researchers</a:t>
            </a:r>
            <a:r>
              <a:rPr lang="fr-CA" baseline="0" dirty="0"/>
              <a:t> (right panel). </a:t>
            </a:r>
          </a:p>
          <a:p>
            <a:endParaRPr lang="fr-CA" baseline="0" dirty="0"/>
          </a:p>
          <a:p>
            <a:r>
              <a:rPr lang="fr-CA" baseline="0" dirty="0" err="1"/>
              <a:t>When</a:t>
            </a:r>
            <a:r>
              <a:rPr lang="fr-CA" baseline="0" dirty="0"/>
              <a:t> </a:t>
            </a:r>
            <a:r>
              <a:rPr lang="fr-CA" baseline="0" dirty="0" err="1"/>
              <a:t>looking</a:t>
            </a:r>
            <a:r>
              <a:rPr lang="fr-CA" baseline="0" dirty="0"/>
              <a:t> at the global </a:t>
            </a:r>
            <a:r>
              <a:rPr lang="fr-CA" baseline="0" dirty="0" err="1"/>
              <a:t>picture</a:t>
            </a:r>
            <a:r>
              <a:rPr lang="fr-CA" baseline="0" dirty="0"/>
              <a:t>, </a:t>
            </a:r>
            <a:r>
              <a:rPr lang="fr-CA" baseline="0" dirty="0" err="1"/>
              <a:t>we</a:t>
            </a:r>
            <a:r>
              <a:rPr lang="fr-CA" baseline="0" dirty="0"/>
              <a:t> </a:t>
            </a:r>
            <a:r>
              <a:rPr lang="fr-CA" baseline="0" dirty="0" err="1"/>
              <a:t>also</a:t>
            </a:r>
            <a:r>
              <a:rPr lang="fr-CA" baseline="0" dirty="0"/>
              <a:t> </a:t>
            </a:r>
            <a:r>
              <a:rPr lang="fr-CA" baseline="0" dirty="0" err="1"/>
              <a:t>see</a:t>
            </a:r>
            <a:r>
              <a:rPr lang="fr-CA" baseline="0" dirty="0"/>
              <a:t> </a:t>
            </a:r>
            <a:r>
              <a:rPr lang="fr-CA" baseline="0" dirty="0" err="1"/>
              <a:t>that</a:t>
            </a:r>
            <a:r>
              <a:rPr lang="fr-CA" baseline="0" dirty="0"/>
              <a:t> </a:t>
            </a:r>
            <a:r>
              <a:rPr lang="fr-CA" baseline="0" dirty="0" err="1"/>
              <a:t>most</a:t>
            </a:r>
            <a:r>
              <a:rPr lang="fr-CA" baseline="0" dirty="0"/>
              <a:t> of the citations are </a:t>
            </a:r>
            <a:r>
              <a:rPr lang="fr-CA" baseline="0" dirty="0" err="1"/>
              <a:t>received</a:t>
            </a:r>
            <a:r>
              <a:rPr lang="fr-CA" baseline="0" dirty="0"/>
              <a:t> by </a:t>
            </a:r>
            <a:r>
              <a:rPr lang="fr-CA" baseline="0" dirty="0" err="1"/>
              <a:t>three</a:t>
            </a:r>
            <a:r>
              <a:rPr lang="fr-CA" baseline="0" dirty="0"/>
              <a:t> continents (Asia, NA, EU)—</a:t>
            </a:r>
            <a:r>
              <a:rPr lang="fr-CA" baseline="0" dirty="0" err="1"/>
              <a:t>left</a:t>
            </a:r>
            <a:r>
              <a:rPr lang="fr-CA" baseline="0" dirty="0"/>
              <a:t> panel—and </a:t>
            </a:r>
            <a:r>
              <a:rPr lang="fr-CA" baseline="0" dirty="0" err="1"/>
              <a:t>that</a:t>
            </a:r>
            <a:r>
              <a:rPr lang="fr-CA" baseline="0" dirty="0"/>
              <a:t> </a:t>
            </a:r>
            <a:r>
              <a:rPr lang="fr-CA" baseline="0" dirty="0" err="1"/>
              <a:t>most</a:t>
            </a:r>
            <a:r>
              <a:rPr lang="fr-CA" baseline="0" dirty="0"/>
              <a:t> of the </a:t>
            </a:r>
            <a:r>
              <a:rPr lang="fr-CA" baseline="0" dirty="0" err="1"/>
              <a:t>references</a:t>
            </a:r>
            <a:r>
              <a:rPr lang="fr-CA" baseline="0" dirty="0"/>
              <a:t> are made by the </a:t>
            </a:r>
            <a:r>
              <a:rPr lang="fr-CA" baseline="0" dirty="0" err="1"/>
              <a:t>same</a:t>
            </a:r>
            <a:r>
              <a:rPr lang="fr-CA" baseline="0" dirty="0"/>
              <a:t> </a:t>
            </a:r>
            <a:r>
              <a:rPr lang="fr-CA" baseline="0" dirty="0" err="1"/>
              <a:t>three</a:t>
            </a:r>
            <a:r>
              <a:rPr lang="fr-CA" baseline="0" dirty="0"/>
              <a:t> continents (right panel).</a:t>
            </a:r>
          </a:p>
          <a:p>
            <a:endParaRPr lang="en-US" dirty="0"/>
          </a:p>
        </p:txBody>
      </p:sp>
      <p:sp>
        <p:nvSpPr>
          <p:cNvPr id="4" name="Slide Number Placeholder 3"/>
          <p:cNvSpPr>
            <a:spLocks noGrp="1"/>
          </p:cNvSpPr>
          <p:nvPr>
            <p:ph type="sldNum" sz="quarter" idx="10"/>
          </p:nvPr>
        </p:nvSpPr>
        <p:spPr/>
        <p:txBody>
          <a:bodyPr/>
          <a:lstStyle/>
          <a:p>
            <a:fld id="{9683D9FA-87EB-4F6C-B7E9-3DD45E481E2F}" type="slidenum">
              <a:rPr lang="en-US" smtClean="0"/>
              <a:t>17</a:t>
            </a:fld>
            <a:endParaRPr lang="en-US"/>
          </a:p>
        </p:txBody>
      </p:sp>
    </p:spTree>
    <p:extLst>
      <p:ext uri="{BB962C8B-B14F-4D97-AF65-F5344CB8AC3E}">
        <p14:creationId xmlns:p14="http://schemas.microsoft.com/office/powerpoint/2010/main" val="1450381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mapped the three clusters into the simplex. Countries locate close to the corner represent country has more production advantage in the corresponding cluster. </a:t>
            </a:r>
          </a:p>
        </p:txBody>
      </p:sp>
      <p:sp>
        <p:nvSpPr>
          <p:cNvPr id="4" name="Slide Number Placeholder 3"/>
          <p:cNvSpPr>
            <a:spLocks noGrp="1"/>
          </p:cNvSpPr>
          <p:nvPr>
            <p:ph type="sldNum" sz="quarter" idx="5"/>
          </p:nvPr>
        </p:nvSpPr>
        <p:spPr/>
        <p:txBody>
          <a:bodyPr/>
          <a:lstStyle/>
          <a:p>
            <a:fld id="{8450524A-412B-FC41-9D99-591A7ECBB491}" type="slidenum">
              <a:rPr lang="en-US" smtClean="0"/>
              <a:t>71</a:t>
            </a:fld>
            <a:endParaRPr lang="en-US"/>
          </a:p>
        </p:txBody>
      </p:sp>
    </p:spTree>
    <p:extLst>
      <p:ext uri="{BB962C8B-B14F-4D97-AF65-F5344CB8AC3E}">
        <p14:creationId xmlns:p14="http://schemas.microsoft.com/office/powerpoint/2010/main" val="1472110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countries are aggregated by their income </a:t>
            </a:r>
            <a:r>
              <a:rPr lang="en-US" altLang="zh-CN" dirty="0"/>
              <a:t>group</a:t>
            </a:r>
            <a:r>
              <a:rPr lang="en-US" dirty="0"/>
              <a:t>. We find low income countries they tend to produce more natural resource related knowledge. Middle income countries tend to show advantage in both resource cluster and applied science cluster. High income countries they have more diverse research advantage that they are located in the middle of simplex</a:t>
            </a:r>
            <a:r>
              <a:rPr lang="zh-CN" altLang="en-US" dirty="0"/>
              <a:t> </a:t>
            </a:r>
            <a:r>
              <a:rPr lang="en-US" altLang="zh-CN" dirty="0"/>
              <a:t>while</a:t>
            </a:r>
            <a:r>
              <a:rPr lang="zh-CN" altLang="en-US" dirty="0"/>
              <a:t> </a:t>
            </a:r>
            <a:r>
              <a:rPr lang="en-US" altLang="zh-CN" dirty="0"/>
              <a:t>they</a:t>
            </a:r>
            <a:r>
              <a:rPr lang="zh-CN" altLang="en-US" dirty="0"/>
              <a:t> </a:t>
            </a:r>
            <a:r>
              <a:rPr lang="en-US" altLang="zh-CN" dirty="0"/>
              <a:t>also</a:t>
            </a:r>
            <a:r>
              <a:rPr lang="zh-CN" altLang="en-US" dirty="0"/>
              <a:t> </a:t>
            </a:r>
            <a:r>
              <a:rPr lang="en-US" altLang="zh-CN" dirty="0"/>
              <a:t>show</a:t>
            </a:r>
            <a:r>
              <a:rPr lang="zh-CN" altLang="en-US" dirty="0"/>
              <a:t> </a:t>
            </a:r>
            <a:r>
              <a:rPr lang="en-US" altLang="zh-CN" dirty="0"/>
              <a:t>advantage</a:t>
            </a:r>
            <a:r>
              <a:rPr lang="zh-CN" altLang="en-US" dirty="0"/>
              <a:t> </a:t>
            </a:r>
            <a:r>
              <a:rPr lang="en-US" altLang="zh-CN" dirty="0"/>
              <a:t>in</a:t>
            </a:r>
            <a:r>
              <a:rPr lang="zh-CN" altLang="en-US" dirty="0"/>
              <a:t> </a:t>
            </a:r>
            <a:r>
              <a:rPr lang="en-US" altLang="zh-CN" dirty="0"/>
              <a:t>social</a:t>
            </a:r>
            <a:r>
              <a:rPr lang="zh-CN" altLang="en-US" dirty="0"/>
              <a:t> </a:t>
            </a:r>
            <a:r>
              <a:rPr lang="en-US" altLang="zh-CN" dirty="0"/>
              <a:t>science</a:t>
            </a:r>
            <a:r>
              <a:rPr lang="zh-CN" altLang="en-US" dirty="0"/>
              <a:t> </a:t>
            </a:r>
            <a:r>
              <a:rPr lang="en-US" altLang="zh-CN" dirty="0"/>
              <a:t>cluster.</a:t>
            </a:r>
            <a:r>
              <a:rPr lang="zh-CN" altLang="en-US" dirty="0"/>
              <a:t> </a:t>
            </a:r>
            <a:endParaRPr lang="en-US" dirty="0"/>
          </a:p>
        </p:txBody>
      </p:sp>
      <p:sp>
        <p:nvSpPr>
          <p:cNvPr id="4" name="Slide Number Placeholder 3"/>
          <p:cNvSpPr>
            <a:spLocks noGrp="1"/>
          </p:cNvSpPr>
          <p:nvPr>
            <p:ph type="sldNum" sz="quarter" idx="5"/>
          </p:nvPr>
        </p:nvSpPr>
        <p:spPr/>
        <p:txBody>
          <a:bodyPr/>
          <a:lstStyle/>
          <a:p>
            <a:fld id="{8450524A-412B-FC41-9D99-591A7ECBB491}" type="slidenum">
              <a:rPr lang="en-US" smtClean="0"/>
              <a:t>72</a:t>
            </a:fld>
            <a:endParaRPr lang="en-US"/>
          </a:p>
        </p:txBody>
      </p:sp>
    </p:spTree>
    <p:extLst>
      <p:ext uri="{BB962C8B-B14F-4D97-AF65-F5344CB8AC3E}">
        <p14:creationId xmlns:p14="http://schemas.microsoft.com/office/powerpoint/2010/main" val="823270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we will focus on several types of relationships in this talk: mobility, collaboration,</a:t>
            </a:r>
            <a:r>
              <a:rPr lang="en-US" baseline="0" dirty="0"/>
              <a:t> leadership, citations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3D9FA-87EB-4F6C-B7E9-3DD45E481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52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Harding"/>
              </a:rPr>
              <a:t>A</a:t>
            </a:r>
            <a:r>
              <a:rPr lang="en-US" altLang="zh-CN" b="0" i="0" dirty="0" err="1">
                <a:solidFill>
                  <a:srgbClr val="222222"/>
                </a:solidFill>
                <a:effectLst/>
                <a:latin typeface="Harding"/>
              </a:rPr>
              <a:t>bount</a:t>
            </a:r>
            <a:r>
              <a:rPr lang="en-US" b="0" i="0" dirty="0">
                <a:solidFill>
                  <a:srgbClr val="222222"/>
                </a:solidFill>
                <a:effectLst/>
                <a:latin typeface="Harding"/>
              </a:rPr>
              <a:t> 200 years ago, Charles Darwin </a:t>
            </a:r>
            <a:r>
              <a:rPr lang="en-US" altLang="zh-CN" b="0" i="0" dirty="0">
                <a:solidFill>
                  <a:srgbClr val="222222"/>
                </a:solidFill>
                <a:effectLst/>
                <a:latin typeface="Harding"/>
              </a:rPr>
              <a:t>left</a:t>
            </a:r>
            <a:r>
              <a:rPr lang="zh-CN" altLang="en-US" b="0" i="0" dirty="0">
                <a:solidFill>
                  <a:srgbClr val="222222"/>
                </a:solidFill>
                <a:effectLst/>
                <a:latin typeface="Harding"/>
              </a:rPr>
              <a:t> </a:t>
            </a:r>
            <a:r>
              <a:rPr lang="en-US" altLang="zh-CN" b="0" i="0" dirty="0" err="1">
                <a:solidFill>
                  <a:srgbClr val="222222"/>
                </a:solidFill>
                <a:effectLst/>
                <a:latin typeface="Harding"/>
              </a:rPr>
              <a:t>england</a:t>
            </a:r>
            <a:r>
              <a:rPr lang="zh-CN" altLang="en-US" b="0" i="0" dirty="0">
                <a:solidFill>
                  <a:srgbClr val="222222"/>
                </a:solidFill>
                <a:effectLst/>
                <a:latin typeface="Harding"/>
              </a:rPr>
              <a:t> </a:t>
            </a:r>
            <a:r>
              <a:rPr lang="en-US" altLang="zh-CN" b="0" i="0" dirty="0">
                <a:solidFill>
                  <a:srgbClr val="222222"/>
                </a:solidFill>
                <a:effectLst/>
                <a:latin typeface="Harding"/>
              </a:rPr>
              <a:t>and</a:t>
            </a:r>
            <a:r>
              <a:rPr lang="zh-CN" altLang="en-US" b="0" i="0" dirty="0">
                <a:solidFill>
                  <a:srgbClr val="222222"/>
                </a:solidFill>
                <a:effectLst/>
                <a:latin typeface="Harding"/>
              </a:rPr>
              <a:t> </a:t>
            </a:r>
            <a:r>
              <a:rPr lang="en-US" altLang="zh-CN" b="0" i="0" dirty="0">
                <a:solidFill>
                  <a:srgbClr val="222222"/>
                </a:solidFill>
                <a:effectLst/>
                <a:latin typeface="Harding"/>
              </a:rPr>
              <a:t>traveled</a:t>
            </a:r>
            <a:r>
              <a:rPr lang="en-US" b="0" i="0" dirty="0">
                <a:solidFill>
                  <a:srgbClr val="222222"/>
                </a:solidFill>
                <a:effectLst/>
                <a:latin typeface="Harding"/>
              </a:rPr>
              <a:t> t</a:t>
            </a:r>
            <a:r>
              <a:rPr lang="en-US" altLang="zh-CN" b="0" i="0" dirty="0">
                <a:solidFill>
                  <a:srgbClr val="222222"/>
                </a:solidFill>
                <a:effectLst/>
                <a:latin typeface="Harding"/>
              </a:rPr>
              <a:t>hrough</a:t>
            </a:r>
            <a:r>
              <a:rPr lang="en-US" b="0" i="0" dirty="0">
                <a:solidFill>
                  <a:srgbClr val="222222"/>
                </a:solidFill>
                <a:effectLst/>
                <a:latin typeface="Harding"/>
              </a:rPr>
              <a:t> South America. </a:t>
            </a:r>
            <a:r>
              <a:rPr lang="en-US" altLang="zh-CN" b="0" i="0" dirty="0">
                <a:solidFill>
                  <a:srgbClr val="222222"/>
                </a:solidFill>
                <a:effectLst/>
                <a:latin typeface="Harding"/>
              </a:rPr>
              <a:t>The</a:t>
            </a:r>
            <a:r>
              <a:rPr lang="zh-CN" altLang="en-US" b="0" i="0" dirty="0">
                <a:solidFill>
                  <a:srgbClr val="222222"/>
                </a:solidFill>
                <a:effectLst/>
                <a:latin typeface="Harding"/>
              </a:rPr>
              <a:t> </a:t>
            </a:r>
            <a:r>
              <a:rPr lang="en-US" altLang="zh-CN" b="0" i="0" dirty="0">
                <a:solidFill>
                  <a:srgbClr val="222222"/>
                </a:solidFill>
                <a:effectLst/>
                <a:latin typeface="Harding"/>
              </a:rPr>
              <a:t>research</a:t>
            </a:r>
            <a:r>
              <a:rPr lang="zh-CN" altLang="en-US" b="0" i="0" dirty="0">
                <a:solidFill>
                  <a:srgbClr val="222222"/>
                </a:solidFill>
                <a:effectLst/>
                <a:latin typeface="Harding"/>
              </a:rPr>
              <a:t> </a:t>
            </a:r>
            <a:r>
              <a:rPr lang="en-US" altLang="zh-CN" b="0" i="0" dirty="0">
                <a:solidFill>
                  <a:srgbClr val="222222"/>
                </a:solidFill>
                <a:effectLst/>
                <a:latin typeface="Harding"/>
              </a:rPr>
              <a:t>he</a:t>
            </a:r>
            <a:r>
              <a:rPr lang="zh-CN" altLang="en-US" b="0" i="0" dirty="0">
                <a:solidFill>
                  <a:srgbClr val="222222"/>
                </a:solidFill>
                <a:effectLst/>
                <a:latin typeface="Harding"/>
              </a:rPr>
              <a:t> </a:t>
            </a:r>
            <a:r>
              <a:rPr lang="en-US" altLang="zh-CN" b="0" i="0" dirty="0">
                <a:solidFill>
                  <a:srgbClr val="222222"/>
                </a:solidFill>
                <a:effectLst/>
                <a:latin typeface="Harding"/>
              </a:rPr>
              <a:t>has</a:t>
            </a:r>
            <a:r>
              <a:rPr lang="zh-CN" altLang="en-US" b="0" i="0" dirty="0">
                <a:solidFill>
                  <a:srgbClr val="222222"/>
                </a:solidFill>
                <a:effectLst/>
                <a:latin typeface="Harding"/>
              </a:rPr>
              <a:t> </a:t>
            </a:r>
            <a:r>
              <a:rPr lang="en-US" altLang="zh-CN" b="0" i="0" dirty="0">
                <a:solidFill>
                  <a:srgbClr val="222222"/>
                </a:solidFill>
                <a:effectLst/>
                <a:latin typeface="Harding"/>
              </a:rPr>
              <a:t>done</a:t>
            </a:r>
            <a:r>
              <a:rPr lang="zh-CN" altLang="en-US" b="0" i="0" dirty="0">
                <a:solidFill>
                  <a:srgbClr val="222222"/>
                </a:solidFill>
                <a:effectLst/>
                <a:latin typeface="Harding"/>
              </a:rPr>
              <a:t> </a:t>
            </a:r>
            <a:r>
              <a:rPr lang="en-US" altLang="zh-CN" b="0" i="0" dirty="0">
                <a:solidFill>
                  <a:srgbClr val="222222"/>
                </a:solidFill>
                <a:effectLst/>
                <a:latin typeface="Harding"/>
              </a:rPr>
              <a:t>during</a:t>
            </a:r>
            <a:r>
              <a:rPr lang="zh-CN" altLang="en-US" b="0" i="0" dirty="0">
                <a:solidFill>
                  <a:srgbClr val="222222"/>
                </a:solidFill>
                <a:effectLst/>
                <a:latin typeface="Harding"/>
              </a:rPr>
              <a:t> </a:t>
            </a:r>
            <a:r>
              <a:rPr lang="en-US" altLang="zh-CN" b="0" i="0" dirty="0">
                <a:solidFill>
                  <a:srgbClr val="222222"/>
                </a:solidFill>
                <a:effectLst/>
                <a:latin typeface="Harding"/>
              </a:rPr>
              <a:t>this</a:t>
            </a:r>
            <a:r>
              <a:rPr lang="zh-CN" altLang="en-US" b="0" i="0" dirty="0">
                <a:solidFill>
                  <a:srgbClr val="222222"/>
                </a:solidFill>
                <a:effectLst/>
                <a:latin typeface="Harding"/>
              </a:rPr>
              <a:t> </a:t>
            </a:r>
            <a:r>
              <a:rPr lang="en-US" b="0" i="0" dirty="0">
                <a:solidFill>
                  <a:srgbClr val="222222"/>
                </a:solidFill>
                <a:effectLst/>
                <a:latin typeface="Harding"/>
              </a:rPr>
              <a:t>eventually led to the publication of </a:t>
            </a:r>
            <a:r>
              <a:rPr lang="en-US" altLang="zh-CN" b="0" i="0" dirty="0">
                <a:solidFill>
                  <a:srgbClr val="222222"/>
                </a:solidFill>
                <a:effectLst/>
                <a:latin typeface="Harding"/>
              </a:rPr>
              <a:t>the</a:t>
            </a:r>
            <a:r>
              <a:rPr lang="zh-CN" altLang="en-US" b="0" i="0" dirty="0">
                <a:solidFill>
                  <a:srgbClr val="222222"/>
                </a:solidFill>
                <a:effectLst/>
                <a:latin typeface="Harding"/>
              </a:rPr>
              <a:t> </a:t>
            </a:r>
            <a:r>
              <a:rPr lang="en-US" altLang="zh-CN" b="0" i="0" dirty="0">
                <a:solidFill>
                  <a:srgbClr val="222222"/>
                </a:solidFill>
                <a:effectLst/>
                <a:latin typeface="Harding"/>
              </a:rPr>
              <a:t>famous</a:t>
            </a:r>
            <a:r>
              <a:rPr lang="zh-CN" altLang="en-US" b="0" i="0" dirty="0">
                <a:solidFill>
                  <a:srgbClr val="222222"/>
                </a:solidFill>
                <a:effectLst/>
                <a:latin typeface="Harding"/>
              </a:rPr>
              <a:t> </a:t>
            </a:r>
            <a:r>
              <a:rPr lang="en-US" b="0" i="0" dirty="0">
                <a:solidFill>
                  <a:srgbClr val="222222"/>
                </a:solidFill>
                <a:effectLst/>
                <a:latin typeface="Harding"/>
              </a:rPr>
              <a:t>book </a:t>
            </a:r>
            <a:r>
              <a:rPr lang="en-US" altLang="zh-CN" b="0" i="0" dirty="0">
                <a:solidFill>
                  <a:srgbClr val="222222"/>
                </a:solidFill>
                <a:effectLst/>
                <a:latin typeface="Harding"/>
              </a:rPr>
              <a:t>-</a:t>
            </a:r>
            <a:r>
              <a:rPr lang="en-US" b="0" i="1" dirty="0">
                <a:solidFill>
                  <a:srgbClr val="222222"/>
                </a:solidFill>
                <a:effectLst/>
                <a:latin typeface="Harding"/>
              </a:rPr>
              <a:t>On the Origin of Species</a:t>
            </a:r>
            <a:r>
              <a:rPr lang="zh-CN" altLang="en-US" b="0" i="1" dirty="0">
                <a:solidFill>
                  <a:srgbClr val="222222"/>
                </a:solidFill>
                <a:effectLst/>
                <a:latin typeface="Harding"/>
              </a:rPr>
              <a:t> </a:t>
            </a:r>
            <a:r>
              <a:rPr lang="en-US" altLang="zh-CN" b="0" i="1" dirty="0">
                <a:solidFill>
                  <a:srgbClr val="222222"/>
                </a:solidFill>
                <a:effectLst/>
                <a:latin typeface="Harding"/>
              </a:rPr>
              <a:t>which</a:t>
            </a:r>
            <a:r>
              <a:rPr lang="zh-CN" altLang="en-US" b="0" i="1" dirty="0">
                <a:solidFill>
                  <a:srgbClr val="222222"/>
                </a:solidFill>
                <a:effectLst/>
                <a:latin typeface="Harding"/>
              </a:rPr>
              <a:t> </a:t>
            </a:r>
            <a:r>
              <a:rPr lang="en-US" altLang="zh-CN" b="0" i="1" dirty="0">
                <a:solidFill>
                  <a:srgbClr val="222222"/>
                </a:solidFill>
                <a:effectLst/>
                <a:latin typeface="Harding"/>
              </a:rPr>
              <a:t>is</a:t>
            </a:r>
            <a:r>
              <a:rPr lang="zh-CN" altLang="en-US" b="0" i="1" dirty="0">
                <a:solidFill>
                  <a:srgbClr val="222222"/>
                </a:solidFill>
                <a:effectLst/>
                <a:latin typeface="Harding"/>
              </a:rPr>
              <a:t> </a:t>
            </a:r>
            <a:r>
              <a:rPr lang="en-US" b="0" i="0" dirty="0">
                <a:solidFill>
                  <a:srgbClr val="222222"/>
                </a:solidFill>
                <a:effectLst/>
                <a:latin typeface="Harding"/>
              </a:rPr>
              <a:t>considered </a:t>
            </a:r>
            <a:r>
              <a:rPr lang="en-US" altLang="zh-CN" b="0" i="0" dirty="0">
                <a:solidFill>
                  <a:srgbClr val="222222"/>
                </a:solidFill>
                <a:effectLst/>
                <a:latin typeface="Harding"/>
              </a:rPr>
              <a:t>as</a:t>
            </a:r>
            <a:r>
              <a:rPr lang="zh-CN" altLang="en-US" b="0" i="0" dirty="0">
                <a:solidFill>
                  <a:srgbClr val="222222"/>
                </a:solidFill>
                <a:effectLst/>
                <a:latin typeface="Harding"/>
              </a:rPr>
              <a:t> </a:t>
            </a:r>
            <a:r>
              <a:rPr lang="en-US" altLang="zh-CN" b="0" i="0" dirty="0">
                <a:solidFill>
                  <a:srgbClr val="222222"/>
                </a:solidFill>
                <a:effectLst/>
                <a:latin typeface="Harding"/>
              </a:rPr>
              <a:t>the</a:t>
            </a:r>
            <a:r>
              <a:rPr lang="zh-CN" altLang="en-US" b="0" i="0" dirty="0">
                <a:solidFill>
                  <a:srgbClr val="222222"/>
                </a:solidFill>
                <a:effectLst/>
                <a:latin typeface="Harding"/>
              </a:rPr>
              <a:t> </a:t>
            </a:r>
            <a:r>
              <a:rPr lang="en-US" b="0" i="0" dirty="0">
                <a:solidFill>
                  <a:srgbClr val="222222"/>
                </a:solidFill>
                <a:effectLst/>
                <a:latin typeface="Harding"/>
              </a:rPr>
              <a:t>foundation of modern biological science</a:t>
            </a:r>
            <a:r>
              <a:rPr lang="en-US" altLang="zh-CN" b="0" i="0" dirty="0">
                <a:solidFill>
                  <a:srgbClr val="222222"/>
                </a:solidFill>
                <a:effectLst/>
                <a:latin typeface="Harding"/>
              </a:rPr>
              <a:t>.</a:t>
            </a:r>
            <a:r>
              <a:rPr lang="zh-CN" altLang="en-US" b="0" i="0" dirty="0">
                <a:solidFill>
                  <a:srgbClr val="222222"/>
                </a:solidFill>
                <a:effectLst/>
                <a:latin typeface="Harding"/>
              </a:rPr>
              <a:t> </a:t>
            </a:r>
            <a:r>
              <a:rPr lang="en-US" b="0" i="0" dirty="0">
                <a:solidFill>
                  <a:srgbClr val="222222"/>
                </a:solidFill>
                <a:effectLst/>
                <a:latin typeface="Harding"/>
              </a:rPr>
              <a:t>But whatever Darwin learnt from the </a:t>
            </a:r>
            <a:r>
              <a:rPr lang="en-US" altLang="zh-CN" b="0" i="0" dirty="0">
                <a:solidFill>
                  <a:srgbClr val="222222"/>
                </a:solidFill>
                <a:effectLst/>
                <a:latin typeface="Harding"/>
              </a:rPr>
              <a:t>local</a:t>
            </a:r>
            <a:r>
              <a:rPr lang="zh-CN" altLang="en-US" b="0" i="0" dirty="0">
                <a:solidFill>
                  <a:srgbClr val="222222"/>
                </a:solidFill>
                <a:effectLst/>
                <a:latin typeface="Harding"/>
              </a:rPr>
              <a:t> </a:t>
            </a:r>
            <a:r>
              <a:rPr lang="en-US" b="0" i="0" dirty="0">
                <a:solidFill>
                  <a:srgbClr val="222222"/>
                </a:solidFill>
                <a:effectLst/>
                <a:latin typeface="Harding"/>
              </a:rPr>
              <a:t>people</a:t>
            </a:r>
            <a:r>
              <a:rPr lang="en-US" altLang="zh-CN" b="0" i="0" dirty="0">
                <a:solidFill>
                  <a:srgbClr val="222222"/>
                </a:solidFill>
                <a:effectLst/>
                <a:latin typeface="Harding"/>
              </a:rPr>
              <a:t>,</a:t>
            </a:r>
            <a:r>
              <a:rPr lang="zh-CN" altLang="en-US" b="0" i="0" dirty="0">
                <a:solidFill>
                  <a:srgbClr val="222222"/>
                </a:solidFill>
                <a:effectLst/>
                <a:latin typeface="Harding"/>
              </a:rPr>
              <a:t> </a:t>
            </a:r>
            <a:r>
              <a:rPr lang="en-US" altLang="zh-CN" b="0" i="0" dirty="0">
                <a:solidFill>
                  <a:srgbClr val="222222"/>
                </a:solidFill>
                <a:effectLst/>
                <a:latin typeface="Harding"/>
              </a:rPr>
              <a:t>the</a:t>
            </a:r>
            <a:r>
              <a:rPr lang="zh-CN" altLang="en-US" b="0" i="0" dirty="0">
                <a:solidFill>
                  <a:srgbClr val="222222"/>
                </a:solidFill>
                <a:effectLst/>
                <a:latin typeface="Harding"/>
              </a:rPr>
              <a:t> </a:t>
            </a:r>
            <a:r>
              <a:rPr lang="en-US" altLang="zh-CN" b="0" i="0" dirty="0">
                <a:solidFill>
                  <a:srgbClr val="222222"/>
                </a:solidFill>
                <a:effectLst/>
                <a:latin typeface="Harding"/>
              </a:rPr>
              <a:t>knowledge</a:t>
            </a:r>
            <a:r>
              <a:rPr lang="zh-CN" altLang="en-US" b="0" i="0" dirty="0">
                <a:solidFill>
                  <a:srgbClr val="222222"/>
                </a:solidFill>
                <a:effectLst/>
                <a:latin typeface="Harding"/>
              </a:rPr>
              <a:t> </a:t>
            </a:r>
            <a:r>
              <a:rPr lang="en-US" altLang="zh-CN" b="0" i="0" dirty="0">
                <a:solidFill>
                  <a:srgbClr val="222222"/>
                </a:solidFill>
                <a:effectLst/>
                <a:latin typeface="Harding"/>
              </a:rPr>
              <a:t>contributed</a:t>
            </a:r>
            <a:r>
              <a:rPr lang="zh-CN" altLang="en-US" b="0" i="0" dirty="0">
                <a:solidFill>
                  <a:srgbClr val="222222"/>
                </a:solidFill>
                <a:effectLst/>
                <a:latin typeface="Harding"/>
              </a:rPr>
              <a:t> </a:t>
            </a:r>
            <a:r>
              <a:rPr lang="en-US" altLang="zh-CN" b="0" i="0" dirty="0">
                <a:solidFill>
                  <a:srgbClr val="222222"/>
                </a:solidFill>
                <a:effectLst/>
                <a:latin typeface="Harding"/>
              </a:rPr>
              <a:t>to</a:t>
            </a:r>
            <a:r>
              <a:rPr lang="zh-CN" altLang="en-US" b="0" i="0" dirty="0">
                <a:solidFill>
                  <a:srgbClr val="222222"/>
                </a:solidFill>
                <a:effectLst/>
                <a:latin typeface="Harding"/>
              </a:rPr>
              <a:t> </a:t>
            </a:r>
            <a:r>
              <a:rPr lang="en-US" altLang="zh-CN" b="0" i="0" dirty="0">
                <a:solidFill>
                  <a:srgbClr val="222222"/>
                </a:solidFill>
                <a:effectLst/>
                <a:latin typeface="Harding"/>
              </a:rPr>
              <a:t>his</a:t>
            </a:r>
            <a:r>
              <a:rPr lang="zh-CN" altLang="en-US" b="0" i="0" dirty="0">
                <a:solidFill>
                  <a:srgbClr val="222222"/>
                </a:solidFill>
                <a:effectLst/>
                <a:latin typeface="Harding"/>
              </a:rPr>
              <a:t> </a:t>
            </a:r>
            <a:r>
              <a:rPr lang="en-US" altLang="zh-CN" b="0" i="0" dirty="0">
                <a:solidFill>
                  <a:srgbClr val="222222"/>
                </a:solidFill>
                <a:effectLst/>
                <a:latin typeface="Harding"/>
              </a:rPr>
              <a:t>book</a:t>
            </a:r>
            <a:r>
              <a:rPr lang="en-US" b="0" i="0" dirty="0">
                <a:solidFill>
                  <a:srgbClr val="222222"/>
                </a:solidFill>
                <a:effectLst/>
                <a:latin typeface="Harding"/>
              </a:rPr>
              <a:t> is unknown</a:t>
            </a:r>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22</a:t>
            </a:fld>
            <a:endParaRPr lang="en-US"/>
          </a:p>
        </p:txBody>
      </p:sp>
    </p:spTree>
    <p:extLst>
      <p:ext uri="{BB962C8B-B14F-4D97-AF65-F5344CB8AC3E}">
        <p14:creationId xmlns:p14="http://schemas.microsoft.com/office/powerpoint/2010/main" val="3020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Unfortunately,</a:t>
            </a:r>
            <a:r>
              <a:rPr lang="zh-CN" altLang="en-US" dirty="0"/>
              <a:t> </a:t>
            </a:r>
            <a:r>
              <a:rPr lang="en-US" altLang="zh-CN" dirty="0"/>
              <a:t>even</a:t>
            </a:r>
            <a:r>
              <a:rPr lang="zh-CN" altLang="en-US" dirty="0"/>
              <a:t> </a:t>
            </a:r>
            <a:r>
              <a:rPr lang="en-US" altLang="zh-CN" dirty="0"/>
              <a:t>today,</a:t>
            </a:r>
            <a:r>
              <a:rPr lang="zh-CN" altLang="en-US" dirty="0"/>
              <a:t> </a:t>
            </a:r>
            <a:r>
              <a:rPr lang="en-US" altLang="zh-CN" dirty="0"/>
              <a:t>we</a:t>
            </a:r>
            <a:r>
              <a:rPr lang="zh-CN" altLang="en-US" dirty="0"/>
              <a:t> </a:t>
            </a:r>
            <a:r>
              <a:rPr lang="en-US" altLang="zh-CN" dirty="0"/>
              <a:t>can</a:t>
            </a:r>
            <a:r>
              <a:rPr lang="zh-CN" altLang="en-US" dirty="0"/>
              <a:t> </a:t>
            </a:r>
            <a:r>
              <a:rPr lang="en-US" altLang="zh-CN" dirty="0"/>
              <a:t>still</a:t>
            </a:r>
            <a:r>
              <a:rPr lang="zh-CN" altLang="en-US" dirty="0"/>
              <a:t> </a:t>
            </a:r>
            <a:r>
              <a:rPr lang="en-US" altLang="zh-CN" dirty="0"/>
              <a:t>see</a:t>
            </a:r>
            <a:r>
              <a:rPr lang="zh-CN" altLang="en-US" dirty="0"/>
              <a:t> </a:t>
            </a:r>
            <a:r>
              <a:rPr lang="en-US" altLang="zh-CN" dirty="0"/>
              <a:t>similar</a:t>
            </a:r>
            <a:r>
              <a:rPr lang="zh-CN" altLang="en-US" dirty="0"/>
              <a:t> </a:t>
            </a:r>
            <a:r>
              <a:rPr lang="en-US" altLang="zh-CN" dirty="0"/>
              <a:t>things</a:t>
            </a:r>
            <a:r>
              <a:rPr lang="zh-CN" altLang="en-US" dirty="0"/>
              <a:t> </a:t>
            </a:r>
            <a:r>
              <a:rPr lang="en-US" altLang="zh-CN" dirty="0"/>
              <a:t>of</a:t>
            </a:r>
            <a:r>
              <a:rPr lang="zh-CN" altLang="en-US" dirty="0"/>
              <a:t> </a:t>
            </a:r>
            <a:r>
              <a:rPr lang="en-US" altLang="zh-CN" dirty="0"/>
              <a:t>what</a:t>
            </a:r>
            <a:r>
              <a:rPr lang="zh-CN" altLang="en-US" dirty="0"/>
              <a:t> </a:t>
            </a:r>
            <a:r>
              <a:rPr lang="en-US" altLang="zh-CN" dirty="0" err="1"/>
              <a:t>happended</a:t>
            </a:r>
            <a:r>
              <a:rPr lang="zh-CN" altLang="en-US" dirty="0"/>
              <a:t> </a:t>
            </a:r>
            <a:r>
              <a:rPr lang="en-US" altLang="zh-CN" dirty="0"/>
              <a:t>a</a:t>
            </a:r>
            <a:r>
              <a:rPr lang="zh-CN" altLang="en-US" dirty="0"/>
              <a:t> </a:t>
            </a:r>
            <a:r>
              <a:rPr lang="en-US" altLang="zh-CN" dirty="0"/>
              <a:t>hundred</a:t>
            </a:r>
            <a:r>
              <a:rPr lang="zh-CN" altLang="en-US" dirty="0"/>
              <a:t> </a:t>
            </a:r>
            <a:r>
              <a:rPr lang="en-US" altLang="zh-CN" dirty="0"/>
              <a:t>years</a:t>
            </a:r>
            <a:r>
              <a:rPr lang="zh-CN" altLang="en-US" dirty="0"/>
              <a:t> </a:t>
            </a:r>
            <a:r>
              <a:rPr lang="en-US" altLang="zh-CN" dirty="0"/>
              <a:t>ago.</a:t>
            </a:r>
            <a:r>
              <a:rPr lang="zh-CN" altLang="en-US" dirty="0"/>
              <a:t> </a:t>
            </a:r>
            <a:r>
              <a:rPr lang="en-US" altLang="zh-CN" dirty="0"/>
              <a:t>For</a:t>
            </a:r>
            <a:r>
              <a:rPr lang="zh-CN" altLang="en-US" dirty="0"/>
              <a:t> </a:t>
            </a:r>
            <a:r>
              <a:rPr lang="en-US" altLang="zh-CN" dirty="0"/>
              <a:t>instance,</a:t>
            </a:r>
            <a:r>
              <a:rPr lang="zh-CN" altLang="en-US" dirty="0"/>
              <a:t> </a:t>
            </a:r>
            <a:r>
              <a:rPr lang="en-US" altLang="zh-CN" dirty="0"/>
              <a:t>in</a:t>
            </a:r>
            <a:r>
              <a:rPr lang="zh-CN" altLang="en-US" dirty="0"/>
              <a:t> </a:t>
            </a:r>
            <a:r>
              <a:rPr lang="en-US" altLang="zh-CN" dirty="0"/>
              <a:t>this</a:t>
            </a:r>
            <a:r>
              <a:rPr lang="zh-CN" altLang="en-US" dirty="0"/>
              <a:t> </a:t>
            </a:r>
            <a:r>
              <a:rPr lang="en-US" altLang="zh-CN" dirty="0"/>
              <a:t>letter,</a:t>
            </a:r>
            <a:r>
              <a:rPr lang="zh-CN" altLang="en-US" dirty="0"/>
              <a:t> </a:t>
            </a:r>
            <a:r>
              <a:rPr lang="en-US" altLang="zh-CN" dirty="0"/>
              <a:t>a</a:t>
            </a:r>
            <a:r>
              <a:rPr lang="zh-CN" altLang="en-US" dirty="0"/>
              <a:t> </a:t>
            </a:r>
            <a:r>
              <a:rPr lang="en-US" altLang="zh-CN" dirty="0"/>
              <a:t>group</a:t>
            </a:r>
            <a:r>
              <a:rPr lang="zh-CN" altLang="en-US" dirty="0"/>
              <a:t> </a:t>
            </a:r>
            <a:r>
              <a:rPr lang="en-US" altLang="zh-CN" dirty="0"/>
              <a:t>of</a:t>
            </a:r>
            <a:r>
              <a:rPr lang="zh-CN" altLang="en-US" dirty="0"/>
              <a:t> </a:t>
            </a:r>
            <a:r>
              <a:rPr lang="en-US" altLang="zh-CN" dirty="0"/>
              <a:t>African</a:t>
            </a:r>
            <a:r>
              <a:rPr lang="zh-CN" altLang="en-US" dirty="0"/>
              <a:t> </a:t>
            </a:r>
            <a:r>
              <a:rPr lang="en-US" altLang="zh-CN" dirty="0" err="1"/>
              <a:t>scientistis</a:t>
            </a:r>
            <a:r>
              <a:rPr lang="zh-CN" altLang="en-US" dirty="0"/>
              <a:t> </a:t>
            </a:r>
            <a:r>
              <a:rPr lang="en-US" altLang="zh-CN" dirty="0"/>
              <a:t>argued</a:t>
            </a:r>
            <a:r>
              <a:rPr lang="zh-CN" altLang="en-US" dirty="0"/>
              <a:t> </a:t>
            </a:r>
            <a:r>
              <a:rPr lang="en-US" altLang="zh-CN" dirty="0"/>
              <a:t>that</a:t>
            </a:r>
            <a:r>
              <a:rPr lang="zh-CN" altLang="en-US" dirty="0"/>
              <a:t> </a:t>
            </a:r>
            <a:r>
              <a:rPr lang="en-US" altLang="zh-CN" dirty="0"/>
              <a:t>local</a:t>
            </a:r>
            <a:r>
              <a:rPr lang="zh-CN" altLang="en-US" dirty="0"/>
              <a:t> </a:t>
            </a:r>
            <a:r>
              <a:rPr lang="en-US" altLang="zh-CN" dirty="0"/>
              <a:t>researchers,</a:t>
            </a:r>
            <a:r>
              <a:rPr lang="zh-CN" altLang="en-US" dirty="0"/>
              <a:t> </a:t>
            </a:r>
            <a:r>
              <a:rPr lang="en-US" altLang="zh-CN" dirty="0"/>
              <a:t>communities</a:t>
            </a:r>
            <a:r>
              <a:rPr lang="zh-CN" altLang="en-US" dirty="0"/>
              <a:t> </a:t>
            </a:r>
            <a:r>
              <a:rPr lang="en-US" altLang="zh-CN" dirty="0"/>
              <a:t>and</a:t>
            </a:r>
            <a:r>
              <a:rPr lang="zh-CN" altLang="en-US" dirty="0"/>
              <a:t> </a:t>
            </a:r>
            <a:r>
              <a:rPr lang="en-US" altLang="zh-CN" dirty="0"/>
              <a:t>institutions</a:t>
            </a:r>
            <a:r>
              <a:rPr lang="zh-CN" altLang="en-US" dirty="0"/>
              <a:t> </a:t>
            </a:r>
            <a:r>
              <a:rPr lang="en-US" altLang="zh-CN" dirty="0"/>
              <a:t>have</a:t>
            </a:r>
            <a:r>
              <a:rPr lang="zh-CN" altLang="en-US" dirty="0"/>
              <a:t> </a:t>
            </a:r>
            <a:r>
              <a:rPr lang="en-US" altLang="zh-CN" dirty="0"/>
              <a:t>been</a:t>
            </a:r>
            <a:r>
              <a:rPr lang="zh-CN" altLang="en-US" dirty="0"/>
              <a:t> </a:t>
            </a:r>
            <a:r>
              <a:rPr lang="en-US" altLang="zh-CN" dirty="0"/>
              <a:t>consistently</a:t>
            </a:r>
            <a:r>
              <a:rPr lang="zh-CN" altLang="en-US" dirty="0"/>
              <a:t> </a:t>
            </a:r>
            <a:r>
              <a:rPr lang="en-US" altLang="zh-CN" dirty="0"/>
              <a:t>marginalized</a:t>
            </a:r>
            <a:r>
              <a:rPr lang="zh-CN" altLang="en-US" dirty="0"/>
              <a:t> </a:t>
            </a:r>
            <a:r>
              <a:rPr lang="en-US" altLang="zh-CN" dirty="0"/>
              <a:t>in</a:t>
            </a:r>
            <a:r>
              <a:rPr lang="zh-CN" altLang="en-US" dirty="0"/>
              <a:t> </a:t>
            </a:r>
            <a:r>
              <a:rPr lang="en-US" altLang="zh-CN" dirty="0"/>
              <a:t>the</a:t>
            </a:r>
            <a:r>
              <a:rPr lang="zh-CN" altLang="en-US" dirty="0"/>
              <a:t> </a:t>
            </a:r>
            <a:r>
              <a:rPr lang="en-US" altLang="zh-CN" dirty="0"/>
              <a:t>scientific</a:t>
            </a:r>
            <a:r>
              <a:rPr lang="zh-CN" altLang="en-US" dirty="0"/>
              <a:t> </a:t>
            </a:r>
            <a:r>
              <a:rPr lang="en-US" altLang="zh-CN" dirty="0"/>
              <a:t>international</a:t>
            </a:r>
            <a:r>
              <a:rPr lang="zh-CN" altLang="en-US" dirty="0"/>
              <a:t> </a:t>
            </a:r>
            <a:r>
              <a:rPr lang="en-US" altLang="zh-CN" dirty="0"/>
              <a:t>collaboration</a:t>
            </a:r>
            <a:r>
              <a:rPr lang="zh-CN" altLang="en-US" dirty="0"/>
              <a:t> </a:t>
            </a:r>
            <a:r>
              <a:rPr lang="en-US" altLang="zh-CN" dirty="0"/>
              <a:t>with</a:t>
            </a:r>
            <a:r>
              <a:rPr lang="zh-CN" altLang="en-US" dirty="0"/>
              <a:t> </a:t>
            </a:r>
            <a:r>
              <a:rPr lang="en-US" altLang="zh-CN" dirty="0"/>
              <a:t>their</a:t>
            </a:r>
            <a:r>
              <a:rPr lang="zh-CN" altLang="en-US" dirty="0"/>
              <a:t> </a:t>
            </a:r>
            <a:r>
              <a:rPr lang="en-US" altLang="zh-CN" dirty="0"/>
              <a:t>western</a:t>
            </a:r>
            <a:r>
              <a:rPr lang="zh-CN" altLang="en-US" dirty="0"/>
              <a:t> </a:t>
            </a:r>
            <a:r>
              <a:rPr lang="en-US" altLang="zh-CN" dirty="0"/>
              <a:t>funders</a:t>
            </a:r>
            <a:r>
              <a:rPr lang="zh-CN" altLang="en-US" dirty="0"/>
              <a:t> </a:t>
            </a:r>
            <a:r>
              <a:rPr lang="en-US" altLang="zh-CN" dirty="0"/>
              <a:t>and</a:t>
            </a:r>
            <a:r>
              <a:rPr lang="zh-CN" altLang="en-US" dirty="0"/>
              <a:t> </a:t>
            </a:r>
            <a:r>
              <a:rPr lang="en-US" altLang="zh-CN" dirty="0"/>
              <a:t>collaborators.</a:t>
            </a:r>
            <a:r>
              <a:rPr lang="zh-CN" altLang="en-US" dirty="0"/>
              <a:t> </a:t>
            </a:r>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23</a:t>
            </a:fld>
            <a:endParaRPr lang="en-US"/>
          </a:p>
        </p:txBody>
      </p:sp>
    </p:spTree>
    <p:extLst>
      <p:ext uri="{BB962C8B-B14F-4D97-AF65-F5344CB8AC3E}">
        <p14:creationId xmlns:p14="http://schemas.microsoft.com/office/powerpoint/2010/main" val="148013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DengXian" panose="02010600030101010101" pitchFamily="2" charset="-122"/>
              </a:rPr>
              <a:t>Authorship distribution across different scientific capacity groups.</a:t>
            </a:r>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24</a:t>
            </a:fld>
            <a:endParaRPr lang="en-US"/>
          </a:p>
        </p:txBody>
      </p:sp>
    </p:spTree>
    <p:extLst>
      <p:ext uri="{BB962C8B-B14F-4D97-AF65-F5344CB8AC3E}">
        <p14:creationId xmlns:p14="http://schemas.microsoft.com/office/powerpoint/2010/main" val="424867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44546A"/>
                </a:solidFill>
                <a:effectLst/>
                <a:latin typeface="Arial" panose="020B0604020202020204" pitchFamily="34" charset="0"/>
                <a:ea typeface="DengXian" panose="02010600030101010101" pitchFamily="2" charset="-122"/>
                <a:cs typeface="Times New Roman" panose="02020603050405020304" pitchFamily="18" charset="0"/>
              </a:rPr>
              <a:t>Distribution of authors across participant countries. </a:t>
            </a:r>
            <a:endParaRPr lang="en-US" sz="1800" i="1" dirty="0">
              <a:solidFill>
                <a:srgbClr val="44546A"/>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25</a:t>
            </a:fld>
            <a:endParaRPr lang="en-US"/>
          </a:p>
        </p:txBody>
      </p:sp>
    </p:spTree>
    <p:extLst>
      <p:ext uri="{BB962C8B-B14F-4D97-AF65-F5344CB8AC3E}">
        <p14:creationId xmlns:p14="http://schemas.microsoft.com/office/powerpoint/2010/main" val="329994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DengXian" panose="02010600030101010101" pitchFamily="2" charset="-122"/>
              </a:rPr>
              <a:t>Countries are color-coded to indicate their representation in first and last authorship positions. Dark red represents that researchers from the focal country are overrepresented in both first and last authorship. Light red indicates researchers from the focal country are underrepresented in first authorship while overrepresented in last authorship. Yellow represents researchers from the country are overrepresented in first authorship but underrepresented in last authorship. The gray area represents researchers from the country are underrepresented in both first and last authorship.</a:t>
            </a:r>
            <a:r>
              <a:rPr lang="en-US" dirty="0">
                <a:effectLst/>
              </a:rPr>
              <a:t> </a:t>
            </a:r>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26</a:t>
            </a:fld>
            <a:endParaRPr lang="en-US"/>
          </a:p>
        </p:txBody>
      </p:sp>
    </p:spTree>
    <p:extLst>
      <p:ext uri="{BB962C8B-B14F-4D97-AF65-F5344CB8AC3E}">
        <p14:creationId xmlns:p14="http://schemas.microsoft.com/office/powerpoint/2010/main" val="94796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DengXian" panose="02010600030101010101" pitchFamily="2" charset="-122"/>
              </a:rPr>
              <a:t>Temporal trend</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of</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the</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previous</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results</a:t>
            </a:r>
            <a:r>
              <a:rPr lang="en-US" sz="1800" dirty="0">
                <a:effectLst/>
                <a:latin typeface="Arial" panose="020B0604020202020204" pitchFamily="34" charset="0"/>
                <a:ea typeface="DengXian" panose="02010600030101010101" pitchFamily="2" charset="-122"/>
              </a:rPr>
              <a:t>. Normalized values are </a:t>
            </a:r>
            <a:r>
              <a:rPr lang="en-US" sz="1800" dirty="0" err="1">
                <a:effectLst/>
                <a:latin typeface="Arial" panose="020B0604020202020204" pitchFamily="34" charset="0"/>
                <a:ea typeface="DengXian" panose="02010600030101010101" pitchFamily="2" charset="-122"/>
              </a:rPr>
              <a:t>logarithmed</a:t>
            </a:r>
            <a:r>
              <a:rPr lang="en-US" altLang="zh-CN" sz="1800" dirty="0">
                <a:effectLst/>
                <a:latin typeface="Arial" panose="020B0604020202020204" pitchFamily="34" charset="0"/>
                <a:ea typeface="DengXian" panose="02010600030101010101" pitchFamily="2" charset="-122"/>
              </a:rPr>
              <a:t>,</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above</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0</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represents</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overrepresented</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than</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the</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expected</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value</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and</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below</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0</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represents</a:t>
            </a:r>
            <a:r>
              <a:rPr lang="zh-CN" altLang="en-US" sz="1800" dirty="0">
                <a:effectLst/>
                <a:latin typeface="Arial" panose="020B0604020202020204" pitchFamily="34" charset="0"/>
                <a:ea typeface="DengXian" panose="02010600030101010101" pitchFamily="2" charset="-122"/>
              </a:rPr>
              <a:t> </a:t>
            </a:r>
            <a:r>
              <a:rPr lang="en-US" altLang="zh-CN" sz="1800" dirty="0">
                <a:effectLst/>
                <a:latin typeface="Arial" panose="020B0604020202020204" pitchFamily="34" charset="0"/>
                <a:ea typeface="DengXian" panose="02010600030101010101" pitchFamily="2" charset="-122"/>
              </a:rPr>
              <a:t>underrepresented</a:t>
            </a:r>
            <a:r>
              <a:rPr lang="en-US" sz="1800" dirty="0">
                <a:effectLst/>
                <a:latin typeface="Arial" panose="020B0604020202020204" pitchFamily="34" charset="0"/>
                <a:ea typeface="DengXian" panose="02010600030101010101" pitchFamily="2" charset="-122"/>
              </a:rPr>
              <a:t>. The shaded area indicates the confidence interval, which is derived from aggregating countries in the same scientific group.</a:t>
            </a:r>
            <a:r>
              <a:rPr lang="en-US" dirty="0">
                <a:effectLst/>
              </a:rPr>
              <a:t> </a:t>
            </a:r>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27</a:t>
            </a:fld>
            <a:endParaRPr lang="en-US"/>
          </a:p>
        </p:txBody>
      </p:sp>
    </p:spTree>
    <p:extLst>
      <p:ext uri="{BB962C8B-B14F-4D97-AF65-F5344CB8AC3E}">
        <p14:creationId xmlns:p14="http://schemas.microsoft.com/office/powerpoint/2010/main" val="45824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6E4A9-40ED-EC42-9A75-9CF6523CD710}" type="slidenum">
              <a:rPr lang="en-US" smtClean="0"/>
              <a:t>28</a:t>
            </a:fld>
            <a:endParaRPr lang="en-US"/>
          </a:p>
        </p:txBody>
      </p:sp>
    </p:spTree>
    <p:extLst>
      <p:ext uri="{BB962C8B-B14F-4D97-AF65-F5344CB8AC3E}">
        <p14:creationId xmlns:p14="http://schemas.microsoft.com/office/powerpoint/2010/main" val="992744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10/13/2023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5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10/13/2023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8108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10/13/2023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5080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10/13/2023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3518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10/13/2023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7540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10/13/2023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4380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10/13/2023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379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10/13/2023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8006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10/13/2023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120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10/13/2023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04384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10/13/2023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9023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10/13/2023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048254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7.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21B6-97FB-E62D-7438-370E8825D721}"/>
              </a:ext>
            </a:extLst>
          </p:cNvPr>
          <p:cNvSpPr>
            <a:spLocks noGrp="1"/>
          </p:cNvSpPr>
          <p:nvPr>
            <p:ph type="ctrTitle"/>
          </p:nvPr>
        </p:nvSpPr>
        <p:spPr/>
        <p:txBody>
          <a:bodyPr>
            <a:normAutofit fontScale="90000"/>
          </a:bodyPr>
          <a:lstStyle/>
          <a:p>
            <a:r>
              <a:rPr lang="en-US" dirty="0"/>
              <a:t>EQUITY IN THE GLOBAL SCIENCE SYSTEM</a:t>
            </a:r>
          </a:p>
        </p:txBody>
      </p:sp>
      <p:sp>
        <p:nvSpPr>
          <p:cNvPr id="3" name="Subtitle 2">
            <a:extLst>
              <a:ext uri="{FF2B5EF4-FFF2-40B4-BE49-F238E27FC236}">
                <a16:creationId xmlns:a16="http://schemas.microsoft.com/office/drawing/2014/main" id="{690C2676-ED52-42C2-B985-14FB1CB0D3EA}"/>
              </a:ext>
            </a:extLst>
          </p:cNvPr>
          <p:cNvSpPr>
            <a:spLocks noGrp="1"/>
          </p:cNvSpPr>
          <p:nvPr>
            <p:ph type="subTitle" idx="1"/>
          </p:nvPr>
        </p:nvSpPr>
        <p:spPr/>
        <p:txBody>
          <a:bodyPr>
            <a:normAutofit fontScale="62500" lnSpcReduction="20000"/>
          </a:bodyPr>
          <a:lstStyle/>
          <a:p>
            <a:r>
              <a:rPr lang="en-US" dirty="0"/>
              <a:t>Cassidy R. Sugimoto</a:t>
            </a:r>
          </a:p>
          <a:p>
            <a:r>
              <a:rPr lang="en-US" dirty="0"/>
              <a:t>Tom and Marie Patton Chair</a:t>
            </a:r>
          </a:p>
          <a:p>
            <a:r>
              <a:rPr lang="en-US" dirty="0"/>
              <a:t>School of Public Policy Chair</a:t>
            </a:r>
          </a:p>
          <a:p>
            <a:r>
              <a:rPr lang="en-US" dirty="0"/>
              <a:t>Georgia Institute of Technology</a:t>
            </a:r>
          </a:p>
          <a:p>
            <a:endParaRPr lang="en-US" dirty="0"/>
          </a:p>
        </p:txBody>
      </p:sp>
    </p:spTree>
    <p:extLst>
      <p:ext uri="{BB962C8B-B14F-4D97-AF65-F5344CB8AC3E}">
        <p14:creationId xmlns:p14="http://schemas.microsoft.com/office/powerpoint/2010/main" val="1967170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1BD2-438B-4628-81C1-E513A04E5FAA}"/>
              </a:ext>
            </a:extLst>
          </p:cNvPr>
          <p:cNvSpPr>
            <a:spLocks noGrp="1"/>
          </p:cNvSpPr>
          <p:nvPr>
            <p:ph type="title"/>
          </p:nvPr>
        </p:nvSpPr>
        <p:spPr/>
        <p:txBody>
          <a:bodyPr/>
          <a:lstStyle/>
          <a:p>
            <a:r>
              <a:rPr lang="en-US" dirty="0"/>
              <a:t>OPEN QUESTIONS</a:t>
            </a:r>
          </a:p>
        </p:txBody>
      </p:sp>
      <p:sp>
        <p:nvSpPr>
          <p:cNvPr id="3" name="Content Placeholder 2">
            <a:extLst>
              <a:ext uri="{FF2B5EF4-FFF2-40B4-BE49-F238E27FC236}">
                <a16:creationId xmlns:a16="http://schemas.microsoft.com/office/drawing/2014/main" id="{8BBD793F-0871-4663-843A-D05EF6F91B2F}"/>
              </a:ext>
            </a:extLst>
          </p:cNvPr>
          <p:cNvSpPr>
            <a:spLocks noGrp="1"/>
          </p:cNvSpPr>
          <p:nvPr>
            <p:ph idx="1"/>
          </p:nvPr>
        </p:nvSpPr>
        <p:spPr/>
        <p:txBody>
          <a:bodyPr>
            <a:normAutofit fontScale="92500"/>
          </a:bodyPr>
          <a:lstStyle/>
          <a:p>
            <a:r>
              <a:rPr lang="en-US" dirty="0"/>
              <a:t>Could </a:t>
            </a:r>
            <a:r>
              <a:rPr lang="en-US" dirty="0" err="1"/>
              <a:t>scientometrics</a:t>
            </a:r>
            <a:r>
              <a:rPr lang="en-US" dirty="0"/>
              <a:t> provide the empirical base for science diplomacy?</a:t>
            </a:r>
          </a:p>
          <a:p>
            <a:r>
              <a:rPr lang="en-US" dirty="0"/>
              <a:t>Where do </a:t>
            </a:r>
            <a:r>
              <a:rPr lang="en-US" dirty="0" err="1"/>
              <a:t>scientometric</a:t>
            </a:r>
            <a:r>
              <a:rPr lang="en-US" dirty="0"/>
              <a:t> datasets and indicators fail and how could we create more inclusive datasets and indicators for social good? </a:t>
            </a:r>
          </a:p>
          <a:p>
            <a:r>
              <a:rPr lang="en-US" dirty="0"/>
              <a:t>Is a global network of science observatories viable and might it be productive towards the goals of science diplomacy? </a:t>
            </a:r>
          </a:p>
        </p:txBody>
      </p:sp>
    </p:spTree>
    <p:extLst>
      <p:ext uri="{BB962C8B-B14F-4D97-AF65-F5344CB8AC3E}">
        <p14:creationId xmlns:p14="http://schemas.microsoft.com/office/powerpoint/2010/main" val="45060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COLLABORATION</a:t>
            </a:r>
          </a:p>
        </p:txBody>
      </p:sp>
    </p:spTree>
    <p:extLst>
      <p:ext uri="{BB962C8B-B14F-4D97-AF65-F5344CB8AC3E}">
        <p14:creationId xmlns:p14="http://schemas.microsoft.com/office/powerpoint/2010/main" val="2117415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788" y="1492623"/>
            <a:ext cx="3368586" cy="2157884"/>
          </a:xfrm>
        </p:spPr>
        <p:txBody>
          <a:bodyPr>
            <a:normAutofit/>
          </a:bodyPr>
          <a:lstStyle/>
          <a:p>
            <a:r>
              <a:rPr lang="en-US" sz="2800" dirty="0"/>
              <a:t>COLLABORATION &amp; LEADERSHIP</a:t>
            </a:r>
          </a:p>
        </p:txBody>
      </p:sp>
      <p:sp>
        <p:nvSpPr>
          <p:cNvPr id="5" name="Text Placeholder 4"/>
          <p:cNvSpPr>
            <a:spLocks noGrp="1"/>
          </p:cNvSpPr>
          <p:nvPr>
            <p:ph type="body" sz="half" idx="2"/>
          </p:nvPr>
        </p:nvSpPr>
        <p:spPr>
          <a:xfrm>
            <a:off x="647700" y="2892203"/>
            <a:ext cx="3855720" cy="3011056"/>
          </a:xfrm>
        </p:spPr>
        <p:txBody>
          <a:bodyPr/>
          <a:lstStyle/>
          <a:p>
            <a:r>
              <a:rPr lang="en-US" dirty="0"/>
              <a:t>Proportion of output in international collaboration, national collaboration, and not in collaboration; percentage of papers in international leadership </a:t>
            </a:r>
          </a:p>
        </p:txBody>
      </p:sp>
      <p:pic>
        <p:nvPicPr>
          <p:cNvPr id="7" name="Content Placeholder 3">
            <a:extLst>
              <a:ext uri="{FF2B5EF4-FFF2-40B4-BE49-F238E27FC236}">
                <a16:creationId xmlns:a16="http://schemas.microsoft.com/office/drawing/2014/main" id="{9C698D4F-4F08-40CF-B82B-18BB7C4E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429" y="86210"/>
            <a:ext cx="5365177" cy="6685580"/>
          </a:xfrm>
          <a:prstGeom prst="rect">
            <a:avLst/>
          </a:prstGeom>
        </p:spPr>
      </p:pic>
      <p:sp>
        <p:nvSpPr>
          <p:cNvPr id="8" name="Rectangle 7">
            <a:extLst>
              <a:ext uri="{FF2B5EF4-FFF2-40B4-BE49-F238E27FC236}">
                <a16:creationId xmlns:a16="http://schemas.microsoft.com/office/drawing/2014/main" id="{E01C5CF8-F8F6-443C-A5B5-B6328C3333E2}"/>
              </a:ext>
            </a:extLst>
          </p:cNvPr>
          <p:cNvSpPr/>
          <p:nvPr/>
        </p:nvSpPr>
        <p:spPr>
          <a:xfrm>
            <a:off x="5958255" y="2908136"/>
            <a:ext cx="4715608" cy="1729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BA07C180-D7D7-4AEA-BCFE-85E03EE52D1B}"/>
              </a:ext>
            </a:extLst>
          </p:cNvPr>
          <p:cNvSpPr/>
          <p:nvPr/>
        </p:nvSpPr>
        <p:spPr>
          <a:xfrm>
            <a:off x="5966032" y="815159"/>
            <a:ext cx="4715608" cy="1729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69583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6385" y="1472783"/>
            <a:ext cx="4121524" cy="2157884"/>
          </a:xfrm>
        </p:spPr>
        <p:txBody>
          <a:bodyPr>
            <a:normAutofit/>
          </a:bodyPr>
          <a:lstStyle/>
          <a:p>
            <a:r>
              <a:rPr lang="en-US" dirty="0"/>
              <a:t>PRODUCTION &amp; INVESTMENT</a:t>
            </a:r>
            <a:endParaRPr lang="en-US" sz="35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7565" y="729444"/>
            <a:ext cx="5611217" cy="5487579"/>
          </a:xfrm>
        </p:spPr>
      </p:pic>
      <p:sp>
        <p:nvSpPr>
          <p:cNvPr id="5" name="Text Placeholder 4"/>
          <p:cNvSpPr>
            <a:spLocks noGrp="1"/>
          </p:cNvSpPr>
          <p:nvPr>
            <p:ph type="body" sz="half" idx="2"/>
          </p:nvPr>
        </p:nvSpPr>
        <p:spPr/>
        <p:txBody>
          <a:bodyPr>
            <a:normAutofit lnSpcReduction="10000"/>
          </a:bodyPr>
          <a:lstStyle/>
          <a:p>
            <a:r>
              <a:rPr lang="en-US" dirty="0"/>
              <a:t>Percent of papers in international/national collaboration by number of papers and GERD/GDP; demonstrates relationship between scientific capacity and international portfolio </a:t>
            </a:r>
          </a:p>
        </p:txBody>
      </p:sp>
    </p:spTree>
    <p:extLst>
      <p:ext uri="{BB962C8B-B14F-4D97-AF65-F5344CB8AC3E}">
        <p14:creationId xmlns:p14="http://schemas.microsoft.com/office/powerpoint/2010/main" val="2741109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456" y="464278"/>
            <a:ext cx="9874620" cy="1485900"/>
          </a:xfrm>
        </p:spPr>
        <p:txBody>
          <a:bodyPr>
            <a:normAutofit/>
          </a:bodyPr>
          <a:lstStyle/>
          <a:p>
            <a:r>
              <a:rPr lang="en-US" dirty="0"/>
              <a:t>GAIN IN MNCS WHEN LEADING</a:t>
            </a:r>
            <a:endParaRPr lang="en-US" sz="3500" dirty="0">
              <a:solidFill>
                <a:schemeClr val="accent4"/>
              </a:solidFill>
            </a:endParaRP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0094" y="1801091"/>
            <a:ext cx="6335344" cy="4914965"/>
          </a:xfrm>
        </p:spPr>
      </p:pic>
      <p:cxnSp>
        <p:nvCxnSpPr>
          <p:cNvPr id="5" name="Straight Connector 4"/>
          <p:cNvCxnSpPr/>
          <p:nvPr/>
        </p:nvCxnSpPr>
        <p:spPr>
          <a:xfrm>
            <a:off x="3297382" y="2737658"/>
            <a:ext cx="551410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9929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456" y="315191"/>
            <a:ext cx="9874620" cy="1485900"/>
          </a:xfrm>
        </p:spPr>
        <p:txBody>
          <a:bodyPr>
            <a:normAutofit/>
          </a:bodyPr>
          <a:lstStyle/>
          <a:p>
            <a:r>
              <a:rPr lang="en-US" dirty="0"/>
              <a:t>Self-citation at the continent level</a:t>
            </a:r>
            <a:endParaRPr lang="en-US" sz="3500" dirty="0">
              <a:solidFill>
                <a:schemeClr val="accent4"/>
              </a:solidFill>
            </a:endParaRPr>
          </a:p>
        </p:txBody>
      </p:sp>
      <p:pic>
        <p:nvPicPr>
          <p:cNvPr id="4" name="Image 3"/>
          <p:cNvPicPr>
            <a:picLocks noChangeAspect="1"/>
          </p:cNvPicPr>
          <p:nvPr/>
        </p:nvPicPr>
        <p:blipFill>
          <a:blip r:embed="rId3"/>
          <a:stretch>
            <a:fillRect/>
          </a:stretch>
        </p:blipFill>
        <p:spPr>
          <a:xfrm>
            <a:off x="1000456" y="1589463"/>
            <a:ext cx="10929443" cy="4937557"/>
          </a:xfrm>
          <a:prstGeom prst="rect">
            <a:avLst/>
          </a:prstGeom>
        </p:spPr>
      </p:pic>
    </p:spTree>
    <p:extLst>
      <p:ext uri="{BB962C8B-B14F-4D97-AF65-F5344CB8AC3E}">
        <p14:creationId xmlns:p14="http://schemas.microsoft.com/office/powerpoint/2010/main" val="72183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Self-references at the country level</a:t>
            </a:r>
          </a:p>
        </p:txBody>
      </p:sp>
      <p:pic>
        <p:nvPicPr>
          <p:cNvPr id="4"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3712" r="4040"/>
          <a:stretch/>
        </p:blipFill>
        <p:spPr>
          <a:xfrm>
            <a:off x="3130826" y="1533686"/>
            <a:ext cx="5605250" cy="5031396"/>
          </a:xfrm>
          <a:prstGeom prst="rect">
            <a:avLst/>
          </a:prstGeom>
        </p:spPr>
      </p:pic>
    </p:spTree>
    <p:extLst>
      <p:ext uri="{BB962C8B-B14F-4D97-AF65-F5344CB8AC3E}">
        <p14:creationId xmlns:p14="http://schemas.microsoft.com/office/powerpoint/2010/main" val="310194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456" y="389734"/>
            <a:ext cx="9874620" cy="1485900"/>
          </a:xfrm>
        </p:spPr>
        <p:txBody>
          <a:bodyPr>
            <a:normAutofit/>
          </a:bodyPr>
          <a:lstStyle/>
          <a:p>
            <a:r>
              <a:rPr lang="en-US" dirty="0"/>
              <a:t>CHINA: FROM 9% - 15%</a:t>
            </a:r>
            <a:endParaRPr lang="en-US" sz="3500" dirty="0">
              <a:solidFill>
                <a:schemeClr val="accent4"/>
              </a:solidFill>
            </a:endParaRPr>
          </a:p>
        </p:txBody>
      </p:sp>
      <p:pic>
        <p:nvPicPr>
          <p:cNvPr id="5" name="Imag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195" y="1745673"/>
            <a:ext cx="9476509" cy="4849091"/>
          </a:xfrm>
          <a:prstGeom prst="rect">
            <a:avLst/>
          </a:prstGeom>
          <a:noFill/>
          <a:ln>
            <a:noFill/>
          </a:ln>
        </p:spPr>
      </p:pic>
    </p:spTree>
    <p:extLst>
      <p:ext uri="{BB962C8B-B14F-4D97-AF65-F5344CB8AC3E}">
        <p14:creationId xmlns:p14="http://schemas.microsoft.com/office/powerpoint/2010/main" val="2468748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F7CF-2EAC-4640-9FBE-80FF5CED5BB2}"/>
              </a:ext>
            </a:extLst>
          </p:cNvPr>
          <p:cNvSpPr>
            <a:spLocks noGrp="1"/>
          </p:cNvSpPr>
          <p:nvPr>
            <p:ph type="title"/>
          </p:nvPr>
        </p:nvSpPr>
        <p:spPr/>
        <p:txBody>
          <a:bodyPr/>
          <a:lstStyle/>
          <a:p>
            <a:r>
              <a:rPr lang="en-US" dirty="0"/>
              <a:t>CITY-LEVEL CO-AUTHORSHIP</a:t>
            </a:r>
          </a:p>
        </p:txBody>
      </p:sp>
      <p:sp>
        <p:nvSpPr>
          <p:cNvPr id="3" name="Content Placeholder 2">
            <a:extLst>
              <a:ext uri="{FF2B5EF4-FFF2-40B4-BE49-F238E27FC236}">
                <a16:creationId xmlns:a16="http://schemas.microsoft.com/office/drawing/2014/main" id="{AE369AE8-32CF-49B0-B54B-5AB4AEF266E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31794E-064C-493C-9D96-FCD640C26162}"/>
              </a:ext>
            </a:extLst>
          </p:cNvPr>
          <p:cNvPicPr>
            <a:picLocks noChangeAspect="1"/>
          </p:cNvPicPr>
          <p:nvPr/>
        </p:nvPicPr>
        <p:blipFill rotWithShape="1">
          <a:blip r:embed="rId2"/>
          <a:srcRect b="27727"/>
          <a:stretch/>
        </p:blipFill>
        <p:spPr>
          <a:xfrm>
            <a:off x="451180" y="2271398"/>
            <a:ext cx="11289639" cy="4037962"/>
          </a:xfrm>
          <a:prstGeom prst="rect">
            <a:avLst/>
          </a:prstGeom>
        </p:spPr>
      </p:pic>
    </p:spTree>
    <p:extLst>
      <p:ext uri="{BB962C8B-B14F-4D97-AF65-F5344CB8AC3E}">
        <p14:creationId xmlns:p14="http://schemas.microsoft.com/office/powerpoint/2010/main" val="4218476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of diminishing return</a:t>
            </a:r>
          </a:p>
        </p:txBody>
      </p:sp>
      <p:sp>
        <p:nvSpPr>
          <p:cNvPr id="4" name="Content Placeholder 3">
            <a:extLst>
              <a:ext uri="{FF2B5EF4-FFF2-40B4-BE49-F238E27FC236}">
                <a16:creationId xmlns:a16="http://schemas.microsoft.com/office/drawing/2014/main" id="{270E0AF0-7B05-404B-8DFB-A814E7F124CE}"/>
              </a:ext>
            </a:extLst>
          </p:cNvPr>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866692" y="1576206"/>
            <a:ext cx="11008384" cy="5144868"/>
          </a:xfrm>
          <a:prstGeom prst="rect">
            <a:avLst/>
          </a:prstGeom>
        </p:spPr>
      </p:pic>
    </p:spTree>
    <p:extLst>
      <p:ext uri="{BB962C8B-B14F-4D97-AF65-F5344CB8AC3E}">
        <p14:creationId xmlns:p14="http://schemas.microsoft.com/office/powerpoint/2010/main" val="3399135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27AD-80B3-4881-BADA-8D5B026ACDB2}"/>
              </a:ext>
            </a:extLst>
          </p:cNvPr>
          <p:cNvSpPr>
            <a:spLocks noGrp="1"/>
          </p:cNvSpPr>
          <p:nvPr>
            <p:ph type="ctrTitle"/>
          </p:nvPr>
        </p:nvSpPr>
        <p:spPr/>
        <p:txBody>
          <a:bodyPr>
            <a:normAutofit fontScale="90000"/>
          </a:bodyPr>
          <a:lstStyle/>
          <a:p>
            <a:r>
              <a:rPr lang="en-US" dirty="0"/>
              <a:t>AN EMPIRICAL BASIS FOR SCIENCE DIPLOMACY</a:t>
            </a:r>
          </a:p>
        </p:txBody>
      </p:sp>
      <p:sp>
        <p:nvSpPr>
          <p:cNvPr id="3" name="Subtitle 2">
            <a:extLst>
              <a:ext uri="{FF2B5EF4-FFF2-40B4-BE49-F238E27FC236}">
                <a16:creationId xmlns:a16="http://schemas.microsoft.com/office/drawing/2014/main" id="{575D840D-36F4-4053-A356-BE3C6AECA83F}"/>
              </a:ext>
            </a:extLst>
          </p:cNvPr>
          <p:cNvSpPr>
            <a:spLocks noGrp="1"/>
          </p:cNvSpPr>
          <p:nvPr>
            <p:ph type="subTitle" idx="1"/>
          </p:nvPr>
        </p:nvSpPr>
        <p:spPr/>
        <p:txBody>
          <a:bodyPr>
            <a:normAutofit fontScale="62500" lnSpcReduction="20000"/>
          </a:bodyPr>
          <a:lstStyle/>
          <a:p>
            <a:r>
              <a:rPr lang="en-US" dirty="0"/>
              <a:t>Cassidy R. Sugimoto</a:t>
            </a:r>
          </a:p>
          <a:p>
            <a:r>
              <a:rPr lang="en-US" dirty="0"/>
              <a:t>Tom and Marie Patton Chair</a:t>
            </a:r>
          </a:p>
          <a:p>
            <a:r>
              <a:rPr lang="en-US" dirty="0"/>
              <a:t>School of Public Policy Chair</a:t>
            </a:r>
          </a:p>
          <a:p>
            <a:r>
              <a:rPr lang="en-US" dirty="0"/>
              <a:t>Georgia Institute of Technology</a:t>
            </a:r>
          </a:p>
        </p:txBody>
      </p:sp>
    </p:spTree>
    <p:extLst>
      <p:ext uri="{BB962C8B-B14F-4D97-AF65-F5344CB8AC3E}">
        <p14:creationId xmlns:p14="http://schemas.microsoft.com/office/powerpoint/2010/main" val="657177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Individual level factors</a:t>
            </a:r>
          </a:p>
        </p:txBody>
      </p:sp>
      <p:sp>
        <p:nvSpPr>
          <p:cNvPr id="5" name="Text Placeholder 4">
            <a:extLst>
              <a:ext uri="{FF2B5EF4-FFF2-40B4-BE49-F238E27FC236}">
                <a16:creationId xmlns:a16="http://schemas.microsoft.com/office/drawing/2014/main" id="{254A6B96-C3D5-4039-A3C7-3397FA77E8EF}"/>
              </a:ext>
            </a:extLst>
          </p:cNvPr>
          <p:cNvSpPr>
            <a:spLocks noGrp="1"/>
          </p:cNvSpPr>
          <p:nvPr>
            <p:ph type="body" sz="half" idx="2"/>
          </p:nvPr>
        </p:nvSpPr>
        <p:spPr>
          <a:xfrm>
            <a:off x="868680" y="3687418"/>
            <a:ext cx="3099816" cy="2066544"/>
          </a:xfrm>
        </p:spPr>
        <p:txBody>
          <a:bodyPr/>
          <a:lstStyle/>
          <a:p>
            <a:r>
              <a:rPr lang="en-US" dirty="0"/>
              <a:t>Difference in international v. domestic collaboration by gender</a:t>
            </a:r>
          </a:p>
        </p:txBody>
      </p:sp>
      <p:pic>
        <p:nvPicPr>
          <p:cNvPr id="3" name="Picture 2"/>
          <p:cNvPicPr>
            <a:picLocks noChangeAspect="1"/>
          </p:cNvPicPr>
          <p:nvPr/>
        </p:nvPicPr>
        <p:blipFill>
          <a:blip r:embed="rId2"/>
          <a:stretch>
            <a:fillRect/>
          </a:stretch>
        </p:blipFill>
        <p:spPr>
          <a:xfrm>
            <a:off x="5208772" y="892461"/>
            <a:ext cx="6029467" cy="5255207"/>
          </a:xfrm>
          <a:prstGeom prst="rect">
            <a:avLst/>
          </a:prstGeom>
        </p:spPr>
      </p:pic>
    </p:spTree>
    <p:extLst>
      <p:ext uri="{BB962C8B-B14F-4D97-AF65-F5344CB8AC3E}">
        <p14:creationId xmlns:p14="http://schemas.microsoft.com/office/powerpoint/2010/main" val="419792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Intersectional differences in impact</a:t>
            </a:r>
          </a:p>
        </p:txBody>
      </p:sp>
      <p:sp>
        <p:nvSpPr>
          <p:cNvPr id="5" name="Text Placeholder 4">
            <a:extLst>
              <a:ext uri="{FF2B5EF4-FFF2-40B4-BE49-F238E27FC236}">
                <a16:creationId xmlns:a16="http://schemas.microsoft.com/office/drawing/2014/main" id="{259623C7-C2CE-4492-8B7C-584E8FB3E577}"/>
              </a:ext>
            </a:extLst>
          </p:cNvPr>
          <p:cNvSpPr>
            <a:spLocks noGrp="1"/>
          </p:cNvSpPr>
          <p:nvPr>
            <p:ph type="body" sz="half" idx="2"/>
          </p:nvPr>
        </p:nvSpPr>
        <p:spPr/>
        <p:txBody>
          <a:bodyPr/>
          <a:lstStyle/>
          <a:p>
            <a:r>
              <a:rPr lang="en-US" dirty="0"/>
              <a:t>Role of international collaboration in visibility </a:t>
            </a:r>
          </a:p>
        </p:txBody>
      </p:sp>
      <p:pic>
        <p:nvPicPr>
          <p:cNvPr id="6" name="Picture 5">
            <a:extLst>
              <a:ext uri="{FF2B5EF4-FFF2-40B4-BE49-F238E27FC236}">
                <a16:creationId xmlns:a16="http://schemas.microsoft.com/office/drawing/2014/main" id="{F719BA52-07E8-4931-A51B-F5DB529BE6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65389" y="1039512"/>
            <a:ext cx="5543203" cy="4880408"/>
          </a:xfrm>
          <a:prstGeom prst="rect">
            <a:avLst/>
          </a:prstGeom>
          <a:noFill/>
          <a:ln>
            <a:noFill/>
          </a:ln>
        </p:spPr>
      </p:pic>
    </p:spTree>
    <p:extLst>
      <p:ext uri="{BB962C8B-B14F-4D97-AF65-F5344CB8AC3E}">
        <p14:creationId xmlns:p14="http://schemas.microsoft.com/office/powerpoint/2010/main" val="3601614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3B1D5F-7E6B-6EA0-05BB-42FCF3848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655" y="1503259"/>
            <a:ext cx="5200722" cy="4954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663449-AF49-4E81-BA4F-AB92AFAB24BE}"/>
              </a:ext>
            </a:extLst>
          </p:cNvPr>
          <p:cNvSpPr>
            <a:spLocks noGrp="1"/>
          </p:cNvSpPr>
          <p:nvPr>
            <p:ph type="title"/>
          </p:nvPr>
        </p:nvSpPr>
        <p:spPr/>
        <p:txBody>
          <a:bodyPr/>
          <a:lstStyle/>
          <a:p>
            <a:r>
              <a:rPr lang="en-US" dirty="0"/>
              <a:t>Helicopter science</a:t>
            </a:r>
          </a:p>
        </p:txBody>
      </p:sp>
      <p:sp>
        <p:nvSpPr>
          <p:cNvPr id="5" name="Content Placeholder 2">
            <a:extLst>
              <a:ext uri="{FF2B5EF4-FFF2-40B4-BE49-F238E27FC236}">
                <a16:creationId xmlns:a16="http://schemas.microsoft.com/office/drawing/2014/main" id="{7414FC30-7A65-455B-B90F-C8F3A31F192C}"/>
              </a:ext>
            </a:extLst>
          </p:cNvPr>
          <p:cNvSpPr>
            <a:spLocks noGrp="1"/>
          </p:cNvSpPr>
          <p:nvPr>
            <p:ph idx="1"/>
          </p:nvPr>
        </p:nvSpPr>
        <p:spPr>
          <a:xfrm>
            <a:off x="707673" y="2312177"/>
            <a:ext cx="5800703" cy="3694176"/>
          </a:xfrm>
        </p:spPr>
        <p:txBody>
          <a:bodyPr>
            <a:normAutofit fontScale="70000" lnSpcReduction="20000"/>
          </a:bodyPr>
          <a:lstStyle/>
          <a:p>
            <a:r>
              <a:rPr lang="en-US" altLang="zh-CN" sz="2800" dirty="0"/>
              <a:t>Scientists</a:t>
            </a:r>
            <a:r>
              <a:rPr lang="zh-CN" altLang="en-US" sz="2800" dirty="0"/>
              <a:t> </a:t>
            </a:r>
            <a:r>
              <a:rPr lang="en-US" altLang="zh-CN" sz="2800" dirty="0"/>
              <a:t>from</a:t>
            </a:r>
            <a:r>
              <a:rPr lang="zh-CN" altLang="en-US" sz="2800" dirty="0"/>
              <a:t> </a:t>
            </a:r>
            <a:r>
              <a:rPr lang="en-US" altLang="zh-CN" sz="2800" dirty="0"/>
              <a:t>wealthy</a:t>
            </a:r>
            <a:r>
              <a:rPr lang="zh-CN" altLang="en-US" sz="2800" dirty="0"/>
              <a:t> </a:t>
            </a:r>
            <a:r>
              <a:rPr lang="en-US" altLang="zh-CN" sz="2800" dirty="0"/>
              <a:t>nations</a:t>
            </a:r>
            <a:r>
              <a:rPr lang="zh-CN" altLang="en-US" sz="2800" dirty="0"/>
              <a:t> </a:t>
            </a:r>
            <a:r>
              <a:rPr lang="en-US" altLang="zh-CN" sz="2800" dirty="0"/>
              <a:t>visiting</a:t>
            </a:r>
            <a:r>
              <a:rPr lang="zh-CN" altLang="en-US" sz="2800" dirty="0"/>
              <a:t> </a:t>
            </a:r>
            <a:r>
              <a:rPr lang="en-US" altLang="zh-CN" sz="2800" dirty="0"/>
              <a:t>lower-income</a:t>
            </a:r>
            <a:r>
              <a:rPr lang="zh-CN" altLang="en-US" sz="2800" dirty="0"/>
              <a:t> </a:t>
            </a:r>
            <a:r>
              <a:rPr lang="en-US" altLang="zh-CN" sz="2800" dirty="0"/>
              <a:t>countries,</a:t>
            </a:r>
            <a:r>
              <a:rPr lang="zh-CN" altLang="en-US" sz="2800" dirty="0"/>
              <a:t> </a:t>
            </a:r>
            <a:r>
              <a:rPr lang="en-US" altLang="zh-CN" sz="2800" dirty="0"/>
              <a:t>collecting</a:t>
            </a:r>
            <a:r>
              <a:rPr lang="zh-CN" altLang="en-US" sz="2800" dirty="0"/>
              <a:t> </a:t>
            </a:r>
            <a:r>
              <a:rPr lang="en-US" altLang="zh-CN" sz="2800" dirty="0"/>
              <a:t>samples,</a:t>
            </a:r>
            <a:r>
              <a:rPr lang="zh-CN" altLang="en-US" sz="2800" dirty="0"/>
              <a:t> </a:t>
            </a:r>
            <a:r>
              <a:rPr lang="en-US" altLang="zh-CN" sz="2800" dirty="0"/>
              <a:t>publishing</a:t>
            </a:r>
            <a:r>
              <a:rPr lang="zh-CN" altLang="en-US" sz="2800" dirty="0"/>
              <a:t> </a:t>
            </a:r>
            <a:r>
              <a:rPr lang="en-US" altLang="zh-CN" sz="2800" dirty="0"/>
              <a:t>the</a:t>
            </a:r>
            <a:r>
              <a:rPr lang="zh-CN" altLang="en-US" sz="2800" dirty="0"/>
              <a:t> </a:t>
            </a:r>
            <a:r>
              <a:rPr lang="en-US" altLang="zh-CN" sz="2800" dirty="0"/>
              <a:t>results</a:t>
            </a:r>
            <a:r>
              <a:rPr lang="zh-CN" altLang="en-US" sz="2800" dirty="0"/>
              <a:t> </a:t>
            </a:r>
            <a:r>
              <a:rPr lang="en-US" altLang="zh-CN" sz="2800" dirty="0"/>
              <a:t>with</a:t>
            </a:r>
            <a:r>
              <a:rPr lang="zh-CN" altLang="en-US" sz="2800" dirty="0"/>
              <a:t> </a:t>
            </a:r>
            <a:r>
              <a:rPr lang="en-US" altLang="zh-CN" sz="2800" dirty="0"/>
              <a:t>little</a:t>
            </a:r>
            <a:r>
              <a:rPr lang="zh-CN" altLang="en-US" sz="2800" dirty="0"/>
              <a:t> </a:t>
            </a:r>
            <a:r>
              <a:rPr lang="en-US" altLang="zh-CN" sz="2800" dirty="0"/>
              <a:t>or</a:t>
            </a:r>
            <a:r>
              <a:rPr lang="zh-CN" altLang="en-US" sz="2800" dirty="0"/>
              <a:t> </a:t>
            </a:r>
            <a:r>
              <a:rPr lang="en-US" altLang="zh-CN" sz="2800" dirty="0"/>
              <a:t>no</a:t>
            </a:r>
            <a:r>
              <a:rPr lang="zh-CN" altLang="en-US" sz="2800" dirty="0"/>
              <a:t> </a:t>
            </a:r>
            <a:r>
              <a:rPr lang="en-US" altLang="zh-CN" sz="2800" dirty="0"/>
              <a:t>involvement</a:t>
            </a:r>
            <a:r>
              <a:rPr lang="zh-CN" altLang="en-US" sz="2800" dirty="0"/>
              <a:t> </a:t>
            </a:r>
            <a:r>
              <a:rPr lang="en-US" altLang="zh-CN" sz="2800" dirty="0"/>
              <a:t>from</a:t>
            </a:r>
            <a:r>
              <a:rPr lang="zh-CN" altLang="en-US" sz="2800" dirty="0"/>
              <a:t> </a:t>
            </a:r>
            <a:r>
              <a:rPr lang="en-US" altLang="zh-CN" sz="2800" dirty="0"/>
              <a:t>local</a:t>
            </a:r>
            <a:r>
              <a:rPr lang="zh-CN" altLang="en-US" sz="2800" dirty="0"/>
              <a:t> </a:t>
            </a:r>
            <a:r>
              <a:rPr lang="en-US" altLang="zh-CN" sz="2800" dirty="0"/>
              <a:t>scientists,</a:t>
            </a:r>
            <a:r>
              <a:rPr lang="zh-CN" altLang="en-US" sz="2800" dirty="0"/>
              <a:t> </a:t>
            </a:r>
            <a:r>
              <a:rPr lang="en-US" altLang="zh-CN" sz="2800" dirty="0"/>
              <a:t>and</a:t>
            </a:r>
            <a:r>
              <a:rPr lang="zh-CN" altLang="en-US" sz="2800" dirty="0"/>
              <a:t> </a:t>
            </a:r>
            <a:r>
              <a:rPr lang="en-US" altLang="zh-CN" sz="2800" dirty="0"/>
              <a:t>providing</a:t>
            </a:r>
            <a:r>
              <a:rPr lang="zh-CN" altLang="en-US" sz="2800" dirty="0"/>
              <a:t> </a:t>
            </a:r>
            <a:r>
              <a:rPr lang="en-US" altLang="zh-CN" sz="2800" dirty="0"/>
              <a:t>no</a:t>
            </a:r>
            <a:r>
              <a:rPr lang="zh-CN" altLang="en-US" sz="2800" dirty="0"/>
              <a:t> </a:t>
            </a:r>
            <a:r>
              <a:rPr lang="en-US" altLang="zh-CN" sz="2800" dirty="0"/>
              <a:t>benefit</a:t>
            </a:r>
            <a:r>
              <a:rPr lang="zh-CN" altLang="en-US" sz="2800" dirty="0"/>
              <a:t> </a:t>
            </a:r>
            <a:r>
              <a:rPr lang="en-US" altLang="zh-CN" sz="2800" dirty="0"/>
              <a:t>for</a:t>
            </a:r>
            <a:r>
              <a:rPr lang="zh-CN" altLang="en-US" sz="2800" dirty="0"/>
              <a:t> </a:t>
            </a:r>
            <a:r>
              <a:rPr lang="en-US" altLang="zh-CN" sz="2800" dirty="0"/>
              <a:t>the</a:t>
            </a:r>
            <a:r>
              <a:rPr lang="zh-CN" altLang="en-US" sz="2800" dirty="0"/>
              <a:t> </a:t>
            </a:r>
            <a:r>
              <a:rPr lang="en-US" altLang="zh-CN" sz="2800" dirty="0"/>
              <a:t>local</a:t>
            </a:r>
            <a:r>
              <a:rPr lang="zh-CN" altLang="en-US" sz="2800" dirty="0"/>
              <a:t> </a:t>
            </a:r>
            <a:r>
              <a:rPr lang="en-US" altLang="zh-CN" sz="2800" dirty="0"/>
              <a:t>community.</a:t>
            </a:r>
          </a:p>
          <a:p>
            <a:endParaRPr lang="en-US" altLang="zh-CN" dirty="0"/>
          </a:p>
          <a:p>
            <a:r>
              <a:rPr lang="en-US" altLang="zh-CN" dirty="0"/>
              <a:t>Local</a:t>
            </a:r>
            <a:r>
              <a:rPr lang="zh-CN" altLang="en-US" dirty="0"/>
              <a:t> </a:t>
            </a:r>
            <a:r>
              <a:rPr lang="en-US" altLang="zh-CN" dirty="0"/>
              <a:t>researchers</a:t>
            </a:r>
            <a:r>
              <a:rPr lang="zh-CN" altLang="en-US" dirty="0"/>
              <a:t> </a:t>
            </a:r>
            <a:r>
              <a:rPr lang="en-US" altLang="zh-CN" dirty="0"/>
              <a:t>cannot</a:t>
            </a:r>
            <a:r>
              <a:rPr lang="zh-CN" altLang="en-US" dirty="0"/>
              <a:t> </a:t>
            </a:r>
            <a:r>
              <a:rPr lang="en-US" altLang="zh-CN" dirty="0"/>
              <a:t>decide</a:t>
            </a:r>
            <a:r>
              <a:rPr lang="zh-CN" altLang="en-US" dirty="0"/>
              <a:t> </a:t>
            </a:r>
            <a:r>
              <a:rPr lang="en-US" altLang="zh-CN" dirty="0"/>
              <a:t>the</a:t>
            </a:r>
            <a:r>
              <a:rPr lang="zh-CN" altLang="en-US" dirty="0"/>
              <a:t> </a:t>
            </a:r>
            <a:r>
              <a:rPr lang="en-US" altLang="zh-CN" dirty="0"/>
              <a:t>priority</a:t>
            </a:r>
            <a:r>
              <a:rPr lang="zh-CN" altLang="en-US" dirty="0"/>
              <a:t> </a:t>
            </a:r>
            <a:r>
              <a:rPr lang="en-US" altLang="zh-CN" dirty="0"/>
              <a:t>of</a:t>
            </a:r>
            <a:r>
              <a:rPr lang="zh-CN" altLang="en-US" dirty="0"/>
              <a:t> </a:t>
            </a:r>
            <a:r>
              <a:rPr lang="en-US" altLang="zh-CN" dirty="0"/>
              <a:t>international</a:t>
            </a:r>
            <a:r>
              <a:rPr lang="zh-CN" altLang="en-US" dirty="0"/>
              <a:t> </a:t>
            </a:r>
            <a:r>
              <a:rPr lang="en-US" altLang="zh-CN" dirty="0"/>
              <a:t>collaboration</a:t>
            </a:r>
          </a:p>
          <a:p>
            <a:endParaRPr lang="en-US" altLang="zh-CN" dirty="0"/>
          </a:p>
          <a:p>
            <a:r>
              <a:rPr lang="en-US" altLang="zh-CN" dirty="0"/>
              <a:t>Less</a:t>
            </a:r>
            <a:r>
              <a:rPr lang="zh-CN" altLang="en-US" dirty="0"/>
              <a:t> </a:t>
            </a:r>
            <a:r>
              <a:rPr lang="en-US" altLang="zh-CN" dirty="0"/>
              <a:t>recognized</a:t>
            </a:r>
            <a:r>
              <a:rPr lang="zh-CN" altLang="en-US" dirty="0"/>
              <a:t> </a:t>
            </a:r>
            <a:r>
              <a:rPr lang="en-US" altLang="zh-CN" dirty="0"/>
              <a:t>conditioned</a:t>
            </a:r>
            <a:r>
              <a:rPr lang="zh-CN" altLang="en-US" dirty="0"/>
              <a:t> </a:t>
            </a:r>
            <a:r>
              <a:rPr lang="en-US" altLang="zh-CN" dirty="0"/>
              <a:t>on</a:t>
            </a:r>
            <a:r>
              <a:rPr lang="zh-CN" altLang="en-US" dirty="0"/>
              <a:t> </a:t>
            </a:r>
            <a:r>
              <a:rPr lang="en-US" altLang="zh-CN" dirty="0"/>
              <a:t>the</a:t>
            </a:r>
            <a:r>
              <a:rPr lang="zh-CN" altLang="en-US" dirty="0"/>
              <a:t> </a:t>
            </a:r>
            <a:r>
              <a:rPr lang="en-US" altLang="zh-CN" dirty="0"/>
              <a:t>scientific</a:t>
            </a:r>
            <a:r>
              <a:rPr lang="zh-CN" altLang="en-US" dirty="0"/>
              <a:t> </a:t>
            </a:r>
            <a:r>
              <a:rPr lang="en-US" altLang="zh-CN" dirty="0"/>
              <a:t>performance</a:t>
            </a:r>
            <a:endParaRPr lang="en-US" dirty="0"/>
          </a:p>
        </p:txBody>
      </p:sp>
    </p:spTree>
    <p:extLst>
      <p:ext uri="{BB962C8B-B14F-4D97-AF65-F5344CB8AC3E}">
        <p14:creationId xmlns:p14="http://schemas.microsoft.com/office/powerpoint/2010/main" val="3718064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37345-39E2-5BE9-6FAD-01350D299639}"/>
              </a:ext>
            </a:extLst>
          </p:cNvPr>
          <p:cNvPicPr>
            <a:picLocks noChangeAspect="1"/>
          </p:cNvPicPr>
          <p:nvPr/>
        </p:nvPicPr>
        <p:blipFill>
          <a:blip r:embed="rId3"/>
          <a:stretch>
            <a:fillRect/>
          </a:stretch>
        </p:blipFill>
        <p:spPr>
          <a:xfrm>
            <a:off x="1571844" y="2194560"/>
            <a:ext cx="10134270" cy="2468880"/>
          </a:xfrm>
          <a:prstGeom prst="rect">
            <a:avLst/>
          </a:prstGeom>
        </p:spPr>
      </p:pic>
    </p:spTree>
    <p:extLst>
      <p:ext uri="{BB962C8B-B14F-4D97-AF65-F5344CB8AC3E}">
        <p14:creationId xmlns:p14="http://schemas.microsoft.com/office/powerpoint/2010/main" val="4284343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96E71-7772-B0F3-529C-89A430056548}"/>
              </a:ext>
            </a:extLst>
          </p:cNvPr>
          <p:cNvSpPr>
            <a:spLocks noGrp="1"/>
          </p:cNvSpPr>
          <p:nvPr>
            <p:ph type="title"/>
          </p:nvPr>
        </p:nvSpPr>
        <p:spPr/>
        <p:txBody>
          <a:bodyPr/>
          <a:lstStyle/>
          <a:p>
            <a:r>
              <a:rPr lang="en-US" altLang="zh-CN" dirty="0"/>
              <a:t>Authorship</a:t>
            </a:r>
            <a:r>
              <a:rPr lang="zh-CN" altLang="en-US" dirty="0"/>
              <a:t> </a:t>
            </a:r>
            <a:r>
              <a:rPr lang="en-US" altLang="zh-CN" dirty="0"/>
              <a:t>distribution</a:t>
            </a:r>
            <a:endParaRPr lang="en-US" dirty="0"/>
          </a:p>
        </p:txBody>
      </p:sp>
      <p:pic>
        <p:nvPicPr>
          <p:cNvPr id="4" name="Picture 3">
            <a:extLst>
              <a:ext uri="{FF2B5EF4-FFF2-40B4-BE49-F238E27FC236}">
                <a16:creationId xmlns:a16="http://schemas.microsoft.com/office/drawing/2014/main" id="{FC8745A8-9114-22C9-A829-0A7EFBB9DF31}"/>
              </a:ext>
            </a:extLst>
          </p:cNvPr>
          <p:cNvPicPr>
            <a:picLocks noChangeAspect="1"/>
          </p:cNvPicPr>
          <p:nvPr/>
        </p:nvPicPr>
        <p:blipFill>
          <a:blip r:embed="rId3"/>
          <a:stretch>
            <a:fillRect/>
          </a:stretch>
        </p:blipFill>
        <p:spPr>
          <a:xfrm>
            <a:off x="0" y="1912526"/>
            <a:ext cx="11643363" cy="4133088"/>
          </a:xfrm>
          <a:prstGeom prst="rect">
            <a:avLst/>
          </a:prstGeom>
        </p:spPr>
      </p:pic>
    </p:spTree>
    <p:extLst>
      <p:ext uri="{BB962C8B-B14F-4D97-AF65-F5344CB8AC3E}">
        <p14:creationId xmlns:p14="http://schemas.microsoft.com/office/powerpoint/2010/main" val="495979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5C85-5512-72AF-CE86-5357892F4E3C}"/>
              </a:ext>
            </a:extLst>
          </p:cNvPr>
          <p:cNvSpPr>
            <a:spLocks noGrp="1"/>
          </p:cNvSpPr>
          <p:nvPr>
            <p:ph type="title"/>
          </p:nvPr>
        </p:nvSpPr>
        <p:spPr/>
        <p:txBody>
          <a:bodyPr/>
          <a:lstStyle/>
          <a:p>
            <a:r>
              <a:rPr lang="en-US" altLang="zh-CN" dirty="0"/>
              <a:t>Conditional</a:t>
            </a:r>
            <a:r>
              <a:rPr lang="zh-CN" altLang="en-US" dirty="0"/>
              <a:t> </a:t>
            </a:r>
            <a:r>
              <a:rPr lang="en-US" altLang="zh-CN" dirty="0"/>
              <a:t>authorship</a:t>
            </a:r>
            <a:r>
              <a:rPr lang="zh-CN" altLang="en-US" dirty="0"/>
              <a:t> </a:t>
            </a:r>
            <a:r>
              <a:rPr lang="en-US" altLang="zh-CN" dirty="0"/>
              <a:t>distribution</a:t>
            </a:r>
            <a:endParaRPr lang="en-US" dirty="0"/>
          </a:p>
        </p:txBody>
      </p:sp>
      <p:pic>
        <p:nvPicPr>
          <p:cNvPr id="5" name="Picture 4">
            <a:extLst>
              <a:ext uri="{FF2B5EF4-FFF2-40B4-BE49-F238E27FC236}">
                <a16:creationId xmlns:a16="http://schemas.microsoft.com/office/drawing/2014/main" id="{6F69882E-38C0-3A43-DF6E-29ADECEE4C69}"/>
              </a:ext>
            </a:extLst>
          </p:cNvPr>
          <p:cNvPicPr>
            <a:picLocks noChangeAspect="1"/>
          </p:cNvPicPr>
          <p:nvPr/>
        </p:nvPicPr>
        <p:blipFill>
          <a:blip r:embed="rId3"/>
          <a:stretch>
            <a:fillRect/>
          </a:stretch>
        </p:blipFill>
        <p:spPr>
          <a:xfrm>
            <a:off x="0" y="2825627"/>
            <a:ext cx="12211149" cy="2020824"/>
          </a:xfrm>
          <a:prstGeom prst="rect">
            <a:avLst/>
          </a:prstGeom>
        </p:spPr>
      </p:pic>
    </p:spTree>
    <p:extLst>
      <p:ext uri="{BB962C8B-B14F-4D97-AF65-F5344CB8AC3E}">
        <p14:creationId xmlns:p14="http://schemas.microsoft.com/office/powerpoint/2010/main" val="4076311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E055-6D2B-3A3F-9242-559F62246AAA}"/>
              </a:ext>
            </a:extLst>
          </p:cNvPr>
          <p:cNvSpPr>
            <a:spLocks noGrp="1"/>
          </p:cNvSpPr>
          <p:nvPr>
            <p:ph type="title"/>
          </p:nvPr>
        </p:nvSpPr>
        <p:spPr/>
        <p:txBody>
          <a:bodyPr/>
          <a:lstStyle/>
          <a:p>
            <a:r>
              <a:rPr lang="en-US" altLang="zh-CN" dirty="0"/>
              <a:t>Hierarchical</a:t>
            </a:r>
            <a:r>
              <a:rPr lang="zh-CN" altLang="en-US" dirty="0"/>
              <a:t> </a:t>
            </a:r>
            <a:r>
              <a:rPr lang="en-US" altLang="zh-CN" dirty="0"/>
              <a:t>structure</a:t>
            </a:r>
            <a:r>
              <a:rPr lang="zh-CN" altLang="en-US" dirty="0"/>
              <a:t> </a:t>
            </a:r>
            <a:r>
              <a:rPr lang="en-US" altLang="zh-CN" dirty="0"/>
              <a:t>in</a:t>
            </a:r>
            <a:r>
              <a:rPr lang="zh-CN" altLang="en-US" dirty="0"/>
              <a:t> </a:t>
            </a:r>
            <a:r>
              <a:rPr lang="en-US" altLang="zh-CN" dirty="0"/>
              <a:t>authorship</a:t>
            </a:r>
            <a:endParaRPr lang="en-US" dirty="0"/>
          </a:p>
        </p:txBody>
      </p:sp>
      <p:pic>
        <p:nvPicPr>
          <p:cNvPr id="6" name="Picture 5" descr="Map&#10;&#10;Description automatically generated">
            <a:extLst>
              <a:ext uri="{FF2B5EF4-FFF2-40B4-BE49-F238E27FC236}">
                <a16:creationId xmlns:a16="http://schemas.microsoft.com/office/drawing/2014/main" id="{F75357E9-8E4C-3091-2531-0D17F1404954}"/>
              </a:ext>
            </a:extLst>
          </p:cNvPr>
          <p:cNvPicPr>
            <a:picLocks noChangeAspect="1"/>
          </p:cNvPicPr>
          <p:nvPr/>
        </p:nvPicPr>
        <p:blipFill>
          <a:blip r:embed="rId3"/>
          <a:stretch>
            <a:fillRect/>
          </a:stretch>
        </p:blipFill>
        <p:spPr>
          <a:xfrm>
            <a:off x="79512" y="1909349"/>
            <a:ext cx="12061752" cy="4105656"/>
          </a:xfrm>
          <a:prstGeom prst="rect">
            <a:avLst/>
          </a:prstGeom>
        </p:spPr>
      </p:pic>
    </p:spTree>
    <p:extLst>
      <p:ext uri="{BB962C8B-B14F-4D97-AF65-F5344CB8AC3E}">
        <p14:creationId xmlns:p14="http://schemas.microsoft.com/office/powerpoint/2010/main" val="121724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E055-6D2B-3A3F-9242-559F62246AAA}"/>
              </a:ext>
            </a:extLst>
          </p:cNvPr>
          <p:cNvSpPr>
            <a:spLocks noGrp="1"/>
          </p:cNvSpPr>
          <p:nvPr>
            <p:ph type="title"/>
          </p:nvPr>
        </p:nvSpPr>
        <p:spPr/>
        <p:txBody>
          <a:bodyPr/>
          <a:lstStyle/>
          <a:p>
            <a:r>
              <a:rPr lang="en-US" altLang="zh-CN" dirty="0"/>
              <a:t>Hierarchical</a:t>
            </a:r>
            <a:r>
              <a:rPr lang="zh-CN" altLang="en-US" dirty="0"/>
              <a:t> </a:t>
            </a:r>
            <a:r>
              <a:rPr lang="en-US" altLang="zh-CN" dirty="0"/>
              <a:t>structure</a:t>
            </a:r>
            <a:r>
              <a:rPr lang="zh-CN" altLang="en-US" dirty="0"/>
              <a:t> </a:t>
            </a:r>
            <a:r>
              <a:rPr lang="en-US" altLang="zh-CN" dirty="0"/>
              <a:t>in</a:t>
            </a:r>
            <a:r>
              <a:rPr lang="zh-CN" altLang="en-US" dirty="0"/>
              <a:t> </a:t>
            </a:r>
            <a:r>
              <a:rPr lang="en-US" altLang="zh-CN" dirty="0"/>
              <a:t>authorship</a:t>
            </a:r>
            <a:endParaRPr lang="en-US" dirty="0"/>
          </a:p>
        </p:txBody>
      </p:sp>
      <p:pic>
        <p:nvPicPr>
          <p:cNvPr id="7" name="Picture 6">
            <a:extLst>
              <a:ext uri="{FF2B5EF4-FFF2-40B4-BE49-F238E27FC236}">
                <a16:creationId xmlns:a16="http://schemas.microsoft.com/office/drawing/2014/main" id="{C3F38C64-2FC3-516B-1EA3-F68C0410AA0C}"/>
              </a:ext>
            </a:extLst>
          </p:cNvPr>
          <p:cNvPicPr>
            <a:picLocks noChangeAspect="1"/>
          </p:cNvPicPr>
          <p:nvPr/>
        </p:nvPicPr>
        <p:blipFill>
          <a:blip r:embed="rId3"/>
          <a:stretch>
            <a:fillRect/>
          </a:stretch>
        </p:blipFill>
        <p:spPr>
          <a:xfrm>
            <a:off x="230851" y="1690688"/>
            <a:ext cx="11654098" cy="4123944"/>
          </a:xfrm>
          <a:prstGeom prst="rect">
            <a:avLst/>
          </a:prstGeom>
        </p:spPr>
      </p:pic>
    </p:spTree>
    <p:extLst>
      <p:ext uri="{BB962C8B-B14F-4D97-AF65-F5344CB8AC3E}">
        <p14:creationId xmlns:p14="http://schemas.microsoft.com/office/powerpoint/2010/main" val="2159911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B1DF-DE5B-E018-64D1-F46942EF8F0A}"/>
              </a:ext>
            </a:extLst>
          </p:cNvPr>
          <p:cNvSpPr>
            <a:spLocks noGrp="1"/>
          </p:cNvSpPr>
          <p:nvPr>
            <p:ph type="title"/>
          </p:nvPr>
        </p:nvSpPr>
        <p:spPr/>
        <p:txBody>
          <a:bodyPr>
            <a:normAutofit fontScale="90000"/>
          </a:bodyPr>
          <a:lstStyle/>
          <a:p>
            <a:r>
              <a:rPr lang="en-US" altLang="zh-CN" dirty="0"/>
              <a:t>Researchers</a:t>
            </a:r>
            <a:r>
              <a:rPr lang="zh-CN" altLang="en-US" dirty="0"/>
              <a:t> </a:t>
            </a:r>
            <a:r>
              <a:rPr lang="en-US" altLang="zh-CN" dirty="0"/>
              <a:t>from</a:t>
            </a:r>
            <a:r>
              <a:rPr lang="zh-CN" altLang="en-US" dirty="0"/>
              <a:t> </a:t>
            </a:r>
            <a:r>
              <a:rPr lang="en-US" altLang="zh-CN" dirty="0"/>
              <a:t>non-advanced</a:t>
            </a:r>
            <a:r>
              <a:rPr lang="zh-CN" altLang="en-US" dirty="0"/>
              <a:t> </a:t>
            </a:r>
            <a:r>
              <a:rPr lang="en-US" altLang="zh-CN" dirty="0"/>
              <a:t>countries</a:t>
            </a:r>
            <a:r>
              <a:rPr lang="zh-CN" altLang="en-US" dirty="0"/>
              <a:t> </a:t>
            </a:r>
            <a:r>
              <a:rPr lang="en-US" altLang="zh-CN" dirty="0"/>
              <a:t>are</a:t>
            </a:r>
            <a:r>
              <a:rPr lang="zh-CN" altLang="en-US" dirty="0"/>
              <a:t> </a:t>
            </a:r>
            <a:r>
              <a:rPr lang="en-US" altLang="zh-CN" dirty="0"/>
              <a:t>disadvantaged</a:t>
            </a:r>
            <a:r>
              <a:rPr lang="zh-CN" altLang="en-US" dirty="0"/>
              <a:t> </a:t>
            </a:r>
            <a:r>
              <a:rPr lang="en-US" altLang="zh-CN" dirty="0"/>
              <a:t>in</a:t>
            </a:r>
            <a:r>
              <a:rPr lang="zh-CN" altLang="en-US" dirty="0"/>
              <a:t> </a:t>
            </a:r>
            <a:r>
              <a:rPr lang="en-US" altLang="zh-CN" dirty="0"/>
              <a:t>being</a:t>
            </a:r>
            <a:r>
              <a:rPr lang="zh-CN" altLang="en-US" dirty="0"/>
              <a:t> </a:t>
            </a:r>
            <a:r>
              <a:rPr lang="en-US" altLang="zh-CN" dirty="0"/>
              <a:t>the</a:t>
            </a:r>
            <a:r>
              <a:rPr lang="zh-CN" altLang="en-US" dirty="0"/>
              <a:t> </a:t>
            </a:r>
            <a:r>
              <a:rPr lang="en-US" altLang="zh-CN" dirty="0"/>
              <a:t>last</a:t>
            </a:r>
            <a:r>
              <a:rPr lang="zh-CN" altLang="en-US" dirty="0"/>
              <a:t> </a:t>
            </a:r>
            <a:r>
              <a:rPr lang="en-US" altLang="zh-CN" dirty="0"/>
              <a:t>author</a:t>
            </a:r>
            <a:endParaRPr lang="en-US" dirty="0"/>
          </a:p>
        </p:txBody>
      </p:sp>
      <p:pic>
        <p:nvPicPr>
          <p:cNvPr id="4" name="Picture 3">
            <a:extLst>
              <a:ext uri="{FF2B5EF4-FFF2-40B4-BE49-F238E27FC236}">
                <a16:creationId xmlns:a16="http://schemas.microsoft.com/office/drawing/2014/main" id="{79840C62-9B4C-F83C-84F5-4F503FB93F19}"/>
              </a:ext>
            </a:extLst>
          </p:cNvPr>
          <p:cNvPicPr>
            <a:picLocks noChangeAspect="1"/>
          </p:cNvPicPr>
          <p:nvPr/>
        </p:nvPicPr>
        <p:blipFill>
          <a:blip r:embed="rId3"/>
          <a:stretch>
            <a:fillRect/>
          </a:stretch>
        </p:blipFill>
        <p:spPr>
          <a:xfrm>
            <a:off x="1236669" y="2499181"/>
            <a:ext cx="10097127" cy="3300984"/>
          </a:xfrm>
          <a:prstGeom prst="rect">
            <a:avLst/>
          </a:prstGeom>
        </p:spPr>
      </p:pic>
    </p:spTree>
    <p:extLst>
      <p:ext uri="{BB962C8B-B14F-4D97-AF65-F5344CB8AC3E}">
        <p14:creationId xmlns:p14="http://schemas.microsoft.com/office/powerpoint/2010/main" val="4105121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B1DF-DE5B-E018-64D1-F46942EF8F0A}"/>
              </a:ext>
            </a:extLst>
          </p:cNvPr>
          <p:cNvSpPr>
            <a:spLocks noGrp="1"/>
          </p:cNvSpPr>
          <p:nvPr>
            <p:ph type="title"/>
          </p:nvPr>
        </p:nvSpPr>
        <p:spPr/>
        <p:txBody>
          <a:bodyPr>
            <a:normAutofit fontScale="90000"/>
          </a:bodyPr>
          <a:lstStyle/>
          <a:p>
            <a:r>
              <a:rPr lang="en-US" altLang="zh-CN" dirty="0"/>
              <a:t>Researchers</a:t>
            </a:r>
            <a:r>
              <a:rPr lang="zh-CN" altLang="en-US" dirty="0"/>
              <a:t> </a:t>
            </a:r>
            <a:r>
              <a:rPr lang="en-US" altLang="zh-CN" dirty="0"/>
              <a:t>from</a:t>
            </a:r>
            <a:r>
              <a:rPr lang="zh-CN" altLang="en-US" dirty="0"/>
              <a:t> </a:t>
            </a:r>
            <a:r>
              <a:rPr lang="en-US" altLang="zh-CN" dirty="0"/>
              <a:t>non-advanced</a:t>
            </a:r>
            <a:r>
              <a:rPr lang="zh-CN" altLang="en-US" dirty="0"/>
              <a:t> </a:t>
            </a:r>
            <a:r>
              <a:rPr lang="en-US" altLang="zh-CN" dirty="0"/>
              <a:t>countries</a:t>
            </a:r>
            <a:r>
              <a:rPr lang="zh-CN" altLang="en-US" dirty="0"/>
              <a:t> </a:t>
            </a:r>
            <a:r>
              <a:rPr lang="en-US" altLang="zh-CN" dirty="0"/>
              <a:t>are</a:t>
            </a:r>
            <a:r>
              <a:rPr lang="zh-CN" altLang="en-US" dirty="0"/>
              <a:t> </a:t>
            </a:r>
            <a:r>
              <a:rPr lang="en-US" altLang="zh-CN" dirty="0"/>
              <a:t>disadvantaged</a:t>
            </a:r>
            <a:r>
              <a:rPr lang="zh-CN" altLang="en-US" dirty="0"/>
              <a:t> </a:t>
            </a:r>
            <a:r>
              <a:rPr lang="en-US" altLang="zh-CN" dirty="0"/>
              <a:t>in</a:t>
            </a:r>
            <a:r>
              <a:rPr lang="zh-CN" altLang="en-US" dirty="0"/>
              <a:t> </a:t>
            </a:r>
            <a:r>
              <a:rPr lang="en-US" altLang="zh-CN" dirty="0"/>
              <a:t>being</a:t>
            </a:r>
            <a:r>
              <a:rPr lang="zh-CN" altLang="en-US" dirty="0"/>
              <a:t> </a:t>
            </a:r>
            <a:r>
              <a:rPr lang="en-US" altLang="zh-CN" dirty="0"/>
              <a:t>the</a:t>
            </a:r>
            <a:r>
              <a:rPr lang="zh-CN" altLang="en-US" dirty="0"/>
              <a:t> </a:t>
            </a:r>
            <a:r>
              <a:rPr lang="en-US" altLang="zh-CN" dirty="0"/>
              <a:t>last</a:t>
            </a:r>
            <a:r>
              <a:rPr lang="zh-CN" altLang="en-US" dirty="0"/>
              <a:t> </a:t>
            </a:r>
            <a:r>
              <a:rPr lang="en-US" altLang="zh-CN" dirty="0"/>
              <a:t>author</a:t>
            </a:r>
            <a:r>
              <a:rPr lang="zh-CN" altLang="en-US" dirty="0"/>
              <a:t> </a:t>
            </a:r>
            <a:r>
              <a:rPr lang="en-US" altLang="zh-CN" dirty="0"/>
              <a:t>even if</a:t>
            </a:r>
            <a:r>
              <a:rPr lang="zh-CN" altLang="en-US" dirty="0"/>
              <a:t> </a:t>
            </a:r>
            <a:r>
              <a:rPr lang="en-US" altLang="zh-CN" dirty="0"/>
              <a:t>they</a:t>
            </a:r>
            <a:r>
              <a:rPr lang="zh-CN" altLang="en-US" dirty="0"/>
              <a:t> </a:t>
            </a:r>
            <a:r>
              <a:rPr lang="en-US" altLang="zh-CN" dirty="0"/>
              <a:t>are</a:t>
            </a:r>
            <a:r>
              <a:rPr lang="zh-CN" altLang="en-US" dirty="0"/>
              <a:t> </a:t>
            </a:r>
            <a:r>
              <a:rPr lang="en-US" altLang="zh-CN" dirty="0"/>
              <a:t>funded</a:t>
            </a:r>
            <a:endParaRPr lang="en-US" dirty="0"/>
          </a:p>
        </p:txBody>
      </p:sp>
      <p:pic>
        <p:nvPicPr>
          <p:cNvPr id="5" name="Picture 4">
            <a:extLst>
              <a:ext uri="{FF2B5EF4-FFF2-40B4-BE49-F238E27FC236}">
                <a16:creationId xmlns:a16="http://schemas.microsoft.com/office/drawing/2014/main" id="{5975DDE5-E4C3-0B05-8D05-44BD98116016}"/>
              </a:ext>
            </a:extLst>
          </p:cNvPr>
          <p:cNvPicPr>
            <a:picLocks noChangeAspect="1"/>
          </p:cNvPicPr>
          <p:nvPr/>
        </p:nvPicPr>
        <p:blipFill>
          <a:blip r:embed="rId3"/>
          <a:stretch>
            <a:fillRect/>
          </a:stretch>
        </p:blipFill>
        <p:spPr>
          <a:xfrm>
            <a:off x="1764299" y="2618303"/>
            <a:ext cx="9083170" cy="3435301"/>
          </a:xfrm>
          <a:prstGeom prst="rect">
            <a:avLst/>
          </a:prstGeom>
        </p:spPr>
      </p:pic>
    </p:spTree>
    <p:extLst>
      <p:ext uri="{BB962C8B-B14F-4D97-AF65-F5344CB8AC3E}">
        <p14:creationId xmlns:p14="http://schemas.microsoft.com/office/powerpoint/2010/main" val="1158052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C35F-402C-4DBB-8C20-E78F0FA5707A}"/>
              </a:ext>
            </a:extLst>
          </p:cNvPr>
          <p:cNvSpPr>
            <a:spLocks noGrp="1"/>
          </p:cNvSpPr>
          <p:nvPr>
            <p:ph type="ctrTitle"/>
          </p:nvPr>
        </p:nvSpPr>
        <p:spPr>
          <a:xfrm>
            <a:off x="1396343" y="1151606"/>
            <a:ext cx="11036808" cy="3172968"/>
          </a:xfrm>
        </p:spPr>
        <p:txBody>
          <a:bodyPr>
            <a:normAutofit fontScale="90000"/>
          </a:bodyPr>
          <a:lstStyle/>
          <a:p>
            <a:r>
              <a:rPr lang="en-US" dirty="0"/>
              <a:t>SCIENCE OBSERVATORIES AS INSTRUMENTS OF SCIENCE DIPLOMACY </a:t>
            </a:r>
          </a:p>
        </p:txBody>
      </p:sp>
      <p:sp>
        <p:nvSpPr>
          <p:cNvPr id="3" name="Subtitle 2">
            <a:extLst>
              <a:ext uri="{FF2B5EF4-FFF2-40B4-BE49-F238E27FC236}">
                <a16:creationId xmlns:a16="http://schemas.microsoft.com/office/drawing/2014/main" id="{3407A763-FA86-49ED-9679-917E3827EE29}"/>
              </a:ext>
            </a:extLst>
          </p:cNvPr>
          <p:cNvSpPr>
            <a:spLocks noGrp="1"/>
          </p:cNvSpPr>
          <p:nvPr>
            <p:ph type="subTitle" idx="1"/>
          </p:nvPr>
        </p:nvSpPr>
        <p:spPr/>
        <p:txBody>
          <a:bodyPr>
            <a:normAutofit fontScale="62500" lnSpcReduction="20000"/>
          </a:bodyPr>
          <a:lstStyle/>
          <a:p>
            <a:r>
              <a:rPr lang="en-US" dirty="0"/>
              <a:t>Cassidy R. Sugimoto</a:t>
            </a:r>
          </a:p>
          <a:p>
            <a:r>
              <a:rPr lang="en-US" dirty="0"/>
              <a:t>Tom and Marie Patton School Chair</a:t>
            </a:r>
          </a:p>
          <a:p>
            <a:r>
              <a:rPr lang="en-US" dirty="0"/>
              <a:t>School of Public Policy Chair</a:t>
            </a:r>
          </a:p>
          <a:p>
            <a:r>
              <a:rPr lang="en-US" dirty="0"/>
              <a:t>Georgia Institute of Technology</a:t>
            </a:r>
          </a:p>
        </p:txBody>
      </p:sp>
    </p:spTree>
    <p:extLst>
      <p:ext uri="{BB962C8B-B14F-4D97-AF65-F5344CB8AC3E}">
        <p14:creationId xmlns:p14="http://schemas.microsoft.com/office/powerpoint/2010/main" val="1357752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MOBILITY</a:t>
            </a:r>
          </a:p>
        </p:txBody>
      </p:sp>
    </p:spTree>
    <p:extLst>
      <p:ext uri="{BB962C8B-B14F-4D97-AF65-F5344CB8AC3E}">
        <p14:creationId xmlns:p14="http://schemas.microsoft.com/office/powerpoint/2010/main" val="2028029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88" y="152400"/>
            <a:ext cx="7110413" cy="1143000"/>
          </a:xfrm>
        </p:spPr>
        <p:txBody>
          <a:bodyPr/>
          <a:lstStyle/>
          <a:p>
            <a:r>
              <a:rPr lang="en-US" dirty="0">
                <a:latin typeface="Aharoni" panose="02010803020104030203" pitchFamily="2" charset="-79"/>
                <a:cs typeface="Aharoni" panose="02010803020104030203" pitchFamily="2" charset="-79"/>
              </a:rPr>
              <a:t>The motivation</a:t>
            </a:r>
          </a:p>
        </p:txBody>
      </p:sp>
      <p:sp>
        <p:nvSpPr>
          <p:cNvPr id="3" name="Content Placeholder 2"/>
          <p:cNvSpPr>
            <a:spLocks noGrp="1"/>
          </p:cNvSpPr>
          <p:nvPr>
            <p:ph idx="1"/>
          </p:nvPr>
        </p:nvSpPr>
        <p:spPr>
          <a:xfrm>
            <a:off x="2566988" y="1524000"/>
            <a:ext cx="7110412" cy="4038600"/>
          </a:xfrm>
        </p:spPr>
        <p:txBody>
          <a:bodyPr/>
          <a:lstStyle/>
          <a:p>
            <a:pPr marL="0" indent="0">
              <a:buNone/>
            </a:pPr>
            <a:r>
              <a:rPr lang="en-US" dirty="0">
                <a:latin typeface="Aharoni" panose="02010803020104030203" pitchFamily="2" charset="-79"/>
                <a:cs typeface="Aharoni" panose="02010803020104030203" pitchFamily="2" charset="-79"/>
              </a:rPr>
              <a:t>“</a:t>
            </a:r>
            <a:r>
              <a:rPr lang="en-US" dirty="0">
                <a:solidFill>
                  <a:srgbClr val="C00000"/>
                </a:solidFill>
                <a:latin typeface="Aharoni" panose="02010803020104030203" pitchFamily="2" charset="-79"/>
                <a:cs typeface="Aharoni" panose="02010803020104030203" pitchFamily="2" charset="-79"/>
              </a:rPr>
              <a:t>Mobility</a:t>
            </a:r>
            <a:r>
              <a:rPr lang="en-US" dirty="0">
                <a:latin typeface="Aharoni" panose="02010803020104030203" pitchFamily="2" charset="-79"/>
                <a:cs typeface="Aharoni" panose="02010803020104030203" pitchFamily="2" charset="-79"/>
              </a:rPr>
              <a:t>—and in particular international mobility—of skilled human resources plays an </a:t>
            </a:r>
            <a:r>
              <a:rPr lang="en-US" dirty="0">
                <a:solidFill>
                  <a:srgbClr val="C00000"/>
                </a:solidFill>
                <a:latin typeface="Aharoni" panose="02010803020104030203" pitchFamily="2" charset="-79"/>
                <a:cs typeface="Aharoni" panose="02010803020104030203" pitchFamily="2" charset="-79"/>
              </a:rPr>
              <a:t>important role in innovation</a:t>
            </a:r>
            <a:r>
              <a:rPr lang="en-US" dirty="0">
                <a:latin typeface="Aharoni" panose="02010803020104030203" pitchFamily="2" charset="-79"/>
                <a:cs typeface="Aharoni" panose="02010803020104030203" pitchFamily="2" charset="-79"/>
              </a:rPr>
              <a:t>. It contributes to the creation and diffusion of knowledge, particularly </a:t>
            </a:r>
            <a:r>
              <a:rPr lang="en-US" dirty="0">
                <a:solidFill>
                  <a:srgbClr val="C00000"/>
                </a:solidFill>
                <a:latin typeface="Aharoni" panose="02010803020104030203" pitchFamily="2" charset="-79"/>
                <a:cs typeface="Aharoni" panose="02010803020104030203" pitchFamily="2" charset="-79"/>
              </a:rPr>
              <a:t>tacit knowledge</a:t>
            </a:r>
            <a:r>
              <a:rPr lang="en-US" dirty="0">
                <a:latin typeface="Aharoni" panose="02010803020104030203" pitchFamily="2" charset="-79"/>
                <a:cs typeface="Aharoni" panose="02010803020104030203" pitchFamily="2" charset="-79"/>
              </a:rPr>
              <a:t>, which is more effectively shared within a common social and geographical context.” --</a:t>
            </a:r>
            <a:r>
              <a:rPr lang="en-US" dirty="0">
                <a:solidFill>
                  <a:srgbClr val="C00000"/>
                </a:solidFill>
                <a:latin typeface="Aharoni" panose="02010803020104030203" pitchFamily="2" charset="-79"/>
                <a:cs typeface="Aharoni" panose="02010803020104030203" pitchFamily="2" charset="-79"/>
              </a:rPr>
              <a:t>OECD (2010)</a:t>
            </a:r>
          </a:p>
        </p:txBody>
      </p:sp>
    </p:spTree>
    <p:extLst>
      <p:ext uri="{BB962C8B-B14F-4D97-AF65-F5344CB8AC3E}">
        <p14:creationId xmlns:p14="http://schemas.microsoft.com/office/powerpoint/2010/main" val="3268158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1" y="685800"/>
            <a:ext cx="9601200" cy="1485900"/>
          </a:xfrm>
        </p:spPr>
        <p:txBody>
          <a:bodyPr>
            <a:normAutofit/>
          </a:bodyPr>
          <a:lstStyle/>
          <a:p>
            <a:r>
              <a:rPr lang="en-US" dirty="0"/>
              <a:t>EXTANT DATA</a:t>
            </a:r>
            <a:br>
              <a:rPr lang="en-US" dirty="0"/>
            </a:br>
            <a:r>
              <a:rPr lang="en-US" sz="3500" dirty="0">
                <a:solidFill>
                  <a:schemeClr val="accent4"/>
                </a:solidFill>
              </a:rPr>
              <a:t>(EUROSTAT, OECD, NSF, ETC.)</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408" y="2372830"/>
            <a:ext cx="27241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Image result for eurost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683" y="2800987"/>
            <a:ext cx="2095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Image result for intervi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683" y="2171700"/>
            <a:ext cx="2495550" cy="18775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483" y="4682565"/>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058" y="4377766"/>
            <a:ext cx="15811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133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PROBLEM</a:t>
            </a:r>
            <a:br>
              <a:rPr lang="en-US" dirty="0"/>
            </a:br>
            <a:r>
              <a:rPr lang="en-US" sz="3500" dirty="0">
                <a:solidFill>
                  <a:schemeClr val="accent4"/>
                </a:solidFill>
              </a:rPr>
              <a:t>(OECD, 2008)</a:t>
            </a:r>
            <a:endParaRPr lang="en-US" sz="3500" dirty="0"/>
          </a:p>
        </p:txBody>
      </p:sp>
      <p:sp>
        <p:nvSpPr>
          <p:cNvPr id="3" name="Content Placeholder 2"/>
          <p:cNvSpPr>
            <a:spLocks noGrp="1"/>
          </p:cNvSpPr>
          <p:nvPr>
            <p:ph idx="1"/>
          </p:nvPr>
        </p:nvSpPr>
        <p:spPr>
          <a:xfrm>
            <a:off x="6220161" y="2120154"/>
            <a:ext cx="5212080" cy="2859740"/>
          </a:xfrm>
        </p:spPr>
        <p:txBody>
          <a:bodyPr>
            <a:noAutofit/>
          </a:bodyPr>
          <a:lstStyle/>
          <a:p>
            <a:pPr>
              <a:buFont typeface="Courier New" panose="02070309020205020404" pitchFamily="49" charset="0"/>
              <a:buChar char="o"/>
            </a:pPr>
            <a:r>
              <a:rPr lang="en-US" sz="2300" i="1" dirty="0"/>
              <a:t>Stock</a:t>
            </a:r>
            <a:r>
              <a:rPr lang="en-US" sz="2300" dirty="0"/>
              <a:t>, rather than </a:t>
            </a:r>
            <a:r>
              <a:rPr lang="en-US" sz="2300" i="1" dirty="0"/>
              <a:t>flow</a:t>
            </a:r>
            <a:endParaRPr lang="en-US" sz="2300" dirty="0"/>
          </a:p>
          <a:p>
            <a:pPr>
              <a:buFont typeface="Courier New" panose="02070309020205020404" pitchFamily="49" charset="0"/>
              <a:buChar char="o"/>
            </a:pPr>
            <a:r>
              <a:rPr lang="en-US" sz="2300" dirty="0"/>
              <a:t>Aggregate, rather than individual</a:t>
            </a:r>
          </a:p>
          <a:p>
            <a:pPr>
              <a:buFont typeface="Courier New" panose="02070309020205020404" pitchFamily="49" charset="0"/>
              <a:buChar char="o"/>
            </a:pPr>
            <a:r>
              <a:rPr lang="en-US" sz="2300" dirty="0"/>
              <a:t>Does not account for short-term stays </a:t>
            </a:r>
          </a:p>
          <a:p>
            <a:pPr>
              <a:buFont typeface="Courier New" panose="02070309020205020404" pitchFamily="49" charset="0"/>
              <a:buChar char="o"/>
            </a:pPr>
            <a:r>
              <a:rPr lang="en-US" sz="2300" dirty="0"/>
              <a:t>Delays in reporting</a:t>
            </a:r>
          </a:p>
          <a:p>
            <a:pPr>
              <a:buFont typeface="Courier New" panose="02070309020205020404" pitchFamily="49" charset="0"/>
              <a:buChar char="o"/>
            </a:pPr>
            <a:r>
              <a:rPr lang="en-US" sz="2300" dirty="0"/>
              <a:t>Idiosyncratic practices</a:t>
            </a:r>
          </a:p>
          <a:p>
            <a:pPr>
              <a:buFont typeface="Courier New" panose="02070309020205020404" pitchFamily="49" charset="0"/>
              <a:buChar char="o"/>
            </a:pPr>
            <a:r>
              <a:rPr lang="en-US" sz="2300" dirty="0"/>
              <a:t>Response bias</a:t>
            </a:r>
          </a:p>
          <a:p>
            <a:pPr>
              <a:buFont typeface="Courier New" panose="02070309020205020404" pitchFamily="49" charset="0"/>
              <a:buChar char="o"/>
            </a:pPr>
            <a:r>
              <a:rPr lang="en-US" sz="2300" dirty="0"/>
              <a:t>Conceptualization of “highly skilled”</a:t>
            </a:r>
          </a:p>
        </p:txBody>
      </p:sp>
      <p:sp>
        <p:nvSpPr>
          <p:cNvPr id="5" name="Content Placeholder 2"/>
          <p:cNvSpPr txBox="1">
            <a:spLocks/>
          </p:cNvSpPr>
          <p:nvPr/>
        </p:nvSpPr>
        <p:spPr>
          <a:xfrm>
            <a:off x="723900" y="2984952"/>
            <a:ext cx="3693517" cy="329452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sz="2700" b="1" i="1" dirty="0"/>
              <a:t>The construction of internationally comparable mobility indicators for the scientific workforce is a persistent policy need.</a:t>
            </a:r>
            <a:endParaRPr lang="en-US" sz="2700" dirty="0"/>
          </a:p>
        </p:txBody>
      </p:sp>
      <p:sp>
        <p:nvSpPr>
          <p:cNvPr id="6" name="Rectangle 5">
            <a:extLst>
              <a:ext uri="{FF2B5EF4-FFF2-40B4-BE49-F238E27FC236}">
                <a16:creationId xmlns:a16="http://schemas.microsoft.com/office/drawing/2014/main" id="{F9368161-44C3-4E20-B93D-E35B4EA54DE0}"/>
              </a:ext>
            </a:extLst>
          </p:cNvPr>
          <p:cNvSpPr/>
          <p:nvPr/>
        </p:nvSpPr>
        <p:spPr>
          <a:xfrm>
            <a:off x="6370320" y="353951"/>
            <a:ext cx="4953000" cy="1477328"/>
          </a:xfrm>
          <a:prstGeom prst="rect">
            <a:avLst/>
          </a:prstGeom>
        </p:spPr>
        <p:txBody>
          <a:bodyPr wrap="square">
            <a:spAutoFit/>
          </a:bodyPr>
          <a:lstStyle/>
          <a:p>
            <a:r>
              <a:rPr lang="en-US" sz="2400" b="1" dirty="0">
                <a:solidFill>
                  <a:srgbClr val="C00000"/>
                </a:solidFill>
                <a:latin typeface="Aharoni" panose="02010803020104030203" pitchFamily="2" charset="-79"/>
                <a:cs typeface="Aharoni" panose="02010803020104030203" pitchFamily="2" charset="-79"/>
              </a:rPr>
              <a:t>Quantitative evidence on the impact of mobility patterns is not readily available</a:t>
            </a:r>
            <a:r>
              <a:rPr lang="en-US" sz="2400" dirty="0">
                <a:latin typeface="Aharoni" panose="02010803020104030203" pitchFamily="2" charset="-79"/>
                <a:cs typeface="Aharoni" panose="02010803020104030203" pitchFamily="2" charset="-79"/>
              </a:rPr>
              <a:t>. </a:t>
            </a:r>
          </a:p>
          <a:p>
            <a:r>
              <a:rPr lang="en-US" dirty="0"/>
              <a:t>(OECD, 2008)</a:t>
            </a:r>
          </a:p>
        </p:txBody>
      </p:sp>
    </p:spTree>
    <p:extLst>
      <p:ext uri="{BB962C8B-B14F-4D97-AF65-F5344CB8AC3E}">
        <p14:creationId xmlns:p14="http://schemas.microsoft.com/office/powerpoint/2010/main" val="365645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766" y="476298"/>
            <a:ext cx="9932618" cy="1485900"/>
          </a:xfrm>
        </p:spPr>
        <p:txBody>
          <a:bodyPr>
            <a:normAutofit fontScale="90000"/>
          </a:bodyPr>
          <a:lstStyle/>
          <a:p>
            <a:r>
              <a:rPr lang="en-US" dirty="0"/>
              <a:t>BIBLIOMETRIC APPROACHES TO MOBILITY</a:t>
            </a:r>
            <a:br>
              <a:rPr lang="en-US" dirty="0"/>
            </a:br>
            <a:r>
              <a:rPr lang="en-US" sz="3500" dirty="0">
                <a:solidFill>
                  <a:schemeClr val="accent4"/>
                </a:solidFill>
              </a:rPr>
              <a:t>(2008-PRESENT)</a:t>
            </a:r>
          </a:p>
        </p:txBody>
      </p:sp>
      <p:pic>
        <p:nvPicPr>
          <p:cNvPr id="12" name="Picture 2" descr="Image result for web of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93" y="2352627"/>
            <a:ext cx="2502425" cy="2502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cw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826" y="2953132"/>
            <a:ext cx="23812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3930" t="13680" r="29018" b="6551"/>
          <a:stretch/>
        </p:blipFill>
        <p:spPr>
          <a:xfrm>
            <a:off x="4267503" y="2233158"/>
            <a:ext cx="4264138" cy="2853479"/>
          </a:xfrm>
          <a:prstGeom prst="rect">
            <a:avLst/>
          </a:prstGeom>
        </p:spPr>
      </p:pic>
      <p:cxnSp>
        <p:nvCxnSpPr>
          <p:cNvPr id="6" name="Straight Arrow Connector 5"/>
          <p:cNvCxnSpPr/>
          <p:nvPr/>
        </p:nvCxnSpPr>
        <p:spPr>
          <a:xfrm flipH="1">
            <a:off x="3156747" y="4011413"/>
            <a:ext cx="95284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Elbow Connector 16"/>
          <p:cNvCxnSpPr/>
          <p:nvPr/>
        </p:nvCxnSpPr>
        <p:spPr>
          <a:xfrm>
            <a:off x="8496111" y="2513129"/>
            <a:ext cx="963715" cy="880006"/>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19" name="Elbow Connector 18"/>
          <p:cNvCxnSpPr/>
          <p:nvPr/>
        </p:nvCxnSpPr>
        <p:spPr>
          <a:xfrm flipV="1">
            <a:off x="7287630" y="3611650"/>
            <a:ext cx="2172196" cy="1415253"/>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207833" y="3953257"/>
            <a:ext cx="1165895" cy="1"/>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a:off x="2088105" y="4590380"/>
            <a:ext cx="0" cy="8087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a:off x="11049072" y="4540601"/>
            <a:ext cx="0" cy="8087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6" name="Content Placeholder 6"/>
          <p:cNvPicPr>
            <a:picLocks noChangeAspect="1"/>
          </p:cNvPicPr>
          <p:nvPr/>
        </p:nvPicPr>
        <p:blipFill rotWithShape="1">
          <a:blip r:embed="rId5"/>
          <a:srcRect l="-7462" r="-1240"/>
          <a:stretch/>
        </p:blipFill>
        <p:spPr>
          <a:xfrm>
            <a:off x="1387581" y="5399095"/>
            <a:ext cx="1401047" cy="1288892"/>
          </a:xfrm>
          <a:prstGeom prst="rect">
            <a:avLst/>
          </a:prstGeom>
        </p:spPr>
      </p:pic>
      <p:sp>
        <p:nvSpPr>
          <p:cNvPr id="37" name="Freeform 23"/>
          <p:cNvSpPr>
            <a:spLocks noEditPoints="1"/>
          </p:cNvSpPr>
          <p:nvPr/>
        </p:nvSpPr>
        <p:spPr bwMode="auto">
          <a:xfrm>
            <a:off x="10729266" y="5523016"/>
            <a:ext cx="527302" cy="1230997"/>
          </a:xfrm>
          <a:custGeom>
            <a:avLst/>
            <a:gdLst>
              <a:gd name="T0" fmla="*/ 23812 w 451"/>
              <a:gd name="T1" fmla="*/ 1911350 h 1486"/>
              <a:gd name="T2" fmla="*/ 176212 w 451"/>
              <a:gd name="T3" fmla="*/ 1808163 h 1486"/>
              <a:gd name="T4" fmla="*/ 317500 w 451"/>
              <a:gd name="T5" fmla="*/ 1666875 h 1486"/>
              <a:gd name="T6" fmla="*/ 354012 w 451"/>
              <a:gd name="T7" fmla="*/ 1571625 h 1486"/>
              <a:gd name="T8" fmla="*/ 290512 w 451"/>
              <a:gd name="T9" fmla="*/ 1419225 h 1486"/>
              <a:gd name="T10" fmla="*/ 215900 w 451"/>
              <a:gd name="T11" fmla="*/ 1355725 h 1486"/>
              <a:gd name="T12" fmla="*/ 204787 w 451"/>
              <a:gd name="T13" fmla="*/ 1089025 h 1486"/>
              <a:gd name="T14" fmla="*/ 212725 w 451"/>
              <a:gd name="T15" fmla="*/ 561975 h 1486"/>
              <a:gd name="T16" fmla="*/ 309562 w 451"/>
              <a:gd name="T17" fmla="*/ 358775 h 1486"/>
              <a:gd name="T18" fmla="*/ 342900 w 451"/>
              <a:gd name="T19" fmla="*/ 309563 h 1486"/>
              <a:gd name="T20" fmla="*/ 311150 w 451"/>
              <a:gd name="T21" fmla="*/ 252413 h 1486"/>
              <a:gd name="T22" fmla="*/ 303212 w 451"/>
              <a:gd name="T23" fmla="*/ 188913 h 1486"/>
              <a:gd name="T24" fmla="*/ 319087 w 451"/>
              <a:gd name="T25" fmla="*/ 138113 h 1486"/>
              <a:gd name="T26" fmla="*/ 311150 w 451"/>
              <a:gd name="T27" fmla="*/ 109538 h 1486"/>
              <a:gd name="T28" fmla="*/ 317500 w 451"/>
              <a:gd name="T29" fmla="*/ 82550 h 1486"/>
              <a:gd name="T30" fmla="*/ 358775 w 451"/>
              <a:gd name="T31" fmla="*/ 42863 h 1486"/>
              <a:gd name="T32" fmla="*/ 350837 w 451"/>
              <a:gd name="T33" fmla="*/ 46038 h 1486"/>
              <a:gd name="T34" fmla="*/ 357187 w 451"/>
              <a:gd name="T35" fmla="*/ 34925 h 1486"/>
              <a:gd name="T36" fmla="*/ 358775 w 451"/>
              <a:gd name="T37" fmla="*/ 31750 h 1486"/>
              <a:gd name="T38" fmla="*/ 388937 w 451"/>
              <a:gd name="T39" fmla="*/ 19050 h 1486"/>
              <a:gd name="T40" fmla="*/ 444500 w 451"/>
              <a:gd name="T41" fmla="*/ 3175 h 1486"/>
              <a:gd name="T42" fmla="*/ 482600 w 451"/>
              <a:gd name="T43" fmla="*/ 15875 h 1486"/>
              <a:gd name="T44" fmla="*/ 506412 w 451"/>
              <a:gd name="T45" fmla="*/ 26988 h 1486"/>
              <a:gd name="T46" fmla="*/ 533400 w 451"/>
              <a:gd name="T47" fmla="*/ 31750 h 1486"/>
              <a:gd name="T48" fmla="*/ 541337 w 451"/>
              <a:gd name="T49" fmla="*/ 28575 h 1486"/>
              <a:gd name="T50" fmla="*/ 558800 w 451"/>
              <a:gd name="T51" fmla="*/ 47625 h 1486"/>
              <a:gd name="T52" fmla="*/ 582612 w 451"/>
              <a:gd name="T53" fmla="*/ 77788 h 1486"/>
              <a:gd name="T54" fmla="*/ 582612 w 451"/>
              <a:gd name="T55" fmla="*/ 95250 h 1486"/>
              <a:gd name="T56" fmla="*/ 574675 w 451"/>
              <a:gd name="T57" fmla="*/ 106363 h 1486"/>
              <a:gd name="T58" fmla="*/ 574675 w 451"/>
              <a:gd name="T59" fmla="*/ 192088 h 1486"/>
              <a:gd name="T60" fmla="*/ 598487 w 451"/>
              <a:gd name="T61" fmla="*/ 260350 h 1486"/>
              <a:gd name="T62" fmla="*/ 590550 w 451"/>
              <a:gd name="T63" fmla="*/ 322263 h 1486"/>
              <a:gd name="T64" fmla="*/ 530225 w 451"/>
              <a:gd name="T65" fmla="*/ 358775 h 1486"/>
              <a:gd name="T66" fmla="*/ 542925 w 451"/>
              <a:gd name="T67" fmla="*/ 433388 h 1486"/>
              <a:gd name="T68" fmla="*/ 612775 w 451"/>
              <a:gd name="T69" fmla="*/ 601663 h 1486"/>
              <a:gd name="T70" fmla="*/ 673100 w 451"/>
              <a:gd name="T71" fmla="*/ 801688 h 1486"/>
              <a:gd name="T72" fmla="*/ 695325 w 451"/>
              <a:gd name="T73" fmla="*/ 1265238 h 1486"/>
              <a:gd name="T74" fmla="*/ 631825 w 451"/>
              <a:gd name="T75" fmla="*/ 1312863 h 1486"/>
              <a:gd name="T76" fmla="*/ 628650 w 451"/>
              <a:gd name="T77" fmla="*/ 1454150 h 1486"/>
              <a:gd name="T78" fmla="*/ 615950 w 451"/>
              <a:gd name="T79" fmla="*/ 1624013 h 1486"/>
              <a:gd name="T80" fmla="*/ 620712 w 451"/>
              <a:gd name="T81" fmla="*/ 2044700 h 1486"/>
              <a:gd name="T82" fmla="*/ 596900 w 451"/>
              <a:gd name="T83" fmla="*/ 2209800 h 1486"/>
              <a:gd name="T84" fmla="*/ 644525 w 451"/>
              <a:gd name="T85" fmla="*/ 2292350 h 1486"/>
              <a:gd name="T86" fmla="*/ 695325 w 451"/>
              <a:gd name="T87" fmla="*/ 2359025 h 1486"/>
              <a:gd name="T88" fmla="*/ 577850 w 451"/>
              <a:gd name="T89" fmla="*/ 2357438 h 1486"/>
              <a:gd name="T90" fmla="*/ 498475 w 451"/>
              <a:gd name="T91" fmla="*/ 2333625 h 1486"/>
              <a:gd name="T92" fmla="*/ 423862 w 451"/>
              <a:gd name="T93" fmla="*/ 2316163 h 1486"/>
              <a:gd name="T94" fmla="*/ 436562 w 451"/>
              <a:gd name="T95" fmla="*/ 2173288 h 1486"/>
              <a:gd name="T96" fmla="*/ 455612 w 451"/>
              <a:gd name="T97" fmla="*/ 2051050 h 1486"/>
              <a:gd name="T98" fmla="*/ 433387 w 451"/>
              <a:gd name="T99" fmla="*/ 1946275 h 1486"/>
              <a:gd name="T100" fmla="*/ 306387 w 451"/>
              <a:gd name="T101" fmla="*/ 1936750 h 1486"/>
              <a:gd name="T102" fmla="*/ 149225 w 451"/>
              <a:gd name="T103" fmla="*/ 2052638 h 1486"/>
              <a:gd name="T104" fmla="*/ 173037 w 451"/>
              <a:gd name="T105" fmla="*/ 2173288 h 1486"/>
              <a:gd name="T106" fmla="*/ 119062 w 451"/>
              <a:gd name="T107" fmla="*/ 2200275 h 1486"/>
              <a:gd name="T108" fmla="*/ 47625 w 451"/>
              <a:gd name="T109" fmla="*/ 2024063 h 1486"/>
              <a:gd name="T110" fmla="*/ 4762 w 451"/>
              <a:gd name="T111" fmla="*/ 1957388 h 1486"/>
              <a:gd name="T112" fmla="*/ 455612 w 451"/>
              <a:gd name="T113" fmla="*/ 4763 h 1486"/>
              <a:gd name="T114" fmla="*/ 311150 w 451"/>
              <a:gd name="T115" fmla="*/ 212725 h 1486"/>
              <a:gd name="T116" fmla="*/ 309562 w 451"/>
              <a:gd name="T117" fmla="*/ 204788 h 14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1"/>
              <a:gd name="T178" fmla="*/ 0 h 1486"/>
              <a:gd name="T179" fmla="*/ 451 w 451"/>
              <a:gd name="T180" fmla="*/ 1486 h 14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1" h="1486">
                <a:moveTo>
                  <a:pt x="0" y="1226"/>
                </a:moveTo>
                <a:lnTo>
                  <a:pt x="0" y="1226"/>
                </a:lnTo>
                <a:lnTo>
                  <a:pt x="5" y="1223"/>
                </a:lnTo>
                <a:lnTo>
                  <a:pt x="10" y="1221"/>
                </a:lnTo>
                <a:lnTo>
                  <a:pt x="13" y="1218"/>
                </a:lnTo>
                <a:lnTo>
                  <a:pt x="15" y="1216"/>
                </a:lnTo>
                <a:lnTo>
                  <a:pt x="15" y="1215"/>
                </a:lnTo>
                <a:lnTo>
                  <a:pt x="15" y="1204"/>
                </a:lnTo>
                <a:lnTo>
                  <a:pt x="18" y="1201"/>
                </a:lnTo>
                <a:lnTo>
                  <a:pt x="22" y="1198"/>
                </a:lnTo>
                <a:lnTo>
                  <a:pt x="62" y="1171"/>
                </a:lnTo>
                <a:lnTo>
                  <a:pt x="96" y="1149"/>
                </a:lnTo>
                <a:lnTo>
                  <a:pt x="107" y="1141"/>
                </a:lnTo>
                <a:lnTo>
                  <a:pt x="111" y="1139"/>
                </a:lnTo>
                <a:lnTo>
                  <a:pt x="114" y="1137"/>
                </a:lnTo>
                <a:lnTo>
                  <a:pt x="131" y="1117"/>
                </a:lnTo>
                <a:lnTo>
                  <a:pt x="144" y="1100"/>
                </a:lnTo>
                <a:lnTo>
                  <a:pt x="159" y="1084"/>
                </a:lnTo>
                <a:lnTo>
                  <a:pt x="174" y="1069"/>
                </a:lnTo>
                <a:lnTo>
                  <a:pt x="191" y="1055"/>
                </a:lnTo>
                <a:lnTo>
                  <a:pt x="200" y="1050"/>
                </a:lnTo>
                <a:lnTo>
                  <a:pt x="206" y="1045"/>
                </a:lnTo>
                <a:lnTo>
                  <a:pt x="213" y="1038"/>
                </a:lnTo>
                <a:lnTo>
                  <a:pt x="216" y="1028"/>
                </a:lnTo>
                <a:lnTo>
                  <a:pt x="220" y="1020"/>
                </a:lnTo>
                <a:lnTo>
                  <a:pt x="223" y="1010"/>
                </a:lnTo>
                <a:lnTo>
                  <a:pt x="223" y="1000"/>
                </a:lnTo>
                <a:lnTo>
                  <a:pt x="223" y="990"/>
                </a:lnTo>
                <a:lnTo>
                  <a:pt x="220" y="970"/>
                </a:lnTo>
                <a:lnTo>
                  <a:pt x="215" y="949"/>
                </a:lnTo>
                <a:lnTo>
                  <a:pt x="213" y="944"/>
                </a:lnTo>
                <a:lnTo>
                  <a:pt x="210" y="941"/>
                </a:lnTo>
                <a:lnTo>
                  <a:pt x="205" y="933"/>
                </a:lnTo>
                <a:lnTo>
                  <a:pt x="193" y="913"/>
                </a:lnTo>
                <a:lnTo>
                  <a:pt x="183" y="894"/>
                </a:lnTo>
                <a:lnTo>
                  <a:pt x="180" y="884"/>
                </a:lnTo>
                <a:lnTo>
                  <a:pt x="176" y="879"/>
                </a:lnTo>
                <a:lnTo>
                  <a:pt x="171" y="877"/>
                </a:lnTo>
                <a:lnTo>
                  <a:pt x="153" y="867"/>
                </a:lnTo>
                <a:lnTo>
                  <a:pt x="144" y="861"/>
                </a:lnTo>
                <a:lnTo>
                  <a:pt x="136" y="854"/>
                </a:lnTo>
                <a:lnTo>
                  <a:pt x="129" y="845"/>
                </a:lnTo>
                <a:lnTo>
                  <a:pt x="126" y="837"/>
                </a:lnTo>
                <a:lnTo>
                  <a:pt x="124" y="827"/>
                </a:lnTo>
                <a:lnTo>
                  <a:pt x="124" y="815"/>
                </a:lnTo>
                <a:lnTo>
                  <a:pt x="124" y="775"/>
                </a:lnTo>
                <a:lnTo>
                  <a:pt x="126" y="726"/>
                </a:lnTo>
                <a:lnTo>
                  <a:pt x="129" y="686"/>
                </a:lnTo>
                <a:lnTo>
                  <a:pt x="129" y="641"/>
                </a:lnTo>
                <a:lnTo>
                  <a:pt x="129" y="594"/>
                </a:lnTo>
                <a:lnTo>
                  <a:pt x="128" y="507"/>
                </a:lnTo>
                <a:lnTo>
                  <a:pt x="128" y="463"/>
                </a:lnTo>
                <a:lnTo>
                  <a:pt x="128" y="419"/>
                </a:lnTo>
                <a:lnTo>
                  <a:pt x="131" y="376"/>
                </a:lnTo>
                <a:lnTo>
                  <a:pt x="134" y="354"/>
                </a:lnTo>
                <a:lnTo>
                  <a:pt x="139" y="332"/>
                </a:lnTo>
                <a:lnTo>
                  <a:pt x="146" y="312"/>
                </a:lnTo>
                <a:lnTo>
                  <a:pt x="154" y="294"/>
                </a:lnTo>
                <a:lnTo>
                  <a:pt x="176" y="258"/>
                </a:lnTo>
                <a:lnTo>
                  <a:pt x="188" y="238"/>
                </a:lnTo>
                <a:lnTo>
                  <a:pt x="193" y="230"/>
                </a:lnTo>
                <a:lnTo>
                  <a:pt x="195" y="226"/>
                </a:lnTo>
                <a:lnTo>
                  <a:pt x="196" y="221"/>
                </a:lnTo>
                <a:lnTo>
                  <a:pt x="196" y="211"/>
                </a:lnTo>
                <a:lnTo>
                  <a:pt x="196" y="206"/>
                </a:lnTo>
                <a:lnTo>
                  <a:pt x="200" y="201"/>
                </a:lnTo>
                <a:lnTo>
                  <a:pt x="210" y="200"/>
                </a:lnTo>
                <a:lnTo>
                  <a:pt x="213" y="196"/>
                </a:lnTo>
                <a:lnTo>
                  <a:pt x="216" y="195"/>
                </a:lnTo>
                <a:lnTo>
                  <a:pt x="210" y="191"/>
                </a:lnTo>
                <a:lnTo>
                  <a:pt x="206" y="186"/>
                </a:lnTo>
                <a:lnTo>
                  <a:pt x="203" y="179"/>
                </a:lnTo>
                <a:lnTo>
                  <a:pt x="201" y="173"/>
                </a:lnTo>
                <a:lnTo>
                  <a:pt x="201" y="169"/>
                </a:lnTo>
                <a:lnTo>
                  <a:pt x="200" y="166"/>
                </a:lnTo>
                <a:lnTo>
                  <a:pt x="196" y="163"/>
                </a:lnTo>
                <a:lnTo>
                  <a:pt x="196" y="159"/>
                </a:lnTo>
                <a:lnTo>
                  <a:pt x="196" y="154"/>
                </a:lnTo>
                <a:lnTo>
                  <a:pt x="195" y="148"/>
                </a:lnTo>
                <a:lnTo>
                  <a:pt x="195" y="141"/>
                </a:lnTo>
                <a:lnTo>
                  <a:pt x="193" y="136"/>
                </a:lnTo>
                <a:lnTo>
                  <a:pt x="191" y="119"/>
                </a:lnTo>
                <a:lnTo>
                  <a:pt x="195" y="104"/>
                </a:lnTo>
                <a:lnTo>
                  <a:pt x="195" y="97"/>
                </a:lnTo>
                <a:lnTo>
                  <a:pt x="195" y="96"/>
                </a:lnTo>
                <a:lnTo>
                  <a:pt x="198" y="96"/>
                </a:lnTo>
                <a:lnTo>
                  <a:pt x="198" y="92"/>
                </a:lnTo>
                <a:lnTo>
                  <a:pt x="200" y="89"/>
                </a:lnTo>
                <a:lnTo>
                  <a:pt x="201" y="87"/>
                </a:lnTo>
                <a:lnTo>
                  <a:pt x="200" y="84"/>
                </a:lnTo>
                <a:lnTo>
                  <a:pt x="196" y="84"/>
                </a:lnTo>
                <a:lnTo>
                  <a:pt x="198" y="82"/>
                </a:lnTo>
                <a:lnTo>
                  <a:pt x="196" y="82"/>
                </a:lnTo>
                <a:lnTo>
                  <a:pt x="195" y="81"/>
                </a:lnTo>
                <a:lnTo>
                  <a:pt x="196" y="79"/>
                </a:lnTo>
                <a:lnTo>
                  <a:pt x="196" y="69"/>
                </a:lnTo>
                <a:lnTo>
                  <a:pt x="198" y="65"/>
                </a:lnTo>
                <a:lnTo>
                  <a:pt x="200" y="64"/>
                </a:lnTo>
                <a:lnTo>
                  <a:pt x="198" y="62"/>
                </a:lnTo>
                <a:lnTo>
                  <a:pt x="200" y="57"/>
                </a:lnTo>
                <a:lnTo>
                  <a:pt x="200" y="52"/>
                </a:lnTo>
                <a:lnTo>
                  <a:pt x="201" y="55"/>
                </a:lnTo>
                <a:lnTo>
                  <a:pt x="203" y="59"/>
                </a:lnTo>
                <a:lnTo>
                  <a:pt x="203" y="52"/>
                </a:lnTo>
                <a:lnTo>
                  <a:pt x="205" y="45"/>
                </a:lnTo>
                <a:lnTo>
                  <a:pt x="208" y="39"/>
                </a:lnTo>
                <a:lnTo>
                  <a:pt x="213" y="34"/>
                </a:lnTo>
                <a:lnTo>
                  <a:pt x="220" y="30"/>
                </a:lnTo>
                <a:lnTo>
                  <a:pt x="226" y="27"/>
                </a:lnTo>
                <a:lnTo>
                  <a:pt x="226" y="29"/>
                </a:lnTo>
                <a:lnTo>
                  <a:pt x="226" y="27"/>
                </a:lnTo>
                <a:lnTo>
                  <a:pt x="228" y="29"/>
                </a:lnTo>
                <a:lnTo>
                  <a:pt x="226" y="29"/>
                </a:lnTo>
                <a:lnTo>
                  <a:pt x="226" y="30"/>
                </a:lnTo>
                <a:lnTo>
                  <a:pt x="226" y="27"/>
                </a:lnTo>
                <a:lnTo>
                  <a:pt x="221" y="29"/>
                </a:lnTo>
                <a:lnTo>
                  <a:pt x="218" y="30"/>
                </a:lnTo>
                <a:lnTo>
                  <a:pt x="218" y="29"/>
                </a:lnTo>
                <a:lnTo>
                  <a:pt x="220" y="27"/>
                </a:lnTo>
                <a:lnTo>
                  <a:pt x="221" y="27"/>
                </a:lnTo>
                <a:lnTo>
                  <a:pt x="223" y="23"/>
                </a:lnTo>
                <a:lnTo>
                  <a:pt x="223" y="22"/>
                </a:lnTo>
                <a:lnTo>
                  <a:pt x="225" y="22"/>
                </a:lnTo>
                <a:lnTo>
                  <a:pt x="226" y="22"/>
                </a:lnTo>
                <a:lnTo>
                  <a:pt x="226" y="25"/>
                </a:lnTo>
                <a:lnTo>
                  <a:pt x="230" y="23"/>
                </a:lnTo>
                <a:lnTo>
                  <a:pt x="232" y="22"/>
                </a:lnTo>
                <a:lnTo>
                  <a:pt x="226" y="22"/>
                </a:lnTo>
                <a:lnTo>
                  <a:pt x="226" y="20"/>
                </a:lnTo>
                <a:lnTo>
                  <a:pt x="226" y="18"/>
                </a:lnTo>
                <a:lnTo>
                  <a:pt x="237" y="12"/>
                </a:lnTo>
                <a:lnTo>
                  <a:pt x="242" y="10"/>
                </a:lnTo>
                <a:lnTo>
                  <a:pt x="247" y="8"/>
                </a:lnTo>
                <a:lnTo>
                  <a:pt x="245" y="10"/>
                </a:lnTo>
                <a:lnTo>
                  <a:pt x="245" y="12"/>
                </a:lnTo>
                <a:lnTo>
                  <a:pt x="252" y="8"/>
                </a:lnTo>
                <a:lnTo>
                  <a:pt x="257" y="7"/>
                </a:lnTo>
                <a:lnTo>
                  <a:pt x="263" y="7"/>
                </a:lnTo>
                <a:lnTo>
                  <a:pt x="270" y="7"/>
                </a:lnTo>
                <a:lnTo>
                  <a:pt x="273" y="7"/>
                </a:lnTo>
                <a:lnTo>
                  <a:pt x="275" y="5"/>
                </a:lnTo>
                <a:lnTo>
                  <a:pt x="280" y="2"/>
                </a:lnTo>
                <a:lnTo>
                  <a:pt x="285" y="0"/>
                </a:lnTo>
                <a:lnTo>
                  <a:pt x="289" y="0"/>
                </a:lnTo>
                <a:lnTo>
                  <a:pt x="290" y="2"/>
                </a:lnTo>
                <a:lnTo>
                  <a:pt x="292" y="2"/>
                </a:lnTo>
                <a:lnTo>
                  <a:pt x="294" y="2"/>
                </a:lnTo>
                <a:lnTo>
                  <a:pt x="295" y="5"/>
                </a:lnTo>
                <a:lnTo>
                  <a:pt x="304" y="10"/>
                </a:lnTo>
                <a:lnTo>
                  <a:pt x="307" y="10"/>
                </a:lnTo>
                <a:lnTo>
                  <a:pt x="310" y="12"/>
                </a:lnTo>
                <a:lnTo>
                  <a:pt x="312" y="15"/>
                </a:lnTo>
                <a:lnTo>
                  <a:pt x="314" y="15"/>
                </a:lnTo>
                <a:lnTo>
                  <a:pt x="315" y="15"/>
                </a:lnTo>
                <a:lnTo>
                  <a:pt x="317" y="13"/>
                </a:lnTo>
                <a:lnTo>
                  <a:pt x="317" y="15"/>
                </a:lnTo>
                <a:lnTo>
                  <a:pt x="319" y="17"/>
                </a:lnTo>
                <a:lnTo>
                  <a:pt x="322" y="17"/>
                </a:lnTo>
                <a:lnTo>
                  <a:pt x="327" y="18"/>
                </a:lnTo>
                <a:lnTo>
                  <a:pt x="329" y="22"/>
                </a:lnTo>
                <a:lnTo>
                  <a:pt x="332" y="23"/>
                </a:lnTo>
                <a:lnTo>
                  <a:pt x="334" y="22"/>
                </a:lnTo>
                <a:lnTo>
                  <a:pt x="336" y="20"/>
                </a:lnTo>
                <a:lnTo>
                  <a:pt x="337" y="20"/>
                </a:lnTo>
                <a:lnTo>
                  <a:pt x="339" y="17"/>
                </a:lnTo>
                <a:lnTo>
                  <a:pt x="341" y="20"/>
                </a:lnTo>
                <a:lnTo>
                  <a:pt x="342" y="22"/>
                </a:lnTo>
                <a:lnTo>
                  <a:pt x="341" y="18"/>
                </a:lnTo>
                <a:lnTo>
                  <a:pt x="342" y="18"/>
                </a:lnTo>
                <a:lnTo>
                  <a:pt x="344" y="20"/>
                </a:lnTo>
                <a:lnTo>
                  <a:pt x="346" y="22"/>
                </a:lnTo>
                <a:lnTo>
                  <a:pt x="347" y="20"/>
                </a:lnTo>
                <a:lnTo>
                  <a:pt x="349" y="25"/>
                </a:lnTo>
                <a:lnTo>
                  <a:pt x="351" y="27"/>
                </a:lnTo>
                <a:lnTo>
                  <a:pt x="352" y="29"/>
                </a:lnTo>
                <a:lnTo>
                  <a:pt x="352" y="30"/>
                </a:lnTo>
                <a:lnTo>
                  <a:pt x="352" y="32"/>
                </a:lnTo>
                <a:lnTo>
                  <a:pt x="352" y="35"/>
                </a:lnTo>
                <a:lnTo>
                  <a:pt x="354" y="35"/>
                </a:lnTo>
                <a:lnTo>
                  <a:pt x="359" y="35"/>
                </a:lnTo>
                <a:lnTo>
                  <a:pt x="359" y="39"/>
                </a:lnTo>
                <a:lnTo>
                  <a:pt x="361" y="44"/>
                </a:lnTo>
                <a:lnTo>
                  <a:pt x="367" y="49"/>
                </a:lnTo>
                <a:lnTo>
                  <a:pt x="367" y="50"/>
                </a:lnTo>
                <a:lnTo>
                  <a:pt x="367" y="52"/>
                </a:lnTo>
                <a:lnTo>
                  <a:pt x="366" y="54"/>
                </a:lnTo>
                <a:lnTo>
                  <a:pt x="366" y="57"/>
                </a:lnTo>
                <a:lnTo>
                  <a:pt x="367" y="60"/>
                </a:lnTo>
                <a:lnTo>
                  <a:pt x="366" y="60"/>
                </a:lnTo>
                <a:lnTo>
                  <a:pt x="366" y="62"/>
                </a:lnTo>
                <a:lnTo>
                  <a:pt x="366" y="64"/>
                </a:lnTo>
                <a:lnTo>
                  <a:pt x="364" y="64"/>
                </a:lnTo>
                <a:lnTo>
                  <a:pt x="364" y="65"/>
                </a:lnTo>
                <a:lnTo>
                  <a:pt x="362" y="67"/>
                </a:lnTo>
                <a:lnTo>
                  <a:pt x="361" y="65"/>
                </a:lnTo>
                <a:lnTo>
                  <a:pt x="359" y="67"/>
                </a:lnTo>
                <a:lnTo>
                  <a:pt x="366" y="86"/>
                </a:lnTo>
                <a:lnTo>
                  <a:pt x="367" y="96"/>
                </a:lnTo>
                <a:lnTo>
                  <a:pt x="367" y="107"/>
                </a:lnTo>
                <a:lnTo>
                  <a:pt x="364" y="116"/>
                </a:lnTo>
                <a:lnTo>
                  <a:pt x="362" y="121"/>
                </a:lnTo>
                <a:lnTo>
                  <a:pt x="362" y="126"/>
                </a:lnTo>
                <a:lnTo>
                  <a:pt x="367" y="134"/>
                </a:lnTo>
                <a:lnTo>
                  <a:pt x="372" y="143"/>
                </a:lnTo>
                <a:lnTo>
                  <a:pt x="377" y="151"/>
                </a:lnTo>
                <a:lnTo>
                  <a:pt x="381" y="156"/>
                </a:lnTo>
                <a:lnTo>
                  <a:pt x="381" y="161"/>
                </a:lnTo>
                <a:lnTo>
                  <a:pt x="377" y="164"/>
                </a:lnTo>
                <a:lnTo>
                  <a:pt x="374" y="166"/>
                </a:lnTo>
                <a:lnTo>
                  <a:pt x="369" y="168"/>
                </a:lnTo>
                <a:lnTo>
                  <a:pt x="369" y="169"/>
                </a:lnTo>
                <a:lnTo>
                  <a:pt x="371" y="171"/>
                </a:lnTo>
                <a:lnTo>
                  <a:pt x="372" y="191"/>
                </a:lnTo>
                <a:lnTo>
                  <a:pt x="372" y="203"/>
                </a:lnTo>
                <a:lnTo>
                  <a:pt x="374" y="206"/>
                </a:lnTo>
                <a:lnTo>
                  <a:pt x="374" y="211"/>
                </a:lnTo>
                <a:lnTo>
                  <a:pt x="372" y="216"/>
                </a:lnTo>
                <a:lnTo>
                  <a:pt x="369" y="220"/>
                </a:lnTo>
                <a:lnTo>
                  <a:pt x="362" y="223"/>
                </a:lnTo>
                <a:lnTo>
                  <a:pt x="357" y="225"/>
                </a:lnTo>
                <a:lnTo>
                  <a:pt x="344" y="226"/>
                </a:lnTo>
                <a:lnTo>
                  <a:pt x="334" y="226"/>
                </a:lnTo>
                <a:lnTo>
                  <a:pt x="332" y="228"/>
                </a:lnTo>
                <a:lnTo>
                  <a:pt x="331" y="230"/>
                </a:lnTo>
                <a:lnTo>
                  <a:pt x="331" y="235"/>
                </a:lnTo>
                <a:lnTo>
                  <a:pt x="332" y="245"/>
                </a:lnTo>
                <a:lnTo>
                  <a:pt x="336" y="255"/>
                </a:lnTo>
                <a:lnTo>
                  <a:pt x="341" y="263"/>
                </a:lnTo>
                <a:lnTo>
                  <a:pt x="342" y="273"/>
                </a:lnTo>
                <a:lnTo>
                  <a:pt x="344" y="284"/>
                </a:lnTo>
                <a:lnTo>
                  <a:pt x="344" y="294"/>
                </a:lnTo>
                <a:lnTo>
                  <a:pt x="346" y="304"/>
                </a:lnTo>
                <a:lnTo>
                  <a:pt x="356" y="320"/>
                </a:lnTo>
                <a:lnTo>
                  <a:pt x="366" y="339"/>
                </a:lnTo>
                <a:lnTo>
                  <a:pt x="376" y="359"/>
                </a:lnTo>
                <a:lnTo>
                  <a:pt x="386" y="379"/>
                </a:lnTo>
                <a:lnTo>
                  <a:pt x="396" y="401"/>
                </a:lnTo>
                <a:lnTo>
                  <a:pt x="401" y="419"/>
                </a:lnTo>
                <a:lnTo>
                  <a:pt x="409" y="440"/>
                </a:lnTo>
                <a:lnTo>
                  <a:pt x="416" y="460"/>
                </a:lnTo>
                <a:lnTo>
                  <a:pt x="419" y="481"/>
                </a:lnTo>
                <a:lnTo>
                  <a:pt x="424" y="505"/>
                </a:lnTo>
                <a:lnTo>
                  <a:pt x="430" y="549"/>
                </a:lnTo>
                <a:lnTo>
                  <a:pt x="433" y="592"/>
                </a:lnTo>
                <a:lnTo>
                  <a:pt x="436" y="637"/>
                </a:lnTo>
                <a:lnTo>
                  <a:pt x="440" y="681"/>
                </a:lnTo>
                <a:lnTo>
                  <a:pt x="440" y="723"/>
                </a:lnTo>
                <a:lnTo>
                  <a:pt x="441" y="767"/>
                </a:lnTo>
                <a:lnTo>
                  <a:pt x="440" y="787"/>
                </a:lnTo>
                <a:lnTo>
                  <a:pt x="438" y="797"/>
                </a:lnTo>
                <a:lnTo>
                  <a:pt x="435" y="807"/>
                </a:lnTo>
                <a:lnTo>
                  <a:pt x="431" y="810"/>
                </a:lnTo>
                <a:lnTo>
                  <a:pt x="428" y="814"/>
                </a:lnTo>
                <a:lnTo>
                  <a:pt x="418" y="817"/>
                </a:lnTo>
                <a:lnTo>
                  <a:pt x="408" y="819"/>
                </a:lnTo>
                <a:lnTo>
                  <a:pt x="401" y="824"/>
                </a:lnTo>
                <a:lnTo>
                  <a:pt x="398" y="827"/>
                </a:lnTo>
                <a:lnTo>
                  <a:pt x="396" y="830"/>
                </a:lnTo>
                <a:lnTo>
                  <a:pt x="396" y="837"/>
                </a:lnTo>
                <a:lnTo>
                  <a:pt x="398" y="867"/>
                </a:lnTo>
                <a:lnTo>
                  <a:pt x="399" y="889"/>
                </a:lnTo>
                <a:lnTo>
                  <a:pt x="401" y="909"/>
                </a:lnTo>
                <a:lnTo>
                  <a:pt x="399" y="913"/>
                </a:lnTo>
                <a:lnTo>
                  <a:pt x="396" y="916"/>
                </a:lnTo>
                <a:lnTo>
                  <a:pt x="389" y="921"/>
                </a:lnTo>
                <a:lnTo>
                  <a:pt x="379" y="924"/>
                </a:lnTo>
                <a:lnTo>
                  <a:pt x="379" y="928"/>
                </a:lnTo>
                <a:lnTo>
                  <a:pt x="379" y="933"/>
                </a:lnTo>
                <a:lnTo>
                  <a:pt x="384" y="980"/>
                </a:lnTo>
                <a:lnTo>
                  <a:pt x="388" y="1023"/>
                </a:lnTo>
                <a:lnTo>
                  <a:pt x="389" y="1067"/>
                </a:lnTo>
                <a:lnTo>
                  <a:pt x="393" y="1157"/>
                </a:lnTo>
                <a:lnTo>
                  <a:pt x="393" y="1201"/>
                </a:lnTo>
                <a:lnTo>
                  <a:pt x="393" y="1246"/>
                </a:lnTo>
                <a:lnTo>
                  <a:pt x="391" y="1268"/>
                </a:lnTo>
                <a:lnTo>
                  <a:pt x="391" y="1288"/>
                </a:lnTo>
                <a:lnTo>
                  <a:pt x="386" y="1310"/>
                </a:lnTo>
                <a:lnTo>
                  <a:pt x="381" y="1332"/>
                </a:lnTo>
                <a:lnTo>
                  <a:pt x="376" y="1350"/>
                </a:lnTo>
                <a:lnTo>
                  <a:pt x="374" y="1360"/>
                </a:lnTo>
                <a:lnTo>
                  <a:pt x="374" y="1371"/>
                </a:lnTo>
                <a:lnTo>
                  <a:pt x="376" y="1381"/>
                </a:lnTo>
                <a:lnTo>
                  <a:pt x="376" y="1392"/>
                </a:lnTo>
                <a:lnTo>
                  <a:pt x="374" y="1397"/>
                </a:lnTo>
                <a:lnTo>
                  <a:pt x="376" y="1401"/>
                </a:lnTo>
                <a:lnTo>
                  <a:pt x="379" y="1412"/>
                </a:lnTo>
                <a:lnTo>
                  <a:pt x="384" y="1421"/>
                </a:lnTo>
                <a:lnTo>
                  <a:pt x="391" y="1431"/>
                </a:lnTo>
                <a:lnTo>
                  <a:pt x="398" y="1438"/>
                </a:lnTo>
                <a:lnTo>
                  <a:pt x="406" y="1444"/>
                </a:lnTo>
                <a:lnTo>
                  <a:pt x="426" y="1451"/>
                </a:lnTo>
                <a:lnTo>
                  <a:pt x="446" y="1458"/>
                </a:lnTo>
                <a:lnTo>
                  <a:pt x="450" y="1461"/>
                </a:lnTo>
                <a:lnTo>
                  <a:pt x="451" y="1468"/>
                </a:lnTo>
                <a:lnTo>
                  <a:pt x="451" y="1478"/>
                </a:lnTo>
                <a:lnTo>
                  <a:pt x="450" y="1483"/>
                </a:lnTo>
                <a:lnTo>
                  <a:pt x="446" y="1485"/>
                </a:lnTo>
                <a:lnTo>
                  <a:pt x="438" y="1486"/>
                </a:lnTo>
                <a:lnTo>
                  <a:pt x="433" y="1486"/>
                </a:lnTo>
                <a:lnTo>
                  <a:pt x="426" y="1486"/>
                </a:lnTo>
                <a:lnTo>
                  <a:pt x="416" y="1486"/>
                </a:lnTo>
                <a:lnTo>
                  <a:pt x="396" y="1486"/>
                </a:lnTo>
                <a:lnTo>
                  <a:pt x="374" y="1486"/>
                </a:lnTo>
                <a:lnTo>
                  <a:pt x="364" y="1485"/>
                </a:lnTo>
                <a:lnTo>
                  <a:pt x="354" y="1483"/>
                </a:lnTo>
                <a:lnTo>
                  <a:pt x="344" y="1480"/>
                </a:lnTo>
                <a:lnTo>
                  <a:pt x="334" y="1475"/>
                </a:lnTo>
                <a:lnTo>
                  <a:pt x="324" y="1470"/>
                </a:lnTo>
                <a:lnTo>
                  <a:pt x="319" y="1468"/>
                </a:lnTo>
                <a:lnTo>
                  <a:pt x="314" y="1470"/>
                </a:lnTo>
                <a:lnTo>
                  <a:pt x="310" y="1471"/>
                </a:lnTo>
                <a:lnTo>
                  <a:pt x="305" y="1471"/>
                </a:lnTo>
                <a:lnTo>
                  <a:pt x="297" y="1468"/>
                </a:lnTo>
                <a:lnTo>
                  <a:pt x="275" y="1463"/>
                </a:lnTo>
                <a:lnTo>
                  <a:pt x="270" y="1461"/>
                </a:lnTo>
                <a:lnTo>
                  <a:pt x="267" y="1461"/>
                </a:lnTo>
                <a:lnTo>
                  <a:pt x="267" y="1459"/>
                </a:lnTo>
                <a:lnTo>
                  <a:pt x="265" y="1448"/>
                </a:lnTo>
                <a:lnTo>
                  <a:pt x="263" y="1424"/>
                </a:lnTo>
                <a:lnTo>
                  <a:pt x="260" y="1404"/>
                </a:lnTo>
                <a:lnTo>
                  <a:pt x="262" y="1394"/>
                </a:lnTo>
                <a:lnTo>
                  <a:pt x="263" y="1384"/>
                </a:lnTo>
                <a:lnTo>
                  <a:pt x="270" y="1376"/>
                </a:lnTo>
                <a:lnTo>
                  <a:pt x="275" y="1369"/>
                </a:lnTo>
                <a:lnTo>
                  <a:pt x="277" y="1364"/>
                </a:lnTo>
                <a:lnTo>
                  <a:pt x="279" y="1360"/>
                </a:lnTo>
                <a:lnTo>
                  <a:pt x="279" y="1350"/>
                </a:lnTo>
                <a:lnTo>
                  <a:pt x="282" y="1327"/>
                </a:lnTo>
                <a:lnTo>
                  <a:pt x="285" y="1305"/>
                </a:lnTo>
                <a:lnTo>
                  <a:pt x="287" y="1297"/>
                </a:lnTo>
                <a:lnTo>
                  <a:pt x="287" y="1292"/>
                </a:lnTo>
                <a:lnTo>
                  <a:pt x="285" y="1287"/>
                </a:lnTo>
                <a:lnTo>
                  <a:pt x="279" y="1278"/>
                </a:lnTo>
                <a:lnTo>
                  <a:pt x="275" y="1268"/>
                </a:lnTo>
                <a:lnTo>
                  <a:pt x="273" y="1258"/>
                </a:lnTo>
                <a:lnTo>
                  <a:pt x="273" y="1248"/>
                </a:lnTo>
                <a:lnTo>
                  <a:pt x="273" y="1226"/>
                </a:lnTo>
                <a:lnTo>
                  <a:pt x="272" y="1204"/>
                </a:lnTo>
                <a:lnTo>
                  <a:pt x="268" y="1184"/>
                </a:lnTo>
                <a:lnTo>
                  <a:pt x="263" y="1173"/>
                </a:lnTo>
                <a:lnTo>
                  <a:pt x="258" y="1161"/>
                </a:lnTo>
                <a:lnTo>
                  <a:pt x="226" y="1191"/>
                </a:lnTo>
                <a:lnTo>
                  <a:pt x="210" y="1206"/>
                </a:lnTo>
                <a:lnTo>
                  <a:pt x="193" y="1220"/>
                </a:lnTo>
                <a:lnTo>
                  <a:pt x="174" y="1231"/>
                </a:lnTo>
                <a:lnTo>
                  <a:pt x="154" y="1243"/>
                </a:lnTo>
                <a:lnTo>
                  <a:pt x="116" y="1265"/>
                </a:lnTo>
                <a:lnTo>
                  <a:pt x="97" y="1275"/>
                </a:lnTo>
                <a:lnTo>
                  <a:pt x="94" y="1278"/>
                </a:lnTo>
                <a:lnTo>
                  <a:pt x="92" y="1283"/>
                </a:lnTo>
                <a:lnTo>
                  <a:pt x="94" y="1293"/>
                </a:lnTo>
                <a:lnTo>
                  <a:pt x="94" y="1315"/>
                </a:lnTo>
                <a:lnTo>
                  <a:pt x="96" y="1327"/>
                </a:lnTo>
                <a:lnTo>
                  <a:pt x="97" y="1337"/>
                </a:lnTo>
                <a:lnTo>
                  <a:pt x="99" y="1347"/>
                </a:lnTo>
                <a:lnTo>
                  <a:pt x="102" y="1355"/>
                </a:lnTo>
                <a:lnTo>
                  <a:pt x="107" y="1364"/>
                </a:lnTo>
                <a:lnTo>
                  <a:pt x="109" y="1369"/>
                </a:lnTo>
                <a:lnTo>
                  <a:pt x="107" y="1374"/>
                </a:lnTo>
                <a:lnTo>
                  <a:pt x="102" y="1381"/>
                </a:lnTo>
                <a:lnTo>
                  <a:pt x="97" y="1384"/>
                </a:lnTo>
                <a:lnTo>
                  <a:pt x="94" y="1386"/>
                </a:lnTo>
                <a:lnTo>
                  <a:pt x="84" y="1387"/>
                </a:lnTo>
                <a:lnTo>
                  <a:pt x="79" y="1387"/>
                </a:lnTo>
                <a:lnTo>
                  <a:pt x="75" y="1386"/>
                </a:lnTo>
                <a:lnTo>
                  <a:pt x="57" y="1360"/>
                </a:lnTo>
                <a:lnTo>
                  <a:pt x="42" y="1332"/>
                </a:lnTo>
                <a:lnTo>
                  <a:pt x="27" y="1303"/>
                </a:lnTo>
                <a:lnTo>
                  <a:pt x="25" y="1295"/>
                </a:lnTo>
                <a:lnTo>
                  <a:pt x="23" y="1288"/>
                </a:lnTo>
                <a:lnTo>
                  <a:pt x="27" y="1282"/>
                </a:lnTo>
                <a:lnTo>
                  <a:pt x="30" y="1275"/>
                </a:lnTo>
                <a:lnTo>
                  <a:pt x="23" y="1275"/>
                </a:lnTo>
                <a:lnTo>
                  <a:pt x="22" y="1273"/>
                </a:lnTo>
                <a:lnTo>
                  <a:pt x="20" y="1272"/>
                </a:lnTo>
                <a:lnTo>
                  <a:pt x="12" y="1251"/>
                </a:lnTo>
                <a:lnTo>
                  <a:pt x="7" y="1240"/>
                </a:lnTo>
                <a:lnTo>
                  <a:pt x="3" y="1233"/>
                </a:lnTo>
                <a:lnTo>
                  <a:pt x="0" y="1226"/>
                </a:lnTo>
                <a:close/>
                <a:moveTo>
                  <a:pt x="287" y="5"/>
                </a:moveTo>
                <a:lnTo>
                  <a:pt x="287" y="5"/>
                </a:lnTo>
                <a:lnTo>
                  <a:pt x="290" y="7"/>
                </a:lnTo>
                <a:lnTo>
                  <a:pt x="290" y="3"/>
                </a:lnTo>
                <a:lnTo>
                  <a:pt x="287" y="3"/>
                </a:lnTo>
                <a:lnTo>
                  <a:pt x="287" y="5"/>
                </a:lnTo>
                <a:close/>
                <a:moveTo>
                  <a:pt x="200" y="84"/>
                </a:moveTo>
                <a:lnTo>
                  <a:pt x="200" y="84"/>
                </a:lnTo>
                <a:lnTo>
                  <a:pt x="200" y="82"/>
                </a:lnTo>
                <a:lnTo>
                  <a:pt x="201" y="81"/>
                </a:lnTo>
                <a:lnTo>
                  <a:pt x="200" y="81"/>
                </a:lnTo>
                <a:lnTo>
                  <a:pt x="200" y="84"/>
                </a:lnTo>
                <a:close/>
                <a:moveTo>
                  <a:pt x="196" y="134"/>
                </a:moveTo>
                <a:lnTo>
                  <a:pt x="196" y="134"/>
                </a:lnTo>
                <a:lnTo>
                  <a:pt x="196" y="131"/>
                </a:lnTo>
                <a:lnTo>
                  <a:pt x="196" y="127"/>
                </a:lnTo>
                <a:lnTo>
                  <a:pt x="196" y="129"/>
                </a:lnTo>
                <a:lnTo>
                  <a:pt x="196" y="126"/>
                </a:lnTo>
                <a:lnTo>
                  <a:pt x="195" y="126"/>
                </a:lnTo>
                <a:lnTo>
                  <a:pt x="195" y="129"/>
                </a:lnTo>
                <a:lnTo>
                  <a:pt x="196" y="1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30544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1" y="685800"/>
            <a:ext cx="9601200" cy="1485900"/>
          </a:xfrm>
        </p:spPr>
        <p:txBody>
          <a:bodyPr/>
          <a:lstStyle/>
          <a:p>
            <a:r>
              <a:rPr lang="en-US" dirty="0"/>
              <a:t>DEFINING MOBILITY</a:t>
            </a:r>
            <a:br>
              <a:rPr lang="en-US" dirty="0"/>
            </a:br>
            <a:endParaRPr lang="en-US" sz="3500" dirty="0">
              <a:solidFill>
                <a:schemeClr val="accent4"/>
              </a:solidFill>
            </a:endParaRPr>
          </a:p>
        </p:txBody>
      </p:sp>
      <p:graphicFrame>
        <p:nvGraphicFramePr>
          <p:cNvPr id="5" name="Content Placeholder 5"/>
          <p:cNvGraphicFramePr>
            <a:graphicFrameLocks noGrp="1"/>
          </p:cNvGraphicFramePr>
          <p:nvPr>
            <p:ph idx="1"/>
          </p:nvPr>
        </p:nvGraphicFramePr>
        <p:xfrm>
          <a:off x="1107143" y="2238294"/>
          <a:ext cx="4760258" cy="4162497"/>
        </p:xfrm>
        <a:graphic>
          <a:graphicData uri="http://schemas.openxmlformats.org/drawingml/2006/table">
            <a:tbl>
              <a:tblPr firstRow="1" firstCol="1" bandRow="1"/>
              <a:tblGrid>
                <a:gridCol w="524184">
                  <a:extLst>
                    <a:ext uri="{9D8B030D-6E8A-4147-A177-3AD203B41FA5}">
                      <a16:colId xmlns:a16="http://schemas.microsoft.com/office/drawing/2014/main" val="3325610198"/>
                    </a:ext>
                  </a:extLst>
                </a:gridCol>
                <a:gridCol w="1266422">
                  <a:extLst>
                    <a:ext uri="{9D8B030D-6E8A-4147-A177-3AD203B41FA5}">
                      <a16:colId xmlns:a16="http://schemas.microsoft.com/office/drawing/2014/main" val="4048565229"/>
                    </a:ext>
                  </a:extLst>
                </a:gridCol>
                <a:gridCol w="524894">
                  <a:extLst>
                    <a:ext uri="{9D8B030D-6E8A-4147-A177-3AD203B41FA5}">
                      <a16:colId xmlns:a16="http://schemas.microsoft.com/office/drawing/2014/main" val="4074111191"/>
                    </a:ext>
                  </a:extLst>
                </a:gridCol>
                <a:gridCol w="524184">
                  <a:extLst>
                    <a:ext uri="{9D8B030D-6E8A-4147-A177-3AD203B41FA5}">
                      <a16:colId xmlns:a16="http://schemas.microsoft.com/office/drawing/2014/main" val="3544747278"/>
                    </a:ext>
                  </a:extLst>
                </a:gridCol>
                <a:gridCol w="1414871">
                  <a:extLst>
                    <a:ext uri="{9D8B030D-6E8A-4147-A177-3AD203B41FA5}">
                      <a16:colId xmlns:a16="http://schemas.microsoft.com/office/drawing/2014/main" val="2795497662"/>
                    </a:ext>
                  </a:extLst>
                </a:gridCol>
                <a:gridCol w="505703">
                  <a:extLst>
                    <a:ext uri="{9D8B030D-6E8A-4147-A177-3AD203B41FA5}">
                      <a16:colId xmlns:a16="http://schemas.microsoft.com/office/drawing/2014/main" val="172982898"/>
                    </a:ext>
                  </a:extLst>
                </a:gridCol>
              </a:tblGrid>
              <a:tr h="206457">
                <a:tc gridSpan="3">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RESEARCHER 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RESEARCHER B</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966821"/>
                  </a:ext>
                </a:extLst>
              </a:tr>
              <a:tr h="187688">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Year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b="1" dirty="0">
                          <a:effectLst/>
                          <a:latin typeface="Calibri" panose="020F0502020204030204" pitchFamily="34" charset="0"/>
                          <a:ea typeface="Calibri" panose="020F0502020204030204" pitchFamily="34" charset="0"/>
                          <a:cs typeface="Arial" panose="020B0604020202020204" pitchFamily="34" charset="0"/>
                        </a:rPr>
                        <a:t>Country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Pubs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Year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Country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Pubs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358069"/>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0"/>
                        </a:spcBef>
                        <a:spcAft>
                          <a:spcPts val="0"/>
                        </a:spcAft>
                      </a:pPr>
                      <a:r>
                        <a:rPr lang="en-US" sz="900" i="1">
                          <a:effectLst/>
                          <a:latin typeface="Calibri" panose="020F0502020204030204" pitchFamily="34" charset="0"/>
                          <a:ea typeface="Calibri" panose="020F0502020204030204" pitchFamily="34" charset="0"/>
                          <a:cs typeface="Arial" panose="020B0604020202020204" pitchFamily="34" charset="0"/>
                        </a:rPr>
                        <a:t>Greece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0"/>
                        </a:spcBef>
                        <a:spcAft>
                          <a:spcPts val="1000"/>
                        </a:spcAft>
                      </a:pPr>
                      <a:r>
                        <a:rPr lang="en-US" sz="900" i="1">
                          <a:effectLst/>
                          <a:latin typeface="Calibri" panose="020F0502020204030204" pitchFamily="34" charset="0"/>
                          <a:ea typeface="Calibri" panose="020F0502020204030204" pitchFamily="34" charset="0"/>
                          <a:cs typeface="Arial" panose="020B0604020202020204" pitchFamily="34" charset="0"/>
                        </a:rPr>
                        <a:t>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72247"/>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Greece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68991957"/>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Belgium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1866692"/>
                  </a:ext>
                </a:extLst>
              </a:tr>
              <a:tr h="183511">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Belgium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United Kingdom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7540951"/>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Greece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United Kingdom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786064"/>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Greece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5</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UK*/Italy*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0107258"/>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Belgium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6</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Italy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09779600"/>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5</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United Kingdom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7</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Italy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06816844"/>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6</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United Kingdom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4489649"/>
                  </a:ext>
                </a:extLst>
              </a:tr>
              <a:tr h="206457">
                <a:tc gridSpan="3">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RESEARCHER C</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RESEARCHER D</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1533522"/>
                  </a:ext>
                </a:extLst>
              </a:tr>
              <a:tr h="187688">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Year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Country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Pubs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Year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Country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effectLst/>
                          <a:latin typeface="Calibri" panose="020F0502020204030204" pitchFamily="34" charset="0"/>
                          <a:ea typeface="Calibri" panose="020F0502020204030204" pitchFamily="34" charset="0"/>
                          <a:cs typeface="Arial" panose="020B0604020202020204" pitchFamily="34" charset="0"/>
                        </a:rPr>
                        <a:t>Pubs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543709"/>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0"/>
                        </a:spcBef>
                        <a:spcAft>
                          <a:spcPts val="1000"/>
                        </a:spcAft>
                      </a:pPr>
                      <a:r>
                        <a:rPr lang="en-US" sz="900" i="1">
                          <a:effectLst/>
                          <a:latin typeface="Calibri" panose="020F0502020204030204" pitchFamily="34" charset="0"/>
                          <a:ea typeface="Calibri" panose="020F0502020204030204" pitchFamily="34" charset="0"/>
                          <a:cs typeface="Arial" panose="020B0604020202020204" pitchFamily="34" charset="0"/>
                        </a:rPr>
                        <a:t>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15</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0"/>
                        </a:spcBef>
                        <a:spcAft>
                          <a:spcPts val="1000"/>
                        </a:spcAft>
                      </a:pPr>
                      <a:r>
                        <a:rPr lang="en-US" sz="900" i="1">
                          <a:effectLst/>
                          <a:latin typeface="Calibri" panose="020F0502020204030204" pitchFamily="34" charset="0"/>
                          <a:ea typeface="Calibri" panose="020F0502020204030204" pitchFamily="34" charset="0"/>
                          <a:cs typeface="Arial" panose="020B0604020202020204" pitchFamily="34" charset="0"/>
                        </a:rPr>
                        <a:t>United Kingdom (UK)</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9706707"/>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United Kingdom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41821063"/>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Germany*/Spain*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UK*/USA*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07096013"/>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United Kingdom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5952514"/>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USA*/Spain*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UK*/USA*/Spain*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47327928"/>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USA*/Spain*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7</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22697657"/>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USA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5</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2</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3612296"/>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USA*/Spain*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11</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5</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UK*/Spain*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a:noFill/>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48316012"/>
                  </a:ext>
                </a:extLst>
              </a:tr>
              <a:tr h="187688">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4</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USA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9</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6</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UK*/Spain*/France*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3127" marR="6312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7395"/>
                  </a:ext>
                </a:extLst>
              </a:tr>
            </a:tbl>
          </a:graphicData>
        </a:graphic>
      </p:graphicFrame>
      <p:graphicFrame>
        <p:nvGraphicFramePr>
          <p:cNvPr id="7" name="Table 6"/>
          <p:cNvGraphicFramePr>
            <a:graphicFrameLocks noGrp="1"/>
          </p:cNvGraphicFramePr>
          <p:nvPr/>
        </p:nvGraphicFramePr>
        <p:xfrm>
          <a:off x="6858159" y="2372771"/>
          <a:ext cx="4443911" cy="3581390"/>
        </p:xfrm>
        <a:graphic>
          <a:graphicData uri="http://schemas.openxmlformats.org/drawingml/2006/table">
            <a:tbl>
              <a:tblPr firstRow="1" firstCol="1" bandRow="1"/>
              <a:tblGrid>
                <a:gridCol w="1229332">
                  <a:extLst>
                    <a:ext uri="{9D8B030D-6E8A-4147-A177-3AD203B41FA5}">
                      <a16:colId xmlns:a16="http://schemas.microsoft.com/office/drawing/2014/main" val="3666226592"/>
                    </a:ext>
                  </a:extLst>
                </a:gridCol>
                <a:gridCol w="789731">
                  <a:extLst>
                    <a:ext uri="{9D8B030D-6E8A-4147-A177-3AD203B41FA5}">
                      <a16:colId xmlns:a16="http://schemas.microsoft.com/office/drawing/2014/main" val="2390460272"/>
                    </a:ext>
                  </a:extLst>
                </a:gridCol>
                <a:gridCol w="789731">
                  <a:extLst>
                    <a:ext uri="{9D8B030D-6E8A-4147-A177-3AD203B41FA5}">
                      <a16:colId xmlns:a16="http://schemas.microsoft.com/office/drawing/2014/main" val="2042939364"/>
                    </a:ext>
                  </a:extLst>
                </a:gridCol>
                <a:gridCol w="1015167">
                  <a:extLst>
                    <a:ext uri="{9D8B030D-6E8A-4147-A177-3AD203B41FA5}">
                      <a16:colId xmlns:a16="http://schemas.microsoft.com/office/drawing/2014/main" val="3694715086"/>
                    </a:ext>
                  </a:extLst>
                </a:gridCol>
                <a:gridCol w="619950">
                  <a:extLst>
                    <a:ext uri="{9D8B030D-6E8A-4147-A177-3AD203B41FA5}">
                      <a16:colId xmlns:a16="http://schemas.microsoft.com/office/drawing/2014/main" val="3226611713"/>
                    </a:ext>
                  </a:extLst>
                </a:gridCol>
              </a:tblGrid>
              <a:tr h="389328">
                <a:tc>
                  <a:txBody>
                    <a:bodyPr/>
                    <a:lstStyle/>
                    <a:p>
                      <a:pPr marL="0" marR="0" algn="ctr">
                        <a:lnSpc>
                          <a:spcPct val="115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Mobility</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alibri" panose="020F0502020204030204" pitchFamily="34" charset="0"/>
                          <a:ea typeface="Calibri" panose="020F0502020204030204" pitchFamily="34" charset="0"/>
                          <a:cs typeface="Arial" panose="020B0604020202020204" pitchFamily="34" charset="0"/>
                        </a:rPr>
                        <a:t>t</a:t>
                      </a:r>
                      <a:r>
                        <a:rPr lang="en-US" sz="1000" b="1" baseline="-25000">
                          <a:effectLst/>
                          <a:latin typeface="Calibri" panose="020F0502020204030204" pitchFamily="34" charset="0"/>
                          <a:ea typeface="Calibri" panose="020F0502020204030204" pitchFamily="34" charset="0"/>
                          <a:cs typeface="Arial" panose="020B0604020202020204" pitchFamily="34" charset="0"/>
                        </a:rPr>
                        <a:t>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alibri" panose="020F0502020204030204" pitchFamily="34" charset="0"/>
                          <a:ea typeface="Calibri" panose="020F0502020204030204" pitchFamily="34" charset="0"/>
                          <a:cs typeface="Arial" panose="020B0604020202020204" pitchFamily="34" charset="0"/>
                        </a:rPr>
                        <a:t>t</a:t>
                      </a:r>
                      <a:r>
                        <a:rPr lang="en-US" sz="1000" b="1" baseline="-25000">
                          <a:effectLst/>
                          <a:latin typeface="Calibri" panose="020F0502020204030204" pitchFamily="34" charset="0"/>
                          <a:ea typeface="Calibri" panose="020F0502020204030204" pitchFamily="34" charset="0"/>
                          <a:cs typeface="Arial" panose="020B0604020202020204" pitchFamily="34" charset="0"/>
                        </a:rPr>
                        <a:t>n+1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Directionality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Country</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rupture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562499"/>
                  </a:ext>
                </a:extLst>
              </a:tr>
              <a:tr h="214130">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n-US" sz="1100">
                        <a:effectLst/>
                        <a:latin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19774788"/>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4279905"/>
                  </a:ext>
                </a:extLst>
              </a:tr>
              <a:tr h="211591">
                <a:tc>
                  <a:txBody>
                    <a:bodyPr/>
                    <a:lstStyle/>
                    <a:p>
                      <a:pPr marL="0" marR="0" algn="ctr">
                        <a:lnSpc>
                          <a:spcPct val="115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25">
                      <a:fgClr>
                        <a:srgbClr val="FFFFFF"/>
                      </a:fgClr>
                      <a:bgClr>
                        <a:srgbClr val="BFBFBF"/>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25">
                      <a:fgClr>
                        <a:srgbClr val="FFFFFF"/>
                      </a:fgClr>
                      <a:bgClr>
                        <a:srgbClr val="BFBFBF"/>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25">
                      <a:fgClr>
                        <a:srgbClr val="FFFFFF"/>
                      </a:fgClr>
                      <a:bgClr>
                        <a:srgbClr val="BFBFBF"/>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25">
                      <a:fgClr>
                        <a:srgbClr val="FFFFFF"/>
                      </a:fgClr>
                      <a:bgClr>
                        <a:srgbClr val="BFBFBF"/>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25">
                      <a:fgClr>
                        <a:srgbClr val="FFFFFF"/>
                      </a:fgClr>
                      <a:bgClr>
                        <a:srgbClr val="BFBFBF"/>
                      </a:bgClr>
                    </a:pattFill>
                  </a:tcPr>
                </a:tc>
                <a:extLst>
                  <a:ext uri="{0D108BD9-81ED-4DB2-BD59-A6C34878D82A}">
                    <a16:rowId xmlns:a16="http://schemas.microsoft.com/office/drawing/2014/main" val="1059025209"/>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extLst>
                  <a:ext uri="{0D108BD9-81ED-4DB2-BD59-A6C34878D82A}">
                    <a16:rowId xmlns:a16="http://schemas.microsoft.com/office/drawing/2014/main" val="1278917126"/>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10">
                      <a:fgClr>
                        <a:srgbClr val="FFFFFF"/>
                      </a:fgClr>
                      <a:bgClr>
                        <a:srgbClr val="E5E5E5"/>
                      </a:bgClr>
                    </a:pattFill>
                  </a:tcPr>
                </a:tc>
                <a:extLst>
                  <a:ext uri="{0D108BD9-81ED-4DB2-BD59-A6C34878D82A}">
                    <a16:rowId xmlns:a16="http://schemas.microsoft.com/office/drawing/2014/main" val="2380869664"/>
                  </a:ext>
                </a:extLst>
              </a:tr>
              <a:tr h="214130">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a:lnSpc>
                          <a:spcPct val="115000"/>
                        </a:lnSpc>
                      </a:pPr>
                      <a:endParaRPr lang="en-US" sz="1100">
                        <a:effectLst/>
                        <a:latin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2249631664"/>
                  </a:ext>
                </a:extLst>
              </a:tr>
              <a:tr h="214130">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a:lnSpc>
                          <a:spcPct val="115000"/>
                        </a:lnSpc>
                      </a:pPr>
                      <a:endParaRPr lang="en-US" sz="1100">
                        <a:effectLst/>
                        <a:latin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152260654"/>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4172362609"/>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2588861008"/>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849721930"/>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3327594659"/>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3443152160"/>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2289553215"/>
                  </a:ext>
                </a:extLst>
              </a:tr>
              <a:tr h="21159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pattFill prst="pct5">
                      <a:fgClr>
                        <a:srgbClr val="FFFFFF"/>
                      </a:fgClr>
                      <a:bgClr>
                        <a:srgbClr val="F2F2F2"/>
                      </a:bgClr>
                    </a:pattFill>
                  </a:tcPr>
                </a:tc>
                <a:extLst>
                  <a:ext uri="{0D108BD9-81ED-4DB2-BD59-A6C34878D82A}">
                    <a16:rowId xmlns:a16="http://schemas.microsoft.com/office/drawing/2014/main" val="3470778549"/>
                  </a:ext>
                </a:extLst>
              </a:tr>
              <a:tr h="222171">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0" marR="0" algn="ctr">
                        <a:lnSpc>
                          <a:spcPct val="115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2455801444"/>
                  </a:ext>
                </a:extLst>
              </a:tr>
            </a:tbl>
          </a:graphicData>
        </a:graphic>
      </p:graphicFrame>
    </p:spTree>
    <p:extLst>
      <p:ext uri="{BB962C8B-B14F-4D97-AF65-F5344CB8AC3E}">
        <p14:creationId xmlns:p14="http://schemas.microsoft.com/office/powerpoint/2010/main" val="3984301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1" y="685800"/>
            <a:ext cx="9601200" cy="1485900"/>
          </a:xfrm>
        </p:spPr>
        <p:txBody>
          <a:bodyPr/>
          <a:lstStyle/>
          <a:p>
            <a:r>
              <a:rPr lang="en-US" dirty="0"/>
              <a:t>Mobility types (2008-2015)</a:t>
            </a:r>
            <a:endParaRPr lang="en-US" sz="3500" dirty="0">
              <a:solidFill>
                <a:schemeClr val="accent4"/>
              </a:solidFill>
            </a:endParaRPr>
          </a:p>
        </p:txBody>
      </p:sp>
      <p:pic>
        <p:nvPicPr>
          <p:cNvPr id="11" name="Picture 10"/>
          <p:cNvPicPr>
            <a:picLocks noChangeAspect="1"/>
          </p:cNvPicPr>
          <p:nvPr/>
        </p:nvPicPr>
        <p:blipFill rotWithShape="1">
          <a:blip r:embed="rId2"/>
          <a:srcRect l="16045" t="3781" r="19846" b="2892"/>
          <a:stretch/>
        </p:blipFill>
        <p:spPr>
          <a:xfrm>
            <a:off x="1224643" y="2539092"/>
            <a:ext cx="4678136" cy="4093369"/>
          </a:xfrm>
          <a:prstGeom prst="rect">
            <a:avLst/>
          </a:prstGeom>
        </p:spPr>
      </p:pic>
      <p:pic>
        <p:nvPicPr>
          <p:cNvPr id="13" name="Picture 12"/>
          <p:cNvPicPr>
            <a:picLocks noChangeAspect="1"/>
          </p:cNvPicPr>
          <p:nvPr/>
        </p:nvPicPr>
        <p:blipFill rotWithShape="1">
          <a:blip r:embed="rId3"/>
          <a:srcRect l="9309" r="9109"/>
          <a:stretch/>
        </p:blipFill>
        <p:spPr>
          <a:xfrm>
            <a:off x="6172200" y="2539092"/>
            <a:ext cx="5672666" cy="4171951"/>
          </a:xfrm>
          <a:prstGeom prst="rect">
            <a:avLst/>
          </a:prstGeom>
        </p:spPr>
      </p:pic>
    </p:spTree>
    <p:extLst>
      <p:ext uri="{BB962C8B-B14F-4D97-AF65-F5344CB8AC3E}">
        <p14:creationId xmlns:p14="http://schemas.microsoft.com/office/powerpoint/2010/main" val="1862965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ugimoto\AppData\Local\Microsoft\Windows\INetCache\Content.Outlook\3OCYT6VS\NewFigure1 (00000002).png"/>
          <p:cNvPicPr>
            <a:picLocks noGrp="1"/>
          </p:cNvPicPr>
          <p:nvPr>
            <p:ph idx="1"/>
          </p:nvPr>
        </p:nvPicPr>
        <p:blipFill rotWithShape="1">
          <a:blip r:embed="rId2">
            <a:extLst>
              <a:ext uri="{28A0092B-C50C-407E-A947-70E740481C1C}">
                <a14:useLocalDpi xmlns:a14="http://schemas.microsoft.com/office/drawing/2010/main" val="0"/>
              </a:ext>
            </a:extLst>
          </a:blip>
          <a:srcRect t="973" b="214"/>
          <a:stretch/>
        </p:blipFill>
        <p:spPr bwMode="auto">
          <a:xfrm>
            <a:off x="20" y="-193248"/>
            <a:ext cx="12231258" cy="7004114"/>
          </a:xfrm>
          <a:prstGeom prst="rect">
            <a:avLst/>
          </a:prstGeom>
          <a:noFill/>
        </p:spPr>
      </p:pic>
      <p:sp>
        <p:nvSpPr>
          <p:cNvPr id="2" name="Title 1"/>
          <p:cNvSpPr>
            <a:spLocks noGrp="1"/>
          </p:cNvSpPr>
          <p:nvPr>
            <p:ph type="title"/>
          </p:nvPr>
        </p:nvSpPr>
        <p:spPr>
          <a:xfrm>
            <a:off x="2310511" y="6343870"/>
            <a:ext cx="7985759" cy="868823"/>
          </a:xfrm>
        </p:spPr>
        <p:txBody>
          <a:bodyPr vert="horz" lIns="91440" tIns="45720" rIns="91440" bIns="45720" rtlCol="0" anchor="b">
            <a:normAutofit/>
          </a:bodyPr>
          <a:lstStyle/>
          <a:p>
            <a:pPr algn="ctr">
              <a:lnSpc>
                <a:spcPct val="90000"/>
              </a:lnSpc>
            </a:pPr>
            <a:r>
              <a:rPr lang="en-US" sz="2800" dirty="0">
                <a:solidFill>
                  <a:schemeClr val="bg1"/>
                </a:solidFill>
              </a:rPr>
              <a:t>NETWORKS</a:t>
            </a:r>
            <a:br>
              <a:rPr lang="en-US" sz="2800" dirty="0">
                <a:solidFill>
                  <a:schemeClr val="bg1"/>
                </a:solidFill>
              </a:rPr>
            </a:br>
            <a:endParaRPr lang="en-US" sz="2800" dirty="0">
              <a:solidFill>
                <a:schemeClr val="bg1"/>
              </a:solidFill>
            </a:endParaRPr>
          </a:p>
        </p:txBody>
      </p:sp>
      <p:sp>
        <p:nvSpPr>
          <p:cNvPr id="3" name="Text Placeholder 2"/>
          <p:cNvSpPr>
            <a:spLocks noGrp="1"/>
          </p:cNvSpPr>
          <p:nvPr>
            <p:ph type="body" sz="half" idx="2"/>
          </p:nvPr>
        </p:nvSpPr>
        <p:spPr>
          <a:xfrm>
            <a:off x="2615738" y="5680637"/>
            <a:ext cx="6960524" cy="598516"/>
          </a:xfrm>
        </p:spPr>
        <p:txBody>
          <a:bodyPr vert="horz" lIns="91440" tIns="45720" rIns="91440" bIns="45720" rtlCol="0" anchor="t">
            <a:normAutofit/>
          </a:bodyPr>
          <a:lstStyle/>
          <a:p>
            <a:pPr algn="ctr"/>
            <a:r>
              <a:rPr lang="en-US" sz="2000" dirty="0">
                <a:solidFill>
                  <a:schemeClr val="bg1"/>
                </a:solidFill>
              </a:rPr>
              <a:t>Co-affiliation network by mobility</a:t>
            </a:r>
          </a:p>
        </p:txBody>
      </p:sp>
    </p:spTree>
    <p:extLst>
      <p:ext uri="{BB962C8B-B14F-4D97-AF65-F5344CB8AC3E}">
        <p14:creationId xmlns:p14="http://schemas.microsoft.com/office/powerpoint/2010/main" val="281152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1709928"/>
            <a:ext cx="3272474" cy="1709928"/>
          </a:xfrm>
        </p:spPr>
        <p:txBody>
          <a:bodyPr/>
          <a:lstStyle/>
          <a:p>
            <a:r>
              <a:rPr lang="en-US" dirty="0"/>
              <a:t>CIRCULATION</a:t>
            </a:r>
            <a:br>
              <a:rPr lang="en-US" dirty="0"/>
            </a:br>
            <a:endParaRPr lang="en-US" sz="3500" dirty="0">
              <a:solidFill>
                <a:schemeClr val="accent4"/>
              </a:solidFill>
            </a:endParaRPr>
          </a:p>
        </p:txBody>
      </p:sp>
      <p:sp>
        <p:nvSpPr>
          <p:cNvPr id="3" name="Content Placeholder 2">
            <a:extLst>
              <a:ext uri="{FF2B5EF4-FFF2-40B4-BE49-F238E27FC236}">
                <a16:creationId xmlns:a16="http://schemas.microsoft.com/office/drawing/2014/main" id="{E678F5A7-0689-45B4-B80C-96B398F34B63}"/>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B01F6FF3-A26F-4822-9A5C-3F22D1EFFDEB}"/>
              </a:ext>
            </a:extLst>
          </p:cNvPr>
          <p:cNvSpPr>
            <a:spLocks noGrp="1"/>
          </p:cNvSpPr>
          <p:nvPr>
            <p:ph type="body" sz="half" idx="2"/>
          </p:nvPr>
        </p:nvSpPr>
        <p:spPr/>
        <p:txBody>
          <a:bodyPr/>
          <a:lstStyle/>
          <a:p>
            <a:endParaRPr lang="en-US"/>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8164" t="15328" r="50076" b="29866"/>
          <a:stretch/>
        </p:blipFill>
        <p:spPr>
          <a:xfrm>
            <a:off x="4485578" y="685799"/>
            <a:ext cx="7554022" cy="5886237"/>
          </a:xfrm>
          <a:prstGeom prst="rect">
            <a:avLst/>
          </a:prstGeom>
        </p:spPr>
      </p:pic>
    </p:spTree>
    <p:extLst>
      <p:ext uri="{BB962C8B-B14F-4D97-AF65-F5344CB8AC3E}">
        <p14:creationId xmlns:p14="http://schemas.microsoft.com/office/powerpoint/2010/main" val="1266381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haroni" panose="02010803020104030203" pitchFamily="2" charset="-79"/>
                <a:cs typeface="Aharoni" panose="02010803020104030203" pitchFamily="2" charset="-79"/>
              </a:rPr>
              <a:t>Normalized share of migration</a:t>
            </a:r>
          </a:p>
        </p:txBody>
      </p:sp>
      <p:sp>
        <p:nvSpPr>
          <p:cNvPr id="8" name="Content Placeholder 7">
            <a:extLst>
              <a:ext uri="{FF2B5EF4-FFF2-40B4-BE49-F238E27FC236}">
                <a16:creationId xmlns:a16="http://schemas.microsoft.com/office/drawing/2014/main" id="{E82C60ED-A98C-4952-B054-C1F31E0B8747}"/>
              </a:ext>
            </a:extLst>
          </p:cNvPr>
          <p:cNvSpPr>
            <a:spLocks noGrp="1"/>
          </p:cNvSpPr>
          <p:nvPr>
            <p:ph idx="1"/>
          </p:nvPr>
        </p:nvSpPr>
        <p:spPr/>
        <p:txBody>
          <a:bodyPr/>
          <a:lstStyle/>
          <a:p>
            <a:endParaRPr lang="en-US"/>
          </a:p>
        </p:txBody>
      </p:sp>
      <p:pic>
        <p:nvPicPr>
          <p:cNvPr id="3" name="Picture 2" descr="C:\Users\sugimoto\Dropbox\Mobility\europe_map_origin.png"/>
          <p:cNvPicPr/>
          <p:nvPr/>
        </p:nvPicPr>
        <p:blipFill rotWithShape="1">
          <a:blip r:embed="rId2" cstate="print">
            <a:extLst>
              <a:ext uri="{28A0092B-C50C-407E-A947-70E740481C1C}">
                <a14:useLocalDpi xmlns:a14="http://schemas.microsoft.com/office/drawing/2010/main" val="0"/>
              </a:ext>
            </a:extLst>
          </a:blip>
          <a:srcRect r="34576"/>
          <a:stretch/>
        </p:blipFill>
        <p:spPr bwMode="auto">
          <a:xfrm>
            <a:off x="1676400" y="1676402"/>
            <a:ext cx="4114800" cy="3428999"/>
          </a:xfrm>
          <a:prstGeom prst="rect">
            <a:avLst/>
          </a:prstGeom>
          <a:noFill/>
          <a:ln>
            <a:noFill/>
          </a:ln>
        </p:spPr>
      </p:pic>
      <p:pic>
        <p:nvPicPr>
          <p:cNvPr id="4" name="Picture 3" descr="C:\Users\sugimoto\Dropbox\Mobility\europe_map_recieving.png"/>
          <p:cNvPicPr/>
          <p:nvPr/>
        </p:nvPicPr>
        <p:blipFill rotWithShape="1">
          <a:blip r:embed="rId3" cstate="print">
            <a:extLst>
              <a:ext uri="{28A0092B-C50C-407E-A947-70E740481C1C}">
                <a14:useLocalDpi xmlns:a14="http://schemas.microsoft.com/office/drawing/2010/main" val="0"/>
              </a:ext>
            </a:extLst>
          </a:blip>
          <a:srcRect r="33104"/>
          <a:stretch/>
        </p:blipFill>
        <p:spPr bwMode="auto">
          <a:xfrm>
            <a:off x="6324600" y="1676402"/>
            <a:ext cx="4114800" cy="3428999"/>
          </a:xfrm>
          <a:prstGeom prst="rect">
            <a:avLst/>
          </a:prstGeom>
          <a:noFill/>
          <a:ln>
            <a:noFill/>
          </a:ln>
        </p:spPr>
      </p:pic>
      <p:sp>
        <p:nvSpPr>
          <p:cNvPr id="5" name="TextBox 4"/>
          <p:cNvSpPr txBox="1"/>
          <p:nvPr/>
        </p:nvSpPr>
        <p:spPr>
          <a:xfrm>
            <a:off x="2514601" y="5334000"/>
            <a:ext cx="2151551" cy="369332"/>
          </a:xfrm>
          <a:prstGeom prst="rect">
            <a:avLst/>
          </a:prstGeom>
          <a:noFill/>
        </p:spPr>
        <p:txBody>
          <a:bodyPr wrap="none" rtlCol="0">
            <a:spAutoFit/>
          </a:bodyPr>
          <a:lstStyle/>
          <a:p>
            <a:r>
              <a:rPr lang="en-US" dirty="0">
                <a:latin typeface="Aharoni" panose="02010803020104030203" pitchFamily="2" charset="-79"/>
                <a:cs typeface="Aharoni" panose="02010803020104030203" pitchFamily="2" charset="-79"/>
              </a:rPr>
              <a:t>Sending Countries</a:t>
            </a:r>
          </a:p>
        </p:txBody>
      </p:sp>
      <p:sp>
        <p:nvSpPr>
          <p:cNvPr id="6" name="TextBox 5"/>
          <p:cNvSpPr txBox="1"/>
          <p:nvPr/>
        </p:nvSpPr>
        <p:spPr>
          <a:xfrm>
            <a:off x="7391401" y="5273902"/>
            <a:ext cx="2311851" cy="369332"/>
          </a:xfrm>
          <a:prstGeom prst="rect">
            <a:avLst/>
          </a:prstGeom>
          <a:noFill/>
        </p:spPr>
        <p:txBody>
          <a:bodyPr wrap="none" rtlCol="0">
            <a:spAutoFit/>
          </a:bodyPr>
          <a:lstStyle/>
          <a:p>
            <a:r>
              <a:rPr lang="en-US" dirty="0">
                <a:latin typeface="Aharoni" panose="02010803020104030203" pitchFamily="2" charset="-79"/>
                <a:cs typeface="Aharoni" panose="02010803020104030203" pitchFamily="2" charset="-79"/>
              </a:rPr>
              <a:t>Receiving Countries</a:t>
            </a:r>
          </a:p>
        </p:txBody>
      </p:sp>
      <p:sp>
        <p:nvSpPr>
          <p:cNvPr id="7" name="TextBox 6"/>
          <p:cNvSpPr txBox="1"/>
          <p:nvPr/>
        </p:nvSpPr>
        <p:spPr>
          <a:xfrm>
            <a:off x="7182970" y="6324600"/>
            <a:ext cx="3410934" cy="369332"/>
          </a:xfrm>
          <a:prstGeom prst="rect">
            <a:avLst/>
          </a:prstGeom>
          <a:noFill/>
        </p:spPr>
        <p:txBody>
          <a:bodyPr wrap="none" rtlCol="0">
            <a:spAutoFit/>
          </a:bodyPr>
          <a:lstStyle/>
          <a:p>
            <a:r>
              <a:rPr lang="en-US" dirty="0">
                <a:solidFill>
                  <a:schemeClr val="bg1"/>
                </a:solidFill>
              </a:rPr>
              <a:t>Visualization by Dakota Murray</a:t>
            </a:r>
          </a:p>
        </p:txBody>
      </p:sp>
    </p:spTree>
    <p:extLst>
      <p:ext uri="{BB962C8B-B14F-4D97-AF65-F5344CB8AC3E}">
        <p14:creationId xmlns:p14="http://schemas.microsoft.com/office/powerpoint/2010/main" val="3291118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4D2D-0487-4025-9674-09C0A9565A24}"/>
              </a:ext>
            </a:extLst>
          </p:cNvPr>
          <p:cNvSpPr>
            <a:spLocks noGrp="1"/>
          </p:cNvSpPr>
          <p:nvPr>
            <p:ph type="title"/>
          </p:nvPr>
        </p:nvSpPr>
        <p:spPr/>
        <p:txBody>
          <a:bodyPr/>
          <a:lstStyle/>
          <a:p>
            <a:r>
              <a:rPr lang="en-US" dirty="0"/>
              <a:t>SCIENCE DIPLOMACY</a:t>
            </a:r>
          </a:p>
        </p:txBody>
      </p:sp>
      <p:graphicFrame>
        <p:nvGraphicFramePr>
          <p:cNvPr id="4" name="Content Placeholder 3">
            <a:extLst>
              <a:ext uri="{FF2B5EF4-FFF2-40B4-BE49-F238E27FC236}">
                <a16:creationId xmlns:a16="http://schemas.microsoft.com/office/drawing/2014/main" id="{3E8F1B8A-830C-4E13-ADD6-B14D41F08D00}"/>
              </a:ext>
            </a:extLst>
          </p:cNvPr>
          <p:cNvGraphicFramePr>
            <a:graphicFrameLocks noGrp="1"/>
          </p:cNvGraphicFramePr>
          <p:nvPr>
            <p:ph idx="1"/>
            <p:extLst>
              <p:ext uri="{D42A27DB-BD31-4B8C-83A1-F6EECF244321}">
                <p14:modId xmlns:p14="http://schemas.microsoft.com/office/powerpoint/2010/main" val="2369959363"/>
              </p:ext>
            </p:extLst>
          </p:nvPr>
        </p:nvGraphicFramePr>
        <p:xfrm>
          <a:off x="1116013" y="2478088"/>
          <a:ext cx="10167938" cy="3017520"/>
        </p:xfrm>
        <a:graphic>
          <a:graphicData uri="http://schemas.openxmlformats.org/drawingml/2006/table">
            <a:tbl>
              <a:tblPr firstRow="1" bandRow="1">
                <a:tableStyleId>{69CF1AB2-1976-4502-BF36-3FF5EA218861}</a:tableStyleId>
              </a:tblPr>
              <a:tblGrid>
                <a:gridCol w="2892370">
                  <a:extLst>
                    <a:ext uri="{9D8B030D-6E8A-4147-A177-3AD203B41FA5}">
                      <a16:colId xmlns:a16="http://schemas.microsoft.com/office/drawing/2014/main" val="2714759014"/>
                    </a:ext>
                  </a:extLst>
                </a:gridCol>
                <a:gridCol w="7275568">
                  <a:extLst>
                    <a:ext uri="{9D8B030D-6E8A-4147-A177-3AD203B41FA5}">
                      <a16:colId xmlns:a16="http://schemas.microsoft.com/office/drawing/2014/main" val="3332952210"/>
                    </a:ext>
                  </a:extLst>
                </a:gridCol>
              </a:tblGrid>
              <a:tr h="370840">
                <a:tc>
                  <a:txBody>
                    <a:bodyPr/>
                    <a:lstStyle/>
                    <a:p>
                      <a:r>
                        <a:rPr lang="en-US" b="1" dirty="0"/>
                        <a:t>Diplomacy for science</a:t>
                      </a:r>
                    </a:p>
                  </a:txBody>
                  <a:tcPr/>
                </a:tc>
                <a:tc>
                  <a:txBody>
                    <a:bodyPr/>
                    <a:lstStyle/>
                    <a:p>
                      <a:r>
                        <a:rPr lang="en-US" b="0" dirty="0"/>
                        <a:t>The use of diplomatic action to facilitate international scientific collaboration, e.g., by negotiating R&amp;D agreements and exchange </a:t>
                      </a:r>
                      <a:r>
                        <a:rPr lang="en-US" b="0" dirty="0" err="1"/>
                        <a:t>programmes</a:t>
                      </a:r>
                      <a:r>
                        <a:rPr lang="en-US" b="0" dirty="0"/>
                        <a:t> or enabling the establishment of international research infrastructures</a:t>
                      </a:r>
                    </a:p>
                  </a:txBody>
                  <a:tcPr/>
                </a:tc>
                <a:extLst>
                  <a:ext uri="{0D108BD9-81ED-4DB2-BD59-A6C34878D82A}">
                    <a16:rowId xmlns:a16="http://schemas.microsoft.com/office/drawing/2014/main" val="1599364656"/>
                  </a:ext>
                </a:extLst>
              </a:tr>
              <a:tr h="370840">
                <a:tc>
                  <a:txBody>
                    <a:bodyPr/>
                    <a:lstStyle/>
                    <a:p>
                      <a:r>
                        <a:rPr lang="en-US" b="1" dirty="0"/>
                        <a:t>Science for diplomacy</a:t>
                      </a:r>
                    </a:p>
                  </a:txBody>
                  <a:tcPr/>
                </a:tc>
                <a:tc>
                  <a:txBody>
                    <a:bodyPr/>
                    <a:lstStyle/>
                    <a:p>
                      <a:r>
                        <a:rPr lang="en-US" dirty="0"/>
                        <a:t>The use of science as a soft power to advance diplomatic objects, e.g., for building bridges between nations and creating good will on which diplomatic relations can be built</a:t>
                      </a:r>
                    </a:p>
                  </a:txBody>
                  <a:tcPr/>
                </a:tc>
                <a:extLst>
                  <a:ext uri="{0D108BD9-81ED-4DB2-BD59-A6C34878D82A}">
                    <a16:rowId xmlns:a16="http://schemas.microsoft.com/office/drawing/2014/main" val="867779246"/>
                  </a:ext>
                </a:extLst>
              </a:tr>
              <a:tr h="370840">
                <a:tc>
                  <a:txBody>
                    <a:bodyPr/>
                    <a:lstStyle/>
                    <a:p>
                      <a:r>
                        <a:rPr lang="en-US" b="1" dirty="0"/>
                        <a:t>Science in diplomacy</a:t>
                      </a:r>
                    </a:p>
                  </a:txBody>
                  <a:tcPr/>
                </a:tc>
                <a:tc>
                  <a:txBody>
                    <a:bodyPr/>
                    <a:lstStyle/>
                    <a:p>
                      <a:r>
                        <a:rPr lang="en-US" dirty="0"/>
                        <a:t>The direct support of diplomatic processes through science, e.g., by providing scientific advice and evidence to inform and support decision-making in foreign and security policies </a:t>
                      </a:r>
                    </a:p>
                  </a:txBody>
                  <a:tcPr/>
                </a:tc>
                <a:extLst>
                  <a:ext uri="{0D108BD9-81ED-4DB2-BD59-A6C34878D82A}">
                    <a16:rowId xmlns:a16="http://schemas.microsoft.com/office/drawing/2014/main" val="3938153393"/>
                  </a:ext>
                </a:extLst>
              </a:tr>
            </a:tbl>
          </a:graphicData>
        </a:graphic>
      </p:graphicFrame>
    </p:spTree>
    <p:extLst>
      <p:ext uri="{BB962C8B-B14F-4D97-AF65-F5344CB8AC3E}">
        <p14:creationId xmlns:p14="http://schemas.microsoft.com/office/powerpoint/2010/main" val="4259635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1" y="470647"/>
            <a:ext cx="9601200" cy="1485900"/>
          </a:xfrm>
        </p:spPr>
        <p:txBody>
          <a:bodyPr/>
          <a:lstStyle/>
          <a:p>
            <a:r>
              <a:rPr lang="en-US" dirty="0"/>
              <a:t>Production advance in mobility</a:t>
            </a:r>
            <a:endParaRPr lang="en-US" sz="3500" dirty="0">
              <a:solidFill>
                <a:schemeClr val="accent4"/>
              </a:solidFill>
            </a:endParaRPr>
          </a:p>
        </p:txBody>
      </p:sp>
      <p:pic>
        <p:nvPicPr>
          <p:cNvPr id="5" name="Content Placeholder 3"/>
          <p:cNvPicPr>
            <a:picLocks noGrp="1" noChangeAspect="1"/>
          </p:cNvPicPr>
          <p:nvPr>
            <p:ph idx="1"/>
          </p:nvPr>
        </p:nvPicPr>
        <p:blipFill>
          <a:blip r:embed="rId2"/>
          <a:stretch>
            <a:fillRect/>
          </a:stretch>
        </p:blipFill>
        <p:spPr>
          <a:xfrm>
            <a:off x="3925651" y="1845129"/>
            <a:ext cx="8130401" cy="4769835"/>
          </a:xfrm>
          <a:prstGeom prst="rect">
            <a:avLst/>
          </a:prstGeom>
        </p:spPr>
      </p:pic>
      <p:sp>
        <p:nvSpPr>
          <p:cNvPr id="3" name="Rectangle 2"/>
          <p:cNvSpPr/>
          <p:nvPr/>
        </p:nvSpPr>
        <p:spPr>
          <a:xfrm>
            <a:off x="986121" y="5171727"/>
            <a:ext cx="2589836" cy="1477328"/>
          </a:xfrm>
          <a:prstGeom prst="rect">
            <a:avLst/>
          </a:prstGeom>
        </p:spPr>
        <p:txBody>
          <a:bodyPr wrap="square">
            <a:spAutoFit/>
          </a:bodyPr>
          <a:lstStyle/>
          <a:p>
            <a:r>
              <a:rPr lang="en-US" sz="1500" dirty="0"/>
              <a:t>Proportion of researchers by number of publications (left axis) and number of researchers in logarithmic scale by number of publications (right axis)</a:t>
            </a:r>
          </a:p>
        </p:txBody>
      </p:sp>
    </p:spTree>
    <p:extLst>
      <p:ext uri="{BB962C8B-B14F-4D97-AF65-F5344CB8AC3E}">
        <p14:creationId xmlns:p14="http://schemas.microsoft.com/office/powerpoint/2010/main" val="1267057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1" y="510988"/>
            <a:ext cx="9601200" cy="1485900"/>
          </a:xfrm>
        </p:spPr>
        <p:txBody>
          <a:bodyPr/>
          <a:lstStyle/>
          <a:p>
            <a:r>
              <a:rPr lang="en-US" dirty="0"/>
              <a:t>Citation advantages of mobility</a:t>
            </a:r>
            <a:endParaRPr lang="en-US" sz="3500" dirty="0">
              <a:solidFill>
                <a:schemeClr val="accent4"/>
              </a:solidFill>
            </a:endParaRPr>
          </a:p>
        </p:txBody>
      </p:sp>
      <p:sp>
        <p:nvSpPr>
          <p:cNvPr id="3" name="Rectangle 2"/>
          <p:cNvSpPr/>
          <p:nvPr/>
        </p:nvSpPr>
        <p:spPr>
          <a:xfrm>
            <a:off x="1030944" y="3504291"/>
            <a:ext cx="2589836" cy="1077218"/>
          </a:xfrm>
          <a:prstGeom prst="rect">
            <a:avLst/>
          </a:prstGeom>
        </p:spPr>
        <p:txBody>
          <a:bodyPr wrap="square">
            <a:spAutoFit/>
          </a:bodyPr>
          <a:lstStyle/>
          <a:p>
            <a:r>
              <a:rPr lang="en-US" sz="1600" dirty="0"/>
              <a:t>MNCS values at the researcher level by mobility type controlling by number of publications</a:t>
            </a:r>
            <a:endParaRPr lang="en-US" sz="1500" dirty="0"/>
          </a:p>
        </p:txBody>
      </p:sp>
      <p:pic>
        <p:nvPicPr>
          <p:cNvPr id="6" name="Imagen 11"/>
          <p:cNvPicPr>
            <a:picLocks/>
          </p:cNvPicPr>
          <p:nvPr/>
        </p:nvPicPr>
        <p:blipFill>
          <a:blip r:embed="rId2">
            <a:extLst>
              <a:ext uri="{28A0092B-C50C-407E-A947-70E740481C1C}">
                <a14:useLocalDpi xmlns:a14="http://schemas.microsoft.com/office/drawing/2010/main" val="0"/>
              </a:ext>
            </a:extLst>
          </a:blip>
          <a:stretch>
            <a:fillRect/>
          </a:stretch>
        </p:blipFill>
        <p:spPr>
          <a:xfrm>
            <a:off x="3968130" y="2580515"/>
            <a:ext cx="7977339" cy="3829250"/>
          </a:xfrm>
          <a:prstGeom prst="rect">
            <a:avLst/>
          </a:prstGeom>
        </p:spPr>
      </p:pic>
    </p:spTree>
    <p:extLst>
      <p:ext uri="{BB962C8B-B14F-4D97-AF65-F5344CB8AC3E}">
        <p14:creationId xmlns:p14="http://schemas.microsoft.com/office/powerpoint/2010/main" val="1893031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710" y="444500"/>
            <a:ext cx="9601200" cy="1485900"/>
          </a:xfrm>
        </p:spPr>
        <p:txBody>
          <a:bodyPr/>
          <a:lstStyle/>
          <a:p>
            <a:r>
              <a:rPr lang="en-US" dirty="0"/>
              <a:t>Citation typologies</a:t>
            </a:r>
            <a:endParaRPr lang="en-US" sz="3500" dirty="0">
              <a:solidFill>
                <a:schemeClr val="accent4"/>
              </a:solidFill>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264" t="17222" r="1869" b="17963"/>
          <a:stretch/>
        </p:blipFill>
        <p:spPr>
          <a:xfrm>
            <a:off x="723900" y="1930400"/>
            <a:ext cx="11412474" cy="4533900"/>
          </a:xfrm>
          <a:prstGeom prst="rect">
            <a:avLst/>
          </a:prstGeom>
        </p:spPr>
      </p:pic>
    </p:spTree>
    <p:extLst>
      <p:ext uri="{BB962C8B-B14F-4D97-AF65-F5344CB8AC3E}">
        <p14:creationId xmlns:p14="http://schemas.microsoft.com/office/powerpoint/2010/main" val="1291695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Exchange matrix</a:t>
            </a:r>
            <a:br>
              <a:rPr lang="en-US" dirty="0"/>
            </a:br>
            <a:endParaRPr lang="en-US" sz="3500" dirty="0">
              <a:solidFill>
                <a:schemeClr val="accent4"/>
              </a:solidFill>
            </a:endParaRPr>
          </a:p>
        </p:txBody>
      </p:sp>
      <p:pic>
        <p:nvPicPr>
          <p:cNvPr id="5" name="Imag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743067" y="429001"/>
            <a:ext cx="6139375" cy="6082553"/>
          </a:xfrm>
          <a:prstGeom prst="rect">
            <a:avLst/>
          </a:prstGeom>
          <a:noFill/>
          <a:ln>
            <a:noFill/>
          </a:ln>
        </p:spPr>
      </p:pic>
      <p:sp>
        <p:nvSpPr>
          <p:cNvPr id="6" name="Rectangle 5"/>
          <p:cNvSpPr/>
          <p:nvPr/>
        </p:nvSpPr>
        <p:spPr>
          <a:xfrm>
            <a:off x="723900" y="3981742"/>
            <a:ext cx="2589836" cy="1323439"/>
          </a:xfrm>
          <a:prstGeom prst="rect">
            <a:avLst/>
          </a:prstGeom>
        </p:spPr>
        <p:txBody>
          <a:bodyPr wrap="square">
            <a:spAutoFit/>
          </a:bodyPr>
          <a:lstStyle/>
          <a:p>
            <a:r>
              <a:rPr lang="en-US" sz="1600" dirty="0"/>
              <a:t>Average MNCS for individuals by region of origin and region of destination, and for non-migrants</a:t>
            </a:r>
            <a:endParaRPr lang="en-US" sz="1500" dirty="0"/>
          </a:p>
        </p:txBody>
      </p:sp>
    </p:spTree>
    <p:extLst>
      <p:ext uri="{BB962C8B-B14F-4D97-AF65-F5344CB8AC3E}">
        <p14:creationId xmlns:p14="http://schemas.microsoft.com/office/powerpoint/2010/main" val="431324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Gendered mobility in the late 1800s</a:t>
            </a:r>
          </a:p>
        </p:txBody>
      </p:sp>
      <p:sp>
        <p:nvSpPr>
          <p:cNvPr id="4" name="Text Placeholder 3">
            <a:extLst>
              <a:ext uri="{FF2B5EF4-FFF2-40B4-BE49-F238E27FC236}">
                <a16:creationId xmlns:a16="http://schemas.microsoft.com/office/drawing/2014/main" id="{A5B5C93B-9CFC-42DE-99F6-3FB980D3F93C}"/>
              </a:ext>
            </a:extLst>
          </p:cNvPr>
          <p:cNvSpPr>
            <a:spLocks noGrp="1"/>
          </p:cNvSpPr>
          <p:nvPr>
            <p:ph type="body" sz="half" idx="2"/>
          </p:nvPr>
        </p:nvSpPr>
        <p:spPr/>
        <p:txBody>
          <a:bodyPr>
            <a:normAutofit fontScale="85000" lnSpcReduction="10000"/>
          </a:bodyPr>
          <a:lstStyle/>
          <a:p>
            <a:r>
              <a:rPr lang="en-US" dirty="0"/>
              <a:t>“We were told that the only reason women wanted a university education was to make trouble for the government. If foreign governments did not object, that was all right, but Germany had more sense.” </a:t>
            </a:r>
          </a:p>
          <a:p>
            <a:r>
              <a:rPr lang="en-US" dirty="0"/>
              <a:t>–Alice Hamilton</a:t>
            </a:r>
          </a:p>
          <a:p>
            <a:endParaRPr lang="en-US" dirty="0"/>
          </a:p>
        </p:txBody>
      </p:sp>
      <p:pic>
        <p:nvPicPr>
          <p:cNvPr id="5" name="Picture 4"/>
          <p:cNvPicPr>
            <a:picLocks noChangeAspect="1"/>
          </p:cNvPicPr>
          <p:nvPr/>
        </p:nvPicPr>
        <p:blipFill>
          <a:blip r:embed="rId2"/>
          <a:stretch>
            <a:fillRect/>
          </a:stretch>
        </p:blipFill>
        <p:spPr>
          <a:xfrm>
            <a:off x="5832630" y="-53805"/>
            <a:ext cx="4781752" cy="6911805"/>
          </a:xfrm>
          <a:prstGeom prst="rect">
            <a:avLst/>
          </a:prstGeom>
        </p:spPr>
      </p:pic>
    </p:spTree>
    <p:extLst>
      <p:ext uri="{BB962C8B-B14F-4D97-AF65-F5344CB8AC3E}">
        <p14:creationId xmlns:p14="http://schemas.microsoft.com/office/powerpoint/2010/main" val="8906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differences in mobility</a:t>
            </a:r>
          </a:p>
        </p:txBody>
      </p:sp>
      <p:sp>
        <p:nvSpPr>
          <p:cNvPr id="4" name="Content Placeholder 3"/>
          <p:cNvSpPr>
            <a:spLocks noGrp="1"/>
          </p:cNvSpPr>
          <p:nvPr>
            <p:ph sz="half" idx="2"/>
          </p:nvPr>
        </p:nvSpPr>
        <p:spPr>
          <a:xfrm>
            <a:off x="9050215" y="2544097"/>
            <a:ext cx="3073399" cy="1527717"/>
          </a:xfrm>
        </p:spPr>
        <p:txBody>
          <a:bodyPr>
            <a:normAutofit fontScale="92500" lnSpcReduction="20000"/>
          </a:bodyPr>
          <a:lstStyle/>
          <a:p>
            <a:r>
              <a:rPr lang="en-US" sz="1200" dirty="0"/>
              <a:t>First paper between 2008-2010</a:t>
            </a:r>
          </a:p>
          <a:p>
            <a:r>
              <a:rPr lang="en-US" sz="1200" dirty="0"/>
              <a:t>6.1% international mobility</a:t>
            </a:r>
          </a:p>
          <a:p>
            <a:r>
              <a:rPr lang="en-US" sz="1200" dirty="0"/>
              <a:t>61.3% of researchers had a single paper; 82.1% have  </a:t>
            </a:r>
            <a:r>
              <a:rPr lang="en-US" sz="1200" b="1" dirty="0"/>
              <a:t>≤</a:t>
            </a:r>
            <a:r>
              <a:rPr lang="en-US" sz="1200" dirty="0"/>
              <a:t> 5</a:t>
            </a:r>
          </a:p>
          <a:p>
            <a:r>
              <a:rPr lang="en-US" sz="1200" dirty="0"/>
              <a:t>Travelers: 1.7% of women; 1.9% of men</a:t>
            </a:r>
          </a:p>
          <a:p>
            <a:r>
              <a:rPr lang="en-US" sz="1200" dirty="0"/>
              <a:t>Migrants: 4.0% for women; 4.5% for men</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135" y="1297622"/>
            <a:ext cx="8718403" cy="4798378"/>
          </a:xfrm>
          <a:prstGeom prst="rect">
            <a:avLst/>
          </a:prstGeom>
          <a:noFill/>
          <a:ln>
            <a:noFill/>
          </a:ln>
        </p:spPr>
      </p:pic>
    </p:spTree>
    <p:extLst>
      <p:ext uri="{BB962C8B-B14F-4D97-AF65-F5344CB8AC3E}">
        <p14:creationId xmlns:p14="http://schemas.microsoft.com/office/powerpoint/2010/main" val="3620764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Country differences in mobility</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65563"/>
            <a:ext cx="11694621" cy="5292437"/>
          </a:xfrm>
          <a:prstGeom prst="rect">
            <a:avLst/>
          </a:prstGeom>
          <a:noFill/>
          <a:ln>
            <a:noFill/>
          </a:ln>
        </p:spPr>
      </p:pic>
    </p:spTree>
    <p:extLst>
      <p:ext uri="{BB962C8B-B14F-4D97-AF65-F5344CB8AC3E}">
        <p14:creationId xmlns:p14="http://schemas.microsoft.com/office/powerpoint/2010/main" val="3366267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of destination</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654423" y="1783975"/>
            <a:ext cx="11022187" cy="4844039"/>
          </a:xfrm>
          <a:prstGeom prst="rect">
            <a:avLst/>
          </a:prstGeom>
          <a:noFill/>
          <a:ln>
            <a:noFill/>
          </a:ln>
        </p:spPr>
      </p:pic>
    </p:spTree>
    <p:extLst>
      <p:ext uri="{BB962C8B-B14F-4D97-AF65-F5344CB8AC3E}">
        <p14:creationId xmlns:p14="http://schemas.microsoft.com/office/powerpoint/2010/main" val="3821638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E3D8-95E4-033F-456A-98FF350E13F3}"/>
              </a:ext>
            </a:extLst>
          </p:cNvPr>
          <p:cNvSpPr>
            <a:spLocks noGrp="1"/>
          </p:cNvSpPr>
          <p:nvPr>
            <p:ph type="title"/>
          </p:nvPr>
        </p:nvSpPr>
        <p:spPr/>
        <p:txBody>
          <a:bodyPr/>
          <a:lstStyle/>
          <a:p>
            <a:r>
              <a:rPr lang="en-US" altLang="zh-CN" dirty="0">
                <a:latin typeface="Helvetica" pitchFamily="2" charset="0"/>
                <a:cs typeface="Arial" panose="020B0604020202020204" pitchFamily="34" charset="0"/>
              </a:rPr>
              <a:t>Horizon</a:t>
            </a:r>
            <a:r>
              <a:rPr lang="zh-CN" altLang="en-US" dirty="0">
                <a:latin typeface="Helvetica" pitchFamily="2" charset="0"/>
                <a:cs typeface="Arial" panose="020B0604020202020204" pitchFamily="34" charset="0"/>
              </a:rPr>
              <a:t> </a:t>
            </a:r>
            <a:r>
              <a:rPr lang="en-US" altLang="zh-CN" dirty="0">
                <a:latin typeface="Helvetica" pitchFamily="2" charset="0"/>
                <a:cs typeface="Arial" panose="020B0604020202020204" pitchFamily="34" charset="0"/>
              </a:rPr>
              <a:t>Europe</a:t>
            </a:r>
            <a:endParaRPr lang="en-US" dirty="0">
              <a:latin typeface="Helvetica" pitchFamily="2" charset="0"/>
              <a:cs typeface="Arial" panose="020B0604020202020204" pitchFamily="34" charset="0"/>
            </a:endParaRPr>
          </a:p>
        </p:txBody>
      </p:sp>
      <p:sp>
        <p:nvSpPr>
          <p:cNvPr id="4" name="Content Placeholder 3">
            <a:extLst>
              <a:ext uri="{FF2B5EF4-FFF2-40B4-BE49-F238E27FC236}">
                <a16:creationId xmlns:a16="http://schemas.microsoft.com/office/drawing/2014/main" id="{049BF1EA-3B56-638F-6845-82EA1A2E80A2}"/>
              </a:ext>
            </a:extLst>
          </p:cNvPr>
          <p:cNvSpPr>
            <a:spLocks noGrp="1"/>
          </p:cNvSpPr>
          <p:nvPr>
            <p:ph sz="half" idx="2"/>
          </p:nvPr>
        </p:nvSpPr>
        <p:spPr>
          <a:xfrm>
            <a:off x="6096000" y="1894898"/>
            <a:ext cx="5638799" cy="4351338"/>
          </a:xfrm>
        </p:spPr>
        <p:txBody>
          <a:bodyPr>
            <a:normAutofit fontScale="85000" lnSpcReduction="20000"/>
          </a:bodyPr>
          <a:lstStyle/>
          <a:p>
            <a:pPr marL="0" indent="0">
              <a:lnSpc>
                <a:spcPct val="150000"/>
              </a:lnSpc>
              <a:buNone/>
            </a:pPr>
            <a:r>
              <a:rPr lang="zh-CN" altLang="en-US" b="0" i="0" dirty="0">
                <a:solidFill>
                  <a:srgbClr val="0A2458"/>
                </a:solidFill>
                <a:effectLst/>
                <a:latin typeface="Helvetica" pitchFamily="2" charset="0"/>
              </a:rPr>
              <a:t>“</a:t>
            </a:r>
            <a:r>
              <a:rPr lang="en-US" b="0" i="0" dirty="0">
                <a:solidFill>
                  <a:srgbClr val="222222"/>
                </a:solidFill>
                <a:effectLst/>
                <a:latin typeface="Helvetica" pitchFamily="2" charset="0"/>
              </a:rPr>
              <a:t>Over the next seven years, the European Union’s giant research-spending scheme will distribute a record </a:t>
            </a:r>
            <a:r>
              <a:rPr lang="en-US" b="0" i="0" dirty="0">
                <a:solidFill>
                  <a:srgbClr val="FF0000"/>
                </a:solidFill>
                <a:effectLst/>
                <a:latin typeface="Helvetica" pitchFamily="2" charset="0"/>
              </a:rPr>
              <a:t>€95.5 billion</a:t>
            </a:r>
            <a:r>
              <a:rPr lang="en-US" b="0" i="0" dirty="0">
                <a:solidFill>
                  <a:srgbClr val="222222"/>
                </a:solidFill>
                <a:effectLst/>
                <a:latin typeface="Helvetica" pitchFamily="2" charset="0"/>
              </a:rPr>
              <a:t> (US$116 billion) to basic-science projects and cross-border </a:t>
            </a:r>
            <a:r>
              <a:rPr lang="en-US" b="0" i="0" dirty="0">
                <a:solidFill>
                  <a:srgbClr val="FF0000"/>
                </a:solidFill>
                <a:effectLst/>
                <a:latin typeface="Helvetica" pitchFamily="2" charset="0"/>
              </a:rPr>
              <a:t>research collaborations </a:t>
            </a:r>
            <a:r>
              <a:rPr lang="en-US" b="0" i="0" dirty="0">
                <a:solidFill>
                  <a:srgbClr val="222222"/>
                </a:solidFill>
                <a:effectLst/>
                <a:latin typeface="Helvetica" pitchFamily="2" charset="0"/>
              </a:rPr>
              <a:t>to be carried out by tens of thousands of researchers across 27 member states and more than a dozen other countries.</a:t>
            </a:r>
            <a:r>
              <a:rPr lang="zh-CN" altLang="en-US" b="0" i="0" dirty="0">
                <a:solidFill>
                  <a:srgbClr val="0A2458"/>
                </a:solidFill>
                <a:effectLst/>
                <a:latin typeface="Helvetica" pitchFamily="2" charset="0"/>
              </a:rPr>
              <a:t>”</a:t>
            </a:r>
            <a:endParaRPr lang="en-US" dirty="0">
              <a:latin typeface="Helvetica" pitchFamily="2" charset="0"/>
            </a:endParaRPr>
          </a:p>
        </p:txBody>
      </p:sp>
      <p:pic>
        <p:nvPicPr>
          <p:cNvPr id="3074" name="Picture 2" descr="Horizon H2020 | REFINE">
            <a:extLst>
              <a:ext uri="{FF2B5EF4-FFF2-40B4-BE49-F238E27FC236}">
                <a16:creationId xmlns:a16="http://schemas.microsoft.com/office/drawing/2014/main" id="{996A9FAE-41AB-23B0-5002-504116ADEE3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9251" y="2322732"/>
            <a:ext cx="4773168" cy="318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438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FUNDING</a:t>
            </a:r>
          </a:p>
        </p:txBody>
      </p:sp>
    </p:spTree>
    <p:extLst>
      <p:ext uri="{BB962C8B-B14F-4D97-AF65-F5344CB8AC3E}">
        <p14:creationId xmlns:p14="http://schemas.microsoft.com/office/powerpoint/2010/main" val="407845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2628-9828-44C9-8266-4CC67F9608FC}"/>
              </a:ext>
            </a:extLst>
          </p:cNvPr>
          <p:cNvSpPr>
            <a:spLocks noGrp="1"/>
          </p:cNvSpPr>
          <p:nvPr>
            <p:ph type="title"/>
          </p:nvPr>
        </p:nvSpPr>
        <p:spPr/>
        <p:txBody>
          <a:bodyPr/>
          <a:lstStyle/>
          <a:p>
            <a:r>
              <a:rPr lang="en-US" dirty="0"/>
              <a:t>MADRID DECLARATION (2019)</a:t>
            </a:r>
          </a:p>
        </p:txBody>
      </p:sp>
      <p:sp>
        <p:nvSpPr>
          <p:cNvPr id="4" name="Text Placeholder 3">
            <a:extLst>
              <a:ext uri="{FF2B5EF4-FFF2-40B4-BE49-F238E27FC236}">
                <a16:creationId xmlns:a16="http://schemas.microsoft.com/office/drawing/2014/main" id="{2894110E-0423-42E6-95BA-4129166684FE}"/>
              </a:ext>
            </a:extLst>
          </p:cNvPr>
          <p:cNvSpPr>
            <a:spLocks noGrp="1"/>
          </p:cNvSpPr>
          <p:nvPr>
            <p:ph type="body" idx="1"/>
          </p:nvPr>
        </p:nvSpPr>
        <p:spPr/>
        <p:txBody>
          <a:bodyPr>
            <a:normAutofit fontScale="92500" lnSpcReduction="20000"/>
          </a:bodyPr>
          <a:lstStyle/>
          <a:p>
            <a:r>
              <a:rPr lang="en-US" dirty="0"/>
              <a:t>BENEFITS OF </a:t>
            </a:r>
          </a:p>
          <a:p>
            <a:r>
              <a:rPr lang="en-US" dirty="0"/>
              <a:t>SCIENCE DIPLOMACY</a:t>
            </a:r>
          </a:p>
        </p:txBody>
      </p:sp>
      <p:sp>
        <p:nvSpPr>
          <p:cNvPr id="5" name="Content Placeholder 4">
            <a:extLst>
              <a:ext uri="{FF2B5EF4-FFF2-40B4-BE49-F238E27FC236}">
                <a16:creationId xmlns:a16="http://schemas.microsoft.com/office/drawing/2014/main" id="{07951FA6-49BB-4B4C-9C31-9BE9A8CE5A40}"/>
              </a:ext>
            </a:extLst>
          </p:cNvPr>
          <p:cNvSpPr>
            <a:spLocks noGrp="1"/>
          </p:cNvSpPr>
          <p:nvPr>
            <p:ph sz="half" idx="2"/>
          </p:nvPr>
        </p:nvSpPr>
        <p:spPr/>
        <p:txBody>
          <a:bodyPr>
            <a:normAutofit fontScale="92500" lnSpcReduction="20000"/>
          </a:bodyPr>
          <a:lstStyle/>
          <a:p>
            <a:r>
              <a:rPr lang="en-US" dirty="0"/>
              <a:t>Address global challenges (e.g., SDGs)</a:t>
            </a:r>
          </a:p>
          <a:p>
            <a:r>
              <a:rPr lang="en-US" dirty="0"/>
              <a:t>Productive and sustainable IRs</a:t>
            </a:r>
          </a:p>
          <a:p>
            <a:r>
              <a:rPr lang="en-US" dirty="0"/>
              <a:t>Evidence-informed foreign policy</a:t>
            </a:r>
          </a:p>
          <a:p>
            <a:r>
              <a:rPr lang="en-US" dirty="0"/>
              <a:t>Improved scientific conditions (e.g., joint programs, capacity)</a:t>
            </a:r>
          </a:p>
          <a:p>
            <a:r>
              <a:rPr lang="en-US" dirty="0"/>
              <a:t>Bridging science and policymaking </a:t>
            </a:r>
          </a:p>
        </p:txBody>
      </p:sp>
      <p:sp>
        <p:nvSpPr>
          <p:cNvPr id="6" name="Text Placeholder 5">
            <a:extLst>
              <a:ext uri="{FF2B5EF4-FFF2-40B4-BE49-F238E27FC236}">
                <a16:creationId xmlns:a16="http://schemas.microsoft.com/office/drawing/2014/main" id="{1EDA0D42-B36B-4581-B7CE-976930724B59}"/>
              </a:ext>
            </a:extLst>
          </p:cNvPr>
          <p:cNvSpPr>
            <a:spLocks noGrp="1"/>
          </p:cNvSpPr>
          <p:nvPr>
            <p:ph type="body" sz="quarter" idx="3"/>
          </p:nvPr>
        </p:nvSpPr>
        <p:spPr/>
        <p:txBody>
          <a:bodyPr>
            <a:normAutofit fontScale="92500" lnSpcReduction="20000"/>
          </a:bodyPr>
          <a:lstStyle/>
          <a:p>
            <a:r>
              <a:rPr lang="en-US" dirty="0"/>
              <a:t>PRINCIPLES TO FOSTER </a:t>
            </a:r>
          </a:p>
          <a:p>
            <a:r>
              <a:rPr lang="en-US" dirty="0"/>
              <a:t>SCIENCE DIPLOMACY</a:t>
            </a:r>
          </a:p>
        </p:txBody>
      </p:sp>
      <p:sp>
        <p:nvSpPr>
          <p:cNvPr id="7" name="Content Placeholder 6">
            <a:extLst>
              <a:ext uri="{FF2B5EF4-FFF2-40B4-BE49-F238E27FC236}">
                <a16:creationId xmlns:a16="http://schemas.microsoft.com/office/drawing/2014/main" id="{A80E1513-8121-457C-9365-F8C3E204CC9D}"/>
              </a:ext>
            </a:extLst>
          </p:cNvPr>
          <p:cNvSpPr>
            <a:spLocks noGrp="1"/>
          </p:cNvSpPr>
          <p:nvPr>
            <p:ph sz="quarter" idx="4"/>
          </p:nvPr>
        </p:nvSpPr>
        <p:spPr/>
        <p:txBody>
          <a:bodyPr>
            <a:normAutofit fontScale="92500" lnSpcReduction="20000"/>
          </a:bodyPr>
          <a:lstStyle/>
          <a:p>
            <a:r>
              <a:rPr lang="en-US" dirty="0"/>
              <a:t>Value for citizens</a:t>
            </a:r>
          </a:p>
          <a:p>
            <a:r>
              <a:rPr lang="en-US" dirty="0"/>
              <a:t>Methodological diversity</a:t>
            </a:r>
          </a:p>
          <a:p>
            <a:r>
              <a:rPr lang="en-US" dirty="0"/>
              <a:t>Demonstrable impact</a:t>
            </a:r>
          </a:p>
          <a:p>
            <a:r>
              <a:rPr lang="en-US" dirty="0"/>
              <a:t>Evidence-informed</a:t>
            </a:r>
          </a:p>
          <a:p>
            <a:r>
              <a:rPr lang="en-US" dirty="0"/>
              <a:t>Collaboration and inclusion</a:t>
            </a:r>
          </a:p>
          <a:p>
            <a:r>
              <a:rPr lang="en-US" dirty="0"/>
              <a:t>Capacity building</a:t>
            </a:r>
          </a:p>
          <a:p>
            <a:r>
              <a:rPr lang="en-US" dirty="0"/>
              <a:t>Independence </a:t>
            </a:r>
          </a:p>
        </p:txBody>
      </p:sp>
    </p:spTree>
    <p:extLst>
      <p:ext uri="{BB962C8B-B14F-4D97-AF65-F5344CB8AC3E}">
        <p14:creationId xmlns:p14="http://schemas.microsoft.com/office/powerpoint/2010/main" val="487988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55000" y="200722"/>
            <a:ext cx="3556000" cy="1599278"/>
          </a:xfrm>
        </p:spPr>
        <p:txBody>
          <a:bodyPr>
            <a:normAutofit fontScale="90000"/>
          </a:bodyPr>
          <a:lstStyle/>
          <a:p>
            <a:r>
              <a:rPr lang="en-US" dirty="0"/>
              <a:t>The Problem with Studying Funding</a:t>
            </a:r>
          </a:p>
        </p:txBody>
      </p:sp>
      <p:pic>
        <p:nvPicPr>
          <p:cNvPr id="5" name="Picture 2" descr="Image result for ni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507" y="5472445"/>
            <a:ext cx="1109058" cy="1109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18521" t="2458" b="2483"/>
          <a:stretch/>
        </p:blipFill>
        <p:spPr>
          <a:xfrm>
            <a:off x="3904290" y="5375361"/>
            <a:ext cx="1435235" cy="1052504"/>
          </a:xfrm>
          <a:prstGeom prst="rect">
            <a:avLst/>
          </a:prstGeom>
        </p:spPr>
      </p:pic>
      <p:pic>
        <p:nvPicPr>
          <p:cNvPr id="7" name="Picture 4" descr="Image result for bill and melinda gates found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617" y="4209198"/>
            <a:ext cx="1738161" cy="86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cihr ca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2064" y="5472445"/>
            <a:ext cx="1179430" cy="8482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2402999" y="3222562"/>
            <a:ext cx="1818960" cy="778305"/>
          </a:xfrm>
          <a:prstGeom prst="rect">
            <a:avLst/>
          </a:prstGeom>
        </p:spPr>
      </p:pic>
      <p:pic>
        <p:nvPicPr>
          <p:cNvPr id="10" name="Picture 9"/>
          <p:cNvPicPr>
            <a:picLocks noChangeAspect="1"/>
          </p:cNvPicPr>
          <p:nvPr/>
        </p:nvPicPr>
        <p:blipFill>
          <a:blip r:embed="rId7"/>
          <a:stretch>
            <a:fillRect/>
          </a:stretch>
        </p:blipFill>
        <p:spPr>
          <a:xfrm>
            <a:off x="1586796" y="4608743"/>
            <a:ext cx="1685283" cy="359527"/>
          </a:xfrm>
          <a:prstGeom prst="rect">
            <a:avLst/>
          </a:prstGeom>
        </p:spPr>
      </p:pic>
      <p:pic>
        <p:nvPicPr>
          <p:cNvPr id="11" name="Picture 10"/>
          <p:cNvPicPr>
            <a:picLocks noChangeAspect="1"/>
          </p:cNvPicPr>
          <p:nvPr/>
        </p:nvPicPr>
        <p:blipFill>
          <a:blip r:embed="rId8"/>
          <a:stretch>
            <a:fillRect/>
          </a:stretch>
        </p:blipFill>
        <p:spPr>
          <a:xfrm>
            <a:off x="4689235" y="3273203"/>
            <a:ext cx="1740373" cy="695372"/>
          </a:xfrm>
          <a:prstGeom prst="rect">
            <a:avLst/>
          </a:prstGeom>
        </p:spPr>
      </p:pic>
      <p:pic>
        <p:nvPicPr>
          <p:cNvPr id="12" name="Picture 10" descr="Image result for esrc u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9863" y="5266347"/>
            <a:ext cx="1388772" cy="11615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stretch>
            <a:fillRect/>
          </a:stretch>
        </p:blipFill>
        <p:spPr>
          <a:xfrm>
            <a:off x="5511800" y="5516945"/>
            <a:ext cx="1899616" cy="841602"/>
          </a:xfrm>
          <a:prstGeom prst="rect">
            <a:avLst/>
          </a:prstGeom>
        </p:spPr>
      </p:pic>
      <p:pic>
        <p:nvPicPr>
          <p:cNvPr id="14" name="Picture 12" descr="Image result for wellcome trus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7985" y="4241490"/>
            <a:ext cx="954632" cy="9546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2"/>
          <a:stretch>
            <a:fillRect/>
          </a:stretch>
        </p:blipFill>
        <p:spPr>
          <a:xfrm>
            <a:off x="6074160" y="3712819"/>
            <a:ext cx="2049223" cy="1379810"/>
          </a:xfrm>
          <a:prstGeom prst="rect">
            <a:avLst/>
          </a:prstGeom>
        </p:spPr>
      </p:pic>
      <p:pic>
        <p:nvPicPr>
          <p:cNvPr id="16" name="Picture 15"/>
          <p:cNvPicPr>
            <a:picLocks noChangeAspect="1"/>
          </p:cNvPicPr>
          <p:nvPr/>
        </p:nvPicPr>
        <p:blipFill>
          <a:blip r:embed="rId13"/>
          <a:stretch>
            <a:fillRect/>
          </a:stretch>
        </p:blipFill>
        <p:spPr>
          <a:xfrm>
            <a:off x="3641494" y="2001032"/>
            <a:ext cx="1674677" cy="1155064"/>
          </a:xfrm>
          <a:prstGeom prst="rect">
            <a:avLst/>
          </a:prstGeom>
        </p:spPr>
      </p:pic>
      <p:pic>
        <p:nvPicPr>
          <p:cNvPr id="1026" name="Picture 2" descr="Free Cliparts Champion, Download Free Cliparts Champion png images, Free  ClipArts on Clipart Librar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2171" y="375695"/>
            <a:ext cx="1679575"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486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A75-E8B5-DE1E-B22E-8C17A9C54BAF}"/>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Limitations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 conventional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approach</a:t>
            </a:r>
            <a:endParaRPr lang="en-US" dirty="0">
              <a:latin typeface="Arial" panose="020B0604020202020204" pitchFamily="34" charset="0"/>
              <a:cs typeface="Arial" panose="020B0604020202020204" pitchFamily="34" charset="0"/>
            </a:endParaRPr>
          </a:p>
        </p:txBody>
      </p:sp>
      <p:pic>
        <p:nvPicPr>
          <p:cNvPr id="5" name="Picture 4" descr="Map&#10;&#10;Description automatically generated">
            <a:extLst>
              <a:ext uri="{FF2B5EF4-FFF2-40B4-BE49-F238E27FC236}">
                <a16:creationId xmlns:a16="http://schemas.microsoft.com/office/drawing/2014/main" id="{A377D0A3-DAA7-7EC0-F823-5BA78C33A556}"/>
              </a:ext>
            </a:extLst>
          </p:cNvPr>
          <p:cNvPicPr>
            <a:picLocks noChangeAspect="1"/>
          </p:cNvPicPr>
          <p:nvPr/>
        </p:nvPicPr>
        <p:blipFill>
          <a:blip r:embed="rId2"/>
          <a:stretch>
            <a:fillRect/>
          </a:stretch>
        </p:blipFill>
        <p:spPr>
          <a:xfrm>
            <a:off x="2209800" y="1690688"/>
            <a:ext cx="7772400" cy="4641146"/>
          </a:xfrm>
          <a:prstGeom prst="rect">
            <a:avLst/>
          </a:prstGeom>
        </p:spPr>
      </p:pic>
    </p:spTree>
    <p:extLst>
      <p:ext uri="{BB962C8B-B14F-4D97-AF65-F5344CB8AC3E}">
        <p14:creationId xmlns:p14="http://schemas.microsoft.com/office/powerpoint/2010/main" val="1202532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900451-C9A7-E2FA-8AB1-01E5D57172B5}"/>
              </a:ext>
            </a:extLst>
          </p:cNvPr>
          <p:cNvSpPr>
            <a:spLocks noGrp="1"/>
          </p:cNvSpPr>
          <p:nvPr>
            <p:ph type="title"/>
          </p:nvPr>
        </p:nvSpPr>
        <p:spPr>
          <a:xfrm>
            <a:off x="842772" y="484394"/>
            <a:ext cx="10506456" cy="1014984"/>
          </a:xfrm>
        </p:spPr>
        <p:txBody>
          <a:bodyPr anchor="b">
            <a:normAutofit/>
          </a:bodyPr>
          <a:lstStyle/>
          <a:p>
            <a:r>
              <a:rPr lang="en-US" sz="3700" dirty="0"/>
              <a:t>Deriving funding from bibliometric sources</a:t>
            </a:r>
          </a:p>
        </p:txBody>
      </p:sp>
      <p:grpSp>
        <p:nvGrpSpPr>
          <p:cNvPr id="6" name="Group 5">
            <a:extLst>
              <a:ext uri="{FF2B5EF4-FFF2-40B4-BE49-F238E27FC236}">
                <a16:creationId xmlns:a16="http://schemas.microsoft.com/office/drawing/2014/main" id="{9133F183-5314-B6C3-7876-45AD0609117F}"/>
              </a:ext>
            </a:extLst>
          </p:cNvPr>
          <p:cNvGrpSpPr/>
          <p:nvPr/>
        </p:nvGrpSpPr>
        <p:grpSpPr>
          <a:xfrm>
            <a:off x="2598822" y="1926266"/>
            <a:ext cx="6994356" cy="4357524"/>
            <a:chOff x="2907682" y="1427454"/>
            <a:chExt cx="8798479" cy="5481503"/>
          </a:xfrm>
        </p:grpSpPr>
        <p:pic>
          <p:nvPicPr>
            <p:cNvPr id="5" name="Picture 4"/>
            <p:cNvPicPr>
              <a:picLocks noChangeAspect="1"/>
            </p:cNvPicPr>
            <p:nvPr/>
          </p:nvPicPr>
          <p:blipFill>
            <a:blip r:embed="rId2"/>
            <a:stretch>
              <a:fillRect/>
            </a:stretch>
          </p:blipFill>
          <p:spPr>
            <a:xfrm>
              <a:off x="2907682" y="1427454"/>
              <a:ext cx="5862824" cy="5481503"/>
            </a:xfrm>
            <a:prstGeom prst="rect">
              <a:avLst/>
            </a:prstGeom>
          </p:spPr>
        </p:pic>
        <p:cxnSp>
          <p:nvCxnSpPr>
            <p:cNvPr id="8" name="Straight Arrow Connector 7"/>
            <p:cNvCxnSpPr/>
            <p:nvPr/>
          </p:nvCxnSpPr>
          <p:spPr>
            <a:xfrm flipV="1">
              <a:off x="9109967" y="4824037"/>
              <a:ext cx="950400" cy="7200"/>
            </a:xfrm>
            <a:prstGeom prst="straightConnector1">
              <a:avLst/>
            </a:prstGeom>
            <a:ln>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6035567" y="2442215"/>
              <a:ext cx="950400" cy="7200"/>
            </a:xfrm>
            <a:prstGeom prst="straightConnector1">
              <a:avLst/>
            </a:prstGeom>
            <a:ln>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pic>
          <p:nvPicPr>
            <p:cNvPr id="4098" name="Picture 2" descr="Tech Tower Gifts &amp;amp; Merchandise | Redbubb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99828" y="4168205"/>
              <a:ext cx="1306333" cy="13063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1462" l="0" r="97558"/>
                      </a14:imgEffect>
                    </a14:imgLayer>
                  </a14:imgProps>
                </a:ext>
              </a:extLst>
            </a:blip>
            <a:stretch>
              <a:fillRect/>
            </a:stretch>
          </p:blipFill>
          <p:spPr>
            <a:xfrm>
              <a:off x="7426857" y="1474720"/>
              <a:ext cx="1091140" cy="1292874"/>
            </a:xfrm>
            <a:prstGeom prst="rect">
              <a:avLst/>
            </a:prstGeom>
          </p:spPr>
        </p:pic>
        <p:cxnSp>
          <p:nvCxnSpPr>
            <p:cNvPr id="13" name="Straight Arrow Connector 12"/>
            <p:cNvCxnSpPr/>
            <p:nvPr/>
          </p:nvCxnSpPr>
          <p:spPr>
            <a:xfrm flipV="1">
              <a:off x="6035567" y="3523415"/>
              <a:ext cx="950400" cy="7200"/>
            </a:xfrm>
            <a:prstGeom prst="straightConnector1">
              <a:avLst/>
            </a:prstGeom>
            <a:ln>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pic>
          <p:nvPicPr>
            <p:cNvPr id="12" name="Picture 11"/>
            <p:cNvPicPr>
              <a:picLocks noChangeAspect="1"/>
            </p:cNvPicPr>
            <p:nvPr/>
          </p:nvPicPr>
          <p:blipFill>
            <a:blip r:embed="rId7"/>
            <a:stretch>
              <a:fillRect/>
            </a:stretch>
          </p:blipFill>
          <p:spPr>
            <a:xfrm>
              <a:off x="7352806" y="2922702"/>
              <a:ext cx="1058287" cy="1201426"/>
            </a:xfrm>
            <a:prstGeom prst="rect">
              <a:avLst/>
            </a:prstGeom>
          </p:spPr>
        </p:pic>
      </p:grpSp>
    </p:spTree>
    <p:extLst>
      <p:ext uri="{BB962C8B-B14F-4D97-AF65-F5344CB8AC3E}">
        <p14:creationId xmlns:p14="http://schemas.microsoft.com/office/powerpoint/2010/main" val="1710785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The Method: Extracting funders</a:t>
            </a:r>
          </a:p>
        </p:txBody>
      </p:sp>
      <p:graphicFrame>
        <p:nvGraphicFramePr>
          <p:cNvPr id="9" name="Diagram 8"/>
          <p:cNvGraphicFramePr/>
          <p:nvPr/>
        </p:nvGraphicFramePr>
        <p:xfrm>
          <a:off x="1513840" y="4179147"/>
          <a:ext cx="10160000" cy="1921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p:cNvPicPr>
            <a:picLocks noChangeAspect="1"/>
          </p:cNvPicPr>
          <p:nvPr/>
        </p:nvPicPr>
        <p:blipFill rotWithShape="1">
          <a:blip r:embed="rId7"/>
          <a:srcRect l="2754" t="70108" r="51438" b="10320"/>
          <a:stretch/>
        </p:blipFill>
        <p:spPr>
          <a:xfrm>
            <a:off x="1852241" y="2180694"/>
            <a:ext cx="4312499" cy="1998453"/>
          </a:xfrm>
          <a:prstGeom prst="rect">
            <a:avLst/>
          </a:prstGeom>
        </p:spPr>
      </p:pic>
      <p:sp>
        <p:nvSpPr>
          <p:cNvPr id="15" name="TextBox 14"/>
          <p:cNvSpPr txBox="1"/>
          <p:nvPr/>
        </p:nvSpPr>
        <p:spPr>
          <a:xfrm>
            <a:off x="1972800" y="1622452"/>
            <a:ext cx="34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754,539 distinct strings</a:t>
            </a:r>
          </a:p>
        </p:txBody>
      </p:sp>
      <p:sp>
        <p:nvSpPr>
          <p:cNvPr id="16" name="Rectangle 15"/>
          <p:cNvSpPr/>
          <p:nvPr/>
        </p:nvSpPr>
        <p:spPr>
          <a:xfrm>
            <a:off x="7015200" y="1876666"/>
            <a:ext cx="3914400" cy="258532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NIH</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National Institutes of Health (NIH)</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National Cancer Institute of the NIH</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National Institute of Neurological Disorders and Stroke of the NIH</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NIH/NCATS Clinical and Translational Science Award</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NIH (Pediatric Heart Network)</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CA"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mn-cs"/>
              </a:rPr>
              <a:t>NIH from the NIDDK</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19" name="Rectangle 18"/>
          <p:cNvSpPr/>
          <p:nvPr/>
        </p:nvSpPr>
        <p:spPr>
          <a:xfrm>
            <a:off x="5288761" y="5715935"/>
            <a:ext cx="230063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41243F">
                    <a:lumMod val="75000"/>
                  </a:srgbClr>
                </a:solidFill>
                <a:effectLst/>
                <a:uLnTx/>
                <a:uFillTx/>
                <a:latin typeface="Avenir Next LT Pro"/>
                <a:ea typeface="+mn-ea"/>
                <a:cs typeface="+mn-cs"/>
              </a:rPr>
              <a:t>12,241</a:t>
            </a:r>
          </a:p>
        </p:txBody>
      </p:sp>
    </p:spTree>
    <p:extLst>
      <p:ext uri="{BB962C8B-B14F-4D97-AF65-F5344CB8AC3E}">
        <p14:creationId xmlns:p14="http://schemas.microsoft.com/office/powerpoint/2010/main" val="14967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696974" y="435534"/>
            <a:ext cx="6458496" cy="5763666"/>
          </a:xfrm>
          <a:prstGeom prst="rect">
            <a:avLst/>
          </a:prstGeom>
        </p:spPr>
      </p:pic>
      <p:sp>
        <p:nvSpPr>
          <p:cNvPr id="5" name="Title 4"/>
          <p:cNvSpPr>
            <a:spLocks noGrp="1"/>
          </p:cNvSpPr>
          <p:nvPr>
            <p:ph type="title"/>
          </p:nvPr>
        </p:nvSpPr>
        <p:spPr>
          <a:xfrm>
            <a:off x="8301600" y="1122322"/>
            <a:ext cx="3271800" cy="3744878"/>
          </a:xfrm>
        </p:spPr>
        <p:txBody>
          <a:bodyPr/>
          <a:lstStyle/>
          <a:p>
            <a:r>
              <a:rPr lang="en-US" dirty="0"/>
              <a:t>Country-funder strings and # of papers</a:t>
            </a:r>
          </a:p>
        </p:txBody>
      </p:sp>
    </p:spTree>
    <p:extLst>
      <p:ext uri="{BB962C8B-B14F-4D97-AF65-F5344CB8AC3E}">
        <p14:creationId xmlns:p14="http://schemas.microsoft.com/office/powerpoint/2010/main" val="364418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E1DA3-CAC1-E442-EF19-62AF091315CD}"/>
              </a:ext>
            </a:extLst>
          </p:cNvPr>
          <p:cNvPicPr>
            <a:picLocks noChangeAspect="1"/>
          </p:cNvPicPr>
          <p:nvPr/>
        </p:nvPicPr>
        <p:blipFill>
          <a:blip r:embed="rId2"/>
          <a:stretch>
            <a:fillRect/>
          </a:stretch>
        </p:blipFill>
        <p:spPr>
          <a:xfrm>
            <a:off x="44537" y="2636476"/>
            <a:ext cx="12102926" cy="3200400"/>
          </a:xfrm>
          <a:prstGeom prst="rect">
            <a:avLst/>
          </a:prstGeom>
        </p:spPr>
      </p:pic>
      <p:sp>
        <p:nvSpPr>
          <p:cNvPr id="2" name="Title 1">
            <a:extLst>
              <a:ext uri="{FF2B5EF4-FFF2-40B4-BE49-F238E27FC236}">
                <a16:creationId xmlns:a16="http://schemas.microsoft.com/office/drawing/2014/main" id="{3340BEC9-DAA0-4504-9868-BD6A235BC9AB}"/>
              </a:ext>
            </a:extLst>
          </p:cNvPr>
          <p:cNvSpPr>
            <a:spLocks noGrp="1"/>
          </p:cNvSpPr>
          <p:nvPr>
            <p:ph type="title"/>
          </p:nvPr>
        </p:nvSpPr>
        <p:spPr/>
        <p:txBody>
          <a:bodyPr/>
          <a:lstStyle/>
          <a:p>
            <a:r>
              <a:rPr lang="en-US" dirty="0"/>
              <a:t>How is global science funded?</a:t>
            </a:r>
          </a:p>
        </p:txBody>
      </p:sp>
    </p:spTree>
    <p:extLst>
      <p:ext uri="{BB962C8B-B14F-4D97-AF65-F5344CB8AC3E}">
        <p14:creationId xmlns:p14="http://schemas.microsoft.com/office/powerpoint/2010/main" val="3146419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96407-912A-2EBD-CB40-D15FE08E4386}"/>
              </a:ext>
            </a:extLst>
          </p:cNvPr>
          <p:cNvPicPr>
            <a:picLocks noChangeAspect="1"/>
          </p:cNvPicPr>
          <p:nvPr/>
        </p:nvPicPr>
        <p:blipFill>
          <a:blip r:embed="rId2"/>
          <a:stretch>
            <a:fillRect/>
          </a:stretch>
        </p:blipFill>
        <p:spPr>
          <a:xfrm>
            <a:off x="100811" y="2618591"/>
            <a:ext cx="11990377" cy="3108960"/>
          </a:xfrm>
          <a:prstGeom prst="rect">
            <a:avLst/>
          </a:prstGeom>
        </p:spPr>
      </p:pic>
      <p:sp>
        <p:nvSpPr>
          <p:cNvPr id="2" name="Title 1">
            <a:extLst>
              <a:ext uri="{FF2B5EF4-FFF2-40B4-BE49-F238E27FC236}">
                <a16:creationId xmlns:a16="http://schemas.microsoft.com/office/drawing/2014/main" id="{C653480B-CD64-49E3-9350-A11C1BE9C768}"/>
              </a:ext>
            </a:extLst>
          </p:cNvPr>
          <p:cNvSpPr>
            <a:spLocks noGrp="1"/>
          </p:cNvSpPr>
          <p:nvPr>
            <p:ph type="title"/>
          </p:nvPr>
        </p:nvSpPr>
        <p:spPr>
          <a:xfrm>
            <a:off x="1011935" y="804134"/>
            <a:ext cx="10168128" cy="1179576"/>
          </a:xfrm>
        </p:spPr>
        <p:txBody>
          <a:bodyPr>
            <a:normAutofit fontScale="90000"/>
          </a:bodyPr>
          <a:lstStyle/>
          <a:p>
            <a:r>
              <a:rPr lang="en-US" altLang="zh-CN" dirty="0"/>
              <a:t>Which countries are funding</a:t>
            </a:r>
            <a:r>
              <a:rPr lang="zh-CN" altLang="en-US" dirty="0"/>
              <a:t> </a:t>
            </a:r>
            <a:r>
              <a:rPr lang="en-US" altLang="zh-CN" dirty="0"/>
              <a:t>global</a:t>
            </a:r>
            <a:r>
              <a:rPr lang="zh-CN" altLang="en-US" dirty="0"/>
              <a:t> </a:t>
            </a:r>
            <a:r>
              <a:rPr lang="en-US" altLang="zh-CN" dirty="0"/>
              <a:t>science?</a:t>
            </a:r>
            <a:br>
              <a:rPr lang="en-US" dirty="0"/>
            </a:br>
            <a:endParaRPr lang="en-US" dirty="0"/>
          </a:p>
        </p:txBody>
      </p:sp>
    </p:spTree>
    <p:extLst>
      <p:ext uri="{BB962C8B-B14F-4D97-AF65-F5344CB8AC3E}">
        <p14:creationId xmlns:p14="http://schemas.microsoft.com/office/powerpoint/2010/main" val="3004145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51A7-AAA2-04E9-9978-B0B745BEEB5D}"/>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Funding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intensity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across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countries</a:t>
            </a:r>
            <a:endParaRPr lang="en-US"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D1BF5795-2899-8CB4-BD4A-2B7716DE6546}"/>
              </a:ext>
            </a:extLst>
          </p:cNvPr>
          <p:cNvPicPr>
            <a:picLocks noGrp="1" noChangeAspect="1"/>
          </p:cNvPicPr>
          <p:nvPr>
            <p:ph idx="1"/>
          </p:nvPr>
        </p:nvPicPr>
        <p:blipFill>
          <a:blip r:embed="rId3"/>
          <a:stretch>
            <a:fillRect/>
          </a:stretch>
        </p:blipFill>
        <p:spPr>
          <a:xfrm>
            <a:off x="838200" y="2389344"/>
            <a:ext cx="10515600" cy="3223899"/>
          </a:xfrm>
          <a:prstGeom prst="rect">
            <a:avLst/>
          </a:prstGeom>
        </p:spPr>
      </p:pic>
    </p:spTree>
    <p:extLst>
      <p:ext uri="{BB962C8B-B14F-4D97-AF65-F5344CB8AC3E}">
        <p14:creationId xmlns:p14="http://schemas.microsoft.com/office/powerpoint/2010/main" val="1917258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CB63F-8D54-6AE1-9413-5ED6A5DFC12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Funding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portfolio</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countries</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13ECB9-CB7F-D965-4355-5307340A262E}"/>
              </a:ext>
            </a:extLst>
          </p:cNvPr>
          <p:cNvPicPr>
            <a:picLocks noChangeAspect="1"/>
          </p:cNvPicPr>
          <p:nvPr/>
        </p:nvPicPr>
        <p:blipFill>
          <a:blip r:embed="rId2"/>
          <a:stretch>
            <a:fillRect/>
          </a:stretch>
        </p:blipFill>
        <p:spPr>
          <a:xfrm>
            <a:off x="609600" y="1960418"/>
            <a:ext cx="10972800" cy="4427199"/>
          </a:xfrm>
          <a:prstGeom prst="rect">
            <a:avLst/>
          </a:prstGeom>
        </p:spPr>
      </p:pic>
    </p:spTree>
    <p:extLst>
      <p:ext uri="{BB962C8B-B14F-4D97-AF65-F5344CB8AC3E}">
        <p14:creationId xmlns:p14="http://schemas.microsoft.com/office/powerpoint/2010/main" val="3252379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5D771-C9F1-E4AD-CEE6-48A524B1A8B1}"/>
              </a:ext>
            </a:extLst>
          </p:cNvPr>
          <p:cNvSpPr>
            <a:spLocks noGrp="1"/>
          </p:cNvSpPr>
          <p:nvPr>
            <p:ph type="title"/>
          </p:nvPr>
        </p:nvSpPr>
        <p:spPr/>
        <p:txBody>
          <a:bodyPr>
            <a:normAutofit fontScale="90000"/>
          </a:bodyPr>
          <a:lstStyle/>
          <a:p>
            <a:r>
              <a:rPr lang="en-US" altLang="zh-CN" dirty="0">
                <a:latin typeface="Arial" panose="020B0604020202020204" pitchFamily="34" charset="0"/>
                <a:cs typeface="Arial" panose="020B0604020202020204" pitchFamily="34" charset="0"/>
              </a:rPr>
              <a:t>Exclusively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funded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authorship</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country</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E71B60E-CC98-947B-B313-7DBE360BEBF2}"/>
              </a:ext>
            </a:extLst>
          </p:cNvPr>
          <p:cNvPicPr>
            <a:picLocks noChangeAspect="1"/>
          </p:cNvPicPr>
          <p:nvPr/>
        </p:nvPicPr>
        <p:blipFill>
          <a:blip r:embed="rId2"/>
          <a:stretch>
            <a:fillRect/>
          </a:stretch>
        </p:blipFill>
        <p:spPr>
          <a:xfrm>
            <a:off x="55420" y="2238944"/>
            <a:ext cx="11978640" cy="3672440"/>
          </a:xfrm>
          <a:prstGeom prst="rect">
            <a:avLst/>
          </a:prstGeom>
        </p:spPr>
      </p:pic>
    </p:spTree>
    <p:extLst>
      <p:ext uri="{BB962C8B-B14F-4D97-AF65-F5344CB8AC3E}">
        <p14:creationId xmlns:p14="http://schemas.microsoft.com/office/powerpoint/2010/main" val="30104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7ABB-3411-47C5-9564-10E2C0DC69B4}"/>
              </a:ext>
            </a:extLst>
          </p:cNvPr>
          <p:cNvSpPr>
            <a:spLocks noGrp="1"/>
          </p:cNvSpPr>
          <p:nvPr>
            <p:ph type="title"/>
          </p:nvPr>
        </p:nvSpPr>
        <p:spPr>
          <a:xfrm>
            <a:off x="868679" y="1709928"/>
            <a:ext cx="3541955" cy="1709928"/>
          </a:xfrm>
        </p:spPr>
        <p:txBody>
          <a:bodyPr/>
          <a:lstStyle/>
          <a:p>
            <a:r>
              <a:rPr lang="en-US" dirty="0"/>
              <a:t>COVID AND OPEN ACCESS</a:t>
            </a:r>
          </a:p>
        </p:txBody>
      </p:sp>
      <p:sp>
        <p:nvSpPr>
          <p:cNvPr id="4" name="Text Placeholder 3">
            <a:extLst>
              <a:ext uri="{FF2B5EF4-FFF2-40B4-BE49-F238E27FC236}">
                <a16:creationId xmlns:a16="http://schemas.microsoft.com/office/drawing/2014/main" id="{B9D1EBCD-E1DC-4129-A70F-659B349FC84C}"/>
              </a:ext>
            </a:extLst>
          </p:cNvPr>
          <p:cNvSpPr>
            <a:spLocks noGrp="1"/>
          </p:cNvSpPr>
          <p:nvPr>
            <p:ph type="body" sz="half" idx="2"/>
          </p:nvPr>
        </p:nvSpPr>
        <p:spPr/>
        <p:txBody>
          <a:bodyPr/>
          <a:lstStyle/>
          <a:p>
            <a:r>
              <a:rPr lang="en-US" dirty="0"/>
              <a:t>30 publishers, including Elsevier, the American Chemical Society, Springer Nature, Science Journals, Taylor &amp; Francis, and Wiley signed</a:t>
            </a:r>
          </a:p>
        </p:txBody>
      </p:sp>
      <p:pic>
        <p:nvPicPr>
          <p:cNvPr id="5" name="Content Placeholder 4">
            <a:extLst>
              <a:ext uri="{FF2B5EF4-FFF2-40B4-BE49-F238E27FC236}">
                <a16:creationId xmlns:a16="http://schemas.microsoft.com/office/drawing/2014/main" id="{A1F3A1BD-9CC6-4A18-AE5B-214A082E8D82}"/>
              </a:ext>
            </a:extLst>
          </p:cNvPr>
          <p:cNvPicPr>
            <a:picLocks noGrp="1" noChangeAspect="1"/>
          </p:cNvPicPr>
          <p:nvPr>
            <p:ph idx="1"/>
          </p:nvPr>
        </p:nvPicPr>
        <p:blipFill rotWithShape="1">
          <a:blip r:embed="rId2"/>
          <a:srcRect l="29553" t="22575" r="32226" b="3458"/>
          <a:stretch/>
        </p:blipFill>
        <p:spPr>
          <a:xfrm>
            <a:off x="5398994" y="711449"/>
            <a:ext cx="4403912" cy="5555174"/>
          </a:xfrm>
          <a:prstGeom prst="rect">
            <a:avLst/>
          </a:prstGeom>
        </p:spPr>
      </p:pic>
    </p:spTree>
    <p:extLst>
      <p:ext uri="{BB962C8B-B14F-4D97-AF65-F5344CB8AC3E}">
        <p14:creationId xmlns:p14="http://schemas.microsoft.com/office/powerpoint/2010/main" val="1454864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33C9-5B7A-2AE7-D9BF-402BD7BEC318}"/>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Publication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reduction</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E85DB4C-8A4E-B9A3-8149-C0F5893874D9}"/>
              </a:ext>
            </a:extLst>
          </p:cNvPr>
          <p:cNvPicPr>
            <a:picLocks noChangeAspect="1"/>
          </p:cNvPicPr>
          <p:nvPr/>
        </p:nvPicPr>
        <p:blipFill>
          <a:blip r:embed="rId3"/>
          <a:stretch>
            <a:fillRect/>
          </a:stretch>
        </p:blipFill>
        <p:spPr>
          <a:xfrm>
            <a:off x="112640" y="2308168"/>
            <a:ext cx="11966720" cy="3931920"/>
          </a:xfrm>
          <a:prstGeom prst="rect">
            <a:avLst/>
          </a:prstGeom>
        </p:spPr>
      </p:pic>
      <p:sp>
        <p:nvSpPr>
          <p:cNvPr id="5" name="TextBox 4">
            <a:extLst>
              <a:ext uri="{FF2B5EF4-FFF2-40B4-BE49-F238E27FC236}">
                <a16:creationId xmlns:a16="http://schemas.microsoft.com/office/drawing/2014/main" id="{BD3459C6-5580-34B6-ED05-33949D51AC67}"/>
              </a:ext>
            </a:extLst>
          </p:cNvPr>
          <p:cNvSpPr txBox="1"/>
          <p:nvPr/>
        </p:nvSpPr>
        <p:spPr>
          <a:xfrm>
            <a:off x="6400800" y="3546764"/>
            <a:ext cx="609600" cy="369332"/>
          </a:xfrm>
          <a:prstGeom prst="rect">
            <a:avLst/>
          </a:prstGeom>
          <a:noFill/>
        </p:spPr>
        <p:txBody>
          <a:bodyPr wrap="square" rtlCol="0">
            <a:spAutoFit/>
          </a:bodyPr>
          <a:lstStyle/>
          <a:p>
            <a:r>
              <a:rPr lang="en-US" altLang="zh-CN" dirty="0"/>
              <a:t>11%</a:t>
            </a:r>
            <a:endParaRPr lang="en-US" dirty="0"/>
          </a:p>
        </p:txBody>
      </p:sp>
      <p:sp>
        <p:nvSpPr>
          <p:cNvPr id="6" name="TextBox 5">
            <a:extLst>
              <a:ext uri="{FF2B5EF4-FFF2-40B4-BE49-F238E27FC236}">
                <a16:creationId xmlns:a16="http://schemas.microsoft.com/office/drawing/2014/main" id="{9C3752DE-D795-0BDB-44CD-F9252B9627A1}"/>
              </a:ext>
            </a:extLst>
          </p:cNvPr>
          <p:cNvSpPr txBox="1"/>
          <p:nvPr/>
        </p:nvSpPr>
        <p:spPr>
          <a:xfrm>
            <a:off x="1011382" y="3429000"/>
            <a:ext cx="720436" cy="369332"/>
          </a:xfrm>
          <a:prstGeom prst="rect">
            <a:avLst/>
          </a:prstGeom>
          <a:noFill/>
        </p:spPr>
        <p:txBody>
          <a:bodyPr wrap="square" rtlCol="0">
            <a:spAutoFit/>
          </a:bodyPr>
          <a:lstStyle/>
          <a:p>
            <a:r>
              <a:rPr lang="en-US" altLang="zh-CN" dirty="0"/>
              <a:t>24%</a:t>
            </a:r>
            <a:endParaRPr lang="en-US" dirty="0"/>
          </a:p>
        </p:txBody>
      </p:sp>
      <p:sp>
        <p:nvSpPr>
          <p:cNvPr id="7" name="TextBox 6">
            <a:extLst>
              <a:ext uri="{FF2B5EF4-FFF2-40B4-BE49-F238E27FC236}">
                <a16:creationId xmlns:a16="http://schemas.microsoft.com/office/drawing/2014/main" id="{BC70E488-3558-C822-739F-5844CBC092A3}"/>
              </a:ext>
            </a:extLst>
          </p:cNvPr>
          <p:cNvSpPr txBox="1"/>
          <p:nvPr/>
        </p:nvSpPr>
        <p:spPr>
          <a:xfrm>
            <a:off x="3574472" y="2507673"/>
            <a:ext cx="845128" cy="369332"/>
          </a:xfrm>
          <a:prstGeom prst="rect">
            <a:avLst/>
          </a:prstGeom>
          <a:noFill/>
        </p:spPr>
        <p:txBody>
          <a:bodyPr wrap="square" rtlCol="0">
            <a:spAutoFit/>
          </a:bodyPr>
          <a:lstStyle/>
          <a:p>
            <a:r>
              <a:rPr lang="en-US" altLang="zh-CN" dirty="0"/>
              <a:t>40%</a:t>
            </a:r>
            <a:endParaRPr lang="en-US" dirty="0"/>
          </a:p>
        </p:txBody>
      </p:sp>
    </p:spTree>
    <p:extLst>
      <p:ext uri="{BB962C8B-B14F-4D97-AF65-F5344CB8AC3E}">
        <p14:creationId xmlns:p14="http://schemas.microsoft.com/office/powerpoint/2010/main" val="3688275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014E2-8BD4-AC3B-FF11-40DFF5F50D5F}"/>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Change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portfolio</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3A252B4-795F-3010-214B-10C201B3EFC7}"/>
              </a:ext>
            </a:extLst>
          </p:cNvPr>
          <p:cNvPicPr>
            <a:picLocks noChangeAspect="1"/>
          </p:cNvPicPr>
          <p:nvPr/>
        </p:nvPicPr>
        <p:blipFill>
          <a:blip r:embed="rId3"/>
          <a:stretch>
            <a:fillRect/>
          </a:stretch>
        </p:blipFill>
        <p:spPr>
          <a:xfrm>
            <a:off x="0" y="2238896"/>
            <a:ext cx="11966720" cy="3931920"/>
          </a:xfrm>
          <a:prstGeom prst="rect">
            <a:avLst/>
          </a:prstGeom>
        </p:spPr>
      </p:pic>
    </p:spTree>
    <p:extLst>
      <p:ext uri="{BB962C8B-B14F-4D97-AF65-F5344CB8AC3E}">
        <p14:creationId xmlns:p14="http://schemas.microsoft.com/office/powerpoint/2010/main" val="2720528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512E22A-3D93-0FC6-D5D5-A96B65F18132}"/>
              </a:ext>
            </a:extLst>
          </p:cNvPr>
          <p:cNvPicPr>
            <a:picLocks noChangeAspect="1"/>
          </p:cNvPicPr>
          <p:nvPr/>
        </p:nvPicPr>
        <p:blipFill>
          <a:blip r:embed="rId3"/>
          <a:stretch>
            <a:fillRect/>
          </a:stretch>
        </p:blipFill>
        <p:spPr>
          <a:xfrm>
            <a:off x="100858" y="914400"/>
            <a:ext cx="11990284" cy="5029200"/>
          </a:xfrm>
          <a:prstGeom prst="rect">
            <a:avLst/>
          </a:prstGeom>
        </p:spPr>
      </p:pic>
    </p:spTree>
    <p:extLst>
      <p:ext uri="{BB962C8B-B14F-4D97-AF65-F5344CB8AC3E}">
        <p14:creationId xmlns:p14="http://schemas.microsoft.com/office/powerpoint/2010/main" val="2736817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EPISTEMIC</a:t>
            </a:r>
            <a:br>
              <a:rPr lang="en-US" dirty="0"/>
            </a:br>
            <a:r>
              <a:rPr lang="en-US" dirty="0"/>
              <a:t>CONSEQUENCES</a:t>
            </a:r>
          </a:p>
        </p:txBody>
      </p:sp>
    </p:spTree>
    <p:extLst>
      <p:ext uri="{BB962C8B-B14F-4D97-AF65-F5344CB8AC3E}">
        <p14:creationId xmlns:p14="http://schemas.microsoft.com/office/powerpoint/2010/main" val="712031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AC06CC-2EA3-9B40-9642-81C861B608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0588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4E5D3-10CD-344F-8722-BEE9CCFFCB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691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A5621-A414-794C-9882-775C1E173ECF}"/>
              </a:ext>
            </a:extLst>
          </p:cNvPr>
          <p:cNvPicPr>
            <a:picLocks noChangeAspect="1"/>
          </p:cNvPicPr>
          <p:nvPr/>
        </p:nvPicPr>
        <p:blipFill>
          <a:blip r:embed="rId3"/>
          <a:stretch>
            <a:fillRect/>
          </a:stretch>
        </p:blipFill>
        <p:spPr>
          <a:xfrm>
            <a:off x="163021" y="868680"/>
            <a:ext cx="11865958" cy="5120640"/>
          </a:xfrm>
          <a:prstGeom prst="rect">
            <a:avLst/>
          </a:prstGeom>
        </p:spPr>
      </p:pic>
    </p:spTree>
    <p:extLst>
      <p:ext uri="{BB962C8B-B14F-4D97-AF65-F5344CB8AC3E}">
        <p14:creationId xmlns:p14="http://schemas.microsoft.com/office/powerpoint/2010/main" val="866780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5B14C4B-D182-DFA8-43AF-3ACEBDAC3416}"/>
              </a:ext>
            </a:extLst>
          </p:cNvPr>
          <p:cNvPicPr>
            <a:picLocks noChangeAspect="1"/>
          </p:cNvPicPr>
          <p:nvPr/>
        </p:nvPicPr>
        <p:blipFill>
          <a:blip r:embed="rId3"/>
          <a:stretch>
            <a:fillRect/>
          </a:stretch>
        </p:blipFill>
        <p:spPr>
          <a:xfrm>
            <a:off x="1298261" y="68580"/>
            <a:ext cx="9595477" cy="6720840"/>
          </a:xfrm>
          <a:prstGeom prst="rect">
            <a:avLst/>
          </a:prstGeom>
        </p:spPr>
      </p:pic>
    </p:spTree>
    <p:extLst>
      <p:ext uri="{BB962C8B-B14F-4D97-AF65-F5344CB8AC3E}">
        <p14:creationId xmlns:p14="http://schemas.microsoft.com/office/powerpoint/2010/main" val="3325239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8C0804-D37F-04DA-34EB-308B5B21C2DE}"/>
              </a:ext>
            </a:extLst>
          </p:cNvPr>
          <p:cNvPicPr>
            <a:picLocks noChangeAspect="1"/>
          </p:cNvPicPr>
          <p:nvPr/>
        </p:nvPicPr>
        <p:blipFill>
          <a:blip r:embed="rId2"/>
          <a:stretch>
            <a:fillRect/>
          </a:stretch>
        </p:blipFill>
        <p:spPr>
          <a:xfrm>
            <a:off x="975360" y="228600"/>
            <a:ext cx="10241280" cy="6400800"/>
          </a:xfrm>
          <a:prstGeom prst="rect">
            <a:avLst/>
          </a:prstGeom>
        </p:spPr>
      </p:pic>
      <p:sp>
        <p:nvSpPr>
          <p:cNvPr id="4" name="TextBox 3">
            <a:extLst>
              <a:ext uri="{FF2B5EF4-FFF2-40B4-BE49-F238E27FC236}">
                <a16:creationId xmlns:a16="http://schemas.microsoft.com/office/drawing/2014/main" id="{E0608EE7-56E6-A015-1599-379EBB34A740}"/>
              </a:ext>
            </a:extLst>
          </p:cNvPr>
          <p:cNvSpPr txBox="1"/>
          <p:nvPr/>
        </p:nvSpPr>
        <p:spPr>
          <a:xfrm>
            <a:off x="272374" y="228600"/>
            <a:ext cx="2782111" cy="1323439"/>
          </a:xfrm>
          <a:prstGeom prst="rect">
            <a:avLst/>
          </a:prstGeom>
          <a:noFill/>
        </p:spPr>
        <p:txBody>
          <a:bodyPr wrap="square" rtlCol="0">
            <a:spAutoFit/>
          </a:bodyPr>
          <a:lstStyle/>
          <a:p>
            <a:r>
              <a:rPr lang="en-US" altLang="zh-CN" sz="4000" dirty="0"/>
              <a:t>Ethiopia</a:t>
            </a:r>
          </a:p>
          <a:p>
            <a:r>
              <a:rPr lang="en-US" altLang="zh-CN" sz="4000" dirty="0"/>
              <a:t>(2013-2017)</a:t>
            </a:r>
            <a:endParaRPr lang="en-US" sz="4000" dirty="0"/>
          </a:p>
        </p:txBody>
      </p:sp>
    </p:spTree>
    <p:extLst>
      <p:ext uri="{BB962C8B-B14F-4D97-AF65-F5344CB8AC3E}">
        <p14:creationId xmlns:p14="http://schemas.microsoft.com/office/powerpoint/2010/main" val="4206427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608EE7-56E6-A015-1599-379EBB34A740}"/>
              </a:ext>
            </a:extLst>
          </p:cNvPr>
          <p:cNvSpPr txBox="1"/>
          <p:nvPr/>
        </p:nvSpPr>
        <p:spPr>
          <a:xfrm>
            <a:off x="272374" y="228600"/>
            <a:ext cx="2782111" cy="1323439"/>
          </a:xfrm>
          <a:prstGeom prst="rect">
            <a:avLst/>
          </a:prstGeom>
          <a:noFill/>
        </p:spPr>
        <p:txBody>
          <a:bodyPr wrap="square" rtlCol="0">
            <a:spAutoFit/>
          </a:bodyPr>
          <a:lstStyle/>
          <a:p>
            <a:r>
              <a:rPr lang="en-US" altLang="zh-CN" sz="4000" dirty="0"/>
              <a:t>China</a:t>
            </a:r>
          </a:p>
          <a:p>
            <a:r>
              <a:rPr lang="en-US" altLang="zh-CN" sz="4000" dirty="0"/>
              <a:t>(2013-2017)</a:t>
            </a:r>
            <a:endParaRPr lang="en-US" sz="4000" dirty="0"/>
          </a:p>
        </p:txBody>
      </p:sp>
      <p:pic>
        <p:nvPicPr>
          <p:cNvPr id="3" name="Picture 2">
            <a:extLst>
              <a:ext uri="{FF2B5EF4-FFF2-40B4-BE49-F238E27FC236}">
                <a16:creationId xmlns:a16="http://schemas.microsoft.com/office/drawing/2014/main" id="{B1DF3287-4AB9-50F8-E151-A59776535995}"/>
              </a:ext>
            </a:extLst>
          </p:cNvPr>
          <p:cNvPicPr>
            <a:picLocks noChangeAspect="1"/>
          </p:cNvPicPr>
          <p:nvPr/>
        </p:nvPicPr>
        <p:blipFill>
          <a:blip r:embed="rId2"/>
          <a:stretch>
            <a:fillRect/>
          </a:stretch>
        </p:blipFill>
        <p:spPr>
          <a:xfrm>
            <a:off x="975360" y="228600"/>
            <a:ext cx="10241280" cy="6400800"/>
          </a:xfrm>
          <a:prstGeom prst="rect">
            <a:avLst/>
          </a:prstGeom>
        </p:spPr>
      </p:pic>
    </p:spTree>
    <p:extLst>
      <p:ext uri="{BB962C8B-B14F-4D97-AF65-F5344CB8AC3E}">
        <p14:creationId xmlns:p14="http://schemas.microsoft.com/office/powerpoint/2010/main" val="375862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2">
            <a:extLst>
              <a:ext uri="{FF2B5EF4-FFF2-40B4-BE49-F238E27FC236}">
                <a16:creationId xmlns:a16="http://schemas.microsoft.com/office/drawing/2014/main" id="{CD0FCFDB-CDAD-488A-85EA-CBAE6DEDDBC4}"/>
              </a:ext>
            </a:extLst>
          </p:cNvPr>
          <p:cNvPicPr>
            <a:picLocks noChangeAspect="1"/>
          </p:cNvPicPr>
          <p:nvPr/>
        </p:nvPicPr>
        <p:blipFill>
          <a:blip r:embed="rId2"/>
          <a:stretch>
            <a:fillRect/>
          </a:stretch>
        </p:blipFill>
        <p:spPr>
          <a:xfrm>
            <a:off x="4469492" y="1529623"/>
            <a:ext cx="7878052" cy="3798753"/>
          </a:xfrm>
          <a:prstGeom prst="rect">
            <a:avLst/>
          </a:prstGeom>
        </p:spPr>
      </p:pic>
      <p:pic>
        <p:nvPicPr>
          <p:cNvPr id="11" name="Picture 10">
            <a:extLst>
              <a:ext uri="{FF2B5EF4-FFF2-40B4-BE49-F238E27FC236}">
                <a16:creationId xmlns:a16="http://schemas.microsoft.com/office/drawing/2014/main" id="{FF9851D9-F0E0-B444-0337-BAAEB4983570}"/>
              </a:ext>
            </a:extLst>
          </p:cNvPr>
          <p:cNvPicPr>
            <a:picLocks noChangeAspect="1"/>
          </p:cNvPicPr>
          <p:nvPr/>
        </p:nvPicPr>
        <p:blipFill>
          <a:blip r:embed="rId3"/>
          <a:stretch>
            <a:fillRect/>
          </a:stretch>
        </p:blipFill>
        <p:spPr>
          <a:xfrm>
            <a:off x="736075" y="1260360"/>
            <a:ext cx="3920068" cy="5724640"/>
          </a:xfrm>
          <a:prstGeom prst="rect">
            <a:avLst/>
          </a:prstGeom>
        </p:spPr>
      </p:pic>
    </p:spTree>
    <p:extLst>
      <p:ext uri="{BB962C8B-B14F-4D97-AF65-F5344CB8AC3E}">
        <p14:creationId xmlns:p14="http://schemas.microsoft.com/office/powerpoint/2010/main" val="1979339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608EE7-56E6-A015-1599-379EBB34A740}"/>
              </a:ext>
            </a:extLst>
          </p:cNvPr>
          <p:cNvSpPr txBox="1"/>
          <p:nvPr/>
        </p:nvSpPr>
        <p:spPr>
          <a:xfrm>
            <a:off x="272374" y="228600"/>
            <a:ext cx="2782111" cy="1323439"/>
          </a:xfrm>
          <a:prstGeom prst="rect">
            <a:avLst/>
          </a:prstGeom>
          <a:noFill/>
        </p:spPr>
        <p:txBody>
          <a:bodyPr wrap="square" rtlCol="0">
            <a:spAutoFit/>
          </a:bodyPr>
          <a:lstStyle/>
          <a:p>
            <a:r>
              <a:rPr lang="en-US" altLang="zh-CN" sz="4000" dirty="0"/>
              <a:t>USA</a:t>
            </a:r>
          </a:p>
          <a:p>
            <a:r>
              <a:rPr lang="en-US" altLang="zh-CN" sz="4000" dirty="0"/>
              <a:t>(2013-2017)</a:t>
            </a:r>
            <a:endParaRPr lang="en-US" sz="4000" dirty="0"/>
          </a:p>
        </p:txBody>
      </p:sp>
      <p:pic>
        <p:nvPicPr>
          <p:cNvPr id="3" name="Picture 2">
            <a:extLst>
              <a:ext uri="{FF2B5EF4-FFF2-40B4-BE49-F238E27FC236}">
                <a16:creationId xmlns:a16="http://schemas.microsoft.com/office/drawing/2014/main" id="{AB47E46E-918F-4D6A-0CDC-D14930991716}"/>
              </a:ext>
            </a:extLst>
          </p:cNvPr>
          <p:cNvPicPr>
            <a:picLocks noChangeAspect="1"/>
          </p:cNvPicPr>
          <p:nvPr/>
        </p:nvPicPr>
        <p:blipFill>
          <a:blip r:embed="rId2"/>
          <a:stretch>
            <a:fillRect/>
          </a:stretch>
        </p:blipFill>
        <p:spPr>
          <a:xfrm>
            <a:off x="975360" y="228600"/>
            <a:ext cx="10241280" cy="6400800"/>
          </a:xfrm>
          <a:prstGeom prst="rect">
            <a:avLst/>
          </a:prstGeom>
        </p:spPr>
      </p:pic>
    </p:spTree>
    <p:extLst>
      <p:ext uri="{BB962C8B-B14F-4D97-AF65-F5344CB8AC3E}">
        <p14:creationId xmlns:p14="http://schemas.microsoft.com/office/powerpoint/2010/main" val="2581908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1BE8-89A3-4739-9E2D-021938FB6426}"/>
              </a:ext>
            </a:extLst>
          </p:cNvPr>
          <p:cNvSpPr>
            <a:spLocks noGrp="1"/>
          </p:cNvSpPr>
          <p:nvPr>
            <p:ph type="title"/>
          </p:nvPr>
        </p:nvSpPr>
        <p:spPr/>
        <p:txBody>
          <a:bodyPr/>
          <a:lstStyle/>
          <a:p>
            <a:r>
              <a:rPr lang="en-US" dirty="0"/>
              <a:t>Three Clusters          Simplex</a:t>
            </a:r>
          </a:p>
        </p:txBody>
      </p:sp>
      <p:cxnSp>
        <p:nvCxnSpPr>
          <p:cNvPr id="6" name="Straight Arrow Connector 5">
            <a:extLst>
              <a:ext uri="{FF2B5EF4-FFF2-40B4-BE49-F238E27FC236}">
                <a16:creationId xmlns:a16="http://schemas.microsoft.com/office/drawing/2014/main" id="{060E7061-21F3-4E55-9FE2-6BC739C27873}"/>
              </a:ext>
            </a:extLst>
          </p:cNvPr>
          <p:cNvCxnSpPr>
            <a:cxnSpLocks/>
          </p:cNvCxnSpPr>
          <p:nvPr/>
        </p:nvCxnSpPr>
        <p:spPr>
          <a:xfrm>
            <a:off x="4845089" y="1104062"/>
            <a:ext cx="102358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EC153D3-C1DE-E54E-BC02-A176C47874E5}"/>
              </a:ext>
            </a:extLst>
          </p:cNvPr>
          <p:cNvPicPr>
            <a:picLocks noChangeAspect="1"/>
          </p:cNvPicPr>
          <p:nvPr/>
        </p:nvPicPr>
        <p:blipFill>
          <a:blip r:embed="rId3"/>
          <a:stretch>
            <a:fillRect/>
          </a:stretch>
        </p:blipFill>
        <p:spPr>
          <a:xfrm>
            <a:off x="3731441" y="1969474"/>
            <a:ext cx="4297680" cy="4297680"/>
          </a:xfrm>
          <a:prstGeom prst="rect">
            <a:avLst/>
          </a:prstGeom>
        </p:spPr>
      </p:pic>
      <p:sp>
        <p:nvSpPr>
          <p:cNvPr id="4" name="TextBox 3">
            <a:extLst>
              <a:ext uri="{FF2B5EF4-FFF2-40B4-BE49-F238E27FC236}">
                <a16:creationId xmlns:a16="http://schemas.microsoft.com/office/drawing/2014/main" id="{06F3CF9D-3B1C-1447-8917-3818D3C55147}"/>
              </a:ext>
            </a:extLst>
          </p:cNvPr>
          <p:cNvSpPr txBox="1"/>
          <p:nvPr/>
        </p:nvSpPr>
        <p:spPr>
          <a:xfrm>
            <a:off x="5127356" y="1969474"/>
            <a:ext cx="1772825" cy="584775"/>
          </a:xfrm>
          <a:prstGeom prst="rect">
            <a:avLst/>
          </a:prstGeom>
          <a:noFill/>
        </p:spPr>
        <p:txBody>
          <a:bodyPr wrap="square" rtlCol="0">
            <a:spAutoFit/>
          </a:bodyPr>
          <a:lstStyle/>
          <a:p>
            <a:r>
              <a:rPr lang="en-US" altLang="zh-CN" sz="3200" dirty="0"/>
              <a:t>Societal</a:t>
            </a:r>
            <a:r>
              <a:rPr lang="zh-CN" altLang="en-US" sz="3200" dirty="0"/>
              <a:t> </a:t>
            </a:r>
            <a:endParaRPr lang="en-US" sz="3200" dirty="0"/>
          </a:p>
        </p:txBody>
      </p:sp>
      <p:sp>
        <p:nvSpPr>
          <p:cNvPr id="7" name="TextBox 6">
            <a:extLst>
              <a:ext uri="{FF2B5EF4-FFF2-40B4-BE49-F238E27FC236}">
                <a16:creationId xmlns:a16="http://schemas.microsoft.com/office/drawing/2014/main" id="{D8808EEE-96F6-B04F-AD5E-817F51113EF2}"/>
              </a:ext>
            </a:extLst>
          </p:cNvPr>
          <p:cNvSpPr txBox="1"/>
          <p:nvPr/>
        </p:nvSpPr>
        <p:spPr>
          <a:xfrm>
            <a:off x="3452704" y="5642298"/>
            <a:ext cx="1674652" cy="584775"/>
          </a:xfrm>
          <a:prstGeom prst="rect">
            <a:avLst/>
          </a:prstGeom>
          <a:noFill/>
        </p:spPr>
        <p:txBody>
          <a:bodyPr wrap="square" rtlCol="0">
            <a:spAutoFit/>
          </a:bodyPr>
          <a:lstStyle/>
          <a:p>
            <a:r>
              <a:rPr lang="en-US" altLang="zh-CN" sz="3200" dirty="0"/>
              <a:t>Natural</a:t>
            </a:r>
            <a:r>
              <a:rPr lang="zh-CN" altLang="en-US" dirty="0"/>
              <a:t> </a:t>
            </a:r>
            <a:endParaRPr lang="en-US" dirty="0"/>
          </a:p>
        </p:txBody>
      </p:sp>
      <p:sp>
        <p:nvSpPr>
          <p:cNvPr id="9" name="TextBox 8">
            <a:extLst>
              <a:ext uri="{FF2B5EF4-FFF2-40B4-BE49-F238E27FC236}">
                <a16:creationId xmlns:a16="http://schemas.microsoft.com/office/drawing/2014/main" id="{A193B2CC-3F4C-E441-8DC0-BB68B7BFA098}"/>
              </a:ext>
            </a:extLst>
          </p:cNvPr>
          <p:cNvSpPr txBox="1"/>
          <p:nvPr/>
        </p:nvSpPr>
        <p:spPr>
          <a:xfrm>
            <a:off x="6900181" y="5642298"/>
            <a:ext cx="1903160" cy="584775"/>
          </a:xfrm>
          <a:prstGeom prst="rect">
            <a:avLst/>
          </a:prstGeom>
          <a:noFill/>
        </p:spPr>
        <p:txBody>
          <a:bodyPr wrap="square" rtlCol="0">
            <a:spAutoFit/>
          </a:bodyPr>
          <a:lstStyle/>
          <a:p>
            <a:r>
              <a:rPr lang="en-US" altLang="zh-CN" sz="3200" dirty="0"/>
              <a:t>Physical</a:t>
            </a:r>
            <a:endParaRPr lang="en-US" sz="3200" dirty="0"/>
          </a:p>
        </p:txBody>
      </p:sp>
    </p:spTree>
    <p:extLst>
      <p:ext uri="{BB962C8B-B14F-4D97-AF65-F5344CB8AC3E}">
        <p14:creationId xmlns:p14="http://schemas.microsoft.com/office/powerpoint/2010/main" val="3159407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5A1D-8BBE-7C48-90B0-17FB6D215294}"/>
              </a:ext>
            </a:extLst>
          </p:cNvPr>
          <p:cNvSpPr>
            <a:spLocks noGrp="1"/>
          </p:cNvSpPr>
          <p:nvPr>
            <p:ph type="title"/>
          </p:nvPr>
        </p:nvSpPr>
        <p:spPr/>
        <p:txBody>
          <a:bodyPr/>
          <a:lstStyle/>
          <a:p>
            <a:r>
              <a:rPr lang="en-US" altLang="zh-CN" dirty="0"/>
              <a:t>Aggregated</a:t>
            </a:r>
            <a:r>
              <a:rPr lang="zh-CN" altLang="en-US" dirty="0"/>
              <a:t> </a:t>
            </a:r>
            <a:r>
              <a:rPr lang="en-US" altLang="zh-CN" dirty="0"/>
              <a:t>by</a:t>
            </a:r>
            <a:r>
              <a:rPr lang="zh-CN" altLang="en-US" dirty="0"/>
              <a:t> </a:t>
            </a:r>
            <a:r>
              <a:rPr lang="en-US" altLang="zh-CN" dirty="0"/>
              <a:t>Income</a:t>
            </a:r>
            <a:r>
              <a:rPr lang="zh-CN" altLang="en-US" dirty="0"/>
              <a:t> </a:t>
            </a:r>
            <a:r>
              <a:rPr lang="en-US" altLang="zh-CN" dirty="0"/>
              <a:t>Level</a:t>
            </a:r>
            <a:endParaRPr lang="en-US" dirty="0"/>
          </a:p>
        </p:txBody>
      </p:sp>
      <p:pic>
        <p:nvPicPr>
          <p:cNvPr id="7" name="Picture 6" descr="Diagram, shape&#10;&#10;Description automatically generated">
            <a:extLst>
              <a:ext uri="{FF2B5EF4-FFF2-40B4-BE49-F238E27FC236}">
                <a16:creationId xmlns:a16="http://schemas.microsoft.com/office/drawing/2014/main" id="{7F145C56-9713-4ADB-5B21-7BEE74DF8822}"/>
              </a:ext>
            </a:extLst>
          </p:cNvPr>
          <p:cNvPicPr>
            <a:picLocks noChangeAspect="1"/>
          </p:cNvPicPr>
          <p:nvPr/>
        </p:nvPicPr>
        <p:blipFill>
          <a:blip r:embed="rId3"/>
          <a:stretch>
            <a:fillRect/>
          </a:stretch>
        </p:blipFill>
        <p:spPr>
          <a:xfrm>
            <a:off x="189347" y="1517904"/>
            <a:ext cx="11813305" cy="5340096"/>
          </a:xfrm>
          <a:prstGeom prst="rect">
            <a:avLst/>
          </a:prstGeom>
        </p:spPr>
      </p:pic>
    </p:spTree>
    <p:extLst>
      <p:ext uri="{BB962C8B-B14F-4D97-AF65-F5344CB8AC3E}">
        <p14:creationId xmlns:p14="http://schemas.microsoft.com/office/powerpoint/2010/main" val="1288749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E550-073D-4096-9D82-212485A9EEFA}"/>
              </a:ext>
            </a:extLst>
          </p:cNvPr>
          <p:cNvSpPr>
            <a:spLocks noGrp="1"/>
          </p:cNvSpPr>
          <p:nvPr>
            <p:ph type="title"/>
          </p:nvPr>
        </p:nvSpPr>
        <p:spPr/>
        <p:txBody>
          <a:bodyPr>
            <a:normAutofit/>
          </a:bodyPr>
          <a:lstStyle/>
          <a:p>
            <a:r>
              <a:rPr lang="en-US" dirty="0"/>
              <a:t>Role of topic selection: health</a:t>
            </a:r>
          </a:p>
        </p:txBody>
      </p:sp>
      <p:pic>
        <p:nvPicPr>
          <p:cNvPr id="8" name="Picture 7">
            <a:extLst>
              <a:ext uri="{FF2B5EF4-FFF2-40B4-BE49-F238E27FC236}">
                <a16:creationId xmlns:a16="http://schemas.microsoft.com/office/drawing/2014/main" id="{4C0A77AB-3B10-497B-91C2-4D7BAC9DFFD6}"/>
              </a:ext>
            </a:extLst>
          </p:cNvPr>
          <p:cNvPicPr>
            <a:picLocks noChangeAspect="1"/>
          </p:cNvPicPr>
          <p:nvPr/>
        </p:nvPicPr>
        <p:blipFill rotWithShape="1">
          <a:blip r:embed="rId2"/>
          <a:srcRect t="3329"/>
          <a:stretch/>
        </p:blipFill>
        <p:spPr>
          <a:xfrm>
            <a:off x="2469777" y="1605448"/>
            <a:ext cx="6508738" cy="5121266"/>
          </a:xfrm>
          <a:prstGeom prst="rect">
            <a:avLst/>
          </a:prstGeom>
        </p:spPr>
      </p:pic>
    </p:spTree>
    <p:extLst>
      <p:ext uri="{BB962C8B-B14F-4D97-AF65-F5344CB8AC3E}">
        <p14:creationId xmlns:p14="http://schemas.microsoft.com/office/powerpoint/2010/main" val="1058939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9E9B-785A-40F7-9055-7B05368A6ACB}"/>
              </a:ext>
            </a:extLst>
          </p:cNvPr>
          <p:cNvSpPr>
            <a:spLocks noGrp="1"/>
          </p:cNvSpPr>
          <p:nvPr>
            <p:ph type="title" idx="4294967295"/>
          </p:nvPr>
        </p:nvSpPr>
        <p:spPr>
          <a:xfrm>
            <a:off x="1649032" y="483616"/>
            <a:ext cx="9713912" cy="2617788"/>
          </a:xfrm>
        </p:spPr>
        <p:txBody>
          <a:bodyPr>
            <a:normAutofit/>
          </a:bodyPr>
          <a:lstStyle/>
          <a:p>
            <a:pPr algn="ctr"/>
            <a:r>
              <a:rPr lang="en-US" b="0" i="0" dirty="0">
                <a:solidFill>
                  <a:srgbClr val="050505"/>
                </a:solidFill>
                <a:effectLst/>
              </a:rPr>
              <a:t>There is strong </a:t>
            </a:r>
            <a:r>
              <a:rPr lang="en-US" b="0" i="0" dirty="0" err="1">
                <a:solidFill>
                  <a:srgbClr val="050505"/>
                </a:solidFill>
                <a:effectLst/>
              </a:rPr>
              <a:t>homophily</a:t>
            </a:r>
            <a:r>
              <a:rPr lang="en-US" b="0" i="0" dirty="0">
                <a:solidFill>
                  <a:srgbClr val="050505"/>
                </a:solidFill>
                <a:effectLst/>
              </a:rPr>
              <a:t> between research topics and research demographics. </a:t>
            </a:r>
            <a:endParaRPr lang="en-US" sz="4800" dirty="0"/>
          </a:p>
        </p:txBody>
      </p:sp>
      <p:sp>
        <p:nvSpPr>
          <p:cNvPr id="3" name="Title 1">
            <a:extLst>
              <a:ext uri="{FF2B5EF4-FFF2-40B4-BE49-F238E27FC236}">
                <a16:creationId xmlns:a16="http://schemas.microsoft.com/office/drawing/2014/main" id="{C68C9E9B-785A-40F7-9055-7B05368A6ACB}"/>
              </a:ext>
            </a:extLst>
          </p:cNvPr>
          <p:cNvSpPr txBox="1">
            <a:spLocks/>
          </p:cNvSpPr>
          <p:nvPr/>
        </p:nvSpPr>
        <p:spPr>
          <a:xfrm>
            <a:off x="1712722" y="2368203"/>
            <a:ext cx="9713168" cy="261717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br>
              <a:rPr kumimoji="0" lang="en-US" sz="3200" b="0" i="0" u="none" strike="noStrike" kern="1200" cap="none" spc="0" normalizeH="0" baseline="0" noProof="0" dirty="0">
                <a:ln>
                  <a:noFill/>
                </a:ln>
                <a:solidFill>
                  <a:srgbClr val="050505"/>
                </a:solidFill>
                <a:effectLst/>
                <a:uLnTx/>
                <a:uFillTx/>
                <a:latin typeface="Bembo"/>
                <a:ea typeface="+mj-ea"/>
                <a:cs typeface="+mj-cs"/>
              </a:rPr>
            </a:br>
            <a:br>
              <a:rPr kumimoji="0" lang="en-US" sz="3200" b="0" i="0" u="none" strike="noStrike" kern="1200" cap="none" spc="0" normalizeH="0" baseline="0" noProof="0" dirty="0">
                <a:ln>
                  <a:noFill/>
                </a:ln>
                <a:solidFill>
                  <a:srgbClr val="050505"/>
                </a:solidFill>
                <a:effectLst/>
                <a:uLnTx/>
                <a:uFillTx/>
                <a:latin typeface="Bembo"/>
                <a:ea typeface="+mj-ea"/>
                <a:cs typeface="+mj-cs"/>
              </a:rPr>
            </a:br>
            <a:r>
              <a:rPr kumimoji="0" lang="en-US" sz="3200" b="0" i="0" u="none" strike="noStrike" kern="1200" cap="none" spc="0" normalizeH="0" baseline="0" noProof="0" dirty="0">
                <a:ln>
                  <a:noFill/>
                </a:ln>
                <a:solidFill>
                  <a:srgbClr val="050505"/>
                </a:solidFill>
                <a:effectLst/>
                <a:uLnTx/>
                <a:uFillTx/>
                <a:latin typeface="Bembo"/>
                <a:ea typeface="+mj-ea"/>
                <a:cs typeface="+mj-cs"/>
              </a:rPr>
              <a:t>Were the race and gender distribution of authors consistent with that of the U.S. Census, there would be 29% more articles on public health, 20% more articles on gender-based violence, 18% more on tropical diseases, and 17% more research on families. </a:t>
            </a:r>
            <a:endParaRPr kumimoji="0" lang="en-US" sz="4800" b="0" i="0" u="none" strike="noStrike" kern="1200" cap="none" spc="0" normalizeH="0" baseline="0" noProof="0" dirty="0">
              <a:ln>
                <a:noFill/>
              </a:ln>
              <a:solidFill>
                <a:srgbClr val="301B27"/>
              </a:solidFill>
              <a:effectLst/>
              <a:uLnTx/>
              <a:uFillTx/>
              <a:latin typeface="Bembo"/>
              <a:ea typeface="+mj-ea"/>
              <a:cs typeface="+mj-cs"/>
            </a:endParaRPr>
          </a:p>
        </p:txBody>
      </p:sp>
    </p:spTree>
    <p:extLst>
      <p:ext uri="{BB962C8B-B14F-4D97-AF65-F5344CB8AC3E}">
        <p14:creationId xmlns:p14="http://schemas.microsoft.com/office/powerpoint/2010/main" val="1769588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CONCLUDING THOUGHTS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6191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4D2D-0487-4025-9674-09C0A9565A24}"/>
              </a:ext>
            </a:extLst>
          </p:cNvPr>
          <p:cNvSpPr>
            <a:spLocks noGrp="1"/>
          </p:cNvSpPr>
          <p:nvPr>
            <p:ph type="title"/>
          </p:nvPr>
        </p:nvSpPr>
        <p:spPr/>
        <p:txBody>
          <a:bodyPr>
            <a:normAutofit fontScale="90000"/>
          </a:bodyPr>
          <a:lstStyle/>
          <a:p>
            <a:r>
              <a:rPr lang="en-US" dirty="0"/>
              <a:t>Can </a:t>
            </a:r>
            <a:r>
              <a:rPr lang="en-US" dirty="0" err="1"/>
              <a:t>scientometrics</a:t>
            </a:r>
            <a:r>
              <a:rPr lang="en-US" dirty="0"/>
              <a:t> provide the empirical base for science diplomacy? </a:t>
            </a:r>
          </a:p>
        </p:txBody>
      </p:sp>
      <p:graphicFrame>
        <p:nvGraphicFramePr>
          <p:cNvPr id="4" name="Content Placeholder 3">
            <a:extLst>
              <a:ext uri="{FF2B5EF4-FFF2-40B4-BE49-F238E27FC236}">
                <a16:creationId xmlns:a16="http://schemas.microsoft.com/office/drawing/2014/main" id="{3E8F1B8A-830C-4E13-ADD6-B14D41F08D00}"/>
              </a:ext>
            </a:extLst>
          </p:cNvPr>
          <p:cNvGraphicFramePr>
            <a:graphicFrameLocks noGrp="1"/>
          </p:cNvGraphicFramePr>
          <p:nvPr>
            <p:ph idx="1"/>
          </p:nvPr>
        </p:nvGraphicFramePr>
        <p:xfrm>
          <a:off x="1116013" y="2478088"/>
          <a:ext cx="10167938" cy="3017520"/>
        </p:xfrm>
        <a:graphic>
          <a:graphicData uri="http://schemas.openxmlformats.org/drawingml/2006/table">
            <a:tbl>
              <a:tblPr firstRow="1" bandRow="1">
                <a:tableStyleId>{69CF1AB2-1976-4502-BF36-3FF5EA218861}</a:tableStyleId>
              </a:tblPr>
              <a:tblGrid>
                <a:gridCol w="2892370">
                  <a:extLst>
                    <a:ext uri="{9D8B030D-6E8A-4147-A177-3AD203B41FA5}">
                      <a16:colId xmlns:a16="http://schemas.microsoft.com/office/drawing/2014/main" val="2714759014"/>
                    </a:ext>
                  </a:extLst>
                </a:gridCol>
                <a:gridCol w="7275568">
                  <a:extLst>
                    <a:ext uri="{9D8B030D-6E8A-4147-A177-3AD203B41FA5}">
                      <a16:colId xmlns:a16="http://schemas.microsoft.com/office/drawing/2014/main" val="3332952210"/>
                    </a:ext>
                  </a:extLst>
                </a:gridCol>
              </a:tblGrid>
              <a:tr h="370840">
                <a:tc>
                  <a:txBody>
                    <a:bodyPr/>
                    <a:lstStyle/>
                    <a:p>
                      <a:r>
                        <a:rPr lang="en-US" b="1" dirty="0"/>
                        <a:t>Diplomacy for science</a:t>
                      </a:r>
                    </a:p>
                  </a:txBody>
                  <a:tcPr/>
                </a:tc>
                <a:tc>
                  <a:txBody>
                    <a:bodyPr/>
                    <a:lstStyle/>
                    <a:p>
                      <a:r>
                        <a:rPr lang="en-US" b="0" dirty="0"/>
                        <a:t>The use of diplomatic action to facilitate international scientific collaboration, e.g., by negotiating R&amp;D agreements and exchange </a:t>
                      </a:r>
                      <a:r>
                        <a:rPr lang="en-US" b="0" dirty="0" err="1"/>
                        <a:t>programmes</a:t>
                      </a:r>
                      <a:r>
                        <a:rPr lang="en-US" b="0" dirty="0"/>
                        <a:t> or enabling the establishment of international research infrastructures</a:t>
                      </a:r>
                    </a:p>
                  </a:txBody>
                  <a:tcPr/>
                </a:tc>
                <a:extLst>
                  <a:ext uri="{0D108BD9-81ED-4DB2-BD59-A6C34878D82A}">
                    <a16:rowId xmlns:a16="http://schemas.microsoft.com/office/drawing/2014/main" val="1599364656"/>
                  </a:ext>
                </a:extLst>
              </a:tr>
              <a:tr h="370840">
                <a:tc>
                  <a:txBody>
                    <a:bodyPr/>
                    <a:lstStyle/>
                    <a:p>
                      <a:r>
                        <a:rPr lang="en-US" b="1" dirty="0"/>
                        <a:t>Science for diplomacy</a:t>
                      </a:r>
                    </a:p>
                  </a:txBody>
                  <a:tcPr/>
                </a:tc>
                <a:tc>
                  <a:txBody>
                    <a:bodyPr/>
                    <a:lstStyle/>
                    <a:p>
                      <a:r>
                        <a:rPr lang="en-US" dirty="0"/>
                        <a:t>The use of science as a soft power to advance diplomatic objects, e.g., for building bridges between nations and creating good will on which diplomatic relations can be built</a:t>
                      </a:r>
                    </a:p>
                  </a:txBody>
                  <a:tcPr/>
                </a:tc>
                <a:extLst>
                  <a:ext uri="{0D108BD9-81ED-4DB2-BD59-A6C34878D82A}">
                    <a16:rowId xmlns:a16="http://schemas.microsoft.com/office/drawing/2014/main" val="867779246"/>
                  </a:ext>
                </a:extLst>
              </a:tr>
              <a:tr h="370840">
                <a:tc>
                  <a:txBody>
                    <a:bodyPr/>
                    <a:lstStyle/>
                    <a:p>
                      <a:r>
                        <a:rPr lang="en-US" b="1" dirty="0"/>
                        <a:t>Science in diplomacy</a:t>
                      </a:r>
                    </a:p>
                  </a:txBody>
                  <a:tcPr/>
                </a:tc>
                <a:tc>
                  <a:txBody>
                    <a:bodyPr/>
                    <a:lstStyle/>
                    <a:p>
                      <a:r>
                        <a:rPr lang="en-US" dirty="0"/>
                        <a:t>The direct support of diplomatic processes through science, e.g., by providing scientific advice and evidence to inform and support decision-making in foreign and security policies </a:t>
                      </a:r>
                    </a:p>
                  </a:txBody>
                  <a:tcPr/>
                </a:tc>
                <a:extLst>
                  <a:ext uri="{0D108BD9-81ED-4DB2-BD59-A6C34878D82A}">
                    <a16:rowId xmlns:a16="http://schemas.microsoft.com/office/drawing/2014/main" val="3938153393"/>
                  </a:ext>
                </a:extLst>
              </a:tr>
            </a:tbl>
          </a:graphicData>
        </a:graphic>
      </p:graphicFrame>
    </p:spTree>
    <p:extLst>
      <p:ext uri="{BB962C8B-B14F-4D97-AF65-F5344CB8AC3E}">
        <p14:creationId xmlns:p14="http://schemas.microsoft.com/office/powerpoint/2010/main" val="244696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50931" y="2201246"/>
            <a:ext cx="7596057" cy="4224338"/>
          </a:xfrm>
          <a:prstGeom prst="rect">
            <a:avLst/>
          </a:prstGeom>
        </p:spPr>
      </p:pic>
      <p:sp>
        <p:nvSpPr>
          <p:cNvPr id="3" name="Title 2"/>
          <p:cNvSpPr>
            <a:spLocks noGrp="1"/>
          </p:cNvSpPr>
          <p:nvPr>
            <p:ph type="title"/>
          </p:nvPr>
        </p:nvSpPr>
        <p:spPr/>
        <p:txBody>
          <a:bodyPr>
            <a:normAutofit/>
          </a:bodyPr>
          <a:lstStyle/>
          <a:p>
            <a:r>
              <a:rPr lang="en-US" dirty="0"/>
              <a:t>What are the limitations? </a:t>
            </a:r>
            <a:br>
              <a:rPr lang="en-US" dirty="0"/>
            </a:br>
            <a:r>
              <a:rPr lang="en-US" sz="2800" b="0" dirty="0" err="1"/>
              <a:t>Aargaard</a:t>
            </a:r>
            <a:r>
              <a:rPr lang="en-US" sz="2800" b="0" dirty="0"/>
              <a:t> et al. (2021)</a:t>
            </a:r>
            <a:endParaRPr lang="en-US" b="0" dirty="0"/>
          </a:p>
        </p:txBody>
      </p:sp>
      <p:pic>
        <p:nvPicPr>
          <p:cNvPr id="5" name="Picture 4"/>
          <p:cNvPicPr>
            <a:picLocks noChangeAspect="1"/>
          </p:cNvPicPr>
          <p:nvPr/>
        </p:nvPicPr>
        <p:blipFill>
          <a:blip r:embed="rId3"/>
          <a:stretch>
            <a:fillRect/>
          </a:stretch>
        </p:blipFill>
        <p:spPr>
          <a:xfrm>
            <a:off x="10089515" y="1799272"/>
            <a:ext cx="1847850" cy="2466975"/>
          </a:xfrm>
          <a:prstGeom prst="rect">
            <a:avLst/>
          </a:prstGeom>
        </p:spPr>
      </p:pic>
    </p:spTree>
    <p:extLst>
      <p:ext uri="{BB962C8B-B14F-4D97-AF65-F5344CB8AC3E}">
        <p14:creationId xmlns:p14="http://schemas.microsoft.com/office/powerpoint/2010/main" val="901575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0" y="685800"/>
            <a:ext cx="10726268" cy="1485900"/>
          </a:xfrm>
        </p:spPr>
        <p:txBody>
          <a:bodyPr>
            <a:normAutofit/>
          </a:bodyPr>
          <a:lstStyle/>
          <a:p>
            <a:r>
              <a:rPr lang="en-US" sz="4800" dirty="0"/>
              <a:t>Avoid reinforcing “core/periphery”</a:t>
            </a:r>
            <a:endParaRPr lang="en-US" sz="4800" dirty="0">
              <a:solidFill>
                <a:schemeClr val="accent4"/>
              </a:solidFill>
            </a:endParaRPr>
          </a:p>
        </p:txBody>
      </p:sp>
      <p:pic>
        <p:nvPicPr>
          <p:cNvPr id="6" name="Content Placeholder 5" descr="Screen Shot 2017-09-05 at 11.59.2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090" r="723" b="5941"/>
          <a:stretch/>
        </p:blipFill>
        <p:spPr>
          <a:xfrm>
            <a:off x="1237129" y="2171700"/>
            <a:ext cx="4571999" cy="2196969"/>
          </a:xfrm>
        </p:spPr>
      </p:pic>
      <p:pic>
        <p:nvPicPr>
          <p:cNvPr id="7" name="Content Placeholder 5" descr="Screen Shot 2017-09-05 at 11.59.43 AM.png"/>
          <p:cNvPicPr>
            <a:picLocks noChangeAspect="1"/>
          </p:cNvPicPr>
          <p:nvPr/>
        </p:nvPicPr>
        <p:blipFill rotWithShape="1">
          <a:blip r:embed="rId3">
            <a:extLst>
              <a:ext uri="{28A0092B-C50C-407E-A947-70E740481C1C}">
                <a14:useLocalDpi xmlns:a14="http://schemas.microsoft.com/office/drawing/2010/main" val="0"/>
              </a:ext>
            </a:extLst>
          </a:blip>
          <a:srcRect l="147" r="2478" b="4881"/>
          <a:stretch/>
        </p:blipFill>
        <p:spPr>
          <a:xfrm>
            <a:off x="1647498" y="4368669"/>
            <a:ext cx="4161630" cy="2227351"/>
          </a:xfrm>
          <a:prstGeom prst="rect">
            <a:avLst/>
          </a:prstGeom>
        </p:spPr>
      </p:pic>
      <p:pic>
        <p:nvPicPr>
          <p:cNvPr id="5" name="Picture 2" descr="Image result for scielo and web of science">
            <a:extLst>
              <a:ext uri="{FF2B5EF4-FFF2-40B4-BE49-F238E27FC236}">
                <a16:creationId xmlns:a16="http://schemas.microsoft.com/office/drawing/2014/main" id="{D33EDE82-8A60-4F68-B881-9ACCB7BAD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943" y="1791073"/>
            <a:ext cx="4873315" cy="473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1215485"/>
          <a:ext cx="11430000" cy="422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1115568" y="548640"/>
            <a:ext cx="11026804" cy="1179576"/>
          </a:xfrm>
        </p:spPr>
        <p:txBody>
          <a:bodyPr>
            <a:normAutofit/>
          </a:bodyPr>
          <a:lstStyle/>
          <a:p>
            <a:r>
              <a:rPr lang="en-US" sz="3200" dirty="0"/>
              <a:t>Reclaiming indicators for social good</a:t>
            </a:r>
          </a:p>
        </p:txBody>
      </p:sp>
      <p:cxnSp>
        <p:nvCxnSpPr>
          <p:cNvPr id="6" name="Straight Arrow Connector 5"/>
          <p:cNvCxnSpPr/>
          <p:nvPr/>
        </p:nvCxnSpPr>
        <p:spPr>
          <a:xfrm>
            <a:off x="3946144" y="4657344"/>
            <a:ext cx="4064" cy="605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75584" y="5310526"/>
            <a:ext cx="15646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C19A31">
                    <a:lumMod val="50000"/>
                  </a:srgbClr>
                </a:solidFill>
                <a:effectLst/>
                <a:uLnTx/>
                <a:uFillTx/>
                <a:latin typeface="Avenir Next LT Pro"/>
                <a:ea typeface="+mn-ea"/>
                <a:cs typeface="+mn-cs"/>
              </a:rPr>
              <a:t>Interdisciplinarity</a:t>
            </a:r>
            <a:endPar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rPr>
              <a:t>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rPr>
              <a:t>Societal Impact</a:t>
            </a:r>
          </a:p>
        </p:txBody>
      </p:sp>
      <p:cxnSp>
        <p:nvCxnSpPr>
          <p:cNvPr id="9" name="Straight Arrow Connector 8"/>
          <p:cNvCxnSpPr/>
          <p:nvPr/>
        </p:nvCxnSpPr>
        <p:spPr>
          <a:xfrm>
            <a:off x="6750304" y="3921760"/>
            <a:ext cx="4064" cy="62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82944" y="4627075"/>
            <a:ext cx="161747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rPr>
              <a:t>Citations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rPr>
              <a:t>H-indices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rPr>
              <a:t>JIFs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C19A31">
                    <a:lumMod val="50000"/>
                  </a:srgbClr>
                </a:solidFill>
                <a:effectLst/>
                <a:uLnTx/>
                <a:uFillTx/>
                <a:latin typeface="Avenir Next LT Pro"/>
                <a:ea typeface="+mn-ea"/>
                <a:cs typeface="+mn-cs"/>
              </a:rPr>
              <a:t>Altmetrics</a:t>
            </a:r>
            <a:endParaRPr kumimoji="0" lang="en-US" sz="1400" b="0" i="1" u="none" strike="noStrike" kern="1200" cap="none" spc="0" normalizeH="0" baseline="0" noProof="0" dirty="0">
              <a:ln>
                <a:noFill/>
              </a:ln>
              <a:solidFill>
                <a:srgbClr val="C19A31">
                  <a:lumMod val="50000"/>
                </a:srgbClr>
              </a:solidFill>
              <a:effectLst/>
              <a:uLnTx/>
              <a:uFillTx/>
              <a:latin typeface="Avenir Next LT Pro"/>
              <a:ea typeface="+mn-ea"/>
              <a:cs typeface="+mn-cs"/>
            </a:endParaRPr>
          </a:p>
        </p:txBody>
      </p:sp>
    </p:spTree>
    <p:extLst>
      <p:ext uri="{BB962C8B-B14F-4D97-AF65-F5344CB8AC3E}">
        <p14:creationId xmlns:p14="http://schemas.microsoft.com/office/powerpoint/2010/main" val="20002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1312-3C58-498B-8A0D-D8BD812A5D71}"/>
              </a:ext>
            </a:extLst>
          </p:cNvPr>
          <p:cNvSpPr>
            <a:spLocks noGrp="1"/>
          </p:cNvSpPr>
          <p:nvPr>
            <p:ph type="title"/>
          </p:nvPr>
        </p:nvSpPr>
        <p:spPr/>
        <p:txBody>
          <a:bodyPr/>
          <a:lstStyle/>
          <a:p>
            <a:r>
              <a:rPr lang="en-US" dirty="0"/>
              <a:t>Rising nationalism</a:t>
            </a:r>
          </a:p>
        </p:txBody>
      </p:sp>
      <p:pic>
        <p:nvPicPr>
          <p:cNvPr id="8" name="Picture 7">
            <a:extLst>
              <a:ext uri="{FF2B5EF4-FFF2-40B4-BE49-F238E27FC236}">
                <a16:creationId xmlns:a16="http://schemas.microsoft.com/office/drawing/2014/main" id="{9BACB7F0-3BB4-4536-AD3C-4BF4C77ADA9A}"/>
              </a:ext>
            </a:extLst>
          </p:cNvPr>
          <p:cNvPicPr>
            <a:picLocks noChangeAspect="1"/>
          </p:cNvPicPr>
          <p:nvPr/>
        </p:nvPicPr>
        <p:blipFill>
          <a:blip r:embed="rId2"/>
          <a:stretch>
            <a:fillRect/>
          </a:stretch>
        </p:blipFill>
        <p:spPr>
          <a:xfrm>
            <a:off x="722454" y="2108930"/>
            <a:ext cx="3268189" cy="2159613"/>
          </a:xfrm>
          <a:prstGeom prst="rect">
            <a:avLst/>
          </a:prstGeom>
        </p:spPr>
      </p:pic>
      <p:sp>
        <p:nvSpPr>
          <p:cNvPr id="9" name="Rectangle 8">
            <a:extLst>
              <a:ext uri="{FF2B5EF4-FFF2-40B4-BE49-F238E27FC236}">
                <a16:creationId xmlns:a16="http://schemas.microsoft.com/office/drawing/2014/main" id="{9A076E6F-999B-4A4B-8014-6B3FEB574AED}"/>
              </a:ext>
            </a:extLst>
          </p:cNvPr>
          <p:cNvSpPr/>
          <p:nvPr/>
        </p:nvSpPr>
        <p:spPr>
          <a:xfrm>
            <a:off x="785287" y="4553509"/>
            <a:ext cx="3597699"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The executive order: temporarily suspend entry of individuals </a:t>
            </a:r>
            <a:r>
              <a:rPr kumimoji="0" lang="en-US" sz="1800" i="0" u="none" strike="noStrike" kern="1200" cap="none" spc="0" normalizeH="0" baseline="0" noProof="0" dirty="0">
                <a:ln>
                  <a:noFill/>
                </a:ln>
                <a:solidFill>
                  <a:srgbClr val="000000"/>
                </a:solidFill>
                <a:effectLst/>
                <a:uLnTx/>
                <a:uFillTx/>
                <a:latin typeface="Avenir Next LT Pro"/>
                <a:ea typeface="+mn-ea"/>
                <a:cs typeface="+mn-cs"/>
              </a:rPr>
              <a:t>from </a:t>
            </a:r>
            <a:r>
              <a:rPr kumimoji="0" lang="en-US" sz="1800" i="1" u="none" strike="noStrike" kern="1200" cap="none" spc="0" normalizeH="0" baseline="0" noProof="0" dirty="0">
                <a:ln>
                  <a:noFill/>
                </a:ln>
                <a:solidFill>
                  <a:srgbClr val="000000"/>
                </a:solidFill>
                <a:effectLst/>
                <a:uLnTx/>
                <a:uFillTx/>
                <a:latin typeface="Avenir Next LT Pro"/>
                <a:ea typeface="+mn-ea"/>
                <a:cs typeface="+mn-cs"/>
              </a:rPr>
              <a:t>Iran, Iraq, Libya, Somalia, Sudan, Syria, and Yemen</a:t>
            </a:r>
            <a:r>
              <a:rPr kumimoji="0" lang="en-US" sz="1800" i="0" u="none" strike="noStrike" kern="1200" cap="none" spc="0" normalizeH="0" baseline="0" noProof="0" dirty="0">
                <a:ln>
                  <a:noFill/>
                </a:ln>
                <a:solidFill>
                  <a:srgbClr val="000000"/>
                </a:solidFill>
                <a:effectLst/>
                <a:uLnTx/>
                <a:uFillTx/>
                <a:latin typeface="Avenir Next LT Pro"/>
                <a:ea typeface="+mn-ea"/>
                <a:cs typeface="+mn-cs"/>
              </a:rPr>
              <a:t> </a:t>
            </a: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and place restrictions on visa renewals for additional 38 countries. </a:t>
            </a:r>
            <a:r>
              <a:rPr lang="en-US" dirty="0">
                <a:solidFill>
                  <a:srgbClr val="000000"/>
                </a:solidFill>
                <a:latin typeface="Avenir Next LT Pro"/>
              </a:rPr>
              <a:t>(Jan 2017)</a:t>
            </a: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72801FB4-DF8A-42CD-BF99-F11E07A2963B}"/>
              </a:ext>
            </a:extLst>
          </p:cNvPr>
          <p:cNvPicPr>
            <a:picLocks noChangeAspect="1"/>
          </p:cNvPicPr>
          <p:nvPr/>
        </p:nvPicPr>
        <p:blipFill>
          <a:blip r:embed="rId3"/>
          <a:stretch>
            <a:fillRect/>
          </a:stretch>
        </p:blipFill>
        <p:spPr>
          <a:xfrm>
            <a:off x="4567936" y="2108930"/>
            <a:ext cx="3281792" cy="2302152"/>
          </a:xfrm>
          <a:prstGeom prst="rect">
            <a:avLst/>
          </a:prstGeom>
        </p:spPr>
      </p:pic>
      <p:sp>
        <p:nvSpPr>
          <p:cNvPr id="11" name="Rectangle 10">
            <a:extLst>
              <a:ext uri="{FF2B5EF4-FFF2-40B4-BE49-F238E27FC236}">
                <a16:creationId xmlns:a16="http://schemas.microsoft.com/office/drawing/2014/main" id="{090C6FD7-B48C-4CE2-8945-F97C1F80EFAD}"/>
              </a:ext>
            </a:extLst>
          </p:cNvPr>
          <p:cNvSpPr/>
          <p:nvPr/>
        </p:nvSpPr>
        <p:spPr>
          <a:xfrm>
            <a:off x="4548732" y="4504827"/>
            <a:ext cx="3128475"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Brexit hinders scientific mobility, collaboration, and has implications for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venir Next LT Pro"/>
              </a:rPr>
              <a:t>Visa scheme for graduates from top 50 non-UK universities is launched </a:t>
            </a: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98BD9FCC-A601-48C2-B36C-3496985B2E83}"/>
              </a:ext>
            </a:extLst>
          </p:cNvPr>
          <p:cNvPicPr>
            <a:picLocks noChangeAspect="1"/>
          </p:cNvPicPr>
          <p:nvPr/>
        </p:nvPicPr>
        <p:blipFill>
          <a:blip r:embed="rId4"/>
          <a:stretch>
            <a:fillRect/>
          </a:stretch>
        </p:blipFill>
        <p:spPr>
          <a:xfrm>
            <a:off x="8044636" y="2137644"/>
            <a:ext cx="4022318" cy="2262554"/>
          </a:xfrm>
          <a:prstGeom prst="rect">
            <a:avLst/>
          </a:prstGeom>
        </p:spPr>
      </p:pic>
      <p:sp>
        <p:nvSpPr>
          <p:cNvPr id="13" name="Rectangle 12">
            <a:extLst>
              <a:ext uri="{FF2B5EF4-FFF2-40B4-BE49-F238E27FC236}">
                <a16:creationId xmlns:a16="http://schemas.microsoft.com/office/drawing/2014/main" id="{788D279C-36C9-43F0-B084-C83C1DFE78D8}"/>
              </a:ext>
            </a:extLst>
          </p:cNvPr>
          <p:cNvSpPr/>
          <p:nvPr/>
        </p:nvSpPr>
        <p:spPr>
          <a:xfrm>
            <a:off x="8036820" y="4504827"/>
            <a:ext cx="387055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Air traffic reduced by 95% during the pandemic, with effects on student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Post-pandemic behavior towards conferencing changes</a:t>
            </a:r>
          </a:p>
        </p:txBody>
      </p:sp>
    </p:spTree>
    <p:extLst>
      <p:ext uri="{BB962C8B-B14F-4D97-AF65-F5344CB8AC3E}">
        <p14:creationId xmlns:p14="http://schemas.microsoft.com/office/powerpoint/2010/main" val="3746933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9" name="Content Placeholder 8"/>
          <p:cNvPicPr>
            <a:picLocks noGrp="1" noChangeAspect="1"/>
          </p:cNvPicPr>
          <p:nvPr>
            <p:ph idx="4294967295"/>
          </p:nvPr>
        </p:nvPicPr>
        <p:blipFill rotWithShape="1">
          <a:blip r:embed="rId3">
            <a:alphaModFix amt="40000"/>
          </a:blip>
          <a:srcRect b="22945"/>
          <a:stretch/>
        </p:blipFill>
        <p:spPr>
          <a:xfrm>
            <a:off x="20" y="10"/>
            <a:ext cx="12191979" cy="6857990"/>
          </a:xfrm>
          <a:prstGeom prst="rect">
            <a:avLst/>
          </a:prstGeom>
        </p:spPr>
      </p:pic>
      <p:sp>
        <p:nvSpPr>
          <p:cNvPr id="2" name="Title 1"/>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GLOBAL SCIENCE: RECOMENDATION</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41248" y="3502152"/>
            <a:ext cx="10506456" cy="267004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venir Next LT Pro"/>
                <a:ea typeface="+mn-ea"/>
                <a:cs typeface="+mn-cs"/>
              </a:rPr>
              <a:t>To understand the global system of science, we must move away from fragmented, isolated, and elitist models of science and towards a comprehensive analysis of international scientific relationships</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en-US" sz="2000" dirty="0">
              <a:solidFill>
                <a:srgbClr val="FFFFFF"/>
              </a:solidFill>
              <a:latin typeface="Avenir Next LT Pro"/>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venir Next LT Pro"/>
                <a:ea typeface="+mn-ea"/>
                <a:cs typeface="+mn-cs"/>
              </a:rPr>
              <a:t>This requires networking across science observatories to ensure scientific data is open, inclusive, and comprehensive; science observatories should work towards collective good in building capacity and creating standardization. </a:t>
            </a:r>
          </a:p>
        </p:txBody>
      </p:sp>
    </p:spTree>
    <p:extLst>
      <p:ext uri="{BB962C8B-B14F-4D97-AF65-F5344CB8AC3E}">
        <p14:creationId xmlns:p14="http://schemas.microsoft.com/office/powerpoint/2010/main" val="413116224"/>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7596" y="787119"/>
            <a:ext cx="11036808" cy="3172968"/>
          </a:xfrm>
        </p:spPr>
        <p:txBody>
          <a:bodyPr/>
          <a:lstStyle/>
          <a:p>
            <a:r>
              <a:rPr lang="en-US" dirty="0"/>
              <a:t>Thank you! Questions?</a:t>
            </a:r>
          </a:p>
        </p:txBody>
      </p:sp>
      <p:sp>
        <p:nvSpPr>
          <p:cNvPr id="4" name="Subtitle 2">
            <a:extLst>
              <a:ext uri="{FF2B5EF4-FFF2-40B4-BE49-F238E27FC236}">
                <a16:creationId xmlns:a16="http://schemas.microsoft.com/office/drawing/2014/main" id="{B7E66134-3B68-CA46-9583-81F439EB81A2}"/>
              </a:ext>
            </a:extLst>
          </p:cNvPr>
          <p:cNvSpPr txBox="1">
            <a:spLocks/>
          </p:cNvSpPr>
          <p:nvPr/>
        </p:nvSpPr>
        <p:spPr>
          <a:xfrm>
            <a:off x="405116" y="4660013"/>
            <a:ext cx="3980793" cy="1684868"/>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3000" b="0" kern="1200" cap="none" spc="0" baseline="0">
                <a:solidFill>
                  <a:schemeClr val="tx1">
                    <a:lumMod val="50000"/>
                    <a:lumOff val="50000"/>
                  </a:schemeClr>
                </a:solidFill>
                <a:latin typeface="Roboto Condensed Light" pitchFamily="2" charset="0"/>
                <a:ea typeface="Roboto Condensed Light" pitchFamily="2" charset="0"/>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marL="0" marR="0" lvl="0" indent="0" algn="l" defTabSz="342900" rtl="0" eaLnBrk="1" fontAlgn="auto" latinLnBrk="0" hangingPunct="1">
              <a:lnSpc>
                <a:spcPts val="3600"/>
              </a:lnSpc>
              <a:spcBef>
                <a:spcPct val="20000"/>
              </a:spcBef>
              <a:spcAft>
                <a:spcPts val="0"/>
              </a:spcAft>
              <a:buClrTx/>
              <a:buSzTx/>
              <a:buFont typeface="Arial"/>
              <a:buNone/>
              <a:tabLst/>
              <a:defRPr/>
            </a:pPr>
            <a:r>
              <a:rPr kumimoji="0" lang="en-US" sz="30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Cassidy R. Sugimoto</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Chair and Professor</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School of Public Policy</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Georgia Institute of Technology </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a:t>
            </a:r>
            <a:r>
              <a:rPr kumimoji="0" lang="en-US" sz="1600" b="0" i="0" u="none" strike="noStrike" kern="1200" cap="none" spc="0" normalizeH="0" baseline="0" noProof="0" dirty="0" err="1">
                <a:ln>
                  <a:noFill/>
                </a:ln>
                <a:solidFill>
                  <a:srgbClr val="000000">
                    <a:lumMod val="50000"/>
                    <a:lumOff val="50000"/>
                  </a:srgbClr>
                </a:solidFill>
                <a:effectLst/>
                <a:uLnTx/>
                <a:uFillTx/>
                <a:latin typeface="Roboto Condensed Light" pitchFamily="2" charset="0"/>
                <a:cs typeface="+mn-cs"/>
              </a:rPr>
              <a:t>csugimoto</a:t>
            </a:r>
            <a:endPar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endParaRPr>
          </a:p>
        </p:txBody>
      </p:sp>
      <p:sp>
        <p:nvSpPr>
          <p:cNvPr id="5" name="Subtitle 2">
            <a:extLst>
              <a:ext uri="{FF2B5EF4-FFF2-40B4-BE49-F238E27FC236}">
                <a16:creationId xmlns:a16="http://schemas.microsoft.com/office/drawing/2014/main" id="{B7E66134-3B68-CA46-9583-81F439EB81A2}"/>
              </a:ext>
            </a:extLst>
          </p:cNvPr>
          <p:cNvSpPr txBox="1">
            <a:spLocks/>
          </p:cNvSpPr>
          <p:nvPr/>
        </p:nvSpPr>
        <p:spPr>
          <a:xfrm>
            <a:off x="4295636" y="4626881"/>
            <a:ext cx="3610771" cy="1684868"/>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3000" b="0" kern="1200" cap="none" spc="0" baseline="0">
                <a:solidFill>
                  <a:schemeClr val="tx1">
                    <a:lumMod val="50000"/>
                    <a:lumOff val="50000"/>
                  </a:schemeClr>
                </a:solidFill>
                <a:latin typeface="Roboto Condensed Light" pitchFamily="2" charset="0"/>
                <a:ea typeface="Roboto Condensed Light" pitchFamily="2" charset="0"/>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marL="0" marR="0" lvl="0" indent="0" algn="l" defTabSz="342900" rtl="0" eaLnBrk="1" fontAlgn="auto" latinLnBrk="0" hangingPunct="1">
              <a:lnSpc>
                <a:spcPts val="3600"/>
              </a:lnSpc>
              <a:spcBef>
                <a:spcPct val="20000"/>
              </a:spcBef>
              <a:spcAft>
                <a:spcPts val="0"/>
              </a:spcAft>
              <a:buClrTx/>
              <a:buSzTx/>
              <a:buFont typeface="Arial"/>
              <a:buNone/>
              <a:tabLst/>
              <a:defRPr/>
            </a:pPr>
            <a:r>
              <a:rPr kumimoji="0" lang="en-US" sz="30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Vincent </a:t>
            </a:r>
            <a:r>
              <a:rPr kumimoji="0" lang="en-US" sz="3000" b="0" i="0" u="none" strike="noStrike" kern="1200" cap="none" spc="0" normalizeH="0" baseline="0" noProof="0" dirty="0" err="1">
                <a:ln>
                  <a:noFill/>
                </a:ln>
                <a:solidFill>
                  <a:srgbClr val="000000">
                    <a:lumMod val="50000"/>
                    <a:lumOff val="50000"/>
                  </a:srgbClr>
                </a:solidFill>
                <a:effectLst/>
                <a:uLnTx/>
                <a:uFillTx/>
                <a:latin typeface="Roboto Condensed Light" pitchFamily="2" charset="0"/>
                <a:cs typeface="+mn-cs"/>
              </a:rPr>
              <a:t>Lariviere</a:t>
            </a:r>
            <a:endParaRPr kumimoji="0" lang="en-US" sz="30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UNESCO Chair and Professor</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EBSI</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err="1">
                <a:ln>
                  <a:noFill/>
                </a:ln>
                <a:solidFill>
                  <a:srgbClr val="000000">
                    <a:lumMod val="50000"/>
                    <a:lumOff val="50000"/>
                  </a:srgbClr>
                </a:solidFill>
                <a:effectLst/>
                <a:uLnTx/>
                <a:uFillTx/>
                <a:latin typeface="Roboto Condensed Light" pitchFamily="2" charset="0"/>
                <a:cs typeface="+mn-cs"/>
              </a:rPr>
              <a:t>Universite</a:t>
            </a: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 de Montreal</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a:t>
            </a:r>
            <a:r>
              <a:rPr kumimoji="0" lang="en-US" sz="1600" b="0" i="0" u="none" strike="noStrike" kern="1200" cap="none" spc="0" normalizeH="0" baseline="0" noProof="0" dirty="0" err="1">
                <a:ln>
                  <a:noFill/>
                </a:ln>
                <a:solidFill>
                  <a:srgbClr val="000000">
                    <a:lumMod val="50000"/>
                    <a:lumOff val="50000"/>
                  </a:srgbClr>
                </a:solidFill>
                <a:effectLst/>
                <a:uLnTx/>
                <a:uFillTx/>
                <a:latin typeface="Roboto Condensed Light" pitchFamily="2" charset="0"/>
                <a:cs typeface="+mn-cs"/>
              </a:rPr>
              <a:t>lariviev</a:t>
            </a:r>
            <a:endPar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endParaRPr>
          </a:p>
        </p:txBody>
      </p:sp>
      <p:pic>
        <p:nvPicPr>
          <p:cNvPr id="6" name="Picture 5">
            <a:extLst>
              <a:ext uri="{FF2B5EF4-FFF2-40B4-BE49-F238E27FC236}">
                <a16:creationId xmlns:a16="http://schemas.microsoft.com/office/drawing/2014/main" id="{72AB9EB8-6AFD-4BB3-90B4-738E97530BBE}"/>
              </a:ext>
            </a:extLst>
          </p:cNvPr>
          <p:cNvPicPr>
            <a:picLocks noChangeAspect="1"/>
          </p:cNvPicPr>
          <p:nvPr/>
        </p:nvPicPr>
        <p:blipFill>
          <a:blip r:embed="rId2"/>
          <a:stretch>
            <a:fillRect/>
          </a:stretch>
        </p:blipFill>
        <p:spPr>
          <a:xfrm>
            <a:off x="7353570" y="546251"/>
            <a:ext cx="3654703" cy="3654703"/>
          </a:xfrm>
          <a:prstGeom prst="rect">
            <a:avLst/>
          </a:prstGeom>
        </p:spPr>
      </p:pic>
      <p:sp>
        <p:nvSpPr>
          <p:cNvPr id="7" name="Subtitle 2">
            <a:extLst>
              <a:ext uri="{FF2B5EF4-FFF2-40B4-BE49-F238E27FC236}">
                <a16:creationId xmlns:a16="http://schemas.microsoft.com/office/drawing/2014/main" id="{1FCA47F1-04FA-4B28-8D2F-5DD80E5E26A2}"/>
              </a:ext>
            </a:extLst>
          </p:cNvPr>
          <p:cNvSpPr txBox="1">
            <a:spLocks/>
          </p:cNvSpPr>
          <p:nvPr/>
        </p:nvSpPr>
        <p:spPr>
          <a:xfrm>
            <a:off x="7806092" y="4570082"/>
            <a:ext cx="3123354" cy="1684868"/>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3000" b="0" kern="1200" cap="none" spc="0" baseline="0">
                <a:solidFill>
                  <a:schemeClr val="tx1">
                    <a:lumMod val="50000"/>
                    <a:lumOff val="50000"/>
                  </a:schemeClr>
                </a:solidFill>
                <a:latin typeface="Roboto Condensed Light" pitchFamily="2" charset="0"/>
                <a:ea typeface="Roboto Condensed Light" pitchFamily="2" charset="0"/>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marL="0" marR="0" lvl="0" indent="0" algn="l" defTabSz="342900" rtl="0" eaLnBrk="1" fontAlgn="auto" latinLnBrk="0" hangingPunct="1">
              <a:lnSpc>
                <a:spcPts val="3600"/>
              </a:lnSpc>
              <a:spcBef>
                <a:spcPct val="20000"/>
              </a:spcBef>
              <a:spcAft>
                <a:spcPts val="0"/>
              </a:spcAft>
              <a:buClrTx/>
              <a:buSzTx/>
              <a:buFont typeface="Arial"/>
              <a:buNone/>
              <a:tabLst/>
              <a:defRPr/>
            </a:pPr>
            <a:r>
              <a:rPr lang="en-US" dirty="0">
                <a:solidFill>
                  <a:srgbClr val="000000">
                    <a:lumMod val="50000"/>
                    <a:lumOff val="50000"/>
                  </a:srgbClr>
                </a:solidFill>
              </a:rPr>
              <a:t>Lili Miao</a:t>
            </a:r>
            <a:endParaRPr kumimoji="0" lang="en-US" sz="30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Doctoral candidate</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lang="en-US" sz="1600" dirty="0">
                <a:solidFill>
                  <a:srgbClr val="000000">
                    <a:lumMod val="50000"/>
                    <a:lumOff val="50000"/>
                  </a:srgbClr>
                </a:solidFill>
              </a:rPr>
              <a:t>SICE</a:t>
            </a: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Roboto Condensed Light" pitchFamily="2" charset="0"/>
                <a:cs typeface="+mn-cs"/>
              </a:rPr>
              <a:t>Indiana University Bloomington</a:t>
            </a:r>
          </a:p>
        </p:txBody>
      </p:sp>
    </p:spTree>
    <p:extLst>
      <p:ext uri="{BB962C8B-B14F-4D97-AF65-F5344CB8AC3E}">
        <p14:creationId xmlns:p14="http://schemas.microsoft.com/office/powerpoint/2010/main" val="201710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662" y="2662518"/>
            <a:ext cx="4988397" cy="3240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a:xfrm>
            <a:off x="986121" y="685800"/>
            <a:ext cx="10696972" cy="1485900"/>
          </a:xfrm>
        </p:spPr>
        <p:txBody>
          <a:bodyPr>
            <a:normAutofit/>
          </a:bodyPr>
          <a:lstStyle/>
          <a:p>
            <a:r>
              <a:rPr lang="en-US" sz="4800" dirty="0"/>
              <a:t>COOPERATION V. COMPETITION </a:t>
            </a:r>
            <a:endParaRPr lang="en-US" sz="4800" dirty="0">
              <a:solidFill>
                <a:schemeClr val="accent4"/>
              </a:solidFill>
            </a:endParaRPr>
          </a:p>
        </p:txBody>
      </p:sp>
      <p:pic>
        <p:nvPicPr>
          <p:cNvPr id="6" name="Picture 2" descr="Image result for the washington 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112" y="2969869"/>
            <a:ext cx="4379500" cy="6711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99745" y="4034526"/>
            <a:ext cx="4164125" cy="1648315"/>
          </a:xfrm>
          <a:prstGeom prst="rect">
            <a:avLst/>
          </a:prstGeom>
        </p:spPr>
        <p:txBody>
          <a:bodyPr wrap="square">
            <a:spAutoFit/>
          </a:bodyPr>
          <a:lstStyle/>
          <a:p>
            <a:r>
              <a:rPr lang="en-US" sz="2800" b="1" i="1" dirty="0">
                <a:solidFill>
                  <a:srgbClr val="2A2A2A"/>
                </a:solidFill>
                <a:latin typeface="Adobe Caslon Pro Bold" panose="0205070206050A020403" pitchFamily="18" charset="0"/>
                <a:cs typeface="Times New Roman" panose="02020603050405020304" pitchFamily="18" charset="0"/>
              </a:rPr>
              <a:t>China increasingly challenges American dominance of science </a:t>
            </a:r>
            <a:r>
              <a:rPr lang="en-US" sz="2800" b="1" dirty="0">
                <a:solidFill>
                  <a:srgbClr val="2A2A2A"/>
                </a:solidFill>
                <a:latin typeface="Adobe Caslon Pro Bold" panose="0205070206050A020403" pitchFamily="18" charset="0"/>
                <a:cs typeface="Times New Roman" panose="02020603050405020304" pitchFamily="18" charset="0"/>
              </a:rPr>
              <a:t> </a:t>
            </a:r>
            <a:r>
              <a:rPr lang="en-US" sz="1400" b="1" dirty="0">
                <a:solidFill>
                  <a:srgbClr val="2A2A2A"/>
                </a:solidFill>
                <a:latin typeface="Adobe Caslon Pro Bold" panose="0205070206050A020403" pitchFamily="18" charset="0"/>
                <a:cs typeface="Times New Roman" panose="02020603050405020304" pitchFamily="18" charset="0"/>
              </a:rPr>
              <a:t>(June 3)</a:t>
            </a:r>
            <a:endParaRPr lang="en-US" sz="1400" dirty="0">
              <a:latin typeface="Adobe Caslon Pro Bold" panose="0205070206050A020403"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0CDC21D-72EC-4A7D-89DD-2A5BD9439E14}"/>
              </a:ext>
            </a:extLst>
          </p:cNvPr>
          <p:cNvSpPr/>
          <p:nvPr/>
        </p:nvSpPr>
        <p:spPr>
          <a:xfrm>
            <a:off x="6503894" y="4880500"/>
            <a:ext cx="4760259" cy="1477328"/>
          </a:xfrm>
          <a:prstGeom prst="rect">
            <a:avLst/>
          </a:prstGeom>
        </p:spPr>
        <p:txBody>
          <a:bodyPr wrap="square">
            <a:spAutoFit/>
          </a:bodyPr>
          <a:lstStyle/>
          <a:p>
            <a:r>
              <a:rPr lang="zh-CN" altLang="en-US" b="0" i="0" dirty="0">
                <a:solidFill>
                  <a:srgbClr val="0A2458"/>
                </a:solidFill>
                <a:effectLst/>
                <a:latin typeface="Helvetica" pitchFamily="2" charset="0"/>
              </a:rPr>
              <a:t>“ </a:t>
            </a:r>
            <a:r>
              <a:rPr lang="en-US" altLang="zh-CN" b="0" i="0" dirty="0">
                <a:solidFill>
                  <a:srgbClr val="0A2458"/>
                </a:solidFill>
                <a:effectLst/>
                <a:latin typeface="Helvetica" pitchFamily="2" charset="0"/>
              </a:rPr>
              <a:t>It</a:t>
            </a:r>
            <a:r>
              <a:rPr lang="zh-CN" altLang="en-US" b="0" i="0" dirty="0">
                <a:solidFill>
                  <a:srgbClr val="0A2458"/>
                </a:solidFill>
                <a:effectLst/>
                <a:latin typeface="Helvetica" pitchFamily="2" charset="0"/>
              </a:rPr>
              <a:t> </a:t>
            </a:r>
            <a:r>
              <a:rPr lang="en-US" altLang="zh-CN" b="0" i="0" dirty="0">
                <a:solidFill>
                  <a:srgbClr val="0A2458"/>
                </a:solidFill>
                <a:effectLst/>
                <a:latin typeface="Helvetica" pitchFamily="2" charset="0"/>
              </a:rPr>
              <a:t>will</a:t>
            </a:r>
            <a:r>
              <a:rPr lang="zh-CN" altLang="en-US" b="0" i="0" dirty="0">
                <a:solidFill>
                  <a:srgbClr val="0A2458"/>
                </a:solidFill>
                <a:effectLst/>
                <a:latin typeface="Helvetica" pitchFamily="2" charset="0"/>
              </a:rPr>
              <a:t> </a:t>
            </a:r>
            <a:r>
              <a:rPr lang="en-US" b="0" i="0" dirty="0">
                <a:solidFill>
                  <a:srgbClr val="0A2458"/>
                </a:solidFill>
                <a:effectLst/>
                <a:latin typeface="Helvetica" pitchFamily="2" charset="0"/>
              </a:rPr>
              <a:t>invest in research and development, science and technology, and the </a:t>
            </a:r>
            <a:r>
              <a:rPr lang="en-US" b="0" i="0" dirty="0">
                <a:solidFill>
                  <a:srgbClr val="FF0000"/>
                </a:solidFill>
                <a:effectLst/>
                <a:latin typeface="Helvetica" pitchFamily="2" charset="0"/>
              </a:rPr>
              <a:t>workforce of the future </a:t>
            </a:r>
            <a:r>
              <a:rPr lang="en-US" b="0" i="0" dirty="0">
                <a:solidFill>
                  <a:srgbClr val="0A2458"/>
                </a:solidFill>
                <a:effectLst/>
                <a:latin typeface="Helvetica" pitchFamily="2" charset="0"/>
              </a:rPr>
              <a:t>to keep the United States the </a:t>
            </a:r>
            <a:r>
              <a:rPr lang="en-US" b="0" i="0" dirty="0">
                <a:solidFill>
                  <a:srgbClr val="FF0000"/>
                </a:solidFill>
                <a:effectLst/>
                <a:latin typeface="Helvetica" pitchFamily="2" charset="0"/>
              </a:rPr>
              <a:t>leader</a:t>
            </a:r>
            <a:r>
              <a:rPr lang="en-US" b="0" i="0" dirty="0">
                <a:solidFill>
                  <a:srgbClr val="0A2458"/>
                </a:solidFill>
                <a:effectLst/>
                <a:latin typeface="Helvetica" pitchFamily="2" charset="0"/>
              </a:rPr>
              <a:t> in the industries of tomorrow</a:t>
            </a:r>
            <a:r>
              <a:rPr lang="en-US" altLang="zh-CN" b="0" i="0" dirty="0">
                <a:solidFill>
                  <a:srgbClr val="0A2458"/>
                </a:solidFill>
                <a:effectLst/>
                <a:latin typeface="Helvetica" pitchFamily="2" charset="0"/>
              </a:rPr>
              <a:t>.</a:t>
            </a:r>
            <a:r>
              <a:rPr lang="en-US" altLang="zh-CN" dirty="0">
                <a:solidFill>
                  <a:srgbClr val="0A2458"/>
                </a:solidFill>
                <a:latin typeface="Helvetica" pitchFamily="2" charset="0"/>
              </a:rPr>
              <a:t>”</a:t>
            </a:r>
            <a:r>
              <a:rPr lang="zh-CN" altLang="en-US" dirty="0">
                <a:solidFill>
                  <a:srgbClr val="0A2458"/>
                </a:solidFill>
                <a:latin typeface="Helvetica" pitchFamily="2" charset="0"/>
              </a:rPr>
              <a:t> </a:t>
            </a:r>
            <a:r>
              <a:rPr lang="en-US" altLang="zh-CN" dirty="0">
                <a:solidFill>
                  <a:srgbClr val="0A2458"/>
                </a:solidFill>
                <a:latin typeface="Helvetica" pitchFamily="2" charset="0"/>
              </a:rPr>
              <a:t>CHIPS and Science Act</a:t>
            </a:r>
            <a:endParaRPr lang="en-US" dirty="0">
              <a:latin typeface="Helvetica" pitchFamily="2" charset="0"/>
            </a:endParaRPr>
          </a:p>
        </p:txBody>
      </p:sp>
      <p:pic>
        <p:nvPicPr>
          <p:cNvPr id="5" name="Picture 4">
            <a:extLst>
              <a:ext uri="{FF2B5EF4-FFF2-40B4-BE49-F238E27FC236}">
                <a16:creationId xmlns:a16="http://schemas.microsoft.com/office/drawing/2014/main" id="{713A3FF7-8A3D-4BEF-B00C-DE287410749C}"/>
              </a:ext>
            </a:extLst>
          </p:cNvPr>
          <p:cNvPicPr>
            <a:picLocks noChangeAspect="1"/>
          </p:cNvPicPr>
          <p:nvPr/>
        </p:nvPicPr>
        <p:blipFill>
          <a:blip r:embed="rId3"/>
          <a:stretch>
            <a:fillRect/>
          </a:stretch>
        </p:blipFill>
        <p:spPr>
          <a:xfrm>
            <a:off x="6675195" y="1858111"/>
            <a:ext cx="4530684" cy="3022389"/>
          </a:xfrm>
          <a:prstGeom prst="rect">
            <a:avLst/>
          </a:prstGeom>
        </p:spPr>
      </p:pic>
    </p:spTree>
    <p:extLst>
      <p:ext uri="{BB962C8B-B14F-4D97-AF65-F5344CB8AC3E}">
        <p14:creationId xmlns:p14="http://schemas.microsoft.com/office/powerpoint/2010/main" val="3030955224"/>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41243F"/>
      </a:dk2>
      <a:lt2>
        <a:srgbClr val="E2E4E8"/>
      </a:lt2>
      <a:accent1>
        <a:srgbClr val="C19A31"/>
      </a:accent1>
      <a:accent2>
        <a:srgbClr val="EB7F4E"/>
      </a:accent2>
      <a:accent3>
        <a:srgbClr val="EE6E7B"/>
      </a:accent3>
      <a:accent4>
        <a:srgbClr val="EB4EA0"/>
      </a:accent4>
      <a:accent5>
        <a:srgbClr val="EE6EE6"/>
      </a:accent5>
      <a:accent6>
        <a:srgbClr val="B34EEB"/>
      </a:accent6>
      <a:hlink>
        <a:srgbClr val="697CAE"/>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3059</TotalTime>
  <Words>3049</Words>
  <Application>Microsoft Office PowerPoint</Application>
  <PresentationFormat>Widescreen</PresentationFormat>
  <Paragraphs>468</Paragraphs>
  <Slides>81</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Adobe Caslon Pro Bold</vt:lpstr>
      <vt:lpstr>Aharoni</vt:lpstr>
      <vt:lpstr>Arial</vt:lpstr>
      <vt:lpstr>Avenir Next LT Pro</vt:lpstr>
      <vt:lpstr>Bembo</vt:lpstr>
      <vt:lpstr>Calibri</vt:lpstr>
      <vt:lpstr>Courier New</vt:lpstr>
      <vt:lpstr>Franklin Gothic Book</vt:lpstr>
      <vt:lpstr>Garamond</vt:lpstr>
      <vt:lpstr>Harding</vt:lpstr>
      <vt:lpstr>Helvetica</vt:lpstr>
      <vt:lpstr>Roboto Condensed Light</vt:lpstr>
      <vt:lpstr>Symbol</vt:lpstr>
      <vt:lpstr>AccentBoxVTI</vt:lpstr>
      <vt:lpstr>EQUITY IN THE GLOBAL SCIENCE SYSTEM</vt:lpstr>
      <vt:lpstr>AN EMPIRICAL BASIS FOR SCIENCE DIPLOMACY</vt:lpstr>
      <vt:lpstr>SCIENCE OBSERVATORIES AS INSTRUMENTS OF SCIENCE DIPLOMACY </vt:lpstr>
      <vt:lpstr>SCIENCE DIPLOMACY</vt:lpstr>
      <vt:lpstr>MADRID DECLARATION (2019)</vt:lpstr>
      <vt:lpstr>COVID AND OPEN ACCESS</vt:lpstr>
      <vt:lpstr>PowerPoint Presentation</vt:lpstr>
      <vt:lpstr>Rising nationalism</vt:lpstr>
      <vt:lpstr>COOPERATION V. COMPETITION </vt:lpstr>
      <vt:lpstr>OPEN QUESTIONS</vt:lpstr>
      <vt:lpstr>COLLABORATION</vt:lpstr>
      <vt:lpstr>COLLABORATION &amp; LEADERSHIP</vt:lpstr>
      <vt:lpstr>PRODUCTION &amp; INVESTMENT</vt:lpstr>
      <vt:lpstr>GAIN IN MNCS WHEN LEADING</vt:lpstr>
      <vt:lpstr>Self-citation at the continent level</vt:lpstr>
      <vt:lpstr>Self-references at the country level</vt:lpstr>
      <vt:lpstr>CHINA: FROM 9% - 15%</vt:lpstr>
      <vt:lpstr>CITY-LEVEL CO-AUTHORSHIP</vt:lpstr>
      <vt:lpstr>Point of diminishing return</vt:lpstr>
      <vt:lpstr>Individual level factors</vt:lpstr>
      <vt:lpstr>Intersectional differences in impact</vt:lpstr>
      <vt:lpstr>Helicopter science</vt:lpstr>
      <vt:lpstr>PowerPoint Presentation</vt:lpstr>
      <vt:lpstr>Authorship distribution</vt:lpstr>
      <vt:lpstr>Conditional authorship distribution</vt:lpstr>
      <vt:lpstr>Hierarchical structure in authorship</vt:lpstr>
      <vt:lpstr>Hierarchical structure in authorship</vt:lpstr>
      <vt:lpstr>Researchers from non-advanced countries are disadvantaged in being the last author</vt:lpstr>
      <vt:lpstr>Researchers from non-advanced countries are disadvantaged in being the last author even if they are funded</vt:lpstr>
      <vt:lpstr>MOBILITY</vt:lpstr>
      <vt:lpstr>The motivation</vt:lpstr>
      <vt:lpstr>EXTANT DATA (EUROSTAT, OECD, NSF, ETC.)</vt:lpstr>
      <vt:lpstr>THE PROBLEM (OECD, 2008)</vt:lpstr>
      <vt:lpstr>BIBLIOMETRIC APPROACHES TO MOBILITY (2008-PRESENT)</vt:lpstr>
      <vt:lpstr>DEFINING MOBILITY </vt:lpstr>
      <vt:lpstr>Mobility types (2008-2015)</vt:lpstr>
      <vt:lpstr>NETWORKS </vt:lpstr>
      <vt:lpstr>CIRCULATION </vt:lpstr>
      <vt:lpstr>Normalized share of migration</vt:lpstr>
      <vt:lpstr>Production advance in mobility</vt:lpstr>
      <vt:lpstr>Citation advantages of mobility</vt:lpstr>
      <vt:lpstr>Citation typologies</vt:lpstr>
      <vt:lpstr>Exchange matrix </vt:lpstr>
      <vt:lpstr>Gendered mobility in the late 1800s</vt:lpstr>
      <vt:lpstr>Gender differences in mobility</vt:lpstr>
      <vt:lpstr>Country differences in mobility</vt:lpstr>
      <vt:lpstr>Region of destination</vt:lpstr>
      <vt:lpstr>Horizon Europe</vt:lpstr>
      <vt:lpstr>FUNDING</vt:lpstr>
      <vt:lpstr>The Problem with Studying Funding</vt:lpstr>
      <vt:lpstr>Limitations of the conventional approach</vt:lpstr>
      <vt:lpstr>Deriving funding from bibliometric sources</vt:lpstr>
      <vt:lpstr>The Method: Extracting funders</vt:lpstr>
      <vt:lpstr>Country-funder strings and # of papers</vt:lpstr>
      <vt:lpstr>How is global science funded?</vt:lpstr>
      <vt:lpstr>Which countries are funding global science? </vt:lpstr>
      <vt:lpstr>Funding intensity across countries</vt:lpstr>
      <vt:lpstr>Funding portfolio of countries</vt:lpstr>
      <vt:lpstr>Exclusively funded by authorship country</vt:lpstr>
      <vt:lpstr>Publication reduction</vt:lpstr>
      <vt:lpstr>Change of portfolio</vt:lpstr>
      <vt:lpstr>PowerPoint Presentation</vt:lpstr>
      <vt:lpstr>EPISTEMIC 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Clusters          Simplex</vt:lpstr>
      <vt:lpstr>Aggregated by Income Level</vt:lpstr>
      <vt:lpstr>Role of topic selection: health</vt:lpstr>
      <vt:lpstr>There is strong homophily between research topics and research demographics. </vt:lpstr>
      <vt:lpstr>CONCLUDING THOUGHTS</vt:lpstr>
      <vt:lpstr>Can scientometrics provide the empirical base for science diplomacy? </vt:lpstr>
      <vt:lpstr>What are the limitations?  Aargaard et al. (2021)</vt:lpstr>
      <vt:lpstr>Avoid reinforcing “core/periphery”</vt:lpstr>
      <vt:lpstr>Reclaiming indicators for social good</vt:lpstr>
      <vt:lpstr>GLOBAL SCIENCE: RECOMENDATION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Sugimoto, Cassidy R</dc:creator>
  <cp:lastModifiedBy>Marco Schirone</cp:lastModifiedBy>
  <cp:revision>25</cp:revision>
  <dcterms:created xsi:type="dcterms:W3CDTF">2023-10-11T07:39:39Z</dcterms:created>
  <dcterms:modified xsi:type="dcterms:W3CDTF">2023-10-13T14:57:09Z</dcterms:modified>
</cp:coreProperties>
</file>