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Roboto" panose="02000000000000000000" pitchFamily="2" charset="0"/>
      <p:regular r:id="rId17"/>
      <p:bold r:id="rId18"/>
      <p:italic r:id="rId19"/>
      <p:boldItalic r:id="rId20"/>
    </p:embeddedFont>
    <p:embeddedFont>
      <p:font typeface="Roboto Slab" pitchFamily="2"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1" d="100"/>
          <a:sy n="121" d="100"/>
        </p:scale>
        <p:origin x="708" y="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presentation will focus on the limitations we currently have in understanding the full global scholarly journal landscape. Substantial shares of published works are currently invisible to most bibliometric studies due to the composition of current leading bibliographic databases. Based on findings so far this affects non-English and multilingual journals more than others. We will present what we know about the current problems in global representation, and suggest some paths forward.</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e35ff04a07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e35ff04a07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4b90cf9ab7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4b90cf9ab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e35ff04a07_0_1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e35ff04a0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e35ff04a07_0_1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e35ff04a07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e35ff04a07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e35ff04a0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e35ff04a0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e35ff04a0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e35ff04a07_0_1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e35ff04a07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e35ff04a07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e35ff04a0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e35ff04a07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e35ff04a07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A challenge to consider in the pursuit of answers to these questions are the three interrelated entity levels: individual articles, journals, and publishers. </a:t>
            </a:r>
            <a:endParaRPr sz="12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e35ff04a07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e35ff04a07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The purpose of this paper is to argue for the need for broader, and more open datasets for creating a better information environment for research on the scholarly journal landscape. It will take a long time before the technical sophistication and standardisation of metadata provided directly by all journals (e.g. through Crossref) can be used to create comprehensive data, thus other approaches at reaching better detail need to be developed. We provide an initial demonstration and dataset of an approach that can achieve some of the foundational goals that we are striving for, with the intention that this can be expanded and iterated on through dialogue, interaction, and collaboration with the research community.</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e35ff04a07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e35ff04a07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e35ff04a07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e35ff04a07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e35ff04a07_0_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e35ff04a07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4119/unibi/2961544"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doi.org/10.1162/qss_a_00228"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Mapping the global landscape of journals</a:t>
            </a:r>
            <a:endParaRPr/>
          </a:p>
        </p:txBody>
      </p:sp>
      <p:sp>
        <p:nvSpPr>
          <p:cNvPr id="64" name="Google Shape;64;p13"/>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Mikael Laakso &amp; Janne Pölönen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Multilingualism</a:t>
            </a:r>
            <a:endParaRPr/>
          </a:p>
        </p:txBody>
      </p:sp>
      <p:pic>
        <p:nvPicPr>
          <p:cNvPr id="130" name="Google Shape;130;p22"/>
          <p:cNvPicPr preferRelativeResize="0"/>
          <p:nvPr/>
        </p:nvPicPr>
        <p:blipFill>
          <a:blip r:embed="rId3">
            <a:alphaModFix/>
          </a:blip>
          <a:stretch>
            <a:fillRect/>
          </a:stretch>
        </p:blipFill>
        <p:spPr>
          <a:xfrm>
            <a:off x="628850" y="1404300"/>
            <a:ext cx="7654925" cy="3402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Multilingualism (cont.)</a:t>
            </a:r>
            <a:endParaRPr/>
          </a:p>
        </p:txBody>
      </p:sp>
      <p:pic>
        <p:nvPicPr>
          <p:cNvPr id="136" name="Google Shape;136;p23"/>
          <p:cNvPicPr preferRelativeResize="0"/>
          <p:nvPr/>
        </p:nvPicPr>
        <p:blipFill>
          <a:blip r:embed="rId3">
            <a:alphaModFix/>
          </a:blip>
          <a:stretch>
            <a:fillRect/>
          </a:stretch>
        </p:blipFill>
        <p:spPr>
          <a:xfrm>
            <a:off x="676900" y="1489825"/>
            <a:ext cx="7685474" cy="3412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Conclusions</a:t>
            </a:r>
            <a:endParaRPr/>
          </a:p>
        </p:txBody>
      </p:sp>
      <p:sp>
        <p:nvSpPr>
          <p:cNvPr id="142" name="Google Shape;142;p24"/>
          <p:cNvSpPr txBox="1">
            <a:spLocks noGrp="1"/>
          </p:cNvSpPr>
          <p:nvPr>
            <p:ph type="body" idx="1"/>
          </p:nvPr>
        </p:nvSpPr>
        <p:spPr>
          <a:xfrm>
            <a:off x="387900" y="1489825"/>
            <a:ext cx="8368200" cy="3525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Recently started ongoing research, but…</a:t>
            </a:r>
            <a:endParaRPr dirty="0"/>
          </a:p>
          <a:p>
            <a:pPr marL="457200" lvl="0" indent="-342900" algn="l" rtl="0">
              <a:spcBef>
                <a:spcPts val="1200"/>
              </a:spcBef>
              <a:spcAft>
                <a:spcPts val="0"/>
              </a:spcAft>
              <a:buSzPts val="1800"/>
              <a:buChar char="●"/>
            </a:pPr>
            <a:r>
              <a:rPr lang="en" dirty="0"/>
              <a:t>Early evidence paints a much more globally diverse and multilingual landscape than selective commercial databases can provide.</a:t>
            </a:r>
            <a:endParaRPr dirty="0"/>
          </a:p>
          <a:p>
            <a:pPr marL="457200" lvl="0" indent="-342900" algn="l" rtl="0">
              <a:spcBef>
                <a:spcPts val="0"/>
              </a:spcBef>
              <a:spcAft>
                <a:spcPts val="0"/>
              </a:spcAft>
              <a:buSzPts val="1800"/>
              <a:buChar char="●"/>
            </a:pPr>
            <a:r>
              <a:rPr lang="en" dirty="0"/>
              <a:t>There is a lot of potential for increasing the visibility, discoverability, and inclusion of more scholarly journals into bibliometric research.</a:t>
            </a:r>
            <a:endParaRPr dirty="0"/>
          </a:p>
          <a:p>
            <a:pPr marL="457200" lvl="0" indent="-342900" algn="l" rtl="0">
              <a:spcBef>
                <a:spcPts val="0"/>
              </a:spcBef>
              <a:spcAft>
                <a:spcPts val="0"/>
              </a:spcAft>
              <a:buSzPts val="1800"/>
              <a:buChar char="●"/>
            </a:pPr>
            <a:r>
              <a:rPr lang="en" dirty="0"/>
              <a:t>Some way of crowdsourcing metadata for these journals would be needed.</a:t>
            </a:r>
            <a:endParaRPr dirty="0"/>
          </a:p>
          <a:p>
            <a:pPr marL="457200" lvl="0" indent="-342900" algn="l" rtl="0">
              <a:spcBef>
                <a:spcPts val="0"/>
              </a:spcBef>
              <a:spcAft>
                <a:spcPts val="0"/>
              </a:spcAft>
              <a:buSzPts val="1800"/>
              <a:buChar char="●"/>
            </a:pPr>
            <a:r>
              <a:rPr lang="en" dirty="0"/>
              <a:t>Methods for managing data additions, changes, and forks could probably lean towards systems and practices familiar from open source software development.</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25"/>
          <p:cNvPicPr preferRelativeResize="0"/>
          <p:nvPr/>
        </p:nvPicPr>
        <p:blipFill>
          <a:blip r:embed="rId3">
            <a:alphaModFix/>
          </a:blip>
          <a:stretch>
            <a:fillRect/>
          </a:stretch>
        </p:blipFill>
        <p:spPr>
          <a:xfrm>
            <a:off x="2541775" y="238500"/>
            <a:ext cx="4620926" cy="4562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References</a:t>
            </a:r>
            <a:endParaRPr/>
          </a:p>
        </p:txBody>
      </p:sp>
      <p:sp>
        <p:nvSpPr>
          <p:cNvPr id="153" name="Google Shape;153;p26"/>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5600"/>
              <a:t>B</a:t>
            </a:r>
            <a:r>
              <a:rPr lang="en" sz="4800"/>
              <a:t>ornmann, L., Haunschild, R. &amp; Mutz, R. (2021). Growth rates of modern science: a latent piecewise growth curve approach to model publication numbers from established and new literature databases. Humanit Soc Sci Commun 8, 224. https://doi.org/10.1057/s41599-021-00903-w</a:t>
            </a:r>
            <a:endParaRPr sz="4800"/>
          </a:p>
          <a:p>
            <a:pPr marL="0" lvl="0" indent="0" algn="l" rtl="0">
              <a:spcBef>
                <a:spcPts val="1200"/>
              </a:spcBef>
              <a:spcAft>
                <a:spcPts val="0"/>
              </a:spcAft>
              <a:buNone/>
            </a:pPr>
            <a:r>
              <a:rPr lang="en" sz="4800"/>
              <a:t>Bruns, A., Cakir, Y., Kaya, S., &amp; Beidaghi, S. (2022). ISSN-Matching of Gold OA Journals (ISSN-GOLD-OA) 5.0. Bielefeld University. </a:t>
            </a:r>
            <a:r>
              <a:rPr lang="en" sz="4800" u="sng">
                <a:solidFill>
                  <a:schemeClr val="hlink"/>
                </a:solidFill>
                <a:hlinkClick r:id="rId3"/>
              </a:rPr>
              <a:t>https://doi.org/10.4119/unibi/2961544</a:t>
            </a:r>
            <a:endParaRPr sz="4800"/>
          </a:p>
          <a:p>
            <a:pPr marL="0" lvl="0" indent="0" algn="l" rtl="0">
              <a:spcBef>
                <a:spcPts val="1200"/>
              </a:spcBef>
              <a:spcAft>
                <a:spcPts val="0"/>
              </a:spcAft>
              <a:buNone/>
            </a:pPr>
            <a:r>
              <a:rPr lang="en" sz="4800"/>
              <a:t>Crossref (2023). Crossref title list. http://ftp.crossref.org/titlelist/titleFile.csv</a:t>
            </a:r>
            <a:endParaRPr sz="4800"/>
          </a:p>
          <a:p>
            <a:pPr marL="0" lvl="0" indent="0" algn="l" rtl="0">
              <a:spcBef>
                <a:spcPts val="1200"/>
              </a:spcBef>
              <a:spcAft>
                <a:spcPts val="0"/>
              </a:spcAft>
              <a:buNone/>
            </a:pPr>
            <a:r>
              <a:rPr lang="en" sz="4800"/>
              <a:t>Scopus (2023). Scopus source title list. https://www.elsevier.com/__data/assets/excel_doc/0015/91122/extlistMarch2023.xlsx</a:t>
            </a:r>
            <a:endParaRPr sz="4800"/>
          </a:p>
          <a:p>
            <a:pPr marL="0" lvl="0" indent="0" algn="l" rtl="0">
              <a:spcBef>
                <a:spcPts val="1200"/>
              </a:spcBef>
              <a:spcAft>
                <a:spcPts val="0"/>
              </a:spcAft>
              <a:buNone/>
            </a:pPr>
            <a:r>
              <a:rPr lang="en" sz="4800"/>
              <a:t>Khanna, S., Ball, J., Alperin, J. P., &amp; Willinsky, J. (2022). Recalibrating the scope of scholarly publishing: A modest step in a vast decolonization process. Quantitative Science Studies, 3 (4): 912–930. https://doi.org/10.1162/qss_a_00228</a:t>
            </a:r>
            <a:endParaRPr sz="4800"/>
          </a:p>
          <a:p>
            <a:pPr marL="0" lvl="0" indent="0" algn="l" rtl="0">
              <a:spcBef>
                <a:spcPts val="1200"/>
              </a:spcBef>
              <a:spcAft>
                <a:spcPts val="0"/>
              </a:spcAft>
              <a:buNone/>
            </a:pPr>
            <a:r>
              <a:rPr lang="en" sz="4800"/>
              <a:t>Khanna, S., Raoni, J., Smecher, A., Alperin, J.,  Ball, J., Willinsky, J. (2022). Details of publications using software by the Public Knowledge Project. Harvard Dataverse. Version 3 https://doi.org/10.7910/DVN/OCZNVY</a:t>
            </a:r>
            <a:endParaRPr sz="4800"/>
          </a:p>
          <a:p>
            <a:pPr marL="0" lvl="0" indent="0" algn="l" rtl="0">
              <a:spcBef>
                <a:spcPts val="1200"/>
              </a:spcBef>
              <a:spcAft>
                <a:spcPts val="0"/>
              </a:spcAft>
              <a:buNone/>
            </a:pPr>
            <a:r>
              <a:rPr lang="en" sz="4800"/>
              <a:t>TSV (2023). Listing of publication outlets included in the publication indicator http://www.tsv.fi/julkaisufoorumi/kokonaisluettelo.php</a:t>
            </a:r>
            <a:endParaRPr sz="4800"/>
          </a:p>
          <a:p>
            <a:pPr marL="0" lvl="0" indent="0" algn="l" rtl="0">
              <a:spcBef>
                <a:spcPts val="1200"/>
              </a:spcBef>
              <a:spcAft>
                <a:spcPts val="0"/>
              </a:spcAft>
              <a:buNone/>
            </a:pPr>
            <a:endParaRPr sz="1000"/>
          </a:p>
          <a:p>
            <a:pPr marL="0" lvl="0" indent="0" algn="l" rtl="0">
              <a:spcBef>
                <a:spcPts val="1200"/>
              </a:spcBef>
              <a:spcAft>
                <a:spcPts val="0"/>
              </a:spcAft>
              <a:buNone/>
            </a:pPr>
            <a:endParaRPr sz="1000"/>
          </a:p>
          <a:p>
            <a:pPr marL="0" lvl="0" indent="0" algn="l" rtl="0">
              <a:spcBef>
                <a:spcPts val="1200"/>
              </a:spcBef>
              <a:spcAft>
                <a:spcPts val="0"/>
              </a:spcAft>
              <a:buNone/>
            </a:pPr>
            <a:endParaRPr sz="1000"/>
          </a:p>
          <a:p>
            <a:pPr marL="0" lvl="0" indent="0" algn="l" rtl="0">
              <a:spcBef>
                <a:spcPts val="1200"/>
              </a:spcBef>
              <a:spcAft>
                <a:spcPts val="0"/>
              </a:spcAft>
              <a:buNone/>
            </a:pPr>
            <a:endParaRPr sz="1000"/>
          </a:p>
          <a:p>
            <a:pPr marL="0" lvl="0" indent="0" algn="l" rtl="0">
              <a:spcBef>
                <a:spcPts val="1200"/>
              </a:spcBef>
              <a:spcAft>
                <a:spcPts val="0"/>
              </a:spcAft>
              <a:buNone/>
            </a:pPr>
            <a:endParaRPr sz="1000"/>
          </a:p>
          <a:p>
            <a:pPr marL="0" lvl="0" indent="0" algn="l" rtl="0">
              <a:spcBef>
                <a:spcPts val="1200"/>
              </a:spcBef>
              <a:spcAft>
                <a:spcPts val="1200"/>
              </a:spcAft>
              <a:buNone/>
            </a:pPr>
            <a:endParaRPr sz="1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Contents</a:t>
            </a:r>
            <a:endParaRPr/>
          </a:p>
        </p:txBody>
      </p:sp>
      <p:sp>
        <p:nvSpPr>
          <p:cNvPr id="70" name="Google Shape;70;p1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457200" lvl="0" indent="0" algn="l" rtl="0">
              <a:spcBef>
                <a:spcPts val="0"/>
              </a:spcBef>
              <a:spcAft>
                <a:spcPts val="0"/>
              </a:spcAft>
              <a:buNone/>
            </a:pPr>
            <a:endParaRPr dirty="0"/>
          </a:p>
          <a:p>
            <a:pPr marL="457200" lvl="0" indent="-342900" algn="l" rtl="0">
              <a:spcBef>
                <a:spcPts val="1200"/>
              </a:spcBef>
              <a:spcAft>
                <a:spcPts val="0"/>
              </a:spcAft>
              <a:buSzPts val="1800"/>
              <a:buAutoNum type="arabicPeriod"/>
            </a:pPr>
            <a:r>
              <a:rPr lang="en" dirty="0"/>
              <a:t>The problem</a:t>
            </a:r>
            <a:endParaRPr dirty="0"/>
          </a:p>
          <a:p>
            <a:pPr marL="457200" lvl="0" indent="-342900" algn="l" rtl="0">
              <a:spcBef>
                <a:spcPts val="0"/>
              </a:spcBef>
              <a:spcAft>
                <a:spcPts val="0"/>
              </a:spcAft>
              <a:buSzPts val="1800"/>
              <a:buAutoNum type="arabicPeriod"/>
            </a:pPr>
            <a:r>
              <a:rPr lang="en" dirty="0"/>
              <a:t>What are the consequences</a:t>
            </a:r>
            <a:endParaRPr dirty="0"/>
          </a:p>
          <a:p>
            <a:pPr marL="457200" lvl="0" indent="-342900" algn="l" rtl="0">
              <a:spcBef>
                <a:spcPts val="0"/>
              </a:spcBef>
              <a:spcAft>
                <a:spcPts val="0"/>
              </a:spcAft>
              <a:buSzPts val="1800"/>
              <a:buAutoNum type="arabicPeriod"/>
            </a:pPr>
            <a:r>
              <a:rPr lang="en" dirty="0"/>
              <a:t>Towards a solution</a:t>
            </a:r>
            <a:endParaRPr dirty="0"/>
          </a:p>
          <a:p>
            <a:pPr marL="457200" lvl="0" indent="-342900" algn="l" rtl="0">
              <a:spcBef>
                <a:spcPts val="0"/>
              </a:spcBef>
              <a:spcAft>
                <a:spcPts val="0"/>
              </a:spcAft>
              <a:buSzPts val="1800"/>
              <a:buAutoNum type="arabicPeriod"/>
            </a:pPr>
            <a:r>
              <a:rPr lang="en" dirty="0"/>
              <a:t>Multilingualism</a:t>
            </a:r>
          </a:p>
          <a:p>
            <a:pPr marL="457200" lvl="0" indent="-342900" algn="l" rtl="0">
              <a:spcBef>
                <a:spcPts val="0"/>
              </a:spcBef>
              <a:spcAft>
                <a:spcPts val="0"/>
              </a:spcAft>
              <a:buSzPts val="1800"/>
              <a:buAutoNum type="arabicPeriod"/>
            </a:pPr>
            <a:r>
              <a:rPr lang="en" dirty="0"/>
              <a:t>Conclusions</a:t>
            </a:r>
            <a:endParaRPr dirty="0"/>
          </a:p>
          <a:p>
            <a:pPr marL="457200" lvl="0" indent="-342900" algn="l" rtl="0">
              <a:spcBef>
                <a:spcPts val="0"/>
              </a:spcBef>
              <a:spcAft>
                <a:spcPts val="0"/>
              </a:spcAft>
              <a:buSzPts val="1800"/>
              <a:buAutoNum type="arabicPeriod"/>
            </a:pPr>
            <a:r>
              <a:rPr lang="en" dirty="0"/>
              <a:t>References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87900" y="458025"/>
            <a:ext cx="8620800" cy="6861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A major inspiration and strong reading recommendation for anyone interested in this topic</a:t>
            </a:r>
            <a:endParaRPr/>
          </a:p>
        </p:txBody>
      </p:sp>
      <p:sp>
        <p:nvSpPr>
          <p:cNvPr id="76" name="Google Shape;76;p15"/>
          <p:cNvSpPr txBox="1">
            <a:spLocks noGrp="1"/>
          </p:cNvSpPr>
          <p:nvPr>
            <p:ph type="body" idx="1"/>
          </p:nvPr>
        </p:nvSpPr>
        <p:spPr>
          <a:xfrm>
            <a:off x="4036400" y="1489825"/>
            <a:ext cx="47196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440"/>
              <a:buNone/>
            </a:pPr>
            <a:endParaRPr sz="1220"/>
          </a:p>
          <a:p>
            <a:pPr marL="0" lvl="0" indent="0" algn="l" rtl="0">
              <a:spcBef>
                <a:spcPts val="1200"/>
              </a:spcBef>
              <a:spcAft>
                <a:spcPts val="0"/>
              </a:spcAft>
              <a:buSzPts val="440"/>
              <a:buNone/>
            </a:pPr>
            <a:endParaRPr sz="1220"/>
          </a:p>
          <a:p>
            <a:pPr marL="0" lvl="0" indent="0" algn="l" rtl="0">
              <a:spcBef>
                <a:spcPts val="1200"/>
              </a:spcBef>
              <a:spcAft>
                <a:spcPts val="0"/>
              </a:spcAft>
              <a:buSzPts val="440"/>
              <a:buNone/>
            </a:pPr>
            <a:r>
              <a:rPr lang="en" sz="1220"/>
              <a:t>Khanna, S., Ball, J., Alperin, J. P., &amp; Willinsky, J. (2022). Recalibrating the scope of scholarly publishing: A modest step in a vast decolonization process. Quantitative Science Studies, 3 (4): 912–930. </a:t>
            </a:r>
            <a:r>
              <a:rPr lang="en" sz="1220" u="sng">
                <a:solidFill>
                  <a:schemeClr val="hlink"/>
                </a:solidFill>
                <a:hlinkClick r:id="rId3"/>
              </a:rPr>
              <a:t>https://doi.org/10.1162/qss_a_00228</a:t>
            </a:r>
            <a:endParaRPr sz="1220"/>
          </a:p>
          <a:p>
            <a:pPr marL="0" lvl="0" indent="0" algn="l" rtl="0">
              <a:spcBef>
                <a:spcPts val="1200"/>
              </a:spcBef>
              <a:spcAft>
                <a:spcPts val="1200"/>
              </a:spcAft>
              <a:buSzPts val="440"/>
              <a:buNone/>
            </a:pPr>
            <a:endParaRPr sz="1220"/>
          </a:p>
        </p:txBody>
      </p:sp>
      <p:pic>
        <p:nvPicPr>
          <p:cNvPr id="77" name="Google Shape;77;p15"/>
          <p:cNvPicPr preferRelativeResize="0"/>
          <p:nvPr/>
        </p:nvPicPr>
        <p:blipFill>
          <a:blip r:embed="rId4">
            <a:alphaModFix/>
          </a:blip>
          <a:stretch>
            <a:fillRect/>
          </a:stretch>
        </p:blipFill>
        <p:spPr>
          <a:xfrm>
            <a:off x="1007200" y="1373576"/>
            <a:ext cx="2637401" cy="34268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p:nvPr/>
        </p:nvSpPr>
        <p:spPr>
          <a:xfrm>
            <a:off x="6901900" y="3534350"/>
            <a:ext cx="2242200" cy="16410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chemeClr val="dk1"/>
              </a:highlight>
            </a:endParaRPr>
          </a:p>
        </p:txBody>
      </p:sp>
      <p:sp>
        <p:nvSpPr>
          <p:cNvPr id="83" name="Google Shape;83;p1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The problem</a:t>
            </a:r>
            <a:endParaRPr/>
          </a:p>
        </p:txBody>
      </p:sp>
      <p:sp>
        <p:nvSpPr>
          <p:cNvPr id="84" name="Google Shape;84;p16"/>
          <p:cNvSpPr txBox="1">
            <a:spLocks noGrp="1"/>
          </p:cNvSpPr>
          <p:nvPr>
            <p:ph type="body" idx="1"/>
          </p:nvPr>
        </p:nvSpPr>
        <p:spPr>
          <a:xfrm>
            <a:off x="387900" y="1489825"/>
            <a:ext cx="6383700" cy="30789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a:t>There are now more scholarly journals than ever before, publishing an increasing total number of articles every year (Bornmann, Haunschild &amp; Mutz 2021).</a:t>
            </a:r>
            <a:endParaRPr/>
          </a:p>
          <a:p>
            <a:pPr marL="0" lvl="0" indent="0" algn="l" rtl="0">
              <a:spcBef>
                <a:spcPts val="1200"/>
              </a:spcBef>
              <a:spcAft>
                <a:spcPts val="0"/>
              </a:spcAft>
              <a:buNone/>
            </a:pPr>
            <a:r>
              <a:rPr lang="en"/>
              <a:t>Change in this space is constant, yet comprehensive knowledge about what and why changes are happening still lacks a lot of scope and depth, mostly due to the limitations in available data.</a:t>
            </a:r>
            <a:endParaRPr/>
          </a:p>
          <a:p>
            <a:pPr marL="0" lvl="0" indent="0" algn="l" rtl="0">
              <a:spcBef>
                <a:spcPts val="1200"/>
              </a:spcBef>
              <a:spcAft>
                <a:spcPts val="0"/>
              </a:spcAft>
              <a:buNone/>
            </a:pPr>
            <a:r>
              <a:rPr lang="en"/>
              <a:t>There is a large number of journals that are currently invisible to most bibliometric research (see e.g. Khanna, Ball, Alperin et al 2022) .</a:t>
            </a:r>
            <a:endParaRPr/>
          </a:p>
          <a:p>
            <a:pPr marL="0" lvl="0" indent="0" algn="l" rtl="0">
              <a:spcBef>
                <a:spcPts val="1200"/>
              </a:spcBef>
              <a:spcAft>
                <a:spcPts val="1200"/>
              </a:spcAft>
              <a:buNone/>
            </a:pPr>
            <a:r>
              <a:rPr lang="en"/>
              <a:t>Even if data sources would be more complete the key obstacle for their extended use in research purposes following open science approaches is their commercial and proprietary nature.</a:t>
            </a:r>
            <a:endParaRPr/>
          </a:p>
        </p:txBody>
      </p:sp>
      <p:pic>
        <p:nvPicPr>
          <p:cNvPr id="85" name="Google Shape;85;p16"/>
          <p:cNvPicPr preferRelativeResize="0"/>
          <p:nvPr/>
        </p:nvPicPr>
        <p:blipFill>
          <a:blip r:embed="rId3">
            <a:alphaModFix/>
          </a:blip>
          <a:stretch>
            <a:fillRect/>
          </a:stretch>
        </p:blipFill>
        <p:spPr>
          <a:xfrm>
            <a:off x="6901899" y="0"/>
            <a:ext cx="2242099" cy="1685325"/>
          </a:xfrm>
          <a:prstGeom prst="rect">
            <a:avLst/>
          </a:prstGeom>
          <a:noFill/>
          <a:ln>
            <a:noFill/>
          </a:ln>
        </p:spPr>
      </p:pic>
      <p:pic>
        <p:nvPicPr>
          <p:cNvPr id="86" name="Google Shape;86;p16"/>
          <p:cNvPicPr preferRelativeResize="0"/>
          <p:nvPr/>
        </p:nvPicPr>
        <p:blipFill>
          <a:blip r:embed="rId4">
            <a:alphaModFix/>
          </a:blip>
          <a:stretch>
            <a:fillRect/>
          </a:stretch>
        </p:blipFill>
        <p:spPr>
          <a:xfrm>
            <a:off x="6901900" y="1630050"/>
            <a:ext cx="2242100" cy="1915751"/>
          </a:xfrm>
          <a:prstGeom prst="rect">
            <a:avLst/>
          </a:prstGeom>
          <a:noFill/>
          <a:ln>
            <a:noFill/>
          </a:ln>
        </p:spPr>
      </p:pic>
      <p:pic>
        <p:nvPicPr>
          <p:cNvPr id="87" name="Google Shape;87;p16"/>
          <p:cNvPicPr preferRelativeResize="0"/>
          <p:nvPr/>
        </p:nvPicPr>
        <p:blipFill>
          <a:blip r:embed="rId5">
            <a:alphaModFix/>
          </a:blip>
          <a:stretch>
            <a:fillRect/>
          </a:stretch>
        </p:blipFill>
        <p:spPr>
          <a:xfrm>
            <a:off x="7311275" y="3556000"/>
            <a:ext cx="1561035" cy="1597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p:nvPr/>
        </p:nvSpPr>
        <p:spPr>
          <a:xfrm>
            <a:off x="6901800" y="0"/>
            <a:ext cx="2242200" cy="51435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chemeClr val="dk1"/>
              </a:highlight>
            </a:endParaRPr>
          </a:p>
        </p:txBody>
      </p:sp>
      <p:sp>
        <p:nvSpPr>
          <p:cNvPr id="93" name="Google Shape;93;p1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What are the consequences</a:t>
            </a:r>
            <a:endParaRPr/>
          </a:p>
        </p:txBody>
      </p:sp>
      <p:sp>
        <p:nvSpPr>
          <p:cNvPr id="94" name="Google Shape;94;p17"/>
          <p:cNvSpPr txBox="1">
            <a:spLocks noGrp="1"/>
          </p:cNvSpPr>
          <p:nvPr>
            <p:ph type="body" idx="1"/>
          </p:nvPr>
        </p:nvSpPr>
        <p:spPr>
          <a:xfrm>
            <a:off x="387900" y="1489825"/>
            <a:ext cx="6209100" cy="30789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a:t>What might come as a surprise to many is that we do not have comprehensive answers to the following questions:</a:t>
            </a:r>
            <a:endParaRPr/>
          </a:p>
          <a:p>
            <a:pPr marL="457200" lvl="0" indent="-342900" algn="l" rtl="0">
              <a:spcBef>
                <a:spcPts val="1200"/>
              </a:spcBef>
              <a:spcAft>
                <a:spcPts val="0"/>
              </a:spcAft>
              <a:buSzPts val="1800"/>
              <a:buChar char="●"/>
            </a:pPr>
            <a:r>
              <a:rPr lang="en"/>
              <a:t>How many scholarly journals are there?</a:t>
            </a:r>
            <a:endParaRPr/>
          </a:p>
          <a:p>
            <a:pPr marL="457200" lvl="0" indent="-342900" algn="l" rtl="0">
              <a:spcBef>
                <a:spcPts val="0"/>
              </a:spcBef>
              <a:spcAft>
                <a:spcPts val="0"/>
              </a:spcAft>
              <a:buSzPts val="1800"/>
              <a:buChar char="●"/>
            </a:pPr>
            <a:r>
              <a:rPr lang="en"/>
              <a:t>How many articles do they publish?</a:t>
            </a:r>
            <a:endParaRPr/>
          </a:p>
          <a:p>
            <a:pPr marL="457200" lvl="0" indent="-342900" algn="l" rtl="0">
              <a:spcBef>
                <a:spcPts val="0"/>
              </a:spcBef>
              <a:spcAft>
                <a:spcPts val="0"/>
              </a:spcAft>
              <a:buSzPts val="1800"/>
              <a:buChar char="●"/>
            </a:pPr>
            <a:r>
              <a:rPr lang="en" b="1"/>
              <a:t>In what languages do they publish?</a:t>
            </a:r>
            <a:endParaRPr b="1"/>
          </a:p>
          <a:p>
            <a:pPr marL="457200" lvl="0" indent="-342900" algn="l" rtl="0">
              <a:spcBef>
                <a:spcPts val="0"/>
              </a:spcBef>
              <a:spcAft>
                <a:spcPts val="0"/>
              </a:spcAft>
              <a:buSzPts val="1800"/>
              <a:buChar char="●"/>
            </a:pPr>
            <a:r>
              <a:rPr lang="en"/>
              <a:t>How are they divided into publishers?</a:t>
            </a:r>
            <a:endParaRPr/>
          </a:p>
          <a:p>
            <a:pPr marL="457200" lvl="0" indent="-342900" algn="l" rtl="0">
              <a:spcBef>
                <a:spcPts val="0"/>
              </a:spcBef>
              <a:spcAft>
                <a:spcPts val="0"/>
              </a:spcAft>
              <a:buSzPts val="1800"/>
              <a:buChar char="●"/>
            </a:pPr>
            <a:r>
              <a:rPr lang="en"/>
              <a:t>How many are associated with a scholarly society?</a:t>
            </a:r>
            <a:endParaRPr/>
          </a:p>
          <a:p>
            <a:pPr marL="457200" lvl="0" indent="-342900" algn="l" rtl="0">
              <a:spcBef>
                <a:spcPts val="0"/>
              </a:spcBef>
              <a:spcAft>
                <a:spcPts val="0"/>
              </a:spcAft>
              <a:buSzPts val="1800"/>
              <a:buChar char="●"/>
            </a:pPr>
            <a:r>
              <a:rPr lang="en"/>
              <a:t>How are they divided across research areas?</a:t>
            </a:r>
            <a:endParaRPr/>
          </a:p>
          <a:p>
            <a:pPr marL="457200" lvl="0" indent="-342900" algn="l" rtl="0">
              <a:spcBef>
                <a:spcPts val="0"/>
              </a:spcBef>
              <a:spcAft>
                <a:spcPts val="0"/>
              </a:spcAft>
              <a:buSzPts val="1800"/>
              <a:buChar char="●"/>
            </a:pPr>
            <a:r>
              <a:rPr lang="en" b="1"/>
              <a:t>How are they divided geographically?</a:t>
            </a:r>
            <a:endParaRPr b="1"/>
          </a:p>
          <a:p>
            <a:pPr marL="457200" lvl="0" indent="-342900" algn="l" rtl="0">
              <a:spcBef>
                <a:spcPts val="0"/>
              </a:spcBef>
              <a:spcAft>
                <a:spcPts val="0"/>
              </a:spcAft>
              <a:buSzPts val="1800"/>
              <a:buChar char="●"/>
            </a:pPr>
            <a:r>
              <a:rPr lang="en"/>
              <a:t>How many are publishing Open Access?</a:t>
            </a:r>
            <a:endParaRPr/>
          </a:p>
        </p:txBody>
      </p:sp>
      <p:pic>
        <p:nvPicPr>
          <p:cNvPr id="95" name="Google Shape;95;p17"/>
          <p:cNvPicPr preferRelativeResize="0"/>
          <p:nvPr/>
        </p:nvPicPr>
        <p:blipFill>
          <a:blip r:embed="rId3">
            <a:alphaModFix/>
          </a:blip>
          <a:stretch>
            <a:fillRect/>
          </a:stretch>
        </p:blipFill>
        <p:spPr>
          <a:xfrm>
            <a:off x="6901800" y="1402425"/>
            <a:ext cx="2242200" cy="268805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What are the consequences (cont.)</a:t>
            </a:r>
            <a:endParaRPr/>
          </a:p>
        </p:txBody>
      </p:sp>
      <p:sp>
        <p:nvSpPr>
          <p:cNvPr id="101" name="Google Shape;101;p18"/>
          <p:cNvSpPr txBox="1">
            <a:spLocks noGrp="1"/>
          </p:cNvSpPr>
          <p:nvPr>
            <p:ph type="body" idx="1"/>
          </p:nvPr>
        </p:nvSpPr>
        <p:spPr>
          <a:xfrm>
            <a:off x="387900" y="1489825"/>
            <a:ext cx="6291000" cy="30789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a:t>If we would have a solid common data foundation it would enable research into the changing landscape of journal and studying  e.g. the following phenomena:</a:t>
            </a:r>
            <a:endParaRPr/>
          </a:p>
          <a:p>
            <a:pPr marL="457200" lvl="0" indent="-334327" algn="l" rtl="0">
              <a:spcBef>
                <a:spcPts val="1200"/>
              </a:spcBef>
              <a:spcAft>
                <a:spcPts val="0"/>
              </a:spcAft>
              <a:buSzPct val="100000"/>
              <a:buChar char="●"/>
            </a:pPr>
            <a:r>
              <a:rPr lang="en"/>
              <a:t>Creation of new journals</a:t>
            </a:r>
            <a:endParaRPr/>
          </a:p>
          <a:p>
            <a:pPr marL="457200" lvl="0" indent="-334327" algn="l" rtl="0">
              <a:spcBef>
                <a:spcPts val="0"/>
              </a:spcBef>
              <a:spcAft>
                <a:spcPts val="0"/>
              </a:spcAft>
              <a:buSzPct val="100000"/>
              <a:buChar char="●"/>
            </a:pPr>
            <a:r>
              <a:rPr lang="en"/>
              <a:t>Publisher changes for journals</a:t>
            </a:r>
            <a:endParaRPr/>
          </a:p>
          <a:p>
            <a:pPr marL="457200" lvl="0" indent="-334327" algn="l" rtl="0">
              <a:spcBef>
                <a:spcPts val="0"/>
              </a:spcBef>
              <a:spcAft>
                <a:spcPts val="0"/>
              </a:spcAft>
              <a:buSzPct val="100000"/>
              <a:buChar char="●"/>
            </a:pPr>
            <a:r>
              <a:rPr lang="en"/>
              <a:t>Merging journals</a:t>
            </a:r>
            <a:endParaRPr/>
          </a:p>
          <a:p>
            <a:pPr marL="457200" lvl="0" indent="-334327" algn="l" rtl="0">
              <a:spcBef>
                <a:spcPts val="0"/>
              </a:spcBef>
              <a:spcAft>
                <a:spcPts val="0"/>
              </a:spcAft>
              <a:buSzPct val="100000"/>
              <a:buChar char="●"/>
            </a:pPr>
            <a:r>
              <a:rPr lang="en"/>
              <a:t>Journal renaming/re-scoping</a:t>
            </a:r>
            <a:endParaRPr/>
          </a:p>
          <a:p>
            <a:pPr marL="457200" lvl="0" indent="-334327" algn="l" rtl="0">
              <a:spcBef>
                <a:spcPts val="0"/>
              </a:spcBef>
              <a:spcAft>
                <a:spcPts val="0"/>
              </a:spcAft>
              <a:buSzPct val="100000"/>
              <a:buChar char="●"/>
            </a:pPr>
            <a:r>
              <a:rPr lang="en" b="1"/>
              <a:t>Momentum of journals towards internationalization</a:t>
            </a:r>
            <a:endParaRPr b="1"/>
          </a:p>
          <a:p>
            <a:pPr marL="457200" lvl="0" indent="-334327" algn="l" rtl="0">
              <a:spcBef>
                <a:spcPts val="0"/>
              </a:spcBef>
              <a:spcAft>
                <a:spcPts val="0"/>
              </a:spcAft>
              <a:buSzPct val="100000"/>
              <a:buChar char="●"/>
            </a:pPr>
            <a:r>
              <a:rPr lang="en"/>
              <a:t>Changing publication models</a:t>
            </a:r>
            <a:endParaRPr/>
          </a:p>
          <a:p>
            <a:pPr marL="457200" lvl="0" indent="-334327" algn="l" rtl="0">
              <a:spcBef>
                <a:spcPts val="0"/>
              </a:spcBef>
              <a:spcAft>
                <a:spcPts val="0"/>
              </a:spcAft>
              <a:buSzPct val="100000"/>
              <a:buChar char="●"/>
            </a:pPr>
            <a:r>
              <a:rPr lang="en"/>
              <a:t>Discontinued journals</a:t>
            </a:r>
            <a:endParaRPr/>
          </a:p>
          <a:p>
            <a:pPr marL="457200" lvl="0" indent="-334327" algn="l" rtl="0">
              <a:spcBef>
                <a:spcPts val="0"/>
              </a:spcBef>
              <a:spcAft>
                <a:spcPts val="0"/>
              </a:spcAft>
              <a:buSzPct val="100000"/>
              <a:buChar char="●"/>
            </a:pPr>
            <a:r>
              <a:rPr lang="en"/>
              <a:t>Disappeared journals</a:t>
            </a:r>
            <a:endParaRPr/>
          </a:p>
        </p:txBody>
      </p:sp>
      <p:sp>
        <p:nvSpPr>
          <p:cNvPr id="102" name="Google Shape;102;p18"/>
          <p:cNvSpPr/>
          <p:nvPr/>
        </p:nvSpPr>
        <p:spPr>
          <a:xfrm>
            <a:off x="6901900" y="0"/>
            <a:ext cx="2242200" cy="51753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chemeClr val="dk1"/>
              </a:highlight>
            </a:endParaRPr>
          </a:p>
        </p:txBody>
      </p:sp>
      <p:sp>
        <p:nvSpPr>
          <p:cNvPr id="103" name="Google Shape;103;p18"/>
          <p:cNvSpPr/>
          <p:nvPr/>
        </p:nvSpPr>
        <p:spPr>
          <a:xfrm>
            <a:off x="7280663" y="1489825"/>
            <a:ext cx="1484675" cy="2029051"/>
          </a:xfrm>
          <a:prstGeom prst="rect">
            <a:avLst/>
          </a:prstGeom>
        </p:spPr>
        <p:txBody>
          <a:bodyPr>
            <a:prstTxWarp prst="textPlain">
              <a:avLst/>
            </a:prstTxWarp>
          </a:bodyPr>
          <a:lstStyle/>
          <a:p>
            <a:pPr lvl="0" algn="ctr"/>
            <a:r>
              <a:rPr b="0" i="0">
                <a:ln w="9525" cap="flat" cmpd="sng">
                  <a:solidFill>
                    <a:schemeClr val="dk1"/>
                  </a:solidFill>
                  <a:prstDash val="solid"/>
                  <a:round/>
                  <a:headEnd type="none" w="sm" len="sm"/>
                  <a:tailEnd type="none" w="sm" len="sm"/>
                </a:ln>
                <a:solidFill>
                  <a:schemeClr val="lt1"/>
                </a:solidFill>
                <a:latin typeface="Arial"/>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Towards a solution</a:t>
            </a:r>
            <a:endParaRPr/>
          </a:p>
        </p:txBody>
      </p:sp>
      <p:sp>
        <p:nvSpPr>
          <p:cNvPr id="109" name="Google Shape;109;p19"/>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There is a lot of public data available about journals available in different datasets and through different services</a:t>
            </a:r>
            <a:endParaRPr/>
          </a:p>
          <a:p>
            <a:pPr marL="0" lvl="0" indent="0" algn="l" rtl="0">
              <a:spcBef>
                <a:spcPts val="1200"/>
              </a:spcBef>
              <a:spcAft>
                <a:spcPts val="0"/>
              </a:spcAft>
              <a:buNone/>
            </a:pPr>
            <a:r>
              <a:rPr lang="en"/>
              <a:t>The ISSN International Center provides free access to standardised  metadata for all journals</a:t>
            </a:r>
            <a:endParaRPr/>
          </a:p>
          <a:p>
            <a:pPr marL="0" lvl="0" indent="0" algn="l" rtl="0">
              <a:spcBef>
                <a:spcPts val="1200"/>
              </a:spcBef>
              <a:spcAft>
                <a:spcPts val="0"/>
              </a:spcAft>
              <a:buNone/>
            </a:pPr>
            <a:r>
              <a:rPr lang="en"/>
              <a:t>The/One approach to start building a foundation based on open data:</a:t>
            </a:r>
            <a:endParaRPr/>
          </a:p>
          <a:p>
            <a:pPr marL="457200" lvl="0" indent="-342900" algn="l" rtl="0">
              <a:spcBef>
                <a:spcPts val="1200"/>
              </a:spcBef>
              <a:spcAft>
                <a:spcPts val="0"/>
              </a:spcAft>
              <a:buSzPts val="1800"/>
              <a:buAutoNum type="arabicPeriod"/>
            </a:pPr>
            <a:r>
              <a:rPr lang="en"/>
              <a:t>Collect as wide and broad list of journals globally based on ISSN numbers</a:t>
            </a:r>
            <a:endParaRPr/>
          </a:p>
          <a:p>
            <a:pPr marL="457200" lvl="0" indent="-342900" algn="l" rtl="0">
              <a:spcBef>
                <a:spcPts val="0"/>
              </a:spcBef>
              <a:spcAft>
                <a:spcPts val="0"/>
              </a:spcAft>
              <a:buSzPts val="1800"/>
              <a:buAutoNum type="arabicPeriod"/>
            </a:pPr>
            <a:r>
              <a:rPr lang="en"/>
              <a:t>Deduplicate</a:t>
            </a:r>
            <a:endParaRPr/>
          </a:p>
          <a:p>
            <a:pPr marL="457200" lvl="0" indent="-342900" algn="l" rtl="0">
              <a:spcBef>
                <a:spcPts val="0"/>
              </a:spcBef>
              <a:spcAft>
                <a:spcPts val="0"/>
              </a:spcAft>
              <a:buSzPts val="1800"/>
              <a:buAutoNum type="arabicPeriod"/>
            </a:pPr>
            <a:r>
              <a:rPr lang="en"/>
              <a:t>Query the ISSN center for standardised metadata for all journals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Towards a solution (cont.)</a:t>
            </a:r>
            <a:endParaRPr/>
          </a:p>
        </p:txBody>
      </p:sp>
      <p:pic>
        <p:nvPicPr>
          <p:cNvPr id="115" name="Google Shape;115;p20"/>
          <p:cNvPicPr preferRelativeResize="0"/>
          <p:nvPr/>
        </p:nvPicPr>
        <p:blipFill>
          <a:blip r:embed="rId3">
            <a:alphaModFix/>
          </a:blip>
          <a:stretch>
            <a:fillRect/>
          </a:stretch>
        </p:blipFill>
        <p:spPr>
          <a:xfrm>
            <a:off x="738850" y="1577700"/>
            <a:ext cx="6692551" cy="32423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Towards a solution (cont.)</a:t>
            </a:r>
            <a:endParaRPr/>
          </a:p>
        </p:txBody>
      </p:sp>
      <p:sp>
        <p:nvSpPr>
          <p:cNvPr id="121" name="Google Shape;121;p21"/>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Our preliminary dataset is aggregated from five local and global information sources including a total of 152,644 unique journals matched with bibliographic metadata records from the International ISSN Centre</a:t>
            </a:r>
            <a:endParaRPr/>
          </a:p>
        </p:txBody>
      </p:sp>
      <p:grpSp>
        <p:nvGrpSpPr>
          <p:cNvPr id="122" name="Google Shape;122;p21"/>
          <p:cNvGrpSpPr/>
          <p:nvPr/>
        </p:nvGrpSpPr>
        <p:grpSpPr>
          <a:xfrm>
            <a:off x="678637" y="2798145"/>
            <a:ext cx="7953533" cy="2122571"/>
            <a:chOff x="565275" y="2772275"/>
            <a:chExt cx="8125800" cy="2078100"/>
          </a:xfrm>
        </p:grpSpPr>
        <p:sp>
          <p:nvSpPr>
            <p:cNvPr id="123" name="Google Shape;123;p21"/>
            <p:cNvSpPr/>
            <p:nvPr/>
          </p:nvSpPr>
          <p:spPr>
            <a:xfrm>
              <a:off x="565275" y="2772275"/>
              <a:ext cx="8125800" cy="20781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4" name="Google Shape;124;p21"/>
            <p:cNvPicPr preferRelativeResize="0"/>
            <p:nvPr/>
          </p:nvPicPr>
          <p:blipFill>
            <a:blip r:embed="rId3">
              <a:alphaModFix/>
            </a:blip>
            <a:stretch>
              <a:fillRect/>
            </a:stretch>
          </p:blipFill>
          <p:spPr>
            <a:xfrm>
              <a:off x="689975" y="2928700"/>
              <a:ext cx="7868349" cy="1795875"/>
            </a:xfrm>
            <a:prstGeom prst="rect">
              <a:avLst/>
            </a:prstGeom>
            <a:noFill/>
            <a:ln>
              <a:noFill/>
            </a:ln>
          </p:spPr>
        </p:pic>
      </p:gr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1093</Words>
  <Application>Microsoft Office PowerPoint</Application>
  <PresentationFormat>On-screen Show (16:9)</PresentationFormat>
  <Paragraphs>74</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Times New Roman</vt:lpstr>
      <vt:lpstr>Roboto Slab</vt:lpstr>
      <vt:lpstr>Arial</vt:lpstr>
      <vt:lpstr>Roboto</vt:lpstr>
      <vt:lpstr>Marina</vt:lpstr>
      <vt:lpstr>Mapping the global landscape of journals</vt:lpstr>
      <vt:lpstr>Contents</vt:lpstr>
      <vt:lpstr>A major inspiration and strong reading recommendation for anyone interested in this topic</vt:lpstr>
      <vt:lpstr>The problem</vt:lpstr>
      <vt:lpstr>What are the consequences</vt:lpstr>
      <vt:lpstr>What are the consequences (cont.)</vt:lpstr>
      <vt:lpstr>Towards a solution</vt:lpstr>
      <vt:lpstr>Towards a solution (cont.)</vt:lpstr>
      <vt:lpstr>Towards a solution (cont.)</vt:lpstr>
      <vt:lpstr>Multilingualism</vt:lpstr>
      <vt:lpstr>Multilingualism (cont.)</vt:lpstr>
      <vt:lpstr>Conclusions</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Mapping the global landscape of journals</dc:title>
  <dc:creator>Janne Pölönen</dc:creator>
  <cp:lastModifiedBy>Janne Pölönen</cp:lastModifiedBy>
  <cp:revision>2</cp:revision>
  <dcterms:modified xsi:type="dcterms:W3CDTF">2023-10-12T04:29:57Z</dcterms:modified>
</cp:coreProperties>
</file>