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iE3VB6RRkWLJTyD8RIkQShEOMpN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26E183-DD0D-476F-99FC-D30554B96005}">
  <a:tblStyle styleId="{0B26E183-DD0D-476F-99FC-D30554B9600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4c30fde150_0_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g24c30fde150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4c30fde150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g24c30fde150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25" name="Google Shape;12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dia" type="title">
  <p:cSld name="TITLE">
    <p:spTree>
      <p:nvGrpSpPr>
        <p:cNvPr id="1" name="Shape 15"/>
        <p:cNvGrpSpPr/>
        <p:nvPr/>
      </p:nvGrpSpPr>
      <p:grpSpPr>
        <a:xfrm>
          <a:off x="0" y="0"/>
          <a:ext cx="0" cy="0"/>
          <a:chOff x="0" y="0"/>
          <a:chExt cx="0" cy="0"/>
        </a:xfrm>
      </p:grpSpPr>
      <p:sp>
        <p:nvSpPr>
          <p:cNvPr id="16" name="Google Shape;16;p2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Kuvatekstillinen kuva" type="picTx">
  <p:cSld name="PICTURE_WITH_CAPTION_TEXT">
    <p:spTree>
      <p:nvGrpSpPr>
        <p:cNvPr id="1" name="Shape 73"/>
        <p:cNvGrpSpPr/>
        <p:nvPr/>
      </p:nvGrpSpPr>
      <p:grpSpPr>
        <a:xfrm>
          <a:off x="0" y="0"/>
          <a:ext cx="0" cy="0"/>
          <a:chOff x="0" y="0"/>
          <a:chExt cx="0" cy="0"/>
        </a:xfrm>
      </p:grpSpPr>
      <p:sp>
        <p:nvSpPr>
          <p:cNvPr id="74" name="Google Shape;74;p3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38"/>
          <p:cNvSpPr>
            <a:spLocks noGrp="1"/>
          </p:cNvSpPr>
          <p:nvPr>
            <p:ph type="pic" idx="2"/>
          </p:nvPr>
        </p:nvSpPr>
        <p:spPr>
          <a:xfrm>
            <a:off x="5183188" y="987425"/>
            <a:ext cx="6172200" cy="4873625"/>
          </a:xfrm>
          <a:prstGeom prst="rect">
            <a:avLst/>
          </a:prstGeom>
          <a:noFill/>
          <a:ln>
            <a:noFill/>
          </a:ln>
        </p:spPr>
      </p:sp>
      <p:sp>
        <p:nvSpPr>
          <p:cNvPr id="76" name="Google Shape;76;p3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7" name="Google Shape;77;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tsikko ja pystysuora teksti" type="vertTx">
  <p:cSld name="VERTICAL_TEXT">
    <p:spTree>
      <p:nvGrpSpPr>
        <p:cNvPr id="1" name="Shape 80"/>
        <p:cNvGrpSpPr/>
        <p:nvPr/>
      </p:nvGrpSpPr>
      <p:grpSpPr>
        <a:xfrm>
          <a:off x="0" y="0"/>
          <a:ext cx="0" cy="0"/>
          <a:chOff x="0" y="0"/>
          <a:chExt cx="0" cy="0"/>
        </a:xfrm>
      </p:grpSpPr>
      <p:sp>
        <p:nvSpPr>
          <p:cNvPr id="81" name="Google Shape;81;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3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ystysuora otsikko ja teksti" type="vertTitleAndTx">
  <p:cSld name="VERTICAL_TITLE_AND_VERTICAL_TEXT">
    <p:spTree>
      <p:nvGrpSpPr>
        <p:cNvPr id="1" name="Shape 86"/>
        <p:cNvGrpSpPr/>
        <p:nvPr/>
      </p:nvGrpSpPr>
      <p:grpSpPr>
        <a:xfrm>
          <a:off x="0" y="0"/>
          <a:ext cx="0" cy="0"/>
          <a:chOff x="0" y="0"/>
          <a:chExt cx="0" cy="0"/>
        </a:xfrm>
      </p:grpSpPr>
      <p:sp>
        <p:nvSpPr>
          <p:cNvPr id="87" name="Google Shape;87;p4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4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21"/>
        <p:cNvGrpSpPr/>
        <p:nvPr/>
      </p:nvGrpSpPr>
      <p:grpSpPr>
        <a:xfrm>
          <a:off x="0" y="0"/>
          <a:ext cx="0" cy="0"/>
          <a:chOff x="0" y="0"/>
          <a:chExt cx="0" cy="0"/>
        </a:xfrm>
      </p:grpSpPr>
      <p:sp>
        <p:nvSpPr>
          <p:cNvPr id="22" name="Google Shape;2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tsikko ja sisältö">
  <p:cSld name="1_Otsikko ja sisältö">
    <p:spTree>
      <p:nvGrpSpPr>
        <p:cNvPr id="1" name="Shape 27"/>
        <p:cNvGrpSpPr/>
        <p:nvPr/>
      </p:nvGrpSpPr>
      <p:grpSpPr>
        <a:xfrm>
          <a:off x="0" y="0"/>
          <a:ext cx="0" cy="0"/>
          <a:chOff x="0" y="0"/>
          <a:chExt cx="0" cy="0"/>
        </a:xfrm>
      </p:grpSpPr>
      <p:sp>
        <p:nvSpPr>
          <p:cNvPr id="28" name="Google Shape;28;p31"/>
          <p:cNvSpPr txBox="1">
            <a:spLocks noGrp="1"/>
          </p:cNvSpPr>
          <p:nvPr>
            <p:ph type="body" idx="1"/>
          </p:nvPr>
        </p:nvSpPr>
        <p:spPr>
          <a:xfrm>
            <a:off x="435893" y="1713715"/>
            <a:ext cx="10521992" cy="4287431"/>
          </a:xfrm>
          <a:prstGeom prst="rect">
            <a:avLst/>
          </a:prstGeom>
          <a:noFill/>
          <a:ln>
            <a:noFill/>
          </a:ln>
        </p:spPr>
        <p:txBody>
          <a:bodyPr spcFirstLastPara="1" wrap="square" lIns="26875" tIns="26875" rIns="26875" bIns="26875" anchor="t" anchorCtr="0">
            <a:noAutofit/>
          </a:bodyPr>
          <a:lstStyle>
            <a:lvl1pPr marL="457200" lvl="0" indent="-342900" algn="l">
              <a:lnSpc>
                <a:spcPct val="90000"/>
              </a:lnSpc>
              <a:spcBef>
                <a:spcPts val="0"/>
              </a:spcBef>
              <a:spcAft>
                <a:spcPts val="0"/>
              </a:spcAft>
              <a:buClr>
                <a:schemeClr val="dk1"/>
              </a:buClr>
              <a:buSzPts val="1800"/>
              <a:buChar char="▪"/>
              <a:defRPr/>
            </a:lvl1pPr>
            <a:lvl2pPr marL="914400" lvl="1" indent="-342900" algn="l">
              <a:lnSpc>
                <a:spcPct val="90000"/>
              </a:lnSpc>
              <a:spcBef>
                <a:spcPts val="601"/>
              </a:spcBef>
              <a:spcAft>
                <a:spcPts val="0"/>
              </a:spcAft>
              <a:buClr>
                <a:schemeClr val="dk1"/>
              </a:buClr>
              <a:buSzPts val="1800"/>
              <a:buChar char="–"/>
              <a:defRPr/>
            </a:lvl2pPr>
            <a:lvl3pPr marL="1371600" lvl="2" indent="-342900" algn="l">
              <a:lnSpc>
                <a:spcPct val="90000"/>
              </a:lnSpc>
              <a:spcBef>
                <a:spcPts val="601"/>
              </a:spcBef>
              <a:spcAft>
                <a:spcPts val="0"/>
              </a:spcAft>
              <a:buClr>
                <a:schemeClr val="dk1"/>
              </a:buClr>
              <a:buSzPts val="1800"/>
              <a:buChar char="▪"/>
              <a:defRPr/>
            </a:lvl3pPr>
            <a:lvl4pPr marL="1828800" lvl="3" indent="-342900" algn="l">
              <a:lnSpc>
                <a:spcPct val="90000"/>
              </a:lnSpc>
              <a:spcBef>
                <a:spcPts val="601"/>
              </a:spcBef>
              <a:spcAft>
                <a:spcPts val="0"/>
              </a:spcAft>
              <a:buClr>
                <a:schemeClr val="dk1"/>
              </a:buClr>
              <a:buSzPts val="1800"/>
              <a:buChar char="–"/>
              <a:defRPr/>
            </a:lvl4pPr>
            <a:lvl5pPr marL="2286000" lvl="4" indent="-342900" algn="l">
              <a:lnSpc>
                <a:spcPct val="90000"/>
              </a:lnSpc>
              <a:spcBef>
                <a:spcPts val="601"/>
              </a:spcBef>
              <a:spcAft>
                <a:spcPts val="0"/>
              </a:spcAft>
              <a:buClr>
                <a:schemeClr val="dk1"/>
              </a:buClr>
              <a:buSzPts val="1800"/>
              <a:buChar char="▪"/>
              <a:defRPr/>
            </a:lvl5pPr>
            <a:lvl6pPr marL="2743200" lvl="5" indent="-342900" algn="l">
              <a:lnSpc>
                <a:spcPct val="90000"/>
              </a:lnSpc>
              <a:spcBef>
                <a:spcPts val="601"/>
              </a:spcBef>
              <a:spcAft>
                <a:spcPts val="0"/>
              </a:spcAft>
              <a:buClr>
                <a:schemeClr val="dk1"/>
              </a:buClr>
              <a:buSzPts val="1800"/>
              <a:buChar char="•"/>
              <a:defRPr/>
            </a:lvl6pPr>
            <a:lvl7pPr marL="3200400" lvl="6" indent="-342900" algn="l">
              <a:lnSpc>
                <a:spcPct val="90000"/>
              </a:lnSpc>
              <a:spcBef>
                <a:spcPts val="480"/>
              </a:spcBef>
              <a:spcAft>
                <a:spcPts val="0"/>
              </a:spcAft>
              <a:buClr>
                <a:schemeClr val="dk1"/>
              </a:buClr>
              <a:buSzPts val="1800"/>
              <a:buChar char="•"/>
              <a:defRPr/>
            </a:lvl7pPr>
            <a:lvl8pPr marL="3657600" lvl="7" indent="-342900" algn="l">
              <a:lnSpc>
                <a:spcPct val="90000"/>
              </a:lnSpc>
              <a:spcBef>
                <a:spcPts val="480"/>
              </a:spcBef>
              <a:spcAft>
                <a:spcPts val="0"/>
              </a:spcAft>
              <a:buClr>
                <a:schemeClr val="dk1"/>
              </a:buClr>
              <a:buSzPts val="1800"/>
              <a:buChar char="•"/>
              <a:defRPr/>
            </a:lvl8pPr>
            <a:lvl9pPr marL="4114800" lvl="8" indent="-342900" algn="l">
              <a:lnSpc>
                <a:spcPct val="90000"/>
              </a:lnSpc>
              <a:spcBef>
                <a:spcPts val="480"/>
              </a:spcBef>
              <a:spcAft>
                <a:spcPts val="0"/>
              </a:spcAft>
              <a:buClr>
                <a:schemeClr val="dk1"/>
              </a:buClr>
              <a:buSzPts val="1800"/>
              <a:buChar char="•"/>
              <a:defRPr/>
            </a:lvl9pPr>
          </a:lstStyle>
          <a:p>
            <a:endParaRPr/>
          </a:p>
        </p:txBody>
      </p:sp>
      <p:sp>
        <p:nvSpPr>
          <p:cNvPr id="29" name="Google Shape;29;p31"/>
          <p:cNvSpPr txBox="1">
            <a:spLocks noGrp="1"/>
          </p:cNvSpPr>
          <p:nvPr>
            <p:ph type="title"/>
          </p:nvPr>
        </p:nvSpPr>
        <p:spPr>
          <a:xfrm>
            <a:off x="435896" y="357549"/>
            <a:ext cx="11320213" cy="1058192"/>
          </a:xfrm>
          <a:prstGeom prst="rect">
            <a:avLst/>
          </a:prstGeom>
          <a:noFill/>
          <a:ln>
            <a:noFill/>
          </a:ln>
        </p:spPr>
        <p:txBody>
          <a:bodyPr spcFirstLastPara="1" wrap="square" lIns="26875" tIns="26875" rIns="26875" bIns="26875" anchor="t" anchorCtr="0">
            <a:noAutofit/>
          </a:bodyPr>
          <a:lstStyle>
            <a:lvl1pPr lvl="0" algn="l">
              <a:lnSpc>
                <a:spcPct val="95000"/>
              </a:lnSpc>
              <a:spcBef>
                <a:spcPts val="0"/>
              </a:spcBef>
              <a:spcAft>
                <a:spcPts val="0"/>
              </a:spcAft>
              <a:buClr>
                <a:schemeClr val="dk1"/>
              </a:buClr>
              <a:buSzPts val="1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31"/>
          <p:cNvSpPr txBox="1">
            <a:spLocks noGrp="1"/>
          </p:cNvSpPr>
          <p:nvPr>
            <p:ph type="dt" idx="10"/>
          </p:nvPr>
        </p:nvSpPr>
        <p:spPr>
          <a:xfrm>
            <a:off x="867225" y="6429797"/>
            <a:ext cx="1310017" cy="142892"/>
          </a:xfrm>
          <a:prstGeom prst="rect">
            <a:avLst/>
          </a:prstGeom>
          <a:noFill/>
          <a:ln>
            <a:noFill/>
          </a:ln>
        </p:spPr>
        <p:txBody>
          <a:bodyPr spcFirstLastPara="1" wrap="square" lIns="26875" tIns="26875" rIns="26875" bIns="26875"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1" name="Google Shape;31;p31"/>
          <p:cNvSpPr txBox="1">
            <a:spLocks noGrp="1"/>
          </p:cNvSpPr>
          <p:nvPr>
            <p:ph type="ftr" idx="11"/>
          </p:nvPr>
        </p:nvSpPr>
        <p:spPr>
          <a:xfrm>
            <a:off x="2177164" y="6429797"/>
            <a:ext cx="6530493" cy="142892"/>
          </a:xfrm>
          <a:prstGeom prst="rect">
            <a:avLst/>
          </a:prstGeom>
          <a:noFill/>
          <a:ln>
            <a:noFill/>
          </a:ln>
        </p:spPr>
        <p:txBody>
          <a:bodyPr spcFirstLastPara="1" wrap="square" lIns="26875" tIns="26875" rIns="26875" bIns="26875" anchor="ctr" anchorCtr="0">
            <a:noAutofit/>
          </a:bodyPr>
          <a:lstStyle>
            <a:lvl1pPr lvl="0" algn="l">
              <a:spcBef>
                <a:spcPts val="0"/>
              </a:spcBef>
              <a:spcAft>
                <a:spcPts val="0"/>
              </a:spcAft>
              <a:buClr>
                <a:srgbClr val="888888"/>
              </a:buClr>
              <a:buSzPts val="1400"/>
              <a:buFont typeface="Calibri"/>
              <a:buNone/>
              <a:defRPr/>
            </a:lvl1pPr>
            <a:lvl2pPr lvl="1" algn="l">
              <a:spcBef>
                <a:spcPts val="0"/>
              </a:spcBef>
              <a:spcAft>
                <a:spcPts val="0"/>
              </a:spcAft>
              <a:buClr>
                <a:schemeClr val="dk1"/>
              </a:buClr>
              <a:buSzPts val="1400"/>
              <a:buFont typeface="Calibri"/>
              <a:buNone/>
              <a:defRPr/>
            </a:lvl2pPr>
            <a:lvl3pPr lvl="2" algn="l">
              <a:spcBef>
                <a:spcPts val="0"/>
              </a:spcBef>
              <a:spcAft>
                <a:spcPts val="0"/>
              </a:spcAft>
              <a:buClr>
                <a:schemeClr val="dk1"/>
              </a:buClr>
              <a:buSzPts val="1400"/>
              <a:buFont typeface="Calibri"/>
              <a:buNone/>
              <a:defRPr/>
            </a:lvl3pPr>
            <a:lvl4pPr lvl="3" algn="l">
              <a:spcBef>
                <a:spcPts val="0"/>
              </a:spcBef>
              <a:spcAft>
                <a:spcPts val="0"/>
              </a:spcAft>
              <a:buClr>
                <a:schemeClr val="dk1"/>
              </a:buClr>
              <a:buSzPts val="1400"/>
              <a:buFont typeface="Calibri"/>
              <a:buNone/>
              <a:defRPr/>
            </a:lvl4pPr>
            <a:lvl5pPr lvl="4" algn="l">
              <a:spcBef>
                <a:spcPts val="0"/>
              </a:spcBef>
              <a:spcAft>
                <a:spcPts val="0"/>
              </a:spcAft>
              <a:buClr>
                <a:schemeClr val="dk1"/>
              </a:buClr>
              <a:buSzPts val="1400"/>
              <a:buFont typeface="Calibri"/>
              <a:buNone/>
              <a:defRPr/>
            </a:lvl5pPr>
            <a:lvl6pPr lvl="5" algn="l">
              <a:spcBef>
                <a:spcPts val="0"/>
              </a:spcBef>
              <a:spcAft>
                <a:spcPts val="0"/>
              </a:spcAft>
              <a:buClr>
                <a:schemeClr val="dk1"/>
              </a:buClr>
              <a:buSzPts val="1400"/>
              <a:buFont typeface="Calibri"/>
              <a:buNone/>
              <a:defRPr/>
            </a:lvl6pPr>
            <a:lvl7pPr lvl="6" algn="l">
              <a:spcBef>
                <a:spcPts val="0"/>
              </a:spcBef>
              <a:spcAft>
                <a:spcPts val="0"/>
              </a:spcAft>
              <a:buClr>
                <a:schemeClr val="dk1"/>
              </a:buClr>
              <a:buSzPts val="1400"/>
              <a:buFont typeface="Calibri"/>
              <a:buNone/>
              <a:defRPr/>
            </a:lvl7pPr>
            <a:lvl8pPr lvl="7" algn="l">
              <a:spcBef>
                <a:spcPts val="0"/>
              </a:spcBef>
              <a:spcAft>
                <a:spcPts val="0"/>
              </a:spcAft>
              <a:buClr>
                <a:schemeClr val="dk1"/>
              </a:buClr>
              <a:buSzPts val="1400"/>
              <a:buFont typeface="Calibri"/>
              <a:buNone/>
              <a:defRPr/>
            </a:lvl8pPr>
            <a:lvl9pPr lvl="8" algn="l">
              <a:spcBef>
                <a:spcPts val="0"/>
              </a:spcBef>
              <a:spcAft>
                <a:spcPts val="0"/>
              </a:spcAft>
              <a:buClr>
                <a:schemeClr val="dk1"/>
              </a:buClr>
              <a:buSzPts val="1400"/>
              <a:buFont typeface="Calibri"/>
              <a:buNone/>
              <a:defRPr/>
            </a:lvl9pPr>
          </a:lstStyle>
          <a:p>
            <a:endParaRPr/>
          </a:p>
        </p:txBody>
      </p:sp>
      <p:sp>
        <p:nvSpPr>
          <p:cNvPr id="32" name="Google Shape;32;p31"/>
          <p:cNvSpPr txBox="1">
            <a:spLocks noGrp="1"/>
          </p:cNvSpPr>
          <p:nvPr>
            <p:ph type="sldNum" idx="12"/>
          </p:nvPr>
        </p:nvSpPr>
        <p:spPr>
          <a:xfrm>
            <a:off x="435143" y="6430434"/>
            <a:ext cx="431527" cy="142177"/>
          </a:xfrm>
          <a:prstGeom prst="rect">
            <a:avLst/>
          </a:prstGeom>
          <a:noFill/>
          <a:ln>
            <a:noFill/>
          </a:ln>
        </p:spPr>
        <p:txBody>
          <a:bodyPr spcFirstLastPara="1" wrap="square" lIns="26875" tIns="26875" rIns="26875" bIns="26875" anchor="ctr" anchorCtr="0">
            <a:noAutofit/>
          </a:bodyPr>
          <a:lstStyle>
            <a:lvl1pPr marL="0" lvl="0"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1pPr>
            <a:lvl2pPr marL="0" lvl="1"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2pPr>
            <a:lvl3pPr marL="0" lvl="2"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3pPr>
            <a:lvl4pPr marL="0" lvl="3"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4pPr>
            <a:lvl5pPr marL="0" lvl="4"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5pPr>
            <a:lvl6pPr marL="0" lvl="5"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6pPr>
            <a:lvl7pPr marL="0" lvl="6"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7pPr>
            <a:lvl8pPr marL="0" lvl="7"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8pPr>
            <a:lvl9pPr marL="0" lvl="8" indent="0" algn="l">
              <a:spcBef>
                <a:spcPts val="0"/>
              </a:spcBef>
              <a:buClr>
                <a:srgbClr val="888888"/>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fi-FI"/>
              <a:t>‹#›</a:t>
            </a:fld>
            <a:endParaRPr/>
          </a:p>
        </p:txBody>
      </p:sp>
      <p:sp>
        <p:nvSpPr>
          <p:cNvPr id="33" name="Google Shape;33;p31"/>
          <p:cNvSpPr/>
          <p:nvPr/>
        </p:nvSpPr>
        <p:spPr>
          <a:xfrm rot="2700000">
            <a:off x="-404506" y="6447155"/>
            <a:ext cx="809015" cy="821692"/>
          </a:xfrm>
          <a:prstGeom prst="rect">
            <a:avLst/>
          </a:prstGeom>
          <a:solidFill>
            <a:schemeClr val="dk2"/>
          </a:solidFill>
          <a:ln>
            <a:noFill/>
          </a:ln>
        </p:spPr>
        <p:txBody>
          <a:bodyPr spcFirstLastPara="1" wrap="square" lIns="90900" tIns="45425" rIns="90900" bIns="45425" anchor="ctr" anchorCtr="0">
            <a:noAutofit/>
          </a:bodyPr>
          <a:lstStyle/>
          <a:p>
            <a:pPr marL="0" marR="0" lvl="0" indent="0" algn="ctr" rtl="0">
              <a:spcBef>
                <a:spcPts val="0"/>
              </a:spcBef>
              <a:spcAft>
                <a:spcPts val="0"/>
              </a:spcAft>
              <a:buClr>
                <a:schemeClr val="dk1"/>
              </a:buClr>
              <a:buSzPts val="1867"/>
              <a:buFont typeface="Calibri"/>
              <a:buNone/>
            </a:pPr>
            <a:endParaRPr sz="1867" b="0" i="0" u="none" strike="noStrike" cap="none">
              <a:solidFill>
                <a:srgbClr val="FFFFFF"/>
              </a:solidFill>
              <a:latin typeface="Arial"/>
              <a:ea typeface="Arial"/>
              <a:cs typeface="Arial"/>
              <a:sym typeface="Arial"/>
            </a:endParaRPr>
          </a:p>
        </p:txBody>
      </p:sp>
      <p:sp>
        <p:nvSpPr>
          <p:cNvPr id="34" name="Google Shape;34;p31"/>
          <p:cNvSpPr/>
          <p:nvPr/>
        </p:nvSpPr>
        <p:spPr>
          <a:xfrm rot="2700000">
            <a:off x="11787494" y="-410846"/>
            <a:ext cx="809015" cy="821692"/>
          </a:xfrm>
          <a:prstGeom prst="rect">
            <a:avLst/>
          </a:prstGeom>
          <a:solidFill>
            <a:schemeClr val="dk2"/>
          </a:solidFill>
          <a:ln>
            <a:noFill/>
          </a:ln>
        </p:spPr>
        <p:txBody>
          <a:bodyPr spcFirstLastPara="1" wrap="square" lIns="90900" tIns="45425" rIns="90900" bIns="45425" anchor="ctr" anchorCtr="0">
            <a:noAutofit/>
          </a:bodyPr>
          <a:lstStyle/>
          <a:p>
            <a:pPr marL="0" marR="0" lvl="0" indent="0" algn="ctr" rtl="0">
              <a:spcBef>
                <a:spcPts val="0"/>
              </a:spcBef>
              <a:spcAft>
                <a:spcPts val="0"/>
              </a:spcAft>
              <a:buClr>
                <a:schemeClr val="dk1"/>
              </a:buClr>
              <a:buSzPts val="1867"/>
              <a:buFont typeface="Calibri"/>
              <a:buNone/>
            </a:pPr>
            <a:endParaRPr sz="1867" b="0" i="0" u="none" strike="noStrike" cap="none">
              <a:solidFill>
                <a:srgbClr val="FFFFFF"/>
              </a:solidFill>
              <a:latin typeface="Arial"/>
              <a:ea typeface="Arial"/>
              <a:cs typeface="Arial"/>
              <a:sym typeface="Aria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san ylätunniste" type="secHead">
  <p:cSld name="SECTION_HEADER">
    <p:spTree>
      <p:nvGrpSpPr>
        <p:cNvPr id="1" name="Shape 35"/>
        <p:cNvGrpSpPr/>
        <p:nvPr/>
      </p:nvGrpSpPr>
      <p:grpSpPr>
        <a:xfrm>
          <a:off x="0" y="0"/>
          <a:ext cx="0" cy="0"/>
          <a:chOff x="0" y="0"/>
          <a:chExt cx="0" cy="0"/>
        </a:xfrm>
      </p:grpSpPr>
      <p:sp>
        <p:nvSpPr>
          <p:cNvPr id="36" name="Google Shape;36;p3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3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8" name="Google Shape;3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41"/>
        <p:cNvGrpSpPr/>
        <p:nvPr/>
      </p:nvGrpSpPr>
      <p:grpSpPr>
        <a:xfrm>
          <a:off x="0" y="0"/>
          <a:ext cx="0" cy="0"/>
          <a:chOff x="0" y="0"/>
          <a:chExt cx="0" cy="0"/>
        </a:xfrm>
      </p:grpSpPr>
      <p:sp>
        <p:nvSpPr>
          <p:cNvPr id="42" name="Google Shape;42;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ailu" type="twoTxTwoObj">
  <p:cSld name="TWO_OBJECTS_WITH_TEXT">
    <p:spTree>
      <p:nvGrpSpPr>
        <p:cNvPr id="1" name="Shape 48"/>
        <p:cNvGrpSpPr/>
        <p:nvPr/>
      </p:nvGrpSpPr>
      <p:grpSpPr>
        <a:xfrm>
          <a:off x="0" y="0"/>
          <a:ext cx="0" cy="0"/>
          <a:chOff x="0" y="0"/>
          <a:chExt cx="0" cy="0"/>
        </a:xfrm>
      </p:grpSpPr>
      <p:sp>
        <p:nvSpPr>
          <p:cNvPr id="49" name="Google Shape;49;p3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3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3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3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57"/>
        <p:cNvGrpSpPr/>
        <p:nvPr/>
      </p:nvGrpSpPr>
      <p:grpSpPr>
        <a:xfrm>
          <a:off x="0" y="0"/>
          <a:ext cx="0" cy="0"/>
          <a:chOff x="0" y="0"/>
          <a:chExt cx="0" cy="0"/>
        </a:xfrm>
      </p:grpSpPr>
      <p:sp>
        <p:nvSpPr>
          <p:cNvPr id="58" name="Google Shape;58;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yhjä" type="blank">
  <p:cSld name="BLANK">
    <p:spTree>
      <p:nvGrpSpPr>
        <p:cNvPr id="1" name="Shape 62"/>
        <p:cNvGrpSpPr/>
        <p:nvPr/>
      </p:nvGrpSpPr>
      <p:grpSpPr>
        <a:xfrm>
          <a:off x="0" y="0"/>
          <a:ext cx="0" cy="0"/>
          <a:chOff x="0" y="0"/>
          <a:chExt cx="0" cy="0"/>
        </a:xfrm>
      </p:grpSpPr>
      <p:sp>
        <p:nvSpPr>
          <p:cNvPr id="63" name="Google Shape;63;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uvatekstillinen sisältö" type="objTx">
  <p:cSld name="OBJECT_WITH_CAPTION_TEXT">
    <p:spTree>
      <p:nvGrpSpPr>
        <p:cNvPr id="1" name="Shape 66"/>
        <p:cNvGrpSpPr/>
        <p:nvPr/>
      </p:nvGrpSpPr>
      <p:grpSpPr>
        <a:xfrm>
          <a:off x="0" y="0"/>
          <a:ext cx="0" cy="0"/>
          <a:chOff x="0" y="0"/>
          <a:chExt cx="0" cy="0"/>
        </a:xfrm>
      </p:grpSpPr>
      <p:sp>
        <p:nvSpPr>
          <p:cNvPr id="67" name="Google Shape;67;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3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9" name="Google Shape;69;p3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skningsportal.d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vbn.aau.dk/ws/portalfiles/portal/546770097/Guide_to_AAU_Research_Indicator.pdf"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spacecris.eurocris.org/bitstream/11366/2468/1/MM2023Brussels_Responsible-research-assessment-principles_presentation_Himanen_20230531.pdf" TargetMode="Externa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55835/643e529c0b149e8673ee2d9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1524000" y="1122349"/>
            <a:ext cx="9144000" cy="3408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i-FI"/>
              <a:t>Panel discussion: </a:t>
            </a:r>
            <a:br>
              <a:rPr lang="fi-FI"/>
            </a:br>
            <a:r>
              <a:rPr lang="fi-FI" b="1"/>
              <a:t>Responsible Research Assessment - with or without the Nordic bibliometric indicator</a:t>
            </a:r>
            <a:endParaRPr b="1"/>
          </a:p>
        </p:txBody>
      </p:sp>
      <p:sp>
        <p:nvSpPr>
          <p:cNvPr id="97" name="Google Shape;97;p1"/>
          <p:cNvSpPr txBox="1">
            <a:spLocks noGrp="1"/>
          </p:cNvSpPr>
          <p:nvPr>
            <p:ph type="subTitle" idx="1"/>
          </p:nvPr>
        </p:nvSpPr>
        <p:spPr>
          <a:xfrm>
            <a:off x="1524000" y="4330700"/>
            <a:ext cx="9144000" cy="16589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pPr>
            <a:endParaRPr sz="2800"/>
          </a:p>
          <a:p>
            <a:pPr marL="0" lvl="0" indent="0" algn="ctr" rtl="0">
              <a:lnSpc>
                <a:spcPct val="90000"/>
              </a:lnSpc>
              <a:spcBef>
                <a:spcPts val="1000"/>
              </a:spcBef>
              <a:spcAft>
                <a:spcPts val="0"/>
              </a:spcAft>
              <a:buClr>
                <a:schemeClr val="dk1"/>
              </a:buClr>
              <a:buSzPts val="2800"/>
              <a:buNone/>
            </a:pPr>
            <a:r>
              <a:rPr lang="fi-FI" sz="2800"/>
              <a:t>Nordic Workshop on Bibliometrics and Research Policy</a:t>
            </a:r>
            <a:endParaRPr/>
          </a:p>
          <a:p>
            <a:pPr marL="0" lvl="0" indent="0" algn="ctr" rtl="0">
              <a:lnSpc>
                <a:spcPct val="90000"/>
              </a:lnSpc>
              <a:spcBef>
                <a:spcPts val="1000"/>
              </a:spcBef>
              <a:spcAft>
                <a:spcPts val="0"/>
              </a:spcAft>
              <a:buClr>
                <a:schemeClr val="dk1"/>
              </a:buClr>
              <a:buSzPts val="2800"/>
              <a:buNone/>
            </a:pPr>
            <a:r>
              <a:rPr lang="fi-FI" sz="2800"/>
              <a:t>13.10.2023 Göteborg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Denmark (Marianne Gauffriau)</a:t>
            </a:r>
            <a:endParaRPr/>
          </a:p>
        </p:txBody>
      </p:sp>
      <p:sp>
        <p:nvSpPr>
          <p:cNvPr id="170" name="Google Shape;170;p10"/>
          <p:cNvSpPr txBox="1">
            <a:spLocks noGrp="1"/>
          </p:cNvSpPr>
          <p:nvPr>
            <p:ph type="body" idx="1"/>
          </p:nvPr>
        </p:nvSpPr>
        <p:spPr>
          <a:xfrm>
            <a:off x="838200" y="1427838"/>
            <a:ext cx="10515600" cy="4351200"/>
          </a:xfrm>
          <a:prstGeom prst="rect">
            <a:avLst/>
          </a:prstGeom>
          <a:noFill/>
          <a:ln>
            <a:noFill/>
          </a:ln>
        </p:spPr>
        <p:txBody>
          <a:bodyPr spcFirstLastPara="1" wrap="square" lIns="91425" tIns="45700" rIns="91425" bIns="45700" anchor="t" anchorCtr="0">
            <a:normAutofit/>
          </a:bodyPr>
          <a:lstStyle/>
          <a:p>
            <a:pPr marL="228600" lvl="0" indent="0" algn="l" rtl="0">
              <a:spcBef>
                <a:spcPts val="0"/>
              </a:spcBef>
              <a:spcAft>
                <a:spcPts val="0"/>
              </a:spcAft>
              <a:buClr>
                <a:schemeClr val="dk1"/>
              </a:buClr>
              <a:buSzPts val="1100"/>
              <a:buFont typeface="Arial"/>
              <a:buNone/>
            </a:pPr>
            <a:r>
              <a:rPr lang="fi-FI"/>
              <a:t>Nordic Publication Indicator: Going from with to without</a:t>
            </a:r>
            <a:endParaRPr/>
          </a:p>
          <a:p>
            <a:pPr marL="228600" lvl="0" indent="-50800" algn="l" rtl="0">
              <a:lnSpc>
                <a:spcPct val="90000"/>
              </a:lnSpc>
              <a:spcBef>
                <a:spcPts val="0"/>
              </a:spcBef>
              <a:spcAft>
                <a:spcPts val="0"/>
              </a:spcAft>
              <a:buClr>
                <a:schemeClr val="dk1"/>
              </a:buClr>
              <a:buSzPts val="2800"/>
              <a:buNone/>
            </a:pPr>
            <a:endParaRPr/>
          </a:p>
        </p:txBody>
      </p:sp>
      <p:graphicFrame>
        <p:nvGraphicFramePr>
          <p:cNvPr id="171" name="Google Shape;171;p10"/>
          <p:cNvGraphicFramePr/>
          <p:nvPr>
            <p:extLst>
              <p:ext uri="{D42A27DB-BD31-4B8C-83A1-F6EECF244321}">
                <p14:modId xmlns:p14="http://schemas.microsoft.com/office/powerpoint/2010/main" val="2738850894"/>
              </p:ext>
            </p:extLst>
          </p:nvPr>
        </p:nvGraphicFramePr>
        <p:xfrm>
          <a:off x="1128575" y="3459825"/>
          <a:ext cx="7151475" cy="3387060"/>
        </p:xfrm>
        <a:graphic>
          <a:graphicData uri="http://schemas.openxmlformats.org/drawingml/2006/table">
            <a:tbl>
              <a:tblPr>
                <a:noFill/>
                <a:tableStyleId>{0B26E183-DD0D-476F-99FC-D30554B96005}</a:tableStyleId>
              </a:tblPr>
              <a:tblGrid>
                <a:gridCol w="3416600">
                  <a:extLst>
                    <a:ext uri="{9D8B030D-6E8A-4147-A177-3AD203B41FA5}">
                      <a16:colId xmlns:a16="http://schemas.microsoft.com/office/drawing/2014/main" val="20000"/>
                    </a:ext>
                  </a:extLst>
                </a:gridCol>
                <a:gridCol w="3734875">
                  <a:extLst>
                    <a:ext uri="{9D8B030D-6E8A-4147-A177-3AD203B41FA5}">
                      <a16:colId xmlns:a16="http://schemas.microsoft.com/office/drawing/2014/main" val="20001"/>
                    </a:ext>
                  </a:extLst>
                </a:gridCol>
              </a:tblGrid>
              <a:tr h="2486025">
                <a:tc>
                  <a:txBody>
                    <a:bodyPr/>
                    <a:lstStyle/>
                    <a:p>
                      <a:pPr marL="0" lvl="0" indent="0" algn="l" rtl="0">
                        <a:lnSpc>
                          <a:spcPct val="115000"/>
                        </a:lnSpc>
                        <a:spcBef>
                          <a:spcPts val="0"/>
                        </a:spcBef>
                        <a:spcAft>
                          <a:spcPts val="0"/>
                        </a:spcAft>
                        <a:buNone/>
                      </a:pPr>
                      <a:r>
                        <a:rPr lang="fi-FI" sz="2000" b="1" dirty="0">
                          <a:latin typeface="Calibri"/>
                          <a:ea typeface="Calibri"/>
                          <a:cs typeface="Calibri"/>
                          <a:sym typeface="Calibri"/>
                        </a:rPr>
                        <a:t>National </a:t>
                      </a:r>
                      <a:r>
                        <a:rPr lang="fi-FI" sz="2000" b="1" dirty="0" err="1">
                          <a:latin typeface="Calibri"/>
                          <a:ea typeface="Calibri"/>
                          <a:cs typeface="Calibri"/>
                          <a:sym typeface="Calibri"/>
                        </a:rPr>
                        <a:t>level</a:t>
                      </a:r>
                      <a:endParaRPr sz="2000" b="1"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2009-2021</a:t>
                      </a:r>
                      <a:r>
                        <a:rPr lang="fi-FI" sz="2000" dirty="0">
                          <a:latin typeface="Calibri"/>
                          <a:ea typeface="Calibri"/>
                          <a:cs typeface="Calibri"/>
                          <a:sym typeface="Calibri"/>
                        </a:rPr>
                        <a:t>: </a:t>
                      </a:r>
                      <a:r>
                        <a:rPr lang="fi-FI" sz="2000" dirty="0" err="1">
                          <a:latin typeface="Calibri"/>
                          <a:ea typeface="Calibri"/>
                          <a:cs typeface="Calibri"/>
                          <a:sym typeface="Calibri"/>
                        </a:rPr>
                        <a:t>Updated</a:t>
                      </a:r>
                      <a:r>
                        <a:rPr lang="fi-FI" sz="2000" dirty="0">
                          <a:latin typeface="Calibri"/>
                          <a:ea typeface="Calibri"/>
                          <a:cs typeface="Calibri"/>
                          <a:sym typeface="Calibri"/>
                        </a:rPr>
                        <a:t> BFI </a:t>
                      </a:r>
                      <a:r>
                        <a:rPr lang="fi-FI" sz="2000" dirty="0" err="1">
                          <a:latin typeface="Calibri"/>
                          <a:ea typeface="Calibri"/>
                          <a:cs typeface="Calibri"/>
                          <a:sym typeface="Calibri"/>
                        </a:rPr>
                        <a:t>points</a:t>
                      </a:r>
                      <a:r>
                        <a:rPr lang="fi-FI" sz="2000" dirty="0">
                          <a:latin typeface="Calibri"/>
                          <a:ea typeface="Calibri"/>
                          <a:cs typeface="Calibri"/>
                          <a:sym typeface="Calibri"/>
                        </a:rPr>
                        <a:t> </a:t>
                      </a:r>
                      <a:r>
                        <a:rPr lang="fi-FI" sz="2000" dirty="0" err="1">
                          <a:latin typeface="Calibri"/>
                          <a:ea typeface="Calibri"/>
                          <a:cs typeface="Calibri"/>
                          <a:sym typeface="Calibri"/>
                        </a:rPr>
                        <a:t>contributed</a:t>
                      </a:r>
                      <a:r>
                        <a:rPr lang="fi-FI" sz="2000" dirty="0">
                          <a:latin typeface="Calibri"/>
                          <a:ea typeface="Calibri"/>
                          <a:cs typeface="Calibri"/>
                          <a:sym typeface="Calibri"/>
                        </a:rPr>
                        <a:t> to a </a:t>
                      </a:r>
                      <a:r>
                        <a:rPr lang="fi-FI" sz="2000" dirty="0" err="1">
                          <a:latin typeface="Calibri"/>
                          <a:ea typeface="Calibri"/>
                          <a:cs typeface="Calibri"/>
                          <a:sym typeface="Calibri"/>
                        </a:rPr>
                        <a:t>performance-</a:t>
                      </a:r>
                      <a:r>
                        <a:rPr lang="fi-FI" sz="2000" dirty="0">
                          <a:latin typeface="Calibri"/>
                          <a:ea typeface="Calibri"/>
                          <a:cs typeface="Calibri"/>
                          <a:sym typeface="Calibri"/>
                        </a:rPr>
                        <a:t> </a:t>
                      </a:r>
                      <a:r>
                        <a:rPr lang="fi-FI" sz="2000" dirty="0" err="1">
                          <a:latin typeface="Calibri"/>
                          <a:ea typeface="Calibri"/>
                          <a:cs typeface="Calibri"/>
                          <a:sym typeface="Calibri"/>
                        </a:rPr>
                        <a:t>based</a:t>
                      </a:r>
                      <a:r>
                        <a:rPr lang="fi-FI" sz="2000" dirty="0">
                          <a:latin typeface="Calibri"/>
                          <a:ea typeface="Calibri"/>
                          <a:cs typeface="Calibri"/>
                          <a:sym typeface="Calibri"/>
                        </a:rPr>
                        <a:t> </a:t>
                      </a:r>
                      <a:r>
                        <a:rPr lang="fi-FI" sz="2000" dirty="0" err="1">
                          <a:latin typeface="Calibri"/>
                          <a:ea typeface="Calibri"/>
                          <a:cs typeface="Calibri"/>
                          <a:sym typeface="Calibri"/>
                        </a:rPr>
                        <a:t>funding</a:t>
                      </a:r>
                      <a:r>
                        <a:rPr lang="fi-FI" sz="2000" dirty="0">
                          <a:latin typeface="Calibri"/>
                          <a:ea typeface="Calibri"/>
                          <a:cs typeface="Calibri"/>
                          <a:sym typeface="Calibri"/>
                        </a:rPr>
                        <a:t> </a:t>
                      </a:r>
                      <a:r>
                        <a:rPr lang="fi-FI" sz="2000" dirty="0" err="1">
                          <a:latin typeface="Calibri"/>
                          <a:ea typeface="Calibri"/>
                          <a:cs typeface="Calibri"/>
                          <a:sym typeface="Calibri"/>
                        </a:rPr>
                        <a:t>system</a:t>
                      </a:r>
                      <a:r>
                        <a:rPr lang="fi-FI" sz="2000" dirty="0">
                          <a:latin typeface="Calibri"/>
                          <a:ea typeface="Calibri"/>
                          <a:cs typeface="Calibri"/>
                          <a:sym typeface="Calibri"/>
                        </a:rPr>
                        <a:t>.</a:t>
                      </a:r>
                      <a:endParaRPr sz="2000" dirty="0">
                        <a:latin typeface="Calibri"/>
                        <a:ea typeface="Calibri"/>
                        <a:cs typeface="Calibri"/>
                        <a:sym typeface="Calibri"/>
                      </a:endParaRPr>
                    </a:p>
                    <a:p>
                      <a:pPr marL="0" lvl="0" indent="0" algn="l" rtl="0">
                        <a:lnSpc>
                          <a:spcPct val="115000"/>
                        </a:lnSpc>
                        <a:spcBef>
                          <a:spcPts val="0"/>
                        </a:spcBef>
                        <a:spcAft>
                          <a:spcPts val="0"/>
                        </a:spcAft>
                        <a:buNone/>
                      </a:pPr>
                      <a:endParaRPr sz="1000" b="1"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2022-?</a:t>
                      </a:r>
                      <a:r>
                        <a:rPr lang="fi-FI" sz="2000" dirty="0">
                          <a:latin typeface="Calibri"/>
                          <a:ea typeface="Calibri"/>
                          <a:cs typeface="Calibri"/>
                          <a:sym typeface="Calibri"/>
                        </a:rPr>
                        <a:t>: </a:t>
                      </a:r>
                      <a:r>
                        <a:rPr lang="fi-FI" sz="2000" dirty="0" err="1">
                          <a:latin typeface="Calibri"/>
                          <a:ea typeface="Calibri"/>
                          <a:cs typeface="Calibri"/>
                          <a:sym typeface="Calibri"/>
                        </a:rPr>
                        <a:t>Monitoring</a:t>
                      </a:r>
                      <a:r>
                        <a:rPr lang="fi-FI" sz="2000" dirty="0">
                          <a:latin typeface="Calibri"/>
                          <a:ea typeface="Calibri"/>
                          <a:cs typeface="Calibri"/>
                          <a:sym typeface="Calibri"/>
                        </a:rPr>
                        <a:t> and </a:t>
                      </a:r>
                      <a:r>
                        <a:rPr lang="fi-FI" sz="2000" dirty="0" err="1">
                          <a:latin typeface="Calibri"/>
                          <a:ea typeface="Calibri"/>
                          <a:cs typeface="Calibri"/>
                          <a:sym typeface="Calibri"/>
                        </a:rPr>
                        <a:t>ad</a:t>
                      </a:r>
                      <a:r>
                        <a:rPr lang="fi-FI" sz="2000" dirty="0">
                          <a:latin typeface="Calibri"/>
                          <a:ea typeface="Calibri"/>
                          <a:cs typeface="Calibri"/>
                          <a:sym typeface="Calibri"/>
                        </a:rPr>
                        <a:t> hoc </a:t>
                      </a:r>
                      <a:r>
                        <a:rPr lang="fi-FI" sz="2000" dirty="0" err="1">
                          <a:latin typeface="Calibri"/>
                          <a:ea typeface="Calibri"/>
                          <a:cs typeface="Calibri"/>
                          <a:sym typeface="Calibri"/>
                        </a:rPr>
                        <a:t>analyses</a:t>
                      </a:r>
                      <a:r>
                        <a:rPr lang="fi-FI" sz="2000" dirty="0">
                          <a:latin typeface="Calibri"/>
                          <a:ea typeface="Calibri"/>
                          <a:cs typeface="Calibri"/>
                          <a:sym typeface="Calibri"/>
                        </a:rPr>
                        <a:t> of </a:t>
                      </a:r>
                      <a:r>
                        <a:rPr lang="fi-FI" sz="2000" dirty="0" err="1">
                          <a:latin typeface="Calibri"/>
                          <a:ea typeface="Calibri"/>
                          <a:cs typeface="Calibri"/>
                          <a:sym typeface="Calibri"/>
                        </a:rPr>
                        <a:t>Danish</a:t>
                      </a:r>
                      <a:r>
                        <a:rPr lang="fi-FI" sz="2000" dirty="0">
                          <a:latin typeface="Calibri"/>
                          <a:ea typeface="Calibri"/>
                          <a:cs typeface="Calibri"/>
                          <a:sym typeface="Calibri"/>
                        </a:rPr>
                        <a:t> </a:t>
                      </a:r>
                      <a:r>
                        <a:rPr lang="fi-FI" sz="2000" dirty="0" err="1">
                          <a:latin typeface="Calibri"/>
                          <a:ea typeface="Calibri"/>
                          <a:cs typeface="Calibri"/>
                          <a:sym typeface="Calibri"/>
                        </a:rPr>
                        <a:t>research</a:t>
                      </a:r>
                      <a:r>
                        <a:rPr lang="fi-FI" sz="2000" dirty="0">
                          <a:latin typeface="Calibri"/>
                          <a:ea typeface="Calibri"/>
                          <a:cs typeface="Calibri"/>
                          <a:sym typeface="Calibri"/>
                        </a:rPr>
                        <a:t> </a:t>
                      </a:r>
                      <a:r>
                        <a:rPr lang="fi-FI" sz="2000" dirty="0" err="1">
                          <a:latin typeface="Calibri"/>
                          <a:ea typeface="Calibri"/>
                          <a:cs typeface="Calibri"/>
                          <a:sym typeface="Calibri"/>
                        </a:rPr>
                        <a:t>publications</a:t>
                      </a:r>
                      <a:r>
                        <a:rPr lang="fi-FI" sz="2000" dirty="0">
                          <a:latin typeface="Calibri"/>
                          <a:ea typeface="Calibri"/>
                          <a:cs typeface="Calibri"/>
                          <a:sym typeface="Calibri"/>
                        </a:rPr>
                        <a:t> via</a:t>
                      </a:r>
                      <a:r>
                        <a:rPr lang="fi-FI" sz="2000" dirty="0">
                          <a:uFill>
                            <a:noFill/>
                          </a:uFill>
                          <a:latin typeface="Calibri"/>
                          <a:ea typeface="Calibri"/>
                          <a:cs typeface="Calibri"/>
                          <a:sym typeface="Calibri"/>
                          <a:hlinkClick r:id="rId3"/>
                        </a:rPr>
                        <a:t> </a:t>
                      </a:r>
                      <a:r>
                        <a:rPr lang="fi-FI" sz="2000" u="sng" dirty="0">
                          <a:solidFill>
                            <a:schemeClr val="hlink"/>
                          </a:solidFill>
                          <a:latin typeface="Calibri"/>
                          <a:ea typeface="Calibri"/>
                          <a:cs typeface="Calibri"/>
                          <a:sym typeface="Calibri"/>
                          <a:hlinkClick r:id="rId3"/>
                        </a:rPr>
                        <a:t>RPD</a:t>
                      </a:r>
                      <a:r>
                        <a:rPr lang="fi-FI" sz="2000" dirty="0">
                          <a:latin typeface="Calibri"/>
                          <a:ea typeface="Calibri"/>
                          <a:cs typeface="Calibri"/>
                          <a:sym typeface="Calibri"/>
                        </a:rPr>
                        <a:t> and </a:t>
                      </a:r>
                      <a:r>
                        <a:rPr lang="fi-FI" sz="2000" dirty="0" err="1">
                          <a:latin typeface="Calibri"/>
                          <a:ea typeface="Calibri"/>
                          <a:cs typeface="Calibri"/>
                          <a:sym typeface="Calibri"/>
                        </a:rPr>
                        <a:t>international</a:t>
                      </a:r>
                      <a:r>
                        <a:rPr lang="fi-FI" sz="2000" dirty="0">
                          <a:latin typeface="Calibri"/>
                          <a:ea typeface="Calibri"/>
                          <a:cs typeface="Calibri"/>
                          <a:sym typeface="Calibri"/>
                        </a:rPr>
                        <a:t> </a:t>
                      </a:r>
                      <a:r>
                        <a:rPr lang="fi-FI" sz="2000" dirty="0" err="1">
                          <a:latin typeface="Calibri"/>
                          <a:ea typeface="Calibri"/>
                          <a:cs typeface="Calibri"/>
                          <a:sym typeface="Calibri"/>
                        </a:rPr>
                        <a:t>databases</a:t>
                      </a:r>
                      <a:r>
                        <a:rPr lang="fi-FI" sz="2000" dirty="0">
                          <a:latin typeface="Calibri"/>
                          <a:ea typeface="Calibri"/>
                          <a:cs typeface="Calibri"/>
                          <a:sym typeface="Calibri"/>
                        </a:rPr>
                        <a:t>.</a:t>
                      </a:r>
                      <a:endParaRPr sz="2000" dirty="0">
                        <a:latin typeface="Calibri"/>
                        <a:ea typeface="Calibri"/>
                        <a:cs typeface="Calibri"/>
                        <a:sym typeface="Calibri"/>
                      </a:endParaRPr>
                    </a:p>
                  </a:txBody>
                  <a:tcPr marL="91425" marR="91425" marT="91425" marB="914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lvl="0" indent="0" algn="l" rtl="0">
                        <a:lnSpc>
                          <a:spcPct val="115000"/>
                        </a:lnSpc>
                        <a:spcBef>
                          <a:spcPts val="0"/>
                        </a:spcBef>
                        <a:spcAft>
                          <a:spcPts val="0"/>
                        </a:spcAft>
                        <a:buNone/>
                      </a:pPr>
                      <a:r>
                        <a:rPr lang="fi-FI" sz="2000" b="1" dirty="0" err="1">
                          <a:latin typeface="Calibri"/>
                          <a:ea typeface="Calibri"/>
                          <a:cs typeface="Calibri"/>
                          <a:sym typeface="Calibri"/>
                        </a:rPr>
                        <a:t>Institutional</a:t>
                      </a:r>
                      <a:r>
                        <a:rPr lang="fi-FI" sz="2000" b="1" dirty="0">
                          <a:latin typeface="Calibri"/>
                          <a:ea typeface="Calibri"/>
                          <a:cs typeface="Calibri"/>
                          <a:sym typeface="Calibri"/>
                        </a:rPr>
                        <a:t> </a:t>
                      </a:r>
                      <a:r>
                        <a:rPr lang="fi-FI" sz="2000" b="1" dirty="0" err="1">
                          <a:latin typeface="Calibri"/>
                          <a:ea typeface="Calibri"/>
                          <a:cs typeface="Calibri"/>
                          <a:sym typeface="Calibri"/>
                        </a:rPr>
                        <a:t>level</a:t>
                      </a:r>
                      <a:r>
                        <a:rPr lang="fi-FI" sz="2000" b="1" dirty="0">
                          <a:latin typeface="Calibri"/>
                          <a:ea typeface="Calibri"/>
                          <a:cs typeface="Calibri"/>
                          <a:sym typeface="Calibri"/>
                        </a:rPr>
                        <a:t>, </a:t>
                      </a:r>
                      <a:r>
                        <a:rPr lang="fi-FI" sz="2000" b="1" dirty="0" err="1">
                          <a:latin typeface="Calibri"/>
                          <a:ea typeface="Calibri"/>
                          <a:cs typeface="Calibri"/>
                          <a:sym typeface="Calibri"/>
                        </a:rPr>
                        <a:t>two</a:t>
                      </a:r>
                      <a:r>
                        <a:rPr lang="fi-FI" sz="2000" b="1" dirty="0">
                          <a:latin typeface="Calibri"/>
                          <a:ea typeface="Calibri"/>
                          <a:cs typeface="Calibri"/>
                          <a:sym typeface="Calibri"/>
                        </a:rPr>
                        <a:t> </a:t>
                      </a:r>
                      <a:r>
                        <a:rPr lang="fi-FI" sz="2000" b="1" dirty="0" err="1">
                          <a:latin typeface="Calibri"/>
                          <a:ea typeface="Calibri"/>
                          <a:cs typeface="Calibri"/>
                          <a:sym typeface="Calibri"/>
                        </a:rPr>
                        <a:t>cases</a:t>
                      </a:r>
                      <a:endParaRPr sz="2000" b="1"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2023-?</a:t>
                      </a:r>
                      <a:r>
                        <a:rPr lang="fi-FI" sz="2000" dirty="0">
                          <a:latin typeface="Calibri"/>
                          <a:ea typeface="Calibri"/>
                          <a:cs typeface="Calibri"/>
                          <a:sym typeface="Calibri"/>
                        </a:rPr>
                        <a:t>: </a:t>
                      </a:r>
                      <a:r>
                        <a:rPr lang="fi-FI" sz="2000" dirty="0" err="1">
                          <a:latin typeface="Calibri"/>
                          <a:ea typeface="Calibri"/>
                          <a:cs typeface="Calibri"/>
                          <a:sym typeface="Calibri"/>
                        </a:rPr>
                        <a:t>Aalborg</a:t>
                      </a:r>
                      <a:r>
                        <a:rPr lang="fi-FI" sz="2000" dirty="0">
                          <a:latin typeface="Calibri"/>
                          <a:ea typeface="Calibri"/>
                          <a:cs typeface="Calibri"/>
                          <a:sym typeface="Calibri"/>
                        </a:rPr>
                        <a:t> </a:t>
                      </a:r>
                      <a:r>
                        <a:rPr lang="fi-FI" sz="2000" dirty="0" err="1">
                          <a:latin typeface="Calibri"/>
                          <a:ea typeface="Calibri"/>
                          <a:cs typeface="Calibri"/>
                          <a:sym typeface="Calibri"/>
                        </a:rPr>
                        <a:t>University</a:t>
                      </a:r>
                      <a:r>
                        <a:rPr lang="fi-FI" sz="2000" dirty="0">
                          <a:latin typeface="Calibri"/>
                          <a:ea typeface="Calibri"/>
                          <a:cs typeface="Calibri"/>
                          <a:sym typeface="Calibri"/>
                        </a:rPr>
                        <a:t>: New ‘BFI’ for a </a:t>
                      </a:r>
                      <a:r>
                        <a:rPr lang="fi-FI" sz="2000" dirty="0" err="1">
                          <a:latin typeface="Calibri"/>
                          <a:ea typeface="Calibri"/>
                          <a:cs typeface="Calibri"/>
                          <a:sym typeface="Calibri"/>
                        </a:rPr>
                        <a:t>budget</a:t>
                      </a:r>
                      <a:r>
                        <a:rPr lang="fi-FI" sz="2000" dirty="0">
                          <a:latin typeface="Calibri"/>
                          <a:ea typeface="Calibri"/>
                          <a:cs typeface="Calibri"/>
                          <a:sym typeface="Calibri"/>
                        </a:rPr>
                        <a:t> </a:t>
                      </a:r>
                      <a:r>
                        <a:rPr lang="fi-FI" sz="2000" dirty="0" err="1">
                          <a:latin typeface="Calibri"/>
                          <a:ea typeface="Calibri"/>
                          <a:cs typeface="Calibri"/>
                          <a:sym typeface="Calibri"/>
                        </a:rPr>
                        <a:t>model</a:t>
                      </a:r>
                      <a:r>
                        <a:rPr lang="fi-FI" sz="2000" dirty="0">
                          <a:latin typeface="Calibri"/>
                          <a:ea typeface="Calibri"/>
                          <a:cs typeface="Calibri"/>
                          <a:sym typeface="Calibri"/>
                        </a:rPr>
                        <a:t> and </a:t>
                      </a:r>
                      <a:r>
                        <a:rPr lang="fi-FI" sz="2000" dirty="0" err="1">
                          <a:latin typeface="Calibri"/>
                          <a:ea typeface="Calibri"/>
                          <a:cs typeface="Calibri"/>
                          <a:sym typeface="Calibri"/>
                        </a:rPr>
                        <a:t>other</a:t>
                      </a:r>
                      <a:r>
                        <a:rPr lang="fi-FI" sz="2000" dirty="0">
                          <a:latin typeface="Calibri"/>
                          <a:ea typeface="Calibri"/>
                          <a:cs typeface="Calibri"/>
                          <a:sym typeface="Calibri"/>
                        </a:rPr>
                        <a:t> </a:t>
                      </a:r>
                      <a:r>
                        <a:rPr lang="fi-FI" sz="2000" dirty="0" err="1">
                          <a:latin typeface="Calibri"/>
                          <a:ea typeface="Calibri"/>
                          <a:cs typeface="Calibri"/>
                          <a:sym typeface="Calibri"/>
                        </a:rPr>
                        <a:t>purposes</a:t>
                      </a:r>
                      <a:r>
                        <a:rPr lang="fi-FI" sz="2000" dirty="0">
                          <a:latin typeface="Calibri"/>
                          <a:ea typeface="Calibri"/>
                          <a:cs typeface="Calibri"/>
                          <a:sym typeface="Calibri"/>
                        </a:rPr>
                        <a:t>. </a:t>
                      </a:r>
                      <a:r>
                        <a:rPr lang="fi-FI" dirty="0">
                          <a:latin typeface="Calibri"/>
                          <a:ea typeface="Calibri"/>
                          <a:cs typeface="Calibri"/>
                          <a:sym typeface="Calibri"/>
                        </a:rPr>
                        <a:t>(</a:t>
                      </a:r>
                      <a:r>
                        <a:rPr lang="fi-FI" u="sng" dirty="0" err="1">
                          <a:solidFill>
                            <a:schemeClr val="hlink"/>
                          </a:solidFill>
                          <a:latin typeface="Calibri"/>
                          <a:ea typeface="Calibri"/>
                          <a:cs typeface="Calibri"/>
                          <a:sym typeface="Calibri"/>
                          <a:hlinkClick r:id="rId4"/>
                        </a:rPr>
                        <a:t>The</a:t>
                      </a:r>
                      <a:r>
                        <a:rPr lang="fi-FI" u="sng" dirty="0">
                          <a:solidFill>
                            <a:schemeClr val="hlink"/>
                          </a:solidFill>
                          <a:latin typeface="Calibri"/>
                          <a:ea typeface="Calibri"/>
                          <a:cs typeface="Calibri"/>
                          <a:sym typeface="Calibri"/>
                          <a:hlinkClick r:id="rId4"/>
                        </a:rPr>
                        <a:t> AAU </a:t>
                      </a:r>
                      <a:r>
                        <a:rPr lang="fi-FI" u="sng" dirty="0" err="1">
                          <a:solidFill>
                            <a:schemeClr val="hlink"/>
                          </a:solidFill>
                          <a:latin typeface="Calibri"/>
                          <a:ea typeface="Calibri"/>
                          <a:cs typeface="Calibri"/>
                          <a:sym typeface="Calibri"/>
                          <a:hlinkClick r:id="rId4"/>
                        </a:rPr>
                        <a:t>Research</a:t>
                      </a:r>
                      <a:r>
                        <a:rPr lang="fi-FI" u="sng" dirty="0">
                          <a:solidFill>
                            <a:schemeClr val="hlink"/>
                          </a:solidFill>
                          <a:latin typeface="Calibri"/>
                          <a:ea typeface="Calibri"/>
                          <a:cs typeface="Calibri"/>
                          <a:sym typeface="Calibri"/>
                          <a:hlinkClick r:id="rId4"/>
                        </a:rPr>
                        <a:t> </a:t>
                      </a:r>
                      <a:r>
                        <a:rPr lang="fi-FI" u="sng" dirty="0" err="1">
                          <a:solidFill>
                            <a:schemeClr val="hlink"/>
                          </a:solidFill>
                          <a:latin typeface="Calibri"/>
                          <a:ea typeface="Calibri"/>
                          <a:cs typeface="Calibri"/>
                          <a:sym typeface="Calibri"/>
                          <a:hlinkClick r:id="rId4"/>
                        </a:rPr>
                        <a:t>Indicator</a:t>
                      </a:r>
                      <a:r>
                        <a:rPr lang="fi-FI" dirty="0">
                          <a:latin typeface="Calibri"/>
                          <a:ea typeface="Calibri"/>
                          <a:cs typeface="Calibri"/>
                          <a:sym typeface="Calibri"/>
                        </a:rPr>
                        <a:t>)</a:t>
                      </a:r>
                      <a:endParaRPr dirty="0">
                        <a:latin typeface="Calibri"/>
                        <a:ea typeface="Calibri"/>
                        <a:cs typeface="Calibri"/>
                        <a:sym typeface="Calibri"/>
                      </a:endParaRPr>
                    </a:p>
                    <a:p>
                      <a:pPr marL="0" lvl="0" indent="0" algn="l" rtl="0">
                        <a:lnSpc>
                          <a:spcPct val="115000"/>
                        </a:lnSpc>
                        <a:spcBef>
                          <a:spcPts val="0"/>
                        </a:spcBef>
                        <a:spcAft>
                          <a:spcPts val="0"/>
                        </a:spcAft>
                        <a:buNone/>
                      </a:pPr>
                      <a:endParaRPr sz="1000" b="1"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2022-?</a:t>
                      </a:r>
                      <a:r>
                        <a:rPr lang="fi-FI" sz="2000" dirty="0">
                          <a:latin typeface="Calibri"/>
                          <a:ea typeface="Calibri"/>
                          <a:cs typeface="Calibri"/>
                          <a:sym typeface="Calibri"/>
                        </a:rPr>
                        <a:t>: IT </a:t>
                      </a:r>
                      <a:r>
                        <a:rPr lang="fi-FI" sz="2000" dirty="0" err="1">
                          <a:latin typeface="Calibri"/>
                          <a:ea typeface="Calibri"/>
                          <a:cs typeface="Calibri"/>
                          <a:sym typeface="Calibri"/>
                        </a:rPr>
                        <a:t>University</a:t>
                      </a:r>
                      <a:r>
                        <a:rPr lang="fi-FI" sz="2000" dirty="0">
                          <a:latin typeface="Calibri"/>
                          <a:ea typeface="Calibri"/>
                          <a:cs typeface="Calibri"/>
                          <a:sym typeface="Calibri"/>
                        </a:rPr>
                        <a:t>: BFI </a:t>
                      </a:r>
                      <a:r>
                        <a:rPr lang="fi-FI" sz="2000" dirty="0" err="1">
                          <a:latin typeface="Calibri"/>
                          <a:ea typeface="Calibri"/>
                          <a:cs typeface="Calibri"/>
                          <a:sym typeface="Calibri"/>
                        </a:rPr>
                        <a:t>used</a:t>
                      </a:r>
                      <a:r>
                        <a:rPr lang="fi-FI" sz="2000" dirty="0">
                          <a:latin typeface="Calibri"/>
                          <a:ea typeface="Calibri"/>
                          <a:cs typeface="Calibri"/>
                          <a:sym typeface="Calibri"/>
                        </a:rPr>
                        <a:t> in </a:t>
                      </a:r>
                      <a:r>
                        <a:rPr lang="fi-FI" sz="2000" dirty="0" err="1">
                          <a:latin typeface="Calibri"/>
                          <a:ea typeface="Calibri"/>
                          <a:cs typeface="Calibri"/>
                          <a:sym typeface="Calibri"/>
                        </a:rPr>
                        <a:t>scoring</a:t>
                      </a:r>
                      <a:r>
                        <a:rPr lang="fi-FI" sz="2000" dirty="0">
                          <a:latin typeface="Calibri"/>
                          <a:ea typeface="Calibri"/>
                          <a:cs typeface="Calibri"/>
                          <a:sym typeface="Calibri"/>
                        </a:rPr>
                        <a:t> </a:t>
                      </a:r>
                      <a:r>
                        <a:rPr lang="fi-FI" sz="2000" dirty="0" err="1">
                          <a:latin typeface="Calibri"/>
                          <a:ea typeface="Calibri"/>
                          <a:cs typeface="Calibri"/>
                          <a:sym typeface="Calibri"/>
                        </a:rPr>
                        <a:t>system</a:t>
                      </a:r>
                      <a:r>
                        <a:rPr lang="fi-FI" sz="2000" dirty="0">
                          <a:latin typeface="Calibri"/>
                          <a:ea typeface="Calibri"/>
                          <a:cs typeface="Calibri"/>
                          <a:sym typeface="Calibri"/>
                        </a:rPr>
                        <a:t>. Open </a:t>
                      </a:r>
                      <a:r>
                        <a:rPr lang="fi-FI" sz="2000" dirty="0" err="1">
                          <a:latin typeface="Calibri"/>
                          <a:ea typeface="Calibri"/>
                          <a:cs typeface="Calibri"/>
                          <a:sym typeface="Calibri"/>
                        </a:rPr>
                        <a:t>question</a:t>
                      </a:r>
                      <a:r>
                        <a:rPr lang="fi-FI" sz="2000" dirty="0">
                          <a:latin typeface="Calibri"/>
                          <a:ea typeface="Calibri"/>
                          <a:cs typeface="Calibri"/>
                          <a:sym typeface="Calibri"/>
                        </a:rPr>
                        <a:t> </a:t>
                      </a:r>
                      <a:r>
                        <a:rPr lang="fi-FI" sz="2000" dirty="0" err="1">
                          <a:latin typeface="Calibri"/>
                          <a:ea typeface="Calibri"/>
                          <a:cs typeface="Calibri"/>
                          <a:sym typeface="Calibri"/>
                        </a:rPr>
                        <a:t>whether</a:t>
                      </a:r>
                      <a:r>
                        <a:rPr lang="fi-FI" sz="2000" dirty="0">
                          <a:latin typeface="Calibri"/>
                          <a:ea typeface="Calibri"/>
                          <a:cs typeface="Calibri"/>
                          <a:sym typeface="Calibri"/>
                        </a:rPr>
                        <a:t> a </a:t>
                      </a:r>
                      <a:r>
                        <a:rPr lang="fi-FI" sz="2000" dirty="0" err="1">
                          <a:latin typeface="Calibri"/>
                          <a:ea typeface="Calibri"/>
                          <a:cs typeface="Calibri"/>
                          <a:sym typeface="Calibri"/>
                        </a:rPr>
                        <a:t>replacement</a:t>
                      </a:r>
                      <a:r>
                        <a:rPr lang="fi-FI" sz="2000" dirty="0">
                          <a:latin typeface="Calibri"/>
                          <a:ea typeface="Calibri"/>
                          <a:cs typeface="Calibri"/>
                          <a:sym typeface="Calibri"/>
                        </a:rPr>
                        <a:t> for BFI </a:t>
                      </a:r>
                      <a:r>
                        <a:rPr lang="fi-FI" sz="2000" dirty="0" err="1">
                          <a:latin typeface="Calibri"/>
                          <a:ea typeface="Calibri"/>
                          <a:cs typeface="Calibri"/>
                          <a:sym typeface="Calibri"/>
                        </a:rPr>
                        <a:t>will</a:t>
                      </a:r>
                      <a:r>
                        <a:rPr lang="fi-FI" sz="2000" dirty="0">
                          <a:latin typeface="Calibri"/>
                          <a:ea typeface="Calibri"/>
                          <a:cs typeface="Calibri"/>
                          <a:sym typeface="Calibri"/>
                        </a:rPr>
                        <a:t> </a:t>
                      </a:r>
                      <a:r>
                        <a:rPr lang="fi-FI" sz="2000" dirty="0" err="1">
                          <a:latin typeface="Calibri"/>
                          <a:ea typeface="Calibri"/>
                          <a:cs typeface="Calibri"/>
                          <a:sym typeface="Calibri"/>
                        </a:rPr>
                        <a:t>be</a:t>
                      </a:r>
                      <a:r>
                        <a:rPr lang="fi-FI" sz="2000" dirty="0">
                          <a:latin typeface="Calibri"/>
                          <a:ea typeface="Calibri"/>
                          <a:cs typeface="Calibri"/>
                          <a:sym typeface="Calibri"/>
                        </a:rPr>
                        <a:t> </a:t>
                      </a:r>
                      <a:r>
                        <a:rPr lang="fi-FI" sz="2000" dirty="0" err="1">
                          <a:latin typeface="Calibri"/>
                          <a:ea typeface="Calibri"/>
                          <a:cs typeface="Calibri"/>
                          <a:sym typeface="Calibri"/>
                        </a:rPr>
                        <a:t>introduced</a:t>
                      </a:r>
                      <a:r>
                        <a:rPr lang="fi-FI" sz="2000" dirty="0">
                          <a:latin typeface="Calibri"/>
                          <a:ea typeface="Calibri"/>
                          <a:cs typeface="Calibri"/>
                          <a:sym typeface="Calibri"/>
                        </a:rPr>
                        <a:t>.</a:t>
                      </a:r>
                      <a:endParaRPr sz="2000" dirty="0">
                        <a:latin typeface="Calibri"/>
                        <a:ea typeface="Calibri"/>
                        <a:cs typeface="Calibri"/>
                        <a:sym typeface="Calibri"/>
                      </a:endParaRPr>
                    </a:p>
                  </a:txBody>
                  <a:tcPr marL="91425" marR="91425" marT="91425" marB="91425">
                    <a:lnL w="12700" cmpd="sng">
                      <a:noFill/>
                      <a:prstDash val="solid"/>
                    </a:lnL>
                  </a:tcPr>
                </a:tc>
                <a:extLst>
                  <a:ext uri="{0D108BD9-81ED-4DB2-BD59-A6C34878D82A}">
                    <a16:rowId xmlns:a16="http://schemas.microsoft.com/office/drawing/2014/main" val="10000"/>
                  </a:ext>
                </a:extLst>
              </a:tr>
            </a:tbl>
          </a:graphicData>
        </a:graphic>
      </p:graphicFrame>
      <p:pic>
        <p:nvPicPr>
          <p:cNvPr id="172" name="Google Shape;172;p10"/>
          <p:cNvPicPr preferRelativeResize="0"/>
          <p:nvPr/>
        </p:nvPicPr>
        <p:blipFill>
          <a:blip r:embed="rId5">
            <a:alphaModFix/>
          </a:blip>
          <a:stretch>
            <a:fillRect/>
          </a:stretch>
        </p:blipFill>
        <p:spPr>
          <a:xfrm>
            <a:off x="1066800" y="1835800"/>
            <a:ext cx="12068723" cy="2942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1"/>
          <p:cNvSpPr txBox="1">
            <a:spLocks noGrp="1"/>
          </p:cNvSpPr>
          <p:nvPr>
            <p:ph type="title"/>
          </p:nvPr>
        </p:nvSpPr>
        <p:spPr>
          <a:xfrm>
            <a:off x="347800" y="350125"/>
            <a:ext cx="105834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Finland (Laura Niemi)</a:t>
            </a:r>
            <a:endParaRPr/>
          </a:p>
        </p:txBody>
      </p:sp>
      <p:sp>
        <p:nvSpPr>
          <p:cNvPr id="178" name="Google Shape;178;p11"/>
          <p:cNvSpPr txBox="1">
            <a:spLocks noGrp="1"/>
          </p:cNvSpPr>
          <p:nvPr>
            <p:ph type="body" idx="1"/>
          </p:nvPr>
        </p:nvSpPr>
        <p:spPr>
          <a:xfrm>
            <a:off x="300" y="1535950"/>
            <a:ext cx="12192000" cy="1527300"/>
          </a:xfrm>
          <a:prstGeom prst="rect">
            <a:avLst/>
          </a:prstGeom>
          <a:noFill/>
          <a:ln>
            <a:noFill/>
          </a:ln>
        </p:spPr>
        <p:txBody>
          <a:bodyPr spcFirstLastPara="1" wrap="square" lIns="91425" tIns="45700" rIns="91425" bIns="45700" anchor="t" anchorCtr="0">
            <a:noAutofit/>
          </a:bodyPr>
          <a:lstStyle/>
          <a:p>
            <a:pPr marL="457200" lvl="0" indent="0" algn="l" rtl="0">
              <a:lnSpc>
                <a:spcPct val="90000"/>
              </a:lnSpc>
              <a:spcBef>
                <a:spcPts val="0"/>
              </a:spcBef>
              <a:spcAft>
                <a:spcPts val="0"/>
              </a:spcAft>
              <a:buNone/>
            </a:pPr>
            <a:r>
              <a:rPr lang="fi-FI" sz="2000"/>
              <a:t>Scientific publications have been used as a quantitative indicator of university funding since 2007 and </a:t>
            </a:r>
            <a:br>
              <a:rPr lang="fi-FI" sz="2000"/>
            </a:br>
            <a:r>
              <a:rPr lang="fi-FI" sz="2000">
                <a:solidFill>
                  <a:srgbClr val="11151A"/>
                </a:solidFill>
                <a:highlight>
                  <a:srgbClr val="FFFFFF"/>
                </a:highlight>
              </a:rPr>
              <a:t>until 2009, 0.3% of the basic funding of universities was granted on the basis of publications.</a:t>
            </a:r>
            <a:br>
              <a:rPr lang="fi-FI" sz="2000">
                <a:solidFill>
                  <a:srgbClr val="11151A"/>
                </a:solidFill>
                <a:highlight>
                  <a:srgbClr val="FFFFFF"/>
                </a:highlight>
              </a:rPr>
            </a:br>
            <a:endParaRPr sz="2000">
              <a:solidFill>
                <a:srgbClr val="11151A"/>
              </a:solidFill>
              <a:highlight>
                <a:srgbClr val="FFFFFF"/>
              </a:highlight>
            </a:endParaRPr>
          </a:p>
          <a:p>
            <a:pPr marL="457200" lvl="0" indent="0" algn="l" rtl="0">
              <a:lnSpc>
                <a:spcPct val="90000"/>
              </a:lnSpc>
              <a:spcBef>
                <a:spcPts val="0"/>
              </a:spcBef>
              <a:spcAft>
                <a:spcPts val="0"/>
              </a:spcAft>
              <a:buNone/>
            </a:pPr>
            <a:r>
              <a:rPr lang="fi-FI" sz="2000">
                <a:solidFill>
                  <a:srgbClr val="11151A"/>
                </a:solidFill>
                <a:highlight>
                  <a:srgbClr val="FFFFFF"/>
                </a:highlight>
              </a:rPr>
              <a:t>Publication Forum – in Finnish Julkaisufoorurumi, or JUFO was created in 2010 and </a:t>
            </a:r>
            <a:br>
              <a:rPr lang="fi-FI" sz="2000">
                <a:solidFill>
                  <a:srgbClr val="11151A"/>
                </a:solidFill>
                <a:highlight>
                  <a:srgbClr val="FFFFFF"/>
                </a:highlight>
              </a:rPr>
            </a:br>
            <a:r>
              <a:rPr lang="fi-FI" sz="2000">
                <a:solidFill>
                  <a:srgbClr val="11151A"/>
                </a:solidFill>
                <a:highlight>
                  <a:srgbClr val="FFFFFF"/>
                </a:highlight>
              </a:rPr>
              <a:t>in 2010–2012 the number of publications accounted for 1.7% of the basic funding of universities.</a:t>
            </a:r>
            <a:endParaRPr sz="2000">
              <a:solidFill>
                <a:srgbClr val="11151A"/>
              </a:solidFill>
              <a:highlight>
                <a:srgbClr val="FFFFFF"/>
              </a:highlight>
            </a:endParaRPr>
          </a:p>
          <a:p>
            <a:pPr marL="457200" lvl="0" indent="0" algn="l" rtl="0">
              <a:lnSpc>
                <a:spcPct val="90000"/>
              </a:lnSpc>
              <a:spcBef>
                <a:spcPts val="0"/>
              </a:spcBef>
              <a:spcAft>
                <a:spcPts val="0"/>
              </a:spcAft>
              <a:buNone/>
            </a:pPr>
            <a:endParaRPr sz="2000">
              <a:solidFill>
                <a:srgbClr val="11151A"/>
              </a:solidFill>
              <a:highlight>
                <a:srgbClr val="FFFFFF"/>
              </a:highlight>
            </a:endParaRPr>
          </a:p>
          <a:p>
            <a:pPr marL="457200" lvl="0" indent="0" algn="l" rtl="0">
              <a:lnSpc>
                <a:spcPct val="90000"/>
              </a:lnSpc>
              <a:spcBef>
                <a:spcPts val="0"/>
              </a:spcBef>
              <a:spcAft>
                <a:spcPts val="0"/>
              </a:spcAft>
              <a:buNone/>
            </a:pPr>
            <a:br>
              <a:rPr lang="fi-FI" sz="2000"/>
            </a:br>
            <a:endParaRPr sz="2000"/>
          </a:p>
          <a:p>
            <a:pPr marL="457200" lvl="0" indent="0" algn="l" rtl="0">
              <a:lnSpc>
                <a:spcPct val="90000"/>
              </a:lnSpc>
              <a:spcBef>
                <a:spcPts val="0"/>
              </a:spcBef>
              <a:spcAft>
                <a:spcPts val="0"/>
              </a:spcAft>
              <a:buNone/>
            </a:pPr>
            <a:br>
              <a:rPr lang="fi-FI" sz="2000"/>
            </a:br>
            <a:endParaRPr sz="2000"/>
          </a:p>
          <a:p>
            <a:pPr marL="457200" lvl="0" indent="0" algn="l" rtl="0">
              <a:lnSpc>
                <a:spcPct val="90000"/>
              </a:lnSpc>
              <a:spcBef>
                <a:spcPts val="0"/>
              </a:spcBef>
              <a:spcAft>
                <a:spcPts val="0"/>
              </a:spcAft>
              <a:buNone/>
            </a:pPr>
            <a:endParaRPr sz="2000"/>
          </a:p>
        </p:txBody>
      </p:sp>
      <p:sp>
        <p:nvSpPr>
          <p:cNvPr id="179" name="Google Shape;179;p11"/>
          <p:cNvSpPr txBox="1"/>
          <p:nvPr/>
        </p:nvSpPr>
        <p:spPr>
          <a:xfrm>
            <a:off x="300" y="3201700"/>
            <a:ext cx="5929800" cy="1015800"/>
          </a:xfrm>
          <a:prstGeom prst="rect">
            <a:avLst/>
          </a:prstGeom>
          <a:noFill/>
          <a:ln>
            <a:noFill/>
          </a:ln>
        </p:spPr>
        <p:txBody>
          <a:bodyPr spcFirstLastPara="1" wrap="square" lIns="91425" tIns="91425" rIns="91425" bIns="91425" anchor="t" anchorCtr="0">
            <a:spAutoFit/>
          </a:bodyPr>
          <a:lstStyle/>
          <a:p>
            <a:pPr marL="457200" lvl="0" indent="0" algn="l" rtl="0">
              <a:lnSpc>
                <a:spcPct val="90000"/>
              </a:lnSpc>
              <a:spcBef>
                <a:spcPts val="0"/>
              </a:spcBef>
              <a:spcAft>
                <a:spcPts val="0"/>
              </a:spcAft>
              <a:buClr>
                <a:schemeClr val="dk1"/>
              </a:buClr>
              <a:buSzPts val="1100"/>
              <a:buFont typeface="Arial"/>
              <a:buNone/>
            </a:pPr>
            <a:r>
              <a:rPr lang="fi-FI" sz="2000">
                <a:solidFill>
                  <a:schemeClr val="dk1"/>
                </a:solidFill>
                <a:latin typeface="Calibri"/>
                <a:ea typeface="Calibri"/>
                <a:cs typeface="Calibri"/>
                <a:sym typeface="Calibri"/>
              </a:rPr>
              <a:t>Since 2015, 13 % of the universities' basic funding from the Ministry of Education and Culture is</a:t>
            </a:r>
            <a:br>
              <a:rPr lang="fi-FI" sz="2000">
                <a:solidFill>
                  <a:schemeClr val="dk1"/>
                </a:solidFill>
                <a:latin typeface="Calibri"/>
                <a:ea typeface="Calibri"/>
                <a:cs typeface="Calibri"/>
                <a:sym typeface="Calibri"/>
              </a:rPr>
            </a:br>
            <a:r>
              <a:rPr lang="fi-FI" sz="2000">
                <a:solidFill>
                  <a:schemeClr val="dk1"/>
                </a:solidFill>
                <a:latin typeface="Calibri"/>
                <a:ea typeface="Calibri"/>
                <a:cs typeface="Calibri"/>
                <a:sym typeface="Calibri"/>
              </a:rPr>
              <a:t>based on publications.</a:t>
            </a:r>
            <a:endParaRPr>
              <a:latin typeface="Calibri"/>
              <a:ea typeface="Calibri"/>
              <a:cs typeface="Calibri"/>
              <a:sym typeface="Calibri"/>
            </a:endParaRPr>
          </a:p>
        </p:txBody>
      </p:sp>
      <p:sp>
        <p:nvSpPr>
          <p:cNvPr id="180" name="Google Shape;180;p11"/>
          <p:cNvSpPr txBox="1"/>
          <p:nvPr/>
        </p:nvSpPr>
        <p:spPr>
          <a:xfrm>
            <a:off x="0" y="4537275"/>
            <a:ext cx="11898900" cy="1569900"/>
          </a:xfrm>
          <a:prstGeom prst="rect">
            <a:avLst/>
          </a:prstGeom>
          <a:noFill/>
          <a:ln>
            <a:noFill/>
          </a:ln>
        </p:spPr>
        <p:txBody>
          <a:bodyPr spcFirstLastPara="1" wrap="square" lIns="91425" tIns="91425" rIns="91425" bIns="91425" anchor="t" anchorCtr="0">
            <a:spAutoFit/>
          </a:bodyPr>
          <a:lstStyle/>
          <a:p>
            <a:pPr marL="457200" lvl="0" indent="0" algn="l" rtl="0">
              <a:lnSpc>
                <a:spcPct val="90000"/>
              </a:lnSpc>
              <a:spcBef>
                <a:spcPts val="0"/>
              </a:spcBef>
              <a:spcAft>
                <a:spcPts val="0"/>
              </a:spcAft>
              <a:buClr>
                <a:schemeClr val="dk1"/>
              </a:buClr>
              <a:buSzPts val="1100"/>
              <a:buFont typeface="Arial"/>
              <a:buNone/>
            </a:pPr>
            <a:r>
              <a:rPr lang="fi-FI" sz="2000">
                <a:solidFill>
                  <a:schemeClr val="dk1"/>
                </a:solidFill>
                <a:latin typeface="Calibri"/>
                <a:ea typeface="Calibri"/>
                <a:cs typeface="Calibri"/>
                <a:sym typeface="Calibri"/>
              </a:rPr>
              <a:t>Most Finnish universities make use of the JUFO classification for monitoring and developing </a:t>
            </a:r>
            <a:br>
              <a:rPr lang="fi-FI" sz="2000">
                <a:solidFill>
                  <a:schemeClr val="dk1"/>
                </a:solidFill>
                <a:latin typeface="Calibri"/>
                <a:ea typeface="Calibri"/>
                <a:cs typeface="Calibri"/>
                <a:sym typeface="Calibri"/>
              </a:rPr>
            </a:br>
            <a:r>
              <a:rPr lang="fi-FI" sz="2000">
                <a:solidFill>
                  <a:schemeClr val="dk1"/>
                </a:solidFill>
                <a:latin typeface="Calibri"/>
                <a:ea typeface="Calibri"/>
                <a:cs typeface="Calibri"/>
                <a:sym typeface="Calibri"/>
              </a:rPr>
              <a:t>their publishing activities.</a:t>
            </a:r>
            <a:br>
              <a:rPr lang="fi-FI" sz="2000">
                <a:solidFill>
                  <a:schemeClr val="dk1"/>
                </a:solidFill>
                <a:latin typeface="Calibri"/>
                <a:ea typeface="Calibri"/>
                <a:cs typeface="Calibri"/>
                <a:sym typeface="Calibri"/>
              </a:rPr>
            </a:br>
            <a:endParaRPr sz="2000">
              <a:solidFill>
                <a:schemeClr val="dk1"/>
              </a:solidFill>
              <a:latin typeface="Calibri"/>
              <a:ea typeface="Calibri"/>
              <a:cs typeface="Calibri"/>
              <a:sym typeface="Calibri"/>
            </a:endParaRPr>
          </a:p>
          <a:p>
            <a:pPr marL="457200" lvl="0" indent="0" algn="l" rtl="0">
              <a:lnSpc>
                <a:spcPct val="90000"/>
              </a:lnSpc>
              <a:spcBef>
                <a:spcPts val="0"/>
              </a:spcBef>
              <a:spcAft>
                <a:spcPts val="0"/>
              </a:spcAft>
              <a:buClr>
                <a:schemeClr val="dk1"/>
              </a:buClr>
              <a:buSzPts val="1100"/>
              <a:buFont typeface="Arial"/>
              <a:buNone/>
            </a:pPr>
            <a:r>
              <a:rPr lang="fi-FI" sz="2000">
                <a:solidFill>
                  <a:schemeClr val="dk1"/>
                </a:solidFill>
                <a:latin typeface="Calibri"/>
                <a:ea typeface="Calibri"/>
                <a:cs typeface="Calibri"/>
                <a:sym typeface="Calibri"/>
              </a:rPr>
              <a:t>Many Finnish universities have incorporated the JUFO classification within their internal funding allocations as well as reward schemes for individual academics.</a:t>
            </a:r>
            <a:endParaRPr>
              <a:latin typeface="Calibri"/>
              <a:ea typeface="Calibri"/>
              <a:cs typeface="Calibri"/>
              <a:sym typeface="Calibri"/>
            </a:endParaRPr>
          </a:p>
        </p:txBody>
      </p:sp>
      <p:sp>
        <p:nvSpPr>
          <p:cNvPr id="181" name="Google Shape;181;p11"/>
          <p:cNvSpPr txBox="1"/>
          <p:nvPr/>
        </p:nvSpPr>
        <p:spPr>
          <a:xfrm>
            <a:off x="6815100" y="3063100"/>
            <a:ext cx="5072100" cy="1293000"/>
          </a:xfrm>
          <a:prstGeom prst="rect">
            <a:avLst/>
          </a:prstGeom>
          <a:noFill/>
          <a:ln>
            <a:noFill/>
          </a:ln>
        </p:spPr>
        <p:txBody>
          <a:bodyPr spcFirstLastPara="1" wrap="square" lIns="91425" tIns="91425" rIns="91425" bIns="91425" anchor="t" anchorCtr="0">
            <a:spAutoFit/>
          </a:bodyPr>
          <a:lstStyle/>
          <a:p>
            <a:pPr marL="457200" lvl="0" indent="0" algn="l" rtl="0">
              <a:lnSpc>
                <a:spcPct val="90000"/>
              </a:lnSpc>
              <a:spcBef>
                <a:spcPts val="0"/>
              </a:spcBef>
              <a:spcAft>
                <a:spcPts val="0"/>
              </a:spcAft>
              <a:buClr>
                <a:schemeClr val="dk1"/>
              </a:buClr>
              <a:buSzPts val="1100"/>
              <a:buFont typeface="Arial"/>
              <a:buNone/>
            </a:pPr>
            <a:r>
              <a:rPr lang="fi-FI" sz="2000">
                <a:solidFill>
                  <a:schemeClr val="dk1"/>
                </a:solidFill>
                <a:latin typeface="Calibri"/>
                <a:ea typeface="Calibri"/>
                <a:cs typeface="Calibri"/>
                <a:sym typeface="Calibri"/>
              </a:rPr>
              <a:t>Since 2021, </a:t>
            </a:r>
            <a:r>
              <a:rPr lang="fi-FI" sz="2000">
                <a:solidFill>
                  <a:srgbClr val="222222"/>
                </a:solidFill>
                <a:latin typeface="Calibri"/>
                <a:ea typeface="Calibri"/>
                <a:cs typeface="Calibri"/>
                <a:sym typeface="Calibri"/>
              </a:rPr>
              <a:t>the importance on publications was grown from 13% to 14%, and a coefficient of 1,2 is applied to openly accessible peer-reviewed publications.</a:t>
            </a:r>
            <a:endParaRPr>
              <a:latin typeface="Calibri"/>
              <a:ea typeface="Calibri"/>
              <a:cs typeface="Calibri"/>
              <a:sym typeface="Calibri"/>
            </a:endParaRPr>
          </a:p>
        </p:txBody>
      </p:sp>
      <p:sp>
        <p:nvSpPr>
          <p:cNvPr id="182" name="Google Shape;182;p11"/>
          <p:cNvSpPr/>
          <p:nvPr/>
        </p:nvSpPr>
        <p:spPr>
          <a:xfrm>
            <a:off x="6036450" y="3409450"/>
            <a:ext cx="975300" cy="6003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Iceland (Baldvin Zarioh)</a:t>
            </a:r>
            <a:endParaRPr/>
          </a:p>
        </p:txBody>
      </p:sp>
      <p:sp>
        <p:nvSpPr>
          <p:cNvPr id="188" name="Google Shape;1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fi-FI" sz="2000"/>
              <a:t>The Nordic bibliometric indicators have been used in Iceland as part of a yearly research evaluation exercise of public universities but along with other tools (WOS, Scopus, domestic journal evaluation).</a:t>
            </a:r>
            <a:endParaRPr sz="2000"/>
          </a:p>
          <a:p>
            <a:pPr marL="0" lvl="0" indent="0" algn="l" rtl="0">
              <a:lnSpc>
                <a:spcPct val="115000"/>
              </a:lnSpc>
              <a:spcBef>
                <a:spcPts val="1200"/>
              </a:spcBef>
              <a:spcAft>
                <a:spcPts val="0"/>
              </a:spcAft>
              <a:buClr>
                <a:schemeClr val="dk1"/>
              </a:buClr>
              <a:buSzPts val="1100"/>
              <a:buFont typeface="Arial"/>
              <a:buNone/>
            </a:pPr>
            <a:r>
              <a:rPr lang="fi-FI" sz="2000"/>
              <a:t>Hasn’t had any influence on public funding of universities in Iceland.</a:t>
            </a:r>
            <a:endParaRPr sz="2000"/>
          </a:p>
          <a:p>
            <a:pPr marL="0" lvl="0" indent="0" algn="l" rtl="0">
              <a:lnSpc>
                <a:spcPct val="115000"/>
              </a:lnSpc>
              <a:spcBef>
                <a:spcPts val="1200"/>
              </a:spcBef>
              <a:spcAft>
                <a:spcPts val="0"/>
              </a:spcAft>
              <a:buClr>
                <a:schemeClr val="dk1"/>
              </a:buClr>
              <a:buSzPts val="1100"/>
              <a:buFont typeface="Arial"/>
              <a:buNone/>
            </a:pPr>
            <a:r>
              <a:rPr lang="fi-FI" sz="2000"/>
              <a:t>Results from the yearly evaluation influences the internal distribution model of the University of Iceland.</a:t>
            </a:r>
            <a:endParaRPr sz="2000"/>
          </a:p>
          <a:p>
            <a:pPr marL="0" lvl="0" indent="0" algn="l" rtl="0">
              <a:lnSpc>
                <a:spcPct val="115000"/>
              </a:lnSpc>
              <a:spcBef>
                <a:spcPts val="1200"/>
              </a:spcBef>
              <a:spcAft>
                <a:spcPts val="0"/>
              </a:spcAft>
              <a:buClr>
                <a:schemeClr val="dk1"/>
              </a:buClr>
              <a:buSzPts val="1100"/>
              <a:buFont typeface="Arial"/>
              <a:buNone/>
            </a:pPr>
            <a:r>
              <a:rPr lang="fi-FI" sz="2000"/>
              <a:t>A new funding model of Icelandic universities introduced on the 18</a:t>
            </a:r>
            <a:r>
              <a:rPr lang="fi-FI" sz="2000" baseline="30000"/>
              <a:t>th</a:t>
            </a:r>
            <a:r>
              <a:rPr lang="fi-FI" sz="2000"/>
              <a:t> of September 2023, which will include incentives for “publication indicators”</a:t>
            </a:r>
            <a:endParaRPr sz="2000"/>
          </a:p>
          <a:p>
            <a:pPr marL="0" lvl="0" indent="0" algn="l" rtl="0">
              <a:lnSpc>
                <a:spcPct val="115000"/>
              </a:lnSpc>
              <a:spcBef>
                <a:spcPts val="1200"/>
              </a:spcBef>
              <a:spcAft>
                <a:spcPts val="1200"/>
              </a:spcAft>
              <a:buClr>
                <a:schemeClr val="dk1"/>
              </a:buClr>
              <a:buSzPts val="1100"/>
              <a:buNone/>
            </a:pPr>
            <a:r>
              <a:rPr lang="fi-FI" sz="2000"/>
              <a:t>This new model may have influence on the yearly evaluation, how that is performed, and on the internal distribution model of the University of Iceland but there are a lot of uncertainties.</a:t>
            </a: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Norway (Gunnar Sivertsen)</a:t>
            </a:r>
            <a:endParaRPr/>
          </a:p>
        </p:txBody>
      </p:sp>
      <p:sp>
        <p:nvSpPr>
          <p:cNvPr id="194" name="Google Shape;194;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50800" algn="l" rtl="0">
              <a:lnSpc>
                <a:spcPct val="90000"/>
              </a:lnSpc>
              <a:spcBef>
                <a:spcPts val="0"/>
              </a:spcBef>
              <a:spcAft>
                <a:spcPts val="0"/>
              </a:spcAft>
              <a:buClr>
                <a:schemeClr val="dk1"/>
              </a:buClr>
              <a:buSzPct val="100000"/>
              <a:buNone/>
            </a:pPr>
            <a:r>
              <a:rPr lang="fi-FI"/>
              <a:t>In March 2023, the Norwegian Government decided that the indicator will cease to influence the funding of higher education institutions as of 2025.</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It will still influence the basic research funding in the institute sector (20% of the publications) and the hospital sector (17%).</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Publications will still be reported in all three sectors and used for statistics and other purposes. The Register of journals, series and publishers will continue.</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The Government has commissioned a project running until June 2024 to investigate the consequences of its decision, for example the motivation of researchers and their institutions to report complete data of good quality.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Sweden (Björn Hammarfelt)</a:t>
            </a:r>
            <a:endParaRPr/>
          </a:p>
        </p:txBody>
      </p:sp>
      <p:sp>
        <p:nvSpPr>
          <p:cNvPr id="200" name="Google Shape;200;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fi-FI"/>
              <a:t>The influential model that never was (Hammarfelt 2018)</a:t>
            </a:r>
            <a:endParaRPr/>
          </a:p>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0"/>
              </a:spcBef>
              <a:spcAft>
                <a:spcPts val="0"/>
              </a:spcAft>
              <a:buClr>
                <a:schemeClr val="dk1"/>
              </a:buClr>
              <a:buSzPts val="2800"/>
              <a:buNone/>
            </a:pPr>
            <a:r>
              <a:rPr lang="fi-FI"/>
              <a:t>Not used on the national level, but applied in various ways across institutions.</a:t>
            </a:r>
            <a:endParaRPr/>
          </a:p>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0"/>
              </a:spcBef>
              <a:spcAft>
                <a:spcPts val="0"/>
              </a:spcAft>
              <a:buClr>
                <a:schemeClr val="dk1"/>
              </a:buClr>
              <a:buSzPts val="2800"/>
              <a:buNone/>
            </a:pPr>
            <a:r>
              <a:rPr lang="fi-FI"/>
              <a:t>Focus on the list - not the model. The list is used for both evaluation and benchmarking.</a:t>
            </a:r>
            <a:endParaRPr/>
          </a:p>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0"/>
              </a:spcBef>
              <a:spcAft>
                <a:spcPts val="0"/>
              </a:spcAft>
              <a:buClr>
                <a:schemeClr val="dk1"/>
              </a:buClr>
              <a:buSzPts val="2800"/>
              <a:buNone/>
            </a:pPr>
            <a:r>
              <a:rPr lang="fi-FI"/>
              <a:t>Creative use. Combination with other systems, extra points, or points for artistic work.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ctrTitle"/>
          </p:nvPr>
        </p:nvSpPr>
        <p:spPr>
          <a:xfrm>
            <a:off x="1524000" y="1122362"/>
            <a:ext cx="9144000" cy="391953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i-FI"/>
              <a:t>What have been the main concerns about the uses of the indicator with respect to the RRA agenda and the CoARA Agreement?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24c30fde150_0_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Denmark (Marianne Gauffriau)</a:t>
            </a:r>
            <a:endParaRPr/>
          </a:p>
        </p:txBody>
      </p:sp>
      <p:sp>
        <p:nvSpPr>
          <p:cNvPr id="211" name="Google Shape;211;g24c30fde150_0_4"/>
          <p:cNvSpPr txBox="1">
            <a:spLocks noGrp="1"/>
          </p:cNvSpPr>
          <p:nvPr>
            <p:ph type="body" idx="1"/>
          </p:nvPr>
        </p:nvSpPr>
        <p:spPr>
          <a:xfrm>
            <a:off x="838200" y="1427838"/>
            <a:ext cx="10515600" cy="4351200"/>
          </a:xfrm>
          <a:prstGeom prst="rect">
            <a:avLst/>
          </a:prstGeom>
          <a:noFill/>
          <a:ln>
            <a:noFill/>
          </a:ln>
        </p:spPr>
        <p:txBody>
          <a:bodyPr spcFirstLastPara="1" wrap="square" lIns="91425" tIns="45700" rIns="91425" bIns="45700" anchor="t" anchorCtr="0">
            <a:normAutofit/>
          </a:bodyPr>
          <a:lstStyle/>
          <a:p>
            <a:pPr marL="228600" lvl="0" indent="0" algn="l" rtl="0">
              <a:spcBef>
                <a:spcPts val="0"/>
              </a:spcBef>
              <a:spcAft>
                <a:spcPts val="0"/>
              </a:spcAft>
              <a:buClr>
                <a:schemeClr val="dk1"/>
              </a:buClr>
              <a:buSzPts val="1100"/>
              <a:buNone/>
            </a:pPr>
            <a:r>
              <a:rPr lang="fi-FI"/>
              <a:t>Three independent developments</a:t>
            </a:r>
            <a:endParaRPr/>
          </a:p>
          <a:p>
            <a:pPr marL="228600" lvl="0" indent="-50800" algn="l" rtl="0">
              <a:lnSpc>
                <a:spcPct val="90000"/>
              </a:lnSpc>
              <a:spcBef>
                <a:spcPts val="0"/>
              </a:spcBef>
              <a:spcAft>
                <a:spcPts val="0"/>
              </a:spcAft>
              <a:buClr>
                <a:schemeClr val="dk1"/>
              </a:buClr>
              <a:buSzPts val="2800"/>
              <a:buNone/>
            </a:pPr>
            <a:endParaRPr/>
          </a:p>
        </p:txBody>
      </p:sp>
      <p:pic>
        <p:nvPicPr>
          <p:cNvPr id="212" name="Google Shape;212;g24c30fde150_0_4"/>
          <p:cNvPicPr preferRelativeResize="0"/>
          <p:nvPr/>
        </p:nvPicPr>
        <p:blipFill>
          <a:blip r:embed="rId3">
            <a:alphaModFix/>
          </a:blip>
          <a:stretch>
            <a:fillRect/>
          </a:stretch>
        </p:blipFill>
        <p:spPr>
          <a:xfrm>
            <a:off x="1066800" y="1835800"/>
            <a:ext cx="12068723" cy="2942125"/>
          </a:xfrm>
          <a:prstGeom prst="rect">
            <a:avLst/>
          </a:prstGeom>
          <a:noFill/>
          <a:ln>
            <a:noFill/>
          </a:ln>
        </p:spPr>
      </p:pic>
      <p:pic>
        <p:nvPicPr>
          <p:cNvPr id="213" name="Google Shape;213;g24c30fde150_0_4"/>
          <p:cNvPicPr preferRelativeResize="0"/>
          <p:nvPr/>
        </p:nvPicPr>
        <p:blipFill>
          <a:blip r:embed="rId4">
            <a:alphaModFix/>
          </a:blip>
          <a:stretch>
            <a:fillRect/>
          </a:stretch>
        </p:blipFill>
        <p:spPr>
          <a:xfrm>
            <a:off x="8295500" y="4777925"/>
            <a:ext cx="3472249" cy="1522025"/>
          </a:xfrm>
          <a:prstGeom prst="rect">
            <a:avLst/>
          </a:prstGeom>
          <a:noFill/>
          <a:ln>
            <a:noFill/>
          </a:ln>
        </p:spPr>
      </p:pic>
      <p:graphicFrame>
        <p:nvGraphicFramePr>
          <p:cNvPr id="214" name="Google Shape;214;g24c30fde150_0_4"/>
          <p:cNvGraphicFramePr/>
          <p:nvPr>
            <p:extLst>
              <p:ext uri="{D42A27DB-BD31-4B8C-83A1-F6EECF244321}">
                <p14:modId xmlns:p14="http://schemas.microsoft.com/office/powerpoint/2010/main" val="2783126999"/>
              </p:ext>
            </p:extLst>
          </p:nvPr>
        </p:nvGraphicFramePr>
        <p:xfrm>
          <a:off x="1128575" y="3472275"/>
          <a:ext cx="7166925" cy="3026190"/>
        </p:xfrm>
        <a:graphic>
          <a:graphicData uri="http://schemas.openxmlformats.org/drawingml/2006/table">
            <a:tbl>
              <a:tblPr>
                <a:noFill/>
                <a:tableStyleId>{0B26E183-DD0D-476F-99FC-D30554B96005}</a:tableStyleId>
              </a:tblPr>
              <a:tblGrid>
                <a:gridCol w="3976375">
                  <a:extLst>
                    <a:ext uri="{9D8B030D-6E8A-4147-A177-3AD203B41FA5}">
                      <a16:colId xmlns:a16="http://schemas.microsoft.com/office/drawing/2014/main" val="20000"/>
                    </a:ext>
                  </a:extLst>
                </a:gridCol>
                <a:gridCol w="3190550">
                  <a:extLst>
                    <a:ext uri="{9D8B030D-6E8A-4147-A177-3AD203B41FA5}">
                      <a16:colId xmlns:a16="http://schemas.microsoft.com/office/drawing/2014/main" val="20001"/>
                    </a:ext>
                  </a:extLst>
                </a:gridCol>
              </a:tblGrid>
              <a:tr h="2600325">
                <a:tc>
                  <a:txBody>
                    <a:bodyPr/>
                    <a:lstStyle/>
                    <a:p>
                      <a:pPr marL="0" lvl="0" indent="0" algn="l" rtl="0">
                        <a:lnSpc>
                          <a:spcPct val="115000"/>
                        </a:lnSpc>
                        <a:spcBef>
                          <a:spcPts val="0"/>
                        </a:spcBef>
                        <a:spcAft>
                          <a:spcPts val="0"/>
                        </a:spcAft>
                        <a:buNone/>
                      </a:pPr>
                      <a:r>
                        <a:rPr lang="fi-FI" sz="2000" b="1" dirty="0" err="1">
                          <a:latin typeface="Calibri"/>
                          <a:ea typeface="Calibri"/>
                          <a:cs typeface="Calibri"/>
                          <a:sym typeface="Calibri"/>
                        </a:rPr>
                        <a:t>Danish</a:t>
                      </a:r>
                      <a:r>
                        <a:rPr lang="fi-FI" sz="2000" b="1" dirty="0">
                          <a:latin typeface="Calibri"/>
                          <a:ea typeface="Calibri"/>
                          <a:cs typeface="Calibri"/>
                          <a:sym typeface="Calibri"/>
                        </a:rPr>
                        <a:t> </a:t>
                      </a:r>
                      <a:r>
                        <a:rPr lang="fi-FI" sz="2000" b="1" dirty="0" err="1">
                          <a:latin typeface="Calibri"/>
                          <a:ea typeface="Calibri"/>
                          <a:cs typeface="Calibri"/>
                          <a:sym typeface="Calibri"/>
                        </a:rPr>
                        <a:t>Agency</a:t>
                      </a:r>
                      <a:r>
                        <a:rPr lang="fi-FI" sz="2000" b="1" dirty="0">
                          <a:latin typeface="Calibri"/>
                          <a:ea typeface="Calibri"/>
                          <a:cs typeface="Calibri"/>
                          <a:sym typeface="Calibri"/>
                        </a:rPr>
                        <a:t> for </a:t>
                      </a:r>
                      <a:r>
                        <a:rPr lang="fi-FI" sz="2000" b="1" dirty="0" err="1">
                          <a:latin typeface="Calibri"/>
                          <a:ea typeface="Calibri"/>
                          <a:cs typeface="Calibri"/>
                          <a:sym typeface="Calibri"/>
                        </a:rPr>
                        <a:t>Higher</a:t>
                      </a:r>
                      <a:r>
                        <a:rPr lang="fi-FI" sz="2000" b="1" dirty="0">
                          <a:latin typeface="Calibri"/>
                          <a:ea typeface="Calibri"/>
                          <a:cs typeface="Calibri"/>
                          <a:sym typeface="Calibri"/>
                        </a:rPr>
                        <a:t> </a:t>
                      </a:r>
                      <a:r>
                        <a:rPr lang="fi-FI" sz="2000" b="1" dirty="0" err="1">
                          <a:latin typeface="Calibri"/>
                          <a:ea typeface="Calibri"/>
                          <a:cs typeface="Calibri"/>
                          <a:sym typeface="Calibri"/>
                        </a:rPr>
                        <a:t>Education</a:t>
                      </a:r>
                      <a:r>
                        <a:rPr lang="fi-FI" sz="2000" b="1" dirty="0">
                          <a:latin typeface="Calibri"/>
                          <a:ea typeface="Calibri"/>
                          <a:cs typeface="Calibri"/>
                          <a:sym typeface="Calibri"/>
                        </a:rPr>
                        <a:t> and Science</a:t>
                      </a:r>
                      <a:r>
                        <a:rPr lang="fi-FI" sz="2000" dirty="0">
                          <a:latin typeface="Calibri"/>
                          <a:ea typeface="Calibri"/>
                          <a:cs typeface="Calibri"/>
                          <a:sym typeface="Calibri"/>
                        </a:rPr>
                        <a:t>: No </a:t>
                      </a:r>
                      <a:r>
                        <a:rPr lang="fi-FI" sz="2000" dirty="0" err="1">
                          <a:latin typeface="Calibri"/>
                          <a:ea typeface="Calibri"/>
                          <a:cs typeface="Calibri"/>
                          <a:sym typeface="Calibri"/>
                        </a:rPr>
                        <a:t>decision</a:t>
                      </a:r>
                      <a:r>
                        <a:rPr lang="fi-FI" sz="2000" dirty="0">
                          <a:latin typeface="Calibri"/>
                          <a:ea typeface="Calibri"/>
                          <a:cs typeface="Calibri"/>
                          <a:sym typeface="Calibri"/>
                        </a:rPr>
                        <a:t> </a:t>
                      </a:r>
                      <a:r>
                        <a:rPr lang="fi-FI" sz="2000" dirty="0" err="1">
                          <a:latin typeface="Calibri"/>
                          <a:ea typeface="Calibri"/>
                          <a:cs typeface="Calibri"/>
                          <a:sym typeface="Calibri"/>
                        </a:rPr>
                        <a:t>has</a:t>
                      </a:r>
                      <a:r>
                        <a:rPr lang="fi-FI" sz="2000" dirty="0">
                          <a:latin typeface="Calibri"/>
                          <a:ea typeface="Calibri"/>
                          <a:cs typeface="Calibri"/>
                          <a:sym typeface="Calibri"/>
                        </a:rPr>
                        <a:t> </a:t>
                      </a:r>
                      <a:r>
                        <a:rPr lang="fi-FI" sz="2000" dirty="0" err="1">
                          <a:latin typeface="Calibri"/>
                          <a:ea typeface="Calibri"/>
                          <a:cs typeface="Calibri"/>
                          <a:sym typeface="Calibri"/>
                        </a:rPr>
                        <a:t>been</a:t>
                      </a:r>
                      <a:r>
                        <a:rPr lang="fi-FI" sz="2000" dirty="0">
                          <a:latin typeface="Calibri"/>
                          <a:ea typeface="Calibri"/>
                          <a:cs typeface="Calibri"/>
                          <a:sym typeface="Calibri"/>
                        </a:rPr>
                        <a:t> </a:t>
                      </a:r>
                      <a:r>
                        <a:rPr lang="fi-FI" sz="2000" dirty="0" err="1">
                          <a:latin typeface="Calibri"/>
                          <a:ea typeface="Calibri"/>
                          <a:cs typeface="Calibri"/>
                          <a:sym typeface="Calibri"/>
                        </a:rPr>
                        <a:t>taken</a:t>
                      </a:r>
                      <a:r>
                        <a:rPr lang="fi-FI" sz="2000" dirty="0">
                          <a:latin typeface="Calibri"/>
                          <a:ea typeface="Calibri"/>
                          <a:cs typeface="Calibri"/>
                          <a:sym typeface="Calibri"/>
                        </a:rPr>
                        <a:t> on a </a:t>
                      </a:r>
                      <a:r>
                        <a:rPr lang="fi-FI" sz="2000" dirty="0" err="1">
                          <a:latin typeface="Calibri"/>
                          <a:ea typeface="Calibri"/>
                          <a:cs typeface="Calibri"/>
                          <a:sym typeface="Calibri"/>
                        </a:rPr>
                        <a:t>replacement</a:t>
                      </a:r>
                      <a:r>
                        <a:rPr lang="fi-FI" sz="2000" dirty="0">
                          <a:latin typeface="Calibri"/>
                          <a:ea typeface="Calibri"/>
                          <a:cs typeface="Calibri"/>
                          <a:sym typeface="Calibri"/>
                        </a:rPr>
                        <a:t> for </a:t>
                      </a:r>
                      <a:r>
                        <a:rPr lang="fi-FI" sz="2000" dirty="0" err="1">
                          <a:latin typeface="Calibri"/>
                          <a:ea typeface="Calibri"/>
                          <a:cs typeface="Calibri"/>
                          <a:sym typeface="Calibri"/>
                        </a:rPr>
                        <a:t>the</a:t>
                      </a:r>
                      <a:r>
                        <a:rPr lang="fi-FI" sz="2000" dirty="0">
                          <a:latin typeface="Calibri"/>
                          <a:ea typeface="Calibri"/>
                          <a:cs typeface="Calibri"/>
                          <a:sym typeface="Calibri"/>
                        </a:rPr>
                        <a:t> BFI.</a:t>
                      </a:r>
                      <a:endParaRPr sz="2000" dirty="0">
                        <a:latin typeface="Calibri"/>
                        <a:ea typeface="Calibri"/>
                        <a:cs typeface="Calibri"/>
                        <a:sym typeface="Calibri"/>
                      </a:endParaRPr>
                    </a:p>
                    <a:p>
                      <a:pPr marL="0" lvl="0" indent="0" algn="l" rtl="0">
                        <a:lnSpc>
                          <a:spcPct val="115000"/>
                        </a:lnSpc>
                        <a:spcBef>
                          <a:spcPts val="0"/>
                        </a:spcBef>
                        <a:spcAft>
                          <a:spcPts val="0"/>
                        </a:spcAft>
                        <a:buNone/>
                      </a:pPr>
                      <a:endParaRPr sz="1000"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ARRA </a:t>
                      </a:r>
                      <a:r>
                        <a:rPr lang="fi-FI" sz="2000" b="1" dirty="0" err="1">
                          <a:latin typeface="Calibri"/>
                          <a:ea typeface="Calibri"/>
                          <a:cs typeface="Calibri"/>
                          <a:sym typeface="Calibri"/>
                        </a:rPr>
                        <a:t>signatory</a:t>
                      </a:r>
                      <a:r>
                        <a:rPr lang="fi-FI" sz="2000" dirty="0">
                          <a:latin typeface="Calibri"/>
                          <a:ea typeface="Calibri"/>
                          <a:cs typeface="Calibri"/>
                          <a:sym typeface="Calibri"/>
                        </a:rPr>
                        <a:t>: BFI </a:t>
                      </a:r>
                      <a:r>
                        <a:rPr lang="fi-FI" sz="2000" dirty="0" err="1">
                          <a:latin typeface="Calibri"/>
                          <a:ea typeface="Calibri"/>
                          <a:cs typeface="Calibri"/>
                          <a:sym typeface="Calibri"/>
                        </a:rPr>
                        <a:t>was</a:t>
                      </a:r>
                      <a:r>
                        <a:rPr lang="fi-FI" sz="2000" dirty="0">
                          <a:latin typeface="Calibri"/>
                          <a:ea typeface="Calibri"/>
                          <a:cs typeface="Calibri"/>
                          <a:sym typeface="Calibri"/>
                        </a:rPr>
                        <a:t> </a:t>
                      </a:r>
                      <a:r>
                        <a:rPr lang="fi-FI" sz="2000" dirty="0" err="1">
                          <a:latin typeface="Calibri"/>
                          <a:ea typeface="Calibri"/>
                          <a:cs typeface="Calibri"/>
                          <a:sym typeface="Calibri"/>
                        </a:rPr>
                        <a:t>terminated</a:t>
                      </a:r>
                      <a:r>
                        <a:rPr lang="fi-FI" sz="2000" dirty="0">
                          <a:latin typeface="Calibri"/>
                          <a:ea typeface="Calibri"/>
                          <a:cs typeface="Calibri"/>
                          <a:sym typeface="Calibri"/>
                        </a:rPr>
                        <a:t> </a:t>
                      </a:r>
                      <a:r>
                        <a:rPr lang="fi-FI" sz="2000" dirty="0" err="1">
                          <a:latin typeface="Calibri"/>
                          <a:ea typeface="Calibri"/>
                          <a:cs typeface="Calibri"/>
                          <a:sym typeface="Calibri"/>
                        </a:rPr>
                        <a:t>before</a:t>
                      </a:r>
                      <a:r>
                        <a:rPr lang="fi-FI" sz="2000" dirty="0">
                          <a:latin typeface="Calibri"/>
                          <a:ea typeface="Calibri"/>
                          <a:cs typeface="Calibri"/>
                          <a:sym typeface="Calibri"/>
                        </a:rPr>
                        <a:t> </a:t>
                      </a:r>
                      <a:r>
                        <a:rPr lang="fi-FI" sz="2000" dirty="0" err="1">
                          <a:latin typeface="Calibri"/>
                          <a:ea typeface="Calibri"/>
                          <a:cs typeface="Calibri"/>
                          <a:sym typeface="Calibri"/>
                        </a:rPr>
                        <a:t>we</a:t>
                      </a:r>
                      <a:r>
                        <a:rPr lang="fi-FI" sz="2000" dirty="0">
                          <a:latin typeface="Calibri"/>
                          <a:ea typeface="Calibri"/>
                          <a:cs typeface="Calibri"/>
                          <a:sym typeface="Calibri"/>
                        </a:rPr>
                        <a:t> </a:t>
                      </a:r>
                      <a:r>
                        <a:rPr lang="fi-FI" sz="2000" dirty="0" err="1">
                          <a:latin typeface="Calibri"/>
                          <a:ea typeface="Calibri"/>
                          <a:cs typeface="Calibri"/>
                          <a:sym typeface="Calibri"/>
                        </a:rPr>
                        <a:t>signed</a:t>
                      </a:r>
                      <a:r>
                        <a:rPr lang="fi-FI" sz="2000" dirty="0">
                          <a:latin typeface="Calibri"/>
                          <a:ea typeface="Calibri"/>
                          <a:cs typeface="Calibri"/>
                          <a:sym typeface="Calibri"/>
                        </a:rPr>
                        <a:t> ARRA.</a:t>
                      </a:r>
                      <a:endParaRPr sz="2000" dirty="0">
                        <a:latin typeface="Calibri"/>
                        <a:ea typeface="Calibri"/>
                        <a:cs typeface="Calibri"/>
                        <a:sym typeface="Calibri"/>
                      </a:endParaRPr>
                    </a:p>
                    <a:p>
                      <a:pPr marL="0" lvl="0" indent="0" algn="l" rtl="0">
                        <a:lnSpc>
                          <a:spcPct val="115000"/>
                        </a:lnSpc>
                        <a:spcBef>
                          <a:spcPts val="0"/>
                        </a:spcBef>
                        <a:spcAft>
                          <a:spcPts val="0"/>
                        </a:spcAft>
                        <a:buNone/>
                      </a:pPr>
                      <a:endParaRPr sz="1000" b="1" dirty="0">
                        <a:latin typeface="Calibri"/>
                        <a:ea typeface="Calibri"/>
                        <a:cs typeface="Calibri"/>
                        <a:sym typeface="Calibri"/>
                      </a:endParaRPr>
                    </a:p>
                    <a:p>
                      <a:pPr marL="0" lvl="0" indent="0" algn="l" rtl="0">
                        <a:lnSpc>
                          <a:spcPct val="115000"/>
                        </a:lnSpc>
                        <a:spcBef>
                          <a:spcPts val="0"/>
                        </a:spcBef>
                        <a:spcAft>
                          <a:spcPts val="0"/>
                        </a:spcAft>
                        <a:buNone/>
                      </a:pPr>
                      <a:r>
                        <a:rPr lang="fi-FI" sz="2000" b="1" dirty="0">
                          <a:latin typeface="Calibri"/>
                          <a:ea typeface="Calibri"/>
                          <a:cs typeface="Calibri"/>
                          <a:sym typeface="Calibri"/>
                        </a:rPr>
                        <a:t>RPD</a:t>
                      </a:r>
                      <a:r>
                        <a:rPr lang="fi-FI" sz="2000" dirty="0">
                          <a:latin typeface="Calibri"/>
                          <a:ea typeface="Calibri"/>
                          <a:cs typeface="Calibri"/>
                          <a:sym typeface="Calibri"/>
                        </a:rPr>
                        <a:t>: </a:t>
                      </a:r>
                      <a:r>
                        <a:rPr lang="fi-FI" sz="2000" dirty="0" err="1">
                          <a:latin typeface="Calibri"/>
                          <a:ea typeface="Calibri"/>
                          <a:cs typeface="Calibri"/>
                          <a:sym typeface="Calibri"/>
                        </a:rPr>
                        <a:t>We</a:t>
                      </a:r>
                      <a:r>
                        <a:rPr lang="fi-FI" sz="2000" dirty="0">
                          <a:latin typeface="Calibri"/>
                          <a:ea typeface="Calibri"/>
                          <a:cs typeface="Calibri"/>
                          <a:sym typeface="Calibri"/>
                        </a:rPr>
                        <a:t> </a:t>
                      </a:r>
                      <a:r>
                        <a:rPr lang="fi-FI" sz="2000" dirty="0" err="1">
                          <a:latin typeface="Calibri"/>
                          <a:ea typeface="Calibri"/>
                          <a:cs typeface="Calibri"/>
                          <a:sym typeface="Calibri"/>
                        </a:rPr>
                        <a:t>facilitate</a:t>
                      </a:r>
                      <a:r>
                        <a:rPr lang="fi-FI" sz="2000" dirty="0">
                          <a:latin typeface="Calibri"/>
                          <a:ea typeface="Calibri"/>
                          <a:cs typeface="Calibri"/>
                          <a:sym typeface="Calibri"/>
                        </a:rPr>
                        <a:t> </a:t>
                      </a:r>
                      <a:r>
                        <a:rPr lang="fi-FI" sz="2000" dirty="0" err="1">
                          <a:latin typeface="Calibri"/>
                          <a:ea typeface="Calibri"/>
                          <a:cs typeface="Calibri"/>
                          <a:sym typeface="Calibri"/>
                        </a:rPr>
                        <a:t>the</a:t>
                      </a:r>
                      <a:r>
                        <a:rPr lang="fi-FI" sz="2000" dirty="0">
                          <a:latin typeface="Calibri"/>
                          <a:ea typeface="Calibri"/>
                          <a:cs typeface="Calibri"/>
                          <a:sym typeface="Calibri"/>
                        </a:rPr>
                        <a:t> </a:t>
                      </a:r>
                      <a:r>
                        <a:rPr lang="fi-FI" sz="2000" dirty="0" err="1">
                          <a:latin typeface="Calibri"/>
                          <a:ea typeface="Calibri"/>
                          <a:cs typeface="Calibri"/>
                          <a:sym typeface="Calibri"/>
                        </a:rPr>
                        <a:t>discovery</a:t>
                      </a:r>
                      <a:r>
                        <a:rPr lang="fi-FI" sz="2000" dirty="0">
                          <a:latin typeface="Calibri"/>
                          <a:ea typeface="Calibri"/>
                          <a:cs typeface="Calibri"/>
                          <a:sym typeface="Calibri"/>
                        </a:rPr>
                        <a:t> and </a:t>
                      </a:r>
                      <a:r>
                        <a:rPr lang="fi-FI" sz="2000" dirty="0" err="1">
                          <a:latin typeface="Calibri"/>
                          <a:ea typeface="Calibri"/>
                          <a:cs typeface="Calibri"/>
                          <a:sym typeface="Calibri"/>
                        </a:rPr>
                        <a:t>exploration</a:t>
                      </a:r>
                      <a:r>
                        <a:rPr lang="fi-FI" sz="2000" dirty="0">
                          <a:latin typeface="Calibri"/>
                          <a:ea typeface="Calibri"/>
                          <a:cs typeface="Calibri"/>
                          <a:sym typeface="Calibri"/>
                        </a:rPr>
                        <a:t> of </a:t>
                      </a:r>
                      <a:r>
                        <a:rPr lang="fi-FI" sz="2000" dirty="0" err="1">
                          <a:latin typeface="Calibri"/>
                          <a:ea typeface="Calibri"/>
                          <a:cs typeface="Calibri"/>
                          <a:sym typeface="Calibri"/>
                        </a:rPr>
                        <a:t>Danish</a:t>
                      </a:r>
                      <a:r>
                        <a:rPr lang="fi-FI" sz="2000" dirty="0">
                          <a:latin typeface="Calibri"/>
                          <a:ea typeface="Calibri"/>
                          <a:cs typeface="Calibri"/>
                          <a:sym typeface="Calibri"/>
                        </a:rPr>
                        <a:t> </a:t>
                      </a:r>
                      <a:r>
                        <a:rPr lang="fi-FI" sz="2000" dirty="0" err="1">
                          <a:latin typeface="Calibri"/>
                          <a:ea typeface="Calibri"/>
                          <a:cs typeface="Calibri"/>
                          <a:sym typeface="Calibri"/>
                        </a:rPr>
                        <a:t>research</a:t>
                      </a:r>
                      <a:r>
                        <a:rPr lang="fi-FI" sz="2000" dirty="0">
                          <a:latin typeface="Calibri"/>
                          <a:ea typeface="Calibri"/>
                          <a:cs typeface="Calibri"/>
                          <a:sym typeface="Calibri"/>
                        </a:rPr>
                        <a:t>.</a:t>
                      </a:r>
                      <a:endParaRPr sz="2000" dirty="0">
                        <a:latin typeface="Calibri"/>
                        <a:ea typeface="Calibri"/>
                        <a:cs typeface="Calibri"/>
                        <a:sym typeface="Calibri"/>
                      </a:endParaRPr>
                    </a:p>
                  </a:txBody>
                  <a:tcPr marL="91425" marR="91425" marT="91425" marB="914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lvl="0" indent="0" algn="l" rtl="0">
                        <a:lnSpc>
                          <a:spcPct val="115000"/>
                        </a:lnSpc>
                        <a:spcBef>
                          <a:spcPts val="0"/>
                        </a:spcBef>
                        <a:spcAft>
                          <a:spcPts val="0"/>
                        </a:spcAft>
                        <a:buNone/>
                      </a:pPr>
                      <a:r>
                        <a:rPr lang="fi-FI" sz="1900" dirty="0"/>
                        <a:t>🤔</a:t>
                      </a:r>
                      <a:r>
                        <a:rPr lang="fi-FI" sz="2000" dirty="0">
                          <a:latin typeface="Calibri"/>
                          <a:ea typeface="Calibri"/>
                          <a:cs typeface="Calibri"/>
                          <a:sym typeface="Calibri"/>
                        </a:rPr>
                        <a:t> An </a:t>
                      </a:r>
                      <a:r>
                        <a:rPr lang="fi-FI" sz="2000" dirty="0" err="1">
                          <a:latin typeface="Calibri"/>
                          <a:ea typeface="Calibri"/>
                          <a:cs typeface="Calibri"/>
                          <a:sym typeface="Calibri"/>
                        </a:rPr>
                        <a:t>opportunity</a:t>
                      </a:r>
                      <a:r>
                        <a:rPr lang="fi-FI" sz="2000" dirty="0">
                          <a:latin typeface="Calibri"/>
                          <a:ea typeface="Calibri"/>
                          <a:cs typeface="Calibri"/>
                          <a:sym typeface="Calibri"/>
                        </a:rPr>
                        <a:t> to </a:t>
                      </a:r>
                      <a:r>
                        <a:rPr lang="fi-FI" sz="2000" dirty="0" err="1">
                          <a:latin typeface="Calibri"/>
                          <a:ea typeface="Calibri"/>
                          <a:cs typeface="Calibri"/>
                          <a:sym typeface="Calibri"/>
                        </a:rPr>
                        <a:t>discuss</a:t>
                      </a:r>
                      <a:r>
                        <a:rPr lang="fi-FI" sz="2000" dirty="0">
                          <a:latin typeface="Calibri"/>
                          <a:ea typeface="Calibri"/>
                          <a:cs typeface="Calibri"/>
                          <a:sym typeface="Calibri"/>
                        </a:rPr>
                        <a:t> </a:t>
                      </a:r>
                      <a:r>
                        <a:rPr lang="fi-FI" sz="2000" dirty="0" err="1">
                          <a:latin typeface="Calibri"/>
                          <a:ea typeface="Calibri"/>
                          <a:cs typeface="Calibri"/>
                          <a:sym typeface="Calibri"/>
                        </a:rPr>
                        <a:t>national</a:t>
                      </a:r>
                      <a:r>
                        <a:rPr lang="fi-FI" sz="2000" dirty="0">
                          <a:latin typeface="Calibri"/>
                          <a:ea typeface="Calibri"/>
                          <a:cs typeface="Calibri"/>
                          <a:sym typeface="Calibri"/>
                        </a:rPr>
                        <a:t> </a:t>
                      </a:r>
                      <a:r>
                        <a:rPr lang="fi-FI" sz="2000" dirty="0" err="1">
                          <a:latin typeface="Calibri"/>
                          <a:ea typeface="Calibri"/>
                          <a:cs typeface="Calibri"/>
                          <a:sym typeface="Calibri"/>
                        </a:rPr>
                        <a:t>research</a:t>
                      </a:r>
                      <a:r>
                        <a:rPr lang="fi-FI" sz="2000" dirty="0">
                          <a:latin typeface="Calibri"/>
                          <a:ea typeface="Calibri"/>
                          <a:cs typeface="Calibri"/>
                          <a:sym typeface="Calibri"/>
                        </a:rPr>
                        <a:t> </a:t>
                      </a:r>
                      <a:r>
                        <a:rPr lang="fi-FI" sz="2000" dirty="0" err="1">
                          <a:latin typeface="Calibri"/>
                          <a:ea typeface="Calibri"/>
                          <a:cs typeface="Calibri"/>
                          <a:sym typeface="Calibri"/>
                        </a:rPr>
                        <a:t>portals</a:t>
                      </a:r>
                      <a:r>
                        <a:rPr lang="fi-FI" sz="2000" dirty="0">
                          <a:latin typeface="Calibri"/>
                          <a:ea typeface="Calibri"/>
                          <a:cs typeface="Calibri"/>
                          <a:sym typeface="Calibri"/>
                        </a:rPr>
                        <a:t> and RRA?</a:t>
                      </a:r>
                      <a:endParaRPr sz="2000" dirty="0">
                        <a:latin typeface="Calibri"/>
                        <a:ea typeface="Calibri"/>
                        <a:cs typeface="Calibri"/>
                        <a:sym typeface="Calibri"/>
                      </a:endParaRPr>
                    </a:p>
                    <a:p>
                      <a:pPr marL="0" lvl="0" indent="0" algn="l" rtl="0">
                        <a:lnSpc>
                          <a:spcPct val="115000"/>
                        </a:lnSpc>
                        <a:spcBef>
                          <a:spcPts val="0"/>
                        </a:spcBef>
                        <a:spcAft>
                          <a:spcPts val="0"/>
                        </a:spcAft>
                        <a:buNone/>
                      </a:pPr>
                      <a:r>
                        <a:rPr lang="fi-FI" sz="1800" dirty="0">
                          <a:latin typeface="Courier New"/>
                          <a:ea typeface="Courier New"/>
                          <a:cs typeface="Courier New"/>
                          <a:sym typeface="Courier New"/>
                        </a:rPr>
                        <a:t>o </a:t>
                      </a:r>
                      <a:r>
                        <a:rPr lang="fi-FI" sz="1800" dirty="0" err="1">
                          <a:latin typeface="Calibri"/>
                          <a:ea typeface="Calibri"/>
                          <a:cs typeface="Calibri"/>
                          <a:sym typeface="Calibri"/>
                        </a:rPr>
                        <a:t>Portals</a:t>
                      </a:r>
                      <a:r>
                        <a:rPr lang="fi-FI" sz="1800" dirty="0">
                          <a:latin typeface="Calibri"/>
                          <a:ea typeface="Calibri"/>
                          <a:cs typeface="Calibri"/>
                          <a:sym typeface="Calibri"/>
                        </a:rPr>
                        <a:t> </a:t>
                      </a:r>
                      <a:r>
                        <a:rPr lang="fi-FI" sz="1800" dirty="0" err="1">
                          <a:latin typeface="Calibri"/>
                          <a:ea typeface="Calibri"/>
                          <a:cs typeface="Calibri"/>
                          <a:sym typeface="Calibri"/>
                        </a:rPr>
                        <a:t>are</a:t>
                      </a:r>
                      <a:r>
                        <a:rPr lang="fi-FI" sz="1800" dirty="0">
                          <a:latin typeface="Calibri"/>
                          <a:ea typeface="Calibri"/>
                          <a:cs typeface="Calibri"/>
                          <a:sym typeface="Calibri"/>
                        </a:rPr>
                        <a:t> </a:t>
                      </a:r>
                      <a:r>
                        <a:rPr lang="fi-FI" sz="1800" dirty="0" err="1">
                          <a:latin typeface="Calibri"/>
                          <a:ea typeface="Calibri"/>
                          <a:cs typeface="Calibri"/>
                          <a:sym typeface="Calibri"/>
                        </a:rPr>
                        <a:t>not</a:t>
                      </a:r>
                      <a:r>
                        <a:rPr lang="fi-FI" sz="1800" dirty="0">
                          <a:latin typeface="Calibri"/>
                          <a:ea typeface="Calibri"/>
                          <a:cs typeface="Calibri"/>
                          <a:sym typeface="Calibri"/>
                        </a:rPr>
                        <a:t> an </a:t>
                      </a:r>
                      <a:r>
                        <a:rPr lang="fi-FI" sz="1800" dirty="0" err="1">
                          <a:latin typeface="Calibri"/>
                          <a:ea typeface="Calibri"/>
                          <a:cs typeface="Calibri"/>
                          <a:sym typeface="Calibri"/>
                        </a:rPr>
                        <a:t>assessment</a:t>
                      </a:r>
                      <a:r>
                        <a:rPr lang="fi-FI" sz="1800" dirty="0">
                          <a:latin typeface="Calibri"/>
                          <a:ea typeface="Calibri"/>
                          <a:cs typeface="Calibri"/>
                          <a:sym typeface="Calibri"/>
                        </a:rPr>
                        <a:t> </a:t>
                      </a:r>
                      <a:r>
                        <a:rPr lang="fi-FI" sz="1800" dirty="0" err="1">
                          <a:latin typeface="Calibri"/>
                          <a:ea typeface="Calibri"/>
                          <a:cs typeface="Calibri"/>
                          <a:sym typeface="Calibri"/>
                        </a:rPr>
                        <a:t>tool</a:t>
                      </a:r>
                      <a:r>
                        <a:rPr lang="fi-FI" sz="1800" dirty="0">
                          <a:latin typeface="Calibri"/>
                          <a:ea typeface="Calibri"/>
                          <a:cs typeface="Calibri"/>
                          <a:sym typeface="Calibri"/>
                        </a:rPr>
                        <a:t>, </a:t>
                      </a:r>
                      <a:r>
                        <a:rPr lang="fi-FI" sz="1800" dirty="0" err="1">
                          <a:latin typeface="Calibri"/>
                          <a:ea typeface="Calibri"/>
                          <a:cs typeface="Calibri"/>
                          <a:sym typeface="Calibri"/>
                        </a:rPr>
                        <a:t>but</a:t>
                      </a:r>
                      <a:r>
                        <a:rPr lang="fi-FI" sz="1800" dirty="0">
                          <a:latin typeface="Calibri"/>
                          <a:ea typeface="Calibri"/>
                          <a:cs typeface="Calibri"/>
                          <a:sym typeface="Calibri"/>
                        </a:rPr>
                        <a:t> …</a:t>
                      </a:r>
                      <a:endParaRPr sz="1800" dirty="0">
                        <a:latin typeface="Calibri"/>
                        <a:ea typeface="Calibri"/>
                        <a:cs typeface="Calibri"/>
                        <a:sym typeface="Calibri"/>
                      </a:endParaRPr>
                    </a:p>
                    <a:p>
                      <a:pPr marL="0" lvl="0" indent="0" algn="l" rtl="0">
                        <a:lnSpc>
                          <a:spcPct val="115000"/>
                        </a:lnSpc>
                        <a:spcBef>
                          <a:spcPts val="0"/>
                        </a:spcBef>
                        <a:spcAft>
                          <a:spcPts val="0"/>
                        </a:spcAft>
                        <a:buNone/>
                      </a:pPr>
                      <a:r>
                        <a:rPr lang="fi-FI" sz="1800" dirty="0">
                          <a:latin typeface="Courier New"/>
                          <a:ea typeface="Courier New"/>
                          <a:cs typeface="Courier New"/>
                          <a:sym typeface="Courier New"/>
                        </a:rPr>
                        <a:t>o </a:t>
                      </a:r>
                      <a:r>
                        <a:rPr lang="fi-FI" sz="1800" dirty="0" err="1">
                          <a:latin typeface="Calibri"/>
                          <a:ea typeface="Calibri"/>
                          <a:cs typeface="Calibri"/>
                          <a:sym typeface="Calibri"/>
                        </a:rPr>
                        <a:t>Dynamic</a:t>
                      </a:r>
                      <a:r>
                        <a:rPr lang="fi-FI" sz="1800" dirty="0">
                          <a:latin typeface="Calibri"/>
                          <a:ea typeface="Calibri"/>
                          <a:cs typeface="Calibri"/>
                          <a:sym typeface="Calibri"/>
                        </a:rPr>
                        <a:t> </a:t>
                      </a:r>
                      <a:r>
                        <a:rPr lang="fi-FI" sz="1800" dirty="0" err="1">
                          <a:latin typeface="Calibri"/>
                          <a:ea typeface="Calibri"/>
                          <a:cs typeface="Calibri"/>
                          <a:sym typeface="Calibri"/>
                        </a:rPr>
                        <a:t>portals</a:t>
                      </a:r>
                      <a:r>
                        <a:rPr lang="fi-FI" sz="1800" dirty="0">
                          <a:latin typeface="Calibri"/>
                          <a:ea typeface="Calibri"/>
                          <a:cs typeface="Calibri"/>
                          <a:sym typeface="Calibri"/>
                        </a:rPr>
                        <a:t> versus </a:t>
                      </a:r>
                      <a:r>
                        <a:rPr lang="fi-FI" sz="1800" dirty="0" err="1">
                          <a:latin typeface="Calibri"/>
                          <a:ea typeface="Calibri"/>
                          <a:cs typeface="Calibri"/>
                          <a:sym typeface="Calibri"/>
                        </a:rPr>
                        <a:t>static</a:t>
                      </a:r>
                      <a:r>
                        <a:rPr lang="fi-FI" sz="1800" dirty="0">
                          <a:latin typeface="Calibri"/>
                          <a:ea typeface="Calibri"/>
                          <a:cs typeface="Calibri"/>
                          <a:sym typeface="Calibri"/>
                        </a:rPr>
                        <a:t> </a:t>
                      </a:r>
                      <a:r>
                        <a:rPr lang="fi-FI" sz="1800" dirty="0" err="1">
                          <a:latin typeface="Calibri"/>
                          <a:ea typeface="Calibri"/>
                          <a:cs typeface="Calibri"/>
                          <a:sym typeface="Calibri"/>
                        </a:rPr>
                        <a:t>evaluation</a:t>
                      </a:r>
                      <a:r>
                        <a:rPr lang="fi-FI" sz="1800" dirty="0">
                          <a:latin typeface="Calibri"/>
                          <a:ea typeface="Calibri"/>
                          <a:cs typeface="Calibri"/>
                          <a:sym typeface="Calibri"/>
                        </a:rPr>
                        <a:t> </a:t>
                      </a:r>
                      <a:r>
                        <a:rPr lang="fi-FI" sz="1800" dirty="0" err="1">
                          <a:latin typeface="Calibri"/>
                          <a:ea typeface="Calibri"/>
                          <a:cs typeface="Calibri"/>
                          <a:sym typeface="Calibri"/>
                        </a:rPr>
                        <a:t>reports</a:t>
                      </a:r>
                      <a:r>
                        <a:rPr lang="fi-FI" sz="1800" dirty="0">
                          <a:latin typeface="Calibri"/>
                          <a:ea typeface="Calibri"/>
                          <a:cs typeface="Calibri"/>
                          <a:sym typeface="Calibri"/>
                        </a:rPr>
                        <a:t>.</a:t>
                      </a:r>
                      <a:endParaRPr sz="1800" dirty="0">
                        <a:latin typeface="Calibri"/>
                        <a:ea typeface="Calibri"/>
                        <a:cs typeface="Calibri"/>
                        <a:sym typeface="Calibri"/>
                      </a:endParaRPr>
                    </a:p>
                    <a:p>
                      <a:pPr marL="0" lvl="0" indent="0" algn="l" rtl="0">
                        <a:lnSpc>
                          <a:spcPct val="115000"/>
                        </a:lnSpc>
                        <a:spcBef>
                          <a:spcPts val="0"/>
                        </a:spcBef>
                        <a:spcAft>
                          <a:spcPts val="0"/>
                        </a:spcAft>
                        <a:buNone/>
                      </a:pPr>
                      <a:r>
                        <a:rPr lang="fi-FI" sz="1800" dirty="0">
                          <a:latin typeface="Courier New"/>
                          <a:ea typeface="Courier New"/>
                          <a:cs typeface="Courier New"/>
                          <a:sym typeface="Courier New"/>
                        </a:rPr>
                        <a:t>o </a:t>
                      </a:r>
                      <a:r>
                        <a:rPr lang="fi-FI" sz="1800" dirty="0" err="1">
                          <a:latin typeface="Calibri"/>
                          <a:ea typeface="Calibri"/>
                          <a:cs typeface="Calibri"/>
                          <a:sym typeface="Calibri"/>
                        </a:rPr>
                        <a:t>Easy</a:t>
                      </a:r>
                      <a:r>
                        <a:rPr lang="fi-FI" sz="1800" dirty="0">
                          <a:latin typeface="Calibri"/>
                          <a:ea typeface="Calibri"/>
                          <a:cs typeface="Calibri"/>
                          <a:sym typeface="Calibri"/>
                        </a:rPr>
                        <a:t> to </a:t>
                      </a:r>
                      <a:r>
                        <a:rPr lang="fi-FI" sz="1800" dirty="0" err="1">
                          <a:latin typeface="Calibri"/>
                          <a:ea typeface="Calibri"/>
                          <a:cs typeface="Calibri"/>
                          <a:sym typeface="Calibri"/>
                        </a:rPr>
                        <a:t>add</a:t>
                      </a:r>
                      <a:r>
                        <a:rPr lang="fi-FI" sz="1800" dirty="0">
                          <a:latin typeface="Calibri"/>
                          <a:ea typeface="Calibri"/>
                          <a:cs typeface="Calibri"/>
                          <a:sym typeface="Calibri"/>
                        </a:rPr>
                        <a:t> </a:t>
                      </a:r>
                      <a:r>
                        <a:rPr lang="fi-FI" sz="1800" dirty="0" err="1">
                          <a:latin typeface="Calibri"/>
                          <a:ea typeface="Calibri"/>
                          <a:cs typeface="Calibri"/>
                          <a:sym typeface="Calibri"/>
                        </a:rPr>
                        <a:t>metrics</a:t>
                      </a:r>
                      <a:r>
                        <a:rPr lang="fi-FI" sz="1800" dirty="0">
                          <a:latin typeface="Calibri"/>
                          <a:ea typeface="Calibri"/>
                          <a:cs typeface="Calibri"/>
                          <a:sym typeface="Calibri"/>
                        </a:rPr>
                        <a:t>: SDG, …</a:t>
                      </a:r>
                      <a:endParaRPr sz="1800" dirty="0">
                        <a:latin typeface="Calibri"/>
                        <a:ea typeface="Calibri"/>
                        <a:cs typeface="Calibri"/>
                        <a:sym typeface="Calibri"/>
                      </a:endParaRPr>
                    </a:p>
                    <a:p>
                      <a:pPr marL="0" lvl="0" indent="0" algn="l" rtl="0">
                        <a:lnSpc>
                          <a:spcPct val="115000"/>
                        </a:lnSpc>
                        <a:spcBef>
                          <a:spcPts val="0"/>
                        </a:spcBef>
                        <a:spcAft>
                          <a:spcPts val="0"/>
                        </a:spcAft>
                        <a:buNone/>
                      </a:pPr>
                      <a:r>
                        <a:rPr lang="fi-FI" sz="1300" dirty="0">
                          <a:latin typeface="Calibri"/>
                          <a:ea typeface="Calibri"/>
                          <a:cs typeface="Calibri"/>
                          <a:sym typeface="Calibri"/>
                        </a:rPr>
                        <a:t>(</a:t>
                      </a:r>
                      <a:r>
                        <a:rPr lang="fi-FI" sz="1300" u="sng" dirty="0" err="1">
                          <a:solidFill>
                            <a:schemeClr val="hlink"/>
                          </a:solidFill>
                          <a:latin typeface="Calibri"/>
                          <a:ea typeface="Calibri"/>
                          <a:cs typeface="Calibri"/>
                          <a:sym typeface="Calibri"/>
                          <a:hlinkClick r:id="rId5"/>
                        </a:rPr>
                        <a:t>See</a:t>
                      </a:r>
                      <a:r>
                        <a:rPr lang="fi-FI" sz="1300" u="sng" dirty="0">
                          <a:solidFill>
                            <a:schemeClr val="hlink"/>
                          </a:solidFill>
                          <a:latin typeface="Calibri"/>
                          <a:ea typeface="Calibri"/>
                          <a:cs typeface="Calibri"/>
                          <a:sym typeface="Calibri"/>
                          <a:hlinkClick r:id="rId5"/>
                        </a:rPr>
                        <a:t> </a:t>
                      </a:r>
                      <a:r>
                        <a:rPr lang="fi-FI" sz="1300" u="sng" dirty="0" err="1">
                          <a:solidFill>
                            <a:schemeClr val="hlink"/>
                          </a:solidFill>
                          <a:latin typeface="Calibri"/>
                          <a:ea typeface="Calibri"/>
                          <a:cs typeface="Calibri"/>
                          <a:sym typeface="Calibri"/>
                          <a:hlinkClick r:id="rId5"/>
                        </a:rPr>
                        <a:t>also</a:t>
                      </a:r>
                      <a:r>
                        <a:rPr lang="fi-FI" sz="1300" u="sng" dirty="0">
                          <a:solidFill>
                            <a:schemeClr val="hlink"/>
                          </a:solidFill>
                          <a:latin typeface="Calibri"/>
                          <a:ea typeface="Calibri"/>
                          <a:cs typeface="Calibri"/>
                          <a:sym typeface="Calibri"/>
                          <a:hlinkClick r:id="rId5"/>
                        </a:rPr>
                        <a:t> </a:t>
                      </a:r>
                      <a:r>
                        <a:rPr lang="fi-FI" sz="1300" u="sng" dirty="0" err="1">
                          <a:solidFill>
                            <a:schemeClr val="hlink"/>
                          </a:solidFill>
                          <a:latin typeface="Calibri"/>
                          <a:ea typeface="Calibri"/>
                          <a:cs typeface="Calibri"/>
                          <a:sym typeface="Calibri"/>
                          <a:hlinkClick r:id="rId5"/>
                        </a:rPr>
                        <a:t>preliminary</a:t>
                      </a:r>
                      <a:r>
                        <a:rPr lang="fi-FI" sz="1300" u="sng" dirty="0">
                          <a:solidFill>
                            <a:schemeClr val="hlink"/>
                          </a:solidFill>
                          <a:latin typeface="Calibri"/>
                          <a:ea typeface="Calibri"/>
                          <a:cs typeface="Calibri"/>
                          <a:sym typeface="Calibri"/>
                          <a:hlinkClick r:id="rId5"/>
                        </a:rPr>
                        <a:t> </a:t>
                      </a:r>
                      <a:r>
                        <a:rPr lang="fi-FI" sz="1300" u="sng" dirty="0" err="1">
                          <a:solidFill>
                            <a:schemeClr val="hlink"/>
                          </a:solidFill>
                          <a:latin typeface="Calibri"/>
                          <a:ea typeface="Calibri"/>
                          <a:cs typeface="Calibri"/>
                          <a:sym typeface="Calibri"/>
                          <a:hlinkClick r:id="rId5"/>
                        </a:rPr>
                        <a:t>work</a:t>
                      </a:r>
                      <a:r>
                        <a:rPr lang="fi-FI" sz="1300" u="sng" dirty="0">
                          <a:solidFill>
                            <a:schemeClr val="hlink"/>
                          </a:solidFill>
                          <a:latin typeface="Calibri"/>
                          <a:ea typeface="Calibri"/>
                          <a:cs typeface="Calibri"/>
                          <a:sym typeface="Calibri"/>
                          <a:hlinkClick r:id="rId5"/>
                        </a:rPr>
                        <a:t>, L. Himanen</a:t>
                      </a:r>
                      <a:r>
                        <a:rPr lang="fi-FI" sz="1300" dirty="0">
                          <a:latin typeface="Calibri"/>
                          <a:ea typeface="Calibri"/>
                          <a:cs typeface="Calibri"/>
                          <a:sym typeface="Calibri"/>
                        </a:rPr>
                        <a:t>)</a:t>
                      </a:r>
                      <a:endParaRPr sz="1300" dirty="0">
                        <a:latin typeface="Calibri"/>
                        <a:ea typeface="Calibri"/>
                        <a:cs typeface="Calibri"/>
                        <a:sym typeface="Calibri"/>
                      </a:endParaRPr>
                    </a:p>
                  </a:txBody>
                  <a:tcPr marL="91425" marR="91425" marT="91425" marB="91425">
                    <a:lnL w="12700" cmpd="sng">
                      <a:noFill/>
                      <a:prstDash val="solid"/>
                    </a:ln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Finland (Laura Niemi)</a:t>
            </a:r>
            <a:endParaRPr/>
          </a:p>
        </p:txBody>
      </p:sp>
      <p:sp>
        <p:nvSpPr>
          <p:cNvPr id="220" name="Google Shape;220;p17"/>
          <p:cNvSpPr txBox="1">
            <a:spLocks noGrp="1"/>
          </p:cNvSpPr>
          <p:nvPr>
            <p:ph type="body" idx="1"/>
          </p:nvPr>
        </p:nvSpPr>
        <p:spPr>
          <a:xfrm>
            <a:off x="838200" y="1647875"/>
            <a:ext cx="10515600" cy="46776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100"/>
              <a:buNone/>
            </a:pPr>
            <a:r>
              <a:rPr lang="fi-FI" sz="2400"/>
              <a:t>The Finnish higher education system consists of 13 universities and </a:t>
            </a:r>
            <a:br>
              <a:rPr lang="fi-FI" sz="2400"/>
            </a:br>
            <a:r>
              <a:rPr lang="fi-FI" sz="2400"/>
              <a:t>22 universities of applied sciences. </a:t>
            </a:r>
            <a:endParaRPr sz="2400"/>
          </a:p>
          <a:p>
            <a:pPr marL="228600" lvl="0" indent="-50800" algn="l" rtl="0">
              <a:lnSpc>
                <a:spcPct val="90000"/>
              </a:lnSpc>
              <a:spcBef>
                <a:spcPts val="0"/>
              </a:spcBef>
              <a:spcAft>
                <a:spcPts val="0"/>
              </a:spcAft>
              <a:buClr>
                <a:schemeClr val="dk1"/>
              </a:buClr>
              <a:buSzPts val="1100"/>
              <a:buNone/>
            </a:pPr>
            <a:endParaRPr sz="2400"/>
          </a:p>
          <a:p>
            <a:pPr marL="1092200" lvl="0" indent="0" algn="l" rtl="0">
              <a:lnSpc>
                <a:spcPct val="90000"/>
              </a:lnSpc>
              <a:spcBef>
                <a:spcPts val="0"/>
              </a:spcBef>
              <a:spcAft>
                <a:spcPts val="0"/>
              </a:spcAft>
              <a:buClr>
                <a:schemeClr val="dk1"/>
              </a:buClr>
              <a:buSzPts val="1100"/>
              <a:buFont typeface="Arial"/>
              <a:buNone/>
            </a:pPr>
            <a:r>
              <a:rPr lang="fi-FI" sz="2400"/>
              <a:t>Currently 12 universities and 17 universities of applied sciences </a:t>
            </a:r>
            <a:br>
              <a:rPr lang="fi-FI" sz="2400"/>
            </a:br>
            <a:r>
              <a:rPr lang="fi-FI" sz="2400"/>
              <a:t>are CoARA signatories</a:t>
            </a:r>
            <a:endParaRPr sz="2400"/>
          </a:p>
          <a:p>
            <a:pPr marL="228600" lvl="0" indent="-50800" algn="l" rtl="0">
              <a:lnSpc>
                <a:spcPct val="90000"/>
              </a:lnSpc>
              <a:spcBef>
                <a:spcPts val="0"/>
              </a:spcBef>
              <a:spcAft>
                <a:spcPts val="0"/>
              </a:spcAft>
              <a:buClr>
                <a:schemeClr val="dk1"/>
              </a:buClr>
              <a:buSzPts val="2800"/>
              <a:buNone/>
            </a:pPr>
            <a:endParaRPr/>
          </a:p>
          <a:p>
            <a:pPr marL="0" lvl="0" indent="0" algn="l" rtl="0">
              <a:lnSpc>
                <a:spcPct val="100000"/>
              </a:lnSpc>
              <a:spcBef>
                <a:spcPts val="0"/>
              </a:spcBef>
              <a:spcAft>
                <a:spcPts val="0"/>
              </a:spcAft>
              <a:buClr>
                <a:schemeClr val="dk1"/>
              </a:buClr>
              <a:buSzPts val="1100"/>
              <a:buNone/>
            </a:pPr>
            <a:r>
              <a:rPr lang="fi-FI" sz="2400"/>
              <a:t>The core CoARA commitments include two commitments to enable better recognition of the diverse practices and activities that maximise the quality of research as well as two commitments to enable a move away from inappropriate uses of metrics.</a:t>
            </a:r>
            <a:endParaRPr sz="2400"/>
          </a:p>
          <a:p>
            <a:pPr marL="0" lvl="0" indent="0" algn="l" rtl="0">
              <a:lnSpc>
                <a:spcPct val="100000"/>
              </a:lnSpc>
              <a:spcBef>
                <a:spcPts val="0"/>
              </a:spcBef>
              <a:spcAft>
                <a:spcPts val="0"/>
              </a:spcAft>
              <a:buClr>
                <a:schemeClr val="dk1"/>
              </a:buClr>
              <a:buSzPts val="1100"/>
              <a:buNone/>
            </a:pPr>
            <a:endParaRPr sz="2400"/>
          </a:p>
          <a:p>
            <a:pPr marL="0" lvl="0" indent="0" algn="l" rtl="0">
              <a:lnSpc>
                <a:spcPct val="100000"/>
              </a:lnSpc>
              <a:spcBef>
                <a:spcPts val="0"/>
              </a:spcBef>
              <a:spcAft>
                <a:spcPts val="0"/>
              </a:spcAft>
              <a:buClr>
                <a:schemeClr val="dk1"/>
              </a:buClr>
              <a:buSzPts val="1100"/>
              <a:buFont typeface="Arial"/>
              <a:buNone/>
            </a:pPr>
            <a:r>
              <a:rPr lang="fi-FI" sz="2400"/>
              <a:t>The main concern: Changing an existing culture!</a:t>
            </a:r>
            <a:endParaRPr sz="2400"/>
          </a:p>
        </p:txBody>
      </p:sp>
      <p:sp>
        <p:nvSpPr>
          <p:cNvPr id="221" name="Google Shape;221;p17"/>
          <p:cNvSpPr/>
          <p:nvPr/>
        </p:nvSpPr>
        <p:spPr>
          <a:xfrm>
            <a:off x="990600" y="2778601"/>
            <a:ext cx="845100" cy="395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Iceland (Baldvin Zarioh)</a:t>
            </a:r>
            <a:endParaRPr/>
          </a:p>
        </p:txBody>
      </p:sp>
      <p:sp>
        <p:nvSpPr>
          <p:cNvPr id="227" name="Google Shape;227;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15000"/>
              </a:lnSpc>
              <a:spcBef>
                <a:spcPts val="1200"/>
              </a:spcBef>
              <a:spcAft>
                <a:spcPts val="0"/>
              </a:spcAft>
              <a:buClr>
                <a:schemeClr val="dk1"/>
              </a:buClr>
              <a:buSzPts val="1100"/>
              <a:buFont typeface="Arial"/>
              <a:buNone/>
            </a:pPr>
            <a:r>
              <a:rPr lang="fi-FI"/>
              <a:t>This discussion has not started in Iceland (even though both the University of Iceland and RANNÍS, the Icelandic Centre for Research have signed the CoARA Agreement).</a:t>
            </a:r>
            <a:endParaRPr/>
          </a:p>
          <a:p>
            <a:pPr marL="0" lvl="0" indent="0" algn="l" rtl="0">
              <a:lnSpc>
                <a:spcPct val="115000"/>
              </a:lnSpc>
              <a:spcBef>
                <a:spcPts val="1200"/>
              </a:spcBef>
              <a:spcAft>
                <a:spcPts val="0"/>
              </a:spcAft>
              <a:buClr>
                <a:schemeClr val="dk1"/>
              </a:buClr>
              <a:buSzPts val="1100"/>
              <a:buFont typeface="Arial"/>
              <a:buNone/>
            </a:pPr>
            <a:r>
              <a:rPr lang="fi-FI"/>
              <a:t>The principles of the the Icelandic research evaluation system haven’t changed drastically for over 20 years but the system is not only evaluation publications (also other dissemination of research, teaching and services for the academic community and for the public), so that should give us room for improvements in accordance to RRA and the CoARA agreement</a:t>
            </a:r>
            <a:endParaRPr/>
          </a:p>
          <a:p>
            <a:pPr marL="228600" lvl="0" indent="-50800" algn="l" rtl="0">
              <a:lnSpc>
                <a:spcPct val="90000"/>
              </a:lnSpc>
              <a:spcBef>
                <a:spcPts val="1200"/>
              </a:spcBef>
              <a:spcAft>
                <a:spcPts val="0"/>
              </a:spcAft>
              <a:buClr>
                <a:schemeClr val="dk1"/>
              </a:buClr>
              <a:buSzPts val="2800"/>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Norway (Gunnar Sivertsen)</a:t>
            </a:r>
            <a:endParaRPr/>
          </a:p>
        </p:txBody>
      </p:sp>
      <p:sp>
        <p:nvSpPr>
          <p:cNvPr id="233" name="Google Shape;23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228600" lvl="0" indent="-50800" algn="l" rtl="0">
              <a:lnSpc>
                <a:spcPct val="90000"/>
              </a:lnSpc>
              <a:spcBef>
                <a:spcPts val="0"/>
              </a:spcBef>
              <a:spcAft>
                <a:spcPts val="0"/>
              </a:spcAft>
              <a:buClr>
                <a:schemeClr val="dk1"/>
              </a:buClr>
              <a:buSzPct val="100000"/>
              <a:buNone/>
            </a:pPr>
            <a:r>
              <a:rPr lang="fi-FI"/>
              <a:t>The use of the indicator at the individual level, which is an organizational level responsibility, has been a concern all the time.</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The National Publishing Board (responsible for the indicator and representing academia) has addressed this concern in two ways: 1) by redesigning the indicator to make it technically difficult to apply to the level of individuals, and 2) by issuing guidelines for individual level bibliometrics which explain the implications of DORA and the Leiden Manifesto more concretely and extensively.</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The same guidelines were republished in NOR-CAM (2021), the Norwegian forerunner of the CoARA agreement (2022). The latter agreement has not evoked new discussions about the indicator.</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Motivated by the strive for Open Access, DORA was used as a critique of the indicator until 2019, which was the start of entering Publish and Read agreements with the major publishers of the core scientific journals that are at the highest level in the indicator.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Schedule</a:t>
            </a:r>
            <a:endParaRPr/>
          </a:p>
        </p:txBody>
      </p:sp>
      <p:sp>
        <p:nvSpPr>
          <p:cNvPr id="103" name="Google Shape;103;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514350" lvl="0" indent="-514350" algn="l" rtl="0">
              <a:lnSpc>
                <a:spcPct val="90000"/>
              </a:lnSpc>
              <a:spcBef>
                <a:spcPts val="0"/>
              </a:spcBef>
              <a:spcAft>
                <a:spcPts val="0"/>
              </a:spcAft>
              <a:buClr>
                <a:schemeClr val="dk1"/>
              </a:buClr>
              <a:buSzPts val="2800"/>
              <a:buFont typeface="Calibri"/>
              <a:buAutoNum type="arabicPeriod"/>
            </a:pPr>
            <a:r>
              <a:rPr lang="fi-FI"/>
              <a:t>Presentation of the panel</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i-FI"/>
              <a:t>Introduction to the Nordic indicator </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i-FI"/>
              <a:t>Panel discussion</a:t>
            </a:r>
            <a:endParaRPr/>
          </a:p>
          <a:p>
            <a:pPr marL="971550" lvl="1" indent="-514350" algn="l" rtl="0">
              <a:lnSpc>
                <a:spcPct val="90000"/>
              </a:lnSpc>
              <a:spcBef>
                <a:spcPts val="500"/>
              </a:spcBef>
              <a:spcAft>
                <a:spcPts val="0"/>
              </a:spcAft>
              <a:buClr>
                <a:schemeClr val="dk1"/>
              </a:buClr>
              <a:buSzPts val="2400"/>
              <a:buFont typeface="Calibri"/>
              <a:buAutoNum type="arabicPeriod"/>
            </a:pPr>
            <a:r>
              <a:rPr lang="fi-FI"/>
              <a:t>What is the most important change in the use of the Nordic bibliometric indicator in your country/institution? </a:t>
            </a:r>
            <a:endParaRPr/>
          </a:p>
          <a:p>
            <a:pPr marL="971550" lvl="1" indent="-514350" algn="l" rtl="0">
              <a:lnSpc>
                <a:spcPct val="90000"/>
              </a:lnSpc>
              <a:spcBef>
                <a:spcPts val="500"/>
              </a:spcBef>
              <a:spcAft>
                <a:spcPts val="0"/>
              </a:spcAft>
              <a:buClr>
                <a:schemeClr val="dk1"/>
              </a:buClr>
              <a:buSzPts val="2400"/>
              <a:buFont typeface="Calibri"/>
              <a:buAutoNum type="arabicPeriod"/>
            </a:pPr>
            <a:r>
              <a:rPr lang="fi-FI"/>
              <a:t>What have been the main concerns about the uses of the indicator with respect to the RRA agenda and the CoARA Agreement? </a:t>
            </a:r>
            <a:endParaRPr/>
          </a:p>
          <a:p>
            <a:pPr marL="971550" lvl="1" indent="-514350" algn="l" rtl="0">
              <a:lnSpc>
                <a:spcPct val="90000"/>
              </a:lnSpc>
              <a:spcBef>
                <a:spcPts val="500"/>
              </a:spcBef>
              <a:spcAft>
                <a:spcPts val="0"/>
              </a:spcAft>
              <a:buClr>
                <a:schemeClr val="dk1"/>
              </a:buClr>
              <a:buSzPts val="2400"/>
              <a:buFont typeface="Calibri"/>
              <a:buAutoNum type="arabicPeriod"/>
            </a:pPr>
            <a:r>
              <a:rPr lang="fi-FI"/>
              <a:t>What is the role of journal evaluation (by citation metrics or experts) in addressing predatory, questionable, deceptive and low-quality publishing practices? </a:t>
            </a:r>
            <a:endParaRPr/>
          </a:p>
          <a:p>
            <a:pPr marL="514350" lvl="0" indent="-514350" algn="l" rtl="0">
              <a:lnSpc>
                <a:spcPct val="90000"/>
              </a:lnSpc>
              <a:spcBef>
                <a:spcPts val="1000"/>
              </a:spcBef>
              <a:spcAft>
                <a:spcPts val="0"/>
              </a:spcAft>
              <a:buClr>
                <a:schemeClr val="dk1"/>
              </a:buClr>
              <a:buSzPts val="2800"/>
              <a:buFont typeface="Calibri"/>
              <a:buAutoNum type="arabicPeriod"/>
            </a:pPr>
            <a:r>
              <a:rPr lang="fi-FI"/>
              <a:t>Questions &amp; Comments</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Sweden (Björn Hammarfelt)</a:t>
            </a:r>
            <a:endParaRPr/>
          </a:p>
        </p:txBody>
      </p:sp>
      <p:sp>
        <p:nvSpPr>
          <p:cNvPr id="239" name="Google Shape;239;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50800" algn="l" rtl="0">
              <a:lnSpc>
                <a:spcPct val="90000"/>
              </a:lnSpc>
              <a:spcBef>
                <a:spcPts val="0"/>
              </a:spcBef>
              <a:spcAft>
                <a:spcPts val="0"/>
              </a:spcAft>
              <a:buClr>
                <a:schemeClr val="dk1"/>
              </a:buClr>
              <a:buSzPct val="100000"/>
              <a:buNone/>
            </a:pPr>
            <a:r>
              <a:rPr lang="fi-FI"/>
              <a:t>Universities seem to agree on the principles of CoARA, but this is yet to be reflected in practice</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Somewhat dependent on research policy in Sweden more generally. Is ‘excellence’ back as the primary goal?</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Bibliometricans are sceptical to the strong focus on peer review in CoARA. Key question: What is responsible in this context? And when may it be irresponsible to use peer review?</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8368"/>
              <a:buNone/>
            </a:pPr>
            <a:endParaRPr sz="2583"/>
          </a:p>
          <a:p>
            <a:pPr marL="228600" lvl="0" indent="-50800" algn="l" rtl="0">
              <a:lnSpc>
                <a:spcPct val="90000"/>
              </a:lnSpc>
              <a:spcBef>
                <a:spcPts val="0"/>
              </a:spcBef>
              <a:spcAft>
                <a:spcPts val="0"/>
              </a:spcAft>
              <a:buClr>
                <a:schemeClr val="dk1"/>
              </a:buClr>
              <a:buSzPct val="108368"/>
              <a:buNone/>
            </a:pPr>
            <a:r>
              <a:rPr lang="fi-FI" sz="2583"/>
              <a:t>(See document on CoARA authored by the “SUHFs working group on bibliometrics: https://suhf.se/arbetsgrupper/arbetsgruppen-for-bibliometri/)</a:t>
            </a:r>
            <a:endParaRPr sz="2583"/>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1"/>
          <p:cNvSpPr txBox="1">
            <a:spLocks noGrp="1"/>
          </p:cNvSpPr>
          <p:nvPr>
            <p:ph type="ctrTitle"/>
          </p:nvPr>
        </p:nvSpPr>
        <p:spPr>
          <a:xfrm>
            <a:off x="1524000" y="1122362"/>
            <a:ext cx="9144000" cy="4592638"/>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i-FI"/>
              <a:t>What is the role of journal evaluation (by citation metrics or experts) in addressing predatory, questionable, deceptive and low-quality publishing practices?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24c30fde150_0_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Denmark (Marianne Gauffriau)</a:t>
            </a:r>
            <a:endParaRPr/>
          </a:p>
        </p:txBody>
      </p:sp>
      <p:sp>
        <p:nvSpPr>
          <p:cNvPr id="250" name="Google Shape;250;g24c30fde150_0_14"/>
          <p:cNvSpPr txBox="1">
            <a:spLocks noGrp="1"/>
          </p:cNvSpPr>
          <p:nvPr>
            <p:ph type="body" idx="1"/>
          </p:nvPr>
        </p:nvSpPr>
        <p:spPr>
          <a:xfrm>
            <a:off x="838200" y="1427838"/>
            <a:ext cx="10515600" cy="4351200"/>
          </a:xfrm>
          <a:prstGeom prst="rect">
            <a:avLst/>
          </a:prstGeom>
          <a:noFill/>
          <a:ln>
            <a:noFill/>
          </a:ln>
        </p:spPr>
        <p:txBody>
          <a:bodyPr spcFirstLastPara="1" wrap="square" lIns="91425" tIns="45700" rIns="91425" bIns="45700" anchor="t" anchorCtr="0">
            <a:normAutofit/>
          </a:bodyPr>
          <a:lstStyle/>
          <a:p>
            <a:pPr marL="228600" lvl="0" indent="0" algn="l" rtl="0">
              <a:spcBef>
                <a:spcPts val="0"/>
              </a:spcBef>
              <a:spcAft>
                <a:spcPts val="0"/>
              </a:spcAft>
              <a:buClr>
                <a:schemeClr val="dk1"/>
              </a:buClr>
              <a:buSzPts val="1100"/>
              <a:buNone/>
            </a:pPr>
            <a:r>
              <a:rPr lang="fi-FI"/>
              <a:t>Journals and publications in research assessments</a:t>
            </a:r>
            <a:endParaRPr/>
          </a:p>
          <a:p>
            <a:pPr marL="228600" lvl="0" indent="0" algn="l" rtl="0">
              <a:spcBef>
                <a:spcPts val="0"/>
              </a:spcBef>
              <a:spcAft>
                <a:spcPts val="0"/>
              </a:spcAft>
              <a:buClr>
                <a:schemeClr val="dk1"/>
              </a:buClr>
              <a:buSzPts val="1100"/>
              <a:buNone/>
            </a:pPr>
            <a:endParaRPr/>
          </a:p>
          <a:p>
            <a:pPr marL="228600" lvl="0" indent="-50800" algn="l" rtl="0">
              <a:lnSpc>
                <a:spcPct val="90000"/>
              </a:lnSpc>
              <a:spcBef>
                <a:spcPts val="0"/>
              </a:spcBef>
              <a:spcAft>
                <a:spcPts val="0"/>
              </a:spcAft>
              <a:buClr>
                <a:schemeClr val="dk1"/>
              </a:buClr>
              <a:buSzPts val="2800"/>
              <a:buNone/>
            </a:pPr>
            <a:endParaRPr/>
          </a:p>
        </p:txBody>
      </p:sp>
      <p:pic>
        <p:nvPicPr>
          <p:cNvPr id="251" name="Google Shape;251;g24c30fde150_0_14"/>
          <p:cNvPicPr preferRelativeResize="0"/>
          <p:nvPr/>
        </p:nvPicPr>
        <p:blipFill>
          <a:blip r:embed="rId3">
            <a:alphaModFix/>
          </a:blip>
          <a:stretch>
            <a:fillRect/>
          </a:stretch>
        </p:blipFill>
        <p:spPr>
          <a:xfrm>
            <a:off x="1066800" y="1835800"/>
            <a:ext cx="12068723" cy="2942125"/>
          </a:xfrm>
          <a:prstGeom prst="rect">
            <a:avLst/>
          </a:prstGeom>
          <a:noFill/>
          <a:ln>
            <a:noFill/>
          </a:ln>
        </p:spPr>
      </p:pic>
      <p:pic>
        <p:nvPicPr>
          <p:cNvPr id="252" name="Google Shape;252;g24c30fde150_0_14"/>
          <p:cNvPicPr preferRelativeResize="0"/>
          <p:nvPr/>
        </p:nvPicPr>
        <p:blipFill>
          <a:blip r:embed="rId4">
            <a:alphaModFix/>
          </a:blip>
          <a:stretch>
            <a:fillRect/>
          </a:stretch>
        </p:blipFill>
        <p:spPr>
          <a:xfrm>
            <a:off x="8295500" y="4777925"/>
            <a:ext cx="3472249" cy="1522025"/>
          </a:xfrm>
          <a:prstGeom prst="rect">
            <a:avLst/>
          </a:prstGeom>
          <a:noFill/>
          <a:ln>
            <a:noFill/>
          </a:ln>
        </p:spPr>
      </p:pic>
      <p:graphicFrame>
        <p:nvGraphicFramePr>
          <p:cNvPr id="253" name="Google Shape;253;g24c30fde150_0_14"/>
          <p:cNvGraphicFramePr/>
          <p:nvPr>
            <p:extLst>
              <p:ext uri="{D42A27DB-BD31-4B8C-83A1-F6EECF244321}">
                <p14:modId xmlns:p14="http://schemas.microsoft.com/office/powerpoint/2010/main" val="3877079442"/>
              </p:ext>
            </p:extLst>
          </p:nvPr>
        </p:nvGraphicFramePr>
        <p:xfrm>
          <a:off x="1175950" y="3429000"/>
          <a:ext cx="7101275" cy="2796510"/>
        </p:xfrm>
        <a:graphic>
          <a:graphicData uri="http://schemas.openxmlformats.org/drawingml/2006/table">
            <a:tbl>
              <a:tblPr>
                <a:noFill/>
                <a:tableStyleId>{0B26E183-DD0D-476F-99FC-D30554B96005}</a:tableStyleId>
              </a:tblPr>
              <a:tblGrid>
                <a:gridCol w="3480275">
                  <a:extLst>
                    <a:ext uri="{9D8B030D-6E8A-4147-A177-3AD203B41FA5}">
                      <a16:colId xmlns:a16="http://schemas.microsoft.com/office/drawing/2014/main" val="20000"/>
                    </a:ext>
                  </a:extLst>
                </a:gridCol>
                <a:gridCol w="3621000">
                  <a:extLst>
                    <a:ext uri="{9D8B030D-6E8A-4147-A177-3AD203B41FA5}">
                      <a16:colId xmlns:a16="http://schemas.microsoft.com/office/drawing/2014/main" val="20001"/>
                    </a:ext>
                  </a:extLst>
                </a:gridCol>
              </a:tblGrid>
              <a:tr h="2772625">
                <a:tc>
                  <a:txBody>
                    <a:bodyPr/>
                    <a:lstStyle/>
                    <a:p>
                      <a:pPr marL="0" lvl="0" indent="0" algn="l" rtl="0">
                        <a:lnSpc>
                          <a:spcPct val="115000"/>
                        </a:lnSpc>
                        <a:spcBef>
                          <a:spcPts val="0"/>
                        </a:spcBef>
                        <a:spcAft>
                          <a:spcPts val="0"/>
                        </a:spcAft>
                        <a:buNone/>
                      </a:pPr>
                      <a:r>
                        <a:rPr lang="fi-FI" sz="2000" b="1" dirty="0" err="1">
                          <a:latin typeface="Calibri"/>
                          <a:ea typeface="Calibri"/>
                          <a:cs typeface="Calibri"/>
                          <a:sym typeface="Calibri"/>
                        </a:rPr>
                        <a:t>Complex</a:t>
                      </a:r>
                      <a:r>
                        <a:rPr lang="fi-FI" sz="2000" b="1" dirty="0">
                          <a:latin typeface="Calibri"/>
                          <a:ea typeface="Calibri"/>
                          <a:cs typeface="Calibri"/>
                          <a:sym typeface="Calibri"/>
                        </a:rPr>
                        <a:t> </a:t>
                      </a:r>
                      <a:r>
                        <a:rPr lang="fi-FI" sz="2000" b="1" dirty="0" err="1">
                          <a:latin typeface="Calibri"/>
                          <a:ea typeface="Calibri"/>
                          <a:cs typeface="Calibri"/>
                          <a:sym typeface="Calibri"/>
                        </a:rPr>
                        <a:t>journal</a:t>
                      </a:r>
                      <a:r>
                        <a:rPr lang="fi-FI" sz="2000" b="1" dirty="0">
                          <a:latin typeface="Calibri"/>
                          <a:ea typeface="Calibri"/>
                          <a:cs typeface="Calibri"/>
                          <a:sym typeface="Calibri"/>
                        </a:rPr>
                        <a:t> </a:t>
                      </a:r>
                      <a:r>
                        <a:rPr lang="fi-FI" sz="2000" b="1" dirty="0" err="1">
                          <a:latin typeface="Calibri"/>
                          <a:ea typeface="Calibri"/>
                          <a:cs typeface="Calibri"/>
                          <a:sym typeface="Calibri"/>
                        </a:rPr>
                        <a:t>landscape</a:t>
                      </a:r>
                      <a:r>
                        <a:rPr lang="fi-FI" sz="2000" dirty="0">
                          <a:latin typeface="Calibri"/>
                          <a:ea typeface="Calibri"/>
                          <a:cs typeface="Calibri"/>
                          <a:sym typeface="Calibri"/>
                        </a:rPr>
                        <a:t> </a:t>
                      </a:r>
                      <a:r>
                        <a:rPr lang="fi-FI" sz="2000" dirty="0" err="1">
                          <a:latin typeface="Calibri"/>
                          <a:ea typeface="Calibri"/>
                          <a:cs typeface="Calibri"/>
                          <a:sym typeface="Calibri"/>
                        </a:rPr>
                        <a:t>Many</a:t>
                      </a:r>
                      <a:r>
                        <a:rPr lang="fi-FI" sz="2000" dirty="0">
                          <a:latin typeface="Calibri"/>
                          <a:ea typeface="Calibri"/>
                          <a:cs typeface="Calibri"/>
                          <a:sym typeface="Calibri"/>
                        </a:rPr>
                        <a:t> </a:t>
                      </a:r>
                      <a:r>
                        <a:rPr lang="fi-FI" sz="2000" dirty="0" err="1">
                          <a:latin typeface="Calibri"/>
                          <a:ea typeface="Calibri"/>
                          <a:cs typeface="Calibri"/>
                          <a:sym typeface="Calibri"/>
                        </a:rPr>
                        <a:t>publication</a:t>
                      </a:r>
                      <a:r>
                        <a:rPr lang="fi-FI" sz="2000" dirty="0">
                          <a:latin typeface="Calibri"/>
                          <a:ea typeface="Calibri"/>
                          <a:cs typeface="Calibri"/>
                          <a:sym typeface="Calibri"/>
                        </a:rPr>
                        <a:t> </a:t>
                      </a:r>
                      <a:r>
                        <a:rPr lang="fi-FI" sz="2000" dirty="0" err="1">
                          <a:latin typeface="Calibri"/>
                          <a:ea typeface="Calibri"/>
                          <a:cs typeface="Calibri"/>
                          <a:sym typeface="Calibri"/>
                        </a:rPr>
                        <a:t>types</a:t>
                      </a:r>
                      <a:r>
                        <a:rPr lang="fi-FI" sz="2000" dirty="0">
                          <a:latin typeface="Calibri"/>
                          <a:ea typeface="Calibri"/>
                          <a:cs typeface="Calibri"/>
                          <a:sym typeface="Calibri"/>
                        </a:rPr>
                        <a:t> and </a:t>
                      </a:r>
                      <a:r>
                        <a:rPr lang="fi-FI" sz="2000" dirty="0" err="1">
                          <a:latin typeface="Calibri"/>
                          <a:ea typeface="Calibri"/>
                          <a:cs typeface="Calibri"/>
                          <a:sym typeface="Calibri"/>
                        </a:rPr>
                        <a:t>different</a:t>
                      </a:r>
                      <a:r>
                        <a:rPr lang="fi-FI" sz="2000" dirty="0">
                          <a:latin typeface="Calibri"/>
                          <a:ea typeface="Calibri"/>
                          <a:cs typeface="Calibri"/>
                          <a:sym typeface="Calibri"/>
                        </a:rPr>
                        <a:t> </a:t>
                      </a:r>
                      <a:r>
                        <a:rPr lang="fi-FI" sz="2000" dirty="0" err="1">
                          <a:latin typeface="Calibri"/>
                          <a:ea typeface="Calibri"/>
                          <a:cs typeface="Calibri"/>
                          <a:sym typeface="Calibri"/>
                        </a:rPr>
                        <a:t>routes</a:t>
                      </a:r>
                      <a:r>
                        <a:rPr lang="fi-FI" sz="2000" dirty="0">
                          <a:latin typeface="Calibri"/>
                          <a:ea typeface="Calibri"/>
                          <a:cs typeface="Calibri"/>
                          <a:sym typeface="Calibri"/>
                        </a:rPr>
                        <a:t> to </a:t>
                      </a:r>
                      <a:r>
                        <a:rPr lang="fi-FI" sz="2000" dirty="0" err="1">
                          <a:latin typeface="Calibri"/>
                          <a:ea typeface="Calibri"/>
                          <a:cs typeface="Calibri"/>
                          <a:sym typeface="Calibri"/>
                        </a:rPr>
                        <a:t>publication</a:t>
                      </a:r>
                      <a:r>
                        <a:rPr lang="fi-FI" sz="2000" dirty="0">
                          <a:latin typeface="Calibri"/>
                          <a:ea typeface="Calibri"/>
                          <a:cs typeface="Calibri"/>
                          <a:sym typeface="Calibri"/>
                        </a:rPr>
                        <a:t>.</a:t>
                      </a:r>
                      <a:endParaRPr sz="2000" dirty="0">
                        <a:latin typeface="Calibri"/>
                        <a:ea typeface="Calibri"/>
                        <a:cs typeface="Calibri"/>
                        <a:sym typeface="Calibri"/>
                      </a:endParaRPr>
                    </a:p>
                    <a:p>
                      <a:pPr marL="0" lvl="0" indent="0" algn="l" rtl="0">
                        <a:lnSpc>
                          <a:spcPct val="115000"/>
                        </a:lnSpc>
                        <a:spcBef>
                          <a:spcPts val="0"/>
                        </a:spcBef>
                        <a:spcAft>
                          <a:spcPts val="0"/>
                        </a:spcAft>
                        <a:buNone/>
                      </a:pPr>
                      <a:endParaRPr sz="1000" dirty="0">
                        <a:latin typeface="Calibri"/>
                        <a:ea typeface="Calibri"/>
                        <a:cs typeface="Calibri"/>
                        <a:sym typeface="Calibri"/>
                      </a:endParaRPr>
                    </a:p>
                    <a:p>
                      <a:pPr marL="0" lvl="0" indent="0" algn="l" rtl="0">
                        <a:lnSpc>
                          <a:spcPct val="115000"/>
                        </a:lnSpc>
                        <a:spcBef>
                          <a:spcPts val="0"/>
                        </a:spcBef>
                        <a:spcAft>
                          <a:spcPts val="0"/>
                        </a:spcAft>
                        <a:buNone/>
                      </a:pPr>
                      <a:r>
                        <a:rPr lang="fi-FI" sz="2000" dirty="0" err="1">
                          <a:latin typeface="Calibri"/>
                          <a:ea typeface="Calibri"/>
                          <a:cs typeface="Calibri"/>
                          <a:sym typeface="Calibri"/>
                        </a:rPr>
                        <a:t>Different</a:t>
                      </a:r>
                      <a:r>
                        <a:rPr lang="fi-FI" sz="2000" dirty="0">
                          <a:latin typeface="Calibri"/>
                          <a:ea typeface="Calibri"/>
                          <a:cs typeface="Calibri"/>
                          <a:sym typeface="Calibri"/>
                        </a:rPr>
                        <a:t> </a:t>
                      </a:r>
                      <a:r>
                        <a:rPr lang="fi-FI" sz="2000" dirty="0" err="1">
                          <a:latin typeface="Calibri"/>
                          <a:ea typeface="Calibri"/>
                          <a:cs typeface="Calibri"/>
                          <a:sym typeface="Calibri"/>
                        </a:rPr>
                        <a:t>definitions</a:t>
                      </a:r>
                      <a:r>
                        <a:rPr lang="fi-FI" sz="2000" dirty="0">
                          <a:latin typeface="Calibri"/>
                          <a:ea typeface="Calibri"/>
                          <a:cs typeface="Calibri"/>
                          <a:sym typeface="Calibri"/>
                        </a:rPr>
                        <a:t> of </a:t>
                      </a:r>
                      <a:r>
                        <a:rPr lang="fi-FI" sz="2000" dirty="0" err="1">
                          <a:latin typeface="Calibri"/>
                          <a:ea typeface="Calibri"/>
                          <a:cs typeface="Calibri"/>
                          <a:sym typeface="Calibri"/>
                        </a:rPr>
                        <a:t>predatory</a:t>
                      </a:r>
                      <a:r>
                        <a:rPr lang="fi-FI" sz="2000" dirty="0">
                          <a:latin typeface="Calibri"/>
                          <a:ea typeface="Calibri"/>
                          <a:cs typeface="Calibri"/>
                          <a:sym typeface="Calibri"/>
                        </a:rPr>
                        <a:t>, </a:t>
                      </a:r>
                      <a:r>
                        <a:rPr lang="fi-FI" sz="2000" dirty="0" err="1">
                          <a:latin typeface="Calibri"/>
                          <a:ea typeface="Calibri"/>
                          <a:cs typeface="Calibri"/>
                          <a:sym typeface="Calibri"/>
                        </a:rPr>
                        <a:t>questionable</a:t>
                      </a:r>
                      <a:r>
                        <a:rPr lang="fi-FI" sz="2000" dirty="0">
                          <a:latin typeface="Calibri"/>
                          <a:ea typeface="Calibri"/>
                          <a:cs typeface="Calibri"/>
                          <a:sym typeface="Calibri"/>
                        </a:rPr>
                        <a:t>, etc. publishing </a:t>
                      </a:r>
                      <a:r>
                        <a:rPr lang="fi-FI" sz="2000" dirty="0" err="1">
                          <a:latin typeface="Calibri"/>
                          <a:ea typeface="Calibri"/>
                          <a:cs typeface="Calibri"/>
                          <a:sym typeface="Calibri"/>
                        </a:rPr>
                        <a:t>practices</a:t>
                      </a:r>
                      <a:r>
                        <a:rPr lang="fi-FI" sz="2000" dirty="0">
                          <a:latin typeface="Calibri"/>
                          <a:ea typeface="Calibri"/>
                          <a:cs typeface="Calibri"/>
                          <a:sym typeface="Calibri"/>
                        </a:rPr>
                        <a:t>, e.g., is open science </a:t>
                      </a:r>
                      <a:r>
                        <a:rPr lang="fi-FI" sz="2000" dirty="0" err="1">
                          <a:latin typeface="Calibri"/>
                          <a:ea typeface="Calibri"/>
                          <a:cs typeface="Calibri"/>
                          <a:sym typeface="Calibri"/>
                        </a:rPr>
                        <a:t>important</a:t>
                      </a:r>
                      <a:r>
                        <a:rPr lang="fi-FI" sz="2000" dirty="0">
                          <a:latin typeface="Calibri"/>
                          <a:ea typeface="Calibri"/>
                          <a:cs typeface="Calibri"/>
                          <a:sym typeface="Calibri"/>
                        </a:rPr>
                        <a:t>?</a:t>
                      </a:r>
                      <a:endParaRPr sz="2000" dirty="0">
                        <a:latin typeface="Calibri"/>
                        <a:ea typeface="Calibri"/>
                        <a:cs typeface="Calibri"/>
                        <a:sym typeface="Calibri"/>
                      </a:endParaRPr>
                    </a:p>
                  </a:txBody>
                  <a:tcPr marL="91425" marR="91425" marT="91425" marB="91425">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lvl="0" indent="0" algn="l" rtl="0">
                        <a:lnSpc>
                          <a:spcPct val="115000"/>
                        </a:lnSpc>
                        <a:spcBef>
                          <a:spcPts val="0"/>
                        </a:spcBef>
                        <a:spcAft>
                          <a:spcPts val="0"/>
                        </a:spcAft>
                        <a:buNone/>
                      </a:pPr>
                      <a:r>
                        <a:rPr lang="fi-FI" sz="2000" dirty="0">
                          <a:latin typeface="Calibri"/>
                          <a:ea typeface="Calibri"/>
                          <a:cs typeface="Calibri"/>
                          <a:sym typeface="Calibri"/>
                        </a:rPr>
                        <a:t>In </a:t>
                      </a:r>
                      <a:r>
                        <a:rPr lang="fi-FI" sz="2000" dirty="0" err="1">
                          <a:latin typeface="Calibri"/>
                          <a:ea typeface="Calibri"/>
                          <a:cs typeface="Calibri"/>
                          <a:sym typeface="Calibri"/>
                        </a:rPr>
                        <a:t>practice</a:t>
                      </a:r>
                      <a:r>
                        <a:rPr lang="fi-FI" sz="2000" dirty="0">
                          <a:latin typeface="Calibri"/>
                          <a:ea typeface="Calibri"/>
                          <a:cs typeface="Calibri"/>
                          <a:sym typeface="Calibri"/>
                        </a:rPr>
                        <a:t>, </a:t>
                      </a:r>
                      <a:r>
                        <a:rPr lang="fi-FI" sz="2000" b="1" dirty="0" err="1">
                          <a:latin typeface="Calibri"/>
                          <a:ea typeface="Calibri"/>
                          <a:cs typeface="Calibri"/>
                          <a:sym typeface="Calibri"/>
                        </a:rPr>
                        <a:t>whitelists</a:t>
                      </a:r>
                      <a:r>
                        <a:rPr lang="fi-FI" sz="2000" dirty="0">
                          <a:latin typeface="Calibri"/>
                          <a:ea typeface="Calibri"/>
                          <a:cs typeface="Calibri"/>
                          <a:sym typeface="Calibri"/>
                        </a:rPr>
                        <a:t> (</a:t>
                      </a:r>
                      <a:r>
                        <a:rPr lang="fi-FI" sz="2000" dirty="0" err="1">
                          <a:latin typeface="Calibri"/>
                          <a:ea typeface="Calibri"/>
                          <a:cs typeface="Calibri"/>
                          <a:sym typeface="Calibri"/>
                        </a:rPr>
                        <a:t>based</a:t>
                      </a:r>
                      <a:r>
                        <a:rPr lang="fi-FI" sz="2000" dirty="0">
                          <a:latin typeface="Calibri"/>
                          <a:ea typeface="Calibri"/>
                          <a:cs typeface="Calibri"/>
                          <a:sym typeface="Calibri"/>
                        </a:rPr>
                        <a:t> on </a:t>
                      </a:r>
                      <a:r>
                        <a:rPr lang="fi-FI" sz="2000" dirty="0" err="1">
                          <a:latin typeface="Calibri"/>
                          <a:ea typeface="Calibri"/>
                          <a:cs typeface="Calibri"/>
                          <a:sym typeface="Calibri"/>
                        </a:rPr>
                        <a:t>citation</a:t>
                      </a:r>
                      <a:r>
                        <a:rPr lang="fi-FI" sz="2000" dirty="0">
                          <a:latin typeface="Calibri"/>
                          <a:ea typeface="Calibri"/>
                          <a:cs typeface="Calibri"/>
                          <a:sym typeface="Calibri"/>
                        </a:rPr>
                        <a:t> </a:t>
                      </a:r>
                      <a:r>
                        <a:rPr lang="fi-FI" sz="2000" dirty="0" err="1">
                          <a:latin typeface="Calibri"/>
                          <a:ea typeface="Calibri"/>
                          <a:cs typeface="Calibri"/>
                          <a:sym typeface="Calibri"/>
                        </a:rPr>
                        <a:t>metrics</a:t>
                      </a:r>
                      <a:r>
                        <a:rPr lang="fi-FI" sz="2000" dirty="0">
                          <a:latin typeface="Calibri"/>
                          <a:ea typeface="Calibri"/>
                          <a:cs typeface="Calibri"/>
                          <a:sym typeface="Calibri"/>
                        </a:rPr>
                        <a:t> and/</a:t>
                      </a:r>
                      <a:r>
                        <a:rPr lang="fi-FI" sz="2000" dirty="0" err="1">
                          <a:latin typeface="Calibri"/>
                          <a:ea typeface="Calibri"/>
                          <a:cs typeface="Calibri"/>
                          <a:sym typeface="Calibri"/>
                        </a:rPr>
                        <a:t>or</a:t>
                      </a:r>
                      <a:r>
                        <a:rPr lang="fi-FI" sz="2000" dirty="0">
                          <a:latin typeface="Calibri"/>
                          <a:ea typeface="Calibri"/>
                          <a:cs typeface="Calibri"/>
                          <a:sym typeface="Calibri"/>
                        </a:rPr>
                        <a:t> </a:t>
                      </a:r>
                      <a:r>
                        <a:rPr lang="fi-FI" sz="2000" dirty="0" err="1">
                          <a:latin typeface="Calibri"/>
                          <a:ea typeface="Calibri"/>
                          <a:cs typeface="Calibri"/>
                          <a:sym typeface="Calibri"/>
                        </a:rPr>
                        <a:t>experts</a:t>
                      </a:r>
                      <a:r>
                        <a:rPr lang="fi-FI" sz="2000" dirty="0">
                          <a:latin typeface="Calibri"/>
                          <a:ea typeface="Calibri"/>
                          <a:cs typeface="Calibri"/>
                          <a:sym typeface="Calibri"/>
                        </a:rPr>
                        <a:t>’ </a:t>
                      </a:r>
                      <a:r>
                        <a:rPr lang="fi-FI" sz="2000" dirty="0" err="1">
                          <a:latin typeface="Calibri"/>
                          <a:ea typeface="Calibri"/>
                          <a:cs typeface="Calibri"/>
                          <a:sym typeface="Calibri"/>
                        </a:rPr>
                        <a:t>evaluation</a:t>
                      </a:r>
                      <a:r>
                        <a:rPr lang="fi-FI" sz="2000" dirty="0">
                          <a:latin typeface="Calibri"/>
                          <a:ea typeface="Calibri"/>
                          <a:cs typeface="Calibri"/>
                          <a:sym typeface="Calibri"/>
                        </a:rPr>
                        <a:t>) </a:t>
                      </a:r>
                      <a:r>
                        <a:rPr lang="fi-FI" sz="2000" dirty="0" err="1">
                          <a:latin typeface="Calibri"/>
                          <a:ea typeface="Calibri"/>
                          <a:cs typeface="Calibri"/>
                          <a:sym typeface="Calibri"/>
                        </a:rPr>
                        <a:t>seem</a:t>
                      </a:r>
                      <a:r>
                        <a:rPr lang="fi-FI" sz="2000" dirty="0">
                          <a:latin typeface="Calibri"/>
                          <a:ea typeface="Calibri"/>
                          <a:cs typeface="Calibri"/>
                          <a:sym typeface="Calibri"/>
                        </a:rPr>
                        <a:t> </a:t>
                      </a:r>
                      <a:r>
                        <a:rPr lang="fi-FI" sz="2000" dirty="0" err="1">
                          <a:latin typeface="Calibri"/>
                          <a:ea typeface="Calibri"/>
                          <a:cs typeface="Calibri"/>
                          <a:sym typeface="Calibri"/>
                        </a:rPr>
                        <a:t>important</a:t>
                      </a:r>
                      <a:r>
                        <a:rPr lang="fi-FI" sz="2000" dirty="0">
                          <a:latin typeface="Calibri"/>
                          <a:ea typeface="Calibri"/>
                          <a:cs typeface="Calibri"/>
                          <a:sym typeface="Calibri"/>
                        </a:rPr>
                        <a:t>:</a:t>
                      </a:r>
                      <a:endParaRPr sz="2000" dirty="0">
                        <a:latin typeface="Calibri"/>
                        <a:ea typeface="Calibri"/>
                        <a:cs typeface="Calibri"/>
                        <a:sym typeface="Calibri"/>
                      </a:endParaRPr>
                    </a:p>
                    <a:p>
                      <a:pPr marL="0" lvl="0" indent="0" algn="l" rtl="0">
                        <a:lnSpc>
                          <a:spcPct val="115000"/>
                        </a:lnSpc>
                        <a:spcBef>
                          <a:spcPts val="0"/>
                        </a:spcBef>
                        <a:spcAft>
                          <a:spcPts val="0"/>
                        </a:spcAft>
                        <a:buNone/>
                      </a:pPr>
                      <a:r>
                        <a:rPr lang="fi-FI" sz="1800" dirty="0">
                          <a:latin typeface="Courier New"/>
                          <a:ea typeface="Courier New"/>
                          <a:cs typeface="Courier New"/>
                          <a:sym typeface="Courier New"/>
                        </a:rPr>
                        <a:t>o </a:t>
                      </a:r>
                      <a:r>
                        <a:rPr lang="fi-FI" sz="1800" strike="sngStrike" dirty="0">
                          <a:latin typeface="Calibri"/>
                          <a:ea typeface="Calibri"/>
                          <a:cs typeface="Calibri"/>
                          <a:sym typeface="Calibri"/>
                        </a:rPr>
                        <a:t>BFI</a:t>
                      </a:r>
                      <a:endParaRPr sz="1800" strike="sngStrike" dirty="0">
                        <a:latin typeface="Calibri"/>
                        <a:ea typeface="Calibri"/>
                        <a:cs typeface="Calibri"/>
                        <a:sym typeface="Calibri"/>
                      </a:endParaRPr>
                    </a:p>
                    <a:p>
                      <a:pPr marL="0" lvl="0" indent="0" algn="l" rtl="0">
                        <a:lnSpc>
                          <a:spcPct val="115000"/>
                        </a:lnSpc>
                        <a:spcBef>
                          <a:spcPts val="0"/>
                        </a:spcBef>
                        <a:spcAft>
                          <a:spcPts val="0"/>
                        </a:spcAft>
                        <a:buNone/>
                      </a:pPr>
                      <a:r>
                        <a:rPr lang="fi-FI" sz="1800" dirty="0">
                          <a:latin typeface="Courier New"/>
                          <a:ea typeface="Courier New"/>
                          <a:cs typeface="Courier New"/>
                          <a:sym typeface="Courier New"/>
                        </a:rPr>
                        <a:t>o </a:t>
                      </a:r>
                      <a:r>
                        <a:rPr lang="fi-FI" sz="1800" dirty="0" err="1">
                          <a:latin typeface="Calibri"/>
                          <a:ea typeface="Calibri"/>
                          <a:cs typeface="Calibri"/>
                          <a:sym typeface="Calibri"/>
                        </a:rPr>
                        <a:t>Aalborg</a:t>
                      </a:r>
                      <a:r>
                        <a:rPr lang="fi-FI" sz="1800" dirty="0">
                          <a:latin typeface="Calibri"/>
                          <a:ea typeface="Calibri"/>
                          <a:cs typeface="Calibri"/>
                          <a:sym typeface="Calibri"/>
                        </a:rPr>
                        <a:t> </a:t>
                      </a:r>
                      <a:r>
                        <a:rPr lang="fi-FI" sz="1800" dirty="0" err="1">
                          <a:latin typeface="Calibri"/>
                          <a:ea typeface="Calibri"/>
                          <a:cs typeface="Calibri"/>
                          <a:sym typeface="Calibri"/>
                        </a:rPr>
                        <a:t>University’s</a:t>
                      </a:r>
                      <a:r>
                        <a:rPr lang="fi-FI" sz="1800" dirty="0">
                          <a:latin typeface="Calibri"/>
                          <a:ea typeface="Calibri"/>
                          <a:cs typeface="Calibri"/>
                          <a:sym typeface="Calibri"/>
                        </a:rPr>
                        <a:t> ‘BFI’: </a:t>
                      </a:r>
                      <a:r>
                        <a:rPr lang="fi-FI" sz="1800" dirty="0" err="1">
                          <a:latin typeface="Calibri"/>
                          <a:ea typeface="Calibri"/>
                          <a:cs typeface="Calibri"/>
                          <a:sym typeface="Calibri"/>
                        </a:rPr>
                        <a:t>Scopus</a:t>
                      </a:r>
                      <a:r>
                        <a:rPr lang="fi-FI" sz="1800" dirty="0">
                          <a:latin typeface="Calibri"/>
                          <a:ea typeface="Calibri"/>
                          <a:cs typeface="Calibri"/>
                          <a:sym typeface="Calibri"/>
                        </a:rPr>
                        <a:t>, </a:t>
                      </a:r>
                      <a:r>
                        <a:rPr lang="fi-FI" sz="1800" dirty="0" err="1">
                          <a:latin typeface="Calibri"/>
                          <a:ea typeface="Calibri"/>
                          <a:cs typeface="Calibri"/>
                          <a:sym typeface="Calibri"/>
                        </a:rPr>
                        <a:t>Norwegian</a:t>
                      </a:r>
                      <a:r>
                        <a:rPr lang="fi-FI" sz="1800" dirty="0">
                          <a:latin typeface="Calibri"/>
                          <a:ea typeface="Calibri"/>
                          <a:cs typeface="Calibri"/>
                          <a:sym typeface="Calibri"/>
                        </a:rPr>
                        <a:t> </a:t>
                      </a:r>
                      <a:r>
                        <a:rPr lang="fi-FI" sz="1800" dirty="0" err="1">
                          <a:latin typeface="Calibri"/>
                          <a:ea typeface="Calibri"/>
                          <a:cs typeface="Calibri"/>
                          <a:sym typeface="Calibri"/>
                        </a:rPr>
                        <a:t>list</a:t>
                      </a:r>
                      <a:r>
                        <a:rPr lang="fi-FI" sz="1800" dirty="0">
                          <a:latin typeface="Calibri"/>
                          <a:ea typeface="Calibri"/>
                          <a:cs typeface="Calibri"/>
                          <a:sym typeface="Calibri"/>
                        </a:rPr>
                        <a:t>, and </a:t>
                      </a:r>
                      <a:r>
                        <a:rPr lang="fi-FI" sz="1800" dirty="0" err="1">
                          <a:latin typeface="Calibri"/>
                          <a:ea typeface="Calibri"/>
                          <a:cs typeface="Calibri"/>
                          <a:sym typeface="Calibri"/>
                        </a:rPr>
                        <a:t>Finnish</a:t>
                      </a:r>
                      <a:r>
                        <a:rPr lang="fi-FI" sz="1800" dirty="0">
                          <a:latin typeface="Calibri"/>
                          <a:ea typeface="Calibri"/>
                          <a:cs typeface="Calibri"/>
                          <a:sym typeface="Calibri"/>
                        </a:rPr>
                        <a:t> </a:t>
                      </a:r>
                      <a:r>
                        <a:rPr lang="fi-FI" sz="1800" dirty="0" err="1">
                          <a:latin typeface="Calibri"/>
                          <a:ea typeface="Calibri"/>
                          <a:cs typeface="Calibri"/>
                          <a:sym typeface="Calibri"/>
                        </a:rPr>
                        <a:t>list</a:t>
                      </a:r>
                      <a:r>
                        <a:rPr lang="fi-FI" sz="1800" dirty="0">
                          <a:latin typeface="Calibri"/>
                          <a:ea typeface="Calibri"/>
                          <a:cs typeface="Calibri"/>
                          <a:sym typeface="Calibri"/>
                        </a:rPr>
                        <a:t>.</a:t>
                      </a:r>
                      <a:endParaRPr sz="1800" dirty="0">
                        <a:latin typeface="Calibri"/>
                        <a:ea typeface="Calibri"/>
                        <a:cs typeface="Calibri"/>
                        <a:sym typeface="Calibri"/>
                      </a:endParaRPr>
                    </a:p>
                    <a:p>
                      <a:pPr marL="0" lvl="0" indent="0" algn="l" rtl="0">
                        <a:lnSpc>
                          <a:spcPct val="115000"/>
                        </a:lnSpc>
                        <a:spcBef>
                          <a:spcPts val="0"/>
                        </a:spcBef>
                        <a:spcAft>
                          <a:spcPts val="0"/>
                        </a:spcAft>
                        <a:buNone/>
                      </a:pPr>
                      <a:r>
                        <a:rPr lang="fi-FI" sz="1600" dirty="0">
                          <a:latin typeface="Courier New"/>
                          <a:ea typeface="Courier New"/>
                          <a:cs typeface="Courier New"/>
                          <a:sym typeface="Courier New"/>
                        </a:rPr>
                        <a:t>o </a:t>
                      </a:r>
                      <a:r>
                        <a:rPr lang="fi-FI" sz="1600" dirty="0"/>
                        <a:t>🤔</a:t>
                      </a:r>
                      <a:r>
                        <a:rPr lang="fi-FI" sz="1800" dirty="0">
                          <a:latin typeface="Calibri"/>
                          <a:ea typeface="Calibri"/>
                          <a:cs typeface="Calibri"/>
                          <a:sym typeface="Calibri"/>
                        </a:rPr>
                        <a:t>RPD: </a:t>
                      </a:r>
                      <a:r>
                        <a:rPr lang="fi-FI" sz="1800" dirty="0" err="1">
                          <a:latin typeface="Calibri"/>
                          <a:ea typeface="Calibri"/>
                          <a:cs typeface="Calibri"/>
                          <a:sym typeface="Calibri"/>
                        </a:rPr>
                        <a:t>Inclusion</a:t>
                      </a:r>
                      <a:r>
                        <a:rPr lang="fi-FI" sz="1800" dirty="0">
                          <a:latin typeface="Calibri"/>
                          <a:ea typeface="Calibri"/>
                          <a:cs typeface="Calibri"/>
                          <a:sym typeface="Calibri"/>
                        </a:rPr>
                        <a:t> &gt; </a:t>
                      </a:r>
                      <a:r>
                        <a:rPr lang="fi-FI" sz="1800" dirty="0" err="1">
                          <a:latin typeface="Calibri"/>
                          <a:ea typeface="Calibri"/>
                          <a:cs typeface="Calibri"/>
                          <a:sym typeface="Calibri"/>
                        </a:rPr>
                        <a:t>exclusion</a:t>
                      </a:r>
                      <a:r>
                        <a:rPr lang="fi-FI" sz="1800" dirty="0">
                          <a:latin typeface="Calibri"/>
                          <a:ea typeface="Calibri"/>
                          <a:cs typeface="Calibri"/>
                          <a:sym typeface="Calibri"/>
                        </a:rPr>
                        <a:t>.</a:t>
                      </a:r>
                      <a:endParaRPr sz="1800" dirty="0">
                        <a:latin typeface="Calibri"/>
                        <a:ea typeface="Calibri"/>
                        <a:cs typeface="Calibri"/>
                        <a:sym typeface="Calibri"/>
                      </a:endParaRPr>
                    </a:p>
                    <a:p>
                      <a:pPr marL="0" lvl="0" indent="0" algn="l" rtl="0">
                        <a:lnSpc>
                          <a:spcPct val="115000"/>
                        </a:lnSpc>
                        <a:spcBef>
                          <a:spcPts val="0"/>
                        </a:spcBef>
                        <a:spcAft>
                          <a:spcPts val="0"/>
                        </a:spcAft>
                        <a:buNone/>
                      </a:pPr>
                      <a:r>
                        <a:rPr lang="fi-FI" sz="1600" dirty="0">
                          <a:latin typeface="Courier New"/>
                          <a:ea typeface="Courier New"/>
                          <a:cs typeface="Courier New"/>
                          <a:sym typeface="Courier New"/>
                        </a:rPr>
                        <a:t>o </a:t>
                      </a:r>
                      <a:r>
                        <a:rPr lang="fi-FI" sz="1600" dirty="0"/>
                        <a:t>🤔</a:t>
                      </a:r>
                      <a:r>
                        <a:rPr lang="fi-FI" sz="1800" b="1" dirty="0">
                          <a:latin typeface="Calibri"/>
                          <a:ea typeface="Calibri"/>
                          <a:cs typeface="Calibri"/>
                          <a:sym typeface="Calibri"/>
                        </a:rPr>
                        <a:t>RRA: Peer </a:t>
                      </a:r>
                      <a:r>
                        <a:rPr lang="fi-FI" sz="1800" b="1" dirty="0" err="1">
                          <a:latin typeface="Calibri"/>
                          <a:ea typeface="Calibri"/>
                          <a:cs typeface="Calibri"/>
                          <a:sym typeface="Calibri"/>
                        </a:rPr>
                        <a:t>review</a:t>
                      </a:r>
                      <a:r>
                        <a:rPr lang="fi-FI" sz="1800" b="1" dirty="0">
                          <a:latin typeface="Calibri"/>
                          <a:ea typeface="Calibri"/>
                          <a:cs typeface="Calibri"/>
                          <a:sym typeface="Calibri"/>
                        </a:rPr>
                        <a:t> &gt; </a:t>
                      </a:r>
                      <a:r>
                        <a:rPr lang="fi-FI" sz="1800" b="1" dirty="0" err="1">
                          <a:latin typeface="Calibri"/>
                          <a:ea typeface="Calibri"/>
                          <a:cs typeface="Calibri"/>
                          <a:sym typeface="Calibri"/>
                        </a:rPr>
                        <a:t>metrics</a:t>
                      </a:r>
                      <a:r>
                        <a:rPr lang="fi-FI" sz="1800" b="1" dirty="0">
                          <a:latin typeface="Calibri"/>
                          <a:ea typeface="Calibri"/>
                          <a:cs typeface="Calibri"/>
                          <a:sym typeface="Calibri"/>
                        </a:rPr>
                        <a:t>.</a:t>
                      </a:r>
                      <a:endParaRPr sz="1800" b="1" dirty="0">
                        <a:latin typeface="Calibri"/>
                        <a:ea typeface="Calibri"/>
                        <a:cs typeface="Calibri"/>
                        <a:sym typeface="Calibri"/>
                      </a:endParaRPr>
                    </a:p>
                  </a:txBody>
                  <a:tcPr marL="91425" marR="91425" marT="91425" marB="91425">
                    <a:lnL w="12700" cmpd="sng">
                      <a:noFill/>
                      <a:prstDash val="solid"/>
                    </a:lnL>
                  </a:tcPr>
                </a:tc>
                <a:extLst>
                  <a:ext uri="{0D108BD9-81ED-4DB2-BD59-A6C34878D82A}">
                    <a16:rowId xmlns:a16="http://schemas.microsoft.com/office/drawing/2014/main" val="1000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Finland (Laura Niemi)</a:t>
            </a:r>
            <a:endParaRPr/>
          </a:p>
        </p:txBody>
      </p:sp>
      <p:sp>
        <p:nvSpPr>
          <p:cNvPr id="259" name="Google Shape;25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a:t>Evaluation is needed because it… </a:t>
            </a:r>
            <a:endParaRPr/>
          </a:p>
          <a:p>
            <a:pPr marL="0" lvl="0" indent="0" algn="l" rtl="0">
              <a:lnSpc>
                <a:spcPct val="90000"/>
              </a:lnSpc>
              <a:spcBef>
                <a:spcPts val="0"/>
              </a:spcBef>
              <a:spcAft>
                <a:spcPts val="0"/>
              </a:spcAft>
              <a:buClr>
                <a:schemeClr val="dk1"/>
              </a:buClr>
              <a:buSzPts val="2800"/>
              <a:buNone/>
            </a:pPr>
            <a:endParaRPr/>
          </a:p>
          <a:p>
            <a:pPr marL="457200" lvl="0" indent="457200" algn="l" rtl="0">
              <a:lnSpc>
                <a:spcPct val="90000"/>
              </a:lnSpc>
              <a:spcBef>
                <a:spcPts val="0"/>
              </a:spcBef>
              <a:spcAft>
                <a:spcPts val="0"/>
              </a:spcAft>
              <a:buClr>
                <a:schemeClr val="dk1"/>
              </a:buClr>
              <a:buSzPts val="2800"/>
              <a:buNone/>
            </a:pPr>
            <a:r>
              <a:rPr lang="fi-FI"/>
              <a:t>shapes the operating culture by creating assumptions</a:t>
            </a:r>
            <a:endParaRPr/>
          </a:p>
          <a:p>
            <a:pPr marL="457200" lvl="0" indent="457200" algn="l" rtl="0">
              <a:lnSpc>
                <a:spcPct val="90000"/>
              </a:lnSpc>
              <a:spcBef>
                <a:spcPts val="0"/>
              </a:spcBef>
              <a:spcAft>
                <a:spcPts val="0"/>
              </a:spcAft>
              <a:buClr>
                <a:schemeClr val="dk1"/>
              </a:buClr>
              <a:buSzPts val="2800"/>
              <a:buNone/>
            </a:pPr>
            <a:endParaRPr/>
          </a:p>
          <a:p>
            <a:pPr marL="457200" lvl="0" indent="457200" algn="l" rtl="0">
              <a:lnSpc>
                <a:spcPct val="90000"/>
              </a:lnSpc>
              <a:spcBef>
                <a:spcPts val="0"/>
              </a:spcBef>
              <a:spcAft>
                <a:spcPts val="0"/>
              </a:spcAft>
              <a:buClr>
                <a:schemeClr val="dk1"/>
              </a:buClr>
              <a:buSzPts val="2800"/>
              <a:buNone/>
            </a:pPr>
            <a:r>
              <a:rPr lang="fi-FI"/>
              <a:t>serves as a tool for research organizations</a:t>
            </a:r>
            <a:endParaRPr/>
          </a:p>
          <a:p>
            <a:pPr marL="457200" lvl="0" indent="457200" algn="l" rtl="0">
              <a:lnSpc>
                <a:spcPct val="90000"/>
              </a:lnSpc>
              <a:spcBef>
                <a:spcPts val="0"/>
              </a:spcBef>
              <a:spcAft>
                <a:spcPts val="0"/>
              </a:spcAft>
              <a:buClr>
                <a:schemeClr val="dk1"/>
              </a:buClr>
              <a:buSzPts val="2800"/>
              <a:buNone/>
            </a:pPr>
            <a:endParaRPr/>
          </a:p>
          <a:p>
            <a:pPr marL="457200" lvl="0" indent="457200" algn="l" rtl="0">
              <a:lnSpc>
                <a:spcPct val="90000"/>
              </a:lnSpc>
              <a:spcBef>
                <a:spcPts val="0"/>
              </a:spcBef>
              <a:spcAft>
                <a:spcPts val="0"/>
              </a:spcAft>
              <a:buClr>
                <a:schemeClr val="dk1"/>
              </a:buClr>
              <a:buSzPts val="2800"/>
              <a:buNone/>
            </a:pPr>
            <a:r>
              <a:rPr lang="fi-FI"/>
              <a:t>advance and improve the impact of research</a:t>
            </a:r>
            <a:endParaRPr/>
          </a:p>
          <a:p>
            <a:pPr marL="457200" lvl="0" indent="457200" algn="l" rtl="0">
              <a:lnSpc>
                <a:spcPct val="90000"/>
              </a:lnSpc>
              <a:spcBef>
                <a:spcPts val="0"/>
              </a:spcBef>
              <a:spcAft>
                <a:spcPts val="0"/>
              </a:spcAft>
              <a:buClr>
                <a:schemeClr val="dk1"/>
              </a:buClr>
              <a:buSzPts val="28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Iceland (Baldvin Zarioh)</a:t>
            </a:r>
            <a:endParaRPr/>
          </a:p>
        </p:txBody>
      </p:sp>
      <p:sp>
        <p:nvSpPr>
          <p:cNvPr id="265" name="Google Shape;265;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1200"/>
              </a:spcBef>
              <a:spcAft>
                <a:spcPts val="0"/>
              </a:spcAft>
              <a:buClr>
                <a:schemeClr val="dk1"/>
              </a:buClr>
              <a:buSzPts val="1100"/>
              <a:buFont typeface="Arial"/>
              <a:buNone/>
            </a:pPr>
            <a:r>
              <a:rPr lang="fi-FI"/>
              <a:t>Iceland does not have the capacity to evaluate journals qualitative and maintain an independent list of reputable journals, so the Icelandic evaluation system relies on information from Scopus, WOS and the nordic lists.</a:t>
            </a:r>
            <a:endParaRPr/>
          </a:p>
          <a:p>
            <a:pPr marL="0" lvl="0" indent="0" algn="l" rtl="0">
              <a:lnSpc>
                <a:spcPct val="115000"/>
              </a:lnSpc>
              <a:spcBef>
                <a:spcPts val="1200"/>
              </a:spcBef>
              <a:spcAft>
                <a:spcPts val="0"/>
              </a:spcAft>
              <a:buClr>
                <a:schemeClr val="dk1"/>
              </a:buClr>
              <a:buSzPts val="1100"/>
              <a:buFont typeface="Arial"/>
              <a:buNone/>
            </a:pPr>
            <a:r>
              <a:rPr lang="fi-FI"/>
              <a:t>Inclusion in Scopus and/or WOS (and impact factors) have been the main indicators used for the evaluation of publications in Iceland, which is far from ideal and have presented problems.</a:t>
            </a:r>
            <a:endParaRPr/>
          </a:p>
          <a:p>
            <a:pPr marL="228600" lvl="0" indent="-50800" algn="l" rtl="0">
              <a:lnSpc>
                <a:spcPct val="90000"/>
              </a:lnSpc>
              <a:spcBef>
                <a:spcPts val="1200"/>
              </a:spcBef>
              <a:spcAft>
                <a:spcPts val="0"/>
              </a:spcAft>
              <a:buClr>
                <a:schemeClr val="dk1"/>
              </a:buClr>
              <a:buSzPts val="280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Norway (Gunnar Sivertsen)</a:t>
            </a:r>
            <a:endParaRPr/>
          </a:p>
        </p:txBody>
      </p:sp>
      <p:sp>
        <p:nvSpPr>
          <p:cNvPr id="271" name="Google Shape;27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50800" algn="l" rtl="0">
              <a:lnSpc>
                <a:spcPct val="90000"/>
              </a:lnSpc>
              <a:spcBef>
                <a:spcPts val="0"/>
              </a:spcBef>
              <a:spcAft>
                <a:spcPts val="0"/>
              </a:spcAft>
              <a:buClr>
                <a:schemeClr val="dk1"/>
              </a:buClr>
              <a:buSzPct val="100000"/>
              <a:buNone/>
            </a:pPr>
            <a:r>
              <a:rPr lang="fi-FI" i="1"/>
              <a:t>The Norwegian Register of Scientific Journals, Series and Publishers</a:t>
            </a:r>
            <a:r>
              <a:rPr lang="fi-FI"/>
              <a:t> has gradually developed to serve the additional purpose of a “whitelist” of journals recommended by experienced researchers in all fields of research. </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The need for this function has now been strongly emphasised and will be supported by the Government. </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i="1"/>
              <a:t>Quantitative</a:t>
            </a:r>
            <a:r>
              <a:rPr lang="fi-FI"/>
              <a:t> journal evaluation (e.g. Journal Impact Factors) has proved unsuccessful in detecting questionable publishing practices. </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i="1"/>
              <a:t>Qualitative</a:t>
            </a:r>
            <a:r>
              <a:rPr lang="fi-FI"/>
              <a:t> journal evaluation performed by panels of experienced researchers is the future. </a:t>
            </a:r>
            <a:endParaRPr/>
          </a:p>
          <a:p>
            <a:pPr marL="228600" lvl="0" indent="-50800" algn="l" rtl="0">
              <a:lnSpc>
                <a:spcPct val="90000"/>
              </a:lnSpc>
              <a:spcBef>
                <a:spcPts val="0"/>
              </a:spcBef>
              <a:spcAft>
                <a:spcPts val="0"/>
              </a:spcAft>
              <a:buClr>
                <a:schemeClr val="dk1"/>
              </a:buClr>
              <a:buSzPct val="100000"/>
              <a:buNone/>
            </a:pPr>
            <a:endParaRPr/>
          </a:p>
          <a:p>
            <a:pPr marL="228600" lvl="0" indent="-50800" algn="l" rtl="0">
              <a:lnSpc>
                <a:spcPct val="90000"/>
              </a:lnSpc>
              <a:spcBef>
                <a:spcPts val="0"/>
              </a:spcBef>
              <a:spcAft>
                <a:spcPts val="0"/>
              </a:spcAft>
              <a:buClr>
                <a:schemeClr val="dk1"/>
              </a:buClr>
              <a:buSzPct val="100000"/>
              <a:buNone/>
            </a:pPr>
            <a:r>
              <a:rPr lang="fi-FI"/>
              <a:t>We need to return to the idea of the </a:t>
            </a:r>
            <a:r>
              <a:rPr lang="fi-FI" i="1"/>
              <a:t>Nordic List </a:t>
            </a:r>
            <a:r>
              <a:rPr lang="fi-FI"/>
              <a:t>to move forward with a good example of a solution to predatory and grey-zone publishing.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Sweden (Björn Hammarfelt)</a:t>
            </a:r>
            <a:endParaRPr/>
          </a:p>
        </p:txBody>
      </p:sp>
      <p:sp>
        <p:nvSpPr>
          <p:cNvPr id="277" name="Google Shape;277;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r>
              <a:rPr lang="fi-FI"/>
              <a:t>The Norwegian list seems to work as a kind “white list” at some universities (for example Linköping)</a:t>
            </a:r>
            <a:endParaRPr/>
          </a:p>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0"/>
              </a:spcBef>
              <a:spcAft>
                <a:spcPts val="0"/>
              </a:spcAft>
              <a:buClr>
                <a:schemeClr val="dk1"/>
              </a:buClr>
              <a:buSzPts val="2800"/>
              <a:buNone/>
            </a:pPr>
            <a:r>
              <a:rPr lang="fi-FI"/>
              <a:t>Marker of quality also when marketing journals to authors, funders etc.</a:t>
            </a:r>
            <a:endParaRPr/>
          </a:p>
          <a:p>
            <a:pPr marL="228600" lvl="0" indent="-50800" algn="l" rtl="0">
              <a:lnSpc>
                <a:spcPct val="90000"/>
              </a:lnSpc>
              <a:spcBef>
                <a:spcPts val="0"/>
              </a:spcBef>
              <a:spcAft>
                <a:spcPts val="0"/>
              </a:spcAft>
              <a:buClr>
                <a:schemeClr val="dk1"/>
              </a:buClr>
              <a:buSzPts val="2800"/>
              <a:buNone/>
            </a:pPr>
            <a:endParaRPr/>
          </a:p>
          <a:p>
            <a:pPr marL="228600" lvl="0" indent="-50800" algn="l" rtl="0">
              <a:lnSpc>
                <a:spcPct val="90000"/>
              </a:lnSpc>
              <a:spcBef>
                <a:spcPts val="0"/>
              </a:spcBef>
              <a:spcAft>
                <a:spcPts val="0"/>
              </a:spcAft>
              <a:buClr>
                <a:schemeClr val="dk1"/>
              </a:buClr>
              <a:buSzPts val="2800"/>
              <a:buNone/>
            </a:pPr>
            <a:r>
              <a:rPr lang="fi-FI"/>
              <a:t>Increasingly hard to use metrics, impact factors or various lists to evaluate journals? Do we need a updated understanding of what a journal is, and what it does?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7"/>
          <p:cNvSpPr txBox="1">
            <a:spLocks noGrp="1"/>
          </p:cNvSpPr>
          <p:nvPr>
            <p:ph type="ctrTitle"/>
          </p:nvPr>
        </p:nvSpPr>
        <p:spPr>
          <a:xfrm>
            <a:off x="1524000" y="1122362"/>
            <a:ext cx="9144000" cy="1601103"/>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fi-FI"/>
              <a:t>Comments &amp; 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Panel</a:t>
            </a:r>
            <a:endParaRPr/>
          </a:p>
        </p:txBody>
      </p:sp>
      <p:sp>
        <p:nvSpPr>
          <p:cNvPr id="109" name="Google Shape;10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fi-FI"/>
              <a:t>Moderator: 	</a:t>
            </a:r>
            <a:r>
              <a:rPr lang="fi-FI" b="1"/>
              <a:t>Janne Pölönen</a:t>
            </a:r>
            <a:r>
              <a:rPr lang="fi-FI"/>
              <a:t> (Federation of Finnish Learned Societies)</a:t>
            </a:r>
            <a:endParaRPr/>
          </a:p>
          <a:p>
            <a:pPr marL="0" lvl="0" indent="0" algn="l" rtl="0">
              <a:lnSpc>
                <a:spcPct val="90000"/>
              </a:lnSpc>
              <a:spcBef>
                <a:spcPts val="1000"/>
              </a:spcBef>
              <a:spcAft>
                <a:spcPts val="0"/>
              </a:spcAft>
              <a:buClr>
                <a:schemeClr val="dk1"/>
              </a:buClr>
              <a:buSzPts val="2800"/>
              <a:buNone/>
            </a:pPr>
            <a:endParaRPr/>
          </a:p>
          <a:p>
            <a:pPr marL="0" lvl="0" indent="0" algn="l" rtl="0">
              <a:lnSpc>
                <a:spcPct val="90000"/>
              </a:lnSpc>
              <a:spcBef>
                <a:spcPts val="1000"/>
              </a:spcBef>
              <a:spcAft>
                <a:spcPts val="0"/>
              </a:spcAft>
              <a:buClr>
                <a:schemeClr val="dk1"/>
              </a:buClr>
              <a:buSzPts val="2800"/>
              <a:buNone/>
            </a:pPr>
            <a:r>
              <a:rPr lang="fi-FI" b="1"/>
              <a:t>Panelists</a:t>
            </a:r>
            <a:endParaRPr b="1"/>
          </a:p>
          <a:p>
            <a:pPr marL="228600" lvl="0" indent="-228600" algn="l" rtl="0">
              <a:lnSpc>
                <a:spcPct val="90000"/>
              </a:lnSpc>
              <a:spcBef>
                <a:spcPts val="1000"/>
              </a:spcBef>
              <a:spcAft>
                <a:spcPts val="0"/>
              </a:spcAft>
              <a:buClr>
                <a:schemeClr val="dk1"/>
              </a:buClr>
              <a:buSzPts val="2800"/>
              <a:buChar char="•"/>
            </a:pPr>
            <a:r>
              <a:rPr lang="fi-FI"/>
              <a:t>Denmark: 	</a:t>
            </a:r>
            <a:r>
              <a:rPr lang="fi-FI" b="1"/>
              <a:t>Marianne Gauffriau</a:t>
            </a:r>
            <a:r>
              <a:rPr lang="fi-FI"/>
              <a:t> (IT University of Copenhagen)</a:t>
            </a:r>
            <a:endParaRPr/>
          </a:p>
          <a:p>
            <a:pPr marL="228600" lvl="0" indent="-228600" algn="l" rtl="0">
              <a:lnSpc>
                <a:spcPct val="90000"/>
              </a:lnSpc>
              <a:spcBef>
                <a:spcPts val="1000"/>
              </a:spcBef>
              <a:spcAft>
                <a:spcPts val="0"/>
              </a:spcAft>
              <a:buClr>
                <a:schemeClr val="dk1"/>
              </a:buClr>
              <a:buSzPts val="2800"/>
              <a:buChar char="•"/>
            </a:pPr>
            <a:r>
              <a:rPr lang="fi-FI"/>
              <a:t>Finland: 	</a:t>
            </a:r>
            <a:r>
              <a:rPr lang="fi-FI" b="1"/>
              <a:t>Laura Niemi</a:t>
            </a:r>
            <a:r>
              <a:rPr lang="fi-FI"/>
              <a:t> (University of Turku)</a:t>
            </a:r>
            <a:endParaRPr/>
          </a:p>
          <a:p>
            <a:pPr marL="228600" lvl="0" indent="-228600" algn="l" rtl="0">
              <a:lnSpc>
                <a:spcPct val="90000"/>
              </a:lnSpc>
              <a:spcBef>
                <a:spcPts val="1000"/>
              </a:spcBef>
              <a:spcAft>
                <a:spcPts val="0"/>
              </a:spcAft>
              <a:buClr>
                <a:schemeClr val="dk1"/>
              </a:buClr>
              <a:buSzPts val="2800"/>
              <a:buChar char="•"/>
            </a:pPr>
            <a:r>
              <a:rPr lang="fi-FI"/>
              <a:t>Iceland: 	</a:t>
            </a:r>
            <a:r>
              <a:rPr lang="fi-FI" b="1"/>
              <a:t>Baldvin Zarioh</a:t>
            </a:r>
            <a:r>
              <a:rPr lang="fi-FI"/>
              <a:t> (University of Iceland)</a:t>
            </a:r>
            <a:endParaRPr/>
          </a:p>
          <a:p>
            <a:pPr marL="228600" lvl="0" indent="-228600" algn="l" rtl="0">
              <a:lnSpc>
                <a:spcPct val="90000"/>
              </a:lnSpc>
              <a:spcBef>
                <a:spcPts val="1000"/>
              </a:spcBef>
              <a:spcAft>
                <a:spcPts val="0"/>
              </a:spcAft>
              <a:buClr>
                <a:schemeClr val="dk1"/>
              </a:buClr>
              <a:buSzPts val="2800"/>
              <a:buChar char="•"/>
            </a:pPr>
            <a:r>
              <a:rPr lang="fi-FI"/>
              <a:t>Norway: 	</a:t>
            </a:r>
            <a:r>
              <a:rPr lang="fi-FI" b="1"/>
              <a:t>Gunnar Sivertsen</a:t>
            </a:r>
            <a:r>
              <a:rPr lang="fi-FI"/>
              <a:t> (Nordic Institute for Studies in </a:t>
            </a:r>
            <a:endParaRPr/>
          </a:p>
          <a:p>
            <a:pPr marL="1600200" lvl="0" indent="228600" algn="l" rtl="0">
              <a:lnSpc>
                <a:spcPct val="90000"/>
              </a:lnSpc>
              <a:spcBef>
                <a:spcPts val="1000"/>
              </a:spcBef>
              <a:spcAft>
                <a:spcPts val="0"/>
              </a:spcAft>
              <a:buNone/>
            </a:pPr>
            <a:r>
              <a:rPr lang="fi-FI"/>
              <a:t>Innovation, Research and Education)</a:t>
            </a:r>
            <a:endParaRPr/>
          </a:p>
          <a:p>
            <a:pPr marL="228600" lvl="0" indent="-228600" algn="l" rtl="0">
              <a:lnSpc>
                <a:spcPct val="90000"/>
              </a:lnSpc>
              <a:spcBef>
                <a:spcPts val="1000"/>
              </a:spcBef>
              <a:spcAft>
                <a:spcPts val="0"/>
              </a:spcAft>
              <a:buClr>
                <a:schemeClr val="dk1"/>
              </a:buClr>
              <a:buSzPts val="2800"/>
              <a:buChar char="•"/>
            </a:pPr>
            <a:r>
              <a:rPr lang="fi-FI"/>
              <a:t>Sweden: 	</a:t>
            </a:r>
            <a:r>
              <a:rPr lang="fi-FI" b="1"/>
              <a:t>Björn Hammarfelt</a:t>
            </a:r>
            <a:r>
              <a:rPr lang="fi-FI"/>
              <a:t> (University of Borås)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838200" y="35196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Nordic Publication Indicator</a:t>
            </a:r>
            <a:endParaRPr/>
          </a:p>
        </p:txBody>
      </p:sp>
      <p:sp>
        <p:nvSpPr>
          <p:cNvPr id="115" name="Google Shape;115;p4"/>
          <p:cNvSpPr txBox="1">
            <a:spLocks noGrp="1"/>
          </p:cNvSpPr>
          <p:nvPr>
            <p:ph type="body" idx="1"/>
          </p:nvPr>
        </p:nvSpPr>
        <p:spPr>
          <a:xfrm>
            <a:off x="6056268" y="1825625"/>
            <a:ext cx="5826300" cy="4708200"/>
          </a:xfrm>
          <a:prstGeom prst="rect">
            <a:avLst/>
          </a:prstGeom>
          <a:noFill/>
          <a:ln>
            <a:noFill/>
          </a:ln>
        </p:spPr>
        <p:txBody>
          <a:bodyPr spcFirstLastPara="1" wrap="square" lIns="91425" tIns="45700" rIns="91425" bIns="45700" anchor="t" anchorCtr="0">
            <a:normAutofit fontScale="85000" lnSpcReduction="10000"/>
          </a:bodyPr>
          <a:lstStyle/>
          <a:p>
            <a:pPr marL="228600" lvl="0" indent="-215265" algn="l" rtl="0">
              <a:lnSpc>
                <a:spcPct val="90000"/>
              </a:lnSpc>
              <a:spcBef>
                <a:spcPts val="0"/>
              </a:spcBef>
              <a:spcAft>
                <a:spcPts val="0"/>
              </a:spcAft>
              <a:buClr>
                <a:schemeClr val="dk1"/>
              </a:buClr>
              <a:buSzPct val="100000"/>
              <a:buChar char="•"/>
            </a:pPr>
            <a:r>
              <a:rPr lang="fi-FI" b="1">
                <a:latin typeface="Calibri"/>
                <a:ea typeface="Calibri"/>
                <a:cs typeface="Calibri"/>
                <a:sym typeface="Calibri"/>
              </a:rPr>
              <a:t>Norway (2005-2023)</a:t>
            </a:r>
            <a:r>
              <a:rPr lang="fi-FI">
                <a:latin typeface="Calibri"/>
                <a:ea typeface="Calibri"/>
                <a:cs typeface="Calibri"/>
                <a:sym typeface="Calibri"/>
              </a:rPr>
              <a:t>: Publiseringsindikatoren (NPI) or Tellekantene </a:t>
            </a:r>
            <a:endParaRPr/>
          </a:p>
          <a:p>
            <a:pPr marL="228600" lvl="0" indent="-215265" algn="l" rtl="0">
              <a:lnSpc>
                <a:spcPct val="90000"/>
              </a:lnSpc>
              <a:spcBef>
                <a:spcPts val="1000"/>
              </a:spcBef>
              <a:spcAft>
                <a:spcPts val="0"/>
              </a:spcAft>
              <a:buClr>
                <a:schemeClr val="dk1"/>
              </a:buClr>
              <a:buSzPct val="100000"/>
              <a:buChar char="•"/>
            </a:pPr>
            <a:r>
              <a:rPr lang="fi-FI" b="1">
                <a:latin typeface="Calibri"/>
                <a:ea typeface="Calibri"/>
                <a:cs typeface="Calibri"/>
                <a:sym typeface="Calibri"/>
              </a:rPr>
              <a:t>Denmark (2007-2021)</a:t>
            </a:r>
            <a:r>
              <a:rPr lang="fi-FI">
                <a:latin typeface="Calibri"/>
                <a:ea typeface="Calibri"/>
                <a:cs typeface="Calibri"/>
                <a:sym typeface="Calibri"/>
              </a:rPr>
              <a:t>: Den bibliometriske forskningsindikator (BFI)</a:t>
            </a:r>
            <a:endParaRPr/>
          </a:p>
          <a:p>
            <a:pPr marL="228600" lvl="0" indent="-215265" algn="l" rtl="0">
              <a:lnSpc>
                <a:spcPct val="90000"/>
              </a:lnSpc>
              <a:spcBef>
                <a:spcPts val="1000"/>
              </a:spcBef>
              <a:spcAft>
                <a:spcPts val="0"/>
              </a:spcAft>
              <a:buClr>
                <a:schemeClr val="dk1"/>
              </a:buClr>
              <a:buSzPct val="100000"/>
              <a:buChar char="•"/>
            </a:pPr>
            <a:r>
              <a:rPr lang="fi-FI" b="1">
                <a:latin typeface="Calibri"/>
                <a:ea typeface="Calibri"/>
                <a:cs typeface="Calibri"/>
                <a:sym typeface="Calibri"/>
              </a:rPr>
              <a:t>Finland (2015-2024?)</a:t>
            </a:r>
            <a:r>
              <a:rPr lang="fi-FI">
                <a:latin typeface="Calibri"/>
                <a:ea typeface="Calibri"/>
                <a:cs typeface="Calibri"/>
                <a:sym typeface="Calibri"/>
              </a:rPr>
              <a:t>: Julkaisufoorumi (JUFO)</a:t>
            </a:r>
            <a:endParaRPr/>
          </a:p>
          <a:p>
            <a:pPr marL="228600" lvl="0" indent="-215265" algn="l" rtl="0">
              <a:lnSpc>
                <a:spcPct val="90000"/>
              </a:lnSpc>
              <a:spcBef>
                <a:spcPts val="1000"/>
              </a:spcBef>
              <a:spcAft>
                <a:spcPts val="0"/>
              </a:spcAft>
              <a:buClr>
                <a:schemeClr val="dk1"/>
              </a:buClr>
              <a:buSzPct val="100000"/>
              <a:buChar char="•"/>
            </a:pPr>
            <a:r>
              <a:rPr lang="fi-FI" b="1">
                <a:latin typeface="Calibri"/>
                <a:ea typeface="Calibri"/>
                <a:cs typeface="Calibri"/>
                <a:sym typeface="Calibri"/>
              </a:rPr>
              <a:t>Sweden (Not in PRFS)</a:t>
            </a:r>
            <a:r>
              <a:rPr lang="fi-FI">
                <a:latin typeface="Calibri"/>
                <a:ea typeface="Calibri"/>
                <a:cs typeface="Calibri"/>
                <a:sym typeface="Calibri"/>
              </a:rPr>
              <a:t>: Norska listan or Norska modellen in Sweden used internally by thirteen Swedish universities</a:t>
            </a:r>
            <a:endParaRPr/>
          </a:p>
          <a:p>
            <a:pPr marL="228600" lvl="0" indent="-215265" algn="l" rtl="0">
              <a:lnSpc>
                <a:spcPct val="90000"/>
              </a:lnSpc>
              <a:spcBef>
                <a:spcPts val="1000"/>
              </a:spcBef>
              <a:spcAft>
                <a:spcPts val="0"/>
              </a:spcAft>
              <a:buClr>
                <a:schemeClr val="dk1"/>
              </a:buClr>
              <a:buSzPct val="100000"/>
              <a:buChar char="•"/>
            </a:pPr>
            <a:r>
              <a:rPr lang="fi-FI" b="1"/>
              <a:t>Iceland: (2019-):</a:t>
            </a:r>
            <a:r>
              <a:rPr lang="fi-FI"/>
              <a:t> The Norwegian, Danish and Finnish lists used as supporting tool since 2019 and the Finnish list more extensively since 2022</a:t>
            </a:r>
            <a:endParaRPr/>
          </a:p>
        </p:txBody>
      </p:sp>
      <p:sp>
        <p:nvSpPr>
          <p:cNvPr id="116" name="Google Shape;116;p4"/>
          <p:cNvSpPr/>
          <p:nvPr/>
        </p:nvSpPr>
        <p:spPr>
          <a:xfrm>
            <a:off x="3299378" y="1825626"/>
            <a:ext cx="2198752" cy="1325562"/>
          </a:xfrm>
          <a:prstGeom prst="rect">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Level rating of Publication Channels</a:t>
            </a:r>
            <a:endParaRPr sz="2000" b="0" i="0" u="none" strike="noStrike" cap="none">
              <a:solidFill>
                <a:schemeClr val="lt1"/>
              </a:solidFill>
              <a:latin typeface="Calibri"/>
              <a:ea typeface="Calibri"/>
              <a:cs typeface="Calibri"/>
              <a:sym typeface="Calibri"/>
            </a:endParaRPr>
          </a:p>
        </p:txBody>
      </p:sp>
      <p:sp>
        <p:nvSpPr>
          <p:cNvPr id="117" name="Google Shape;117;p4"/>
          <p:cNvSpPr/>
          <p:nvPr/>
        </p:nvSpPr>
        <p:spPr>
          <a:xfrm>
            <a:off x="956611" y="1825625"/>
            <a:ext cx="2198751" cy="1325563"/>
          </a:xfrm>
          <a:prstGeom prst="rect">
            <a:avLst/>
          </a:prstGeom>
          <a:gradFill>
            <a:gsLst>
              <a:gs pos="0">
                <a:srgbClr val="5F82CA"/>
              </a:gs>
              <a:gs pos="50000">
                <a:srgbClr val="3C70CA"/>
              </a:gs>
              <a:gs pos="100000">
                <a:srgbClr val="2E60B9"/>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Complete national Publication Data</a:t>
            </a:r>
            <a:endParaRPr/>
          </a:p>
        </p:txBody>
      </p:sp>
      <p:sp>
        <p:nvSpPr>
          <p:cNvPr id="118" name="Google Shape;118;p4"/>
          <p:cNvSpPr/>
          <p:nvPr/>
        </p:nvSpPr>
        <p:spPr>
          <a:xfrm>
            <a:off x="2235662" y="3706815"/>
            <a:ext cx="1944216" cy="1200466"/>
          </a:xfrm>
          <a:prstGeom prst="rect">
            <a:avLst/>
          </a:prstGeom>
          <a:gradFill>
            <a:gsLst>
              <a:gs pos="0">
                <a:srgbClr val="FFC647"/>
              </a:gs>
              <a:gs pos="50000">
                <a:srgbClr val="FFC600"/>
              </a:gs>
              <a:gs pos="100000">
                <a:srgbClr val="E3B400"/>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Funding Formula</a:t>
            </a:r>
            <a:endParaRPr/>
          </a:p>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Level 1: 1 point</a:t>
            </a:r>
            <a:endParaRPr sz="2000" b="0" i="0" u="none" strike="noStrike" cap="none">
              <a:solidFill>
                <a:schemeClr val="lt1"/>
              </a:solidFill>
              <a:latin typeface="Calibri"/>
              <a:ea typeface="Calibri"/>
              <a:cs typeface="Calibri"/>
              <a:sym typeface="Calibri"/>
            </a:endParaRPr>
          </a:p>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Level 2: 3 points</a:t>
            </a:r>
            <a:endParaRPr sz="2000" b="0" i="0" u="none" strike="noStrike" cap="none">
              <a:solidFill>
                <a:schemeClr val="lt1"/>
              </a:solidFill>
              <a:latin typeface="Calibri"/>
              <a:ea typeface="Calibri"/>
              <a:cs typeface="Calibri"/>
              <a:sym typeface="Calibri"/>
            </a:endParaRPr>
          </a:p>
        </p:txBody>
      </p:sp>
      <p:sp>
        <p:nvSpPr>
          <p:cNvPr id="119" name="Google Shape;119;p4"/>
          <p:cNvSpPr/>
          <p:nvPr/>
        </p:nvSpPr>
        <p:spPr>
          <a:xfrm>
            <a:off x="2235662" y="5456883"/>
            <a:ext cx="1944216" cy="882957"/>
          </a:xfrm>
          <a:prstGeom prst="rect">
            <a:avLst/>
          </a:prstGeom>
          <a:gradFill>
            <a:gsLst>
              <a:gs pos="0">
                <a:srgbClr val="AFAFAF"/>
              </a:gs>
              <a:gs pos="50000">
                <a:schemeClr val="accent3"/>
              </a:gs>
              <a:gs pos="100000">
                <a:srgbClr val="919191"/>
              </a:gs>
            </a:gsLst>
            <a:lin ang="5400000" scaled="0"/>
          </a:gradFill>
          <a:ln>
            <a:noFill/>
          </a:ln>
          <a:effectLst>
            <a:outerShdw blurRad="57150" dist="19050" dir="5400000" algn="ctr" rotWithShape="0">
              <a:srgbClr val="000000">
                <a:alpha val="6274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fi-FI" sz="2000" b="0" i="0" u="none" strike="noStrike" cap="none">
                <a:solidFill>
                  <a:schemeClr val="lt1"/>
                </a:solidFill>
                <a:latin typeface="Calibri"/>
                <a:ea typeface="Calibri"/>
                <a:cs typeface="Calibri"/>
                <a:sym typeface="Calibri"/>
              </a:rPr>
              <a:t>Block-grant to Universities</a:t>
            </a:r>
            <a:endParaRPr sz="2000" b="0" i="0" u="none" strike="noStrike" cap="none">
              <a:solidFill>
                <a:schemeClr val="lt1"/>
              </a:solidFill>
              <a:latin typeface="Calibri"/>
              <a:ea typeface="Calibri"/>
              <a:cs typeface="Calibri"/>
              <a:sym typeface="Calibri"/>
            </a:endParaRPr>
          </a:p>
        </p:txBody>
      </p:sp>
      <p:cxnSp>
        <p:nvCxnSpPr>
          <p:cNvPr id="120" name="Google Shape;120;p4"/>
          <p:cNvCxnSpPr>
            <a:stCxn id="116" idx="2"/>
            <a:endCxn id="118" idx="0"/>
          </p:cNvCxnSpPr>
          <p:nvPr/>
        </p:nvCxnSpPr>
        <p:spPr>
          <a:xfrm flipH="1">
            <a:off x="3207754" y="3151188"/>
            <a:ext cx="1191000" cy="555600"/>
          </a:xfrm>
          <a:prstGeom prst="straightConnector1">
            <a:avLst/>
          </a:prstGeom>
          <a:noFill/>
          <a:ln w="19050" cap="flat" cmpd="sng">
            <a:solidFill>
              <a:schemeClr val="dk1"/>
            </a:solidFill>
            <a:prstDash val="solid"/>
            <a:miter lim="800000"/>
            <a:headEnd type="none" w="sm" len="sm"/>
            <a:tailEnd type="stealth" w="med" len="med"/>
          </a:ln>
        </p:spPr>
      </p:cxnSp>
      <p:cxnSp>
        <p:nvCxnSpPr>
          <p:cNvPr id="121" name="Google Shape;121;p4"/>
          <p:cNvCxnSpPr>
            <a:stCxn id="117" idx="2"/>
            <a:endCxn id="118" idx="0"/>
          </p:cNvCxnSpPr>
          <p:nvPr/>
        </p:nvCxnSpPr>
        <p:spPr>
          <a:xfrm>
            <a:off x="2055987" y="3151188"/>
            <a:ext cx="1151700" cy="555600"/>
          </a:xfrm>
          <a:prstGeom prst="straightConnector1">
            <a:avLst/>
          </a:prstGeom>
          <a:noFill/>
          <a:ln w="19050" cap="flat" cmpd="sng">
            <a:solidFill>
              <a:schemeClr val="dk1"/>
            </a:solidFill>
            <a:prstDash val="solid"/>
            <a:miter lim="800000"/>
            <a:headEnd type="none" w="sm" len="sm"/>
            <a:tailEnd type="stealth" w="med" len="med"/>
          </a:ln>
        </p:spPr>
      </p:cxnSp>
      <p:cxnSp>
        <p:nvCxnSpPr>
          <p:cNvPr id="122" name="Google Shape;122;p4"/>
          <p:cNvCxnSpPr>
            <a:stCxn id="118" idx="2"/>
            <a:endCxn id="119" idx="0"/>
          </p:cNvCxnSpPr>
          <p:nvPr/>
        </p:nvCxnSpPr>
        <p:spPr>
          <a:xfrm>
            <a:off x="3207770" y="4907281"/>
            <a:ext cx="0" cy="549600"/>
          </a:xfrm>
          <a:prstGeom prst="straightConnector1">
            <a:avLst/>
          </a:prstGeom>
          <a:noFill/>
          <a:ln w="19050" cap="flat" cmpd="sng">
            <a:solidFill>
              <a:schemeClr val="dk1"/>
            </a:solidFill>
            <a:prstDash val="solid"/>
            <a:miter lim="800000"/>
            <a:headEnd type="none" w="sm" len="sm"/>
            <a:tailEnd type="stealth"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5"/>
          <p:cNvSpPr txBox="1">
            <a:spLocks noGrp="1"/>
          </p:cNvSpPr>
          <p:nvPr>
            <p:ph type="body" idx="1"/>
          </p:nvPr>
        </p:nvSpPr>
        <p:spPr>
          <a:xfrm>
            <a:off x="522499" y="2374900"/>
            <a:ext cx="5573501" cy="3848100"/>
          </a:xfrm>
          <a:prstGeom prst="rect">
            <a:avLst/>
          </a:prstGeom>
          <a:noFill/>
          <a:ln>
            <a:noFill/>
          </a:ln>
        </p:spPr>
        <p:txBody>
          <a:bodyPr spcFirstLastPara="1" wrap="square" lIns="35700" tIns="35700" rIns="35700" bIns="35700" anchor="t" anchorCtr="0">
            <a:noAutofit/>
          </a:bodyPr>
          <a:lstStyle/>
          <a:p>
            <a:pPr marL="354368" lvl="0" indent="-354368" algn="l" rtl="0">
              <a:lnSpc>
                <a:spcPct val="90000"/>
              </a:lnSpc>
              <a:spcBef>
                <a:spcPts val="0"/>
              </a:spcBef>
              <a:spcAft>
                <a:spcPts val="0"/>
              </a:spcAft>
              <a:buSzPts val="2400"/>
              <a:buChar char="▪"/>
            </a:pPr>
            <a:r>
              <a:rPr lang="fi-FI"/>
              <a:t>Agreement for Reforming Research Assessment published in July 2022</a:t>
            </a:r>
            <a:endParaRPr/>
          </a:p>
          <a:p>
            <a:pPr marL="354368" lvl="0" indent="-354368" algn="l" rtl="0">
              <a:lnSpc>
                <a:spcPct val="90000"/>
              </a:lnSpc>
              <a:spcBef>
                <a:spcPts val="0"/>
              </a:spcBef>
              <a:spcAft>
                <a:spcPts val="0"/>
              </a:spcAft>
              <a:buSzPts val="2400"/>
              <a:buChar char="▪"/>
            </a:pPr>
            <a:r>
              <a:rPr lang="fi-FI"/>
              <a:t>Over 600 organisations have signed</a:t>
            </a:r>
            <a:endParaRPr/>
          </a:p>
          <a:p>
            <a:pPr marL="354368" lvl="0" indent="-354368" algn="l" rtl="0">
              <a:lnSpc>
                <a:spcPct val="90000"/>
              </a:lnSpc>
              <a:spcBef>
                <a:spcPts val="0"/>
              </a:spcBef>
              <a:spcAft>
                <a:spcPts val="0"/>
              </a:spcAft>
              <a:buSzPts val="2400"/>
              <a:buChar char="▪"/>
            </a:pPr>
            <a:r>
              <a:rPr lang="fi-FI"/>
              <a:t>Nordic countries (organisations):</a:t>
            </a:r>
            <a:endParaRPr/>
          </a:p>
          <a:p>
            <a:pPr marL="963953" lvl="1" indent="-354368" algn="l" rtl="0">
              <a:lnSpc>
                <a:spcPct val="90000"/>
              </a:lnSpc>
              <a:spcBef>
                <a:spcPts val="601"/>
              </a:spcBef>
              <a:spcAft>
                <a:spcPts val="0"/>
              </a:spcAft>
              <a:buSzPts val="2400"/>
              <a:buChar char="–"/>
            </a:pPr>
            <a:r>
              <a:rPr lang="fi-FI"/>
              <a:t>Denmark: 8</a:t>
            </a:r>
            <a:endParaRPr/>
          </a:p>
          <a:p>
            <a:pPr marL="963953" lvl="1" indent="-354368" algn="l" rtl="0">
              <a:lnSpc>
                <a:spcPct val="90000"/>
              </a:lnSpc>
              <a:spcBef>
                <a:spcPts val="601"/>
              </a:spcBef>
              <a:spcAft>
                <a:spcPts val="0"/>
              </a:spcAft>
              <a:buSzPts val="2400"/>
              <a:buChar char="–"/>
            </a:pPr>
            <a:r>
              <a:rPr lang="fi-FI"/>
              <a:t>Finland: 33 </a:t>
            </a:r>
            <a:endParaRPr/>
          </a:p>
          <a:p>
            <a:pPr marL="963953" lvl="1" indent="-354368" algn="l" rtl="0">
              <a:lnSpc>
                <a:spcPct val="90000"/>
              </a:lnSpc>
              <a:spcBef>
                <a:spcPts val="601"/>
              </a:spcBef>
              <a:spcAft>
                <a:spcPts val="0"/>
              </a:spcAft>
              <a:buSzPts val="2400"/>
              <a:buChar char="–"/>
            </a:pPr>
            <a:r>
              <a:rPr lang="fi-FI"/>
              <a:t>Iceland: 2 </a:t>
            </a:r>
            <a:endParaRPr/>
          </a:p>
          <a:p>
            <a:pPr marL="963953" lvl="1" indent="-354368" algn="l" rtl="0">
              <a:lnSpc>
                <a:spcPct val="90000"/>
              </a:lnSpc>
              <a:spcBef>
                <a:spcPts val="601"/>
              </a:spcBef>
              <a:spcAft>
                <a:spcPts val="0"/>
              </a:spcAft>
              <a:buSzPts val="2400"/>
              <a:buChar char="–"/>
            </a:pPr>
            <a:r>
              <a:rPr lang="fi-FI"/>
              <a:t>Norway: 19</a:t>
            </a:r>
            <a:endParaRPr/>
          </a:p>
          <a:p>
            <a:pPr marL="963953" lvl="1" indent="-354368" algn="l" rtl="0">
              <a:lnSpc>
                <a:spcPct val="90000"/>
              </a:lnSpc>
              <a:spcBef>
                <a:spcPts val="601"/>
              </a:spcBef>
              <a:spcAft>
                <a:spcPts val="0"/>
              </a:spcAft>
              <a:buSzPts val="2400"/>
              <a:buChar char="–"/>
            </a:pPr>
            <a:r>
              <a:rPr lang="fi-FI"/>
              <a:t>Sweden: 24</a:t>
            </a:r>
            <a:endParaRPr sz="2800"/>
          </a:p>
          <a:p>
            <a:pPr marL="0" lvl="0" indent="0" algn="l" rtl="0">
              <a:lnSpc>
                <a:spcPct val="90000"/>
              </a:lnSpc>
              <a:spcBef>
                <a:spcPts val="595"/>
              </a:spcBef>
              <a:spcAft>
                <a:spcPts val="0"/>
              </a:spcAft>
              <a:buSzPts val="1800"/>
              <a:buNone/>
            </a:pPr>
            <a:endParaRPr sz="1389"/>
          </a:p>
        </p:txBody>
      </p:sp>
      <p:sp>
        <p:nvSpPr>
          <p:cNvPr id="128" name="Google Shape;128;p5"/>
          <p:cNvSpPr txBox="1">
            <a:spLocks noGrp="1"/>
          </p:cNvSpPr>
          <p:nvPr>
            <p:ph type="title"/>
          </p:nvPr>
        </p:nvSpPr>
        <p:spPr>
          <a:xfrm>
            <a:off x="523237" y="357549"/>
            <a:ext cx="6055363" cy="1263818"/>
          </a:xfrm>
          <a:prstGeom prst="rect">
            <a:avLst/>
          </a:prstGeom>
          <a:noFill/>
          <a:ln>
            <a:noFill/>
          </a:ln>
        </p:spPr>
        <p:txBody>
          <a:bodyPr spcFirstLastPara="1" wrap="square" lIns="35700" tIns="35700" rIns="35700" bIns="35700" anchor="t" anchorCtr="0">
            <a:noAutofit/>
          </a:bodyPr>
          <a:lstStyle/>
          <a:p>
            <a:pPr marL="0" lvl="0" indent="0" algn="l" rtl="0">
              <a:lnSpc>
                <a:spcPct val="95000"/>
              </a:lnSpc>
              <a:spcBef>
                <a:spcPts val="0"/>
              </a:spcBef>
              <a:spcAft>
                <a:spcPts val="0"/>
              </a:spcAft>
              <a:buSzPts val="4800"/>
              <a:buFont typeface="Calibri"/>
              <a:buNone/>
            </a:pPr>
            <a:r>
              <a:rPr lang="fi-FI" sz="3733"/>
              <a:t>CoARA – Coalition for Advancing Research Assessment</a:t>
            </a:r>
            <a:endParaRPr sz="3733"/>
          </a:p>
        </p:txBody>
      </p:sp>
      <p:sp>
        <p:nvSpPr>
          <p:cNvPr id="129" name="Google Shape;129;p5"/>
          <p:cNvSpPr txBox="1">
            <a:spLocks noGrp="1"/>
          </p:cNvSpPr>
          <p:nvPr>
            <p:ph type="sldNum" idx="12"/>
          </p:nvPr>
        </p:nvSpPr>
        <p:spPr>
          <a:xfrm>
            <a:off x="522497" y="6430434"/>
            <a:ext cx="424868" cy="142177"/>
          </a:xfrm>
          <a:prstGeom prst="rect">
            <a:avLst/>
          </a:prstGeom>
          <a:noFill/>
          <a:ln>
            <a:noFill/>
          </a:ln>
        </p:spPr>
        <p:txBody>
          <a:bodyPr spcFirstLastPara="1" wrap="square" lIns="35700" tIns="35700" rIns="35700" bIns="35700" anchor="ctr" anchorCtr="0">
            <a:noAutofit/>
          </a:bodyPr>
          <a:lstStyle/>
          <a:p>
            <a:pPr marL="0" lvl="0" indent="0" algn="l" rtl="0">
              <a:spcBef>
                <a:spcPts val="0"/>
              </a:spcBef>
              <a:spcAft>
                <a:spcPts val="0"/>
              </a:spcAft>
              <a:buClr>
                <a:srgbClr val="888888"/>
              </a:buClr>
              <a:buSzPts val="1092"/>
              <a:buFont typeface="Arial"/>
              <a:buNone/>
            </a:pPr>
            <a:fld id="{00000000-1234-1234-1234-123412341234}" type="slidenum">
              <a:rPr lang="fi-FI" sz="1092"/>
              <a:t>5</a:t>
            </a:fld>
            <a:endParaRPr sz="1092"/>
          </a:p>
        </p:txBody>
      </p:sp>
      <p:sp>
        <p:nvSpPr>
          <p:cNvPr id="130" name="Google Shape;130;p5"/>
          <p:cNvSpPr txBox="1"/>
          <p:nvPr/>
        </p:nvSpPr>
        <p:spPr>
          <a:xfrm>
            <a:off x="5880100" y="357550"/>
            <a:ext cx="6018000" cy="3579450"/>
          </a:xfrm>
          <a:prstGeom prst="rect">
            <a:avLst/>
          </a:prstGeom>
          <a:noFill/>
          <a:ln>
            <a:noFill/>
          </a:ln>
        </p:spPr>
        <p:txBody>
          <a:bodyPr spcFirstLastPara="1" wrap="square" lIns="35700" tIns="35700" rIns="35700" bIns="35700" anchor="t" anchorCtr="0">
            <a:noAutofit/>
          </a:bodyPr>
          <a:lstStyle/>
          <a:p>
            <a:pPr marL="609585" marR="0" lvl="1" indent="0" algn="l" rtl="0">
              <a:lnSpc>
                <a:spcPct val="90000"/>
              </a:lnSpc>
              <a:spcBef>
                <a:spcPts val="601"/>
              </a:spcBef>
              <a:spcAft>
                <a:spcPts val="0"/>
              </a:spcAft>
              <a:buClr>
                <a:schemeClr val="dk1"/>
              </a:buClr>
              <a:buSzPts val="2800"/>
              <a:buFont typeface="Arial"/>
              <a:buNone/>
            </a:pPr>
            <a:r>
              <a:rPr lang="fi-FI" sz="2800" b="1" i="0" u="none" strike="noStrike" cap="none">
                <a:solidFill>
                  <a:schemeClr val="dk1"/>
                </a:solidFill>
                <a:latin typeface="Calibri"/>
                <a:ea typeface="Calibri"/>
                <a:cs typeface="Calibri"/>
                <a:sym typeface="Calibri"/>
              </a:rPr>
              <a:t>4 Core Commitments:</a:t>
            </a:r>
            <a:endParaRPr/>
          </a:p>
          <a:p>
            <a:pPr marL="1066785" marR="0" lvl="1" indent="-457200" algn="l" rtl="0">
              <a:lnSpc>
                <a:spcPct val="90000"/>
              </a:lnSpc>
              <a:spcBef>
                <a:spcPts val="601"/>
              </a:spcBef>
              <a:spcAft>
                <a:spcPts val="0"/>
              </a:spcAft>
              <a:buClr>
                <a:schemeClr val="dk1"/>
              </a:buClr>
              <a:buSzPts val="2000"/>
              <a:buFont typeface="Calibri"/>
              <a:buAutoNum type="arabicPeriod"/>
            </a:pPr>
            <a:r>
              <a:rPr lang="fi-FI" sz="2000" b="0" i="0" u="none" strike="noStrike" cap="none">
                <a:solidFill>
                  <a:schemeClr val="dk1"/>
                </a:solidFill>
                <a:latin typeface="Calibri"/>
                <a:ea typeface="Calibri"/>
                <a:cs typeface="Calibri"/>
                <a:sym typeface="Calibri"/>
              </a:rPr>
              <a:t>Recognise the diversity of contributions to, and careers in, research.</a:t>
            </a:r>
            <a:endParaRPr/>
          </a:p>
          <a:p>
            <a:pPr marL="1066785" marR="0" lvl="1" indent="-457200" algn="l" rtl="0">
              <a:lnSpc>
                <a:spcPct val="90000"/>
              </a:lnSpc>
              <a:spcBef>
                <a:spcPts val="601"/>
              </a:spcBef>
              <a:spcAft>
                <a:spcPts val="0"/>
              </a:spcAft>
              <a:buClr>
                <a:schemeClr val="dk1"/>
              </a:buClr>
              <a:buSzPts val="2000"/>
              <a:buFont typeface="Calibri"/>
              <a:buAutoNum type="arabicPeriod"/>
            </a:pPr>
            <a:r>
              <a:rPr lang="fi-FI" sz="2000" b="0" i="0" u="none" strike="noStrike" cap="none">
                <a:solidFill>
                  <a:schemeClr val="dk1"/>
                </a:solidFill>
                <a:latin typeface="Calibri"/>
                <a:ea typeface="Calibri"/>
                <a:cs typeface="Calibri"/>
                <a:sym typeface="Calibri"/>
              </a:rPr>
              <a:t>Base research assessment primarily on qualitative evaluation... supported by responsible use of quantitative indicators</a:t>
            </a:r>
            <a:endParaRPr/>
          </a:p>
          <a:p>
            <a:pPr marL="1066785" marR="0" lvl="1" indent="-457200" algn="l" rtl="0">
              <a:lnSpc>
                <a:spcPct val="90000"/>
              </a:lnSpc>
              <a:spcBef>
                <a:spcPts val="601"/>
              </a:spcBef>
              <a:spcAft>
                <a:spcPts val="0"/>
              </a:spcAft>
              <a:buClr>
                <a:schemeClr val="dk1"/>
              </a:buClr>
              <a:buSzPts val="2000"/>
              <a:buFont typeface="Calibri"/>
              <a:buAutoNum type="arabicPeriod"/>
            </a:pPr>
            <a:r>
              <a:rPr lang="fi-FI" sz="2000" b="0" i="0" u="none" strike="noStrike" cap="none">
                <a:solidFill>
                  <a:schemeClr val="dk1"/>
                </a:solidFill>
                <a:latin typeface="Calibri"/>
                <a:ea typeface="Calibri"/>
                <a:cs typeface="Calibri"/>
                <a:sym typeface="Calibri"/>
              </a:rPr>
              <a:t>Abandon inappropriate uses of journal- and publication- based metrics (JIF, H-index)</a:t>
            </a:r>
            <a:endParaRPr/>
          </a:p>
          <a:p>
            <a:pPr marL="1066785" marR="0" lvl="1" indent="-457200" algn="l" rtl="0">
              <a:lnSpc>
                <a:spcPct val="90000"/>
              </a:lnSpc>
              <a:spcBef>
                <a:spcPts val="601"/>
              </a:spcBef>
              <a:spcAft>
                <a:spcPts val="0"/>
              </a:spcAft>
              <a:buClr>
                <a:schemeClr val="dk1"/>
              </a:buClr>
              <a:buSzPts val="2000"/>
              <a:buFont typeface="Calibri"/>
              <a:buAutoNum type="arabicPeriod"/>
            </a:pPr>
            <a:r>
              <a:rPr lang="fi-FI" sz="2000" b="0" i="0" u="none" strike="noStrike" cap="none">
                <a:solidFill>
                  <a:schemeClr val="dk1"/>
                </a:solidFill>
                <a:latin typeface="Calibri"/>
                <a:ea typeface="Calibri"/>
                <a:cs typeface="Calibri"/>
                <a:sym typeface="Calibri"/>
              </a:rPr>
              <a:t>Avoid the use of rankings of research organisations in research assessment</a:t>
            </a:r>
            <a:endParaRPr/>
          </a:p>
          <a:p>
            <a:pPr marL="354368" marR="0" lvl="0" indent="-201968" algn="l" rtl="0">
              <a:lnSpc>
                <a:spcPct val="90000"/>
              </a:lnSpc>
              <a:spcBef>
                <a:spcPts val="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354368" marR="0" lvl="0" indent="-201968" algn="l" rtl="0">
              <a:lnSpc>
                <a:spcPct val="90000"/>
              </a:lnSpc>
              <a:spcBef>
                <a:spcPts val="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354368" marR="0" lvl="0" indent="-201968" algn="l" rtl="0">
              <a:lnSpc>
                <a:spcPct val="90000"/>
              </a:lnSpc>
              <a:spcBef>
                <a:spcPts val="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285750" marR="0" lvl="0" indent="-196850" algn="l" rtl="0">
              <a:lnSpc>
                <a:spcPct val="90000"/>
              </a:lnSpc>
              <a:spcBef>
                <a:spcPts val="595"/>
              </a:spcBef>
              <a:spcAft>
                <a:spcPts val="0"/>
              </a:spcAft>
              <a:buClr>
                <a:schemeClr val="dk1"/>
              </a:buClr>
              <a:buSzPts val="1400"/>
              <a:buFont typeface="Arial"/>
              <a:buNone/>
            </a:pPr>
            <a:endParaRPr sz="1400" b="0" i="0" u="none" strike="noStrike" cap="none">
              <a:solidFill>
                <a:schemeClr val="dk1"/>
              </a:solidFill>
              <a:latin typeface="Calibri"/>
              <a:ea typeface="Calibri"/>
              <a:cs typeface="Calibri"/>
              <a:sym typeface="Calibri"/>
            </a:endParaRPr>
          </a:p>
        </p:txBody>
      </p:sp>
      <p:pic>
        <p:nvPicPr>
          <p:cNvPr id="131" name="Google Shape;131;p5"/>
          <p:cNvPicPr preferRelativeResize="0"/>
          <p:nvPr/>
        </p:nvPicPr>
        <p:blipFill rotWithShape="1">
          <a:blip r:embed="rId3">
            <a:alphaModFix/>
          </a:blip>
          <a:srcRect/>
          <a:stretch/>
        </p:blipFill>
        <p:spPr>
          <a:xfrm>
            <a:off x="6324600" y="4028251"/>
            <a:ext cx="5867400" cy="2829750"/>
          </a:xfrm>
          <a:prstGeom prst="rect">
            <a:avLst/>
          </a:prstGeom>
          <a:noFill/>
          <a:ln>
            <a:noFill/>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6"/>
          <p:cNvSpPr txBox="1">
            <a:spLocks noGrp="1"/>
          </p:cNvSpPr>
          <p:nvPr>
            <p:ph type="title"/>
          </p:nvPr>
        </p:nvSpPr>
        <p:spPr>
          <a:xfrm>
            <a:off x="435896" y="357549"/>
            <a:ext cx="11320213" cy="1058192"/>
          </a:xfrm>
          <a:prstGeom prst="rect">
            <a:avLst/>
          </a:prstGeom>
          <a:noFill/>
          <a:ln>
            <a:noFill/>
          </a:ln>
        </p:spPr>
        <p:txBody>
          <a:bodyPr spcFirstLastPara="1" wrap="square" lIns="26875" tIns="26875" rIns="26875" bIns="26875" anchor="t" anchorCtr="0">
            <a:noAutofit/>
          </a:bodyPr>
          <a:lstStyle/>
          <a:p>
            <a:pPr marL="0" lvl="0" indent="0" algn="l" rtl="0">
              <a:lnSpc>
                <a:spcPct val="95000"/>
              </a:lnSpc>
              <a:spcBef>
                <a:spcPts val="0"/>
              </a:spcBef>
              <a:spcAft>
                <a:spcPts val="0"/>
              </a:spcAft>
              <a:buClr>
                <a:schemeClr val="dk1"/>
              </a:buClr>
              <a:buSzPts val="1800"/>
              <a:buFont typeface="Calibri"/>
              <a:buNone/>
            </a:pPr>
            <a:r>
              <a:rPr lang="fi-FI"/>
              <a:t>Finnish Universities’ publication output 2019-2021: CRIS vs JIF based assessment</a:t>
            </a:r>
            <a:endParaRPr/>
          </a:p>
        </p:txBody>
      </p:sp>
      <p:sp>
        <p:nvSpPr>
          <p:cNvPr id="137" name="Google Shape;137;p6"/>
          <p:cNvSpPr txBox="1">
            <a:spLocks noGrp="1"/>
          </p:cNvSpPr>
          <p:nvPr>
            <p:ph type="sldNum" idx="12"/>
          </p:nvPr>
        </p:nvSpPr>
        <p:spPr>
          <a:xfrm>
            <a:off x="435143" y="6430434"/>
            <a:ext cx="431527" cy="142177"/>
          </a:xfrm>
          <a:prstGeom prst="rect">
            <a:avLst/>
          </a:prstGeom>
          <a:noFill/>
          <a:ln>
            <a:noFill/>
          </a:ln>
        </p:spPr>
        <p:txBody>
          <a:bodyPr spcFirstLastPara="1" wrap="square" lIns="26875" tIns="26875" rIns="26875" bIns="26875" anchor="ctr" anchorCtr="0">
            <a:noAutofit/>
          </a:bodyPr>
          <a:lstStyle/>
          <a:p>
            <a:pPr marL="0" lvl="0" indent="0" algn="l" rtl="0">
              <a:spcBef>
                <a:spcPts val="0"/>
              </a:spcBef>
              <a:spcAft>
                <a:spcPts val="0"/>
              </a:spcAft>
              <a:buClr>
                <a:srgbClr val="888888"/>
              </a:buClr>
              <a:buSzPts val="1200"/>
              <a:buFont typeface="Arial"/>
              <a:buNone/>
            </a:pPr>
            <a:fld id="{00000000-1234-1234-1234-123412341234}" type="slidenum">
              <a:rPr lang="fi-FI"/>
              <a:t>6</a:t>
            </a:fld>
            <a:endParaRPr/>
          </a:p>
        </p:txBody>
      </p:sp>
      <p:pic>
        <p:nvPicPr>
          <p:cNvPr id="138" name="Google Shape;138;p6"/>
          <p:cNvPicPr preferRelativeResize="0"/>
          <p:nvPr/>
        </p:nvPicPr>
        <p:blipFill rotWithShape="1">
          <a:blip r:embed="rId3">
            <a:alphaModFix/>
          </a:blip>
          <a:srcRect/>
          <a:stretch/>
        </p:blipFill>
        <p:spPr>
          <a:xfrm>
            <a:off x="168896" y="1693463"/>
            <a:ext cx="11854207" cy="4879148"/>
          </a:xfrm>
          <a:prstGeom prst="rect">
            <a:avLst/>
          </a:prstGeom>
          <a:noFill/>
          <a:ln>
            <a:noFill/>
          </a:ln>
        </p:spPr>
      </p:pic>
      <p:sp>
        <p:nvSpPr>
          <p:cNvPr id="139" name="Google Shape;139;p6"/>
          <p:cNvSpPr txBox="1"/>
          <p:nvPr/>
        </p:nvSpPr>
        <p:spPr>
          <a:xfrm>
            <a:off x="9551825" y="5247475"/>
            <a:ext cx="18081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i-FI" sz="1800" b="1">
                <a:solidFill>
                  <a:srgbClr val="FF0000"/>
                </a:solidFill>
                <a:latin typeface="Calibri"/>
                <a:ea typeface="Calibri"/>
                <a:cs typeface="Calibri"/>
                <a:sym typeface="Calibri"/>
              </a:rPr>
              <a:t>Articles in JIF Journals</a:t>
            </a:r>
            <a:endParaRPr sz="1800" b="1">
              <a:solidFill>
                <a:srgbClr val="FF0000"/>
              </a:solidFill>
              <a:latin typeface="Calibri"/>
              <a:ea typeface="Calibri"/>
              <a:cs typeface="Calibri"/>
              <a:sym typeface="Calibri"/>
            </a:endParaRPr>
          </a:p>
        </p:txBody>
      </p:sp>
      <p:sp>
        <p:nvSpPr>
          <p:cNvPr id="140" name="Google Shape;140;p6"/>
          <p:cNvSpPr/>
          <p:nvPr/>
        </p:nvSpPr>
        <p:spPr>
          <a:xfrm>
            <a:off x="8480850" y="5309275"/>
            <a:ext cx="2582400" cy="6771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7"/>
          <p:cNvSpPr txBox="1">
            <a:spLocks noGrp="1"/>
          </p:cNvSpPr>
          <p:nvPr>
            <p:ph type="title"/>
          </p:nvPr>
        </p:nvSpPr>
        <p:spPr>
          <a:xfrm>
            <a:off x="590600" y="474743"/>
            <a:ext cx="6832500" cy="11463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fi-FI"/>
              <a:t>Expert-based journal evaluation vs JIF-based rankings</a:t>
            </a:r>
            <a:endParaRPr/>
          </a:p>
        </p:txBody>
      </p:sp>
      <p:sp>
        <p:nvSpPr>
          <p:cNvPr id="146" name="Google Shape;146;p7"/>
          <p:cNvSpPr txBox="1"/>
          <p:nvPr/>
        </p:nvSpPr>
        <p:spPr>
          <a:xfrm>
            <a:off x="838200" y="5801575"/>
            <a:ext cx="5937300" cy="73890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i-FI" b="0" i="0" u="none" strike="noStrike" cap="none">
                <a:solidFill>
                  <a:srgbClr val="000000"/>
                </a:solidFill>
                <a:latin typeface="Arial"/>
                <a:ea typeface="Arial"/>
                <a:cs typeface="Arial"/>
                <a:sym typeface="Arial"/>
              </a:rPr>
              <a:t>Pölönen, Guns &amp; Engels (2023) </a:t>
            </a:r>
            <a:r>
              <a:rPr lang="fi-FI" b="0" i="0" u="sng" strike="noStrike" cap="none">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Journal metrics as predictors of Research Excellence Framework 2021 results: Comparison of impact factor quartiles and Finnish expert-ratings</a:t>
            </a:r>
            <a:r>
              <a:rPr lang="fi-FI" b="0" i="0" u="none" strike="noStrike" cap="none">
                <a:solidFill>
                  <a:srgbClr val="000000"/>
                </a:solidFill>
                <a:latin typeface="Arial"/>
                <a:ea typeface="Arial"/>
                <a:cs typeface="Arial"/>
                <a:sym typeface="Arial"/>
              </a:rPr>
              <a:t>, STI2023 L</a:t>
            </a:r>
            <a:r>
              <a:rPr lang="fi-FI"/>
              <a:t>e</a:t>
            </a:r>
            <a:r>
              <a:rPr lang="fi-FI" b="0" i="0" u="none" strike="noStrike" cap="none">
                <a:solidFill>
                  <a:srgbClr val="000000"/>
                </a:solidFill>
                <a:latin typeface="Arial"/>
                <a:ea typeface="Arial"/>
                <a:cs typeface="Arial"/>
                <a:sym typeface="Arial"/>
              </a:rPr>
              <a:t>iden</a:t>
            </a:r>
            <a:endParaRPr>
              <a:solidFill>
                <a:schemeClr val="dk1"/>
              </a:solidFill>
              <a:latin typeface="Calibri"/>
              <a:ea typeface="Calibri"/>
              <a:cs typeface="Calibri"/>
              <a:sym typeface="Calibri"/>
            </a:endParaRPr>
          </a:p>
        </p:txBody>
      </p:sp>
      <p:sp>
        <p:nvSpPr>
          <p:cNvPr id="147" name="Google Shape;147;p7"/>
          <p:cNvSpPr txBox="1">
            <a:spLocks noGrp="1"/>
          </p:cNvSpPr>
          <p:nvPr>
            <p:ph type="body" idx="1"/>
          </p:nvPr>
        </p:nvSpPr>
        <p:spPr>
          <a:xfrm>
            <a:off x="838200" y="1955800"/>
            <a:ext cx="5591400" cy="40455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fi-FI"/>
              <a:t>The Finnish expert-based JUFO level ratings of journals produce scores correlating more strongly with expert-based REF2021 scores than those based JIF Quartiles </a:t>
            </a:r>
            <a:endParaRPr/>
          </a:p>
          <a:p>
            <a:pPr marL="228600" lvl="0" indent="-228600" algn="l" rtl="0">
              <a:lnSpc>
                <a:spcPct val="90000"/>
              </a:lnSpc>
              <a:spcBef>
                <a:spcPts val="1000"/>
              </a:spcBef>
              <a:spcAft>
                <a:spcPts val="0"/>
              </a:spcAft>
              <a:buClr>
                <a:schemeClr val="dk1"/>
              </a:buClr>
              <a:buSzPts val="2800"/>
              <a:buChar char="•"/>
            </a:pPr>
            <a:r>
              <a:rPr lang="fi-FI"/>
              <a:t>Journal metrics show a much weaker correlation with REF-based scores at the lower aggregate level of institutional Units of Assessment</a:t>
            </a:r>
            <a:endParaRPr/>
          </a:p>
        </p:txBody>
      </p:sp>
      <p:pic>
        <p:nvPicPr>
          <p:cNvPr id="148" name="Google Shape;148;p7"/>
          <p:cNvPicPr preferRelativeResize="0"/>
          <p:nvPr/>
        </p:nvPicPr>
        <p:blipFill>
          <a:blip r:embed="rId4">
            <a:alphaModFix/>
          </a:blip>
          <a:stretch>
            <a:fillRect/>
          </a:stretch>
        </p:blipFill>
        <p:spPr>
          <a:xfrm>
            <a:off x="6720000" y="1266578"/>
            <a:ext cx="5416500" cy="5599748"/>
          </a:xfrm>
          <a:prstGeom prst="rect">
            <a:avLst/>
          </a:prstGeom>
          <a:noFill/>
          <a:ln>
            <a:noFill/>
          </a:ln>
        </p:spPr>
      </p:pic>
      <p:sp>
        <p:nvSpPr>
          <p:cNvPr id="149" name="Google Shape;149;p7"/>
          <p:cNvSpPr/>
          <p:nvPr/>
        </p:nvSpPr>
        <p:spPr>
          <a:xfrm>
            <a:off x="6720000" y="1203250"/>
            <a:ext cx="5416500" cy="28209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596800" y="365125"/>
            <a:ext cx="41529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Journal Quality Concerns</a:t>
            </a:r>
            <a:endParaRPr/>
          </a:p>
        </p:txBody>
      </p:sp>
      <p:sp>
        <p:nvSpPr>
          <p:cNvPr id="155" name="Google Shape;155;p8"/>
          <p:cNvSpPr txBox="1">
            <a:spLocks noGrp="1"/>
          </p:cNvSpPr>
          <p:nvPr>
            <p:ph type="body" idx="1"/>
          </p:nvPr>
        </p:nvSpPr>
        <p:spPr>
          <a:xfrm>
            <a:off x="838200" y="1981200"/>
            <a:ext cx="3492500" cy="4511676"/>
          </a:xfrm>
          <a:prstGeom prst="rect">
            <a:avLst/>
          </a:prstGeom>
          <a:noFill/>
          <a:ln>
            <a:noFill/>
          </a:ln>
        </p:spPr>
        <p:txBody>
          <a:bodyPr spcFirstLastPara="1" wrap="square" lIns="91425" tIns="45700" rIns="91425" bIns="45700" anchor="t" anchorCtr="0">
            <a:normAutofit fontScale="77500" lnSpcReduction="20000"/>
          </a:bodyPr>
          <a:lstStyle/>
          <a:p>
            <a:pPr marL="228600" lvl="0" indent="-188595" algn="l" rtl="0">
              <a:lnSpc>
                <a:spcPct val="90000"/>
              </a:lnSpc>
              <a:spcBef>
                <a:spcPts val="1000"/>
              </a:spcBef>
              <a:spcAft>
                <a:spcPts val="0"/>
              </a:spcAft>
              <a:buClr>
                <a:schemeClr val="dk1"/>
              </a:buClr>
              <a:buSzPct val="100000"/>
              <a:buChar char="•"/>
            </a:pPr>
            <a:r>
              <a:rPr lang="fi-FI" dirty="0" err="1"/>
              <a:t>Council</a:t>
            </a:r>
            <a:r>
              <a:rPr lang="fi-FI" dirty="0"/>
              <a:t> </a:t>
            </a:r>
            <a:r>
              <a:rPr lang="fi-FI" dirty="0" err="1"/>
              <a:t>calls</a:t>
            </a:r>
            <a:r>
              <a:rPr lang="fi-FI" dirty="0"/>
              <a:t> on </a:t>
            </a:r>
            <a:r>
              <a:rPr lang="fi-FI" dirty="0" err="1"/>
              <a:t>the</a:t>
            </a:r>
            <a:r>
              <a:rPr lang="fi-FI" dirty="0"/>
              <a:t> Commission and </a:t>
            </a:r>
            <a:r>
              <a:rPr lang="fi-FI" dirty="0" err="1"/>
              <a:t>the</a:t>
            </a:r>
            <a:r>
              <a:rPr lang="fi-FI" dirty="0"/>
              <a:t> </a:t>
            </a:r>
            <a:r>
              <a:rPr lang="fi-FI" dirty="0" err="1"/>
              <a:t>member</a:t>
            </a:r>
            <a:r>
              <a:rPr lang="fi-FI" dirty="0"/>
              <a:t> </a:t>
            </a:r>
            <a:r>
              <a:rPr lang="fi-FI" dirty="0" err="1"/>
              <a:t>states</a:t>
            </a:r>
            <a:r>
              <a:rPr lang="fi-FI" dirty="0"/>
              <a:t> to </a:t>
            </a:r>
            <a:r>
              <a:rPr lang="fi-FI" dirty="0" err="1"/>
              <a:t>support</a:t>
            </a:r>
            <a:r>
              <a:rPr lang="fi-FI" dirty="0"/>
              <a:t> </a:t>
            </a:r>
            <a:r>
              <a:rPr lang="fi-FI" dirty="0" err="1"/>
              <a:t>scholarly</a:t>
            </a:r>
            <a:r>
              <a:rPr lang="fi-FI" dirty="0"/>
              <a:t> publishing </a:t>
            </a:r>
            <a:r>
              <a:rPr lang="fi-FI" dirty="0" err="1"/>
              <a:t>model</a:t>
            </a:r>
            <a:r>
              <a:rPr lang="fi-FI" dirty="0"/>
              <a:t> </a:t>
            </a:r>
            <a:r>
              <a:rPr lang="fi-FI" dirty="0" err="1"/>
              <a:t>that</a:t>
            </a:r>
            <a:r>
              <a:rPr lang="fi-FI" dirty="0"/>
              <a:t> is </a:t>
            </a:r>
            <a:r>
              <a:rPr lang="fi-FI" dirty="0" err="1"/>
              <a:t>not</a:t>
            </a:r>
            <a:r>
              <a:rPr lang="fi-FI" dirty="0"/>
              <a:t>-for-</a:t>
            </a:r>
            <a:r>
              <a:rPr lang="fi-FI" dirty="0" err="1"/>
              <a:t>profit</a:t>
            </a:r>
            <a:r>
              <a:rPr lang="fi-FI" dirty="0"/>
              <a:t>, open </a:t>
            </a:r>
            <a:r>
              <a:rPr lang="fi-FI" dirty="0" err="1"/>
              <a:t>access</a:t>
            </a:r>
            <a:r>
              <a:rPr lang="fi-FI" dirty="0"/>
              <a:t> and multi-</a:t>
            </a:r>
            <a:r>
              <a:rPr lang="fi-FI" dirty="0" err="1"/>
              <a:t>format</a:t>
            </a:r>
            <a:r>
              <a:rPr lang="fi-FI" dirty="0"/>
              <a:t>, </a:t>
            </a:r>
            <a:r>
              <a:rPr lang="fi-FI" dirty="0" err="1"/>
              <a:t>with</a:t>
            </a:r>
            <a:r>
              <a:rPr lang="fi-FI" dirty="0"/>
              <a:t> no </a:t>
            </a:r>
            <a:r>
              <a:rPr lang="fi-FI" dirty="0" err="1"/>
              <a:t>costs</a:t>
            </a:r>
            <a:r>
              <a:rPr lang="fi-FI" dirty="0"/>
              <a:t> for </a:t>
            </a:r>
            <a:r>
              <a:rPr lang="fi-FI" dirty="0" err="1"/>
              <a:t>authors</a:t>
            </a:r>
            <a:r>
              <a:rPr lang="fi-FI" dirty="0"/>
              <a:t> </a:t>
            </a:r>
            <a:r>
              <a:rPr lang="fi-FI" dirty="0" err="1"/>
              <a:t>or</a:t>
            </a:r>
            <a:r>
              <a:rPr lang="fi-FI" dirty="0"/>
              <a:t> </a:t>
            </a:r>
            <a:r>
              <a:rPr lang="fi-FI" dirty="0" err="1"/>
              <a:t>readers</a:t>
            </a:r>
            <a:r>
              <a:rPr lang="fi-FI" dirty="0"/>
              <a:t>.</a:t>
            </a:r>
            <a:endParaRPr dirty="0"/>
          </a:p>
          <a:p>
            <a:pPr marL="228600" lvl="0" indent="-188595" algn="l" rtl="0">
              <a:lnSpc>
                <a:spcPct val="90000"/>
              </a:lnSpc>
              <a:spcBef>
                <a:spcPts val="1000"/>
              </a:spcBef>
              <a:spcAft>
                <a:spcPts val="0"/>
              </a:spcAft>
              <a:buClr>
                <a:schemeClr val="dk1"/>
              </a:buClr>
              <a:buSzPct val="100000"/>
              <a:buChar char="•"/>
            </a:pPr>
            <a:r>
              <a:rPr lang="fi-FI" dirty="0" err="1"/>
              <a:t>Rigorous</a:t>
            </a:r>
            <a:r>
              <a:rPr lang="fi-FI" dirty="0"/>
              <a:t> </a:t>
            </a:r>
            <a:r>
              <a:rPr lang="fi-FI" dirty="0" err="1"/>
              <a:t>peer-review</a:t>
            </a:r>
            <a:r>
              <a:rPr lang="fi-FI" dirty="0"/>
              <a:t>, </a:t>
            </a:r>
            <a:r>
              <a:rPr lang="fi-FI" dirty="0" err="1"/>
              <a:t>ensuring</a:t>
            </a:r>
            <a:r>
              <a:rPr lang="fi-FI" dirty="0"/>
              <a:t> </a:t>
            </a:r>
            <a:r>
              <a:rPr lang="fi-FI" dirty="0" err="1"/>
              <a:t>scientific</a:t>
            </a:r>
            <a:r>
              <a:rPr lang="fi-FI" dirty="0"/>
              <a:t> </a:t>
            </a:r>
            <a:r>
              <a:rPr lang="fi-FI" dirty="0" err="1"/>
              <a:t>standards</a:t>
            </a:r>
            <a:r>
              <a:rPr lang="fi-FI" dirty="0"/>
              <a:t>, </a:t>
            </a:r>
            <a:r>
              <a:rPr lang="fi-FI" dirty="0" err="1"/>
              <a:t>validity</a:t>
            </a:r>
            <a:r>
              <a:rPr lang="fi-FI" dirty="0"/>
              <a:t> and </a:t>
            </a:r>
            <a:r>
              <a:rPr lang="fi-FI" dirty="0" err="1"/>
              <a:t>quality</a:t>
            </a:r>
            <a:endParaRPr dirty="0"/>
          </a:p>
          <a:p>
            <a:pPr marL="228600" lvl="0" indent="-188595" algn="l" rtl="0">
              <a:lnSpc>
                <a:spcPct val="90000"/>
              </a:lnSpc>
              <a:spcBef>
                <a:spcPts val="1000"/>
              </a:spcBef>
              <a:spcAft>
                <a:spcPts val="0"/>
              </a:spcAft>
              <a:buClr>
                <a:schemeClr val="dk1"/>
              </a:buClr>
              <a:buSzPct val="100000"/>
              <a:buChar char="•"/>
            </a:pPr>
            <a:r>
              <a:rPr lang="fi-FI" dirty="0" err="1"/>
              <a:t>Awareness</a:t>
            </a:r>
            <a:r>
              <a:rPr lang="fi-FI" dirty="0"/>
              <a:t> of </a:t>
            </a:r>
            <a:r>
              <a:rPr lang="fi-FI" dirty="0" err="1"/>
              <a:t>predatory</a:t>
            </a:r>
            <a:r>
              <a:rPr lang="fi-FI" dirty="0"/>
              <a:t>, </a:t>
            </a:r>
            <a:r>
              <a:rPr lang="fi-FI" dirty="0" err="1"/>
              <a:t>questionable</a:t>
            </a:r>
            <a:r>
              <a:rPr lang="fi-FI" dirty="0"/>
              <a:t>, </a:t>
            </a:r>
            <a:r>
              <a:rPr lang="fi-FI" dirty="0" err="1"/>
              <a:t>deceptive</a:t>
            </a:r>
            <a:r>
              <a:rPr lang="fi-FI" dirty="0"/>
              <a:t> and </a:t>
            </a:r>
            <a:r>
              <a:rPr lang="fi-FI" dirty="0" err="1"/>
              <a:t>low-quality</a:t>
            </a:r>
            <a:r>
              <a:rPr lang="fi-FI" dirty="0"/>
              <a:t> publishing</a:t>
            </a:r>
            <a:endParaRPr dirty="0"/>
          </a:p>
        </p:txBody>
      </p:sp>
      <p:pic>
        <p:nvPicPr>
          <p:cNvPr id="156" name="Google Shape;156;p8"/>
          <p:cNvPicPr preferRelativeResize="0"/>
          <p:nvPr/>
        </p:nvPicPr>
        <p:blipFill rotWithShape="1">
          <a:blip r:embed="rId3">
            <a:alphaModFix/>
          </a:blip>
          <a:srcRect/>
          <a:stretch/>
        </p:blipFill>
        <p:spPr>
          <a:xfrm>
            <a:off x="4737100" y="489643"/>
            <a:ext cx="6616700" cy="1076526"/>
          </a:xfrm>
          <a:prstGeom prst="rect">
            <a:avLst/>
          </a:prstGeom>
          <a:noFill/>
          <a:ln>
            <a:noFill/>
          </a:ln>
        </p:spPr>
      </p:pic>
      <p:pic>
        <p:nvPicPr>
          <p:cNvPr id="157" name="Google Shape;157;p8"/>
          <p:cNvPicPr preferRelativeResize="0"/>
          <p:nvPr/>
        </p:nvPicPr>
        <p:blipFill rotWithShape="1">
          <a:blip r:embed="rId4">
            <a:alphaModFix/>
          </a:blip>
          <a:srcRect/>
          <a:stretch/>
        </p:blipFill>
        <p:spPr>
          <a:xfrm>
            <a:off x="4737100" y="1701106"/>
            <a:ext cx="6769100" cy="1935013"/>
          </a:xfrm>
          <a:prstGeom prst="rect">
            <a:avLst/>
          </a:prstGeom>
          <a:noFill/>
          <a:ln>
            <a:noFill/>
          </a:ln>
        </p:spPr>
      </p:pic>
      <p:pic>
        <p:nvPicPr>
          <p:cNvPr id="158" name="Google Shape;158;p8"/>
          <p:cNvPicPr preferRelativeResize="0"/>
          <p:nvPr/>
        </p:nvPicPr>
        <p:blipFill rotWithShape="1">
          <a:blip r:embed="rId5">
            <a:alphaModFix/>
          </a:blip>
          <a:srcRect/>
          <a:stretch/>
        </p:blipFill>
        <p:spPr>
          <a:xfrm>
            <a:off x="4749800" y="3801372"/>
            <a:ext cx="6756400" cy="877720"/>
          </a:xfrm>
          <a:prstGeom prst="rect">
            <a:avLst/>
          </a:prstGeom>
          <a:noFill/>
          <a:ln>
            <a:noFill/>
          </a:ln>
        </p:spPr>
      </p:pic>
      <p:pic>
        <p:nvPicPr>
          <p:cNvPr id="159" name="Google Shape;159;p8"/>
          <p:cNvPicPr preferRelativeResize="0"/>
          <p:nvPr/>
        </p:nvPicPr>
        <p:blipFill rotWithShape="1">
          <a:blip r:embed="rId6">
            <a:alphaModFix/>
          </a:blip>
          <a:srcRect/>
          <a:stretch/>
        </p:blipFill>
        <p:spPr>
          <a:xfrm>
            <a:off x="4737100" y="4732636"/>
            <a:ext cx="6854568" cy="1782464"/>
          </a:xfrm>
          <a:prstGeom prst="rect">
            <a:avLst/>
          </a:prstGeom>
          <a:noFill/>
          <a:ln>
            <a:noFill/>
          </a:ln>
        </p:spPr>
      </p:pic>
      <p:cxnSp>
        <p:nvCxnSpPr>
          <p:cNvPr id="3" name="Straight Connector 2">
            <a:extLst>
              <a:ext uri="{FF2B5EF4-FFF2-40B4-BE49-F238E27FC236}">
                <a16:creationId xmlns:a16="http://schemas.microsoft.com/office/drawing/2014/main" id="{8C43C312-E499-3F40-8214-674C693ACCFB}"/>
              </a:ext>
            </a:extLst>
          </p:cNvPr>
          <p:cNvCxnSpPr/>
          <p:nvPr/>
        </p:nvCxnSpPr>
        <p:spPr>
          <a:xfrm>
            <a:off x="6337979" y="4097350"/>
            <a:ext cx="5015821"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 name="Straight Connector 3">
            <a:extLst>
              <a:ext uri="{FF2B5EF4-FFF2-40B4-BE49-F238E27FC236}">
                <a16:creationId xmlns:a16="http://schemas.microsoft.com/office/drawing/2014/main" id="{7725F506-1B69-51CA-A247-566DA702FC40}"/>
              </a:ext>
            </a:extLst>
          </p:cNvPr>
          <p:cNvCxnSpPr>
            <a:cxnSpLocks/>
          </p:cNvCxnSpPr>
          <p:nvPr/>
        </p:nvCxnSpPr>
        <p:spPr>
          <a:xfrm>
            <a:off x="5750483" y="4679092"/>
            <a:ext cx="4231135"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1F509E81-E411-98BC-EB86-6D22DC91B213}"/>
              </a:ext>
            </a:extLst>
          </p:cNvPr>
          <p:cNvCxnSpPr>
            <a:cxnSpLocks/>
          </p:cNvCxnSpPr>
          <p:nvPr/>
        </p:nvCxnSpPr>
        <p:spPr>
          <a:xfrm>
            <a:off x="9765234" y="5047877"/>
            <a:ext cx="1436747"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A4E08034-C29F-FBD9-D930-34A34221E83C}"/>
              </a:ext>
            </a:extLst>
          </p:cNvPr>
          <p:cNvCxnSpPr>
            <a:cxnSpLocks/>
          </p:cNvCxnSpPr>
          <p:nvPr/>
        </p:nvCxnSpPr>
        <p:spPr>
          <a:xfrm>
            <a:off x="5204868" y="5339880"/>
            <a:ext cx="2780427"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E01ED37A-7894-1CCC-CC8C-D1B76013EAB5}"/>
              </a:ext>
            </a:extLst>
          </p:cNvPr>
          <p:cNvCxnSpPr>
            <a:cxnSpLocks/>
          </p:cNvCxnSpPr>
          <p:nvPr/>
        </p:nvCxnSpPr>
        <p:spPr>
          <a:xfrm>
            <a:off x="5204868" y="6183315"/>
            <a:ext cx="5872634"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id="{05E4CE43-1F11-876B-D790-2EBEB1B2B025}"/>
              </a:ext>
            </a:extLst>
          </p:cNvPr>
          <p:cNvCxnSpPr>
            <a:cxnSpLocks/>
          </p:cNvCxnSpPr>
          <p:nvPr/>
        </p:nvCxnSpPr>
        <p:spPr>
          <a:xfrm>
            <a:off x="10072360" y="5891312"/>
            <a:ext cx="1065636" cy="0"/>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9"/>
          <p:cNvSpPr txBox="1">
            <a:spLocks noGrp="1"/>
          </p:cNvSpPr>
          <p:nvPr>
            <p:ph type="ctrTitle"/>
          </p:nvPr>
        </p:nvSpPr>
        <p:spPr>
          <a:xfrm>
            <a:off x="1524000" y="1122362"/>
            <a:ext cx="9144000" cy="3170237"/>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fi-FI"/>
              <a:t>What is the most important change in the use of the Nordic bibliometric indicator in your country/institution?</a:t>
            </a:r>
            <a:endParaRPr/>
          </a:p>
        </p:txBody>
      </p:sp>
    </p:spTree>
  </p:cSld>
  <p:clrMapOvr>
    <a:masterClrMapping/>
  </p:clrMapOvr>
</p:sld>
</file>

<file path=ppt/theme/theme1.xml><?xml version="1.0" encoding="utf-8"?>
<a:theme xmlns:a="http://schemas.openxmlformats.org/drawingml/2006/main" name="Office-te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2125</Words>
  <Application>Microsoft Office PowerPoint</Application>
  <PresentationFormat>Widescreen</PresentationFormat>
  <Paragraphs>185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Courier New</vt:lpstr>
      <vt:lpstr>Office-teema</vt:lpstr>
      <vt:lpstr>Panel discussion:  Responsible Research Assessment - with or without the Nordic bibliometric indicator</vt:lpstr>
      <vt:lpstr>Schedule</vt:lpstr>
      <vt:lpstr>Panel</vt:lpstr>
      <vt:lpstr>Nordic Publication Indicator</vt:lpstr>
      <vt:lpstr>CoARA – Coalition for Advancing Research Assessment</vt:lpstr>
      <vt:lpstr>Finnish Universities’ publication output 2019-2021: CRIS vs JIF based assessment</vt:lpstr>
      <vt:lpstr>Expert-based journal evaluation vs JIF-based rankings</vt:lpstr>
      <vt:lpstr>Journal Quality Concerns</vt:lpstr>
      <vt:lpstr>What is the most important change in the use of the Nordic bibliometric indicator in your country/institution?</vt:lpstr>
      <vt:lpstr>Denmark (Marianne Gauffriau)</vt:lpstr>
      <vt:lpstr>Finland (Laura Niemi)</vt:lpstr>
      <vt:lpstr>Iceland (Baldvin Zarioh)</vt:lpstr>
      <vt:lpstr>Norway (Gunnar Sivertsen)</vt:lpstr>
      <vt:lpstr>Sweden (Björn Hammarfelt)</vt:lpstr>
      <vt:lpstr>What have been the main concerns about the uses of the indicator with respect to the RRA agenda and the CoARA Agreement?</vt:lpstr>
      <vt:lpstr>Denmark (Marianne Gauffriau)</vt:lpstr>
      <vt:lpstr>Finland (Laura Niemi)</vt:lpstr>
      <vt:lpstr>Iceland (Baldvin Zarioh)</vt:lpstr>
      <vt:lpstr>Norway (Gunnar Sivertsen)</vt:lpstr>
      <vt:lpstr>Sweden (Björn Hammarfelt)</vt:lpstr>
      <vt:lpstr>What is the role of journal evaluation (by citation metrics or experts) in addressing predatory, questionable, deceptive and low-quality publishing practices?</vt:lpstr>
      <vt:lpstr>Denmark (Marianne Gauffriau)</vt:lpstr>
      <vt:lpstr>Finland (Laura Niemi)</vt:lpstr>
      <vt:lpstr>Iceland (Baldvin Zarioh)</vt:lpstr>
      <vt:lpstr>Norway (Gunnar Sivertsen)</vt:lpstr>
      <vt:lpstr>Sweden (Björn Hammarfelt)</vt:lpstr>
      <vt:lpstr>Comments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discussion:  Responsible Research Assessment - with or without the Nordic bibliometric indicator</dc:title>
  <dc:creator>Janne Pölönen</dc:creator>
  <cp:lastModifiedBy>Janne Pölönen</cp:lastModifiedBy>
  <cp:revision>3</cp:revision>
  <dcterms:created xsi:type="dcterms:W3CDTF">2022-09-02T14:23:35Z</dcterms:created>
  <dcterms:modified xsi:type="dcterms:W3CDTF">2023-10-10T17:07:36Z</dcterms:modified>
</cp:coreProperties>
</file>