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  <p:sldMasterId id="2147484114" r:id="rId2"/>
  </p:sldMasterIdLst>
  <p:notesMasterIdLst>
    <p:notesMasterId r:id="rId35"/>
  </p:notesMasterIdLst>
  <p:sldIdLst>
    <p:sldId id="257" r:id="rId3"/>
    <p:sldId id="833" r:id="rId4"/>
    <p:sldId id="834" r:id="rId5"/>
    <p:sldId id="282" r:id="rId6"/>
    <p:sldId id="263" r:id="rId7"/>
    <p:sldId id="264" r:id="rId8"/>
    <p:sldId id="835" r:id="rId9"/>
    <p:sldId id="836" r:id="rId10"/>
    <p:sldId id="830" r:id="rId11"/>
    <p:sldId id="283" r:id="rId12"/>
    <p:sldId id="837" r:id="rId13"/>
    <p:sldId id="815" r:id="rId14"/>
    <p:sldId id="816" r:id="rId15"/>
    <p:sldId id="831" r:id="rId16"/>
    <p:sldId id="832" r:id="rId17"/>
    <p:sldId id="819" r:id="rId18"/>
    <p:sldId id="838" r:id="rId19"/>
    <p:sldId id="820" r:id="rId20"/>
    <p:sldId id="839" r:id="rId21"/>
    <p:sldId id="840" r:id="rId22"/>
    <p:sldId id="845" r:id="rId23"/>
    <p:sldId id="822" r:id="rId24"/>
    <p:sldId id="823" r:id="rId25"/>
    <p:sldId id="841" r:id="rId26"/>
    <p:sldId id="824" r:id="rId27"/>
    <p:sldId id="825" r:id="rId28"/>
    <p:sldId id="826" r:id="rId29"/>
    <p:sldId id="842" r:id="rId30"/>
    <p:sldId id="827" r:id="rId31"/>
    <p:sldId id="843" r:id="rId32"/>
    <p:sldId id="844" r:id="rId33"/>
    <p:sldId id="821" r:id="rId34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ADA500"/>
    <a:srgbClr val="EA2C38"/>
    <a:srgbClr val="002E65"/>
    <a:srgbClr val="44B8F3"/>
    <a:srgbClr val="C71D1D"/>
    <a:srgbClr val="FFFFFF"/>
    <a:srgbClr val="9A816A"/>
    <a:srgbClr val="5CAB6F"/>
    <a:srgbClr val="C5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7608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3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antwerpen-my.sharepoint.com/personal/rafguns_ad_ua_ac_be/Documents/Documenten/Presentaties/2023/data%20NWB2023%20worksho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antwerpen-my.sharepoint.com/personal/rafguns_ad_ua_ac_be/Documents/Documenten/Presentaties/2023/data%20NWB2023%20worksho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antwerpen-my.sharepoint.com/personal/rafguns_ad_ua_ac_be/Documents/Documenten/Presentaties/2023/data%20NWB2023%20worksho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antwerpen-my.sharepoint.com/personal/rafguns_ad_ua_ac_be/Documents/Documenten/Presentaties/2023/data%20NWB2023%20worksho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antwerpen-my.sharepoint.com/personal/rafguns_ad_ua_ac_be/Documents/Documenten/Presentaties/2023/data%20NWB2023%20worksho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antwerpen-my.sharepoint.com/personal/rafguns_ad_ua_ac_be/Documents/Documenten/Presentaties/2023/data%20NWB2023%20worksho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antwerpen-my.sharepoint.com/personal/rafguns_ad_ua_ac_be/Documents/Documenten/Presentaties/2023/data%20NWB2023%20worksho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universities!$B$1</c:f>
              <c:strCache>
                <c:ptCount val="1"/>
                <c:pt idx="0">
                  <c:v>UAntwerpen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universities!$A$9:$A$28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  <c:extLst/>
            </c:numRef>
          </c:cat>
          <c:val>
            <c:numRef>
              <c:f>universities!$B$9:$B$28</c:f>
              <c:numCache>
                <c:formatCode>0%</c:formatCode>
                <c:ptCount val="20"/>
                <c:pt idx="0">
                  <c:v>0.112</c:v>
                </c:pt>
                <c:pt idx="1">
                  <c:v>0.1178</c:v>
                </c:pt>
                <c:pt idx="2">
                  <c:v>0.12189999999999999</c:v>
                </c:pt>
                <c:pt idx="3">
                  <c:v>0.1222</c:v>
                </c:pt>
                <c:pt idx="4">
                  <c:v>0.1191</c:v>
                </c:pt>
                <c:pt idx="5">
                  <c:v>0.12</c:v>
                </c:pt>
                <c:pt idx="6">
                  <c:v>0.10830000000000001</c:v>
                </c:pt>
                <c:pt idx="7">
                  <c:v>0.10619999999999999</c:v>
                </c:pt>
                <c:pt idx="8">
                  <c:v>0.11749999999999999</c:v>
                </c:pt>
                <c:pt idx="9">
                  <c:v>0.11699999999999999</c:v>
                </c:pt>
                <c:pt idx="10">
                  <c:v>0.11789999999999999</c:v>
                </c:pt>
                <c:pt idx="11">
                  <c:v>0.1206</c:v>
                </c:pt>
                <c:pt idx="12">
                  <c:v>0.12379999999999999</c:v>
                </c:pt>
                <c:pt idx="13">
                  <c:v>0.12690000000000001</c:v>
                </c:pt>
                <c:pt idx="14">
                  <c:v>0.13</c:v>
                </c:pt>
                <c:pt idx="15">
                  <c:v>0.13</c:v>
                </c:pt>
                <c:pt idx="16">
                  <c:v>0.1303</c:v>
                </c:pt>
                <c:pt idx="17">
                  <c:v>0.13089999999999999</c:v>
                </c:pt>
                <c:pt idx="18">
                  <c:v>0.13189999999999999</c:v>
                </c:pt>
                <c:pt idx="19">
                  <c:v>0.1328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6FC-4F27-B327-E855D027016A}"/>
            </c:ext>
          </c:extLst>
        </c:ser>
        <c:ser>
          <c:idx val="1"/>
          <c:order val="1"/>
          <c:tx>
            <c:strRef>
              <c:f>universities!$C$1</c:f>
              <c:strCache>
                <c:ptCount val="1"/>
                <c:pt idx="0">
                  <c:v>VUB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universities!$A$9:$A$28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  <c:extLst/>
            </c:numRef>
          </c:cat>
          <c:val>
            <c:numRef>
              <c:f>universities!$C$9:$C$28</c:f>
              <c:numCache>
                <c:formatCode>0%</c:formatCode>
                <c:ptCount val="20"/>
                <c:pt idx="0">
                  <c:v>0.1167</c:v>
                </c:pt>
                <c:pt idx="1">
                  <c:v>0.1167</c:v>
                </c:pt>
                <c:pt idx="2">
                  <c:v>0.11609999999999999</c:v>
                </c:pt>
                <c:pt idx="3">
                  <c:v>0.11550000000000001</c:v>
                </c:pt>
                <c:pt idx="4">
                  <c:v>0.11459999999999999</c:v>
                </c:pt>
                <c:pt idx="5">
                  <c:v>0.112</c:v>
                </c:pt>
                <c:pt idx="6">
                  <c:v>0.1197</c:v>
                </c:pt>
                <c:pt idx="7">
                  <c:v>0.1152</c:v>
                </c:pt>
                <c:pt idx="8">
                  <c:v>0.1011</c:v>
                </c:pt>
                <c:pt idx="9">
                  <c:v>9.9900000000000003E-2</c:v>
                </c:pt>
                <c:pt idx="10">
                  <c:v>0.1012</c:v>
                </c:pt>
                <c:pt idx="11">
                  <c:v>0.10220000000000001</c:v>
                </c:pt>
                <c:pt idx="12">
                  <c:v>0.1031</c:v>
                </c:pt>
                <c:pt idx="13">
                  <c:v>0.1041</c:v>
                </c:pt>
                <c:pt idx="14">
                  <c:v>0.105</c:v>
                </c:pt>
                <c:pt idx="15">
                  <c:v>0.105</c:v>
                </c:pt>
                <c:pt idx="16">
                  <c:v>0.105</c:v>
                </c:pt>
                <c:pt idx="17">
                  <c:v>0.105</c:v>
                </c:pt>
                <c:pt idx="18">
                  <c:v>0.105</c:v>
                </c:pt>
                <c:pt idx="19">
                  <c:v>0.10539999999999999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6FC-4F27-B327-E855D027016A}"/>
            </c:ext>
          </c:extLst>
        </c:ser>
        <c:ser>
          <c:idx val="2"/>
          <c:order val="2"/>
          <c:tx>
            <c:strRef>
              <c:f>universities!$D$1</c:f>
              <c:strCache>
                <c:ptCount val="1"/>
                <c:pt idx="0">
                  <c:v>UGent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universities!$A$9:$A$28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  <c:extLst/>
            </c:numRef>
          </c:cat>
          <c:val>
            <c:numRef>
              <c:f>universities!$D$9:$D$28</c:f>
              <c:numCache>
                <c:formatCode>0%</c:formatCode>
                <c:ptCount val="20"/>
                <c:pt idx="0">
                  <c:v>0.30459999999999998</c:v>
                </c:pt>
                <c:pt idx="1">
                  <c:v>0.30640000000000001</c:v>
                </c:pt>
                <c:pt idx="2">
                  <c:v>0.30420000000000003</c:v>
                </c:pt>
                <c:pt idx="3">
                  <c:v>0.309</c:v>
                </c:pt>
                <c:pt idx="4">
                  <c:v>0.31559999999999999</c:v>
                </c:pt>
                <c:pt idx="5">
                  <c:v>0.32</c:v>
                </c:pt>
                <c:pt idx="6">
                  <c:v>0.3135</c:v>
                </c:pt>
                <c:pt idx="7">
                  <c:v>0.31719999999999998</c:v>
                </c:pt>
                <c:pt idx="8">
                  <c:v>0.31900000000000001</c:v>
                </c:pt>
                <c:pt idx="9">
                  <c:v>0.32030000000000003</c:v>
                </c:pt>
                <c:pt idx="10">
                  <c:v>0.32030000000000003</c:v>
                </c:pt>
                <c:pt idx="11">
                  <c:v>0.3196</c:v>
                </c:pt>
                <c:pt idx="12">
                  <c:v>0.32400000000000001</c:v>
                </c:pt>
                <c:pt idx="13">
                  <c:v>0.3226</c:v>
                </c:pt>
                <c:pt idx="14">
                  <c:v>0.32154693329608292</c:v>
                </c:pt>
                <c:pt idx="15">
                  <c:v>0.3246</c:v>
                </c:pt>
                <c:pt idx="16">
                  <c:v>0.31969999999999998</c:v>
                </c:pt>
                <c:pt idx="17">
                  <c:v>0.32079999999999997</c:v>
                </c:pt>
                <c:pt idx="18">
                  <c:v>0.32102615988464189</c:v>
                </c:pt>
                <c:pt idx="19">
                  <c:v>0.3216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6FC-4F27-B327-E855D027016A}"/>
            </c:ext>
          </c:extLst>
        </c:ser>
        <c:ser>
          <c:idx val="3"/>
          <c:order val="3"/>
          <c:tx>
            <c:strRef>
              <c:f>universities!$E$1</c:f>
              <c:strCache>
                <c:ptCount val="1"/>
                <c:pt idx="0">
                  <c:v>UHasselt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universities!$A$9:$A$28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  <c:extLst/>
            </c:numRef>
          </c:cat>
          <c:val>
            <c:numRef>
              <c:f>universities!$E$9:$E$28</c:f>
              <c:numCache>
                <c:formatCode>0%</c:formatCode>
                <c:ptCount val="20"/>
                <c:pt idx="0">
                  <c:v>1.9699999999999999E-2</c:v>
                </c:pt>
                <c:pt idx="1">
                  <c:v>2.1000000000000001E-2</c:v>
                </c:pt>
                <c:pt idx="2">
                  <c:v>1.9800000000000002E-2</c:v>
                </c:pt>
                <c:pt idx="3">
                  <c:v>2.1299999999999999E-2</c:v>
                </c:pt>
                <c:pt idx="4">
                  <c:v>2.18E-2</c:v>
                </c:pt>
                <c:pt idx="5">
                  <c:v>2.3E-2</c:v>
                </c:pt>
                <c:pt idx="6">
                  <c:v>2.5600000000000001E-2</c:v>
                </c:pt>
                <c:pt idx="7">
                  <c:v>2.7300000000000001E-2</c:v>
                </c:pt>
                <c:pt idx="8">
                  <c:v>2.9100000000000001E-2</c:v>
                </c:pt>
                <c:pt idx="9">
                  <c:v>2.8500000000000001E-2</c:v>
                </c:pt>
                <c:pt idx="10">
                  <c:v>2.9100000000000001E-2</c:v>
                </c:pt>
                <c:pt idx="11">
                  <c:v>3.1699999999999999E-2</c:v>
                </c:pt>
                <c:pt idx="12">
                  <c:v>3.4599999999999999E-2</c:v>
                </c:pt>
                <c:pt idx="13">
                  <c:v>3.73E-2</c:v>
                </c:pt>
                <c:pt idx="14">
                  <c:v>0.04</c:v>
                </c:pt>
                <c:pt idx="15">
                  <c:v>0.04</c:v>
                </c:pt>
                <c:pt idx="16">
                  <c:v>0.04</c:v>
                </c:pt>
                <c:pt idx="17">
                  <c:v>0.04</c:v>
                </c:pt>
                <c:pt idx="18">
                  <c:v>0.04</c:v>
                </c:pt>
                <c:pt idx="19">
                  <c:v>0.04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A6FC-4F27-B327-E855D027016A}"/>
            </c:ext>
          </c:extLst>
        </c:ser>
        <c:ser>
          <c:idx val="4"/>
          <c:order val="4"/>
          <c:tx>
            <c:strRef>
              <c:f>universities!$F$1</c:f>
              <c:strCache>
                <c:ptCount val="1"/>
                <c:pt idx="0">
                  <c:v>KU Leuven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universities!$A$9:$A$28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  <c:extLst/>
            </c:numRef>
          </c:cat>
          <c:val>
            <c:numRef>
              <c:f>universities!$F$9:$F$28</c:f>
              <c:numCache>
                <c:formatCode>0%</c:formatCode>
                <c:ptCount val="20"/>
                <c:pt idx="0">
                  <c:v>0.44469999999999998</c:v>
                </c:pt>
                <c:pt idx="1">
                  <c:v>0.4335</c:v>
                </c:pt>
                <c:pt idx="2">
                  <c:v>0.43569999999999998</c:v>
                </c:pt>
                <c:pt idx="3">
                  <c:v>0.42970000000000003</c:v>
                </c:pt>
                <c:pt idx="4">
                  <c:v>0.42659999999999998</c:v>
                </c:pt>
                <c:pt idx="5">
                  <c:v>0.42299999999999999</c:v>
                </c:pt>
                <c:pt idx="6">
                  <c:v>0.43030000000000002</c:v>
                </c:pt>
                <c:pt idx="7">
                  <c:v>0.43180000000000002</c:v>
                </c:pt>
                <c:pt idx="8">
                  <c:v>0.43009999999999998</c:v>
                </c:pt>
                <c:pt idx="9">
                  <c:v>0.43200000000000005</c:v>
                </c:pt>
                <c:pt idx="10">
                  <c:v>0.43149999999999999</c:v>
                </c:pt>
                <c:pt idx="11">
                  <c:v>0.4259</c:v>
                </c:pt>
                <c:pt idx="12">
                  <c:v>0.41449999999999998</c:v>
                </c:pt>
                <c:pt idx="13">
                  <c:v>0.40910000000000002</c:v>
                </c:pt>
                <c:pt idx="14">
                  <c:v>0.40345306670391695</c:v>
                </c:pt>
                <c:pt idx="15">
                  <c:v>0.40039999999999998</c:v>
                </c:pt>
                <c:pt idx="16">
                  <c:v>0.40500000000000003</c:v>
                </c:pt>
                <c:pt idx="17">
                  <c:v>0.40329999999999999</c:v>
                </c:pt>
                <c:pt idx="18">
                  <c:v>0.40235435145215326</c:v>
                </c:pt>
                <c:pt idx="19">
                  <c:v>0.40029999999999999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A6FC-4F27-B327-E855D0270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8416847"/>
        <c:axId val="504935567"/>
      </c:lineChart>
      <c:catAx>
        <c:axId val="94841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4935567"/>
        <c:crosses val="autoZero"/>
        <c:auto val="1"/>
        <c:lblAlgn val="ctr"/>
        <c:lblOffset val="100"/>
        <c:noMultiLvlLbl val="0"/>
      </c:catAx>
      <c:valAx>
        <c:axId val="50493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4841684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personeel!$A$9</c:f>
              <c:strCache>
                <c:ptCount val="1"/>
                <c:pt idx="0">
                  <c:v>ZAP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personeel!$B$8:$O$8</c:f>
              <c:numCache>
                <c:formatCode>General</c:formatCode>
                <c:ptCount val="14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personeel!$B$9:$O$9</c:f>
              <c:numCache>
                <c:formatCode>General</c:formatCode>
                <c:ptCount val="14"/>
                <c:pt idx="0">
                  <c:v>2360.52</c:v>
                </c:pt>
                <c:pt idx="1">
                  <c:v>2516.5500000000002</c:v>
                </c:pt>
                <c:pt idx="2">
                  <c:v>2556.62</c:v>
                </c:pt>
                <c:pt idx="3">
                  <c:v>2719.89</c:v>
                </c:pt>
                <c:pt idx="4">
                  <c:v>2743.29</c:v>
                </c:pt>
                <c:pt idx="5">
                  <c:v>3504.6499999999996</c:v>
                </c:pt>
                <c:pt idx="6">
                  <c:v>3564.59</c:v>
                </c:pt>
                <c:pt idx="7">
                  <c:v>3634.52</c:v>
                </c:pt>
                <c:pt idx="8">
                  <c:v>3690.28</c:v>
                </c:pt>
                <c:pt idx="9">
                  <c:v>3708.5800000000004</c:v>
                </c:pt>
                <c:pt idx="10">
                  <c:v>3737.27</c:v>
                </c:pt>
                <c:pt idx="11">
                  <c:v>3823.92</c:v>
                </c:pt>
                <c:pt idx="12">
                  <c:v>3851.52</c:v>
                </c:pt>
                <c:pt idx="13">
                  <c:v>3888.15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7-4ADD-9DBD-4AA78F9B2EAD}"/>
            </c:ext>
          </c:extLst>
        </c:ser>
        <c:ser>
          <c:idx val="1"/>
          <c:order val="1"/>
          <c:tx>
            <c:strRef>
              <c:f>personeel!$A$10</c:f>
              <c:strCache>
                <c:ptCount val="1"/>
                <c:pt idx="0">
                  <c:v>AAP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personeel!$B$8:$O$8</c:f>
              <c:numCache>
                <c:formatCode>General</c:formatCode>
                <c:ptCount val="14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personeel!$B$10:$O$10</c:f>
              <c:numCache>
                <c:formatCode>General</c:formatCode>
                <c:ptCount val="14"/>
                <c:pt idx="0">
                  <c:v>1755.89</c:v>
                </c:pt>
                <c:pt idx="1">
                  <c:v>1815.64</c:v>
                </c:pt>
                <c:pt idx="2">
                  <c:v>1730.13</c:v>
                </c:pt>
                <c:pt idx="3">
                  <c:v>1811.06</c:v>
                </c:pt>
                <c:pt idx="4">
                  <c:v>1812.36</c:v>
                </c:pt>
                <c:pt idx="5">
                  <c:v>2460.5100000000002</c:v>
                </c:pt>
                <c:pt idx="6">
                  <c:v>2427.36</c:v>
                </c:pt>
                <c:pt idx="7">
                  <c:v>2352.1999999999998</c:v>
                </c:pt>
                <c:pt idx="8">
                  <c:v>2353.1</c:v>
                </c:pt>
                <c:pt idx="9">
                  <c:v>2298.9</c:v>
                </c:pt>
                <c:pt idx="10">
                  <c:v>2242.4499999999998</c:v>
                </c:pt>
                <c:pt idx="11">
                  <c:v>2289.52</c:v>
                </c:pt>
                <c:pt idx="12">
                  <c:v>2306.5500000000002</c:v>
                </c:pt>
                <c:pt idx="13">
                  <c:v>2144.25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D7-4ADD-9DBD-4AA78F9B2EAD}"/>
            </c:ext>
          </c:extLst>
        </c:ser>
        <c:ser>
          <c:idx val="2"/>
          <c:order val="2"/>
          <c:tx>
            <c:strRef>
              <c:f>personeel!$A$11</c:f>
              <c:strCache>
                <c:ptCount val="1"/>
                <c:pt idx="0">
                  <c:v>WP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personeel!$B$8:$O$8</c:f>
              <c:numCache>
                <c:formatCode>General</c:formatCode>
                <c:ptCount val="14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personeel!$B$11:$O$11</c:f>
              <c:numCache>
                <c:formatCode>General</c:formatCode>
                <c:ptCount val="14"/>
                <c:pt idx="0">
                  <c:v>5162.7299999999996</c:v>
                </c:pt>
                <c:pt idx="1">
                  <c:v>6465.08</c:v>
                </c:pt>
                <c:pt idx="2">
                  <c:v>8374.2000000000007</c:v>
                </c:pt>
                <c:pt idx="3">
                  <c:v>9724.61</c:v>
                </c:pt>
                <c:pt idx="4">
                  <c:v>10257.040000000001</c:v>
                </c:pt>
                <c:pt idx="5">
                  <c:v>10929.3</c:v>
                </c:pt>
                <c:pt idx="6">
                  <c:v>11138.06</c:v>
                </c:pt>
                <c:pt idx="7">
                  <c:v>11167.41</c:v>
                </c:pt>
                <c:pt idx="8">
                  <c:v>11193.71</c:v>
                </c:pt>
                <c:pt idx="9">
                  <c:v>11498.83</c:v>
                </c:pt>
                <c:pt idx="10">
                  <c:v>11917.23</c:v>
                </c:pt>
                <c:pt idx="11">
                  <c:v>12174.48</c:v>
                </c:pt>
                <c:pt idx="12">
                  <c:v>13098.05</c:v>
                </c:pt>
                <c:pt idx="13">
                  <c:v>13820.66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D7-4ADD-9DBD-4AA78F9B2EAD}"/>
            </c:ext>
          </c:extLst>
        </c:ser>
        <c:ser>
          <c:idx val="3"/>
          <c:order val="3"/>
          <c:tx>
            <c:strRef>
              <c:f>personeel!$A$12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personeel!$B$8:$O$8</c:f>
              <c:numCache>
                <c:formatCode>General</c:formatCode>
                <c:ptCount val="14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personeel!$B$12:$O$12</c:f>
              <c:numCache>
                <c:formatCode>General</c:formatCode>
                <c:ptCount val="14"/>
                <c:pt idx="0">
                  <c:v>9279.14</c:v>
                </c:pt>
                <c:pt idx="1">
                  <c:v>10797.27</c:v>
                </c:pt>
                <c:pt idx="2">
                  <c:v>12660.95</c:v>
                </c:pt>
                <c:pt idx="3">
                  <c:v>14255.560000000001</c:v>
                </c:pt>
                <c:pt idx="4">
                  <c:v>14812.69</c:v>
                </c:pt>
                <c:pt idx="5">
                  <c:v>16894.46</c:v>
                </c:pt>
                <c:pt idx="6">
                  <c:v>17130.010000000002</c:v>
                </c:pt>
                <c:pt idx="7">
                  <c:v>17154.129999999997</c:v>
                </c:pt>
                <c:pt idx="8">
                  <c:v>17237.09</c:v>
                </c:pt>
                <c:pt idx="9">
                  <c:v>17506.310000000001</c:v>
                </c:pt>
                <c:pt idx="10">
                  <c:v>17896.949999999997</c:v>
                </c:pt>
                <c:pt idx="11">
                  <c:v>18287.919999999998</c:v>
                </c:pt>
                <c:pt idx="12">
                  <c:v>19256.12</c:v>
                </c:pt>
                <c:pt idx="13">
                  <c:v>19853.059999999998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D7-4ADD-9DBD-4AA78F9B2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081679"/>
        <c:axId val="1007759071"/>
      </c:lineChart>
      <c:dateAx>
        <c:axId val="500081679"/>
        <c:scaling>
          <c:orientation val="minMax"/>
          <c:min val="2003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07759071"/>
        <c:crosses val="autoZero"/>
        <c:auto val="0"/>
        <c:lblOffset val="100"/>
        <c:baseTimeUnit val="days"/>
      </c:dateAx>
      <c:valAx>
        <c:axId val="100775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008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pubs!$A$9:$A$27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pubs!$D$9:$D$27</c:f>
              <c:numCache>
                <c:formatCode>General</c:formatCode>
                <c:ptCount val="19"/>
                <c:pt idx="0">
                  <c:v>9866</c:v>
                </c:pt>
                <c:pt idx="1">
                  <c:v>10528</c:v>
                </c:pt>
                <c:pt idx="2">
                  <c:v>11235</c:v>
                </c:pt>
                <c:pt idx="3">
                  <c:v>11968</c:v>
                </c:pt>
                <c:pt idx="4">
                  <c:v>13167</c:v>
                </c:pt>
                <c:pt idx="5">
                  <c:v>14078</c:v>
                </c:pt>
                <c:pt idx="6">
                  <c:v>14948</c:v>
                </c:pt>
                <c:pt idx="7">
                  <c:v>15865</c:v>
                </c:pt>
                <c:pt idx="8">
                  <c:v>16855</c:v>
                </c:pt>
                <c:pt idx="9">
                  <c:v>18205</c:v>
                </c:pt>
                <c:pt idx="10">
                  <c:v>19472</c:v>
                </c:pt>
                <c:pt idx="11">
                  <c:v>20546</c:v>
                </c:pt>
                <c:pt idx="12">
                  <c:v>22336</c:v>
                </c:pt>
                <c:pt idx="13">
                  <c:v>22768</c:v>
                </c:pt>
                <c:pt idx="14">
                  <c:v>22762</c:v>
                </c:pt>
                <c:pt idx="15">
                  <c:v>24128</c:v>
                </c:pt>
                <c:pt idx="16">
                  <c:v>23042</c:v>
                </c:pt>
                <c:pt idx="17">
                  <c:v>24145</c:v>
                </c:pt>
                <c:pt idx="18">
                  <c:v>23956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9D-45AA-A553-751E782C4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700591"/>
        <c:axId val="298025343"/>
      </c:lineChart>
      <c:catAx>
        <c:axId val="106070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98025343"/>
        <c:crosses val="autoZero"/>
        <c:auto val="1"/>
        <c:lblAlgn val="ctr"/>
        <c:lblOffset val="100"/>
        <c:noMultiLvlLbl val="0"/>
      </c:catAx>
      <c:valAx>
        <c:axId val="29802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60700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pubs!$E$1</c:f>
              <c:strCache>
                <c:ptCount val="1"/>
                <c:pt idx="0">
                  <c:v>Publications/FTE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numRef>
              <c:f>pubs!$A$9:$A$27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pubs!$E$9:$E$27</c:f>
              <c:numCache>
                <c:formatCode>General</c:formatCode>
                <c:ptCount val="19"/>
                <c:pt idx="0">
                  <c:v>0.93849705210716028</c:v>
                </c:pt>
                <c:pt idx="1">
                  <c:v>0.97506128864055452</c:v>
                </c:pt>
                <c:pt idx="2">
                  <c:v>0.97876570310237299</c:v>
                </c:pt>
                <c:pt idx="3">
                  <c:v>1.0005151334711286</c:v>
                </c:pt>
                <c:pt idx="4">
                  <c:v>1.0580209567686767</c:v>
                </c:pt>
                <c:pt idx="5">
                  <c:v>1.1119228809844441</c:v>
                </c:pt>
                <c:pt idx="6">
                  <c:v>1.1145971797107785</c:v>
                </c:pt>
                <c:pt idx="7">
                  <c:v>1.1418418688661178</c:v>
                </c:pt>
                <c:pt idx="8">
                  <c:v>1.1723330931872971</c:v>
                </c:pt>
                <c:pt idx="9">
                  <c:v>1.2770455878267846</c:v>
                </c:pt>
                <c:pt idx="10">
                  <c:v>1.3145485391242238</c:v>
                </c:pt>
                <c:pt idx="11">
                  <c:v>1.2161383080607491</c:v>
                </c:pt>
                <c:pt idx="12">
                  <c:v>1.3039105055980702</c:v>
                </c:pt>
                <c:pt idx="13">
                  <c:v>1.3272605489173745</c:v>
                </c:pt>
                <c:pt idx="14">
                  <c:v>1.3205245200901079</c:v>
                </c:pt>
                <c:pt idx="15">
                  <c:v>1.378245901049393</c:v>
                </c:pt>
                <c:pt idx="16">
                  <c:v>1.2874819452476542</c:v>
                </c:pt>
                <c:pt idx="17">
                  <c:v>1.3202704298793959</c:v>
                </c:pt>
                <c:pt idx="18">
                  <c:v>1.2440720145075956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80-4B43-B7F6-C499C31AA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159743"/>
        <c:axId val="111439263"/>
      </c:lineChart>
      <c:catAx>
        <c:axId val="85815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11439263"/>
        <c:crosses val="autoZero"/>
        <c:auto val="1"/>
        <c:lblAlgn val="ctr"/>
        <c:lblOffset val="100"/>
        <c:noMultiLvlLbl val="0"/>
      </c:catAx>
      <c:valAx>
        <c:axId val="11143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58159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'Indicatorenboek_2020_H4 1 4_dat'!$A$28</c:f>
              <c:strCache>
                <c:ptCount val="1"/>
                <c:pt idx="0">
                  <c:v>MOCR/MECR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'Indicatorenboek_2020_H4 1 4_dat'!$B$27:$M$27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'Indicatorenboek_2020_H4 1 4_dat'!$B$28:$M$28</c:f>
              <c:numCache>
                <c:formatCode>General</c:formatCode>
                <c:ptCount val="12"/>
                <c:pt idx="0">
                  <c:v>1.2300319488817892</c:v>
                </c:pt>
                <c:pt idx="1">
                  <c:v>1.2768532526475038</c:v>
                </c:pt>
                <c:pt idx="2">
                  <c:v>1.252212389380531</c:v>
                </c:pt>
                <c:pt idx="3">
                  <c:v>1.297841726618705</c:v>
                </c:pt>
                <c:pt idx="4">
                  <c:v>1.2690140845070423</c:v>
                </c:pt>
                <c:pt idx="5">
                  <c:v>1.2788844621513944</c:v>
                </c:pt>
                <c:pt idx="6">
                  <c:v>1.2661498708010337</c:v>
                </c:pt>
                <c:pt idx="7">
                  <c:v>1.2570725707257073</c:v>
                </c:pt>
                <c:pt idx="8">
                  <c:v>1.2824601366742596</c:v>
                </c:pt>
                <c:pt idx="9">
                  <c:v>1.3181324647122692</c:v>
                </c:pt>
                <c:pt idx="10">
                  <c:v>1.2512562814070352</c:v>
                </c:pt>
                <c:pt idx="11">
                  <c:v>1.1963696369636965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FB-490F-932E-8538D914E33A}"/>
            </c:ext>
          </c:extLst>
        </c:ser>
        <c:ser>
          <c:idx val="1"/>
          <c:order val="1"/>
          <c:tx>
            <c:strRef>
              <c:f>'Indicatorenboek_2020_H4 1 4_dat'!$A$29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'Indicatorenboek_2020_H4 1 4_dat'!$B$29:$N$29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FB-490F-932E-8538D914E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4049311"/>
        <c:axId val="1985613935"/>
      </c:lineChart>
      <c:catAx>
        <c:axId val="25404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85613935"/>
        <c:crosses val="autoZero"/>
        <c:auto val="1"/>
        <c:lblAlgn val="ctr"/>
        <c:lblOffset val="100"/>
        <c:noMultiLvlLbl val="0"/>
      </c:catAx>
      <c:valAx>
        <c:axId val="1985613935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5404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css!$F$1</c:f>
              <c:strCache>
                <c:ptCount val="1"/>
                <c:pt idx="0">
                  <c:v>Exceptionally cited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css!$A$8:$A$14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css!$F$8:$F$14</c:f>
              <c:numCache>
                <c:formatCode>0.0%</c:formatCode>
                <c:ptCount val="7"/>
                <c:pt idx="0">
                  <c:v>3.8563296720917184E-2</c:v>
                </c:pt>
                <c:pt idx="1">
                  <c:v>4.0109120401091207E-2</c:v>
                </c:pt>
                <c:pt idx="2">
                  <c:v>4.2148294333239356E-2</c:v>
                </c:pt>
                <c:pt idx="3">
                  <c:v>4.1929424392861937E-2</c:v>
                </c:pt>
                <c:pt idx="4">
                  <c:v>4.410511829084475E-2</c:v>
                </c:pt>
                <c:pt idx="5">
                  <c:v>4.5234762692454508E-2</c:v>
                </c:pt>
                <c:pt idx="6">
                  <c:v>4.2616033755274264E-2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5A-4554-8582-2B4ED85CEB97}"/>
            </c:ext>
          </c:extLst>
        </c:ser>
        <c:ser>
          <c:idx val="1"/>
          <c:order val="1"/>
          <c:tx>
            <c:strRef>
              <c:f>css!$E$1</c:f>
              <c:strCache>
                <c:ptCount val="1"/>
                <c:pt idx="0">
                  <c:v>Highly cited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css!$A$8:$A$14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css!$E$8:$E$14</c:f>
              <c:numCache>
                <c:formatCode>0.0%</c:formatCode>
                <c:ptCount val="7"/>
                <c:pt idx="0">
                  <c:v>8.9152569550228489E-2</c:v>
                </c:pt>
                <c:pt idx="1">
                  <c:v>9.2383690923836914E-2</c:v>
                </c:pt>
                <c:pt idx="2">
                  <c:v>8.9159853397237102E-2</c:v>
                </c:pt>
                <c:pt idx="3">
                  <c:v>9.2714343217496303E-2</c:v>
                </c:pt>
                <c:pt idx="4">
                  <c:v>8.9652008650632414E-2</c:v>
                </c:pt>
                <c:pt idx="5">
                  <c:v>9.2823514442040969E-2</c:v>
                </c:pt>
                <c:pt idx="6">
                  <c:v>8.6980108499095835E-2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5A-4554-8582-2B4ED85CE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930240"/>
        <c:axId val="1573183488"/>
      </c:lineChart>
      <c:catAx>
        <c:axId val="909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573183488"/>
        <c:crosses val="autoZero"/>
        <c:auto val="1"/>
        <c:lblAlgn val="ctr"/>
        <c:lblOffset val="100"/>
        <c:noMultiLvlLbl val="0"/>
      </c:catAx>
      <c:valAx>
        <c:axId val="157318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093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intl!$B$2</c:f>
              <c:strCache>
                <c:ptCount val="1"/>
                <c:pt idx="0">
                  <c:v>Intl. co-publications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intl!$A$3:$A$12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intl!$B$3:$B$12</c:f>
              <c:numCache>
                <c:formatCode>0%</c:formatCode>
                <c:ptCount val="10"/>
                <c:pt idx="0">
                  <c:v>0.5887</c:v>
                </c:pt>
                <c:pt idx="1">
                  <c:v>0.60209999999999997</c:v>
                </c:pt>
                <c:pt idx="2">
                  <c:v>0.61990000000000001</c:v>
                </c:pt>
                <c:pt idx="3">
                  <c:v>0.64159999999999995</c:v>
                </c:pt>
                <c:pt idx="4">
                  <c:v>0.65629999999999999</c:v>
                </c:pt>
                <c:pt idx="5">
                  <c:v>0.67269999999999996</c:v>
                </c:pt>
                <c:pt idx="6">
                  <c:v>0.7016</c:v>
                </c:pt>
                <c:pt idx="7">
                  <c:v>0.6764</c:v>
                </c:pt>
                <c:pt idx="8">
                  <c:v>0.71519999999999995</c:v>
                </c:pt>
                <c:pt idx="9">
                  <c:v>0.71230000000000004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90-46BA-8FF8-17D95FB73570}"/>
            </c:ext>
          </c:extLst>
        </c:ser>
        <c:ser>
          <c:idx val="0"/>
          <c:order val="1"/>
          <c:tx>
            <c:strRef>
              <c:f>intl!$E$2</c:f>
              <c:strCache>
                <c:ptCount val="1"/>
                <c:pt idx="0">
                  <c:v>Share English SSH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intl!$E$3:$E$12</c:f>
              <c:numCache>
                <c:formatCode>0%</c:formatCode>
                <c:ptCount val="10"/>
                <c:pt idx="0">
                  <c:v>0.60546038543897218</c:v>
                </c:pt>
                <c:pt idx="1">
                  <c:v>0.62126819639773012</c:v>
                </c:pt>
                <c:pt idx="2">
                  <c:v>0.62065813528336378</c:v>
                </c:pt>
                <c:pt idx="3">
                  <c:v>0.60289798316036813</c:v>
                </c:pt>
                <c:pt idx="4">
                  <c:v>0.60935970236929704</c:v>
                </c:pt>
                <c:pt idx="5">
                  <c:v>0.63634562029330166</c:v>
                </c:pt>
                <c:pt idx="6">
                  <c:v>0.65060918462980322</c:v>
                </c:pt>
                <c:pt idx="7">
                  <c:v>0.64966056367002678</c:v>
                </c:pt>
                <c:pt idx="8">
                  <c:v>0.64858148685027961</c:v>
                </c:pt>
                <c:pt idx="9">
                  <c:v>0.66959706959706955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90-46BA-8FF8-17D95FB73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764111"/>
        <c:axId val="262897983"/>
      </c:lineChart>
      <c:catAx>
        <c:axId val="54876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62897983"/>
        <c:crosses val="autoZero"/>
        <c:auto val="1"/>
        <c:lblAlgn val="ctr"/>
        <c:lblOffset val="100"/>
        <c:noMultiLvlLbl val="0"/>
      </c:catAx>
      <c:valAx>
        <c:axId val="26289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4876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DFAE5-BC9E-477E-95DF-751E187FFDC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1A842-FEAA-457F-8D20-628B3E56DF2D}">
      <dgm:prSet/>
      <dgm:spPr/>
      <dgm:t>
        <a:bodyPr/>
        <a:lstStyle/>
        <a:p>
          <a:r>
            <a:rPr lang="nl-BE" dirty="0"/>
            <a:t>Research evaluation</a:t>
          </a:r>
          <a:endParaRPr lang="en-US" dirty="0"/>
        </a:p>
      </dgm:t>
    </dgm:pt>
    <dgm:pt modelId="{EB64A20E-0FCC-4B4B-A16E-54D22D31CE1A}" type="parTrans" cxnId="{9E6F9C70-AA03-47C7-9AFC-A33D97983C50}">
      <dgm:prSet/>
      <dgm:spPr/>
      <dgm:t>
        <a:bodyPr/>
        <a:lstStyle/>
        <a:p>
          <a:endParaRPr lang="en-US"/>
        </a:p>
      </dgm:t>
    </dgm:pt>
    <dgm:pt modelId="{2520D22F-4616-4411-A874-059344844E4B}" type="sibTrans" cxnId="{9E6F9C70-AA03-47C7-9AFC-A33D97983C50}">
      <dgm:prSet/>
      <dgm:spPr/>
      <dgm:t>
        <a:bodyPr/>
        <a:lstStyle/>
        <a:p>
          <a:endParaRPr lang="en-US"/>
        </a:p>
      </dgm:t>
    </dgm:pt>
    <dgm:pt modelId="{0DE2F9DE-F04F-4A43-9F61-8FCDB40E1AED}">
      <dgm:prSet/>
      <dgm:spPr/>
      <dgm:t>
        <a:bodyPr/>
        <a:lstStyle/>
        <a:p>
          <a:r>
            <a:rPr lang="nl-BE"/>
            <a:t>How well does this person/research group /… perform? How can they perform (even) better in the future?</a:t>
          </a:r>
          <a:endParaRPr lang="en-US"/>
        </a:p>
      </dgm:t>
    </dgm:pt>
    <dgm:pt modelId="{93A02EC1-8992-44C8-9970-9285CA140041}" type="parTrans" cxnId="{19CB25E0-867E-4AB3-B4B1-0357EC4B35BE}">
      <dgm:prSet/>
      <dgm:spPr/>
      <dgm:t>
        <a:bodyPr/>
        <a:lstStyle/>
        <a:p>
          <a:endParaRPr lang="en-US"/>
        </a:p>
      </dgm:t>
    </dgm:pt>
    <dgm:pt modelId="{ACDD433D-0389-4E5A-BCDD-FA25EAE2E213}" type="sibTrans" cxnId="{19CB25E0-867E-4AB3-B4B1-0357EC4B35BE}">
      <dgm:prSet/>
      <dgm:spPr/>
      <dgm:t>
        <a:bodyPr/>
        <a:lstStyle/>
        <a:p>
          <a:endParaRPr lang="en-US"/>
        </a:p>
      </dgm:t>
    </dgm:pt>
    <dgm:pt modelId="{FC7C915F-D14E-4CB1-AA3A-2C54D99E4D6F}">
      <dgm:prSet/>
      <dgm:spPr/>
      <dgm:t>
        <a:bodyPr/>
        <a:lstStyle/>
        <a:p>
          <a:r>
            <a:rPr lang="nl-BE" dirty="0" err="1"/>
            <a:t>Preferably</a:t>
          </a:r>
          <a:r>
            <a:rPr lang="nl-BE" dirty="0"/>
            <a:t> </a:t>
          </a:r>
          <a:r>
            <a:rPr lang="nl-BE" dirty="0" err="1"/>
            <a:t>carried</a:t>
          </a:r>
          <a:r>
            <a:rPr lang="nl-BE" dirty="0"/>
            <a:t> out </a:t>
          </a:r>
          <a:r>
            <a:rPr lang="nl-BE" dirty="0" err="1"/>
            <a:t>by</a:t>
          </a:r>
          <a:r>
            <a:rPr lang="nl-BE" dirty="0"/>
            <a:t> </a:t>
          </a:r>
          <a:r>
            <a:rPr lang="nl-BE" dirty="0" err="1"/>
            <a:t>peers</a:t>
          </a:r>
          <a:endParaRPr lang="en-US" dirty="0"/>
        </a:p>
      </dgm:t>
    </dgm:pt>
    <dgm:pt modelId="{76DB90E3-386D-4EE0-869D-D834E2668FAC}" type="parTrans" cxnId="{3D1E4F70-FEE5-4698-9121-ED7D6D34120D}">
      <dgm:prSet/>
      <dgm:spPr/>
      <dgm:t>
        <a:bodyPr/>
        <a:lstStyle/>
        <a:p>
          <a:endParaRPr lang="en-US"/>
        </a:p>
      </dgm:t>
    </dgm:pt>
    <dgm:pt modelId="{523DD8B2-107F-480C-B4BE-02D72AB3631C}" type="sibTrans" cxnId="{3D1E4F70-FEE5-4698-9121-ED7D6D34120D}">
      <dgm:prSet/>
      <dgm:spPr/>
      <dgm:t>
        <a:bodyPr/>
        <a:lstStyle/>
        <a:p>
          <a:endParaRPr lang="en-US"/>
        </a:p>
      </dgm:t>
    </dgm:pt>
    <dgm:pt modelId="{74F95D96-D7A1-4D80-ABF3-C28D502154B0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l-BE" dirty="0"/>
            <a:t>Bibliometrics </a:t>
          </a:r>
          <a:r>
            <a:rPr lang="nl-BE" dirty="0" err="1"/>
            <a:t>can</a:t>
          </a:r>
          <a:r>
            <a:rPr lang="nl-BE" dirty="0"/>
            <a:t> </a:t>
          </a:r>
          <a:r>
            <a:rPr lang="nl-BE" i="0" dirty="0" err="1"/>
            <a:t>inform</a:t>
          </a:r>
          <a:r>
            <a:rPr lang="nl-BE" dirty="0"/>
            <a:t> but </a:t>
          </a:r>
          <a:r>
            <a:rPr lang="nl-BE" dirty="0" err="1"/>
            <a:t>not</a:t>
          </a:r>
          <a:r>
            <a:rPr lang="nl-BE" dirty="0"/>
            <a:t> </a:t>
          </a:r>
          <a:r>
            <a:rPr lang="nl-BE" dirty="0" err="1"/>
            <a:t>replace</a:t>
          </a:r>
          <a:r>
            <a:rPr lang="nl-BE" dirty="0"/>
            <a:t> </a:t>
          </a:r>
          <a:r>
            <a:rPr lang="nl-BE" dirty="0" err="1"/>
            <a:t>this</a:t>
          </a:r>
          <a:r>
            <a:rPr lang="nl-BE" dirty="0"/>
            <a:t> </a:t>
          </a:r>
          <a:r>
            <a:rPr lang="nl-BE" dirty="0" err="1"/>
            <a:t>process</a:t>
          </a:r>
          <a:endParaRPr lang="en-US" dirty="0"/>
        </a:p>
      </dgm:t>
    </dgm:pt>
    <dgm:pt modelId="{F0DD2DDA-1EE8-41BC-9F1C-55018EEFEE82}" type="parTrans" cxnId="{B24C53A6-E126-4AB7-B11C-A81023588F24}">
      <dgm:prSet/>
      <dgm:spPr/>
      <dgm:t>
        <a:bodyPr/>
        <a:lstStyle/>
        <a:p>
          <a:endParaRPr lang="en-US"/>
        </a:p>
      </dgm:t>
    </dgm:pt>
    <dgm:pt modelId="{5E0780DD-1120-403C-864B-A3997B3F6FD0}" type="sibTrans" cxnId="{B24C53A6-E126-4AB7-B11C-A81023588F24}">
      <dgm:prSet/>
      <dgm:spPr/>
      <dgm:t>
        <a:bodyPr/>
        <a:lstStyle/>
        <a:p>
          <a:endParaRPr lang="en-US"/>
        </a:p>
      </dgm:t>
    </dgm:pt>
    <dgm:pt modelId="{5A972DE5-BC7D-4767-B3F0-35919574DA1B}">
      <dgm:prSet/>
      <dgm:spPr/>
      <dgm:t>
        <a:bodyPr/>
        <a:lstStyle/>
        <a:p>
          <a:r>
            <a:rPr lang="nl-BE"/>
            <a:t>Funding distribution</a:t>
          </a:r>
          <a:endParaRPr lang="en-US"/>
        </a:p>
      </dgm:t>
    </dgm:pt>
    <dgm:pt modelId="{6C497484-9CED-423F-B4B0-69ABDDB5A1CC}" type="parTrans" cxnId="{67CFC922-0CAB-4B9C-B5E0-63807E03DFC1}">
      <dgm:prSet/>
      <dgm:spPr/>
      <dgm:t>
        <a:bodyPr/>
        <a:lstStyle/>
        <a:p>
          <a:endParaRPr lang="en-US"/>
        </a:p>
      </dgm:t>
    </dgm:pt>
    <dgm:pt modelId="{D42C1B16-81DB-449B-81F8-0BD7B49767BA}" type="sibTrans" cxnId="{67CFC922-0CAB-4B9C-B5E0-63807E03DFC1}">
      <dgm:prSet/>
      <dgm:spPr/>
      <dgm:t>
        <a:bodyPr/>
        <a:lstStyle/>
        <a:p>
          <a:endParaRPr lang="en-US"/>
        </a:p>
      </dgm:t>
    </dgm:pt>
    <dgm:pt modelId="{6ADC86B9-20A5-4C93-BA4C-D6424C30AE32}">
      <dgm:prSet/>
      <dgm:spPr/>
      <dgm:t>
        <a:bodyPr/>
        <a:lstStyle/>
        <a:p>
          <a:r>
            <a:rPr lang="nl-BE"/>
            <a:t>How much funding should go to each institution or unit?</a:t>
          </a:r>
          <a:endParaRPr lang="en-US"/>
        </a:p>
      </dgm:t>
    </dgm:pt>
    <dgm:pt modelId="{FB9E8690-CC8A-48F2-8E20-9819695B12C4}" type="parTrans" cxnId="{71A8D6CE-EC89-4E9B-ABC9-825853582093}">
      <dgm:prSet/>
      <dgm:spPr/>
      <dgm:t>
        <a:bodyPr/>
        <a:lstStyle/>
        <a:p>
          <a:endParaRPr lang="en-US"/>
        </a:p>
      </dgm:t>
    </dgm:pt>
    <dgm:pt modelId="{6B91D1F6-63AE-4EE1-893F-3DFAD6837F09}" type="sibTrans" cxnId="{71A8D6CE-EC89-4E9B-ABC9-825853582093}">
      <dgm:prSet/>
      <dgm:spPr/>
      <dgm:t>
        <a:bodyPr/>
        <a:lstStyle/>
        <a:p>
          <a:endParaRPr lang="en-US"/>
        </a:p>
      </dgm:t>
    </dgm:pt>
    <dgm:pt modelId="{48684E29-598A-4438-9F68-069EC16EDD1F}" type="pres">
      <dgm:prSet presAssocID="{589DFAE5-BC9E-477E-95DF-751E187FFDCC}" presName="linear" presStyleCnt="0">
        <dgm:presLayoutVars>
          <dgm:dir/>
          <dgm:animLvl val="lvl"/>
          <dgm:resizeHandles val="exact"/>
        </dgm:presLayoutVars>
      </dgm:prSet>
      <dgm:spPr/>
    </dgm:pt>
    <dgm:pt modelId="{9921B796-D8C3-40F3-AA2E-CDB72BD4820F}" type="pres">
      <dgm:prSet presAssocID="{7061A842-FEAA-457F-8D20-628B3E56DF2D}" presName="parentLin" presStyleCnt="0"/>
      <dgm:spPr/>
    </dgm:pt>
    <dgm:pt modelId="{219FB05E-5685-47C1-9A6C-2FB216A22879}" type="pres">
      <dgm:prSet presAssocID="{7061A842-FEAA-457F-8D20-628B3E56DF2D}" presName="parentLeftMargin" presStyleLbl="node1" presStyleIdx="0" presStyleCnt="2"/>
      <dgm:spPr/>
    </dgm:pt>
    <dgm:pt modelId="{FCD4B45C-DC58-4B21-84F6-EA07122B1E5A}" type="pres">
      <dgm:prSet presAssocID="{7061A842-FEAA-457F-8D20-628B3E56DF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85EB9D-4316-4EF5-99FB-A6A3F3B2D2E2}" type="pres">
      <dgm:prSet presAssocID="{7061A842-FEAA-457F-8D20-628B3E56DF2D}" presName="negativeSpace" presStyleCnt="0"/>
      <dgm:spPr/>
    </dgm:pt>
    <dgm:pt modelId="{19ADFEC3-F48B-4EC1-A577-2A89FE87790A}" type="pres">
      <dgm:prSet presAssocID="{7061A842-FEAA-457F-8D20-628B3E56DF2D}" presName="childText" presStyleLbl="conFgAcc1" presStyleIdx="0" presStyleCnt="2">
        <dgm:presLayoutVars>
          <dgm:bulletEnabled val="1"/>
        </dgm:presLayoutVars>
      </dgm:prSet>
      <dgm:spPr/>
    </dgm:pt>
    <dgm:pt modelId="{2D3BEA6D-0C32-4877-93F3-CF7301B2451F}" type="pres">
      <dgm:prSet presAssocID="{2520D22F-4616-4411-A874-059344844E4B}" presName="spaceBetweenRectangles" presStyleCnt="0"/>
      <dgm:spPr/>
    </dgm:pt>
    <dgm:pt modelId="{063B9DDD-BAFF-4B5B-A7AA-0F322AFBD20A}" type="pres">
      <dgm:prSet presAssocID="{5A972DE5-BC7D-4767-B3F0-35919574DA1B}" presName="parentLin" presStyleCnt="0"/>
      <dgm:spPr/>
    </dgm:pt>
    <dgm:pt modelId="{56437E5F-D731-4A28-8075-A62557A7477C}" type="pres">
      <dgm:prSet presAssocID="{5A972DE5-BC7D-4767-B3F0-35919574DA1B}" presName="parentLeftMargin" presStyleLbl="node1" presStyleIdx="0" presStyleCnt="2"/>
      <dgm:spPr/>
    </dgm:pt>
    <dgm:pt modelId="{86E6CF44-0592-4D29-8476-D5D0370DCCF6}" type="pres">
      <dgm:prSet presAssocID="{5A972DE5-BC7D-4767-B3F0-35919574DA1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B142653-C6FF-476F-93DC-8EC4F115A3FB}" type="pres">
      <dgm:prSet presAssocID="{5A972DE5-BC7D-4767-B3F0-35919574DA1B}" presName="negativeSpace" presStyleCnt="0"/>
      <dgm:spPr/>
    </dgm:pt>
    <dgm:pt modelId="{28826B64-73F9-4431-AFAF-2EB421CEC795}" type="pres">
      <dgm:prSet presAssocID="{5A972DE5-BC7D-4767-B3F0-35919574DA1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9BD7B0B-C3DC-4B17-B5A5-861C1CF441B4}" type="presOf" srcId="{7061A842-FEAA-457F-8D20-628B3E56DF2D}" destId="{FCD4B45C-DC58-4B21-84F6-EA07122B1E5A}" srcOrd="1" destOrd="0" presId="urn:microsoft.com/office/officeart/2005/8/layout/list1"/>
    <dgm:cxn modelId="{E2A4B10E-D344-4109-91EC-2F1A81AFD213}" type="presOf" srcId="{589DFAE5-BC9E-477E-95DF-751E187FFDCC}" destId="{48684E29-598A-4438-9F68-069EC16EDD1F}" srcOrd="0" destOrd="0" presId="urn:microsoft.com/office/officeart/2005/8/layout/list1"/>
    <dgm:cxn modelId="{67CFC922-0CAB-4B9C-B5E0-63807E03DFC1}" srcId="{589DFAE5-BC9E-477E-95DF-751E187FFDCC}" destId="{5A972DE5-BC7D-4767-B3F0-35919574DA1B}" srcOrd="1" destOrd="0" parTransId="{6C497484-9CED-423F-B4B0-69ABDDB5A1CC}" sibTransId="{D42C1B16-81DB-449B-81F8-0BD7B49767BA}"/>
    <dgm:cxn modelId="{B36C0E5B-1CA1-4670-AE30-343B74EAE209}" type="presOf" srcId="{74F95D96-D7A1-4D80-ABF3-C28D502154B0}" destId="{19ADFEC3-F48B-4EC1-A577-2A89FE87790A}" srcOrd="0" destOrd="2" presId="urn:microsoft.com/office/officeart/2005/8/layout/list1"/>
    <dgm:cxn modelId="{2AAD5268-A358-41DD-848C-6A6B1523EEAF}" type="presOf" srcId="{6ADC86B9-20A5-4C93-BA4C-D6424C30AE32}" destId="{28826B64-73F9-4431-AFAF-2EB421CEC795}" srcOrd="0" destOrd="0" presId="urn:microsoft.com/office/officeart/2005/8/layout/list1"/>
    <dgm:cxn modelId="{BF62DD4E-1102-4634-97BE-00F95D5D6E2C}" type="presOf" srcId="{0DE2F9DE-F04F-4A43-9F61-8FCDB40E1AED}" destId="{19ADFEC3-F48B-4EC1-A577-2A89FE87790A}" srcOrd="0" destOrd="0" presId="urn:microsoft.com/office/officeart/2005/8/layout/list1"/>
    <dgm:cxn modelId="{3D1E4F70-FEE5-4698-9121-ED7D6D34120D}" srcId="{7061A842-FEAA-457F-8D20-628B3E56DF2D}" destId="{FC7C915F-D14E-4CB1-AA3A-2C54D99E4D6F}" srcOrd="1" destOrd="0" parTransId="{76DB90E3-386D-4EE0-869D-D834E2668FAC}" sibTransId="{523DD8B2-107F-480C-B4BE-02D72AB3631C}"/>
    <dgm:cxn modelId="{9E6F9C70-AA03-47C7-9AFC-A33D97983C50}" srcId="{589DFAE5-BC9E-477E-95DF-751E187FFDCC}" destId="{7061A842-FEAA-457F-8D20-628B3E56DF2D}" srcOrd="0" destOrd="0" parTransId="{EB64A20E-0FCC-4B4B-A16E-54D22D31CE1A}" sibTransId="{2520D22F-4616-4411-A874-059344844E4B}"/>
    <dgm:cxn modelId="{5E04487C-6D93-4BE8-8861-6802EC6F7A8F}" type="presOf" srcId="{7061A842-FEAA-457F-8D20-628B3E56DF2D}" destId="{219FB05E-5685-47C1-9A6C-2FB216A22879}" srcOrd="0" destOrd="0" presId="urn:microsoft.com/office/officeart/2005/8/layout/list1"/>
    <dgm:cxn modelId="{E6003592-6F6F-4798-A9A6-25925EEB3D8C}" type="presOf" srcId="{5A972DE5-BC7D-4767-B3F0-35919574DA1B}" destId="{56437E5F-D731-4A28-8075-A62557A7477C}" srcOrd="0" destOrd="0" presId="urn:microsoft.com/office/officeart/2005/8/layout/list1"/>
    <dgm:cxn modelId="{B24C53A6-E126-4AB7-B11C-A81023588F24}" srcId="{FC7C915F-D14E-4CB1-AA3A-2C54D99E4D6F}" destId="{74F95D96-D7A1-4D80-ABF3-C28D502154B0}" srcOrd="0" destOrd="0" parTransId="{F0DD2DDA-1EE8-41BC-9F1C-55018EEFEE82}" sibTransId="{5E0780DD-1120-403C-864B-A3997B3F6FD0}"/>
    <dgm:cxn modelId="{AD16CCBA-E51B-4AEF-A1B9-A69D0AD2DC76}" type="presOf" srcId="{FC7C915F-D14E-4CB1-AA3A-2C54D99E4D6F}" destId="{19ADFEC3-F48B-4EC1-A577-2A89FE87790A}" srcOrd="0" destOrd="1" presId="urn:microsoft.com/office/officeart/2005/8/layout/list1"/>
    <dgm:cxn modelId="{71A8D6CE-EC89-4E9B-ABC9-825853582093}" srcId="{5A972DE5-BC7D-4767-B3F0-35919574DA1B}" destId="{6ADC86B9-20A5-4C93-BA4C-D6424C30AE32}" srcOrd="0" destOrd="0" parTransId="{FB9E8690-CC8A-48F2-8E20-9819695B12C4}" sibTransId="{6B91D1F6-63AE-4EE1-893F-3DFAD6837F09}"/>
    <dgm:cxn modelId="{19CB25E0-867E-4AB3-B4B1-0357EC4B35BE}" srcId="{7061A842-FEAA-457F-8D20-628B3E56DF2D}" destId="{0DE2F9DE-F04F-4A43-9F61-8FCDB40E1AED}" srcOrd="0" destOrd="0" parTransId="{93A02EC1-8992-44C8-9970-9285CA140041}" sibTransId="{ACDD433D-0389-4E5A-BCDD-FA25EAE2E213}"/>
    <dgm:cxn modelId="{C82732F9-8499-4F7F-839D-A81B5F23DF57}" type="presOf" srcId="{5A972DE5-BC7D-4767-B3F0-35919574DA1B}" destId="{86E6CF44-0592-4D29-8476-D5D0370DCCF6}" srcOrd="1" destOrd="0" presId="urn:microsoft.com/office/officeart/2005/8/layout/list1"/>
    <dgm:cxn modelId="{F9082542-711E-4BB1-869F-A1E16F2A23CF}" type="presParOf" srcId="{48684E29-598A-4438-9F68-069EC16EDD1F}" destId="{9921B796-D8C3-40F3-AA2E-CDB72BD4820F}" srcOrd="0" destOrd="0" presId="urn:microsoft.com/office/officeart/2005/8/layout/list1"/>
    <dgm:cxn modelId="{9C19279B-3A95-44C0-8FA5-87598434B60A}" type="presParOf" srcId="{9921B796-D8C3-40F3-AA2E-CDB72BD4820F}" destId="{219FB05E-5685-47C1-9A6C-2FB216A22879}" srcOrd="0" destOrd="0" presId="urn:microsoft.com/office/officeart/2005/8/layout/list1"/>
    <dgm:cxn modelId="{405D60E1-A505-4192-85E7-6995CE6B72BE}" type="presParOf" srcId="{9921B796-D8C3-40F3-AA2E-CDB72BD4820F}" destId="{FCD4B45C-DC58-4B21-84F6-EA07122B1E5A}" srcOrd="1" destOrd="0" presId="urn:microsoft.com/office/officeart/2005/8/layout/list1"/>
    <dgm:cxn modelId="{6199461B-F11C-48FB-B3CD-971B5A3FA77F}" type="presParOf" srcId="{48684E29-598A-4438-9F68-069EC16EDD1F}" destId="{AF85EB9D-4316-4EF5-99FB-A6A3F3B2D2E2}" srcOrd="1" destOrd="0" presId="urn:microsoft.com/office/officeart/2005/8/layout/list1"/>
    <dgm:cxn modelId="{62E67606-F2D6-493D-82EA-F10641AEC7D5}" type="presParOf" srcId="{48684E29-598A-4438-9F68-069EC16EDD1F}" destId="{19ADFEC3-F48B-4EC1-A577-2A89FE87790A}" srcOrd="2" destOrd="0" presId="urn:microsoft.com/office/officeart/2005/8/layout/list1"/>
    <dgm:cxn modelId="{D1DF5700-4A21-47D1-9593-0CE0822CF13E}" type="presParOf" srcId="{48684E29-598A-4438-9F68-069EC16EDD1F}" destId="{2D3BEA6D-0C32-4877-93F3-CF7301B2451F}" srcOrd="3" destOrd="0" presId="urn:microsoft.com/office/officeart/2005/8/layout/list1"/>
    <dgm:cxn modelId="{342C663A-B53C-4EE7-8409-8597F566EF98}" type="presParOf" srcId="{48684E29-598A-4438-9F68-069EC16EDD1F}" destId="{063B9DDD-BAFF-4B5B-A7AA-0F322AFBD20A}" srcOrd="4" destOrd="0" presId="urn:microsoft.com/office/officeart/2005/8/layout/list1"/>
    <dgm:cxn modelId="{A9F7FBB7-B7D2-4685-9474-D647ACE0B6EE}" type="presParOf" srcId="{063B9DDD-BAFF-4B5B-A7AA-0F322AFBD20A}" destId="{56437E5F-D731-4A28-8075-A62557A7477C}" srcOrd="0" destOrd="0" presId="urn:microsoft.com/office/officeart/2005/8/layout/list1"/>
    <dgm:cxn modelId="{D82986D2-E72E-4A27-A67D-C816AAB9B8CF}" type="presParOf" srcId="{063B9DDD-BAFF-4B5B-A7AA-0F322AFBD20A}" destId="{86E6CF44-0592-4D29-8476-D5D0370DCCF6}" srcOrd="1" destOrd="0" presId="urn:microsoft.com/office/officeart/2005/8/layout/list1"/>
    <dgm:cxn modelId="{D8131BD9-54AD-4993-8FCC-8D7D0E27E763}" type="presParOf" srcId="{48684E29-598A-4438-9F68-069EC16EDD1F}" destId="{6B142653-C6FF-476F-93DC-8EC4F115A3FB}" srcOrd="5" destOrd="0" presId="urn:microsoft.com/office/officeart/2005/8/layout/list1"/>
    <dgm:cxn modelId="{2FCE41E3-C887-4C41-996F-4F551447247F}" type="presParOf" srcId="{48684E29-598A-4438-9F68-069EC16EDD1F}" destId="{28826B64-73F9-4431-AFAF-2EB421CEC7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F7C6F-AC66-4C18-868A-97C6EF6A6039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83AD08-CDCD-4EFB-B1DB-212483840C31}">
      <dgm:prSet/>
      <dgm:spPr/>
      <dgm:t>
        <a:bodyPr/>
        <a:lstStyle/>
        <a:p>
          <a:pPr>
            <a:defRPr b="1"/>
          </a:pPr>
          <a:r>
            <a:rPr lang="en-US" dirty="0"/>
            <a:t>1994</a:t>
          </a:r>
        </a:p>
      </dgm:t>
    </dgm:pt>
    <dgm:pt modelId="{3D782DB6-9647-4D71-B08D-6941566C5598}" type="parTrans" cxnId="{A2192F84-2014-4704-8C90-04B37176125A}">
      <dgm:prSet/>
      <dgm:spPr/>
      <dgm:t>
        <a:bodyPr/>
        <a:lstStyle/>
        <a:p>
          <a:endParaRPr lang="en-US"/>
        </a:p>
      </dgm:t>
    </dgm:pt>
    <dgm:pt modelId="{0DF6E6B2-86DC-4397-8485-25C8A4043BC3}" type="sibTrans" cxnId="{A2192F84-2014-4704-8C90-04B37176125A}">
      <dgm:prSet/>
      <dgm:spPr/>
      <dgm:t>
        <a:bodyPr/>
        <a:lstStyle/>
        <a:p>
          <a:endParaRPr lang="en-US"/>
        </a:p>
      </dgm:t>
    </dgm:pt>
    <dgm:pt modelId="{BE5205AF-B8BC-4B75-8E6B-B1993732DCAC}">
      <dgm:prSet custT="1"/>
      <dgm:spPr/>
      <dgm:t>
        <a:bodyPr/>
        <a:lstStyle/>
        <a:p>
          <a:r>
            <a:rPr lang="en-US" sz="1800" dirty="0"/>
            <a:t>Input indicators</a:t>
          </a:r>
        </a:p>
      </dgm:t>
    </dgm:pt>
    <dgm:pt modelId="{D51E8396-A11D-4F31-B1CB-202EACA1256B}" type="parTrans" cxnId="{87A5E4AD-DB43-4B95-8DF0-B9B3F40C3B6B}">
      <dgm:prSet/>
      <dgm:spPr/>
      <dgm:t>
        <a:bodyPr/>
        <a:lstStyle/>
        <a:p>
          <a:endParaRPr lang="en-US"/>
        </a:p>
      </dgm:t>
    </dgm:pt>
    <dgm:pt modelId="{D3F116BF-BC9D-4111-8623-908FA37F554D}" type="sibTrans" cxnId="{87A5E4AD-DB43-4B95-8DF0-B9B3F40C3B6B}">
      <dgm:prSet/>
      <dgm:spPr/>
      <dgm:t>
        <a:bodyPr/>
        <a:lstStyle/>
        <a:p>
          <a:endParaRPr lang="en-US"/>
        </a:p>
      </dgm:t>
    </dgm:pt>
    <dgm:pt modelId="{B1B2FEDC-FB73-4CDE-A644-934B40C82604}">
      <dgm:prSet/>
      <dgm:spPr/>
      <dgm:t>
        <a:bodyPr/>
        <a:lstStyle/>
        <a:p>
          <a:pPr>
            <a:defRPr b="1"/>
          </a:pPr>
          <a:r>
            <a:rPr lang="en-US"/>
            <a:t>2003</a:t>
          </a:r>
        </a:p>
      </dgm:t>
    </dgm:pt>
    <dgm:pt modelId="{EB0D0519-556F-4F02-8C21-DA1381B0B1AA}" type="parTrans" cxnId="{568237AA-2AF3-460D-A188-B358CF986A34}">
      <dgm:prSet/>
      <dgm:spPr/>
      <dgm:t>
        <a:bodyPr/>
        <a:lstStyle/>
        <a:p>
          <a:endParaRPr lang="en-US"/>
        </a:p>
      </dgm:t>
    </dgm:pt>
    <dgm:pt modelId="{B23C6A58-10E3-487B-8E09-935C8A8BBCE8}" type="sibTrans" cxnId="{568237AA-2AF3-460D-A188-B358CF986A34}">
      <dgm:prSet/>
      <dgm:spPr/>
      <dgm:t>
        <a:bodyPr/>
        <a:lstStyle/>
        <a:p>
          <a:endParaRPr lang="en-US"/>
        </a:p>
      </dgm:t>
    </dgm:pt>
    <dgm:pt modelId="{1459C7D2-AF81-44A4-9C83-BD49AD58293A}">
      <dgm:prSet custT="1"/>
      <dgm:spPr/>
      <dgm:t>
        <a:bodyPr/>
        <a:lstStyle/>
        <a:p>
          <a:r>
            <a:rPr lang="en-US" sz="1800" dirty="0"/>
            <a:t>Introduction bibliometric parameters</a:t>
          </a:r>
        </a:p>
      </dgm:t>
    </dgm:pt>
    <dgm:pt modelId="{84273658-E57F-4D5E-A95E-352100966A95}" type="parTrans" cxnId="{88AC8FA9-960D-450A-8E8C-99DE94F1BE53}">
      <dgm:prSet/>
      <dgm:spPr/>
      <dgm:t>
        <a:bodyPr/>
        <a:lstStyle/>
        <a:p>
          <a:endParaRPr lang="en-US"/>
        </a:p>
      </dgm:t>
    </dgm:pt>
    <dgm:pt modelId="{34871E0A-A084-4AF0-B234-26310E42612F}" type="sibTrans" cxnId="{88AC8FA9-960D-450A-8E8C-99DE94F1BE53}">
      <dgm:prSet/>
      <dgm:spPr/>
      <dgm:t>
        <a:bodyPr/>
        <a:lstStyle/>
        <a:p>
          <a:endParaRPr lang="en-US"/>
        </a:p>
      </dgm:t>
    </dgm:pt>
    <dgm:pt modelId="{25F14CED-5CAF-47F1-AC3A-F7E5BC4EC1E1}">
      <dgm:prSet/>
      <dgm:spPr/>
      <dgm:t>
        <a:bodyPr/>
        <a:lstStyle/>
        <a:p>
          <a:pPr>
            <a:defRPr b="1"/>
          </a:pPr>
          <a:r>
            <a:rPr lang="en-US"/>
            <a:t>2008</a:t>
          </a:r>
        </a:p>
      </dgm:t>
    </dgm:pt>
    <dgm:pt modelId="{740A2D09-B21A-4F6E-8166-CC61D6B399F6}" type="parTrans" cxnId="{09B0067F-8B47-45ED-B037-AA35187E2F00}">
      <dgm:prSet/>
      <dgm:spPr/>
      <dgm:t>
        <a:bodyPr/>
        <a:lstStyle/>
        <a:p>
          <a:endParaRPr lang="en-US"/>
        </a:p>
      </dgm:t>
    </dgm:pt>
    <dgm:pt modelId="{B2223C12-EA30-497E-9D33-F07A136A7F26}" type="sibTrans" cxnId="{09B0067F-8B47-45ED-B037-AA35187E2F00}">
      <dgm:prSet/>
      <dgm:spPr/>
      <dgm:t>
        <a:bodyPr/>
        <a:lstStyle/>
        <a:p>
          <a:endParaRPr lang="en-US"/>
        </a:p>
      </dgm:t>
    </dgm:pt>
    <dgm:pt modelId="{8C333467-F8CE-4F2A-860A-24EA53035FF2}">
      <dgm:prSet custT="1"/>
      <dgm:spPr/>
      <dgm:t>
        <a:bodyPr/>
        <a:lstStyle/>
        <a:p>
          <a:r>
            <a:rPr lang="en-US" sz="1800" dirty="0"/>
            <a:t>Expansion to include social sciences &amp; humanities</a:t>
          </a:r>
        </a:p>
      </dgm:t>
    </dgm:pt>
    <dgm:pt modelId="{242D08CB-4857-461E-8AB0-1BB51078EA80}" type="parTrans" cxnId="{656A314A-C1D1-456B-AF83-4E55967FE6E5}">
      <dgm:prSet/>
      <dgm:spPr/>
      <dgm:t>
        <a:bodyPr/>
        <a:lstStyle/>
        <a:p>
          <a:endParaRPr lang="en-US"/>
        </a:p>
      </dgm:t>
    </dgm:pt>
    <dgm:pt modelId="{8152BC5C-A532-4F9E-956D-6D34E9A0B490}" type="sibTrans" cxnId="{656A314A-C1D1-456B-AF83-4E55967FE6E5}">
      <dgm:prSet/>
      <dgm:spPr/>
      <dgm:t>
        <a:bodyPr/>
        <a:lstStyle/>
        <a:p>
          <a:endParaRPr lang="en-US"/>
        </a:p>
      </dgm:t>
    </dgm:pt>
    <dgm:pt modelId="{58B7FDEB-17F4-4A45-BC47-CA64C8F8C4B0}">
      <dgm:prSet/>
      <dgm:spPr/>
      <dgm:t>
        <a:bodyPr/>
        <a:lstStyle/>
        <a:p>
          <a:pPr>
            <a:defRPr b="1"/>
          </a:pPr>
          <a:r>
            <a:rPr lang="en-US"/>
            <a:t>2013</a:t>
          </a:r>
        </a:p>
      </dgm:t>
    </dgm:pt>
    <dgm:pt modelId="{4CD50B59-C060-493D-9568-CBF8BE72BAA6}" type="parTrans" cxnId="{88AE89DC-F501-420B-950E-085D4BF1DF0F}">
      <dgm:prSet/>
      <dgm:spPr/>
      <dgm:t>
        <a:bodyPr/>
        <a:lstStyle/>
        <a:p>
          <a:endParaRPr lang="en-US"/>
        </a:p>
      </dgm:t>
    </dgm:pt>
    <dgm:pt modelId="{BA7E9261-FDAF-4F1C-9ACB-3068212DEA93}" type="sibTrans" cxnId="{88AE89DC-F501-420B-950E-085D4BF1DF0F}">
      <dgm:prSet/>
      <dgm:spPr/>
      <dgm:t>
        <a:bodyPr/>
        <a:lstStyle/>
        <a:p>
          <a:endParaRPr lang="en-US"/>
        </a:p>
      </dgm:t>
    </dgm:pt>
    <dgm:pt modelId="{D318A12A-3C11-44E7-B2CE-6158FFD12466}">
      <dgm:prSet custT="1"/>
      <dgm:spPr/>
      <dgm:t>
        <a:bodyPr/>
        <a:lstStyle/>
        <a:p>
          <a:r>
            <a:rPr lang="en-US" sz="1800" dirty="0"/>
            <a:t>Refined weighting of publications</a:t>
          </a:r>
        </a:p>
      </dgm:t>
    </dgm:pt>
    <dgm:pt modelId="{DE9E2E79-6DB0-4947-8552-88ACF4DEFD9B}" type="parTrans" cxnId="{A9F16763-F188-4A36-AA5B-A7D053DE2F4A}">
      <dgm:prSet/>
      <dgm:spPr/>
      <dgm:t>
        <a:bodyPr/>
        <a:lstStyle/>
        <a:p>
          <a:endParaRPr lang="en-US"/>
        </a:p>
      </dgm:t>
    </dgm:pt>
    <dgm:pt modelId="{59F74C20-4733-422D-8792-26CF677D6844}" type="sibTrans" cxnId="{A9F16763-F188-4A36-AA5B-A7D053DE2F4A}">
      <dgm:prSet/>
      <dgm:spPr/>
      <dgm:t>
        <a:bodyPr/>
        <a:lstStyle/>
        <a:p>
          <a:endParaRPr lang="en-US"/>
        </a:p>
      </dgm:t>
    </dgm:pt>
    <dgm:pt modelId="{50CE1EA7-55F4-48BF-95B1-7299249CD006}">
      <dgm:prSet/>
      <dgm:spPr/>
      <dgm:t>
        <a:bodyPr/>
        <a:lstStyle/>
        <a:p>
          <a:pPr>
            <a:defRPr b="1"/>
          </a:pPr>
          <a:r>
            <a:rPr lang="en-US"/>
            <a:t>2019</a:t>
          </a:r>
        </a:p>
      </dgm:t>
    </dgm:pt>
    <dgm:pt modelId="{C966859B-000E-42CE-81F6-8C9A8F7A856B}" type="parTrans" cxnId="{F1F3B89C-A157-4125-9A8A-0028CF814B47}">
      <dgm:prSet/>
      <dgm:spPr/>
      <dgm:t>
        <a:bodyPr/>
        <a:lstStyle/>
        <a:p>
          <a:endParaRPr lang="en-US"/>
        </a:p>
      </dgm:t>
    </dgm:pt>
    <dgm:pt modelId="{1781144F-B7AA-462E-B6DB-7284CEDFA6CF}" type="sibTrans" cxnId="{F1F3B89C-A157-4125-9A8A-0028CF814B47}">
      <dgm:prSet/>
      <dgm:spPr/>
      <dgm:t>
        <a:bodyPr/>
        <a:lstStyle/>
        <a:p>
          <a:endParaRPr lang="en-US"/>
        </a:p>
      </dgm:t>
    </dgm:pt>
    <dgm:pt modelId="{E9E04933-68CB-474F-BBE0-6F66C3F71D8E}">
      <dgm:prSet custT="1"/>
      <dgm:spPr/>
      <dgm:t>
        <a:bodyPr/>
        <a:lstStyle/>
        <a:p>
          <a:r>
            <a:rPr lang="en-US" sz="1800" dirty="0"/>
            <a:t>New policy accents: excellence and internationalization; 50% stable part</a:t>
          </a:r>
        </a:p>
      </dgm:t>
    </dgm:pt>
    <dgm:pt modelId="{F09EE06A-3EE9-4F9F-BB1D-A7B506D0990A}" type="parTrans" cxnId="{68502D7D-A69D-44AE-919E-ACFF081F8F40}">
      <dgm:prSet/>
      <dgm:spPr/>
      <dgm:t>
        <a:bodyPr/>
        <a:lstStyle/>
        <a:p>
          <a:endParaRPr lang="en-US"/>
        </a:p>
      </dgm:t>
    </dgm:pt>
    <dgm:pt modelId="{53855557-A914-4505-B912-50E5FDDCD21D}" type="sibTrans" cxnId="{68502D7D-A69D-44AE-919E-ACFF081F8F40}">
      <dgm:prSet/>
      <dgm:spPr/>
      <dgm:t>
        <a:bodyPr/>
        <a:lstStyle/>
        <a:p>
          <a:endParaRPr lang="en-US"/>
        </a:p>
      </dgm:t>
    </dgm:pt>
    <dgm:pt modelId="{530930F7-FF2D-4BBB-B3BE-728CDCA5A846}">
      <dgm:prSet custT="1"/>
      <dgm:spPr/>
      <dgm:t>
        <a:bodyPr/>
        <a:lstStyle/>
        <a:p>
          <a:pPr>
            <a:defRPr b="1"/>
          </a:pPr>
          <a:r>
            <a:rPr lang="en-US" sz="1800" dirty="0"/>
            <a:t>2024</a:t>
          </a:r>
        </a:p>
      </dgm:t>
    </dgm:pt>
    <dgm:pt modelId="{434F983B-E58C-47D3-9C4C-E2B9FB625870}" type="parTrans" cxnId="{11340B55-935F-4BA4-BF9D-393F2B394BB4}">
      <dgm:prSet/>
      <dgm:spPr/>
      <dgm:t>
        <a:bodyPr/>
        <a:lstStyle/>
        <a:p>
          <a:endParaRPr lang="nl-BE"/>
        </a:p>
      </dgm:t>
    </dgm:pt>
    <dgm:pt modelId="{8EAB9173-1BF1-4418-8DEF-7F618925D28C}" type="sibTrans" cxnId="{11340B55-935F-4BA4-BF9D-393F2B394BB4}">
      <dgm:prSet/>
      <dgm:spPr/>
      <dgm:t>
        <a:bodyPr/>
        <a:lstStyle/>
        <a:p>
          <a:endParaRPr lang="nl-BE"/>
        </a:p>
      </dgm:t>
    </dgm:pt>
    <dgm:pt modelId="{EE90C4F3-6BE0-43E1-A231-155C64B580E1}">
      <dgm:prSet custT="1"/>
      <dgm:spPr/>
      <dgm:t>
        <a:bodyPr/>
        <a:lstStyle/>
        <a:p>
          <a:r>
            <a:rPr lang="en-US" sz="1800" dirty="0"/>
            <a:t>No further changes (current consensus, to be officialized in the next few months)</a:t>
          </a:r>
        </a:p>
      </dgm:t>
    </dgm:pt>
    <dgm:pt modelId="{CBD221EF-C536-45F5-9696-9796FAB33F30}" type="parTrans" cxnId="{A6A1AE97-7A72-4C5F-B1FA-DB11522D5830}">
      <dgm:prSet/>
      <dgm:spPr/>
      <dgm:t>
        <a:bodyPr/>
        <a:lstStyle/>
        <a:p>
          <a:endParaRPr lang="nl-BE"/>
        </a:p>
      </dgm:t>
    </dgm:pt>
    <dgm:pt modelId="{3F39A551-FABD-452A-A874-F06E81EAAE4D}" type="sibTrans" cxnId="{A6A1AE97-7A72-4C5F-B1FA-DB11522D5830}">
      <dgm:prSet/>
      <dgm:spPr/>
      <dgm:t>
        <a:bodyPr/>
        <a:lstStyle/>
        <a:p>
          <a:endParaRPr lang="nl-BE"/>
        </a:p>
      </dgm:t>
    </dgm:pt>
    <dgm:pt modelId="{06D1C568-DCB8-4BD7-B194-5A76D2C2DC7F}" type="pres">
      <dgm:prSet presAssocID="{C5AF7C6F-AC66-4C18-868A-97C6EF6A6039}" presName="root" presStyleCnt="0">
        <dgm:presLayoutVars>
          <dgm:chMax/>
          <dgm:chPref/>
          <dgm:animLvl val="lvl"/>
        </dgm:presLayoutVars>
      </dgm:prSet>
      <dgm:spPr/>
    </dgm:pt>
    <dgm:pt modelId="{86D181B7-1317-49D4-8274-D316DA9BE7D7}" type="pres">
      <dgm:prSet presAssocID="{C5AF7C6F-AC66-4C18-868A-97C6EF6A6039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D39F3E3-92A2-46C3-971A-F5D1A69E20FD}" type="pres">
      <dgm:prSet presAssocID="{C5AF7C6F-AC66-4C18-868A-97C6EF6A6039}" presName="nodes" presStyleCnt="0">
        <dgm:presLayoutVars>
          <dgm:chMax/>
          <dgm:chPref/>
          <dgm:animLvl val="lvl"/>
        </dgm:presLayoutVars>
      </dgm:prSet>
      <dgm:spPr/>
    </dgm:pt>
    <dgm:pt modelId="{680E699E-F49E-4877-9CAF-FB798556E493}" type="pres">
      <dgm:prSet presAssocID="{7483AD08-CDCD-4EFB-B1DB-212483840C31}" presName="composite" presStyleCnt="0"/>
      <dgm:spPr/>
    </dgm:pt>
    <dgm:pt modelId="{2D467AAC-6F68-4865-BE61-3C9B7A083A14}" type="pres">
      <dgm:prSet presAssocID="{7483AD08-CDCD-4EFB-B1DB-212483840C31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35B7A65-78D8-4620-B57B-62BD6A920434}" type="pres">
      <dgm:prSet presAssocID="{7483AD08-CDCD-4EFB-B1DB-212483840C31}" presName="DropPinPlaceHolder" presStyleCnt="0"/>
      <dgm:spPr/>
    </dgm:pt>
    <dgm:pt modelId="{AC358A9B-AC1B-4C8F-841F-7C37E62B14BC}" type="pres">
      <dgm:prSet presAssocID="{7483AD08-CDCD-4EFB-B1DB-212483840C31}" presName="DropPin" presStyleLbl="alignNode1" presStyleIdx="0" presStyleCnt="6"/>
      <dgm:spPr/>
    </dgm:pt>
    <dgm:pt modelId="{E7FB8631-1305-44F7-B0F6-1CE89430567C}" type="pres">
      <dgm:prSet presAssocID="{7483AD08-CDCD-4EFB-B1DB-212483840C31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9A5F787E-54AC-477D-9527-44CDF19BF72E}" type="pres">
      <dgm:prSet presAssocID="{7483AD08-CDCD-4EFB-B1DB-212483840C31}" presName="L2TextContainer" presStyleLbl="revTx" presStyleIdx="0" presStyleCnt="12">
        <dgm:presLayoutVars>
          <dgm:bulletEnabled val="1"/>
        </dgm:presLayoutVars>
      </dgm:prSet>
      <dgm:spPr/>
    </dgm:pt>
    <dgm:pt modelId="{7621C7E8-A394-4648-9636-5991A47714B3}" type="pres">
      <dgm:prSet presAssocID="{7483AD08-CDCD-4EFB-B1DB-212483840C31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AE34EE40-DB1E-4E9D-B65B-053065F568B0}" type="pres">
      <dgm:prSet presAssocID="{7483AD08-CDCD-4EFB-B1DB-212483840C31}" presName="ConnectLine" presStyleLbl="sibTrans1D1" presStyleIdx="0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45C6C5C-5A70-42CD-AAAA-28A011DE46CD}" type="pres">
      <dgm:prSet presAssocID="{7483AD08-CDCD-4EFB-B1DB-212483840C31}" presName="EmptyPlaceHolder" presStyleCnt="0"/>
      <dgm:spPr/>
    </dgm:pt>
    <dgm:pt modelId="{FD63E2BC-FD5C-431D-BA21-DFFFBEE70450}" type="pres">
      <dgm:prSet presAssocID="{0DF6E6B2-86DC-4397-8485-25C8A4043BC3}" presName="spaceBetweenRectangles" presStyleCnt="0"/>
      <dgm:spPr/>
    </dgm:pt>
    <dgm:pt modelId="{2632CF37-BDE7-418D-A6A2-677A2D03A8F1}" type="pres">
      <dgm:prSet presAssocID="{B1B2FEDC-FB73-4CDE-A644-934B40C82604}" presName="composite" presStyleCnt="0"/>
      <dgm:spPr/>
    </dgm:pt>
    <dgm:pt modelId="{1549D130-CE17-48F3-938D-D1CE254DE130}" type="pres">
      <dgm:prSet presAssocID="{B1B2FEDC-FB73-4CDE-A644-934B40C82604}" presName="ConnectorPoint" presStyleLbl="lnNode1" presStyleIdx="1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754A22E8-57CC-40AC-A3E3-63F85856B48A}" type="pres">
      <dgm:prSet presAssocID="{B1B2FEDC-FB73-4CDE-A644-934B40C82604}" presName="DropPinPlaceHolder" presStyleCnt="0"/>
      <dgm:spPr/>
    </dgm:pt>
    <dgm:pt modelId="{DFA0ABEA-C692-4422-9C91-F8B5790F2169}" type="pres">
      <dgm:prSet presAssocID="{B1B2FEDC-FB73-4CDE-A644-934B40C82604}" presName="DropPin" presStyleLbl="alignNode1" presStyleIdx="1" presStyleCnt="6"/>
      <dgm:spPr/>
    </dgm:pt>
    <dgm:pt modelId="{E5ADFA91-1B01-42C0-A4B9-968F2C24B77E}" type="pres">
      <dgm:prSet presAssocID="{B1B2FEDC-FB73-4CDE-A644-934B40C82604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9ED57369-DD23-423E-9609-6784CC75DE47}" type="pres">
      <dgm:prSet presAssocID="{B1B2FEDC-FB73-4CDE-A644-934B40C82604}" presName="L2TextContainer" presStyleLbl="revTx" presStyleIdx="2" presStyleCnt="12">
        <dgm:presLayoutVars>
          <dgm:bulletEnabled val="1"/>
        </dgm:presLayoutVars>
      </dgm:prSet>
      <dgm:spPr/>
    </dgm:pt>
    <dgm:pt modelId="{33729FC1-F03B-4A8F-B296-7C4BED5F30E8}" type="pres">
      <dgm:prSet presAssocID="{B1B2FEDC-FB73-4CDE-A644-934B40C82604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B37852E3-785F-41C0-A1E6-F60D9A76E6FC}" type="pres">
      <dgm:prSet presAssocID="{B1B2FEDC-FB73-4CDE-A644-934B40C82604}" presName="ConnectLine" presStyleLbl="sibTrans1D1" presStyleIdx="1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6F3C238-B73A-4458-A076-65CCF456ACA7}" type="pres">
      <dgm:prSet presAssocID="{B1B2FEDC-FB73-4CDE-A644-934B40C82604}" presName="EmptyPlaceHolder" presStyleCnt="0"/>
      <dgm:spPr/>
    </dgm:pt>
    <dgm:pt modelId="{4BEA7FC3-E8C7-4AC3-BF2A-7A06B9E091C4}" type="pres">
      <dgm:prSet presAssocID="{B23C6A58-10E3-487B-8E09-935C8A8BBCE8}" presName="spaceBetweenRectangles" presStyleCnt="0"/>
      <dgm:spPr/>
    </dgm:pt>
    <dgm:pt modelId="{1E37E9FB-D34F-4762-B657-3CAF994113C6}" type="pres">
      <dgm:prSet presAssocID="{25F14CED-5CAF-47F1-AC3A-F7E5BC4EC1E1}" presName="composite" presStyleCnt="0"/>
      <dgm:spPr/>
    </dgm:pt>
    <dgm:pt modelId="{CFE8008B-536E-481E-9548-C85C8BDC6BEA}" type="pres">
      <dgm:prSet presAssocID="{25F14CED-5CAF-47F1-AC3A-F7E5BC4EC1E1}" presName="ConnectorPoint" presStyleLbl="lnNode1" presStyleIdx="2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E4F762BC-19FB-489A-B9FB-0BBFFDC49A3B}" type="pres">
      <dgm:prSet presAssocID="{25F14CED-5CAF-47F1-AC3A-F7E5BC4EC1E1}" presName="DropPinPlaceHolder" presStyleCnt="0"/>
      <dgm:spPr/>
    </dgm:pt>
    <dgm:pt modelId="{6CE8E241-03FA-4318-8AE4-3EC812611255}" type="pres">
      <dgm:prSet presAssocID="{25F14CED-5CAF-47F1-AC3A-F7E5BC4EC1E1}" presName="DropPin" presStyleLbl="alignNode1" presStyleIdx="2" presStyleCnt="6"/>
      <dgm:spPr/>
    </dgm:pt>
    <dgm:pt modelId="{052EBB65-790C-47E4-9DFC-C6675E087849}" type="pres">
      <dgm:prSet presAssocID="{25F14CED-5CAF-47F1-AC3A-F7E5BC4EC1E1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9C601FE0-4D6F-481D-826D-80693C414ED6}" type="pres">
      <dgm:prSet presAssocID="{25F14CED-5CAF-47F1-AC3A-F7E5BC4EC1E1}" presName="L2TextContainer" presStyleLbl="revTx" presStyleIdx="4" presStyleCnt="12">
        <dgm:presLayoutVars>
          <dgm:bulletEnabled val="1"/>
        </dgm:presLayoutVars>
      </dgm:prSet>
      <dgm:spPr/>
    </dgm:pt>
    <dgm:pt modelId="{483BE13C-7417-472A-8F09-9B06C610374D}" type="pres">
      <dgm:prSet presAssocID="{25F14CED-5CAF-47F1-AC3A-F7E5BC4EC1E1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1DD35052-0EBE-48BD-A8B3-1005C9858120}" type="pres">
      <dgm:prSet presAssocID="{25F14CED-5CAF-47F1-AC3A-F7E5BC4EC1E1}" presName="ConnectLine" presStyleLbl="sibTrans1D1" presStyleIdx="2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E20027FE-C19B-455F-AB7E-1640736284DB}" type="pres">
      <dgm:prSet presAssocID="{25F14CED-5CAF-47F1-AC3A-F7E5BC4EC1E1}" presName="EmptyPlaceHolder" presStyleCnt="0"/>
      <dgm:spPr/>
    </dgm:pt>
    <dgm:pt modelId="{3BB015BA-303E-43CA-8669-38186A3A6100}" type="pres">
      <dgm:prSet presAssocID="{B2223C12-EA30-497E-9D33-F07A136A7F26}" presName="spaceBetweenRectangles" presStyleCnt="0"/>
      <dgm:spPr/>
    </dgm:pt>
    <dgm:pt modelId="{2F7F538F-C43F-4C8E-B785-3DE1E86484BA}" type="pres">
      <dgm:prSet presAssocID="{58B7FDEB-17F4-4A45-BC47-CA64C8F8C4B0}" presName="composite" presStyleCnt="0"/>
      <dgm:spPr/>
    </dgm:pt>
    <dgm:pt modelId="{DD7D09EA-80D2-4713-91D9-881466E318BC}" type="pres">
      <dgm:prSet presAssocID="{58B7FDEB-17F4-4A45-BC47-CA64C8F8C4B0}" presName="ConnectorPoint" presStyleLbl="lnNode1" presStyleIdx="3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DE9CE6E-7D72-427B-8368-C38D328B9E07}" type="pres">
      <dgm:prSet presAssocID="{58B7FDEB-17F4-4A45-BC47-CA64C8F8C4B0}" presName="DropPinPlaceHolder" presStyleCnt="0"/>
      <dgm:spPr/>
    </dgm:pt>
    <dgm:pt modelId="{EC0D4F16-B621-4BA2-B25C-973CF2ACE8FB}" type="pres">
      <dgm:prSet presAssocID="{58B7FDEB-17F4-4A45-BC47-CA64C8F8C4B0}" presName="DropPin" presStyleLbl="alignNode1" presStyleIdx="3" presStyleCnt="6"/>
      <dgm:spPr/>
    </dgm:pt>
    <dgm:pt modelId="{391D5394-9B3B-427A-AB66-1964F652638D}" type="pres">
      <dgm:prSet presAssocID="{58B7FDEB-17F4-4A45-BC47-CA64C8F8C4B0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F88AF300-F6C8-40E4-86EE-D4B5E2865FB6}" type="pres">
      <dgm:prSet presAssocID="{58B7FDEB-17F4-4A45-BC47-CA64C8F8C4B0}" presName="L2TextContainer" presStyleLbl="revTx" presStyleIdx="6" presStyleCnt="12">
        <dgm:presLayoutVars>
          <dgm:bulletEnabled val="1"/>
        </dgm:presLayoutVars>
      </dgm:prSet>
      <dgm:spPr/>
    </dgm:pt>
    <dgm:pt modelId="{FC3BC314-FEB9-4214-BA38-95A497CAE106}" type="pres">
      <dgm:prSet presAssocID="{58B7FDEB-17F4-4A45-BC47-CA64C8F8C4B0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4B965A48-F972-485F-A1A5-F5C5791E3154}" type="pres">
      <dgm:prSet presAssocID="{58B7FDEB-17F4-4A45-BC47-CA64C8F8C4B0}" presName="ConnectLine" presStyleLbl="sibTrans1D1" presStyleIdx="3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39D8782-7F53-490F-AA4E-F9541B4E4EFE}" type="pres">
      <dgm:prSet presAssocID="{58B7FDEB-17F4-4A45-BC47-CA64C8F8C4B0}" presName="EmptyPlaceHolder" presStyleCnt="0"/>
      <dgm:spPr/>
    </dgm:pt>
    <dgm:pt modelId="{74C38ED8-1A15-40F1-A6A9-5B5B62033064}" type="pres">
      <dgm:prSet presAssocID="{BA7E9261-FDAF-4F1C-9ACB-3068212DEA93}" presName="spaceBetweenRectangles" presStyleCnt="0"/>
      <dgm:spPr/>
    </dgm:pt>
    <dgm:pt modelId="{3BC80936-90EE-4B64-8FE9-D2ECBA84E262}" type="pres">
      <dgm:prSet presAssocID="{50CE1EA7-55F4-48BF-95B1-7299249CD006}" presName="composite" presStyleCnt="0"/>
      <dgm:spPr/>
    </dgm:pt>
    <dgm:pt modelId="{D4411EE4-1CF8-4169-A873-4BBE2B870C48}" type="pres">
      <dgm:prSet presAssocID="{50CE1EA7-55F4-48BF-95B1-7299249CD006}" presName="ConnectorPoint" presStyleLbl="lnNode1" presStyleIdx="4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8897A92-55D9-4C14-B02A-0F4FB025CDBF}" type="pres">
      <dgm:prSet presAssocID="{50CE1EA7-55F4-48BF-95B1-7299249CD006}" presName="DropPinPlaceHolder" presStyleCnt="0"/>
      <dgm:spPr/>
    </dgm:pt>
    <dgm:pt modelId="{2118A55F-A5F1-42E1-A0C1-B99FA6FFEABD}" type="pres">
      <dgm:prSet presAssocID="{50CE1EA7-55F4-48BF-95B1-7299249CD006}" presName="DropPin" presStyleLbl="alignNode1" presStyleIdx="4" presStyleCnt="6"/>
      <dgm:spPr/>
    </dgm:pt>
    <dgm:pt modelId="{A1997099-8537-44EB-9895-6D4C1D319148}" type="pres">
      <dgm:prSet presAssocID="{50CE1EA7-55F4-48BF-95B1-7299249CD006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B03F3E23-000B-4D0C-882B-948A12523923}" type="pres">
      <dgm:prSet presAssocID="{50CE1EA7-55F4-48BF-95B1-7299249CD006}" presName="L2TextContainer" presStyleLbl="revTx" presStyleIdx="8" presStyleCnt="12">
        <dgm:presLayoutVars>
          <dgm:bulletEnabled val="1"/>
        </dgm:presLayoutVars>
      </dgm:prSet>
      <dgm:spPr/>
    </dgm:pt>
    <dgm:pt modelId="{6DC486D2-5901-4C87-969B-19699C548EF4}" type="pres">
      <dgm:prSet presAssocID="{50CE1EA7-55F4-48BF-95B1-7299249CD006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7B2FB2C2-2424-49D2-A96D-761380FAE235}" type="pres">
      <dgm:prSet presAssocID="{50CE1EA7-55F4-48BF-95B1-7299249CD006}" presName="ConnectLine" presStyleLbl="sibTrans1D1" presStyleIdx="4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361ACAA-C094-4ADF-B7D5-BC95AC615F68}" type="pres">
      <dgm:prSet presAssocID="{50CE1EA7-55F4-48BF-95B1-7299249CD006}" presName="EmptyPlaceHolder" presStyleCnt="0"/>
      <dgm:spPr/>
    </dgm:pt>
    <dgm:pt modelId="{C8B28B61-5791-475A-B7B7-2DDE17169625}" type="pres">
      <dgm:prSet presAssocID="{1781144F-B7AA-462E-B6DB-7284CEDFA6CF}" presName="spaceBetweenRectangles" presStyleCnt="0"/>
      <dgm:spPr/>
    </dgm:pt>
    <dgm:pt modelId="{3837F234-20C1-48BA-B7DC-8D6A3461239F}" type="pres">
      <dgm:prSet presAssocID="{530930F7-FF2D-4BBB-B3BE-728CDCA5A846}" presName="composite" presStyleCnt="0"/>
      <dgm:spPr/>
    </dgm:pt>
    <dgm:pt modelId="{F1551184-65E8-4FB8-8670-BF8186A44F75}" type="pres">
      <dgm:prSet presAssocID="{530930F7-FF2D-4BBB-B3BE-728CDCA5A846}" presName="ConnectorPoint" presStyleLbl="lnNode1" presStyleIdx="5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4D97CF7F-8CA6-45AF-9DE6-E88BE8D9BAFA}" type="pres">
      <dgm:prSet presAssocID="{530930F7-FF2D-4BBB-B3BE-728CDCA5A846}" presName="DropPinPlaceHolder" presStyleCnt="0"/>
      <dgm:spPr/>
    </dgm:pt>
    <dgm:pt modelId="{532685D2-6A60-4447-A823-AC7DCE48E0A4}" type="pres">
      <dgm:prSet presAssocID="{530930F7-FF2D-4BBB-B3BE-728CDCA5A846}" presName="DropPin" presStyleLbl="alignNode1" presStyleIdx="5" presStyleCnt="6"/>
      <dgm:spPr/>
    </dgm:pt>
    <dgm:pt modelId="{E81468FF-B8CB-48A2-B00B-EECEEEAD7283}" type="pres">
      <dgm:prSet presAssocID="{530930F7-FF2D-4BBB-B3BE-728CDCA5A846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A4D7FCAF-36DC-483E-9131-60D6D7338FE1}" type="pres">
      <dgm:prSet presAssocID="{530930F7-FF2D-4BBB-B3BE-728CDCA5A846}" presName="L2TextContainer" presStyleLbl="revTx" presStyleIdx="10" presStyleCnt="12">
        <dgm:presLayoutVars>
          <dgm:bulletEnabled val="1"/>
        </dgm:presLayoutVars>
      </dgm:prSet>
      <dgm:spPr/>
    </dgm:pt>
    <dgm:pt modelId="{92464C88-1EA3-4934-A1F9-7619A8B9BAD1}" type="pres">
      <dgm:prSet presAssocID="{530930F7-FF2D-4BBB-B3BE-728CDCA5A846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BB5F1CDE-33EB-405E-A023-C1394565AC58}" type="pres">
      <dgm:prSet presAssocID="{530930F7-FF2D-4BBB-B3BE-728CDCA5A846}" presName="ConnectLine" presStyleLbl="sibTrans1D1" presStyleIdx="5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C6BB945-427C-4765-A040-24CC3B972547}" type="pres">
      <dgm:prSet presAssocID="{530930F7-FF2D-4BBB-B3BE-728CDCA5A846}" presName="EmptyPlaceHolder" presStyleCnt="0"/>
      <dgm:spPr/>
    </dgm:pt>
  </dgm:ptLst>
  <dgm:cxnLst>
    <dgm:cxn modelId="{3B95290C-6194-49D9-9B74-6AD060FA1869}" type="presOf" srcId="{50CE1EA7-55F4-48BF-95B1-7299249CD006}" destId="{6DC486D2-5901-4C87-969B-19699C548EF4}" srcOrd="0" destOrd="0" presId="urn:microsoft.com/office/officeart/2017/3/layout/DropPinTimeline"/>
    <dgm:cxn modelId="{239C561C-9069-4D3E-A5FC-7C26CB8FC0CC}" type="presOf" srcId="{B1B2FEDC-FB73-4CDE-A644-934B40C82604}" destId="{33729FC1-F03B-4A8F-B296-7C4BED5F30E8}" srcOrd="0" destOrd="0" presId="urn:microsoft.com/office/officeart/2017/3/layout/DropPinTimeline"/>
    <dgm:cxn modelId="{B4F7C423-5C85-448F-9894-DD0BD40097E7}" type="presOf" srcId="{8C333467-F8CE-4F2A-860A-24EA53035FF2}" destId="{9C601FE0-4D6F-481D-826D-80693C414ED6}" srcOrd="0" destOrd="0" presId="urn:microsoft.com/office/officeart/2017/3/layout/DropPinTimeline"/>
    <dgm:cxn modelId="{A9F16763-F188-4A36-AA5B-A7D053DE2F4A}" srcId="{58B7FDEB-17F4-4A45-BC47-CA64C8F8C4B0}" destId="{D318A12A-3C11-44E7-B2CE-6158FFD12466}" srcOrd="0" destOrd="0" parTransId="{DE9E2E79-6DB0-4947-8552-88ACF4DEFD9B}" sibTransId="{59F74C20-4733-422D-8792-26CF677D6844}"/>
    <dgm:cxn modelId="{656A314A-C1D1-456B-AF83-4E55967FE6E5}" srcId="{25F14CED-5CAF-47F1-AC3A-F7E5BC4EC1E1}" destId="{8C333467-F8CE-4F2A-860A-24EA53035FF2}" srcOrd="0" destOrd="0" parTransId="{242D08CB-4857-461E-8AB0-1BB51078EA80}" sibTransId="{8152BC5C-A532-4F9E-956D-6D34E9A0B490}"/>
    <dgm:cxn modelId="{8B06486B-E57E-420B-8298-8EAE0E056013}" type="presOf" srcId="{25F14CED-5CAF-47F1-AC3A-F7E5BC4EC1E1}" destId="{483BE13C-7417-472A-8F09-9B06C610374D}" srcOrd="0" destOrd="0" presId="urn:microsoft.com/office/officeart/2017/3/layout/DropPinTimeline"/>
    <dgm:cxn modelId="{63757550-AA82-498E-B8B5-48D626F5A1F2}" type="presOf" srcId="{58B7FDEB-17F4-4A45-BC47-CA64C8F8C4B0}" destId="{FC3BC314-FEB9-4214-BA38-95A497CAE106}" srcOrd="0" destOrd="0" presId="urn:microsoft.com/office/officeart/2017/3/layout/DropPinTimeline"/>
    <dgm:cxn modelId="{25EB4451-553E-4299-A601-11EE88FF84D9}" type="presOf" srcId="{BE5205AF-B8BC-4B75-8E6B-B1993732DCAC}" destId="{9A5F787E-54AC-477D-9527-44CDF19BF72E}" srcOrd="0" destOrd="0" presId="urn:microsoft.com/office/officeart/2017/3/layout/DropPinTimeline"/>
    <dgm:cxn modelId="{11340B55-935F-4BA4-BF9D-393F2B394BB4}" srcId="{C5AF7C6F-AC66-4C18-868A-97C6EF6A6039}" destId="{530930F7-FF2D-4BBB-B3BE-728CDCA5A846}" srcOrd="5" destOrd="0" parTransId="{434F983B-E58C-47D3-9C4C-E2B9FB625870}" sibTransId="{8EAB9173-1BF1-4418-8DEF-7F618925D28C}"/>
    <dgm:cxn modelId="{68502D7D-A69D-44AE-919E-ACFF081F8F40}" srcId="{50CE1EA7-55F4-48BF-95B1-7299249CD006}" destId="{E9E04933-68CB-474F-BBE0-6F66C3F71D8E}" srcOrd="0" destOrd="0" parTransId="{F09EE06A-3EE9-4F9F-BB1D-A7B506D0990A}" sibTransId="{53855557-A914-4505-B912-50E5FDDCD21D}"/>
    <dgm:cxn modelId="{09B0067F-8B47-45ED-B037-AA35187E2F00}" srcId="{C5AF7C6F-AC66-4C18-868A-97C6EF6A6039}" destId="{25F14CED-5CAF-47F1-AC3A-F7E5BC4EC1E1}" srcOrd="2" destOrd="0" parTransId="{740A2D09-B21A-4F6E-8166-CC61D6B399F6}" sibTransId="{B2223C12-EA30-497E-9D33-F07A136A7F26}"/>
    <dgm:cxn modelId="{A2192F84-2014-4704-8C90-04B37176125A}" srcId="{C5AF7C6F-AC66-4C18-868A-97C6EF6A6039}" destId="{7483AD08-CDCD-4EFB-B1DB-212483840C31}" srcOrd="0" destOrd="0" parTransId="{3D782DB6-9647-4D71-B08D-6941566C5598}" sibTransId="{0DF6E6B2-86DC-4397-8485-25C8A4043BC3}"/>
    <dgm:cxn modelId="{DC26E492-A542-4B2C-98F0-276721C73294}" type="presOf" srcId="{D318A12A-3C11-44E7-B2CE-6158FFD12466}" destId="{F88AF300-F6C8-40E4-86EE-D4B5E2865FB6}" srcOrd="0" destOrd="0" presId="urn:microsoft.com/office/officeart/2017/3/layout/DropPinTimeline"/>
    <dgm:cxn modelId="{A6A1AE97-7A72-4C5F-B1FA-DB11522D5830}" srcId="{530930F7-FF2D-4BBB-B3BE-728CDCA5A846}" destId="{EE90C4F3-6BE0-43E1-A231-155C64B580E1}" srcOrd="0" destOrd="0" parTransId="{CBD221EF-C536-45F5-9696-9796FAB33F30}" sibTransId="{3F39A551-FABD-452A-A874-F06E81EAAE4D}"/>
    <dgm:cxn modelId="{F1F3B89C-A157-4125-9A8A-0028CF814B47}" srcId="{C5AF7C6F-AC66-4C18-868A-97C6EF6A6039}" destId="{50CE1EA7-55F4-48BF-95B1-7299249CD006}" srcOrd="4" destOrd="0" parTransId="{C966859B-000E-42CE-81F6-8C9A8F7A856B}" sibTransId="{1781144F-B7AA-462E-B6DB-7284CEDFA6CF}"/>
    <dgm:cxn modelId="{DCF345A6-3C70-472D-AF53-8108811DF294}" type="presOf" srcId="{C5AF7C6F-AC66-4C18-868A-97C6EF6A6039}" destId="{06D1C568-DCB8-4BD7-B194-5A76D2C2DC7F}" srcOrd="0" destOrd="0" presId="urn:microsoft.com/office/officeart/2017/3/layout/DropPinTimeline"/>
    <dgm:cxn modelId="{88AC8FA9-960D-450A-8E8C-99DE94F1BE53}" srcId="{B1B2FEDC-FB73-4CDE-A644-934B40C82604}" destId="{1459C7D2-AF81-44A4-9C83-BD49AD58293A}" srcOrd="0" destOrd="0" parTransId="{84273658-E57F-4D5E-A95E-352100966A95}" sibTransId="{34871E0A-A084-4AF0-B234-26310E42612F}"/>
    <dgm:cxn modelId="{568237AA-2AF3-460D-A188-B358CF986A34}" srcId="{C5AF7C6F-AC66-4C18-868A-97C6EF6A6039}" destId="{B1B2FEDC-FB73-4CDE-A644-934B40C82604}" srcOrd="1" destOrd="0" parTransId="{EB0D0519-556F-4F02-8C21-DA1381B0B1AA}" sibTransId="{B23C6A58-10E3-487B-8E09-935C8A8BBCE8}"/>
    <dgm:cxn modelId="{D727B2AD-E722-41AE-A57C-784DDBD1CB55}" type="presOf" srcId="{530930F7-FF2D-4BBB-B3BE-728CDCA5A846}" destId="{92464C88-1EA3-4934-A1F9-7619A8B9BAD1}" srcOrd="0" destOrd="0" presId="urn:microsoft.com/office/officeart/2017/3/layout/DropPinTimeline"/>
    <dgm:cxn modelId="{87A5E4AD-DB43-4B95-8DF0-B9B3F40C3B6B}" srcId="{7483AD08-CDCD-4EFB-B1DB-212483840C31}" destId="{BE5205AF-B8BC-4B75-8E6B-B1993732DCAC}" srcOrd="0" destOrd="0" parTransId="{D51E8396-A11D-4F31-B1CB-202EACA1256B}" sibTransId="{D3F116BF-BC9D-4111-8623-908FA37F554D}"/>
    <dgm:cxn modelId="{447E63D1-341A-4BCD-929A-69E11710BE0E}" type="presOf" srcId="{EE90C4F3-6BE0-43E1-A231-155C64B580E1}" destId="{A4D7FCAF-36DC-483E-9131-60D6D7338FE1}" srcOrd="0" destOrd="0" presId="urn:microsoft.com/office/officeart/2017/3/layout/DropPinTimeline"/>
    <dgm:cxn modelId="{88AE89DC-F501-420B-950E-085D4BF1DF0F}" srcId="{C5AF7C6F-AC66-4C18-868A-97C6EF6A6039}" destId="{58B7FDEB-17F4-4A45-BC47-CA64C8F8C4B0}" srcOrd="3" destOrd="0" parTransId="{4CD50B59-C060-493D-9568-CBF8BE72BAA6}" sibTransId="{BA7E9261-FDAF-4F1C-9ACB-3068212DEA93}"/>
    <dgm:cxn modelId="{0B3290E0-5EF8-40E4-AF76-3BDECDABA029}" type="presOf" srcId="{7483AD08-CDCD-4EFB-B1DB-212483840C31}" destId="{7621C7E8-A394-4648-9636-5991A47714B3}" srcOrd="0" destOrd="0" presId="urn:microsoft.com/office/officeart/2017/3/layout/DropPinTimeline"/>
    <dgm:cxn modelId="{52EC78F7-047B-4A47-B4D9-FCCF6C193472}" type="presOf" srcId="{E9E04933-68CB-474F-BBE0-6F66C3F71D8E}" destId="{B03F3E23-000B-4D0C-882B-948A12523923}" srcOrd="0" destOrd="0" presId="urn:microsoft.com/office/officeart/2017/3/layout/DropPinTimeline"/>
    <dgm:cxn modelId="{E7D2EAFF-6FD1-4637-B849-940CF5AC48B9}" type="presOf" srcId="{1459C7D2-AF81-44A4-9C83-BD49AD58293A}" destId="{9ED57369-DD23-423E-9609-6784CC75DE47}" srcOrd="0" destOrd="0" presId="urn:microsoft.com/office/officeart/2017/3/layout/DropPinTimeline"/>
    <dgm:cxn modelId="{385F9414-3A70-46D7-BBD3-3ACBF8C581A7}" type="presParOf" srcId="{06D1C568-DCB8-4BD7-B194-5A76D2C2DC7F}" destId="{86D181B7-1317-49D4-8274-D316DA9BE7D7}" srcOrd="0" destOrd="0" presId="urn:microsoft.com/office/officeart/2017/3/layout/DropPinTimeline"/>
    <dgm:cxn modelId="{8C17FA2B-12AD-41B4-8C22-5CC7FD28611F}" type="presParOf" srcId="{06D1C568-DCB8-4BD7-B194-5A76D2C2DC7F}" destId="{4D39F3E3-92A2-46C3-971A-F5D1A69E20FD}" srcOrd="1" destOrd="0" presId="urn:microsoft.com/office/officeart/2017/3/layout/DropPinTimeline"/>
    <dgm:cxn modelId="{6D687FD2-2F0C-4A37-AB4E-F2310544C5AF}" type="presParOf" srcId="{4D39F3E3-92A2-46C3-971A-F5D1A69E20FD}" destId="{680E699E-F49E-4877-9CAF-FB798556E493}" srcOrd="0" destOrd="0" presId="urn:microsoft.com/office/officeart/2017/3/layout/DropPinTimeline"/>
    <dgm:cxn modelId="{EEBCC982-9063-4127-86E9-05BEB7A84B08}" type="presParOf" srcId="{680E699E-F49E-4877-9CAF-FB798556E493}" destId="{2D467AAC-6F68-4865-BE61-3C9B7A083A14}" srcOrd="0" destOrd="0" presId="urn:microsoft.com/office/officeart/2017/3/layout/DropPinTimeline"/>
    <dgm:cxn modelId="{09F6E217-F8BF-40CE-B279-45B159E5EF3B}" type="presParOf" srcId="{680E699E-F49E-4877-9CAF-FB798556E493}" destId="{035B7A65-78D8-4620-B57B-62BD6A920434}" srcOrd="1" destOrd="0" presId="urn:microsoft.com/office/officeart/2017/3/layout/DropPinTimeline"/>
    <dgm:cxn modelId="{EB269BFD-223A-4AA9-82EB-D79E036E09CB}" type="presParOf" srcId="{035B7A65-78D8-4620-B57B-62BD6A920434}" destId="{AC358A9B-AC1B-4C8F-841F-7C37E62B14BC}" srcOrd="0" destOrd="0" presId="urn:microsoft.com/office/officeart/2017/3/layout/DropPinTimeline"/>
    <dgm:cxn modelId="{E1CF2169-4112-4B44-8824-67510DF847EA}" type="presParOf" srcId="{035B7A65-78D8-4620-B57B-62BD6A920434}" destId="{E7FB8631-1305-44F7-B0F6-1CE89430567C}" srcOrd="1" destOrd="0" presId="urn:microsoft.com/office/officeart/2017/3/layout/DropPinTimeline"/>
    <dgm:cxn modelId="{C27FA66F-A363-46BB-813E-8C2C4294CAE5}" type="presParOf" srcId="{680E699E-F49E-4877-9CAF-FB798556E493}" destId="{9A5F787E-54AC-477D-9527-44CDF19BF72E}" srcOrd="2" destOrd="0" presId="urn:microsoft.com/office/officeart/2017/3/layout/DropPinTimeline"/>
    <dgm:cxn modelId="{E6F66594-22DB-4DBF-B911-9DAC6399B2F0}" type="presParOf" srcId="{680E699E-F49E-4877-9CAF-FB798556E493}" destId="{7621C7E8-A394-4648-9636-5991A47714B3}" srcOrd="3" destOrd="0" presId="urn:microsoft.com/office/officeart/2017/3/layout/DropPinTimeline"/>
    <dgm:cxn modelId="{A1083B56-6400-4FDF-AD31-BDA43A597DF8}" type="presParOf" srcId="{680E699E-F49E-4877-9CAF-FB798556E493}" destId="{AE34EE40-DB1E-4E9D-B65B-053065F568B0}" srcOrd="4" destOrd="0" presId="urn:microsoft.com/office/officeart/2017/3/layout/DropPinTimeline"/>
    <dgm:cxn modelId="{056BDDBC-A043-4EBD-9718-2113FE197554}" type="presParOf" srcId="{680E699E-F49E-4877-9CAF-FB798556E493}" destId="{945C6C5C-5A70-42CD-AAAA-28A011DE46CD}" srcOrd="5" destOrd="0" presId="urn:microsoft.com/office/officeart/2017/3/layout/DropPinTimeline"/>
    <dgm:cxn modelId="{B99056A0-0127-4DB0-A2A6-AC46B72666C5}" type="presParOf" srcId="{4D39F3E3-92A2-46C3-971A-F5D1A69E20FD}" destId="{FD63E2BC-FD5C-431D-BA21-DFFFBEE70450}" srcOrd="1" destOrd="0" presId="urn:microsoft.com/office/officeart/2017/3/layout/DropPinTimeline"/>
    <dgm:cxn modelId="{B54B3CD8-0435-4923-A124-495A8A7DE410}" type="presParOf" srcId="{4D39F3E3-92A2-46C3-971A-F5D1A69E20FD}" destId="{2632CF37-BDE7-418D-A6A2-677A2D03A8F1}" srcOrd="2" destOrd="0" presId="urn:microsoft.com/office/officeart/2017/3/layout/DropPinTimeline"/>
    <dgm:cxn modelId="{0CB800AC-9B35-4478-B63E-FA85A8104B4C}" type="presParOf" srcId="{2632CF37-BDE7-418D-A6A2-677A2D03A8F1}" destId="{1549D130-CE17-48F3-938D-D1CE254DE130}" srcOrd="0" destOrd="0" presId="urn:microsoft.com/office/officeart/2017/3/layout/DropPinTimeline"/>
    <dgm:cxn modelId="{CF50DA51-7262-426D-891F-0CDD4720407F}" type="presParOf" srcId="{2632CF37-BDE7-418D-A6A2-677A2D03A8F1}" destId="{754A22E8-57CC-40AC-A3E3-63F85856B48A}" srcOrd="1" destOrd="0" presId="urn:microsoft.com/office/officeart/2017/3/layout/DropPinTimeline"/>
    <dgm:cxn modelId="{4497EEB0-3F4A-46DA-95E8-C9FECF04F980}" type="presParOf" srcId="{754A22E8-57CC-40AC-A3E3-63F85856B48A}" destId="{DFA0ABEA-C692-4422-9C91-F8B5790F2169}" srcOrd="0" destOrd="0" presId="urn:microsoft.com/office/officeart/2017/3/layout/DropPinTimeline"/>
    <dgm:cxn modelId="{400AF348-1C04-4B3B-8F5A-A7D7E6784727}" type="presParOf" srcId="{754A22E8-57CC-40AC-A3E3-63F85856B48A}" destId="{E5ADFA91-1B01-42C0-A4B9-968F2C24B77E}" srcOrd="1" destOrd="0" presId="urn:microsoft.com/office/officeart/2017/3/layout/DropPinTimeline"/>
    <dgm:cxn modelId="{0A8B35FD-99E8-447D-8A5F-5E8B2B8A4915}" type="presParOf" srcId="{2632CF37-BDE7-418D-A6A2-677A2D03A8F1}" destId="{9ED57369-DD23-423E-9609-6784CC75DE47}" srcOrd="2" destOrd="0" presId="urn:microsoft.com/office/officeart/2017/3/layout/DropPinTimeline"/>
    <dgm:cxn modelId="{C4D2B5B2-5008-4E43-9618-AB365BC17F31}" type="presParOf" srcId="{2632CF37-BDE7-418D-A6A2-677A2D03A8F1}" destId="{33729FC1-F03B-4A8F-B296-7C4BED5F30E8}" srcOrd="3" destOrd="0" presId="urn:microsoft.com/office/officeart/2017/3/layout/DropPinTimeline"/>
    <dgm:cxn modelId="{B52421B8-27EA-490A-81AE-5AAB1187C1B6}" type="presParOf" srcId="{2632CF37-BDE7-418D-A6A2-677A2D03A8F1}" destId="{B37852E3-785F-41C0-A1E6-F60D9A76E6FC}" srcOrd="4" destOrd="0" presId="urn:microsoft.com/office/officeart/2017/3/layout/DropPinTimeline"/>
    <dgm:cxn modelId="{437242E8-87B8-4BBB-A5C3-E5E4147B112A}" type="presParOf" srcId="{2632CF37-BDE7-418D-A6A2-677A2D03A8F1}" destId="{C6F3C238-B73A-4458-A076-65CCF456ACA7}" srcOrd="5" destOrd="0" presId="urn:microsoft.com/office/officeart/2017/3/layout/DropPinTimeline"/>
    <dgm:cxn modelId="{ED464B09-438E-4F19-B341-F18328E4CE61}" type="presParOf" srcId="{4D39F3E3-92A2-46C3-971A-F5D1A69E20FD}" destId="{4BEA7FC3-E8C7-4AC3-BF2A-7A06B9E091C4}" srcOrd="3" destOrd="0" presId="urn:microsoft.com/office/officeart/2017/3/layout/DropPinTimeline"/>
    <dgm:cxn modelId="{2E495523-D418-4766-987D-7F082A0A53BF}" type="presParOf" srcId="{4D39F3E3-92A2-46C3-971A-F5D1A69E20FD}" destId="{1E37E9FB-D34F-4762-B657-3CAF994113C6}" srcOrd="4" destOrd="0" presId="urn:microsoft.com/office/officeart/2017/3/layout/DropPinTimeline"/>
    <dgm:cxn modelId="{3BC1CC6E-A134-438E-8B7A-094B543F95BC}" type="presParOf" srcId="{1E37E9FB-D34F-4762-B657-3CAF994113C6}" destId="{CFE8008B-536E-481E-9548-C85C8BDC6BEA}" srcOrd="0" destOrd="0" presId="urn:microsoft.com/office/officeart/2017/3/layout/DropPinTimeline"/>
    <dgm:cxn modelId="{CA15F3C5-0C96-4F04-8B39-E9E08CA9E30B}" type="presParOf" srcId="{1E37E9FB-D34F-4762-B657-3CAF994113C6}" destId="{E4F762BC-19FB-489A-B9FB-0BBFFDC49A3B}" srcOrd="1" destOrd="0" presId="urn:microsoft.com/office/officeart/2017/3/layout/DropPinTimeline"/>
    <dgm:cxn modelId="{C59C9991-FE93-47B7-8E07-E4FC6EC73031}" type="presParOf" srcId="{E4F762BC-19FB-489A-B9FB-0BBFFDC49A3B}" destId="{6CE8E241-03FA-4318-8AE4-3EC812611255}" srcOrd="0" destOrd="0" presId="urn:microsoft.com/office/officeart/2017/3/layout/DropPinTimeline"/>
    <dgm:cxn modelId="{83780157-759E-4328-A5FD-3276745F6D79}" type="presParOf" srcId="{E4F762BC-19FB-489A-B9FB-0BBFFDC49A3B}" destId="{052EBB65-790C-47E4-9DFC-C6675E087849}" srcOrd="1" destOrd="0" presId="urn:microsoft.com/office/officeart/2017/3/layout/DropPinTimeline"/>
    <dgm:cxn modelId="{E31D18B4-F099-49F0-B8BC-7C09195B2815}" type="presParOf" srcId="{1E37E9FB-D34F-4762-B657-3CAF994113C6}" destId="{9C601FE0-4D6F-481D-826D-80693C414ED6}" srcOrd="2" destOrd="0" presId="urn:microsoft.com/office/officeart/2017/3/layout/DropPinTimeline"/>
    <dgm:cxn modelId="{4A49A1B5-A453-45BF-8361-F186542183B2}" type="presParOf" srcId="{1E37E9FB-D34F-4762-B657-3CAF994113C6}" destId="{483BE13C-7417-472A-8F09-9B06C610374D}" srcOrd="3" destOrd="0" presId="urn:microsoft.com/office/officeart/2017/3/layout/DropPinTimeline"/>
    <dgm:cxn modelId="{283DA2C2-3F89-4EF3-A8F1-9CEF1F4C2C67}" type="presParOf" srcId="{1E37E9FB-D34F-4762-B657-3CAF994113C6}" destId="{1DD35052-0EBE-48BD-A8B3-1005C9858120}" srcOrd="4" destOrd="0" presId="urn:microsoft.com/office/officeart/2017/3/layout/DropPinTimeline"/>
    <dgm:cxn modelId="{625DEE25-5531-40F5-8837-957F71CBFE3A}" type="presParOf" srcId="{1E37E9FB-D34F-4762-B657-3CAF994113C6}" destId="{E20027FE-C19B-455F-AB7E-1640736284DB}" srcOrd="5" destOrd="0" presId="urn:microsoft.com/office/officeart/2017/3/layout/DropPinTimeline"/>
    <dgm:cxn modelId="{0706E37E-3EDB-44DC-881A-509749BD92D1}" type="presParOf" srcId="{4D39F3E3-92A2-46C3-971A-F5D1A69E20FD}" destId="{3BB015BA-303E-43CA-8669-38186A3A6100}" srcOrd="5" destOrd="0" presId="urn:microsoft.com/office/officeart/2017/3/layout/DropPinTimeline"/>
    <dgm:cxn modelId="{C4079687-1E69-4E06-8090-7CEF5485F1D0}" type="presParOf" srcId="{4D39F3E3-92A2-46C3-971A-F5D1A69E20FD}" destId="{2F7F538F-C43F-4C8E-B785-3DE1E86484BA}" srcOrd="6" destOrd="0" presId="urn:microsoft.com/office/officeart/2017/3/layout/DropPinTimeline"/>
    <dgm:cxn modelId="{565D988C-2D98-40C7-A92B-68E25C7676DF}" type="presParOf" srcId="{2F7F538F-C43F-4C8E-B785-3DE1E86484BA}" destId="{DD7D09EA-80D2-4713-91D9-881466E318BC}" srcOrd="0" destOrd="0" presId="urn:microsoft.com/office/officeart/2017/3/layout/DropPinTimeline"/>
    <dgm:cxn modelId="{7FC64384-199B-4174-AEA9-CECC170B55FE}" type="presParOf" srcId="{2F7F538F-C43F-4C8E-B785-3DE1E86484BA}" destId="{6DE9CE6E-7D72-427B-8368-C38D328B9E07}" srcOrd="1" destOrd="0" presId="urn:microsoft.com/office/officeart/2017/3/layout/DropPinTimeline"/>
    <dgm:cxn modelId="{73D4E509-DCBE-41D2-9D82-11913F909BD3}" type="presParOf" srcId="{6DE9CE6E-7D72-427B-8368-C38D328B9E07}" destId="{EC0D4F16-B621-4BA2-B25C-973CF2ACE8FB}" srcOrd="0" destOrd="0" presId="urn:microsoft.com/office/officeart/2017/3/layout/DropPinTimeline"/>
    <dgm:cxn modelId="{440D8AB5-6A6E-4992-AC96-BF5133C48E1A}" type="presParOf" srcId="{6DE9CE6E-7D72-427B-8368-C38D328B9E07}" destId="{391D5394-9B3B-427A-AB66-1964F652638D}" srcOrd="1" destOrd="0" presId="urn:microsoft.com/office/officeart/2017/3/layout/DropPinTimeline"/>
    <dgm:cxn modelId="{1FDE0764-8D98-45E3-AE25-EBA16046C908}" type="presParOf" srcId="{2F7F538F-C43F-4C8E-B785-3DE1E86484BA}" destId="{F88AF300-F6C8-40E4-86EE-D4B5E2865FB6}" srcOrd="2" destOrd="0" presId="urn:microsoft.com/office/officeart/2017/3/layout/DropPinTimeline"/>
    <dgm:cxn modelId="{06FE284A-1349-44AE-BE30-C0742C392AEB}" type="presParOf" srcId="{2F7F538F-C43F-4C8E-B785-3DE1E86484BA}" destId="{FC3BC314-FEB9-4214-BA38-95A497CAE106}" srcOrd="3" destOrd="0" presId="urn:microsoft.com/office/officeart/2017/3/layout/DropPinTimeline"/>
    <dgm:cxn modelId="{8E578C42-8053-4B3C-8E72-24C008211B95}" type="presParOf" srcId="{2F7F538F-C43F-4C8E-B785-3DE1E86484BA}" destId="{4B965A48-F972-485F-A1A5-F5C5791E3154}" srcOrd="4" destOrd="0" presId="urn:microsoft.com/office/officeart/2017/3/layout/DropPinTimeline"/>
    <dgm:cxn modelId="{50608148-7309-4083-8EF3-1C70C37A966E}" type="presParOf" srcId="{2F7F538F-C43F-4C8E-B785-3DE1E86484BA}" destId="{839D8782-7F53-490F-AA4E-F9541B4E4EFE}" srcOrd="5" destOrd="0" presId="urn:microsoft.com/office/officeart/2017/3/layout/DropPinTimeline"/>
    <dgm:cxn modelId="{B44D5A4E-C073-4C38-BDAD-8ECAEAB924B7}" type="presParOf" srcId="{4D39F3E3-92A2-46C3-971A-F5D1A69E20FD}" destId="{74C38ED8-1A15-40F1-A6A9-5B5B62033064}" srcOrd="7" destOrd="0" presId="urn:microsoft.com/office/officeart/2017/3/layout/DropPinTimeline"/>
    <dgm:cxn modelId="{4159EF8F-8CF1-4E26-929B-5CFB614B99FF}" type="presParOf" srcId="{4D39F3E3-92A2-46C3-971A-F5D1A69E20FD}" destId="{3BC80936-90EE-4B64-8FE9-D2ECBA84E262}" srcOrd="8" destOrd="0" presId="urn:microsoft.com/office/officeart/2017/3/layout/DropPinTimeline"/>
    <dgm:cxn modelId="{57261290-CD62-4714-98AC-732C5079A330}" type="presParOf" srcId="{3BC80936-90EE-4B64-8FE9-D2ECBA84E262}" destId="{D4411EE4-1CF8-4169-A873-4BBE2B870C48}" srcOrd="0" destOrd="0" presId="urn:microsoft.com/office/officeart/2017/3/layout/DropPinTimeline"/>
    <dgm:cxn modelId="{D30CDD21-9F07-4DBE-8C5F-BE374F1B7B5A}" type="presParOf" srcId="{3BC80936-90EE-4B64-8FE9-D2ECBA84E262}" destId="{08897A92-55D9-4C14-B02A-0F4FB025CDBF}" srcOrd="1" destOrd="0" presId="urn:microsoft.com/office/officeart/2017/3/layout/DropPinTimeline"/>
    <dgm:cxn modelId="{244994FB-E1E9-4959-9B8A-B5B17A6F99B8}" type="presParOf" srcId="{08897A92-55D9-4C14-B02A-0F4FB025CDBF}" destId="{2118A55F-A5F1-42E1-A0C1-B99FA6FFEABD}" srcOrd="0" destOrd="0" presId="urn:microsoft.com/office/officeart/2017/3/layout/DropPinTimeline"/>
    <dgm:cxn modelId="{3FBF2951-53AD-4BAE-9DD3-E61198750524}" type="presParOf" srcId="{08897A92-55D9-4C14-B02A-0F4FB025CDBF}" destId="{A1997099-8537-44EB-9895-6D4C1D319148}" srcOrd="1" destOrd="0" presId="urn:microsoft.com/office/officeart/2017/3/layout/DropPinTimeline"/>
    <dgm:cxn modelId="{6CB017C4-9A78-4D9E-9126-3B389A291021}" type="presParOf" srcId="{3BC80936-90EE-4B64-8FE9-D2ECBA84E262}" destId="{B03F3E23-000B-4D0C-882B-948A12523923}" srcOrd="2" destOrd="0" presId="urn:microsoft.com/office/officeart/2017/3/layout/DropPinTimeline"/>
    <dgm:cxn modelId="{CD426D55-383E-419D-B49D-DE0F48762AF0}" type="presParOf" srcId="{3BC80936-90EE-4B64-8FE9-D2ECBA84E262}" destId="{6DC486D2-5901-4C87-969B-19699C548EF4}" srcOrd="3" destOrd="0" presId="urn:microsoft.com/office/officeart/2017/3/layout/DropPinTimeline"/>
    <dgm:cxn modelId="{3A0026DB-B7A9-48D3-8382-6A87AEAAAB64}" type="presParOf" srcId="{3BC80936-90EE-4B64-8FE9-D2ECBA84E262}" destId="{7B2FB2C2-2424-49D2-A96D-761380FAE235}" srcOrd="4" destOrd="0" presId="urn:microsoft.com/office/officeart/2017/3/layout/DropPinTimeline"/>
    <dgm:cxn modelId="{D37E49BC-F567-4BAD-ADF8-1201B2363167}" type="presParOf" srcId="{3BC80936-90EE-4B64-8FE9-D2ECBA84E262}" destId="{1361ACAA-C094-4ADF-B7D5-BC95AC615F68}" srcOrd="5" destOrd="0" presId="urn:microsoft.com/office/officeart/2017/3/layout/DropPinTimeline"/>
    <dgm:cxn modelId="{F8A0968C-890C-4C30-8CDB-F09351DC3FA1}" type="presParOf" srcId="{4D39F3E3-92A2-46C3-971A-F5D1A69E20FD}" destId="{C8B28B61-5791-475A-B7B7-2DDE17169625}" srcOrd="9" destOrd="0" presId="urn:microsoft.com/office/officeart/2017/3/layout/DropPinTimeline"/>
    <dgm:cxn modelId="{B0BB81F4-7CED-4E0E-8786-A2D28A95B204}" type="presParOf" srcId="{4D39F3E3-92A2-46C3-971A-F5D1A69E20FD}" destId="{3837F234-20C1-48BA-B7DC-8D6A3461239F}" srcOrd="10" destOrd="0" presId="urn:microsoft.com/office/officeart/2017/3/layout/DropPinTimeline"/>
    <dgm:cxn modelId="{230A56F3-D9C6-4B1B-BAAA-60D84F045C31}" type="presParOf" srcId="{3837F234-20C1-48BA-B7DC-8D6A3461239F}" destId="{F1551184-65E8-4FB8-8670-BF8186A44F75}" srcOrd="0" destOrd="0" presId="urn:microsoft.com/office/officeart/2017/3/layout/DropPinTimeline"/>
    <dgm:cxn modelId="{15D0EE91-D716-4823-AEFC-9AD9F9CABF5C}" type="presParOf" srcId="{3837F234-20C1-48BA-B7DC-8D6A3461239F}" destId="{4D97CF7F-8CA6-45AF-9DE6-E88BE8D9BAFA}" srcOrd="1" destOrd="0" presId="urn:microsoft.com/office/officeart/2017/3/layout/DropPinTimeline"/>
    <dgm:cxn modelId="{817172C0-A1F1-4A91-8030-B914EA0B8298}" type="presParOf" srcId="{4D97CF7F-8CA6-45AF-9DE6-E88BE8D9BAFA}" destId="{532685D2-6A60-4447-A823-AC7DCE48E0A4}" srcOrd="0" destOrd="0" presId="urn:microsoft.com/office/officeart/2017/3/layout/DropPinTimeline"/>
    <dgm:cxn modelId="{0E8D1E37-4EFF-4839-BE79-9F7370AE42D0}" type="presParOf" srcId="{4D97CF7F-8CA6-45AF-9DE6-E88BE8D9BAFA}" destId="{E81468FF-B8CB-48A2-B00B-EECEEEAD7283}" srcOrd="1" destOrd="0" presId="urn:microsoft.com/office/officeart/2017/3/layout/DropPinTimeline"/>
    <dgm:cxn modelId="{828B946E-0588-4204-99E0-6F37D2CBB76D}" type="presParOf" srcId="{3837F234-20C1-48BA-B7DC-8D6A3461239F}" destId="{A4D7FCAF-36DC-483E-9131-60D6D7338FE1}" srcOrd="2" destOrd="0" presId="urn:microsoft.com/office/officeart/2017/3/layout/DropPinTimeline"/>
    <dgm:cxn modelId="{56CC74F9-CCDC-41AA-9252-13481A9C7545}" type="presParOf" srcId="{3837F234-20C1-48BA-B7DC-8D6A3461239F}" destId="{92464C88-1EA3-4934-A1F9-7619A8B9BAD1}" srcOrd="3" destOrd="0" presId="urn:microsoft.com/office/officeart/2017/3/layout/DropPinTimeline"/>
    <dgm:cxn modelId="{B1458DB2-D75F-46AC-8972-759FB946371C}" type="presParOf" srcId="{3837F234-20C1-48BA-B7DC-8D6A3461239F}" destId="{BB5F1CDE-33EB-405E-A023-C1394565AC58}" srcOrd="4" destOrd="0" presId="urn:microsoft.com/office/officeart/2017/3/layout/DropPinTimeline"/>
    <dgm:cxn modelId="{6AD85075-D6BC-4F32-8EBE-9F53E4A0CCB9}" type="presParOf" srcId="{3837F234-20C1-48BA-B7DC-8D6A3461239F}" destId="{CC6BB945-427C-4765-A040-24CC3B97254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DFEC3-F48B-4EC1-A577-2A89FE87790A}">
      <dsp:nvSpPr>
        <dsp:cNvPr id="0" name=""/>
        <dsp:cNvSpPr/>
      </dsp:nvSpPr>
      <dsp:spPr>
        <a:xfrm>
          <a:off x="0" y="470464"/>
          <a:ext cx="10944224" cy="2423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393" tIns="562356" rIns="849393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/>
            <a:t>How well does this person/research group /… perform? How can they perform (even) better in the future?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 dirty="0" err="1"/>
            <a:t>Preferably</a:t>
          </a:r>
          <a:r>
            <a:rPr lang="nl-BE" sz="2700" kern="1200" dirty="0"/>
            <a:t> </a:t>
          </a:r>
          <a:r>
            <a:rPr lang="nl-BE" sz="2700" kern="1200" dirty="0" err="1"/>
            <a:t>carried</a:t>
          </a:r>
          <a:r>
            <a:rPr lang="nl-BE" sz="2700" kern="1200" dirty="0"/>
            <a:t> out </a:t>
          </a:r>
          <a:r>
            <a:rPr lang="nl-BE" sz="2700" kern="1200" dirty="0" err="1"/>
            <a:t>by</a:t>
          </a:r>
          <a:r>
            <a:rPr lang="nl-BE" sz="2700" kern="1200" dirty="0"/>
            <a:t> </a:t>
          </a:r>
          <a:r>
            <a:rPr lang="nl-BE" sz="2700" kern="1200" dirty="0" err="1"/>
            <a:t>peers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l-BE" sz="2700" kern="1200" dirty="0"/>
            <a:t>Bibliometrics </a:t>
          </a:r>
          <a:r>
            <a:rPr lang="nl-BE" sz="2700" kern="1200" dirty="0" err="1"/>
            <a:t>can</a:t>
          </a:r>
          <a:r>
            <a:rPr lang="nl-BE" sz="2700" kern="1200" dirty="0"/>
            <a:t> </a:t>
          </a:r>
          <a:r>
            <a:rPr lang="nl-BE" sz="2700" i="0" kern="1200" dirty="0" err="1"/>
            <a:t>inform</a:t>
          </a:r>
          <a:r>
            <a:rPr lang="nl-BE" sz="2700" kern="1200" dirty="0"/>
            <a:t> but </a:t>
          </a:r>
          <a:r>
            <a:rPr lang="nl-BE" sz="2700" kern="1200" dirty="0" err="1"/>
            <a:t>not</a:t>
          </a:r>
          <a:r>
            <a:rPr lang="nl-BE" sz="2700" kern="1200" dirty="0"/>
            <a:t> </a:t>
          </a:r>
          <a:r>
            <a:rPr lang="nl-BE" sz="2700" kern="1200" dirty="0" err="1"/>
            <a:t>replace</a:t>
          </a:r>
          <a:r>
            <a:rPr lang="nl-BE" sz="2700" kern="1200" dirty="0"/>
            <a:t> </a:t>
          </a:r>
          <a:r>
            <a:rPr lang="nl-BE" sz="2700" kern="1200" dirty="0" err="1"/>
            <a:t>this</a:t>
          </a:r>
          <a:r>
            <a:rPr lang="nl-BE" sz="2700" kern="1200" dirty="0"/>
            <a:t> </a:t>
          </a:r>
          <a:r>
            <a:rPr lang="nl-BE" sz="2700" kern="1200" dirty="0" err="1"/>
            <a:t>process</a:t>
          </a:r>
          <a:endParaRPr lang="en-US" sz="2700" kern="1200" dirty="0"/>
        </a:p>
      </dsp:txBody>
      <dsp:txXfrm>
        <a:off x="0" y="470464"/>
        <a:ext cx="10944224" cy="2423925"/>
      </dsp:txXfrm>
    </dsp:sp>
    <dsp:sp modelId="{FCD4B45C-DC58-4B21-84F6-EA07122B1E5A}">
      <dsp:nvSpPr>
        <dsp:cNvPr id="0" name=""/>
        <dsp:cNvSpPr/>
      </dsp:nvSpPr>
      <dsp:spPr>
        <a:xfrm>
          <a:off x="547211" y="71944"/>
          <a:ext cx="7660956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566" tIns="0" rIns="28956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Research evaluation</a:t>
          </a:r>
          <a:endParaRPr lang="en-US" sz="2700" kern="1200" dirty="0"/>
        </a:p>
      </dsp:txBody>
      <dsp:txXfrm>
        <a:off x="586119" y="110852"/>
        <a:ext cx="7583140" cy="719224"/>
      </dsp:txXfrm>
    </dsp:sp>
    <dsp:sp modelId="{28826B64-73F9-4431-AFAF-2EB421CEC795}">
      <dsp:nvSpPr>
        <dsp:cNvPr id="0" name=""/>
        <dsp:cNvSpPr/>
      </dsp:nvSpPr>
      <dsp:spPr>
        <a:xfrm>
          <a:off x="0" y="3438709"/>
          <a:ext cx="10944224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393" tIns="562356" rIns="849393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/>
            <a:t>How much funding should go to each institution or unit?</a:t>
          </a:r>
          <a:endParaRPr lang="en-US" sz="2700" kern="1200"/>
        </a:p>
      </dsp:txBody>
      <dsp:txXfrm>
        <a:off x="0" y="3438709"/>
        <a:ext cx="10944224" cy="1148175"/>
      </dsp:txXfrm>
    </dsp:sp>
    <dsp:sp modelId="{86E6CF44-0592-4D29-8476-D5D0370DCCF6}">
      <dsp:nvSpPr>
        <dsp:cNvPr id="0" name=""/>
        <dsp:cNvSpPr/>
      </dsp:nvSpPr>
      <dsp:spPr>
        <a:xfrm>
          <a:off x="547211" y="3040189"/>
          <a:ext cx="7660956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566" tIns="0" rIns="28956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Funding distribution</a:t>
          </a:r>
          <a:endParaRPr lang="en-US" sz="2700" kern="1200"/>
        </a:p>
      </dsp:txBody>
      <dsp:txXfrm>
        <a:off x="586119" y="3079097"/>
        <a:ext cx="7583140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181B7-1317-49D4-8274-D316DA9BE7D7}">
      <dsp:nvSpPr>
        <dsp:cNvPr id="0" name=""/>
        <dsp:cNvSpPr/>
      </dsp:nvSpPr>
      <dsp:spPr>
        <a:xfrm>
          <a:off x="0" y="2329414"/>
          <a:ext cx="1094422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8A9B-AC1B-4C8F-841F-7C37E62B14BC}">
      <dsp:nvSpPr>
        <dsp:cNvPr id="0" name=""/>
        <dsp:cNvSpPr/>
      </dsp:nvSpPr>
      <dsp:spPr>
        <a:xfrm rot="8100000">
          <a:off x="72359" y="536838"/>
          <a:ext cx="342606" cy="34260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FB8631-1305-44F7-B0F6-1CE89430567C}">
      <dsp:nvSpPr>
        <dsp:cNvPr id="0" name=""/>
        <dsp:cNvSpPr/>
      </dsp:nvSpPr>
      <dsp:spPr>
        <a:xfrm>
          <a:off x="110419" y="574899"/>
          <a:ext cx="266485" cy="2664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F787E-54AC-477D-9527-44CDF19BF72E}">
      <dsp:nvSpPr>
        <dsp:cNvPr id="0" name=""/>
        <dsp:cNvSpPr/>
      </dsp:nvSpPr>
      <dsp:spPr>
        <a:xfrm>
          <a:off x="485921" y="950401"/>
          <a:ext cx="2602084" cy="137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Input indicators</a:t>
          </a:r>
        </a:p>
      </dsp:txBody>
      <dsp:txXfrm>
        <a:off x="485921" y="950401"/>
        <a:ext cx="2602084" cy="1379013"/>
      </dsp:txXfrm>
    </dsp:sp>
    <dsp:sp modelId="{7621C7E8-A394-4648-9636-5991A47714B3}">
      <dsp:nvSpPr>
        <dsp:cNvPr id="0" name=""/>
        <dsp:cNvSpPr/>
      </dsp:nvSpPr>
      <dsp:spPr>
        <a:xfrm>
          <a:off x="485921" y="465882"/>
          <a:ext cx="2602084" cy="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1994</a:t>
          </a:r>
        </a:p>
      </dsp:txBody>
      <dsp:txXfrm>
        <a:off x="485921" y="465882"/>
        <a:ext cx="2602084" cy="484518"/>
      </dsp:txXfrm>
    </dsp:sp>
    <dsp:sp modelId="{AE34EE40-DB1E-4E9D-B65B-053065F568B0}">
      <dsp:nvSpPr>
        <dsp:cNvPr id="0" name=""/>
        <dsp:cNvSpPr/>
      </dsp:nvSpPr>
      <dsp:spPr>
        <a:xfrm>
          <a:off x="243662" y="950401"/>
          <a:ext cx="0" cy="137901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67AAC-6F68-4865-BE61-3C9B7A083A14}">
      <dsp:nvSpPr>
        <dsp:cNvPr id="0" name=""/>
        <dsp:cNvSpPr/>
      </dsp:nvSpPr>
      <dsp:spPr>
        <a:xfrm>
          <a:off x="199094" y="2285807"/>
          <a:ext cx="87213" cy="87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A0ABEA-C692-4422-9C91-F8B5790F2169}">
      <dsp:nvSpPr>
        <dsp:cNvPr id="0" name=""/>
        <dsp:cNvSpPr/>
      </dsp:nvSpPr>
      <dsp:spPr>
        <a:xfrm rot="18900000">
          <a:off x="1633634" y="3779383"/>
          <a:ext cx="342606" cy="34260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ADFA91-1B01-42C0-A4B9-968F2C24B77E}">
      <dsp:nvSpPr>
        <dsp:cNvPr id="0" name=""/>
        <dsp:cNvSpPr/>
      </dsp:nvSpPr>
      <dsp:spPr>
        <a:xfrm>
          <a:off x="1671694" y="3817444"/>
          <a:ext cx="266485" cy="2664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57369-DD23-423E-9609-6784CC75DE47}">
      <dsp:nvSpPr>
        <dsp:cNvPr id="0" name=""/>
        <dsp:cNvSpPr/>
      </dsp:nvSpPr>
      <dsp:spPr>
        <a:xfrm>
          <a:off x="2047196" y="2329414"/>
          <a:ext cx="2602084" cy="137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Introduction bibliometric parameters</a:t>
          </a:r>
        </a:p>
      </dsp:txBody>
      <dsp:txXfrm>
        <a:off x="2047196" y="2329414"/>
        <a:ext cx="2602084" cy="1379013"/>
      </dsp:txXfrm>
    </dsp:sp>
    <dsp:sp modelId="{33729FC1-F03B-4A8F-B296-7C4BED5F30E8}">
      <dsp:nvSpPr>
        <dsp:cNvPr id="0" name=""/>
        <dsp:cNvSpPr/>
      </dsp:nvSpPr>
      <dsp:spPr>
        <a:xfrm>
          <a:off x="2047196" y="3708427"/>
          <a:ext cx="2602084" cy="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2003</a:t>
          </a:r>
        </a:p>
      </dsp:txBody>
      <dsp:txXfrm>
        <a:off x="2047196" y="3708427"/>
        <a:ext cx="2602084" cy="484518"/>
      </dsp:txXfrm>
    </dsp:sp>
    <dsp:sp modelId="{B37852E3-785F-41C0-A1E6-F60D9A76E6FC}">
      <dsp:nvSpPr>
        <dsp:cNvPr id="0" name=""/>
        <dsp:cNvSpPr/>
      </dsp:nvSpPr>
      <dsp:spPr>
        <a:xfrm>
          <a:off x="1804937" y="2329414"/>
          <a:ext cx="0" cy="137901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9D130-CE17-48F3-938D-D1CE254DE130}">
      <dsp:nvSpPr>
        <dsp:cNvPr id="0" name=""/>
        <dsp:cNvSpPr/>
      </dsp:nvSpPr>
      <dsp:spPr>
        <a:xfrm>
          <a:off x="1760369" y="2285807"/>
          <a:ext cx="87213" cy="87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E8E241-03FA-4318-8AE4-3EC812611255}">
      <dsp:nvSpPr>
        <dsp:cNvPr id="0" name=""/>
        <dsp:cNvSpPr/>
      </dsp:nvSpPr>
      <dsp:spPr>
        <a:xfrm rot="8100000">
          <a:off x="3194909" y="536838"/>
          <a:ext cx="342606" cy="34260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2EBB65-790C-47E4-9DFC-C6675E087849}">
      <dsp:nvSpPr>
        <dsp:cNvPr id="0" name=""/>
        <dsp:cNvSpPr/>
      </dsp:nvSpPr>
      <dsp:spPr>
        <a:xfrm>
          <a:off x="3232970" y="574899"/>
          <a:ext cx="266485" cy="2664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01FE0-4D6F-481D-826D-80693C414ED6}">
      <dsp:nvSpPr>
        <dsp:cNvPr id="0" name=""/>
        <dsp:cNvSpPr/>
      </dsp:nvSpPr>
      <dsp:spPr>
        <a:xfrm>
          <a:off x="3608471" y="950401"/>
          <a:ext cx="2602084" cy="137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Expansion to include social sciences &amp; humanities</a:t>
          </a:r>
        </a:p>
      </dsp:txBody>
      <dsp:txXfrm>
        <a:off x="3608471" y="950401"/>
        <a:ext cx="2602084" cy="1379013"/>
      </dsp:txXfrm>
    </dsp:sp>
    <dsp:sp modelId="{483BE13C-7417-472A-8F09-9B06C610374D}">
      <dsp:nvSpPr>
        <dsp:cNvPr id="0" name=""/>
        <dsp:cNvSpPr/>
      </dsp:nvSpPr>
      <dsp:spPr>
        <a:xfrm>
          <a:off x="3608471" y="465882"/>
          <a:ext cx="2602084" cy="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2008</a:t>
          </a:r>
        </a:p>
      </dsp:txBody>
      <dsp:txXfrm>
        <a:off x="3608471" y="465882"/>
        <a:ext cx="2602084" cy="484518"/>
      </dsp:txXfrm>
    </dsp:sp>
    <dsp:sp modelId="{1DD35052-0EBE-48BD-A8B3-1005C9858120}">
      <dsp:nvSpPr>
        <dsp:cNvPr id="0" name=""/>
        <dsp:cNvSpPr/>
      </dsp:nvSpPr>
      <dsp:spPr>
        <a:xfrm>
          <a:off x="3366212" y="950401"/>
          <a:ext cx="0" cy="137901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8008B-536E-481E-9548-C85C8BDC6BEA}">
      <dsp:nvSpPr>
        <dsp:cNvPr id="0" name=""/>
        <dsp:cNvSpPr/>
      </dsp:nvSpPr>
      <dsp:spPr>
        <a:xfrm>
          <a:off x="3321644" y="2285807"/>
          <a:ext cx="87213" cy="87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0D4F16-B621-4BA2-B25C-973CF2ACE8FB}">
      <dsp:nvSpPr>
        <dsp:cNvPr id="0" name=""/>
        <dsp:cNvSpPr/>
      </dsp:nvSpPr>
      <dsp:spPr>
        <a:xfrm rot="18900000">
          <a:off x="4756184" y="3779383"/>
          <a:ext cx="342606" cy="34260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1D5394-9B3B-427A-AB66-1964F652638D}">
      <dsp:nvSpPr>
        <dsp:cNvPr id="0" name=""/>
        <dsp:cNvSpPr/>
      </dsp:nvSpPr>
      <dsp:spPr>
        <a:xfrm>
          <a:off x="4794245" y="3817444"/>
          <a:ext cx="266485" cy="2664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AF300-F6C8-40E4-86EE-D4B5E2865FB6}">
      <dsp:nvSpPr>
        <dsp:cNvPr id="0" name=""/>
        <dsp:cNvSpPr/>
      </dsp:nvSpPr>
      <dsp:spPr>
        <a:xfrm>
          <a:off x="5169746" y="2329414"/>
          <a:ext cx="2602084" cy="137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Refined weighting of publications</a:t>
          </a:r>
        </a:p>
      </dsp:txBody>
      <dsp:txXfrm>
        <a:off x="5169746" y="2329414"/>
        <a:ext cx="2602084" cy="1379013"/>
      </dsp:txXfrm>
    </dsp:sp>
    <dsp:sp modelId="{FC3BC314-FEB9-4214-BA38-95A497CAE106}">
      <dsp:nvSpPr>
        <dsp:cNvPr id="0" name=""/>
        <dsp:cNvSpPr/>
      </dsp:nvSpPr>
      <dsp:spPr>
        <a:xfrm>
          <a:off x="5169746" y="3708427"/>
          <a:ext cx="2602084" cy="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2013</a:t>
          </a:r>
        </a:p>
      </dsp:txBody>
      <dsp:txXfrm>
        <a:off x="5169746" y="3708427"/>
        <a:ext cx="2602084" cy="484518"/>
      </dsp:txXfrm>
    </dsp:sp>
    <dsp:sp modelId="{4B965A48-F972-485F-A1A5-F5C5791E3154}">
      <dsp:nvSpPr>
        <dsp:cNvPr id="0" name=""/>
        <dsp:cNvSpPr/>
      </dsp:nvSpPr>
      <dsp:spPr>
        <a:xfrm>
          <a:off x="4927487" y="2329414"/>
          <a:ext cx="0" cy="137901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D09EA-80D2-4713-91D9-881466E318BC}">
      <dsp:nvSpPr>
        <dsp:cNvPr id="0" name=""/>
        <dsp:cNvSpPr/>
      </dsp:nvSpPr>
      <dsp:spPr>
        <a:xfrm>
          <a:off x="4882919" y="2285807"/>
          <a:ext cx="87213" cy="87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8A55F-A5F1-42E1-A0C1-B99FA6FFEABD}">
      <dsp:nvSpPr>
        <dsp:cNvPr id="0" name=""/>
        <dsp:cNvSpPr/>
      </dsp:nvSpPr>
      <dsp:spPr>
        <a:xfrm rot="8100000">
          <a:off x="6317459" y="536838"/>
          <a:ext cx="342606" cy="34260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997099-8537-44EB-9895-6D4C1D319148}">
      <dsp:nvSpPr>
        <dsp:cNvPr id="0" name=""/>
        <dsp:cNvSpPr/>
      </dsp:nvSpPr>
      <dsp:spPr>
        <a:xfrm>
          <a:off x="6355520" y="574899"/>
          <a:ext cx="266485" cy="2664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F3E23-000B-4D0C-882B-948A12523923}">
      <dsp:nvSpPr>
        <dsp:cNvPr id="0" name=""/>
        <dsp:cNvSpPr/>
      </dsp:nvSpPr>
      <dsp:spPr>
        <a:xfrm>
          <a:off x="6731022" y="950401"/>
          <a:ext cx="2602084" cy="137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policy accents: excellence and internationalization; 50% stable part</a:t>
          </a:r>
        </a:p>
      </dsp:txBody>
      <dsp:txXfrm>
        <a:off x="6731022" y="950401"/>
        <a:ext cx="2602084" cy="1379013"/>
      </dsp:txXfrm>
    </dsp:sp>
    <dsp:sp modelId="{6DC486D2-5901-4C87-969B-19699C548EF4}">
      <dsp:nvSpPr>
        <dsp:cNvPr id="0" name=""/>
        <dsp:cNvSpPr/>
      </dsp:nvSpPr>
      <dsp:spPr>
        <a:xfrm>
          <a:off x="6731022" y="465882"/>
          <a:ext cx="2602084" cy="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2019</a:t>
          </a:r>
        </a:p>
      </dsp:txBody>
      <dsp:txXfrm>
        <a:off x="6731022" y="465882"/>
        <a:ext cx="2602084" cy="484518"/>
      </dsp:txXfrm>
    </dsp:sp>
    <dsp:sp modelId="{7B2FB2C2-2424-49D2-A96D-761380FAE235}">
      <dsp:nvSpPr>
        <dsp:cNvPr id="0" name=""/>
        <dsp:cNvSpPr/>
      </dsp:nvSpPr>
      <dsp:spPr>
        <a:xfrm>
          <a:off x="6488763" y="950401"/>
          <a:ext cx="0" cy="137901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11EE4-1CF8-4169-A873-4BBE2B870C48}">
      <dsp:nvSpPr>
        <dsp:cNvPr id="0" name=""/>
        <dsp:cNvSpPr/>
      </dsp:nvSpPr>
      <dsp:spPr>
        <a:xfrm>
          <a:off x="6444194" y="2285807"/>
          <a:ext cx="87213" cy="87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2685D2-6A60-4447-A823-AC7DCE48E0A4}">
      <dsp:nvSpPr>
        <dsp:cNvPr id="0" name=""/>
        <dsp:cNvSpPr/>
      </dsp:nvSpPr>
      <dsp:spPr>
        <a:xfrm rot="18900000">
          <a:off x="7878735" y="3779383"/>
          <a:ext cx="342606" cy="34260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1468FF-B8CB-48A2-B00B-EECEEEAD7283}">
      <dsp:nvSpPr>
        <dsp:cNvPr id="0" name=""/>
        <dsp:cNvSpPr/>
      </dsp:nvSpPr>
      <dsp:spPr>
        <a:xfrm>
          <a:off x="7916795" y="3817444"/>
          <a:ext cx="266485" cy="2664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7FCAF-36DC-483E-9131-60D6D7338FE1}">
      <dsp:nvSpPr>
        <dsp:cNvPr id="0" name=""/>
        <dsp:cNvSpPr/>
      </dsp:nvSpPr>
      <dsp:spPr>
        <a:xfrm>
          <a:off x="8292297" y="2329414"/>
          <a:ext cx="2602084" cy="137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further changes (current consensus, to be officialized in the next few months)</a:t>
          </a:r>
        </a:p>
      </dsp:txBody>
      <dsp:txXfrm>
        <a:off x="8292297" y="2329414"/>
        <a:ext cx="2602084" cy="1379013"/>
      </dsp:txXfrm>
    </dsp:sp>
    <dsp:sp modelId="{92464C88-1EA3-4934-A1F9-7619A8B9BAD1}">
      <dsp:nvSpPr>
        <dsp:cNvPr id="0" name=""/>
        <dsp:cNvSpPr/>
      </dsp:nvSpPr>
      <dsp:spPr>
        <a:xfrm>
          <a:off x="8292297" y="3708427"/>
          <a:ext cx="2602084" cy="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2024</a:t>
          </a:r>
        </a:p>
      </dsp:txBody>
      <dsp:txXfrm>
        <a:off x="8292297" y="3708427"/>
        <a:ext cx="2602084" cy="484518"/>
      </dsp:txXfrm>
    </dsp:sp>
    <dsp:sp modelId="{BB5F1CDE-33EB-405E-A023-C1394565AC58}">
      <dsp:nvSpPr>
        <dsp:cNvPr id="0" name=""/>
        <dsp:cNvSpPr/>
      </dsp:nvSpPr>
      <dsp:spPr>
        <a:xfrm>
          <a:off x="8050038" y="2329414"/>
          <a:ext cx="0" cy="137901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51184-65E8-4FB8-8670-BF8186A44F75}">
      <dsp:nvSpPr>
        <dsp:cNvPr id="0" name=""/>
        <dsp:cNvSpPr/>
      </dsp:nvSpPr>
      <dsp:spPr>
        <a:xfrm>
          <a:off x="8005470" y="2285807"/>
          <a:ext cx="87213" cy="87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F5D76-2BE7-4416-A42D-3E516BF008C5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97B99-69B4-4EC7-A052-AB023E8D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6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The BOF and IOF are </a:t>
            </a:r>
            <a:r>
              <a:rPr lang="nl-BE" dirty="0" err="1"/>
              <a:t>evaluated</a:t>
            </a:r>
            <a:r>
              <a:rPr lang="nl-BE" dirty="0"/>
              <a:t> </a:t>
            </a:r>
            <a:r>
              <a:rPr lang="nl-BE" dirty="0" err="1"/>
              <a:t>every</a:t>
            </a:r>
            <a:r>
              <a:rPr lang="nl-BE" dirty="0"/>
              <a:t> five </a:t>
            </a:r>
            <a:r>
              <a:rPr lang="nl-BE" dirty="0" err="1"/>
              <a:t>years</a:t>
            </a:r>
            <a:r>
              <a:rPr lang="nl-BE" dirty="0"/>
              <a:t>.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evaluation</a:t>
            </a:r>
            <a:r>
              <a:rPr lang="nl-BE" dirty="0"/>
              <a:t> is </a:t>
            </a:r>
            <a:r>
              <a:rPr lang="nl-BE" dirty="0" err="1"/>
              <a:t>carried</a:t>
            </a:r>
            <a:r>
              <a:rPr lang="nl-BE" dirty="0"/>
              <a:t> out </a:t>
            </a:r>
            <a:r>
              <a:rPr lang="nl-BE" dirty="0" err="1"/>
              <a:t>by</a:t>
            </a:r>
            <a:r>
              <a:rPr lang="nl-BE" dirty="0"/>
              <a:t> a consultant agency and </a:t>
            </a:r>
            <a:r>
              <a:rPr lang="nl-BE" dirty="0" err="1"/>
              <a:t>comprises</a:t>
            </a:r>
            <a:r>
              <a:rPr lang="nl-BE" dirty="0"/>
              <a:t> a site </a:t>
            </a:r>
            <a:r>
              <a:rPr lang="nl-BE" dirty="0" err="1"/>
              <a:t>visit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international</a:t>
            </a:r>
            <a:r>
              <a:rPr lang="nl-BE" dirty="0"/>
              <a:t> panel.</a:t>
            </a:r>
          </a:p>
          <a:p>
            <a:endParaRPr lang="nl-BE" dirty="0"/>
          </a:p>
          <a:p>
            <a:r>
              <a:rPr lang="nl-BE" dirty="0"/>
              <a:t>Parameter IDR: </a:t>
            </a:r>
            <a:r>
              <a:rPr lang="nl-BE" dirty="0" err="1"/>
              <a:t>idea</a:t>
            </a:r>
            <a:r>
              <a:rPr lang="nl-BE" dirty="0"/>
              <a:t> was </a:t>
            </a:r>
            <a:r>
              <a:rPr lang="nl-BE" dirty="0" err="1"/>
              <a:t>raised</a:t>
            </a:r>
            <a:r>
              <a:rPr lang="nl-BE" dirty="0"/>
              <a:t>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5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USPTO</a:t>
            </a:r>
          </a:p>
          <a:p>
            <a:r>
              <a:rPr lang="nl-BE" dirty="0"/>
              <a:t>European Patent Office</a:t>
            </a:r>
          </a:p>
          <a:p>
            <a:r>
              <a:rPr lang="nl-BE" dirty="0"/>
              <a:t>Patent Cooperation </a:t>
            </a:r>
            <a:r>
              <a:rPr lang="nl-BE" dirty="0" err="1"/>
              <a:t>Treaty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55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thinks</a:t>
            </a:r>
            <a:r>
              <a:rPr lang="nl-BE" dirty="0"/>
              <a:t> </a:t>
            </a:r>
            <a:r>
              <a:rPr lang="nl-BE" dirty="0" err="1"/>
              <a:t>especially</a:t>
            </a:r>
            <a:r>
              <a:rPr lang="nl-BE" dirty="0"/>
              <a:t> </a:t>
            </a:r>
            <a:r>
              <a:rPr lang="nl-BE" dirty="0" err="1"/>
              <a:t>larger</a:t>
            </a:r>
            <a:r>
              <a:rPr lang="nl-BE" dirty="0"/>
              <a:t> </a:t>
            </a:r>
            <a:r>
              <a:rPr lang="nl-BE" dirty="0" err="1"/>
              <a:t>universities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have </a:t>
            </a:r>
            <a:r>
              <a:rPr lang="nl-BE" dirty="0" err="1"/>
              <a:t>fared</a:t>
            </a:r>
            <a:r>
              <a:rPr lang="nl-BE" dirty="0"/>
              <a:t> well (</a:t>
            </a:r>
            <a:r>
              <a:rPr lang="nl-BE" dirty="0" err="1"/>
              <a:t>aka</a:t>
            </a:r>
            <a:r>
              <a:rPr lang="nl-BE" dirty="0"/>
              <a:t>, Matthew-effect)?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51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37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thinks</a:t>
            </a:r>
            <a:r>
              <a:rPr lang="nl-BE" dirty="0"/>
              <a:t> </a:t>
            </a:r>
            <a:r>
              <a:rPr lang="nl-BE" dirty="0" err="1"/>
              <a:t>productivity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have </a:t>
            </a:r>
            <a:r>
              <a:rPr lang="nl-BE" dirty="0" err="1"/>
              <a:t>increased</a:t>
            </a:r>
            <a:r>
              <a:rPr lang="nl-BE" dirty="0"/>
              <a:t> </a:t>
            </a:r>
            <a:r>
              <a:rPr lang="nl-BE" dirty="0" err="1"/>
              <a:t>markedly</a:t>
            </a:r>
            <a:r>
              <a:rPr lang="nl-BE" dirty="0"/>
              <a:t>?</a:t>
            </a:r>
          </a:p>
          <a:p>
            <a:endParaRPr lang="nl-BE" dirty="0"/>
          </a:p>
          <a:p>
            <a:r>
              <a:rPr lang="nl-BE" dirty="0"/>
              <a:t> </a:t>
            </a:r>
            <a:r>
              <a:rPr lang="nl-BE" dirty="0" err="1"/>
              <a:t>Crude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 of </a:t>
            </a:r>
            <a:r>
              <a:rPr lang="nl-BE" dirty="0" err="1"/>
              <a:t>productivity</a:t>
            </a:r>
            <a:r>
              <a:rPr lang="nl-BE" dirty="0"/>
              <a:t>, </a:t>
            </a:r>
            <a:r>
              <a:rPr lang="nl-BE" dirty="0" err="1"/>
              <a:t>since</a:t>
            </a:r>
            <a:r>
              <a:rPr lang="nl-BE" dirty="0"/>
              <a:t> we are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taking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different </a:t>
            </a:r>
            <a:r>
              <a:rPr lang="nl-BE" dirty="0" err="1"/>
              <a:t>roles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accoutn</a:t>
            </a:r>
            <a:r>
              <a:rPr lang="nl-BE" dirty="0"/>
              <a:t> but </a:t>
            </a:r>
            <a:r>
              <a:rPr lang="nl-BE" dirty="0" err="1"/>
              <a:t>gives</a:t>
            </a:r>
            <a:r>
              <a:rPr lang="nl-BE" dirty="0"/>
              <a:t> a first </a:t>
            </a:r>
            <a:r>
              <a:rPr lang="nl-BE" dirty="0" err="1"/>
              <a:t>idea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2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Lables</a:t>
            </a:r>
            <a:r>
              <a:rPr lang="nl-BE" dirty="0"/>
              <a:t> nog aanpassen naar ‘Professors’, ‘Research &amp; teaching </a:t>
            </a:r>
            <a:r>
              <a:rPr lang="nl-BE" dirty="0" err="1"/>
              <a:t>assistant</a:t>
            </a:r>
            <a:r>
              <a:rPr lang="nl-BE" dirty="0"/>
              <a:t>’ and ‘</a:t>
            </a:r>
            <a:r>
              <a:rPr lang="nl-BE" dirty="0" err="1"/>
              <a:t>Researchers</a:t>
            </a:r>
            <a:r>
              <a:rPr lang="nl-BE" dirty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03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ziet de evolutie van productiviteit er grafisch uit? Want van 1 naar 1,2 en schommeling tussen 1,2 en 1,4 lijkt eigenlijk hetzelfde? Afgaande op de literatuur zou er vooral in het eerste decennium een effect te verwachten zijn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05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Initial</a:t>
            </a:r>
            <a:r>
              <a:rPr lang="nl-BE" dirty="0"/>
              <a:t> </a:t>
            </a:r>
            <a:r>
              <a:rPr lang="nl-BE" dirty="0" err="1"/>
              <a:t>increase</a:t>
            </a:r>
            <a:r>
              <a:rPr lang="nl-BE" dirty="0"/>
              <a:t>, </a:t>
            </a:r>
            <a:r>
              <a:rPr lang="nl-BE" dirty="0" err="1"/>
              <a:t>followed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stabilization</a:t>
            </a:r>
            <a:r>
              <a:rPr lang="nl-BE" dirty="0"/>
              <a:t> </a:t>
            </a:r>
            <a:r>
              <a:rPr lang="nl-BE" dirty="0" err="1"/>
              <a:t>around</a:t>
            </a:r>
            <a:r>
              <a:rPr lang="nl-BE" dirty="0"/>
              <a:t> 1.3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6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thinks</a:t>
            </a:r>
            <a:r>
              <a:rPr lang="nl-BE" dirty="0"/>
              <a:t> </a:t>
            </a:r>
            <a:r>
              <a:rPr lang="nl-BE" dirty="0" err="1"/>
              <a:t>scholarly</a:t>
            </a:r>
            <a:r>
              <a:rPr lang="nl-BE" dirty="0"/>
              <a:t> impact </a:t>
            </a:r>
            <a:r>
              <a:rPr lang="nl-BE" dirty="0" err="1"/>
              <a:t>will</a:t>
            </a:r>
            <a:r>
              <a:rPr lang="nl-BE" dirty="0"/>
              <a:t> have </a:t>
            </a:r>
            <a:r>
              <a:rPr lang="nl-BE" dirty="0" err="1"/>
              <a:t>increased</a:t>
            </a:r>
            <a:r>
              <a:rPr lang="nl-B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23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red = </a:t>
            </a:r>
            <a:r>
              <a:rPr lang="nl-BE" dirty="0" err="1"/>
              <a:t>world</a:t>
            </a:r>
            <a:r>
              <a:rPr lang="nl-BE" dirty="0"/>
              <a:t> </a:t>
            </a:r>
            <a:r>
              <a:rPr lang="nl-BE" dirty="0" err="1"/>
              <a:t>average</a:t>
            </a:r>
            <a:r>
              <a:rPr lang="nl-BE" dirty="0"/>
              <a:t>; Y-</a:t>
            </a:r>
            <a:r>
              <a:rPr lang="nl-BE" dirty="0" err="1"/>
              <a:t>axes</a:t>
            </a:r>
            <a:r>
              <a:rPr lang="nl-BE" dirty="0"/>
              <a:t> </a:t>
            </a:r>
            <a:r>
              <a:rPr lang="nl-BE" dirty="0" err="1"/>
              <a:t>gives</a:t>
            </a:r>
            <a:r>
              <a:rPr lang="nl-BE" dirty="0"/>
              <a:t> MOCR/MECR; </a:t>
            </a:r>
            <a:r>
              <a:rPr lang="nl-BE" dirty="0" err="1"/>
              <a:t>add</a:t>
            </a:r>
            <a:r>
              <a:rPr lang="nl-BE" dirty="0"/>
              <a:t> </a:t>
            </a:r>
            <a:r>
              <a:rPr lang="nl-BE" dirty="0" err="1"/>
              <a:t>reference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paper on MOCR/MECR</a:t>
            </a:r>
          </a:p>
          <a:p>
            <a:endParaRPr lang="nl-BE" dirty="0"/>
          </a:p>
          <a:p>
            <a:r>
              <a:rPr lang="nl-BE" dirty="0"/>
              <a:t>MOCR: #cits / #pubs</a:t>
            </a:r>
          </a:p>
          <a:p>
            <a:pPr algn="l"/>
            <a:r>
              <a:rPr lang="nl-BE" dirty="0"/>
              <a:t>MECR: </a:t>
            </a:r>
            <a:r>
              <a:rPr lang="nl-BE" sz="1800" b="0" i="0" u="none" strike="noStrike" baseline="0" dirty="0" err="1">
                <a:latin typeface="Times-Roman"/>
              </a:rPr>
              <a:t>average</a:t>
            </a:r>
            <a:r>
              <a:rPr lang="nl-BE" sz="1800" b="0" i="0" u="none" strike="noStrike" baseline="0" dirty="0">
                <a:latin typeface="Times-Roman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citation rate of all papers published in the same journal in the same year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RCR = MOCR/MECR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1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perhaps</a:t>
            </a:r>
            <a:r>
              <a:rPr lang="nl-BE" dirty="0"/>
              <a:t> we </a:t>
            </a:r>
            <a:r>
              <a:rPr lang="nl-BE" dirty="0" err="1"/>
              <a:t>can</a:t>
            </a:r>
            <a:r>
              <a:rPr lang="nl-BE" dirty="0"/>
              <a:t> go straight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reception</a:t>
            </a:r>
            <a:r>
              <a:rPr lang="nl-B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27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29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Increase</a:t>
            </a:r>
            <a:r>
              <a:rPr lang="nl-BE" dirty="0"/>
              <a:t> of </a:t>
            </a:r>
            <a:r>
              <a:rPr lang="nl-BE" dirty="0" err="1"/>
              <a:t>both</a:t>
            </a:r>
            <a:r>
              <a:rPr lang="nl-BE" dirty="0"/>
              <a:t> (~60 -&gt; 70%)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97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Hier wilde ik nog een afbeelding van FRIS invoegen, maar lukt om een of andere reden niet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42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00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Add</a:t>
            </a:r>
            <a:r>
              <a:rPr lang="nl-BE" dirty="0"/>
              <a:t> DOI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7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bird’s</a:t>
            </a:r>
            <a:r>
              <a:rPr lang="nl-BE" dirty="0"/>
              <a:t> </a:t>
            </a:r>
            <a:r>
              <a:rPr lang="nl-BE" dirty="0" err="1"/>
              <a:t>eye</a:t>
            </a:r>
            <a:r>
              <a:rPr lang="nl-BE" dirty="0"/>
              <a:t> view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Flemish</a:t>
            </a:r>
            <a:r>
              <a:rPr lang="nl-BE" dirty="0"/>
              <a:t> system -&gt; more details, </a:t>
            </a:r>
            <a:r>
              <a:rPr lang="nl-BE" dirty="0" err="1"/>
              <a:t>see</a:t>
            </a:r>
            <a:r>
              <a:rPr lang="nl-BE" dirty="0"/>
              <a:t> these recent </a:t>
            </a:r>
            <a:r>
              <a:rPr lang="nl-BE" dirty="0" err="1"/>
              <a:t>publications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0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2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2003: pubs &amp; </a:t>
            </a:r>
            <a:r>
              <a:rPr lang="nl-BE" dirty="0" err="1"/>
              <a:t>cits</a:t>
            </a:r>
            <a:r>
              <a:rPr lang="nl-BE" dirty="0"/>
              <a:t> in SCIE, 10%</a:t>
            </a:r>
          </a:p>
          <a:p>
            <a:endParaRPr lang="nl-BE" dirty="0"/>
          </a:p>
          <a:p>
            <a:r>
              <a:rPr lang="nl-BE" dirty="0"/>
              <a:t>2008: (31.6%)</a:t>
            </a:r>
          </a:p>
          <a:p>
            <a:r>
              <a:rPr lang="nl-BE" dirty="0" err="1"/>
              <a:t>other</a:t>
            </a:r>
            <a:r>
              <a:rPr lang="nl-BE" dirty="0"/>
              <a:t> WoS </a:t>
            </a:r>
            <a:r>
              <a:rPr lang="nl-BE" dirty="0" err="1"/>
              <a:t>indexes</a:t>
            </a:r>
            <a:endParaRPr lang="nl-BE" dirty="0"/>
          </a:p>
          <a:p>
            <a:r>
              <a:rPr lang="nl-BE" dirty="0"/>
              <a:t>VABB</a:t>
            </a:r>
          </a:p>
          <a:p>
            <a:r>
              <a:rPr lang="nl-BE" dirty="0" err="1"/>
              <a:t>Publication</a:t>
            </a:r>
            <a:r>
              <a:rPr lang="nl-BE" dirty="0"/>
              <a:t> </a:t>
            </a:r>
            <a:r>
              <a:rPr lang="nl-BE" dirty="0" err="1"/>
              <a:t>weighting</a:t>
            </a:r>
            <a:endParaRPr lang="nl-BE" dirty="0"/>
          </a:p>
          <a:p>
            <a:endParaRPr lang="nl-BE" dirty="0"/>
          </a:p>
          <a:p>
            <a:r>
              <a:rPr lang="nl-BE" dirty="0"/>
              <a:t>2013: </a:t>
            </a:r>
            <a:r>
              <a:rPr lang="nl-BE" dirty="0" err="1"/>
              <a:t>binning</a:t>
            </a:r>
            <a:r>
              <a:rPr lang="nl-BE" dirty="0"/>
              <a:t> of </a:t>
            </a:r>
            <a:r>
              <a:rPr lang="nl-BE" dirty="0" err="1"/>
              <a:t>IFs</a:t>
            </a:r>
            <a:r>
              <a:rPr lang="nl-BE" dirty="0"/>
              <a:t> per research </a:t>
            </a:r>
            <a:r>
              <a:rPr lang="nl-BE" dirty="0" err="1"/>
              <a:t>subfield</a:t>
            </a:r>
            <a:r>
              <a:rPr lang="nl-BE" dirty="0"/>
              <a:t> (</a:t>
            </a:r>
            <a:r>
              <a:rPr lang="nl-BE" dirty="0" err="1"/>
              <a:t>weight</a:t>
            </a:r>
            <a:r>
              <a:rPr lang="nl-BE" dirty="0"/>
              <a:t> bibliometrics </a:t>
            </a:r>
            <a:r>
              <a:rPr lang="nl-BE" dirty="0" err="1"/>
              <a:t>increased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40% in 2016)</a:t>
            </a:r>
          </a:p>
          <a:p>
            <a:endParaRPr lang="nl-BE" dirty="0"/>
          </a:p>
          <a:p>
            <a:r>
              <a:rPr lang="nl-BE" dirty="0"/>
              <a:t>2019:</a:t>
            </a:r>
          </a:p>
          <a:p>
            <a:r>
              <a:rPr lang="nl-BE" dirty="0"/>
              <a:t>- </a:t>
            </a:r>
            <a:r>
              <a:rPr lang="nl-BE" dirty="0" err="1"/>
              <a:t>Characteristic</a:t>
            </a:r>
            <a:r>
              <a:rPr lang="nl-BE" dirty="0"/>
              <a:t> Scores and </a:t>
            </a:r>
            <a:r>
              <a:rPr lang="nl-BE" dirty="0" err="1"/>
              <a:t>Scales</a:t>
            </a:r>
            <a:r>
              <a:rPr lang="nl-BE" dirty="0"/>
              <a:t> -&gt; 4 </a:t>
            </a:r>
            <a:r>
              <a:rPr lang="nl-BE" dirty="0" err="1"/>
              <a:t>citation</a:t>
            </a:r>
            <a:r>
              <a:rPr lang="nl-BE" dirty="0"/>
              <a:t> classes</a:t>
            </a:r>
          </a:p>
          <a:p>
            <a:r>
              <a:rPr lang="nl-BE" dirty="0"/>
              <a:t>- i18n: EU </a:t>
            </a:r>
            <a:r>
              <a:rPr lang="nl-BE" dirty="0" err="1"/>
              <a:t>funding</a:t>
            </a:r>
            <a:r>
              <a:rPr lang="nl-BE" dirty="0"/>
              <a:t> and </a:t>
            </a:r>
            <a:r>
              <a:rPr lang="nl-BE" dirty="0" err="1"/>
              <a:t>intl</a:t>
            </a:r>
            <a:r>
              <a:rPr lang="nl-BE" dirty="0"/>
              <a:t> co-pubs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5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Critique</a:t>
            </a:r>
            <a:r>
              <a:rPr lang="nl-BE" dirty="0"/>
              <a:t> on </a:t>
            </a:r>
            <a:r>
              <a:rPr lang="nl-BE" dirty="0" err="1"/>
              <a:t>weighting</a:t>
            </a:r>
            <a:r>
              <a:rPr lang="nl-BE" dirty="0"/>
              <a:t>:</a:t>
            </a:r>
          </a:p>
          <a:p>
            <a:pPr>
              <a:lnSpc>
                <a:spcPct val="90000"/>
              </a:lnSpc>
            </a:pPr>
            <a:r>
              <a:rPr lang="nl-BE" b="0" dirty="0"/>
              <a:t>-Non transparant</a:t>
            </a:r>
          </a:p>
          <a:p>
            <a:pPr>
              <a:lnSpc>
                <a:spcPct val="90000"/>
              </a:lnSpc>
            </a:pPr>
            <a:r>
              <a:rPr lang="nl-BE" b="0" dirty="0"/>
              <a:t>-</a:t>
            </a:r>
            <a:r>
              <a:rPr lang="nl-BE" b="0" dirty="0" err="1"/>
              <a:t>Flanders</a:t>
            </a:r>
            <a:r>
              <a:rPr lang="nl-BE" b="0" dirty="0"/>
              <a:t> </a:t>
            </a:r>
            <a:r>
              <a:rPr lang="nl-BE" b="0" dirty="0" err="1"/>
              <a:t>instead</a:t>
            </a:r>
            <a:r>
              <a:rPr lang="nl-BE" b="0" dirty="0"/>
              <a:t> of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world</a:t>
            </a:r>
            <a:r>
              <a:rPr lang="nl-BE" b="0" dirty="0"/>
              <a:t> was taken as a </a:t>
            </a:r>
            <a:r>
              <a:rPr lang="nl-BE" b="0" dirty="0" err="1"/>
              <a:t>reference</a:t>
            </a:r>
            <a:endParaRPr lang="nl-BE" b="0" dirty="0"/>
          </a:p>
          <a:p>
            <a:pPr>
              <a:lnSpc>
                <a:spcPct val="90000"/>
              </a:lnSpc>
            </a:pPr>
            <a:r>
              <a:rPr lang="nl-BE" b="0" dirty="0"/>
              <a:t>-The </a:t>
            </a:r>
            <a:r>
              <a:rPr lang="nl-BE" b="0" dirty="0" err="1"/>
              <a:t>weight</a:t>
            </a:r>
            <a:r>
              <a:rPr lang="nl-BE" b="0" dirty="0"/>
              <a:t> </a:t>
            </a:r>
            <a:r>
              <a:rPr lang="nl-BE" b="0" dirty="0" err="1"/>
              <a:t>attributed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publications</a:t>
            </a:r>
            <a:r>
              <a:rPr lang="nl-BE" b="0" dirty="0"/>
              <a:t> </a:t>
            </a:r>
            <a:r>
              <a:rPr lang="nl-BE" b="0" dirty="0" err="1"/>
              <a:t>varied</a:t>
            </a:r>
            <a:r>
              <a:rPr lang="nl-BE" b="0" dirty="0"/>
              <a:t> </a:t>
            </a:r>
            <a:r>
              <a:rPr lang="nl-BE" b="0" dirty="0" err="1"/>
              <a:t>by</a:t>
            </a:r>
            <a:r>
              <a:rPr lang="nl-BE" b="0" dirty="0"/>
              <a:t> a factor up </a:t>
            </a:r>
            <a:r>
              <a:rPr lang="nl-BE" b="0" dirty="0" err="1"/>
              <a:t>to</a:t>
            </a:r>
            <a:r>
              <a:rPr lang="nl-BE" b="0" dirty="0"/>
              <a:t> 4000</a:t>
            </a:r>
          </a:p>
          <a:p>
            <a:pPr>
              <a:lnSpc>
                <a:spcPct val="90000"/>
              </a:lnSpc>
            </a:pPr>
            <a:r>
              <a:rPr lang="nl-BE" b="0" dirty="0"/>
              <a:t>-The </a:t>
            </a:r>
            <a:r>
              <a:rPr lang="nl-BE" b="0" dirty="0" err="1"/>
              <a:t>highests</a:t>
            </a:r>
            <a:r>
              <a:rPr lang="nl-BE" b="0" dirty="0"/>
              <a:t> </a:t>
            </a:r>
            <a:r>
              <a:rPr lang="nl-BE" b="0" dirty="0" err="1"/>
              <a:t>weights</a:t>
            </a:r>
            <a:r>
              <a:rPr lang="nl-BE" b="0" dirty="0"/>
              <a:t> </a:t>
            </a:r>
            <a:r>
              <a:rPr lang="nl-BE" b="0" dirty="0" err="1"/>
              <a:t>were</a:t>
            </a:r>
            <a:r>
              <a:rPr lang="nl-BE" b="0" dirty="0"/>
              <a:t> </a:t>
            </a:r>
            <a:r>
              <a:rPr lang="nl-BE" b="0" dirty="0" err="1"/>
              <a:t>heavily</a:t>
            </a:r>
            <a:r>
              <a:rPr lang="nl-BE" b="0" dirty="0"/>
              <a:t> </a:t>
            </a:r>
            <a:r>
              <a:rPr lang="nl-BE" b="0" dirty="0" err="1"/>
              <a:t>concentrated</a:t>
            </a:r>
            <a:r>
              <a:rPr lang="nl-BE" b="0" dirty="0"/>
              <a:t> in (</a:t>
            </a:r>
            <a:r>
              <a:rPr lang="nl-BE" b="0" dirty="0" err="1"/>
              <a:t>some</a:t>
            </a:r>
            <a:r>
              <a:rPr lang="nl-BE" b="0" dirty="0"/>
              <a:t> </a:t>
            </a:r>
            <a:r>
              <a:rPr lang="nl-BE" b="0" dirty="0" err="1"/>
              <a:t>areas</a:t>
            </a:r>
            <a:r>
              <a:rPr lang="nl-BE" b="0" dirty="0"/>
              <a:t>) of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biomedical</a:t>
            </a:r>
            <a:r>
              <a:rPr lang="nl-BE" b="0" dirty="0"/>
              <a:t> </a:t>
            </a:r>
            <a:r>
              <a:rPr lang="nl-BE" b="0" dirty="0" err="1"/>
              <a:t>sciences</a:t>
            </a:r>
            <a:endParaRPr lang="nl-BE" b="0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97B99-69B4-4EC7-A052-AB023E8DC1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 b="0" i="0">
                <a:solidFill>
                  <a:schemeClr val="accent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5C0A10-7AE5-B54C-981D-2DBA7B6F3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6742" y="1613587"/>
            <a:ext cx="1892300" cy="5334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E75D73-5FA7-8BBA-225D-5BD1FE401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60" y="1740160"/>
            <a:ext cx="1544547" cy="2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6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5C0A10-7AE5-B54C-981D-2DBA7B6F3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6742" y="1613587"/>
            <a:ext cx="1892300" cy="5334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E75D73-5FA7-8BBA-225D-5BD1FE401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60" y="1740160"/>
            <a:ext cx="1544547" cy="2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E52E258-A471-1A48-9273-7FE52ACD1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me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0E03AEB-DCFF-FA42-98DA-C3ACA4374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0A6BFC5-0BDC-5046-9C6A-AAF1C2A7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338283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23045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448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CB3C9-12BB-DD49-AC9C-6DE65FEA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55907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B2CABEA2-6FA0-0245-B24A-C92832AA0D0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16" r:id="rId3"/>
    <p:sldLayoutId id="2147484117" r:id="rId4"/>
    <p:sldLayoutId id="2147484118" r:id="rId5"/>
    <p:sldLayoutId id="2147484106" r:id="rId6"/>
    <p:sldLayoutId id="2147484107" r:id="rId7"/>
    <p:sldLayoutId id="2147484108" r:id="rId8"/>
    <p:sldLayoutId id="2147484119" r:id="rId9"/>
    <p:sldLayoutId id="2147484109" r:id="rId10"/>
    <p:sldLayoutId id="2147484110" r:id="rId11"/>
    <p:sldLayoutId id="2147484111" r:id="rId12"/>
    <p:sldLayoutId id="2147484113" r:id="rId13"/>
    <p:sldLayoutId id="2147484112" r:id="rId14"/>
    <p:sldLayoutId id="2147484102" r:id="rId15"/>
    <p:sldLayoutId id="2147484122" r:id="rId16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07/BF0159974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77/016555158801400208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earchportal.be/en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respol.2011.09.00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 years of performance-based research funding in Flanders, Belgium</a:t>
            </a:r>
            <a:endParaRPr lang="en-BE" sz="1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Tim Engels &amp; Raf Guns</a:t>
            </a:r>
          </a:p>
          <a:p>
            <a:r>
              <a:rPr lang="nl-BE" sz="1800" dirty="0"/>
              <a:t>Nordic Workshop on Bibliometrics and Research Policy</a:t>
            </a:r>
            <a:br>
              <a:rPr lang="nl-BE" sz="1800" dirty="0"/>
            </a:br>
            <a:r>
              <a:rPr lang="nl-BE" sz="1800" dirty="0" err="1"/>
              <a:t>Chalmers</a:t>
            </a:r>
            <a:r>
              <a:rPr lang="nl-BE" sz="1800" dirty="0"/>
              <a:t> University of Technology </a:t>
            </a:r>
            <a:r>
              <a:rPr lang="nl-BE" sz="1800" dirty="0" err="1"/>
              <a:t>Gothenborg</a:t>
            </a:r>
            <a:r>
              <a:rPr lang="nl-BE" sz="1800" dirty="0"/>
              <a:t>, 11 </a:t>
            </a:r>
            <a:r>
              <a:rPr lang="nl-BE" sz="1800" dirty="0" err="1"/>
              <a:t>October</a:t>
            </a:r>
            <a:r>
              <a:rPr lang="nl-BE" sz="1800" dirty="0"/>
              <a:t> 2023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A74D2-308E-F43F-3181-1052CCE29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937C51-600E-C06D-D6AD-99C67B9C49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BE" dirty="0"/>
              <a:t>IOF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B71D59-929B-FBB2-6458-55EE5F2278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BOF</a:t>
            </a:r>
          </a:p>
        </p:txBody>
      </p:sp>
      <p:pic>
        <p:nvPicPr>
          <p:cNvPr id="6" name="Picture Placeholder 5" descr="Robots welding in a factory&#10;&#10;Description automatically generated">
            <a:extLst>
              <a:ext uri="{FF2B5EF4-FFF2-40B4-BE49-F238E27FC236}">
                <a16:creationId xmlns:a16="http://schemas.microsoft.com/office/drawing/2014/main" id="{0885EBFA-CF5D-D669-AE58-33CCC233B0E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t="7123" b="7123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72A704-219A-FEB4-A21A-289E8782C11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2722" y="4181793"/>
            <a:ext cx="5151143" cy="21573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Bijzonder </a:t>
            </a:r>
            <a:r>
              <a:rPr lang="nl-BE" sz="2000" dirty="0" err="1">
                <a:latin typeface="+mn-lt"/>
              </a:rPr>
              <a:t>Onderzoeksfonds</a:t>
            </a:r>
            <a:r>
              <a:rPr lang="nl-BE" sz="2000" dirty="0">
                <a:latin typeface="+mn-lt"/>
              </a:rPr>
              <a:t> (University Research Fund)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For </a:t>
            </a:r>
            <a:r>
              <a:rPr lang="nl-BE" sz="2000" dirty="0" err="1">
                <a:latin typeface="+mn-lt"/>
              </a:rPr>
              <a:t>universities</a:t>
            </a:r>
            <a:r>
              <a:rPr lang="nl-BE" sz="2000" dirty="0">
                <a:latin typeface="+mn-lt"/>
              </a:rPr>
              <a:t> </a:t>
            </a:r>
            <a:r>
              <a:rPr lang="nl-BE" sz="2000" dirty="0" err="1">
                <a:latin typeface="+mn-lt"/>
              </a:rPr>
              <a:t>to</a:t>
            </a:r>
            <a:r>
              <a:rPr lang="nl-BE" sz="2000" dirty="0">
                <a:latin typeface="+mn-lt"/>
              </a:rPr>
              <a:t> fund basic research, </a:t>
            </a:r>
            <a:r>
              <a:rPr lang="nl-BE" sz="2000" dirty="0" err="1">
                <a:latin typeface="+mn-lt"/>
              </a:rPr>
              <a:t>mainly</a:t>
            </a:r>
            <a:r>
              <a:rPr lang="nl-BE" sz="2000" dirty="0">
                <a:latin typeface="+mn-lt"/>
              </a:rPr>
              <a:t> via research professor </a:t>
            </a:r>
            <a:r>
              <a:rPr lang="nl-BE" sz="2000" dirty="0" err="1">
                <a:latin typeface="+mn-lt"/>
              </a:rPr>
              <a:t>positions</a:t>
            </a:r>
            <a:r>
              <a:rPr lang="nl-BE" sz="2000" dirty="0">
                <a:latin typeface="+mn-lt"/>
              </a:rPr>
              <a:t> and </a:t>
            </a:r>
            <a:r>
              <a:rPr lang="nl-BE" sz="2000" dirty="0" err="1">
                <a:latin typeface="+mn-lt"/>
              </a:rPr>
              <a:t>projects</a:t>
            </a:r>
            <a:endParaRPr lang="nl-BE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  <a:sym typeface="Wingdings" panose="05000000000000000000" pitchFamily="2" charset="2"/>
              </a:rPr>
              <a:t>Distribution </a:t>
            </a:r>
            <a:r>
              <a:rPr lang="nl-BE" sz="2000" dirty="0" err="1">
                <a:latin typeface="+mn-lt"/>
                <a:sym typeface="Wingdings" panose="05000000000000000000" pitchFamily="2" charset="2"/>
              </a:rPr>
              <a:t>key</a:t>
            </a:r>
            <a:r>
              <a:rPr lang="nl-BE" sz="2000" dirty="0">
                <a:latin typeface="+mn-lt"/>
                <a:sym typeface="Wingdings" panose="05000000000000000000" pitchFamily="2" charset="2"/>
              </a:rPr>
              <a:t>: BOF </a:t>
            </a:r>
            <a:r>
              <a:rPr lang="nl-BE" sz="2000" dirty="0" err="1">
                <a:latin typeface="+mn-lt"/>
                <a:sym typeface="Wingdings" panose="05000000000000000000" pitchFamily="2" charset="2"/>
              </a:rPr>
              <a:t>key</a:t>
            </a:r>
            <a:endParaRPr lang="nl-BE" sz="2000" dirty="0">
              <a:latin typeface="+mn-lt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FB0611F-69DA-5E0F-21B5-C091300F457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422381" y="4181793"/>
            <a:ext cx="5145732" cy="215737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Industrieel Onderzoeksfonds (Industrial Research Fund)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</a:rPr>
              <a:t>For </a:t>
            </a:r>
            <a:r>
              <a:rPr lang="nl-BE" sz="2000" dirty="0" err="1">
                <a:latin typeface="+mn-lt"/>
              </a:rPr>
              <a:t>universities</a:t>
            </a:r>
            <a:r>
              <a:rPr lang="nl-BE" sz="2000" dirty="0">
                <a:latin typeface="+mn-lt"/>
              </a:rPr>
              <a:t> and </a:t>
            </a:r>
            <a:r>
              <a:rPr lang="nl-BE" sz="2000" dirty="0" err="1">
                <a:latin typeface="+mn-lt"/>
              </a:rPr>
              <a:t>university</a:t>
            </a:r>
            <a:r>
              <a:rPr lang="nl-BE" sz="2000" dirty="0">
                <a:latin typeface="+mn-lt"/>
              </a:rPr>
              <a:t> colleges </a:t>
            </a:r>
            <a:r>
              <a:rPr lang="nl-BE" sz="2000" dirty="0" err="1">
                <a:latin typeface="+mn-lt"/>
              </a:rPr>
              <a:t>to</a:t>
            </a:r>
            <a:r>
              <a:rPr lang="nl-BE" sz="2000" dirty="0">
                <a:latin typeface="+mn-lt"/>
              </a:rPr>
              <a:t> fund </a:t>
            </a:r>
            <a:r>
              <a:rPr lang="nl-BE" sz="2000" dirty="0" err="1">
                <a:latin typeface="+mn-lt"/>
              </a:rPr>
              <a:t>application</a:t>
            </a:r>
            <a:r>
              <a:rPr lang="nl-BE" sz="2000" dirty="0">
                <a:latin typeface="+mn-lt"/>
              </a:rPr>
              <a:t> </a:t>
            </a:r>
            <a:r>
              <a:rPr lang="nl-BE" sz="2000" dirty="0" err="1">
                <a:latin typeface="+mn-lt"/>
              </a:rPr>
              <a:t>oriented</a:t>
            </a:r>
            <a:r>
              <a:rPr lang="nl-BE" sz="2000" dirty="0">
                <a:latin typeface="+mn-lt"/>
              </a:rPr>
              <a:t> </a:t>
            </a:r>
            <a:r>
              <a:rPr lang="nl-BE" sz="2000" dirty="0" err="1">
                <a:latin typeface="+mn-lt"/>
              </a:rPr>
              <a:t>projects</a:t>
            </a:r>
            <a:r>
              <a:rPr lang="nl-BE" sz="2000" dirty="0">
                <a:latin typeface="+mn-lt"/>
              </a:rPr>
              <a:t> </a:t>
            </a:r>
            <a:r>
              <a:rPr lang="nl-BE" sz="2000" dirty="0" err="1">
                <a:latin typeface="+mn-lt"/>
              </a:rPr>
              <a:t>that</a:t>
            </a:r>
            <a:r>
              <a:rPr lang="nl-BE" sz="2000" dirty="0">
                <a:latin typeface="+mn-lt"/>
              </a:rPr>
              <a:t> </a:t>
            </a:r>
            <a:r>
              <a:rPr lang="nl-BE" sz="2000" dirty="0" err="1">
                <a:latin typeface="+mn-lt"/>
              </a:rPr>
              <a:t>aim</a:t>
            </a:r>
            <a:r>
              <a:rPr lang="nl-BE" sz="2000" dirty="0">
                <a:latin typeface="+mn-lt"/>
              </a:rPr>
              <a:t> at </a:t>
            </a:r>
            <a:r>
              <a:rPr lang="nl-BE" sz="2000" dirty="0" err="1">
                <a:latin typeface="+mn-lt"/>
              </a:rPr>
              <a:t>economic</a:t>
            </a:r>
            <a:r>
              <a:rPr lang="nl-BE" sz="2000" dirty="0">
                <a:latin typeface="+mn-lt"/>
              </a:rPr>
              <a:t> impact</a:t>
            </a:r>
            <a:r>
              <a:rPr lang="nl-BE" sz="2000" dirty="0">
                <a:latin typeface="+mn-lt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+mn-lt"/>
                <a:sym typeface="Wingdings" panose="05000000000000000000" pitchFamily="2" charset="2"/>
              </a:rPr>
              <a:t>Distribution </a:t>
            </a:r>
            <a:r>
              <a:rPr lang="nl-BE" sz="2000" dirty="0" err="1">
                <a:latin typeface="+mn-lt"/>
                <a:sym typeface="Wingdings" panose="05000000000000000000" pitchFamily="2" charset="2"/>
              </a:rPr>
              <a:t>key</a:t>
            </a:r>
            <a:r>
              <a:rPr lang="nl-BE" sz="2000" dirty="0">
                <a:latin typeface="+mn-lt"/>
                <a:sym typeface="Wingdings" panose="05000000000000000000" pitchFamily="2" charset="2"/>
              </a:rPr>
              <a:t>: IOF </a:t>
            </a:r>
            <a:r>
              <a:rPr lang="nl-BE" sz="2000" dirty="0" err="1">
                <a:latin typeface="+mn-lt"/>
                <a:sym typeface="Wingdings" panose="05000000000000000000" pitchFamily="2" charset="2"/>
              </a:rPr>
              <a:t>key</a:t>
            </a:r>
            <a:endParaRPr lang="nl-BE" sz="2000" dirty="0">
              <a:latin typeface="+mn-lt"/>
            </a:endParaRPr>
          </a:p>
        </p:txBody>
      </p:sp>
      <p:pic>
        <p:nvPicPr>
          <p:cNvPr id="4" name="Picture Placeholder 3" descr="A few women in lab coats working on a machine&#10;&#10;Description automatically generated">
            <a:extLst>
              <a:ext uri="{FF2B5EF4-FFF2-40B4-BE49-F238E27FC236}">
                <a16:creationId xmlns:a16="http://schemas.microsoft.com/office/drawing/2014/main" id="{0CF4F9F6-7B5B-8839-AB3B-504B94ECA95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t="14136" b="14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665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C99118-967D-8033-EB57-AF70D0C1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</p:spPr>
        <p:txBody>
          <a:bodyPr anchor="t">
            <a:normAutofit/>
          </a:bodyPr>
          <a:lstStyle/>
          <a:p>
            <a:r>
              <a:rPr lang="nl-BE" dirty="0"/>
              <a:t>BOF 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evolution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EE168-499C-0537-DEEC-1D3A1D0A8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38E271-308C-2E46-A3EC-56326F9084CC}" type="slidenum">
              <a:rPr lang="nl-BE" smtClean="0"/>
              <a:pPr>
                <a:spcAft>
                  <a:spcPts val="600"/>
                </a:spcAft>
              </a:pPr>
              <a:t>11</a:t>
            </a:fld>
            <a:endParaRPr lang="nl-BE"/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CFFA14F4-62CC-4D45-8B89-163EF4B2AB2E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38442056"/>
              </p:ext>
            </p:extLst>
          </p:nvPr>
        </p:nvGraphicFramePr>
        <p:xfrm>
          <a:off x="623889" y="1578459"/>
          <a:ext cx="10944224" cy="465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86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67B3-DD3B-50F4-F487-57F5B0B3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BOF </a:t>
            </a:r>
            <a:r>
              <a:rPr lang="nl-BE" dirty="0" err="1"/>
              <a:t>key</a:t>
            </a:r>
            <a:r>
              <a:rPr lang="nl-BE" dirty="0"/>
              <a:t> changes 2003 and 2008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11E16-6D5E-7FE1-5521-4F0D8856D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1902E-779B-E1D6-A294-1F7B160B5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err="1"/>
              <a:t>Evolution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input </a:t>
            </a:r>
            <a:r>
              <a:rPr lang="nl-BE" dirty="0" err="1"/>
              <a:t>to</a:t>
            </a:r>
            <a:r>
              <a:rPr lang="nl-BE" dirty="0"/>
              <a:t> output indicators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2003</a:t>
            </a:r>
            <a:r>
              <a:rPr lang="nl-BE" b="0" dirty="0"/>
              <a:t>: </a:t>
            </a:r>
            <a:r>
              <a:rPr lang="nl-BE" b="0" dirty="0" err="1"/>
              <a:t>introduction</a:t>
            </a:r>
            <a:r>
              <a:rPr lang="nl-BE" b="0" dirty="0"/>
              <a:t> </a:t>
            </a:r>
            <a:r>
              <a:rPr lang="nl-BE" b="0" dirty="0" err="1">
                <a:solidFill>
                  <a:srgbClr val="FF0000"/>
                </a:solidFill>
              </a:rPr>
              <a:t>bibliometric</a:t>
            </a:r>
            <a:r>
              <a:rPr lang="nl-BE" b="0" dirty="0"/>
              <a:t> parameters </a:t>
            </a:r>
            <a:r>
              <a:rPr lang="nl-BE" b="0" dirty="0" err="1"/>
              <a:t>based</a:t>
            </a:r>
            <a:r>
              <a:rPr lang="nl-BE" b="0" dirty="0"/>
              <a:t> on SCIE (10%)</a:t>
            </a:r>
          </a:p>
          <a:p>
            <a:pPr lvl="1"/>
            <a:r>
              <a:rPr lang="nl-BE" dirty="0"/>
              <a:t>Publications</a:t>
            </a:r>
          </a:p>
          <a:p>
            <a:pPr lvl="1"/>
            <a:r>
              <a:rPr lang="nl-BE" dirty="0" err="1"/>
              <a:t>Citations</a:t>
            </a:r>
            <a:endParaRPr lang="nl-BE" dirty="0"/>
          </a:p>
          <a:p>
            <a:r>
              <a:rPr lang="nl-BE" dirty="0"/>
              <a:t>2008</a:t>
            </a:r>
            <a:r>
              <a:rPr lang="nl-BE" b="0" dirty="0"/>
              <a:t>: </a:t>
            </a:r>
            <a:r>
              <a:rPr lang="nl-BE" b="0" dirty="0" err="1"/>
              <a:t>expansion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include</a:t>
            </a:r>
            <a:r>
              <a:rPr lang="nl-BE" b="0" dirty="0"/>
              <a:t> </a:t>
            </a:r>
            <a:r>
              <a:rPr lang="nl-BE" b="0" dirty="0" err="1">
                <a:solidFill>
                  <a:srgbClr val="FF0000"/>
                </a:solidFill>
              </a:rPr>
              <a:t>social</a:t>
            </a:r>
            <a:r>
              <a:rPr lang="nl-BE" b="0" dirty="0">
                <a:solidFill>
                  <a:srgbClr val="FF0000"/>
                </a:solidFill>
              </a:rPr>
              <a:t> </a:t>
            </a:r>
            <a:r>
              <a:rPr lang="nl-BE" b="0" dirty="0" err="1">
                <a:solidFill>
                  <a:srgbClr val="FF0000"/>
                </a:solidFill>
              </a:rPr>
              <a:t>sciences</a:t>
            </a:r>
            <a:r>
              <a:rPr lang="nl-BE" b="0" dirty="0">
                <a:solidFill>
                  <a:srgbClr val="FF0000"/>
                </a:solidFill>
              </a:rPr>
              <a:t> &amp; </a:t>
            </a:r>
            <a:r>
              <a:rPr lang="nl-BE" b="0" dirty="0" err="1">
                <a:solidFill>
                  <a:srgbClr val="FF0000"/>
                </a:solidFill>
              </a:rPr>
              <a:t>humanities</a:t>
            </a:r>
            <a:r>
              <a:rPr lang="nl-BE" b="0" dirty="0">
                <a:solidFill>
                  <a:schemeClr val="tx1"/>
                </a:solidFill>
              </a:rPr>
              <a:t>; </a:t>
            </a:r>
            <a:r>
              <a:rPr lang="nl-BE" b="0" dirty="0" err="1">
                <a:solidFill>
                  <a:schemeClr val="tx1"/>
                </a:solidFill>
              </a:rPr>
              <a:t>increased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weight</a:t>
            </a:r>
            <a:r>
              <a:rPr lang="nl-BE" b="0" dirty="0">
                <a:solidFill>
                  <a:schemeClr val="tx1"/>
                </a:solidFill>
              </a:rPr>
              <a:t> for </a:t>
            </a:r>
            <a:r>
              <a:rPr lang="nl-BE" b="0" dirty="0" err="1">
                <a:solidFill>
                  <a:schemeClr val="tx1"/>
                </a:solidFill>
              </a:rPr>
              <a:t>bibliometric</a:t>
            </a:r>
            <a:r>
              <a:rPr lang="nl-BE" b="0" dirty="0">
                <a:solidFill>
                  <a:schemeClr val="tx1"/>
                </a:solidFill>
              </a:rPr>
              <a:t> parameters (40% </a:t>
            </a:r>
            <a:r>
              <a:rPr lang="nl-BE" b="0" dirty="0" err="1">
                <a:solidFill>
                  <a:schemeClr val="tx1"/>
                </a:solidFill>
              </a:rPr>
              <a:t>from</a:t>
            </a:r>
            <a:r>
              <a:rPr lang="nl-BE" b="0" dirty="0">
                <a:solidFill>
                  <a:schemeClr val="tx1"/>
                </a:solidFill>
              </a:rPr>
              <a:t> 2016 </a:t>
            </a:r>
            <a:r>
              <a:rPr lang="nl-BE" b="0" dirty="0" err="1">
                <a:solidFill>
                  <a:schemeClr val="tx1"/>
                </a:solidFill>
              </a:rPr>
              <a:t>onwards</a:t>
            </a:r>
            <a:r>
              <a:rPr lang="nl-BE" b="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nl-BE" dirty="0" err="1"/>
              <a:t>Other</a:t>
            </a:r>
            <a:r>
              <a:rPr lang="nl-BE" dirty="0"/>
              <a:t> WoS </a:t>
            </a:r>
            <a:r>
              <a:rPr lang="nl-BE" dirty="0" err="1"/>
              <a:t>indexes</a:t>
            </a:r>
            <a:r>
              <a:rPr lang="nl-BE" dirty="0"/>
              <a:t> SSCI and AHCI</a:t>
            </a:r>
          </a:p>
          <a:p>
            <a:pPr lvl="1"/>
            <a:r>
              <a:rPr lang="nl-BE" dirty="0"/>
              <a:t>VABB-SHW: </a:t>
            </a:r>
            <a:r>
              <a:rPr lang="nl-BE" dirty="0" err="1"/>
              <a:t>comprehensive</a:t>
            </a:r>
            <a:r>
              <a:rPr lang="nl-BE" dirty="0"/>
              <a:t>, </a:t>
            </a:r>
            <a:r>
              <a:rPr lang="nl-BE" dirty="0" err="1"/>
              <a:t>local</a:t>
            </a:r>
            <a:r>
              <a:rPr lang="nl-BE" dirty="0"/>
              <a:t> database of research output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Flemish</a:t>
            </a:r>
            <a:r>
              <a:rPr lang="nl-BE" dirty="0"/>
              <a:t> SSH </a:t>
            </a:r>
            <a:r>
              <a:rPr lang="nl-BE" dirty="0" err="1"/>
              <a:t>scholars</a:t>
            </a:r>
            <a:endParaRPr lang="nl-BE" dirty="0"/>
          </a:p>
          <a:p>
            <a:pPr lvl="1"/>
            <a:r>
              <a:rPr lang="nl-BE" dirty="0" err="1"/>
              <a:t>Publication</a:t>
            </a:r>
            <a:r>
              <a:rPr lang="nl-BE" dirty="0"/>
              <a:t> </a:t>
            </a:r>
            <a:r>
              <a:rPr lang="nl-BE" dirty="0" err="1"/>
              <a:t>weighting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JIF</a:t>
            </a:r>
          </a:p>
        </p:txBody>
      </p:sp>
    </p:spTree>
    <p:extLst>
      <p:ext uri="{BB962C8B-B14F-4D97-AF65-F5344CB8AC3E}">
        <p14:creationId xmlns:p14="http://schemas.microsoft.com/office/powerpoint/2010/main" val="280557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67B3-DD3B-50F4-F487-57F5B0B3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BOF </a:t>
            </a:r>
            <a:r>
              <a:rPr lang="nl-BE" dirty="0" err="1"/>
              <a:t>key</a:t>
            </a:r>
            <a:r>
              <a:rPr lang="nl-BE" dirty="0"/>
              <a:t> changes 2013 and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11E16-6D5E-7FE1-5521-4F0D8856D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1902E-779B-E1D6-A294-1F7B160B5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/>
              <a:t>Refinement</a:t>
            </a:r>
            <a:r>
              <a:rPr lang="nl-BE" dirty="0"/>
              <a:t> and new policy </a:t>
            </a:r>
            <a:r>
              <a:rPr lang="nl-BE" dirty="0" err="1"/>
              <a:t>accents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2013</a:t>
            </a:r>
            <a:r>
              <a:rPr lang="nl-BE" b="0" dirty="0"/>
              <a:t>: </a:t>
            </a:r>
            <a:r>
              <a:rPr lang="nl-BE" b="0" dirty="0" err="1">
                <a:solidFill>
                  <a:srgbClr val="FF0000"/>
                </a:solidFill>
              </a:rPr>
              <a:t>refined</a:t>
            </a:r>
            <a:r>
              <a:rPr lang="nl-BE" b="0" dirty="0">
                <a:solidFill>
                  <a:srgbClr val="FF0000"/>
                </a:solidFill>
              </a:rPr>
              <a:t> </a:t>
            </a:r>
            <a:r>
              <a:rPr lang="nl-BE" b="0" dirty="0" err="1">
                <a:solidFill>
                  <a:srgbClr val="FF0000"/>
                </a:solidFill>
              </a:rPr>
              <a:t>weighting</a:t>
            </a:r>
            <a:r>
              <a:rPr lang="nl-BE" b="0" dirty="0">
                <a:solidFill>
                  <a:srgbClr val="FF0000"/>
                </a:solidFill>
              </a:rPr>
              <a:t> </a:t>
            </a:r>
            <a:r>
              <a:rPr lang="nl-BE" b="0" dirty="0"/>
              <a:t>of </a:t>
            </a:r>
            <a:r>
              <a:rPr lang="nl-BE" b="0" dirty="0" err="1"/>
              <a:t>publications</a:t>
            </a:r>
            <a:endParaRPr lang="nl-BE" b="0" dirty="0"/>
          </a:p>
          <a:p>
            <a:pPr lvl="1"/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binning</a:t>
            </a:r>
            <a:r>
              <a:rPr lang="nl-BE" dirty="0"/>
              <a:t> of </a:t>
            </a:r>
            <a:r>
              <a:rPr lang="nl-BE" dirty="0" err="1"/>
              <a:t>JIFs</a:t>
            </a:r>
            <a:r>
              <a:rPr lang="nl-BE" dirty="0"/>
              <a:t> per research </a:t>
            </a:r>
            <a:r>
              <a:rPr lang="nl-BE" dirty="0" err="1"/>
              <a:t>subfield</a:t>
            </a:r>
            <a:endParaRPr lang="nl-BE" dirty="0"/>
          </a:p>
          <a:p>
            <a:r>
              <a:rPr lang="nl-BE" dirty="0"/>
              <a:t>2019</a:t>
            </a:r>
            <a:r>
              <a:rPr lang="nl-BE" b="0" dirty="0"/>
              <a:t>: new </a:t>
            </a:r>
            <a:r>
              <a:rPr lang="nl-BE" b="0" dirty="0">
                <a:solidFill>
                  <a:srgbClr val="FF0000"/>
                </a:solidFill>
              </a:rPr>
              <a:t>parameters</a:t>
            </a:r>
            <a:r>
              <a:rPr lang="nl-BE" b="0" dirty="0"/>
              <a:t> and </a:t>
            </a:r>
            <a:r>
              <a:rPr lang="nl-BE" b="0" dirty="0" err="1"/>
              <a:t>introduction</a:t>
            </a:r>
            <a:r>
              <a:rPr lang="nl-BE" b="0" dirty="0"/>
              <a:t> </a:t>
            </a:r>
            <a:r>
              <a:rPr lang="nl-BE" b="0" dirty="0" err="1">
                <a:solidFill>
                  <a:srgbClr val="FF0000"/>
                </a:solidFill>
              </a:rPr>
              <a:t>stable</a:t>
            </a:r>
            <a:r>
              <a:rPr lang="nl-BE" b="0" dirty="0">
                <a:solidFill>
                  <a:srgbClr val="FF0000"/>
                </a:solidFill>
              </a:rPr>
              <a:t> part</a:t>
            </a:r>
          </a:p>
          <a:p>
            <a:pPr lvl="1"/>
            <a:r>
              <a:rPr lang="nl-BE" i="1" dirty="0"/>
              <a:t>Excellence</a:t>
            </a:r>
            <a:r>
              <a:rPr lang="nl-BE" dirty="0"/>
              <a:t>: </a:t>
            </a:r>
            <a:r>
              <a:rPr lang="nl-BE" dirty="0" err="1"/>
              <a:t>Characteristic</a:t>
            </a:r>
            <a:r>
              <a:rPr lang="nl-BE" dirty="0"/>
              <a:t> Scores &amp; </a:t>
            </a:r>
            <a:r>
              <a:rPr lang="nl-BE" dirty="0" err="1"/>
              <a:t>Scales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divide</a:t>
            </a:r>
            <a:r>
              <a:rPr lang="nl-BE" dirty="0"/>
              <a:t> </a:t>
            </a:r>
            <a:r>
              <a:rPr lang="nl-BE" dirty="0" err="1"/>
              <a:t>publications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four</a:t>
            </a:r>
            <a:r>
              <a:rPr lang="nl-BE" dirty="0"/>
              <a:t> </a:t>
            </a:r>
            <a:r>
              <a:rPr lang="nl-BE" dirty="0" err="1"/>
              <a:t>citation</a:t>
            </a:r>
            <a:r>
              <a:rPr lang="nl-BE" dirty="0"/>
              <a:t> classes</a:t>
            </a:r>
          </a:p>
          <a:p>
            <a:pPr lvl="1"/>
            <a:r>
              <a:rPr lang="nl-BE" i="1" dirty="0" err="1"/>
              <a:t>Internationalization</a:t>
            </a:r>
            <a:r>
              <a:rPr lang="nl-BE" dirty="0"/>
              <a:t>: EU </a:t>
            </a:r>
            <a:r>
              <a:rPr lang="nl-BE" dirty="0" err="1"/>
              <a:t>funding</a:t>
            </a:r>
            <a:r>
              <a:rPr lang="nl-BE" dirty="0"/>
              <a:t> + </a:t>
            </a:r>
            <a:r>
              <a:rPr lang="nl-BE" dirty="0" err="1"/>
              <a:t>international</a:t>
            </a:r>
            <a:r>
              <a:rPr lang="nl-BE" dirty="0"/>
              <a:t> co-</a:t>
            </a:r>
            <a:r>
              <a:rPr lang="nl-BE" dirty="0" err="1"/>
              <a:t>publications</a:t>
            </a:r>
            <a:endParaRPr lang="nl-BE" dirty="0"/>
          </a:p>
          <a:p>
            <a:pPr lvl="1"/>
            <a:r>
              <a:rPr lang="nl-BE" dirty="0"/>
              <a:t>BOF 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now</a:t>
            </a:r>
            <a:r>
              <a:rPr lang="nl-BE" dirty="0"/>
              <a:t> </a:t>
            </a:r>
            <a:r>
              <a:rPr lang="nl-BE" dirty="0" err="1"/>
              <a:t>consists</a:t>
            </a:r>
            <a:r>
              <a:rPr lang="nl-BE" dirty="0"/>
              <a:t> of 50% </a:t>
            </a:r>
            <a:r>
              <a:rPr lang="nl-BE" i="1" dirty="0" err="1"/>
              <a:t>competitive</a:t>
            </a:r>
            <a:r>
              <a:rPr lang="nl-BE" i="1" dirty="0"/>
              <a:t> part</a:t>
            </a:r>
            <a:r>
              <a:rPr lang="nl-BE" dirty="0"/>
              <a:t> (</a:t>
            </a:r>
            <a:r>
              <a:rPr lang="nl-BE" dirty="0" err="1"/>
              <a:t>calculated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year</a:t>
            </a:r>
            <a:r>
              <a:rPr lang="nl-BE" dirty="0"/>
              <a:t>) and 50% </a:t>
            </a:r>
            <a:r>
              <a:rPr lang="nl-BE" i="1" dirty="0" err="1"/>
              <a:t>structural</a:t>
            </a:r>
            <a:r>
              <a:rPr lang="nl-BE" i="1" dirty="0"/>
              <a:t> part </a:t>
            </a:r>
            <a:r>
              <a:rPr lang="nl-BE" dirty="0"/>
              <a:t>(</a:t>
            </a:r>
            <a:r>
              <a:rPr lang="nl-BE" dirty="0" err="1"/>
              <a:t>calculated</a:t>
            </a:r>
            <a:r>
              <a:rPr lang="nl-BE" dirty="0"/>
              <a:t> </a:t>
            </a:r>
            <a:r>
              <a:rPr lang="nl-BE" dirty="0" err="1"/>
              <a:t>every</a:t>
            </a:r>
            <a:r>
              <a:rPr lang="nl-BE" dirty="0"/>
              <a:t> 5 </a:t>
            </a:r>
            <a:r>
              <a:rPr lang="nl-BE" dirty="0" err="1"/>
              <a:t>years</a:t>
            </a:r>
            <a:r>
              <a:rPr lang="nl-BE" dirty="0"/>
              <a:t>,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previous</a:t>
            </a:r>
            <a:r>
              <a:rPr lang="nl-BE" dirty="0"/>
              <a:t> </a:t>
            </a:r>
            <a:r>
              <a:rPr lang="nl-BE" dirty="0" err="1"/>
              <a:t>period</a:t>
            </a:r>
            <a:r>
              <a:rPr lang="nl-BE" dirty="0"/>
              <a:t>)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014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B2B3-323C-313B-03D7-0984865E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BOF-evaluation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A9E04-0C64-1ADD-1276-82C0D9047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5154E-036A-D56A-FB30-CD32A64C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/>
              <a:t>Different </a:t>
            </a:r>
            <a:r>
              <a:rPr lang="nl-BE" b="0" dirty="0" err="1"/>
              <a:t>opinions</a:t>
            </a:r>
            <a:r>
              <a:rPr lang="nl-BE" b="0" dirty="0"/>
              <a:t> </a:t>
            </a:r>
            <a:r>
              <a:rPr lang="nl-BE" b="0" dirty="0" err="1"/>
              <a:t>among</a:t>
            </a:r>
            <a:r>
              <a:rPr lang="nl-BE" b="0" dirty="0"/>
              <a:t> </a:t>
            </a:r>
            <a:r>
              <a:rPr lang="nl-BE" b="0" dirty="0" err="1"/>
              <a:t>international</a:t>
            </a:r>
            <a:r>
              <a:rPr lang="nl-BE" b="0" dirty="0"/>
              <a:t> panel members </a:t>
            </a:r>
            <a:r>
              <a:rPr lang="nl-BE" b="0" dirty="0" err="1"/>
              <a:t>regarding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impact of and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need</a:t>
            </a:r>
            <a:r>
              <a:rPr lang="nl-BE" b="0" dirty="0"/>
              <a:t> </a:t>
            </a:r>
            <a:r>
              <a:rPr lang="nl-BE" b="0" dirty="0" err="1"/>
              <a:t>for</a:t>
            </a:r>
            <a:r>
              <a:rPr lang="nl-BE" b="0" dirty="0"/>
              <a:t> a BOF-PRFS</a:t>
            </a:r>
          </a:p>
          <a:p>
            <a:r>
              <a:rPr lang="nl-BE" b="0" dirty="0"/>
              <a:t>Consensus </a:t>
            </a:r>
            <a:r>
              <a:rPr lang="nl-BE" b="0" dirty="0" err="1"/>
              <a:t>among</a:t>
            </a:r>
            <a:r>
              <a:rPr lang="nl-BE" b="0" dirty="0"/>
              <a:t> panel members, </a:t>
            </a:r>
            <a:r>
              <a:rPr lang="nl-BE" b="0" dirty="0" err="1"/>
              <a:t>universities</a:t>
            </a:r>
            <a:r>
              <a:rPr lang="nl-BE" b="0" dirty="0"/>
              <a:t> and consultants </a:t>
            </a:r>
            <a:r>
              <a:rPr lang="nl-BE" b="0" dirty="0" err="1"/>
              <a:t>that</a:t>
            </a:r>
            <a:r>
              <a:rPr lang="nl-BE" b="0" dirty="0"/>
              <a:t> a parameter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measure</a:t>
            </a:r>
            <a:r>
              <a:rPr lang="nl-BE" b="0" dirty="0"/>
              <a:t> interdisciplinarity </a:t>
            </a:r>
            <a:r>
              <a:rPr lang="nl-BE" b="0" dirty="0" err="1"/>
              <a:t>should</a:t>
            </a:r>
            <a:r>
              <a:rPr lang="nl-BE" b="0" dirty="0"/>
              <a:t> </a:t>
            </a:r>
            <a:r>
              <a:rPr lang="nl-BE" b="0" dirty="0" err="1"/>
              <a:t>not</a:t>
            </a:r>
            <a:r>
              <a:rPr lang="nl-BE" b="0" dirty="0"/>
              <a:t> </a:t>
            </a:r>
            <a:r>
              <a:rPr lang="nl-BE" b="0" dirty="0" err="1"/>
              <a:t>be</a:t>
            </a:r>
            <a:r>
              <a:rPr lang="nl-BE" b="0" dirty="0"/>
              <a:t> </a:t>
            </a:r>
            <a:r>
              <a:rPr lang="nl-BE" b="0" dirty="0" err="1"/>
              <a:t>implemented</a:t>
            </a:r>
            <a:endParaRPr lang="nl-BE" b="0" dirty="0"/>
          </a:p>
          <a:p>
            <a:r>
              <a:rPr lang="nl-BE" b="0" dirty="0" err="1"/>
              <a:t>Suggestion</a:t>
            </a:r>
            <a:r>
              <a:rPr lang="nl-BE" b="0" dirty="0"/>
              <a:t> </a:t>
            </a:r>
            <a:r>
              <a:rPr lang="nl-BE" b="0" dirty="0" err="1"/>
              <a:t>by</a:t>
            </a:r>
            <a:r>
              <a:rPr lang="nl-BE" b="0" dirty="0"/>
              <a:t> consultants </a:t>
            </a:r>
            <a:r>
              <a:rPr lang="nl-BE" b="0" dirty="0" err="1"/>
              <a:t>that</a:t>
            </a:r>
            <a:r>
              <a:rPr lang="nl-BE" b="0" dirty="0"/>
              <a:t>, </a:t>
            </a:r>
            <a:r>
              <a:rPr lang="nl-BE" b="0" dirty="0" err="1"/>
              <a:t>given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annual</a:t>
            </a:r>
            <a:r>
              <a:rPr lang="nl-BE" b="0" dirty="0"/>
              <a:t> </a:t>
            </a:r>
            <a:r>
              <a:rPr lang="nl-BE" b="0" dirty="0" err="1"/>
              <a:t>amount</a:t>
            </a:r>
            <a:r>
              <a:rPr lang="nl-BE" b="0" dirty="0"/>
              <a:t> of </a:t>
            </a:r>
            <a:r>
              <a:rPr lang="nl-BE" b="0" dirty="0" err="1"/>
              <a:t>work</a:t>
            </a:r>
            <a:r>
              <a:rPr lang="nl-BE" b="0" dirty="0"/>
              <a:t>, </a:t>
            </a:r>
            <a:r>
              <a:rPr lang="nl-BE" b="0" dirty="0" err="1"/>
              <a:t>calculating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BOF-</a:t>
            </a:r>
            <a:r>
              <a:rPr lang="nl-BE" b="0" dirty="0" err="1"/>
              <a:t>key</a:t>
            </a:r>
            <a:r>
              <a:rPr lang="nl-BE" b="0" dirty="0"/>
              <a:t> </a:t>
            </a:r>
            <a:r>
              <a:rPr lang="nl-BE" b="0" dirty="0" err="1"/>
              <a:t>every</a:t>
            </a:r>
            <a:r>
              <a:rPr lang="nl-BE" b="0" dirty="0"/>
              <a:t> 3 </a:t>
            </a:r>
            <a:r>
              <a:rPr lang="nl-BE" b="0" dirty="0" err="1"/>
              <a:t>to</a:t>
            </a:r>
            <a:r>
              <a:rPr lang="nl-BE" b="0" dirty="0"/>
              <a:t> 5 </a:t>
            </a:r>
            <a:r>
              <a:rPr lang="nl-BE" b="0" dirty="0" err="1"/>
              <a:t>years</a:t>
            </a:r>
            <a:r>
              <a:rPr lang="nl-BE" b="0" dirty="0"/>
              <a:t> </a:t>
            </a:r>
            <a:r>
              <a:rPr lang="nl-BE" b="0" dirty="0" err="1"/>
              <a:t>only</a:t>
            </a:r>
            <a:r>
              <a:rPr lang="nl-BE" b="0" dirty="0"/>
              <a:t> </a:t>
            </a:r>
            <a:r>
              <a:rPr lang="nl-BE" b="0" dirty="0" err="1"/>
              <a:t>should</a:t>
            </a:r>
            <a:r>
              <a:rPr lang="nl-BE" b="0" dirty="0"/>
              <a:t> </a:t>
            </a:r>
            <a:r>
              <a:rPr lang="nl-BE" b="0" dirty="0" err="1"/>
              <a:t>be</a:t>
            </a:r>
            <a:r>
              <a:rPr lang="nl-BE" b="0" dirty="0"/>
              <a:t> </a:t>
            </a:r>
            <a:r>
              <a:rPr lang="nl-BE" b="0" dirty="0" err="1"/>
              <a:t>considered</a:t>
            </a:r>
            <a:endParaRPr lang="nl-BE" b="0" dirty="0"/>
          </a:p>
          <a:p>
            <a:endParaRPr lang="nl-BE" dirty="0"/>
          </a:p>
          <a:p>
            <a:r>
              <a:rPr lang="nl-BE" dirty="0" err="1"/>
              <a:t>Current</a:t>
            </a:r>
            <a:r>
              <a:rPr lang="nl-BE" dirty="0"/>
              <a:t> consensus </a:t>
            </a:r>
            <a:r>
              <a:rPr lang="nl-BE" dirty="0" err="1"/>
              <a:t>among</a:t>
            </a:r>
            <a:r>
              <a:rPr lang="nl-BE" dirty="0"/>
              <a:t> </a:t>
            </a:r>
            <a:r>
              <a:rPr lang="nl-BE" dirty="0" err="1"/>
              <a:t>universities</a:t>
            </a:r>
            <a:r>
              <a:rPr lang="nl-BE" dirty="0"/>
              <a:t>: no changes for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period</a:t>
            </a:r>
            <a:r>
              <a:rPr lang="nl-BE" dirty="0"/>
              <a:t> 2024-2028, </a:t>
            </a:r>
            <a:r>
              <a:rPr lang="nl-BE" dirty="0" err="1"/>
              <a:t>debate</a:t>
            </a:r>
            <a:r>
              <a:rPr lang="nl-BE" dirty="0"/>
              <a:t> on </a:t>
            </a:r>
            <a:r>
              <a:rPr lang="nl-BE" dirty="0" err="1"/>
              <a:t>possible</a:t>
            </a:r>
            <a:r>
              <a:rPr lang="nl-BE" dirty="0"/>
              <a:t> </a:t>
            </a:r>
            <a:r>
              <a:rPr lang="nl-BE" dirty="0" err="1"/>
              <a:t>alternatives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started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277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B2B3-323C-313B-03D7-0984865E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IOF-evaluation 2023 </a:t>
            </a:r>
            <a:r>
              <a:rPr lang="nl-BE" dirty="0" err="1"/>
              <a:t>took</a:t>
            </a:r>
            <a:r>
              <a:rPr lang="nl-BE" dirty="0"/>
              <a:t> </a:t>
            </a:r>
            <a:r>
              <a:rPr lang="nl-BE" dirty="0" err="1"/>
              <a:t>place</a:t>
            </a:r>
            <a:r>
              <a:rPr lang="nl-BE" dirty="0"/>
              <a:t> in parallel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A9E04-0C64-1ADD-1276-82C0D9047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5154E-036A-D56A-FB30-CD32A64C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/>
              <a:t>The IOF-</a:t>
            </a:r>
            <a:r>
              <a:rPr lang="nl-BE" b="0" dirty="0" err="1"/>
              <a:t>key</a:t>
            </a:r>
            <a:r>
              <a:rPr lang="nl-BE" b="0" dirty="0"/>
              <a:t> takes </a:t>
            </a:r>
            <a:r>
              <a:rPr lang="nl-BE" b="0" dirty="0" err="1"/>
              <a:t>into</a:t>
            </a:r>
            <a:r>
              <a:rPr lang="nl-BE" b="0" dirty="0"/>
              <a:t> account</a:t>
            </a:r>
          </a:p>
          <a:p>
            <a:pPr lvl="1"/>
            <a:r>
              <a:rPr lang="nl-BE" b="0" dirty="0" err="1"/>
              <a:t>income</a:t>
            </a:r>
            <a:r>
              <a:rPr lang="nl-BE" b="0" dirty="0"/>
              <a:t> </a:t>
            </a:r>
            <a:r>
              <a:rPr lang="nl-BE" b="0" dirty="0" err="1"/>
              <a:t>from</a:t>
            </a:r>
            <a:r>
              <a:rPr lang="nl-BE" b="0" dirty="0"/>
              <a:t> </a:t>
            </a:r>
            <a:r>
              <a:rPr lang="nl-BE" b="0" dirty="0" err="1"/>
              <a:t>industry</a:t>
            </a:r>
            <a:r>
              <a:rPr lang="nl-BE" b="0" dirty="0"/>
              <a:t> (contract research, </a:t>
            </a:r>
            <a:r>
              <a:rPr lang="nl-BE" b="0" dirty="0" err="1"/>
              <a:t>clinical</a:t>
            </a:r>
            <a:r>
              <a:rPr lang="nl-BE" b="0" dirty="0"/>
              <a:t> studies and </a:t>
            </a:r>
            <a:r>
              <a:rPr lang="nl-BE" b="0" dirty="0" err="1"/>
              <a:t>licence</a:t>
            </a:r>
            <a:r>
              <a:rPr lang="nl-BE" b="0" dirty="0"/>
              <a:t> </a:t>
            </a:r>
            <a:r>
              <a:rPr lang="nl-BE" b="0" dirty="0" err="1"/>
              <a:t>income</a:t>
            </a:r>
            <a:r>
              <a:rPr lang="nl-BE" b="0" dirty="0"/>
              <a:t>)</a:t>
            </a:r>
          </a:p>
          <a:p>
            <a:pPr lvl="1"/>
            <a:r>
              <a:rPr lang="nl-BE" b="0" dirty="0"/>
              <a:t>EU-</a:t>
            </a:r>
            <a:r>
              <a:rPr lang="nl-BE" b="0" dirty="0" err="1"/>
              <a:t>grants</a:t>
            </a:r>
            <a:r>
              <a:rPr lang="nl-BE" b="0" dirty="0"/>
              <a:t> (Horizon)</a:t>
            </a:r>
          </a:p>
          <a:p>
            <a:pPr lvl="1"/>
            <a:r>
              <a:rPr lang="nl-BE" b="0" dirty="0"/>
              <a:t>patents </a:t>
            </a:r>
            <a:r>
              <a:rPr lang="nl-BE" b="0" dirty="0" err="1"/>
              <a:t>filed</a:t>
            </a:r>
            <a:r>
              <a:rPr lang="nl-BE" b="0" dirty="0"/>
              <a:t> and </a:t>
            </a:r>
            <a:r>
              <a:rPr lang="nl-BE" b="0" dirty="0" err="1"/>
              <a:t>granted</a:t>
            </a:r>
            <a:endParaRPr lang="nl-BE" dirty="0"/>
          </a:p>
          <a:p>
            <a:pPr lvl="1"/>
            <a:r>
              <a:rPr lang="nl-BE" b="0" dirty="0"/>
              <a:t>spin-offs </a:t>
            </a:r>
            <a:r>
              <a:rPr lang="nl-BE" b="0" dirty="0" err="1"/>
              <a:t>launched</a:t>
            </a:r>
            <a:r>
              <a:rPr lang="nl-BE" b="0" dirty="0"/>
              <a:t> (</a:t>
            </a:r>
            <a:r>
              <a:rPr lang="nl-BE" b="0" dirty="0" err="1"/>
              <a:t>see</a:t>
            </a:r>
            <a:r>
              <a:rPr lang="nl-BE" b="0" dirty="0"/>
              <a:t> Luwel 2021) </a:t>
            </a:r>
          </a:p>
          <a:p>
            <a:r>
              <a:rPr lang="nl-BE" b="0" dirty="0" err="1"/>
              <a:t>Interestingly</a:t>
            </a:r>
            <a:r>
              <a:rPr lang="nl-BE" b="0" dirty="0"/>
              <a:t>,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international</a:t>
            </a:r>
            <a:r>
              <a:rPr lang="nl-BE" b="0" dirty="0"/>
              <a:t> panel </a:t>
            </a:r>
            <a:r>
              <a:rPr lang="nl-BE" b="0" dirty="0" err="1"/>
              <a:t>unequivoqually</a:t>
            </a:r>
            <a:r>
              <a:rPr lang="nl-BE" b="0" dirty="0"/>
              <a:t> </a:t>
            </a:r>
            <a:r>
              <a:rPr lang="nl-BE" b="0" dirty="0" err="1"/>
              <a:t>expressed</a:t>
            </a:r>
            <a:r>
              <a:rPr lang="nl-BE" b="0" dirty="0"/>
              <a:t> support for </a:t>
            </a:r>
            <a:r>
              <a:rPr lang="nl-BE" b="0" dirty="0" err="1"/>
              <a:t>the</a:t>
            </a:r>
            <a:r>
              <a:rPr lang="nl-BE" b="0" dirty="0"/>
              <a:t> IOF-</a:t>
            </a:r>
            <a:r>
              <a:rPr lang="nl-BE" b="0" dirty="0" err="1"/>
              <a:t>key</a:t>
            </a:r>
            <a:r>
              <a:rPr lang="nl-BE" b="0" dirty="0"/>
              <a:t> </a:t>
            </a:r>
            <a:r>
              <a:rPr lang="nl-BE" b="0" dirty="0" err="1"/>
              <a:t>mechanism</a:t>
            </a:r>
            <a:r>
              <a:rPr lang="nl-BE" b="0" dirty="0"/>
              <a:t>, even </a:t>
            </a:r>
            <a:r>
              <a:rPr lang="nl-BE" b="0" dirty="0" err="1"/>
              <a:t>though</a:t>
            </a:r>
            <a:r>
              <a:rPr lang="nl-BE" b="0" dirty="0"/>
              <a:t> </a:t>
            </a:r>
            <a:r>
              <a:rPr lang="nl-BE" b="0" dirty="0" err="1"/>
              <a:t>there</a:t>
            </a:r>
            <a:r>
              <a:rPr lang="nl-BE" b="0" dirty="0"/>
              <a:t> is no </a:t>
            </a:r>
            <a:r>
              <a:rPr lang="nl-BE" b="0" dirty="0" err="1"/>
              <a:t>stable</a:t>
            </a:r>
            <a:r>
              <a:rPr lang="nl-BE" b="0" dirty="0"/>
              <a:t> part and </a:t>
            </a:r>
            <a:r>
              <a:rPr lang="nl-BE" b="0" dirty="0" err="1"/>
              <a:t>the</a:t>
            </a:r>
            <a:r>
              <a:rPr lang="nl-BE" b="0" dirty="0"/>
              <a:t> time </a:t>
            </a:r>
            <a:r>
              <a:rPr lang="nl-BE" b="0" dirty="0" err="1"/>
              <a:t>windows</a:t>
            </a:r>
            <a:r>
              <a:rPr lang="nl-BE" b="0" dirty="0"/>
              <a:t> are </a:t>
            </a:r>
            <a:r>
              <a:rPr lang="nl-BE" b="0" dirty="0" err="1"/>
              <a:t>mostly</a:t>
            </a:r>
            <a:r>
              <a:rPr lang="nl-BE" b="0" dirty="0"/>
              <a:t> </a:t>
            </a:r>
            <a:r>
              <a:rPr lang="nl-BE" b="0" dirty="0" err="1"/>
              <a:t>shorter</a:t>
            </a:r>
            <a:r>
              <a:rPr lang="nl-BE" b="0" dirty="0"/>
              <a:t> </a:t>
            </a:r>
            <a:r>
              <a:rPr lang="nl-BE" b="0" dirty="0" err="1"/>
              <a:t>than</a:t>
            </a:r>
            <a:r>
              <a:rPr lang="nl-BE" b="0" dirty="0"/>
              <a:t> </a:t>
            </a:r>
            <a:r>
              <a:rPr lang="nl-BE" b="0" dirty="0" err="1"/>
              <a:t>those</a:t>
            </a:r>
            <a:r>
              <a:rPr lang="nl-BE" b="0" dirty="0"/>
              <a:t> in </a:t>
            </a:r>
            <a:r>
              <a:rPr lang="nl-BE" b="0" dirty="0" err="1"/>
              <a:t>the</a:t>
            </a:r>
            <a:r>
              <a:rPr lang="nl-BE" b="0" dirty="0"/>
              <a:t> BOF-</a:t>
            </a:r>
            <a:r>
              <a:rPr lang="nl-BE" b="0" dirty="0" err="1"/>
              <a:t>key</a:t>
            </a:r>
            <a:endParaRPr lang="nl-BE" b="0" dirty="0"/>
          </a:p>
          <a:p>
            <a:endParaRPr lang="nl-BE" dirty="0"/>
          </a:p>
          <a:p>
            <a:r>
              <a:rPr lang="nl-BE" dirty="0" err="1"/>
              <a:t>Current</a:t>
            </a:r>
            <a:r>
              <a:rPr lang="nl-BE" dirty="0"/>
              <a:t> consensus: no changes for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period</a:t>
            </a:r>
            <a:r>
              <a:rPr lang="nl-BE" dirty="0"/>
              <a:t> 2024-2028</a:t>
            </a:r>
          </a:p>
        </p:txBody>
      </p:sp>
    </p:spTree>
    <p:extLst>
      <p:ext uri="{BB962C8B-B14F-4D97-AF65-F5344CB8AC3E}">
        <p14:creationId xmlns:p14="http://schemas.microsoft.com/office/powerpoint/2010/main" val="91214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46FED-FBC3-11B5-4CDB-B13A27A1F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0ABD5-053F-67EC-3BC4-32791D8C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593" y="620713"/>
            <a:ext cx="5003800" cy="5616575"/>
          </a:xfrm>
        </p:spPr>
        <p:txBody>
          <a:bodyPr anchor="ctr"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nl-BE" dirty="0"/>
              <a:t>How have </a:t>
            </a:r>
            <a:r>
              <a:rPr lang="nl-BE" dirty="0" err="1"/>
              <a:t>the</a:t>
            </a:r>
            <a:r>
              <a:rPr lang="nl-BE" dirty="0"/>
              <a:t> BOF-shares of </a:t>
            </a:r>
            <a:r>
              <a:rPr lang="nl-BE" dirty="0" err="1"/>
              <a:t>the</a:t>
            </a:r>
            <a:r>
              <a:rPr lang="nl-BE" dirty="0"/>
              <a:t> five </a:t>
            </a:r>
            <a:r>
              <a:rPr lang="nl-BE" dirty="0" err="1"/>
              <a:t>Flemish</a:t>
            </a:r>
            <a:r>
              <a:rPr lang="nl-BE" dirty="0"/>
              <a:t> </a:t>
            </a:r>
            <a:r>
              <a:rPr lang="nl-BE" dirty="0" err="1"/>
              <a:t>universities</a:t>
            </a:r>
            <a:r>
              <a:rPr lang="nl-BE" dirty="0"/>
              <a:t> </a:t>
            </a:r>
            <a:r>
              <a:rPr lang="nl-BE" dirty="0" err="1"/>
              <a:t>evolved</a:t>
            </a:r>
            <a:r>
              <a:rPr lang="nl-BE" dirty="0"/>
              <a:t>?</a:t>
            </a:r>
            <a:br>
              <a:rPr lang="nl-BE" dirty="0"/>
            </a:br>
            <a:endParaRPr lang="nl-BE" dirty="0"/>
          </a:p>
        </p:txBody>
      </p:sp>
      <p:pic>
        <p:nvPicPr>
          <p:cNvPr id="7" name="Picture Placeholder 6" descr="A person putting coins into a graduation cap&#10;&#10;Description automatically generated">
            <a:extLst>
              <a:ext uri="{FF2B5EF4-FFF2-40B4-BE49-F238E27FC236}">
                <a16:creationId xmlns:a16="http://schemas.microsoft.com/office/drawing/2014/main" id="{2E608A31-6C84-1D97-3B9F-D1EBF92AC2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564" r="16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182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BC0C3C-E14F-7D9B-7495-29E608CEDEBB}"/>
              </a:ext>
            </a:extLst>
          </p:cNvPr>
          <p:cNvGraphicFramePr>
            <a:graphicFrameLocks/>
          </p:cNvGraphicFramePr>
          <p:nvPr/>
        </p:nvGraphicFramePr>
        <p:xfrm>
          <a:off x="623887" y="1664657"/>
          <a:ext cx="8953250" cy="490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C95821-0AD5-CA57-45BE-258EC723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Evolution</a:t>
            </a:r>
            <a:r>
              <a:rPr lang="nl-BE" dirty="0"/>
              <a:t> </a:t>
            </a:r>
            <a:r>
              <a:rPr lang="nl-BE" dirty="0" err="1"/>
              <a:t>university</a:t>
            </a:r>
            <a:r>
              <a:rPr lang="nl-BE" dirty="0"/>
              <a:t> shares in BOF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26A90-F730-D4A2-B1F8-4248F06193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24464-ADF6-2999-EE4A-B9114C61B44E}"/>
              </a:ext>
            </a:extLst>
          </p:cNvPr>
          <p:cNvSpPr txBox="1"/>
          <p:nvPr/>
        </p:nvSpPr>
        <p:spPr>
          <a:xfrm>
            <a:off x="9482712" y="2574757"/>
            <a:ext cx="2165684" cy="3651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BE" dirty="0">
                <a:solidFill>
                  <a:srgbClr val="C71D1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KU Leuven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B5299-F569-C20B-ABF3-AF27CE6F67A7}"/>
              </a:ext>
            </a:extLst>
          </p:cNvPr>
          <p:cNvSpPr txBox="1"/>
          <p:nvPr/>
        </p:nvSpPr>
        <p:spPr>
          <a:xfrm>
            <a:off x="9482712" y="3142523"/>
            <a:ext cx="2165684" cy="3651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BE" dirty="0" err="1">
                <a:solidFill>
                  <a:srgbClr val="44B8F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Ghent</a:t>
            </a:r>
            <a:r>
              <a:rPr lang="nl-BE" dirty="0">
                <a:solidFill>
                  <a:srgbClr val="44B8F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97424-EB5B-E4E1-913D-11013CD6AD97}"/>
              </a:ext>
            </a:extLst>
          </p:cNvPr>
          <p:cNvSpPr txBox="1"/>
          <p:nvPr/>
        </p:nvSpPr>
        <p:spPr>
          <a:xfrm>
            <a:off x="9482712" y="4649748"/>
            <a:ext cx="2165684" cy="3651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BE" dirty="0">
                <a:solidFill>
                  <a:srgbClr val="002E6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Antwerp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BE64F-BE70-9737-EB20-79910E810D94}"/>
              </a:ext>
            </a:extLst>
          </p:cNvPr>
          <p:cNvSpPr txBox="1"/>
          <p:nvPr/>
        </p:nvSpPr>
        <p:spPr>
          <a:xfrm>
            <a:off x="9482712" y="4896494"/>
            <a:ext cx="2165684" cy="3651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BE" dirty="0">
                <a:solidFill>
                  <a:srgbClr val="EA2C3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VUB (Brussels)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1BF33-9A56-506C-8D67-983A12598F7C}"/>
              </a:ext>
            </a:extLst>
          </p:cNvPr>
          <p:cNvSpPr txBox="1"/>
          <p:nvPr/>
        </p:nvSpPr>
        <p:spPr>
          <a:xfrm>
            <a:off x="9482712" y="5466873"/>
            <a:ext cx="2165684" cy="3651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BE" dirty="0">
                <a:solidFill>
                  <a:srgbClr val="ADA5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Hasselt University</a:t>
            </a:r>
          </a:p>
        </p:txBody>
      </p:sp>
    </p:spTree>
    <p:extLst>
      <p:ext uri="{BB962C8B-B14F-4D97-AF65-F5344CB8AC3E}">
        <p14:creationId xmlns:p14="http://schemas.microsoft.com/office/powerpoint/2010/main" val="335100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7D4BF-A282-C7AD-F00A-165B74B2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2"/>
            <a:ext cx="10944226" cy="10816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nl-BE" dirty="0"/>
              <a:t>How has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number</a:t>
            </a:r>
            <a:r>
              <a:rPr lang="nl-BE" dirty="0"/>
              <a:t> of </a:t>
            </a:r>
            <a:r>
              <a:rPr lang="nl-BE" dirty="0" err="1"/>
              <a:t>publications</a:t>
            </a:r>
            <a:r>
              <a:rPr lang="nl-BE" dirty="0"/>
              <a:t> per FTE </a:t>
            </a:r>
            <a:r>
              <a:rPr lang="nl-BE" dirty="0" err="1"/>
              <a:t>evolved</a:t>
            </a:r>
            <a:r>
              <a:rPr lang="nl-BE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C35D9-A8A9-C19B-FC10-2CF22DCEC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38E271-308C-2E46-A3EC-56326F9084CC}" type="slidenum">
              <a:rPr lang="nl-BE" smtClean="0"/>
              <a:pPr>
                <a:spcAft>
                  <a:spcPts val="600"/>
                </a:spcAft>
              </a:pPr>
              <a:t>18</a:t>
            </a:fld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C29FCC-347B-8C3E-5A1B-1F3DD537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0501" y="1938879"/>
            <a:ext cx="10050997" cy="4355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18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4AD4E5-14A0-85D1-DB68-9D0DD802CC06}"/>
              </a:ext>
            </a:extLst>
          </p:cNvPr>
          <p:cNvGraphicFramePr>
            <a:graphicFrameLocks/>
          </p:cNvGraphicFramePr>
          <p:nvPr/>
        </p:nvGraphicFramePr>
        <p:xfrm>
          <a:off x="623887" y="1576387"/>
          <a:ext cx="10944225" cy="48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01A1A7-5EA0-2B94-B423-920C8E08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Evolution</a:t>
            </a:r>
            <a:r>
              <a:rPr lang="nl-BE" dirty="0"/>
              <a:t> FTE </a:t>
            </a:r>
            <a:r>
              <a:rPr lang="nl-BE" dirty="0" err="1"/>
              <a:t>researchers</a:t>
            </a:r>
            <a:r>
              <a:rPr lang="nl-BE" dirty="0"/>
              <a:t> in </a:t>
            </a:r>
            <a:r>
              <a:rPr lang="nl-BE" dirty="0" err="1"/>
              <a:t>Flanders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CD09F-044A-69EE-1E4C-E72A5D7F2A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594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66D2-4E0A-33A3-56E8-82FAB448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brief poll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16866-D2AB-E611-C3B8-0CB503565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D49CE-0B42-3AB3-8690-5F6E8B41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thinks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performance-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of research </a:t>
            </a:r>
            <a:r>
              <a:rPr lang="nl-BE" dirty="0" err="1"/>
              <a:t>helps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strenghten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research system of a country?</a:t>
            </a:r>
          </a:p>
        </p:txBody>
      </p:sp>
    </p:spTree>
    <p:extLst>
      <p:ext uri="{BB962C8B-B14F-4D97-AF65-F5344CB8AC3E}">
        <p14:creationId xmlns:p14="http://schemas.microsoft.com/office/powerpoint/2010/main" val="141316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B0ED014-200C-CA23-3569-3C1F3C8D15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8" y="1576388"/>
          <a:ext cx="10944225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67B2D9-7C3C-6456-0F19-2EA7DF36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Evolution</a:t>
            </a:r>
            <a:r>
              <a:rPr lang="nl-BE" dirty="0"/>
              <a:t> </a:t>
            </a:r>
            <a:r>
              <a:rPr lang="nl-BE" dirty="0" err="1"/>
              <a:t>publication</a:t>
            </a:r>
            <a:r>
              <a:rPr lang="nl-BE" dirty="0"/>
              <a:t> </a:t>
            </a:r>
            <a:r>
              <a:rPr lang="nl-BE" dirty="0" err="1"/>
              <a:t>counts</a:t>
            </a:r>
            <a:r>
              <a:rPr lang="nl-BE" dirty="0"/>
              <a:t> in </a:t>
            </a:r>
            <a:r>
              <a:rPr lang="nl-BE" dirty="0" err="1"/>
              <a:t>Flanders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52E38-5CAA-7028-4EE4-9273547B3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702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E7C891-44A8-AF93-361D-96BE50B2E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09207"/>
              </p:ext>
            </p:extLst>
          </p:nvPr>
        </p:nvGraphicFramePr>
        <p:xfrm>
          <a:off x="623887" y="1597264"/>
          <a:ext cx="10944226" cy="466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B42846-6209-D9D7-38C3-6F75AD9C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Publications/FTE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04C1AD-1DF6-FB04-F11C-CAB3963D4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74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55AD5-77B1-6C0A-C821-6F9796E5E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E14593-D848-5765-1920-20D9A9AB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13" y="620713"/>
            <a:ext cx="5003800" cy="5616575"/>
          </a:xfrm>
        </p:spPr>
        <p:txBody>
          <a:bodyPr anchor="ctr">
            <a:normAutofit/>
          </a:bodyPr>
          <a:lstStyle/>
          <a:p>
            <a:r>
              <a:rPr lang="nl-BE" dirty="0"/>
              <a:t>► How has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citation</a:t>
            </a:r>
            <a:r>
              <a:rPr lang="nl-BE" dirty="0"/>
              <a:t> impact of </a:t>
            </a:r>
            <a:r>
              <a:rPr lang="nl-BE" dirty="0" err="1"/>
              <a:t>publications</a:t>
            </a:r>
            <a:r>
              <a:rPr lang="nl-BE" dirty="0"/>
              <a:t> </a:t>
            </a:r>
            <a:r>
              <a:rPr lang="nl-BE" dirty="0" err="1"/>
              <a:t>evolved</a:t>
            </a:r>
            <a:r>
              <a:rPr lang="nl-BE" dirty="0"/>
              <a:t>?</a:t>
            </a:r>
            <a:br>
              <a:rPr lang="nl-BE" dirty="0"/>
            </a:br>
            <a:endParaRPr lang="nl-BE" dirty="0"/>
          </a:p>
        </p:txBody>
      </p:sp>
      <p:pic>
        <p:nvPicPr>
          <p:cNvPr id="2050" name="Picture 2" descr="Measuring Scholarly Impact - Ying Ding, Ronald Rousseau, Dietmar Wolfram -  Bok (9783319103761) | Bokus">
            <a:extLst>
              <a:ext uri="{FF2B5EF4-FFF2-40B4-BE49-F238E27FC236}">
                <a16:creationId xmlns:a16="http://schemas.microsoft.com/office/drawing/2014/main" id="{819D5D6B-42ED-27B2-37F1-164A1B518BF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3" b="155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5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9F80-8868-3ED5-237C-F9884E16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Evolution</a:t>
            </a:r>
            <a:r>
              <a:rPr lang="nl-BE" dirty="0"/>
              <a:t> of field-</a:t>
            </a:r>
            <a:r>
              <a:rPr lang="nl-BE" dirty="0" err="1"/>
              <a:t>weighted</a:t>
            </a:r>
            <a:r>
              <a:rPr lang="nl-BE" dirty="0"/>
              <a:t> </a:t>
            </a:r>
            <a:r>
              <a:rPr lang="nl-BE" dirty="0" err="1"/>
              <a:t>citation</a:t>
            </a:r>
            <a:r>
              <a:rPr lang="nl-BE" dirty="0"/>
              <a:t> impact </a:t>
            </a:r>
            <a:r>
              <a:rPr lang="nl-BE" sz="2800" dirty="0"/>
              <a:t>(</a:t>
            </a:r>
            <a:r>
              <a:rPr lang="nl-BE" sz="2800" dirty="0" err="1"/>
              <a:t>Relative</a:t>
            </a:r>
            <a:r>
              <a:rPr lang="nl-BE" sz="2800" dirty="0"/>
              <a:t> </a:t>
            </a:r>
            <a:r>
              <a:rPr lang="nl-BE" sz="2800" dirty="0" err="1"/>
              <a:t>Citation</a:t>
            </a:r>
            <a:r>
              <a:rPr lang="nl-BE" sz="2800" dirty="0"/>
              <a:t> </a:t>
            </a:r>
            <a:r>
              <a:rPr lang="nl-BE" sz="2800" dirty="0" err="1"/>
              <a:t>Rate</a:t>
            </a:r>
            <a:r>
              <a:rPr lang="nl-BE" sz="2800" dirty="0"/>
              <a:t>)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680C1-9432-B25D-4B5D-A3AEB9F8B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23</a:t>
            </a:fld>
            <a:endParaRPr lang="nl-B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464638-878D-C66D-B91F-694866B0C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689452"/>
              </p:ext>
            </p:extLst>
          </p:nvPr>
        </p:nvGraphicFramePr>
        <p:xfrm>
          <a:off x="846309" y="1412507"/>
          <a:ext cx="10944226" cy="466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AB2AD5-B917-EA0E-96B8-E4ACC247E5D2}"/>
              </a:ext>
            </a:extLst>
          </p:cNvPr>
          <p:cNvSpPr txBox="1"/>
          <p:nvPr/>
        </p:nvSpPr>
        <p:spPr>
          <a:xfrm>
            <a:off x="1445689" y="6123863"/>
            <a:ext cx="11436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</a:rPr>
              <a:t>Schubert, A., Glänzel, W., &amp; Braun, T. (1986). Relative indicators of publication output and citation impact of </a:t>
            </a:r>
            <a:r>
              <a:rPr lang="en-US" sz="1400" dirty="0">
                <a:latin typeface="+mj-lt"/>
              </a:rPr>
              <a:t>E</a:t>
            </a:r>
            <a:r>
              <a:rPr lang="en-US" sz="1400" dirty="0">
                <a:effectLst/>
                <a:latin typeface="+mj-lt"/>
              </a:rPr>
              <a:t>uropean physics research, 1978–1980. </a:t>
            </a:r>
            <a:r>
              <a:rPr lang="en-US" sz="1400" i="1" dirty="0">
                <a:effectLst/>
                <a:latin typeface="+mj-lt"/>
              </a:rPr>
              <a:t>Czechoslovak Journal of Physics B</a:t>
            </a:r>
            <a:r>
              <a:rPr lang="en-US" sz="1400" dirty="0">
                <a:effectLst/>
                <a:latin typeface="+mj-lt"/>
              </a:rPr>
              <a:t>, </a:t>
            </a:r>
            <a:r>
              <a:rPr lang="en-US" sz="1400" i="1" dirty="0">
                <a:effectLst/>
                <a:latin typeface="+mj-lt"/>
              </a:rPr>
              <a:t>36</a:t>
            </a:r>
            <a:r>
              <a:rPr lang="en-US" sz="1400" dirty="0">
                <a:effectLst/>
                <a:latin typeface="+mj-lt"/>
              </a:rPr>
              <a:t>(1), 126–129. </a:t>
            </a:r>
            <a:r>
              <a:rPr lang="en-US" sz="1400" dirty="0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https://doi.org/10.1007/BF01599744</a:t>
            </a:r>
            <a:endParaRPr lang="en-US" sz="1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69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300A-1CAC-7A97-4920-21944177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Evolution</a:t>
            </a:r>
            <a:r>
              <a:rPr lang="nl-BE" dirty="0"/>
              <a:t> of share of papers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achieve</a:t>
            </a:r>
            <a:r>
              <a:rPr lang="nl-BE" dirty="0"/>
              <a:t> high or </a:t>
            </a:r>
            <a:r>
              <a:rPr lang="nl-BE" dirty="0" err="1"/>
              <a:t>exceptional</a:t>
            </a:r>
            <a:r>
              <a:rPr lang="nl-BE" dirty="0"/>
              <a:t> </a:t>
            </a:r>
            <a:r>
              <a:rPr lang="nl-BE" dirty="0" err="1"/>
              <a:t>citation</a:t>
            </a:r>
            <a:r>
              <a:rPr lang="nl-BE" dirty="0"/>
              <a:t> impact </a:t>
            </a:r>
            <a:r>
              <a:rPr lang="nl-BE" sz="2700" dirty="0"/>
              <a:t>(CSS)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A33AE-52D2-79FF-6EA7-7FE37F3CA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24</a:t>
            </a:fld>
            <a:endParaRPr lang="nl-B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004BBB-8332-093F-FFD3-B3F237E91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94530"/>
              </p:ext>
            </p:extLst>
          </p:nvPr>
        </p:nvGraphicFramePr>
        <p:xfrm>
          <a:off x="623887" y="1906929"/>
          <a:ext cx="10256316" cy="433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E2210A-35A8-7DFD-AB50-1A64D1A4E77C}"/>
              </a:ext>
            </a:extLst>
          </p:cNvPr>
          <p:cNvSpPr txBox="1"/>
          <p:nvPr/>
        </p:nvSpPr>
        <p:spPr>
          <a:xfrm>
            <a:off x="1646498" y="6316939"/>
            <a:ext cx="9326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</a:rPr>
              <a:t>Glänzel, W., &amp; Schubert, A. (1988). Characteristic scores and scales in assessing citation impact. </a:t>
            </a:r>
            <a:r>
              <a:rPr lang="en-US" sz="1400" i="1" dirty="0">
                <a:effectLst/>
                <a:latin typeface="+mj-lt"/>
              </a:rPr>
              <a:t>Journal of Information Science</a:t>
            </a:r>
            <a:r>
              <a:rPr lang="en-US" sz="1400" dirty="0">
                <a:effectLst/>
                <a:latin typeface="+mj-lt"/>
              </a:rPr>
              <a:t>, </a:t>
            </a:r>
            <a:r>
              <a:rPr lang="en-US" sz="1400" i="1" dirty="0">
                <a:effectLst/>
                <a:latin typeface="+mj-lt"/>
              </a:rPr>
              <a:t>14</a:t>
            </a:r>
            <a:r>
              <a:rPr lang="en-US" sz="1400" dirty="0">
                <a:effectLst/>
                <a:latin typeface="+mj-lt"/>
              </a:rPr>
              <a:t>(2), 123–127. </a:t>
            </a:r>
            <a:r>
              <a:rPr lang="en-US" sz="1400" dirty="0">
                <a:effectLst/>
                <a:latin typeface="+mj-lt"/>
                <a:hlinkClick r:id="rId4"/>
              </a:rPr>
              <a:t>https://doi.org/10.1177/016555158801400208</a:t>
            </a:r>
            <a:endParaRPr lang="en-US" sz="1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5353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F024B-0919-8B55-AD2E-22ABCCE9E7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25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729F6D-7945-617A-02C1-509CE6D5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13" y="620713"/>
            <a:ext cx="5003800" cy="5616575"/>
          </a:xfrm>
        </p:spPr>
        <p:txBody>
          <a:bodyPr anchor="ctr">
            <a:normAutofit/>
          </a:bodyPr>
          <a:lstStyle/>
          <a:p>
            <a:r>
              <a:rPr lang="nl-BE" dirty="0"/>
              <a:t>► How has </a:t>
            </a:r>
            <a:r>
              <a:rPr lang="nl-BE" dirty="0" err="1"/>
              <a:t>the</a:t>
            </a:r>
            <a:r>
              <a:rPr lang="nl-BE" dirty="0"/>
              <a:t> share of </a:t>
            </a:r>
            <a:r>
              <a:rPr lang="nl-BE" dirty="0" err="1"/>
              <a:t>international</a:t>
            </a:r>
            <a:r>
              <a:rPr lang="nl-BE" dirty="0"/>
              <a:t> co-</a:t>
            </a:r>
            <a:r>
              <a:rPr lang="nl-BE" dirty="0" err="1"/>
              <a:t>publications</a:t>
            </a:r>
            <a:r>
              <a:rPr lang="nl-BE" dirty="0"/>
              <a:t> and </a:t>
            </a:r>
            <a:r>
              <a:rPr lang="nl-BE" dirty="0" err="1"/>
              <a:t>the</a:t>
            </a:r>
            <a:r>
              <a:rPr lang="nl-BE" dirty="0"/>
              <a:t> share of SSH papers in English </a:t>
            </a:r>
            <a:r>
              <a:rPr lang="nl-BE" dirty="0" err="1"/>
              <a:t>evolved</a:t>
            </a:r>
            <a:r>
              <a:rPr lang="nl-BE" dirty="0"/>
              <a:t>?</a:t>
            </a:r>
            <a:br>
              <a:rPr lang="nl-BE" dirty="0"/>
            </a:br>
            <a:endParaRPr lang="nl-BE" dirty="0"/>
          </a:p>
        </p:txBody>
      </p:sp>
      <p:pic>
        <p:nvPicPr>
          <p:cNvPr id="7" name="Picture Placeholder 6" descr="A globe on a stand&#10;&#10;Description automatically generated">
            <a:extLst>
              <a:ext uri="{FF2B5EF4-FFF2-40B4-BE49-F238E27FC236}">
                <a16:creationId xmlns:a16="http://schemas.microsoft.com/office/drawing/2014/main" id="{E7DE898D-B577-246D-0A58-963A20DE53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064" b="9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89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ADF8-C4B0-0F7D-DF59-F5D51CD4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Share of </a:t>
            </a:r>
            <a:r>
              <a:rPr lang="nl-BE" dirty="0" err="1"/>
              <a:t>international</a:t>
            </a:r>
            <a:r>
              <a:rPr lang="nl-BE" dirty="0"/>
              <a:t> co-</a:t>
            </a:r>
            <a:r>
              <a:rPr lang="nl-BE" dirty="0" err="1"/>
              <a:t>publications</a:t>
            </a:r>
            <a:r>
              <a:rPr lang="nl-BE" dirty="0"/>
              <a:t> and English in SSH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C94BB-73C4-9640-47B9-2BA420F19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26</a:t>
            </a:fld>
            <a:endParaRPr lang="nl-B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D59A44-2C7E-B766-F4A8-7CF318B17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091113"/>
              </p:ext>
            </p:extLst>
          </p:nvPr>
        </p:nvGraphicFramePr>
        <p:xfrm>
          <a:off x="574597" y="1484224"/>
          <a:ext cx="11042806" cy="49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7046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5CF86-B045-E44E-10CD-DEDCC9A08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38E271-308C-2E46-A3EC-56326F9084CC}" type="slidenum">
              <a:rPr lang="nl-BE" smtClean="0"/>
              <a:pPr>
                <a:spcAft>
                  <a:spcPts val="600"/>
                </a:spcAft>
              </a:pPr>
              <a:t>27</a:t>
            </a:fld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0731A-5074-30FE-99D0-7517D659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13" y="620713"/>
            <a:ext cx="5003800" cy="56165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3200" dirty="0"/>
              <a:t>► Have </a:t>
            </a:r>
            <a:r>
              <a:rPr lang="nl-BE" sz="3200" dirty="0" err="1"/>
              <a:t>the</a:t>
            </a:r>
            <a:r>
              <a:rPr lang="nl-BE" sz="3200" dirty="0"/>
              <a:t> BOF-</a:t>
            </a:r>
            <a:r>
              <a:rPr lang="nl-BE" sz="3200" dirty="0" err="1"/>
              <a:t>key</a:t>
            </a:r>
            <a:r>
              <a:rPr lang="nl-BE" sz="3200" dirty="0"/>
              <a:t> and </a:t>
            </a:r>
            <a:r>
              <a:rPr lang="nl-BE" sz="3200" dirty="0" err="1"/>
              <a:t>the</a:t>
            </a:r>
            <a:r>
              <a:rPr lang="nl-BE" sz="3200" dirty="0"/>
              <a:t> IOF-</a:t>
            </a:r>
            <a:r>
              <a:rPr lang="nl-BE" sz="3200" dirty="0" err="1"/>
              <a:t>key</a:t>
            </a:r>
            <a:r>
              <a:rPr lang="nl-BE" sz="3200" dirty="0"/>
              <a:t> had </a:t>
            </a:r>
            <a:r>
              <a:rPr lang="nl-BE" sz="3200" dirty="0" err="1"/>
              <a:t>any</a:t>
            </a:r>
            <a:r>
              <a:rPr lang="nl-BE" sz="3200" dirty="0"/>
              <a:t> impact at </a:t>
            </a:r>
            <a:r>
              <a:rPr lang="nl-BE" sz="3200" dirty="0" err="1"/>
              <a:t>all</a:t>
            </a:r>
            <a:r>
              <a:rPr lang="nl-BE" sz="3200" dirty="0"/>
              <a:t> on </a:t>
            </a:r>
            <a:r>
              <a:rPr lang="nl-BE" sz="3200" dirty="0" err="1"/>
              <a:t>universities</a:t>
            </a:r>
            <a:r>
              <a:rPr lang="nl-BE" sz="3200" dirty="0"/>
              <a:t>? 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/>
              <a:t>More </a:t>
            </a:r>
            <a:r>
              <a:rPr lang="nl-BE" sz="3200" dirty="0" err="1"/>
              <a:t>specifically</a:t>
            </a:r>
            <a:r>
              <a:rPr lang="nl-BE" sz="3200" dirty="0"/>
              <a:t>, on </a:t>
            </a:r>
            <a:r>
              <a:rPr lang="nl-BE" sz="3200" dirty="0" err="1"/>
              <a:t>university</a:t>
            </a:r>
            <a:r>
              <a:rPr lang="nl-BE" sz="3200" dirty="0"/>
              <a:t> information management, on research assessments at </a:t>
            </a:r>
            <a:r>
              <a:rPr lang="nl-BE" sz="3200" dirty="0" err="1"/>
              <a:t>universities</a:t>
            </a:r>
            <a:r>
              <a:rPr lang="nl-BE" sz="3200" dirty="0"/>
              <a:t> and/or on </a:t>
            </a:r>
            <a:r>
              <a:rPr lang="nl-BE" sz="3200" dirty="0" err="1"/>
              <a:t>individual</a:t>
            </a:r>
            <a:r>
              <a:rPr lang="nl-BE" sz="3200" dirty="0"/>
              <a:t> </a:t>
            </a:r>
            <a:r>
              <a:rPr lang="nl-BE" sz="3200" dirty="0" err="1"/>
              <a:t>researchers</a:t>
            </a:r>
            <a:r>
              <a:rPr lang="nl-BE" sz="3200" dirty="0"/>
              <a:t>?</a:t>
            </a:r>
            <a:br>
              <a:rPr lang="nl-BE" sz="3200" dirty="0"/>
            </a:br>
            <a:endParaRPr lang="nl-BE" sz="3200" dirty="0"/>
          </a:p>
        </p:txBody>
      </p:sp>
      <p:pic>
        <p:nvPicPr>
          <p:cNvPr id="7" name="Picture 6" descr="Back shot of a row of graduates">
            <a:extLst>
              <a:ext uri="{FF2B5EF4-FFF2-40B4-BE49-F238E27FC236}">
                <a16:creationId xmlns:a16="http://schemas.microsoft.com/office/drawing/2014/main" id="{200B78D0-5704-3A96-137F-AD9B0D700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3" r="19423" b="1"/>
          <a:stretch/>
        </p:blipFill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5778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73BE-5ED3-1FD2-7ABF-E13DB015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Possible</a:t>
            </a:r>
            <a:r>
              <a:rPr lang="nl-BE" dirty="0"/>
              <a:t> impacts on </a:t>
            </a:r>
            <a:r>
              <a:rPr lang="nl-BE" dirty="0" err="1"/>
              <a:t>researchers</a:t>
            </a:r>
            <a:r>
              <a:rPr lang="nl-BE" dirty="0"/>
              <a:t> and research teams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0B88F-A3BB-19A0-BC3E-B07127B73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17D03-3BE5-5D99-6E41-CAB14B8C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6" y="1577009"/>
            <a:ext cx="8299605" cy="4660279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Luwel (2021): </a:t>
            </a:r>
            <a:r>
              <a:rPr lang="nl-BE" dirty="0" err="1"/>
              <a:t>lack</a:t>
            </a:r>
            <a:r>
              <a:rPr lang="nl-BE" dirty="0"/>
              <a:t> of </a:t>
            </a:r>
            <a:r>
              <a:rPr lang="nl-BE" dirty="0" err="1"/>
              <a:t>evidence</a:t>
            </a:r>
            <a:r>
              <a:rPr lang="nl-BE" dirty="0"/>
              <a:t>, </a:t>
            </a:r>
            <a:r>
              <a:rPr lang="nl-BE" dirty="0" err="1"/>
              <a:t>except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some</a:t>
            </a:r>
            <a:r>
              <a:rPr lang="nl-BE" dirty="0"/>
              <a:t> research on SSH </a:t>
            </a:r>
            <a:r>
              <a:rPr lang="nl-BE" dirty="0" err="1"/>
              <a:t>publication</a:t>
            </a:r>
            <a:r>
              <a:rPr lang="nl-BE" dirty="0"/>
              <a:t> </a:t>
            </a:r>
            <a:r>
              <a:rPr lang="nl-BE" dirty="0" err="1"/>
              <a:t>patterns</a:t>
            </a:r>
            <a:endParaRPr lang="nl-BE" dirty="0"/>
          </a:p>
          <a:p>
            <a:pPr lvl="1"/>
            <a:r>
              <a:rPr lang="nl-BE" dirty="0" err="1"/>
              <a:t>Before</a:t>
            </a:r>
            <a:r>
              <a:rPr lang="nl-BE" dirty="0"/>
              <a:t> VABB, </a:t>
            </a:r>
            <a:r>
              <a:rPr lang="nl-BE" dirty="0" err="1"/>
              <a:t>researchers</a:t>
            </a:r>
            <a:r>
              <a:rPr lang="nl-BE" dirty="0"/>
              <a:t> put </a:t>
            </a:r>
            <a:r>
              <a:rPr lang="nl-BE" dirty="0" err="1"/>
              <a:t>efforts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publishing</a:t>
            </a:r>
            <a:r>
              <a:rPr lang="nl-BE" dirty="0"/>
              <a:t> more in journals </a:t>
            </a:r>
            <a:r>
              <a:rPr lang="nl-BE" dirty="0" err="1"/>
              <a:t>indexed</a:t>
            </a:r>
            <a:r>
              <a:rPr lang="nl-BE" dirty="0"/>
              <a:t> in Web of Science and </a:t>
            </a:r>
            <a:r>
              <a:rPr lang="nl-BE" dirty="0" err="1"/>
              <a:t>getting</a:t>
            </a:r>
            <a:r>
              <a:rPr lang="nl-BE" dirty="0"/>
              <a:t> </a:t>
            </a:r>
            <a:r>
              <a:rPr lang="nl-BE" dirty="0" err="1"/>
              <a:t>locally</a:t>
            </a:r>
            <a:r>
              <a:rPr lang="nl-BE" dirty="0"/>
              <a:t> relevant journals </a:t>
            </a:r>
            <a:r>
              <a:rPr lang="nl-BE" dirty="0" err="1"/>
              <a:t>indexed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Web of </a:t>
            </a:r>
            <a:r>
              <a:rPr lang="nl-BE" dirty="0" err="1"/>
              <a:t>Science</a:t>
            </a:r>
            <a:r>
              <a:rPr lang="nl-BE" dirty="0"/>
              <a:t>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(Ossenblok, Engels &amp; Sivertsen, 2012)</a:t>
            </a:r>
          </a:p>
          <a:p>
            <a:pPr lvl="1"/>
            <a:r>
              <a:rPr lang="nl-BE" dirty="0"/>
              <a:t>Later, </a:t>
            </a:r>
            <a:r>
              <a:rPr lang="nl-BE" dirty="0" err="1"/>
              <a:t>some</a:t>
            </a:r>
            <a:r>
              <a:rPr lang="nl-BE" dirty="0"/>
              <a:t> SSH </a:t>
            </a:r>
            <a:r>
              <a:rPr lang="nl-BE" dirty="0" err="1"/>
              <a:t>researchers</a:t>
            </a:r>
            <a:r>
              <a:rPr lang="nl-BE" dirty="0"/>
              <a:t> put </a:t>
            </a:r>
            <a:r>
              <a:rPr lang="nl-BE" dirty="0" err="1"/>
              <a:t>efforts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having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book</a:t>
            </a:r>
            <a:r>
              <a:rPr lang="nl-BE" dirty="0"/>
              <a:t> </a:t>
            </a:r>
            <a:r>
              <a:rPr lang="nl-BE" dirty="0" err="1"/>
              <a:t>publications</a:t>
            </a:r>
            <a:r>
              <a:rPr lang="nl-BE" dirty="0"/>
              <a:t> peer-</a:t>
            </a:r>
            <a:r>
              <a:rPr lang="nl-BE" dirty="0" err="1"/>
              <a:t>reviewed</a:t>
            </a:r>
            <a:r>
              <a:rPr lang="nl-BE" dirty="0"/>
              <a:t> and </a:t>
            </a:r>
            <a:r>
              <a:rPr lang="nl-BE" dirty="0" err="1"/>
              <a:t>thus</a:t>
            </a:r>
            <a:r>
              <a:rPr lang="nl-BE" dirty="0"/>
              <a:t> </a:t>
            </a:r>
            <a:r>
              <a:rPr lang="nl-BE" dirty="0" err="1"/>
              <a:t>included</a:t>
            </a:r>
            <a:r>
              <a:rPr lang="nl-BE" dirty="0"/>
              <a:t> in VABB, </a:t>
            </a:r>
            <a:r>
              <a:rPr lang="nl-BE" dirty="0" err="1"/>
              <a:t>using</a:t>
            </a:r>
            <a:r>
              <a:rPr lang="nl-BE" dirty="0"/>
              <a:t> (</a:t>
            </a:r>
            <a:r>
              <a:rPr lang="nl-BE" dirty="0" err="1"/>
              <a:t>among</a:t>
            </a:r>
            <a:r>
              <a:rPr lang="nl-BE" dirty="0"/>
              <a:t> </a:t>
            </a:r>
            <a:r>
              <a:rPr lang="nl-BE" dirty="0" err="1"/>
              <a:t>others</a:t>
            </a:r>
            <a:r>
              <a:rPr lang="nl-BE" dirty="0"/>
              <a:t>)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Guaranteed</a:t>
            </a:r>
            <a:r>
              <a:rPr lang="nl-BE" dirty="0"/>
              <a:t> Peer </a:t>
            </a:r>
            <a:r>
              <a:rPr lang="nl-BE" dirty="0" err="1"/>
              <a:t>Reviewed</a:t>
            </a:r>
            <a:r>
              <a:rPr lang="nl-BE" dirty="0"/>
              <a:t> Content label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(Verleysen &amp; Engels, 2014; Vandewalle, Guns &amp; Engels, 2022)</a:t>
            </a:r>
          </a:p>
          <a:p>
            <a:r>
              <a:rPr lang="nl-BE" dirty="0"/>
              <a:t>In </a:t>
            </a:r>
            <a:r>
              <a:rPr lang="nl-BE" dirty="0" err="1"/>
              <a:t>general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idea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research </a:t>
            </a:r>
            <a:r>
              <a:rPr lang="nl-BE" dirty="0" err="1"/>
              <a:t>activity</a:t>
            </a:r>
            <a:r>
              <a:rPr lang="nl-BE" dirty="0"/>
              <a:t>, </a:t>
            </a:r>
            <a:r>
              <a:rPr lang="nl-BE" dirty="0" err="1"/>
              <a:t>especially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case of </a:t>
            </a:r>
            <a:r>
              <a:rPr lang="nl-BE" dirty="0" err="1"/>
              <a:t>funded</a:t>
            </a:r>
            <a:r>
              <a:rPr lang="nl-BE" dirty="0"/>
              <a:t> research,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result</a:t>
            </a:r>
            <a:r>
              <a:rPr lang="nl-BE" dirty="0"/>
              <a:t> in </a:t>
            </a:r>
            <a:r>
              <a:rPr lang="nl-BE" dirty="0" err="1"/>
              <a:t>recognizable</a:t>
            </a:r>
            <a:r>
              <a:rPr lang="nl-BE" dirty="0"/>
              <a:t> output, </a:t>
            </a:r>
            <a:r>
              <a:rPr lang="nl-BE" dirty="0" err="1"/>
              <a:t>seems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widely</a:t>
            </a:r>
            <a:r>
              <a:rPr lang="nl-BE" dirty="0"/>
              <a:t> held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C5425D06-F889-F8EE-88C8-DEB26846F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39" y="1514392"/>
            <a:ext cx="2267744" cy="322019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4BB89D5E-82A6-B0E9-BB8A-5250B58B5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4" t="86553" r="11801" b="3101"/>
          <a:stretch/>
        </p:blipFill>
        <p:spPr>
          <a:xfrm>
            <a:off x="8925467" y="5429354"/>
            <a:ext cx="1713210" cy="951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8A8280-9578-50C2-EB04-5E8E7F5607F1}"/>
              </a:ext>
            </a:extLst>
          </p:cNvPr>
          <p:cNvSpPr/>
          <p:nvPr/>
        </p:nvSpPr>
        <p:spPr>
          <a:xfrm>
            <a:off x="11049391" y="4268902"/>
            <a:ext cx="648072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D175D6-712C-05B0-DC66-33A4D1C2BFAF}"/>
              </a:ext>
            </a:extLst>
          </p:cNvPr>
          <p:cNvCxnSpPr>
            <a:cxnSpLocks/>
          </p:cNvCxnSpPr>
          <p:nvPr/>
        </p:nvCxnSpPr>
        <p:spPr>
          <a:xfrm flipH="1">
            <a:off x="8923493" y="4268902"/>
            <a:ext cx="2125899" cy="1160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0EDA86-291A-9393-AC61-5067569E5433}"/>
              </a:ext>
            </a:extLst>
          </p:cNvPr>
          <p:cNvCxnSpPr/>
          <p:nvPr/>
        </p:nvCxnSpPr>
        <p:spPr>
          <a:xfrm flipH="1">
            <a:off x="10638677" y="4628942"/>
            <a:ext cx="1058786" cy="1752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77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22CE-E6DB-66D7-CD53-BCAF8E81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Research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168B4-9067-B242-0F7A-C4379FE51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8B618-4B33-BE74-B3EA-C051C5F7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5812772" cy="4660279"/>
          </a:xfrm>
        </p:spPr>
        <p:txBody>
          <a:bodyPr/>
          <a:lstStyle/>
          <a:p>
            <a:pPr marL="0" indent="0">
              <a:buNone/>
            </a:pPr>
            <a:r>
              <a:rPr lang="nl-BE" b="0" dirty="0"/>
              <a:t>Assessment of research at </a:t>
            </a:r>
            <a:r>
              <a:rPr lang="nl-BE" b="0" dirty="0" err="1"/>
              <a:t>universities</a:t>
            </a:r>
            <a:r>
              <a:rPr lang="nl-BE" b="0" dirty="0"/>
              <a:t> is </a:t>
            </a:r>
            <a:r>
              <a:rPr lang="nl-BE" b="0" dirty="0" err="1"/>
              <a:t>largely</a:t>
            </a:r>
            <a:r>
              <a:rPr lang="nl-BE" b="0" dirty="0"/>
              <a:t> </a:t>
            </a:r>
            <a:r>
              <a:rPr lang="nl-BE" b="0" dirty="0" err="1"/>
              <a:t>decoupled</a:t>
            </a:r>
            <a:r>
              <a:rPr lang="nl-BE" b="0" dirty="0"/>
              <a:t> </a:t>
            </a:r>
            <a:r>
              <a:rPr lang="nl-BE" b="0" dirty="0" err="1"/>
              <a:t>from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BOF and IOF-</a:t>
            </a:r>
            <a:r>
              <a:rPr lang="nl-BE" b="0" dirty="0" err="1"/>
              <a:t>keys</a:t>
            </a:r>
            <a:r>
              <a:rPr lang="nl-BE" b="0" dirty="0"/>
              <a:t>. Examples:</a:t>
            </a:r>
          </a:p>
          <a:p>
            <a:r>
              <a:rPr lang="nl-BE" b="0" dirty="0"/>
              <a:t>Research </a:t>
            </a:r>
            <a:r>
              <a:rPr lang="nl-BE" b="0" dirty="0" err="1">
                <a:solidFill>
                  <a:schemeClr val="accent2"/>
                </a:solidFill>
              </a:rPr>
              <a:t>visitations</a:t>
            </a:r>
            <a:r>
              <a:rPr lang="nl-BE" b="0" dirty="0"/>
              <a:t> </a:t>
            </a:r>
            <a:r>
              <a:rPr lang="nl-BE" b="0" dirty="0" err="1"/>
              <a:t>by</a:t>
            </a:r>
            <a:r>
              <a:rPr lang="nl-BE" b="0" dirty="0"/>
              <a:t> </a:t>
            </a:r>
            <a:r>
              <a:rPr lang="nl-BE" b="0" dirty="0" err="1"/>
              <a:t>peers</a:t>
            </a:r>
            <a:r>
              <a:rPr lang="nl-BE" b="0" dirty="0"/>
              <a:t> for </a:t>
            </a:r>
            <a:r>
              <a:rPr lang="nl-BE" b="0" dirty="0" err="1"/>
              <a:t>group</a:t>
            </a:r>
            <a:r>
              <a:rPr lang="nl-BE" b="0" dirty="0"/>
              <a:t>-level evaluation</a:t>
            </a:r>
          </a:p>
          <a:p>
            <a:r>
              <a:rPr lang="nl-BE" b="0" dirty="0">
                <a:solidFill>
                  <a:schemeClr val="accent2"/>
                </a:solidFill>
              </a:rPr>
              <a:t>Reform</a:t>
            </a:r>
            <a:r>
              <a:rPr lang="nl-BE" b="0" dirty="0"/>
              <a:t> of </a:t>
            </a:r>
            <a:r>
              <a:rPr lang="nl-BE" b="0" dirty="0" err="1"/>
              <a:t>individual</a:t>
            </a:r>
            <a:r>
              <a:rPr lang="nl-BE" b="0" dirty="0"/>
              <a:t> </a:t>
            </a:r>
            <a:r>
              <a:rPr lang="nl-BE" b="0" dirty="0" err="1"/>
              <a:t>evaluations</a:t>
            </a:r>
            <a:r>
              <a:rPr lang="nl-BE" b="0" dirty="0"/>
              <a:t>, </a:t>
            </a:r>
            <a:r>
              <a:rPr lang="nl-BE" b="0" dirty="0" err="1"/>
              <a:t>including</a:t>
            </a:r>
            <a:r>
              <a:rPr lang="nl-BE" b="0" dirty="0"/>
              <a:t> </a:t>
            </a:r>
            <a:r>
              <a:rPr lang="nl-BE" b="0" dirty="0" err="1"/>
              <a:t>narrative</a:t>
            </a:r>
            <a:r>
              <a:rPr lang="nl-BE" b="0" dirty="0"/>
              <a:t> </a:t>
            </a:r>
            <a:r>
              <a:rPr lang="nl-BE" b="0" dirty="0" err="1"/>
              <a:t>CVs</a:t>
            </a:r>
            <a:r>
              <a:rPr lang="nl-BE" b="0" dirty="0"/>
              <a:t> and </a:t>
            </a:r>
            <a:r>
              <a:rPr lang="nl-BE" b="0" dirty="0" err="1"/>
              <a:t>individual</a:t>
            </a:r>
            <a:r>
              <a:rPr lang="nl-BE" b="0" dirty="0"/>
              <a:t> goal-setting</a:t>
            </a:r>
          </a:p>
          <a:p>
            <a:r>
              <a:rPr lang="nl-BE" b="0" dirty="0" err="1"/>
              <a:t>Flemish</a:t>
            </a:r>
            <a:r>
              <a:rPr lang="nl-BE" b="0" dirty="0"/>
              <a:t> </a:t>
            </a:r>
            <a:r>
              <a:rPr lang="nl-BE" b="0" dirty="0" err="1"/>
              <a:t>universities</a:t>
            </a:r>
            <a:r>
              <a:rPr lang="nl-BE" b="0" dirty="0"/>
              <a:t> </a:t>
            </a:r>
            <a:r>
              <a:rPr lang="nl-BE" b="0" dirty="0" err="1"/>
              <a:t>among</a:t>
            </a:r>
            <a:r>
              <a:rPr lang="nl-BE" b="0" dirty="0"/>
              <a:t> first </a:t>
            </a:r>
            <a:r>
              <a:rPr lang="nl-BE" b="0" dirty="0" err="1"/>
              <a:t>signatories</a:t>
            </a:r>
            <a:r>
              <a:rPr lang="nl-BE" b="0" dirty="0"/>
              <a:t> of </a:t>
            </a:r>
            <a:r>
              <a:rPr lang="nl-BE" b="0" dirty="0" err="1">
                <a:solidFill>
                  <a:schemeClr val="accent2"/>
                </a:solidFill>
              </a:rPr>
              <a:t>CoARA</a:t>
            </a:r>
            <a:endParaRPr lang="nl-BE" b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br>
              <a:rPr lang="nl-BE" b="0" dirty="0"/>
            </a:br>
            <a:endParaRPr lang="nl-BE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E2BEC-A48A-9FF0-4CD9-F8A57020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654" y="1577009"/>
            <a:ext cx="5035651" cy="307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E4E5B2B-F26B-F0DE-3D55-E194A9346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7704" y="5009589"/>
            <a:ext cx="40195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66D2-4E0A-33A3-56E8-82FAB448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brief poll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16866-D2AB-E611-C3B8-0CB503565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D49CE-0B42-3AB3-8690-5F6E8B41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thinks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performance-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of research </a:t>
            </a:r>
            <a:r>
              <a:rPr lang="nl-BE" dirty="0" err="1"/>
              <a:t>helps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strenghten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research system of a country?</a:t>
            </a:r>
          </a:p>
          <a:p>
            <a:endParaRPr lang="nl-BE" dirty="0"/>
          </a:p>
          <a:p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feels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performance-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of research is </a:t>
            </a:r>
            <a:r>
              <a:rPr lang="nl-BE" dirty="0" err="1"/>
              <a:t>incompatible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aims</a:t>
            </a:r>
            <a:r>
              <a:rPr lang="nl-BE" dirty="0"/>
              <a:t> of open </a:t>
            </a:r>
            <a:r>
              <a:rPr lang="nl-BE" dirty="0" err="1"/>
              <a:t>science</a:t>
            </a:r>
            <a:r>
              <a:rPr lang="nl-BE" dirty="0"/>
              <a:t> and </a:t>
            </a:r>
            <a:r>
              <a:rPr lang="nl-BE" dirty="0" err="1"/>
              <a:t>reforming</a:t>
            </a:r>
            <a:r>
              <a:rPr lang="nl-BE" dirty="0"/>
              <a:t> research assessment?</a:t>
            </a:r>
          </a:p>
        </p:txBody>
      </p:sp>
    </p:spTree>
    <p:extLst>
      <p:ext uri="{BB962C8B-B14F-4D97-AF65-F5344CB8AC3E}">
        <p14:creationId xmlns:p14="http://schemas.microsoft.com/office/powerpoint/2010/main" val="1386005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73BE-5ED3-1FD2-7ABF-E13DB015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Possible</a:t>
            </a:r>
            <a:r>
              <a:rPr lang="nl-BE" dirty="0"/>
              <a:t> impacts on </a:t>
            </a:r>
            <a:r>
              <a:rPr lang="nl-BE" dirty="0" err="1"/>
              <a:t>university</a:t>
            </a:r>
            <a:r>
              <a:rPr lang="nl-BE" dirty="0"/>
              <a:t> information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0B88F-A3BB-19A0-BC3E-B07127B73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17D03-3BE5-5D99-6E41-CAB14B8C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6790168" cy="4660279"/>
          </a:xfrm>
        </p:spPr>
        <p:txBody>
          <a:bodyPr>
            <a:normAutofit fontScale="92500"/>
          </a:bodyPr>
          <a:lstStyle/>
          <a:p>
            <a:r>
              <a:rPr lang="nl-BE" b="0" dirty="0" err="1">
                <a:solidFill>
                  <a:schemeClr val="accent2"/>
                </a:solidFill>
              </a:rPr>
              <a:t>Universities</a:t>
            </a:r>
            <a:r>
              <a:rPr lang="nl-BE" b="0" dirty="0"/>
              <a:t> have </a:t>
            </a:r>
            <a:r>
              <a:rPr lang="nl-BE" b="0" dirty="0" err="1"/>
              <a:t>invested</a:t>
            </a:r>
            <a:r>
              <a:rPr lang="nl-BE" b="0" dirty="0"/>
              <a:t> </a:t>
            </a:r>
            <a:r>
              <a:rPr lang="nl-BE" b="0" dirty="0" err="1"/>
              <a:t>substantially</a:t>
            </a:r>
            <a:r>
              <a:rPr lang="nl-BE" b="0" dirty="0"/>
              <a:t> in building up expertise and in </a:t>
            </a:r>
            <a:r>
              <a:rPr lang="nl-BE" b="0" dirty="0" err="1"/>
              <a:t>registering</a:t>
            </a:r>
            <a:r>
              <a:rPr lang="nl-BE" b="0" dirty="0"/>
              <a:t> and </a:t>
            </a:r>
            <a:r>
              <a:rPr lang="nl-BE" b="0" dirty="0" err="1"/>
              <a:t>curating</a:t>
            </a:r>
            <a:r>
              <a:rPr lang="nl-BE" b="0" dirty="0"/>
              <a:t> </a:t>
            </a:r>
            <a:r>
              <a:rPr lang="nl-BE" b="0" dirty="0" err="1"/>
              <a:t>broad</a:t>
            </a:r>
            <a:r>
              <a:rPr lang="nl-BE" b="0" dirty="0"/>
              <a:t> range of research information.</a:t>
            </a:r>
          </a:p>
          <a:p>
            <a:pPr lvl="1"/>
            <a:r>
              <a:rPr lang="nl-BE" b="0" dirty="0" err="1"/>
              <a:t>Only</a:t>
            </a:r>
            <a:r>
              <a:rPr lang="nl-BE" b="0" dirty="0"/>
              <a:t> in </a:t>
            </a:r>
            <a:r>
              <a:rPr lang="nl-BE" b="0" dirty="0" err="1"/>
              <a:t>one</a:t>
            </a:r>
            <a:r>
              <a:rPr lang="nl-BE" b="0" dirty="0"/>
              <a:t> case </a:t>
            </a:r>
            <a:r>
              <a:rPr lang="nl-BE" b="0" dirty="0" err="1"/>
              <a:t>this</a:t>
            </a:r>
            <a:r>
              <a:rPr lang="nl-BE" b="0" dirty="0"/>
              <a:t> is </a:t>
            </a:r>
            <a:r>
              <a:rPr lang="nl-BE" b="0" dirty="0" err="1"/>
              <a:t>partly</a:t>
            </a:r>
            <a:r>
              <a:rPr lang="nl-BE" b="0" dirty="0"/>
              <a:t> a commercial solution.</a:t>
            </a:r>
          </a:p>
          <a:p>
            <a:r>
              <a:rPr lang="nl-BE" b="0" dirty="0"/>
              <a:t>The </a:t>
            </a:r>
            <a:r>
              <a:rPr lang="nl-BE" b="0" dirty="0" err="1">
                <a:solidFill>
                  <a:schemeClr val="accent2"/>
                </a:solidFill>
              </a:rPr>
              <a:t>Flemish</a:t>
            </a:r>
            <a:r>
              <a:rPr lang="nl-BE" b="0" dirty="0">
                <a:solidFill>
                  <a:schemeClr val="accent2"/>
                </a:solidFill>
              </a:rPr>
              <a:t> </a:t>
            </a:r>
            <a:r>
              <a:rPr lang="nl-BE" b="0" dirty="0" err="1">
                <a:solidFill>
                  <a:schemeClr val="accent2"/>
                </a:solidFill>
              </a:rPr>
              <a:t>Government</a:t>
            </a:r>
            <a:r>
              <a:rPr lang="nl-BE" b="0" dirty="0">
                <a:solidFill>
                  <a:schemeClr val="accent2"/>
                </a:solidFill>
              </a:rPr>
              <a:t> </a:t>
            </a:r>
            <a:r>
              <a:rPr lang="nl-BE" b="0" dirty="0"/>
              <a:t>has </a:t>
            </a:r>
            <a:r>
              <a:rPr lang="nl-BE" b="0" dirty="0" err="1"/>
              <a:t>gradually</a:t>
            </a:r>
            <a:r>
              <a:rPr lang="nl-BE" b="0" dirty="0"/>
              <a:t> </a:t>
            </a:r>
            <a:r>
              <a:rPr lang="nl-BE" b="0" dirty="0" err="1"/>
              <a:t>stepped</a:t>
            </a:r>
            <a:r>
              <a:rPr lang="nl-BE" b="0" dirty="0"/>
              <a:t> up </a:t>
            </a:r>
            <a:r>
              <a:rPr lang="nl-BE" b="0" dirty="0" err="1"/>
              <a:t>expectations</a:t>
            </a:r>
            <a:r>
              <a:rPr lang="nl-BE" b="0" dirty="0"/>
              <a:t> </a:t>
            </a:r>
            <a:r>
              <a:rPr lang="nl-BE" b="0" dirty="0" err="1"/>
              <a:t>regarding</a:t>
            </a:r>
            <a:r>
              <a:rPr lang="nl-BE" b="0" dirty="0"/>
              <a:t> </a:t>
            </a:r>
            <a:r>
              <a:rPr lang="nl-BE" b="0" dirty="0" err="1"/>
              <a:t>reporting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Flemish</a:t>
            </a:r>
            <a:r>
              <a:rPr lang="nl-BE" b="0" dirty="0"/>
              <a:t> Research Information Space (FRIS)</a:t>
            </a:r>
          </a:p>
          <a:p>
            <a:r>
              <a:rPr lang="nl-BE" b="0" dirty="0">
                <a:solidFill>
                  <a:schemeClr val="accent2"/>
                </a:solidFill>
              </a:rPr>
              <a:t>Open availability </a:t>
            </a:r>
            <a:r>
              <a:rPr lang="nl-BE" b="0" dirty="0"/>
              <a:t>of research information data </a:t>
            </a:r>
            <a:r>
              <a:rPr lang="nl-BE" b="0" dirty="0" err="1"/>
              <a:t>remains</a:t>
            </a:r>
            <a:r>
              <a:rPr lang="nl-BE" b="0" dirty="0"/>
              <a:t> </a:t>
            </a:r>
            <a:r>
              <a:rPr lang="nl-BE" b="0" dirty="0" err="1"/>
              <a:t>patchy</a:t>
            </a:r>
            <a:endParaRPr lang="nl-BE" b="0" dirty="0"/>
          </a:p>
          <a:p>
            <a:endParaRPr lang="nl-BE" b="0" dirty="0"/>
          </a:p>
        </p:txBody>
      </p:sp>
      <p:sp>
        <p:nvSpPr>
          <p:cNvPr id="6" name="AutoShape 4" descr="FRIS - Flander Research Information Space by Departement Economie,  Wetenschap en Innovatie (EWI), Vlaamse overheid - Issuu">
            <a:extLst>
              <a:ext uri="{FF2B5EF4-FFF2-40B4-BE49-F238E27FC236}">
                <a16:creationId xmlns:a16="http://schemas.microsoft.com/office/drawing/2014/main" id="{09D89562-7CCC-DD31-74E2-5ABE18D0C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517823" cy="15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0BD8A-DB90-49AF-D431-F0C3A80BA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20" y="1412507"/>
            <a:ext cx="4533573" cy="3062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57FF0E-38B7-B1B8-8841-D223072EA7B6}"/>
              </a:ext>
            </a:extLst>
          </p:cNvPr>
          <p:cNvSpPr txBox="1"/>
          <p:nvPr/>
        </p:nvSpPr>
        <p:spPr>
          <a:xfrm>
            <a:off x="7414055" y="4475080"/>
            <a:ext cx="3616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https://researchportal.be/en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38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1E15-335B-D720-EC49-649688B4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DFE61F-593E-EE3E-8767-83ABEE209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CA1AE-57AE-B935-2B79-98E792C5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Evidence</a:t>
            </a:r>
            <a:r>
              <a:rPr lang="nl-BE" dirty="0"/>
              <a:t> of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possible</a:t>
            </a:r>
            <a:r>
              <a:rPr lang="nl-BE" dirty="0"/>
              <a:t> direct impact of </a:t>
            </a:r>
            <a:r>
              <a:rPr lang="nl-BE" dirty="0" err="1"/>
              <a:t>the</a:t>
            </a:r>
            <a:r>
              <a:rPr lang="nl-BE" dirty="0"/>
              <a:t> BOF-</a:t>
            </a:r>
            <a:r>
              <a:rPr lang="nl-BE" dirty="0" err="1"/>
              <a:t>key</a:t>
            </a:r>
            <a:r>
              <a:rPr lang="nl-BE" dirty="0"/>
              <a:t> and IOF-</a:t>
            </a:r>
            <a:r>
              <a:rPr lang="nl-BE" dirty="0" err="1"/>
              <a:t>key</a:t>
            </a:r>
            <a:r>
              <a:rPr lang="nl-BE" dirty="0"/>
              <a:t> is </a:t>
            </a:r>
            <a:r>
              <a:rPr lang="nl-BE" dirty="0" err="1"/>
              <a:t>patchy</a:t>
            </a:r>
            <a:endParaRPr lang="nl-BE" dirty="0"/>
          </a:p>
          <a:p>
            <a:endParaRPr lang="nl-BE" dirty="0"/>
          </a:p>
          <a:p>
            <a:r>
              <a:rPr lang="nl-BE" dirty="0"/>
              <a:t>The </a:t>
            </a:r>
            <a:r>
              <a:rPr lang="nl-BE" dirty="0" err="1"/>
              <a:t>fact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for research (BOF) and </a:t>
            </a:r>
            <a:r>
              <a:rPr lang="nl-BE" dirty="0" err="1"/>
              <a:t>innovation</a:t>
            </a:r>
            <a:r>
              <a:rPr lang="nl-BE" dirty="0"/>
              <a:t> (IOF) </a:t>
            </a:r>
            <a:r>
              <a:rPr lang="nl-BE" dirty="0" err="1"/>
              <a:t>comes</a:t>
            </a:r>
            <a:r>
              <a:rPr lang="nl-BE" dirty="0"/>
              <a:t> as </a:t>
            </a:r>
            <a:r>
              <a:rPr lang="nl-BE" dirty="0" err="1"/>
              <a:t>ringfenced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driven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output parameters </a:t>
            </a:r>
            <a:r>
              <a:rPr lang="nl-BE" dirty="0" err="1"/>
              <a:t>emphasizes</a:t>
            </a:r>
            <a:r>
              <a:rPr lang="nl-BE" dirty="0"/>
              <a:t> </a:t>
            </a:r>
            <a:r>
              <a:rPr lang="nl-BE" dirty="0" err="1"/>
              <a:t>government</a:t>
            </a:r>
            <a:r>
              <a:rPr lang="nl-BE" dirty="0"/>
              <a:t> </a:t>
            </a:r>
            <a:r>
              <a:rPr lang="nl-BE" dirty="0" err="1"/>
              <a:t>expectations</a:t>
            </a:r>
            <a:r>
              <a:rPr lang="nl-BE" dirty="0"/>
              <a:t> in these </a:t>
            </a:r>
            <a:r>
              <a:rPr lang="nl-BE" dirty="0" err="1"/>
              <a:t>areas</a:t>
            </a:r>
            <a:endParaRPr lang="nl-BE" dirty="0"/>
          </a:p>
          <a:p>
            <a:endParaRPr lang="nl-BE" dirty="0"/>
          </a:p>
          <a:p>
            <a:r>
              <a:rPr lang="nl-BE" dirty="0"/>
              <a:t>An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comparative</a:t>
            </a:r>
            <a:r>
              <a:rPr lang="nl-BE" dirty="0"/>
              <a:t> analysis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relative</a:t>
            </a:r>
            <a:r>
              <a:rPr lang="nl-BE" dirty="0"/>
              <a:t> </a:t>
            </a:r>
            <a:r>
              <a:rPr lang="nl-BE" dirty="0" err="1"/>
              <a:t>costs</a:t>
            </a:r>
            <a:r>
              <a:rPr lang="nl-BE" dirty="0"/>
              <a:t> of different 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mechanisms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of interest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many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1478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Thank you for your attention and participation</a:t>
            </a:r>
            <a:endParaRPr lang="en-BE" sz="1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dirty="0"/>
              <a:t>tim.engels@uantwerpen.be; raf.guns@uantwerpen.be </a:t>
            </a:r>
          </a:p>
        </p:txBody>
      </p:sp>
    </p:spTree>
    <p:extLst>
      <p:ext uri="{BB962C8B-B14F-4D97-AF65-F5344CB8AC3E}">
        <p14:creationId xmlns:p14="http://schemas.microsoft.com/office/powerpoint/2010/main" val="276985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Belgium and </a:t>
            </a:r>
            <a:r>
              <a:rPr lang="nl-BE" altLang="nl-BE" dirty="0" err="1"/>
              <a:t>Flanders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23887" y="1577009"/>
            <a:ext cx="4727474" cy="4660279"/>
          </a:xfrm>
        </p:spPr>
        <p:txBody>
          <a:bodyPr/>
          <a:lstStyle/>
          <a:p>
            <a:pPr marL="0" indent="0">
              <a:buNone/>
            </a:pPr>
            <a:r>
              <a:rPr lang="nl-BE" b="0" dirty="0" err="1"/>
              <a:t>Flanders</a:t>
            </a:r>
            <a:r>
              <a:rPr lang="nl-BE" b="0" dirty="0"/>
              <a:t> is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northernmost</a:t>
            </a:r>
            <a:r>
              <a:rPr lang="nl-BE" b="0" dirty="0"/>
              <a:t> </a:t>
            </a:r>
            <a:r>
              <a:rPr lang="nl-BE" b="0" dirty="0" err="1"/>
              <a:t>region</a:t>
            </a:r>
            <a:r>
              <a:rPr lang="nl-BE" b="0" dirty="0"/>
              <a:t> of Belgium.</a:t>
            </a:r>
          </a:p>
          <a:p>
            <a:pPr marL="0" indent="0">
              <a:buNone/>
            </a:pPr>
            <a:endParaRPr lang="nl-BE" b="0" dirty="0"/>
          </a:p>
          <a:p>
            <a:pPr lvl="1"/>
            <a:r>
              <a:rPr lang="nl-BE" dirty="0" err="1"/>
              <a:t>Local</a:t>
            </a:r>
            <a:r>
              <a:rPr lang="nl-BE" dirty="0"/>
              <a:t> </a:t>
            </a:r>
            <a:r>
              <a:rPr lang="nl-BE" dirty="0" err="1"/>
              <a:t>language</a:t>
            </a:r>
            <a:r>
              <a:rPr lang="nl-BE" dirty="0"/>
              <a:t>: Dutch</a:t>
            </a:r>
          </a:p>
          <a:p>
            <a:pPr lvl="1"/>
            <a:r>
              <a:rPr lang="nl-BE" b="0" dirty="0" err="1"/>
              <a:t>Population</a:t>
            </a:r>
            <a:r>
              <a:rPr lang="nl-BE" b="0" dirty="0"/>
              <a:t>: 6.6 </a:t>
            </a:r>
            <a:r>
              <a:rPr lang="nl-BE" b="0" dirty="0" err="1"/>
              <a:t>million</a:t>
            </a:r>
            <a:endParaRPr lang="nl-BE" b="0" dirty="0"/>
          </a:p>
          <a:p>
            <a:pPr lvl="1"/>
            <a:r>
              <a:rPr lang="nl-BE" dirty="0"/>
              <a:t>High </a:t>
            </a:r>
            <a:r>
              <a:rPr lang="nl-BE" dirty="0" err="1"/>
              <a:t>degree</a:t>
            </a:r>
            <a:r>
              <a:rPr lang="nl-BE" dirty="0"/>
              <a:t> of </a:t>
            </a:r>
            <a:r>
              <a:rPr lang="nl-BE" dirty="0" err="1"/>
              <a:t>autonomy</a:t>
            </a:r>
            <a:r>
              <a:rPr lang="nl-BE" dirty="0"/>
              <a:t>, </a:t>
            </a:r>
            <a:r>
              <a:rPr lang="nl-BE" dirty="0" err="1"/>
              <a:t>including</a:t>
            </a:r>
            <a:r>
              <a:rPr lang="nl-BE" dirty="0"/>
              <a:t> in </a:t>
            </a:r>
            <a:r>
              <a:rPr lang="nl-BE" dirty="0" err="1"/>
              <a:t>science</a:t>
            </a:r>
            <a:r>
              <a:rPr lang="nl-BE" dirty="0"/>
              <a:t> policy</a:t>
            </a:r>
          </a:p>
          <a:p>
            <a:pPr lvl="1"/>
            <a:r>
              <a:rPr lang="nl-BE" dirty="0"/>
              <a:t>5 </a:t>
            </a:r>
            <a:r>
              <a:rPr lang="nl-BE" dirty="0" err="1"/>
              <a:t>universities</a:t>
            </a:r>
            <a:endParaRPr lang="nl-BE" dirty="0"/>
          </a:p>
          <a:p>
            <a:pPr lvl="1"/>
            <a:endParaRPr lang="nl-BE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8888"/>
            <a:ext cx="2743200" cy="365125"/>
          </a:xfrm>
        </p:spPr>
        <p:txBody>
          <a:bodyPr/>
          <a:lstStyle/>
          <a:p>
            <a:fld id="{3B032377-C103-4EFE-98C1-80A6E5A7472A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10159-BDE4-5030-6888-1B6561CD4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25" y="1448135"/>
            <a:ext cx="6012494" cy="4681156"/>
          </a:xfrm>
          <a:prstGeom prst="rect">
            <a:avLst/>
          </a:prstGeom>
        </p:spPr>
      </p:pic>
      <p:pic>
        <p:nvPicPr>
          <p:cNvPr id="12" name="Picture 11" descr="A map of belgium with red and white colors&#10;&#10;Description automatically generated">
            <a:extLst>
              <a:ext uri="{FF2B5EF4-FFF2-40B4-BE49-F238E27FC236}">
                <a16:creationId xmlns:a16="http://schemas.microsoft.com/office/drawing/2014/main" id="{BA18ED12-20B1-7016-1FF9-F77BBADF4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054" y="1836737"/>
            <a:ext cx="2392704" cy="20819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3AD05F-5604-343B-9C49-FF215731B637}"/>
              </a:ext>
            </a:extLst>
          </p:cNvPr>
          <p:cNvSpPr/>
          <p:nvPr/>
        </p:nvSpPr>
        <p:spPr>
          <a:xfrm>
            <a:off x="5564055" y="1836737"/>
            <a:ext cx="2392704" cy="208193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F7EBD-D122-DD6B-2D47-9D2F815D0B31}"/>
              </a:ext>
            </a:extLst>
          </p:cNvPr>
          <p:cNvSpPr/>
          <p:nvPr/>
        </p:nvSpPr>
        <p:spPr>
          <a:xfrm>
            <a:off x="8442158" y="4252176"/>
            <a:ext cx="403964" cy="347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658B6B-0FCC-B36F-E98E-112F24680038}"/>
              </a:ext>
            </a:extLst>
          </p:cNvPr>
          <p:cNvCxnSpPr>
            <a:cxnSpLocks/>
          </p:cNvCxnSpPr>
          <p:nvPr/>
        </p:nvCxnSpPr>
        <p:spPr>
          <a:xfrm flipH="1" flipV="1">
            <a:off x="7956759" y="1836737"/>
            <a:ext cx="889363" cy="2415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DFC564-03A0-0DE8-96C0-410A7E3D2DAF}"/>
              </a:ext>
            </a:extLst>
          </p:cNvPr>
          <p:cNvCxnSpPr>
            <a:cxnSpLocks/>
          </p:cNvCxnSpPr>
          <p:nvPr/>
        </p:nvCxnSpPr>
        <p:spPr>
          <a:xfrm flipH="1" flipV="1">
            <a:off x="5564055" y="3918669"/>
            <a:ext cx="2878103" cy="681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6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</p:spPr>
        <p:txBody>
          <a:bodyPr anchor="t">
            <a:normAutofit/>
          </a:bodyPr>
          <a:lstStyle/>
          <a:p>
            <a:r>
              <a:rPr lang="nl-BE" dirty="0"/>
              <a:t>Research </a:t>
            </a:r>
            <a:r>
              <a:rPr lang="nl-BE" dirty="0" err="1"/>
              <a:t>evaluation</a:t>
            </a:r>
            <a:r>
              <a:rPr lang="nl-BE" dirty="0"/>
              <a:t> </a:t>
            </a:r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distribution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3A21DC6-F40F-4761-B724-499F7D6ABF6A}" type="slidenum">
              <a:rPr lang="nl-BE" smtClean="0"/>
              <a:pPr>
                <a:spcAft>
                  <a:spcPts val="600"/>
                </a:spcAft>
              </a:pPr>
              <a:t>5</a:t>
            </a:fld>
            <a:endParaRPr lang="nl-BE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5F055D4-B43A-C55B-1600-8A0CF7895CA1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581987238"/>
              </p:ext>
            </p:extLst>
          </p:nvPr>
        </p:nvGraphicFramePr>
        <p:xfrm>
          <a:off x="623889" y="1578459"/>
          <a:ext cx="10944224" cy="465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9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Performance-based research funding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A performance-based research funding system (PRFS) is a system that:</a:t>
            </a:r>
          </a:p>
          <a:p>
            <a:pPr marL="0" indent="0">
              <a:buNone/>
            </a:pPr>
            <a:endParaRPr lang="en-US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/>
              <a:t>is used to distribute research </a:t>
            </a:r>
            <a:r>
              <a:rPr lang="en-US" dirty="0"/>
              <a:t>funding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/>
              <a:t>is </a:t>
            </a:r>
            <a:r>
              <a:rPr lang="en-US" dirty="0"/>
              <a:t>national</a:t>
            </a:r>
            <a:r>
              <a:rPr lang="en-US" b="0" dirty="0"/>
              <a:t>: university-internal evaluations are excluded</a:t>
            </a:r>
            <a:endParaRPr lang="nl-BE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/>
              <a:t>is based on </a:t>
            </a:r>
            <a:r>
              <a:rPr lang="en-US" dirty="0"/>
              <a:t>research</a:t>
            </a:r>
            <a:r>
              <a:rPr lang="en-US" b="0" dirty="0"/>
              <a:t> (rather than, e.g., teaching)</a:t>
            </a:r>
            <a:endParaRPr lang="nl-BE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/>
              <a:t>is based on </a:t>
            </a:r>
            <a:r>
              <a:rPr lang="en-US" dirty="0"/>
              <a:t>research output</a:t>
            </a:r>
            <a:endParaRPr lang="nl-BE" dirty="0"/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1680520" y="5724649"/>
            <a:ext cx="10280822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Hicks, D. (2012). Performance-based university research funding systems.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Policy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41(2), 251–261.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https://doi.org/10.1016/j.respol.2011.09.007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4A7200-D9D2-D757-4037-EB0FC64FC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B1A6C-F89C-5B9B-C279-6088025EA1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704" y="4248036"/>
            <a:ext cx="3442226" cy="1989251"/>
          </a:xfrm>
        </p:spPr>
        <p:txBody>
          <a:bodyPr>
            <a:normAutofit/>
          </a:bodyPr>
          <a:lstStyle/>
          <a:p>
            <a:r>
              <a:rPr lang="nl-BE" sz="2000" dirty="0"/>
              <a:t>Initiator of </a:t>
            </a:r>
            <a:r>
              <a:rPr lang="nl-BE" sz="2000" dirty="0" err="1"/>
              <a:t>many</a:t>
            </a:r>
            <a:r>
              <a:rPr lang="nl-BE" sz="2000" dirty="0"/>
              <a:t> </a:t>
            </a:r>
            <a:r>
              <a:rPr lang="nl-BE" sz="2000" dirty="0" err="1"/>
              <a:t>bibliometric</a:t>
            </a:r>
            <a:r>
              <a:rPr lang="nl-BE" sz="2000" dirty="0"/>
              <a:t> studies in Flanders in </a:t>
            </a:r>
            <a:r>
              <a:rPr lang="nl-BE" sz="2000" dirty="0" err="1"/>
              <a:t>the</a:t>
            </a:r>
            <a:r>
              <a:rPr lang="nl-BE" sz="2000" dirty="0"/>
              <a:t> ’90s and </a:t>
            </a:r>
            <a:r>
              <a:rPr lang="nl-BE" sz="2000" dirty="0" err="1"/>
              <a:t>early</a:t>
            </a:r>
            <a:r>
              <a:rPr lang="nl-BE" sz="2000" dirty="0"/>
              <a:t> ‘00s</a:t>
            </a:r>
          </a:p>
          <a:p>
            <a:r>
              <a:rPr lang="nl-BE" sz="2000" dirty="0" err="1"/>
              <a:t>Many</a:t>
            </a:r>
            <a:r>
              <a:rPr lang="nl-BE" sz="2000" dirty="0"/>
              <a:t> high-level </a:t>
            </a:r>
            <a:r>
              <a:rPr lang="nl-BE" sz="2000" dirty="0" err="1"/>
              <a:t>science</a:t>
            </a:r>
            <a:r>
              <a:rPr lang="nl-BE" sz="2000" dirty="0"/>
              <a:t> </a:t>
            </a:r>
            <a:r>
              <a:rPr lang="nl-BE" sz="2000" dirty="0" err="1"/>
              <a:t>advisory</a:t>
            </a:r>
            <a:r>
              <a:rPr lang="nl-BE" sz="2000" dirty="0"/>
              <a:t> </a:t>
            </a:r>
            <a:r>
              <a:rPr lang="nl-BE" sz="2000" dirty="0" err="1"/>
              <a:t>roles</a:t>
            </a:r>
            <a:r>
              <a:rPr lang="nl-BE" sz="2000" dirty="0"/>
              <a:t> </a:t>
            </a:r>
            <a:r>
              <a:rPr lang="nl-BE" sz="2000" dirty="0" err="1"/>
              <a:t>throughout</a:t>
            </a:r>
            <a:r>
              <a:rPr lang="nl-BE" sz="2000" dirty="0"/>
              <a:t> his </a:t>
            </a:r>
            <a:r>
              <a:rPr lang="nl-BE" sz="2000" dirty="0" err="1"/>
              <a:t>career</a:t>
            </a:r>
            <a:endParaRPr lang="nl-BE" sz="2000" dirty="0"/>
          </a:p>
          <a:p>
            <a:r>
              <a:rPr lang="nl-BE" sz="2000" dirty="0" err="1"/>
              <a:t>Affiliated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CWTS Leiden</a:t>
            </a:r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547B2-4703-D505-35FC-64568E44ED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Marc Luwel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4A6E84-F08A-4390-C93A-0DFB3590BC4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19441" y="4248037"/>
            <a:ext cx="2743200" cy="1989251"/>
          </a:xfrm>
        </p:spPr>
        <p:txBody>
          <a:bodyPr>
            <a:normAutofit/>
          </a:bodyPr>
          <a:lstStyle/>
          <a:p>
            <a:r>
              <a:rPr lang="nl-BE" sz="2000" dirty="0"/>
              <a:t>Professor of </a:t>
            </a:r>
            <a:r>
              <a:rPr lang="nl-BE" sz="2000" dirty="0" err="1"/>
              <a:t>bibliometrics</a:t>
            </a:r>
            <a:r>
              <a:rPr lang="nl-BE" sz="2000" dirty="0"/>
              <a:t> at KU Leuven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FB3727-93E1-AEA3-DD94-6A59846F5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7433" y="3725750"/>
            <a:ext cx="3055863" cy="522288"/>
          </a:xfrm>
        </p:spPr>
        <p:txBody>
          <a:bodyPr/>
          <a:lstStyle/>
          <a:p>
            <a:r>
              <a:rPr lang="nl-BE" dirty="0"/>
              <a:t>Wolfgang Glänzel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B92E7E-29FC-BF1A-5EEF-98C5E6F4362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370394" y="4226560"/>
            <a:ext cx="4137040" cy="2297808"/>
          </a:xfrm>
        </p:spPr>
        <p:txBody>
          <a:bodyPr>
            <a:normAutofit/>
          </a:bodyPr>
          <a:lstStyle/>
          <a:p>
            <a:r>
              <a:rPr lang="nl-BE" sz="2000" dirty="0"/>
              <a:t>Initiator and Promotor-</a:t>
            </a:r>
            <a:r>
              <a:rPr lang="nl-BE" sz="2000" dirty="0" err="1"/>
              <a:t>spokesperson</a:t>
            </a:r>
            <a:r>
              <a:rPr lang="nl-BE" sz="2000" dirty="0"/>
              <a:t> of ECOOM,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Flemish</a:t>
            </a:r>
            <a:r>
              <a:rPr lang="nl-BE" sz="2000" dirty="0"/>
              <a:t> Center for R&amp;D Monitoring</a:t>
            </a:r>
          </a:p>
          <a:p>
            <a:r>
              <a:rPr lang="nl-BE" sz="2000" dirty="0"/>
              <a:t>Chair of Association KU Leuven</a:t>
            </a:r>
          </a:p>
          <a:p>
            <a:r>
              <a:rPr lang="nl-BE" sz="2000" dirty="0"/>
              <a:t>Chair of Leuven R&amp;D</a:t>
            </a:r>
          </a:p>
          <a:p>
            <a:r>
              <a:rPr lang="nl-BE" sz="2000" dirty="0"/>
              <a:t>Chair of KBC Banking Group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690E00-C441-B6FD-B843-7D6CC0B38C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54650" y="3704273"/>
            <a:ext cx="3055863" cy="522288"/>
          </a:xfrm>
        </p:spPr>
        <p:txBody>
          <a:bodyPr/>
          <a:lstStyle/>
          <a:p>
            <a:r>
              <a:rPr lang="nl-BE" dirty="0"/>
              <a:t>Koenraad Debackere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DC396C-A403-EEAD-5824-3D5F684EC9FA}"/>
              </a:ext>
            </a:extLst>
          </p:cNvPr>
          <p:cNvSpPr txBox="1">
            <a:spLocks/>
          </p:cNvSpPr>
          <p:nvPr/>
        </p:nvSpPr>
        <p:spPr>
          <a:xfrm>
            <a:off x="512676" y="484660"/>
            <a:ext cx="10944226" cy="791794"/>
          </a:xfrm>
          <a:prstGeom prst="rect">
            <a:avLst/>
          </a:prstGeom>
        </p:spPr>
        <p:txBody>
          <a:bodyPr/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PRFS in Flanders - the godfathers</a:t>
            </a:r>
            <a:endParaRPr lang="nl-BE" dirty="0"/>
          </a:p>
        </p:txBody>
      </p:sp>
      <p:pic>
        <p:nvPicPr>
          <p:cNvPr id="1026" name="Picture 2" descr="Marc Luwel">
            <a:extLst>
              <a:ext uri="{FF2B5EF4-FFF2-40B4-BE49-F238E27FC236}">
                <a16:creationId xmlns:a16="http://schemas.microsoft.com/office/drawing/2014/main" id="{A86155A2-EFB3-7CD7-253E-E64EBFBB5FD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97" y="1378339"/>
            <a:ext cx="2052791" cy="20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essor K. (Koenraad) Debackere (council member) | About ...">
            <a:extLst>
              <a:ext uri="{FF2B5EF4-FFF2-40B4-BE49-F238E27FC236}">
                <a16:creationId xmlns:a16="http://schemas.microsoft.com/office/drawing/2014/main" id="{F6081C5E-DEBA-BF84-1D8C-C72EBB97927A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 bwMode="auto">
          <a:xfrm>
            <a:off x="5253125" y="1378339"/>
            <a:ext cx="2052791" cy="20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A2C6511-1F47-FB92-3D00-CEB6EF9AC5E3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 bwMode="auto">
          <a:xfrm>
            <a:off x="9005908" y="1378339"/>
            <a:ext cx="2052791" cy="20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1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428D-DCE0-55F7-32C4-436CCC37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78320"/>
            <a:ext cx="10944226" cy="791794"/>
          </a:xfrm>
        </p:spPr>
        <p:txBody>
          <a:bodyPr>
            <a:normAutofit fontScale="90000"/>
          </a:bodyPr>
          <a:lstStyle/>
          <a:p>
            <a:r>
              <a:rPr lang="nl-BE" dirty="0"/>
              <a:t>PRFS in Flanders - </a:t>
            </a:r>
            <a:r>
              <a:rPr lang="nl-BE" dirty="0" err="1"/>
              <a:t>how</a:t>
            </a:r>
            <a:r>
              <a:rPr lang="nl-BE" dirty="0"/>
              <a:t> we have been </a:t>
            </a:r>
            <a:r>
              <a:rPr lang="nl-BE" dirty="0" err="1"/>
              <a:t>involved</a:t>
            </a:r>
            <a:r>
              <a:rPr lang="nl-BE" dirty="0"/>
              <a:t> – </a:t>
            </a:r>
            <a:r>
              <a:rPr lang="nl-BE" dirty="0" err="1"/>
              <a:t>declaration</a:t>
            </a:r>
            <a:r>
              <a:rPr lang="nl-BE" dirty="0"/>
              <a:t> of Conflict of Interest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16C0A-E801-B198-2EAE-B3AC92293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2A837-B3A7-8EB8-8131-DD9C35B6C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Tim: </a:t>
            </a:r>
          </a:p>
          <a:p>
            <a:pPr lvl="1"/>
            <a:r>
              <a:rPr lang="nl-BE" dirty="0" err="1"/>
              <a:t>initiated</a:t>
            </a:r>
            <a:r>
              <a:rPr lang="nl-BE" dirty="0"/>
              <a:t> research assessments at </a:t>
            </a:r>
            <a:r>
              <a:rPr lang="nl-BE" dirty="0" err="1"/>
              <a:t>the</a:t>
            </a:r>
            <a:r>
              <a:rPr lang="nl-BE" dirty="0"/>
              <a:t> team level at University of </a:t>
            </a:r>
            <a:r>
              <a:rPr lang="nl-BE" dirty="0" err="1"/>
              <a:t>Antwerp</a:t>
            </a:r>
            <a:r>
              <a:rPr lang="nl-BE" dirty="0"/>
              <a:t> in 2006</a:t>
            </a:r>
          </a:p>
          <a:p>
            <a:pPr lvl="1"/>
            <a:r>
              <a:rPr lang="nl-BE" dirty="0" err="1"/>
              <a:t>started</a:t>
            </a:r>
            <a:r>
              <a:rPr lang="nl-BE" dirty="0"/>
              <a:t> </a:t>
            </a:r>
            <a:r>
              <a:rPr lang="nl-BE" dirty="0" err="1"/>
              <a:t>Antwerp</a:t>
            </a:r>
            <a:r>
              <a:rPr lang="nl-BE" dirty="0"/>
              <a:t> </a:t>
            </a:r>
            <a:r>
              <a:rPr lang="nl-BE" dirty="0" err="1"/>
              <a:t>branch</a:t>
            </a:r>
            <a:r>
              <a:rPr lang="nl-BE" dirty="0"/>
              <a:t> of ECOOM in 2007 </a:t>
            </a:r>
          </a:p>
          <a:p>
            <a:pPr lvl="1"/>
            <a:r>
              <a:rPr lang="nl-BE" dirty="0" err="1"/>
              <a:t>coordinated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preparation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Flemish</a:t>
            </a:r>
            <a:r>
              <a:rPr lang="nl-BE" dirty="0"/>
              <a:t> </a:t>
            </a:r>
            <a:r>
              <a:rPr lang="nl-BE" dirty="0" err="1"/>
              <a:t>Bibliographic</a:t>
            </a:r>
            <a:r>
              <a:rPr lang="nl-BE" dirty="0"/>
              <a:t> database for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sciences</a:t>
            </a:r>
            <a:r>
              <a:rPr lang="nl-BE" dirty="0"/>
              <a:t> and </a:t>
            </a:r>
            <a:r>
              <a:rPr lang="nl-BE" dirty="0" err="1"/>
              <a:t>humanities</a:t>
            </a:r>
            <a:r>
              <a:rPr lang="nl-BE" dirty="0"/>
              <a:t> (VABB) in 2008-2010, as well as </a:t>
            </a:r>
            <a:r>
              <a:rPr lang="nl-BE" dirty="0" err="1"/>
              <a:t>the</a:t>
            </a:r>
            <a:r>
              <a:rPr lang="nl-BE" dirty="0"/>
              <a:t> first five </a:t>
            </a:r>
            <a:r>
              <a:rPr lang="nl-BE" dirty="0" err="1"/>
              <a:t>annual</a:t>
            </a:r>
            <a:r>
              <a:rPr lang="nl-BE" dirty="0"/>
              <a:t> updates</a:t>
            </a:r>
          </a:p>
          <a:p>
            <a:pPr lvl="1"/>
            <a:r>
              <a:rPr lang="nl-BE" dirty="0" err="1"/>
              <a:t>directly</a:t>
            </a:r>
            <a:r>
              <a:rPr lang="nl-BE" dirty="0"/>
              <a:t> </a:t>
            </a:r>
            <a:r>
              <a:rPr lang="nl-BE" dirty="0" err="1"/>
              <a:t>involved</a:t>
            </a:r>
            <a:r>
              <a:rPr lang="nl-BE" dirty="0"/>
              <a:t> in </a:t>
            </a:r>
            <a:r>
              <a:rPr lang="nl-BE" dirty="0" err="1"/>
              <a:t>negotiations</a:t>
            </a:r>
            <a:r>
              <a:rPr lang="nl-BE" dirty="0"/>
              <a:t> </a:t>
            </a:r>
            <a:r>
              <a:rPr lang="nl-BE" dirty="0" err="1"/>
              <a:t>regarding</a:t>
            </a:r>
            <a:r>
              <a:rPr lang="nl-BE" dirty="0"/>
              <a:t> BOF-</a:t>
            </a: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since</a:t>
            </a:r>
            <a:r>
              <a:rPr lang="nl-BE" dirty="0"/>
              <a:t> 2009</a:t>
            </a:r>
          </a:p>
          <a:p>
            <a:pPr lvl="1"/>
            <a:r>
              <a:rPr lang="nl-BE" dirty="0" err="1"/>
              <a:t>head</a:t>
            </a:r>
            <a:r>
              <a:rPr lang="nl-BE" dirty="0"/>
              <a:t> of research, </a:t>
            </a:r>
            <a:r>
              <a:rPr lang="nl-BE" dirty="0" err="1"/>
              <a:t>innovation</a:t>
            </a:r>
            <a:r>
              <a:rPr lang="nl-BE" dirty="0"/>
              <a:t> and </a:t>
            </a:r>
            <a:r>
              <a:rPr lang="nl-BE" dirty="0" err="1"/>
              <a:t>valorisation</a:t>
            </a:r>
            <a:r>
              <a:rPr lang="nl-BE" dirty="0"/>
              <a:t> at University of </a:t>
            </a:r>
            <a:r>
              <a:rPr lang="nl-BE" dirty="0" err="1"/>
              <a:t>Antwerp</a:t>
            </a:r>
            <a:r>
              <a:rPr lang="nl-BE" dirty="0"/>
              <a:t> </a:t>
            </a:r>
            <a:r>
              <a:rPr lang="nl-BE" dirty="0" err="1"/>
              <a:t>since</a:t>
            </a:r>
            <a:r>
              <a:rPr lang="nl-BE" dirty="0"/>
              <a:t> 2015</a:t>
            </a:r>
          </a:p>
          <a:p>
            <a:r>
              <a:rPr lang="nl-BE" dirty="0"/>
              <a:t>Raf:</a:t>
            </a:r>
          </a:p>
          <a:p>
            <a:pPr lvl="1"/>
            <a:r>
              <a:rPr lang="nl-BE" dirty="0" err="1"/>
              <a:t>Coordinator</a:t>
            </a:r>
            <a:r>
              <a:rPr lang="nl-BE" dirty="0"/>
              <a:t> of ECOOM-</a:t>
            </a:r>
            <a:r>
              <a:rPr lang="nl-BE" dirty="0" err="1"/>
              <a:t>Antwerp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unit </a:t>
            </a:r>
            <a:r>
              <a:rPr lang="nl-BE" dirty="0" err="1"/>
              <a:t>responsible</a:t>
            </a:r>
            <a:r>
              <a:rPr lang="nl-BE" dirty="0"/>
              <a:t> for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annual</a:t>
            </a:r>
            <a:r>
              <a:rPr lang="nl-BE" dirty="0"/>
              <a:t> update of </a:t>
            </a:r>
            <a:r>
              <a:rPr lang="nl-BE" dirty="0" err="1"/>
              <a:t>the</a:t>
            </a:r>
            <a:r>
              <a:rPr lang="nl-BE" dirty="0"/>
              <a:t> VABB, </a:t>
            </a:r>
            <a:r>
              <a:rPr lang="nl-BE" dirty="0" err="1"/>
              <a:t>one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parameters in </a:t>
            </a:r>
            <a:r>
              <a:rPr lang="nl-BE" dirty="0" err="1"/>
              <a:t>the</a:t>
            </a:r>
            <a:r>
              <a:rPr lang="nl-BE" dirty="0"/>
              <a:t> BOF-</a:t>
            </a:r>
            <a:r>
              <a:rPr lang="nl-BE" dirty="0" err="1"/>
              <a:t>key</a:t>
            </a:r>
            <a:r>
              <a:rPr lang="nl-BE" dirty="0"/>
              <a:t>, </a:t>
            </a:r>
            <a:r>
              <a:rPr lang="nl-BE" dirty="0" err="1"/>
              <a:t>since</a:t>
            </a:r>
            <a:r>
              <a:rPr lang="nl-BE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80540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43CFF5-6D63-BD64-3F07-3AAE09A6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2"/>
            <a:ext cx="3280848" cy="1245157"/>
          </a:xfrm>
        </p:spPr>
        <p:txBody>
          <a:bodyPr>
            <a:normAutofit/>
          </a:bodyPr>
          <a:lstStyle/>
          <a:p>
            <a:r>
              <a:rPr lang="nl-BE" dirty="0"/>
              <a:t>PRFS in Flanders</a:t>
            </a:r>
            <a:br>
              <a:rPr lang="nl-BE" dirty="0"/>
            </a:br>
            <a:r>
              <a:rPr lang="nl-BE" dirty="0"/>
              <a:t>- </a:t>
            </a:r>
            <a:r>
              <a:rPr lang="nl-BE" dirty="0" err="1"/>
              <a:t>literature</a:t>
            </a:r>
            <a:endParaRPr lang="nl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21719-1A4C-FCA3-9F72-448D3EAC8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9" name="Content Placeholder 8" descr="A paper with text on it&#10;&#10;Description automatically generated">
            <a:extLst>
              <a:ext uri="{FF2B5EF4-FFF2-40B4-BE49-F238E27FC236}">
                <a16:creationId xmlns:a16="http://schemas.microsoft.com/office/drawing/2014/main" id="{1FB71783-8A47-8093-9613-38CB40001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5969" y="421017"/>
            <a:ext cx="3587771" cy="466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03D10D-E1DB-F75B-B25D-C0E646A1E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882" y="421017"/>
            <a:ext cx="3280163" cy="466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4C558-545D-DDED-D1E1-000E5BE12B1A}"/>
              </a:ext>
            </a:extLst>
          </p:cNvPr>
          <p:cNvSpPr txBox="1"/>
          <p:nvPr/>
        </p:nvSpPr>
        <p:spPr>
          <a:xfrm>
            <a:off x="5391806" y="5598405"/>
            <a:ext cx="66004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chemeClr val="accent1"/>
                </a:solidFill>
                <a:latin typeface="+mn-lt"/>
              </a:rPr>
              <a:t>Luwel, M. (2021). Performance-based Institutional Research Funding in Flanders, Belgium. </a:t>
            </a:r>
            <a:r>
              <a:rPr lang="en-US" sz="2000" b="0" i="1" u="none" strike="noStrike" baseline="0" dirty="0">
                <a:solidFill>
                  <a:schemeClr val="accent1"/>
                </a:solidFill>
                <a:latin typeface="+mn-lt"/>
              </a:rPr>
              <a:t>Scholarly Assessment Reports</a:t>
            </a:r>
            <a:r>
              <a:rPr lang="en-US" sz="2000" b="0" i="0" u="none" strike="noStrike" baseline="0" dirty="0">
                <a:solidFill>
                  <a:schemeClr val="accent1"/>
                </a:solidFill>
                <a:latin typeface="+mn-lt"/>
              </a:rPr>
              <a:t>, 3(1): 3, pp. 1–24. DOI: </a:t>
            </a:r>
            <a:r>
              <a:rPr lang="en-US" sz="2000" b="0" i="1" u="none" strike="noStrike" baseline="0" dirty="0">
                <a:solidFill>
                  <a:srgbClr val="3C6C46"/>
                </a:solidFill>
                <a:latin typeface="+mn-lt"/>
              </a:rPr>
              <a:t>https:// doi.org/10.29024/sar.29 </a:t>
            </a:r>
            <a:endParaRPr lang="nl-BE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D65D8-411E-C9D4-11C8-94556506DC30}"/>
              </a:ext>
            </a:extLst>
          </p:cNvPr>
          <p:cNvSpPr txBox="1"/>
          <p:nvPr/>
        </p:nvSpPr>
        <p:spPr>
          <a:xfrm>
            <a:off x="367516" y="2751467"/>
            <a:ext cx="343688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u="none" strike="noStrike" baseline="0" dirty="0">
                <a:solidFill>
                  <a:schemeClr val="accent1"/>
                </a:solidFill>
                <a:latin typeface="+mn-lt"/>
              </a:rPr>
              <a:t>Engels, T. C. E., &amp; Guns, R. </a:t>
            </a:r>
            <a:r>
              <a:rPr lang="en-US" sz="2000" b="0" i="0" u="none" strike="noStrike" baseline="0" dirty="0">
                <a:solidFill>
                  <a:schemeClr val="accent1"/>
                </a:solidFill>
                <a:latin typeface="+mn-lt"/>
              </a:rPr>
              <a:t>(2018). The Flemish performance-based research funding system: a unique variant of the Norwegian model. </a:t>
            </a:r>
            <a:r>
              <a:rPr lang="en-US" sz="2000" b="0" i="1" u="none" strike="noStrike" baseline="0" dirty="0">
                <a:solidFill>
                  <a:schemeClr val="accent1"/>
                </a:solidFill>
                <a:latin typeface="+mn-lt"/>
              </a:rPr>
              <a:t>Journal of Data and Information Science</a:t>
            </a:r>
            <a:r>
              <a:rPr lang="en-US" sz="2000" b="0" i="0" u="none" strike="noStrike" baseline="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000" b="0" i="1" u="none" strike="noStrike" baseline="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000" b="0" i="0" u="none" strike="noStrike" baseline="0" dirty="0">
                <a:solidFill>
                  <a:schemeClr val="accent1"/>
                </a:solidFill>
                <a:latin typeface="+mn-lt"/>
              </a:rPr>
              <a:t>(4), 45–60. DOI: </a:t>
            </a:r>
            <a:r>
              <a:rPr lang="en-US" sz="2000" b="0" i="1" u="none" strike="noStrike" baseline="0" dirty="0">
                <a:solidFill>
                  <a:srgbClr val="3C6C46"/>
                </a:solidFill>
                <a:latin typeface="+mn-lt"/>
              </a:rPr>
              <a:t>https:// doi.org/10.2478/jdis-2018-0020 </a:t>
            </a:r>
            <a:endParaRPr lang="nl-B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082187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inhoud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elslide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37863</TotalTime>
  <Words>1958</Words>
  <Application>Microsoft Office PowerPoint</Application>
  <PresentationFormat>Widescreen</PresentationFormat>
  <Paragraphs>247</Paragraphs>
  <Slides>32</Slides>
  <Notes>23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ITC Officina Sans Std Book</vt:lpstr>
      <vt:lpstr>Times New Roman</vt:lpstr>
      <vt:lpstr>Times-Roman</vt:lpstr>
      <vt:lpstr>Trebuchet MS</vt:lpstr>
      <vt:lpstr>Verdana</vt:lpstr>
      <vt:lpstr>Wingdings</vt:lpstr>
      <vt:lpstr>UAntwerpen-inhoud</vt:lpstr>
      <vt:lpstr>UAntwerpen_titelslide</vt:lpstr>
      <vt:lpstr>20 years of performance-based research funding in Flanders, Belgium</vt:lpstr>
      <vt:lpstr>A brief poll</vt:lpstr>
      <vt:lpstr>A brief poll</vt:lpstr>
      <vt:lpstr>Belgium and Flanders</vt:lpstr>
      <vt:lpstr>Research evaluation vs funding distribution</vt:lpstr>
      <vt:lpstr>Performance-based research funding</vt:lpstr>
      <vt:lpstr>PowerPoint Presentation</vt:lpstr>
      <vt:lpstr>PRFS in Flanders - how we have been involved – declaration of Conflict of Interest</vt:lpstr>
      <vt:lpstr>PRFS in Flanders - literature</vt:lpstr>
      <vt:lpstr>PowerPoint Presentation</vt:lpstr>
      <vt:lpstr>BOF key evolution</vt:lpstr>
      <vt:lpstr>BOF key changes 2003 and 2008</vt:lpstr>
      <vt:lpstr>BOF key changes 2013 and 2019</vt:lpstr>
      <vt:lpstr>BOF-evaluation 2023</vt:lpstr>
      <vt:lpstr>IOF-evaluation 2023 took place in parallel</vt:lpstr>
      <vt:lpstr>► How have the BOF-shares of the five Flemish universities evolved? </vt:lpstr>
      <vt:lpstr>Evolution university shares in BOF</vt:lpstr>
      <vt:lpstr>► How has the number of publications per FTE evolved?</vt:lpstr>
      <vt:lpstr>Evolution FTE researchers in Flanders</vt:lpstr>
      <vt:lpstr>Evolution publication counts in Flanders</vt:lpstr>
      <vt:lpstr>Publications/FTE</vt:lpstr>
      <vt:lpstr>► How has the citation impact of publications evolved? </vt:lpstr>
      <vt:lpstr>Evolution of field-weighted citation impact (Relative Citation Rate)</vt:lpstr>
      <vt:lpstr>Evolution of share of papers that achieve high or exceptional citation impact (CSS)</vt:lpstr>
      <vt:lpstr>► How has the share of international co-publications and the share of SSH papers in English evolved? </vt:lpstr>
      <vt:lpstr>Share of international co-publications and English in SSH</vt:lpstr>
      <vt:lpstr>► Have the BOF-key and the IOF-key had any impact at all on universities?   More specifically, on university information management, on research assessments at universities and/or on individual researchers? </vt:lpstr>
      <vt:lpstr>Possible impacts on researchers and research teams</vt:lpstr>
      <vt:lpstr>Research evaluation</vt:lpstr>
      <vt:lpstr>Possible impacts on university information management</vt:lpstr>
      <vt:lpstr>Conclusion</vt:lpstr>
      <vt:lpstr>Thank you for your attention and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Raf Guns</cp:lastModifiedBy>
  <cp:revision>55</cp:revision>
  <dcterms:created xsi:type="dcterms:W3CDTF">2020-12-07T09:05:54Z</dcterms:created>
  <dcterms:modified xsi:type="dcterms:W3CDTF">2023-10-13T12:03:54Z</dcterms:modified>
</cp:coreProperties>
</file>