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  <p:sldMasterId id="2147484114" r:id="rId2"/>
  </p:sldMasterIdLst>
  <p:notesMasterIdLst>
    <p:notesMasterId r:id="rId18"/>
  </p:notesMasterIdLst>
  <p:sldIdLst>
    <p:sldId id="257" r:id="rId3"/>
    <p:sldId id="292" r:id="rId4"/>
    <p:sldId id="294" r:id="rId5"/>
    <p:sldId id="326" r:id="rId6"/>
    <p:sldId id="282" r:id="rId7"/>
    <p:sldId id="308" r:id="rId8"/>
    <p:sldId id="311" r:id="rId9"/>
    <p:sldId id="309" r:id="rId10"/>
    <p:sldId id="310" r:id="rId11"/>
    <p:sldId id="302" r:id="rId12"/>
    <p:sldId id="303" r:id="rId13"/>
    <p:sldId id="325" r:id="rId14"/>
    <p:sldId id="322" r:id="rId15"/>
    <p:sldId id="313" r:id="rId16"/>
    <p:sldId id="317" r:id="rId17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9A816A"/>
    <a:srgbClr val="5CAB6F"/>
    <a:srgbClr val="C55559"/>
    <a:srgbClr val="E1986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9FDAB-CAED-4950-BA33-32BEE7B66D56}" v="1207" dt="2023-10-13T06:18:0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76209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240ED-26AB-4A62-97AB-452D020A7C6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1150B4-CA1F-496B-9739-C997ADAD3A17}">
      <dgm:prSet/>
      <dgm:spPr/>
      <dgm:t>
        <a:bodyPr/>
        <a:lstStyle/>
        <a:p>
          <a:r>
            <a:rPr lang="nl-BE" dirty="0" err="1"/>
            <a:t>Characterized</a:t>
          </a:r>
          <a:r>
            <a:rPr lang="nl-BE" dirty="0"/>
            <a:t> </a:t>
          </a:r>
          <a:r>
            <a:rPr lang="nl-BE" dirty="0" err="1"/>
            <a:t>by</a:t>
          </a:r>
          <a:endParaRPr lang="en-US" dirty="0"/>
        </a:p>
      </dgm:t>
    </dgm:pt>
    <dgm:pt modelId="{4DBFD4FF-380E-4F7C-8773-B1F484AD8165}" type="parTrans" cxnId="{4DB281EF-2C66-488F-8F21-FB2FC9507767}">
      <dgm:prSet/>
      <dgm:spPr/>
      <dgm:t>
        <a:bodyPr/>
        <a:lstStyle/>
        <a:p>
          <a:endParaRPr lang="en-US"/>
        </a:p>
      </dgm:t>
    </dgm:pt>
    <dgm:pt modelId="{A03495CB-E3CE-4A20-8A58-F96BAACCD5E6}" type="sibTrans" cxnId="{4DB281EF-2C66-488F-8F21-FB2FC9507767}">
      <dgm:prSet/>
      <dgm:spPr/>
      <dgm:t>
        <a:bodyPr/>
        <a:lstStyle/>
        <a:p>
          <a:endParaRPr lang="en-US"/>
        </a:p>
      </dgm:t>
    </dgm:pt>
    <dgm:pt modelId="{DF3956A3-970E-4027-9FAB-A3ACFB74CBB6}">
      <dgm:prSet custT="1"/>
      <dgm:spPr/>
      <dgm:t>
        <a:bodyPr/>
        <a:lstStyle/>
        <a:p>
          <a:r>
            <a:rPr lang="nl-BE" sz="2000" dirty="0" err="1"/>
            <a:t>Importance</a:t>
          </a:r>
          <a:r>
            <a:rPr lang="nl-BE" sz="2000" dirty="0"/>
            <a:t> of multiple </a:t>
          </a:r>
          <a:r>
            <a:rPr lang="nl-BE" sz="2000" dirty="0" err="1"/>
            <a:t>languages</a:t>
          </a:r>
          <a:r>
            <a:rPr lang="nl-BE" sz="2000" dirty="0"/>
            <a:t>, in </a:t>
          </a:r>
          <a:r>
            <a:rPr lang="nl-BE" sz="2000" dirty="0" err="1"/>
            <a:t>particular</a:t>
          </a:r>
          <a:r>
            <a:rPr lang="nl-BE" sz="2000" dirty="0"/>
            <a:t> </a:t>
          </a:r>
          <a:r>
            <a:rPr lang="nl-BE" sz="2000" dirty="0" err="1"/>
            <a:t>local</a:t>
          </a:r>
          <a:r>
            <a:rPr lang="nl-BE" sz="2000" dirty="0"/>
            <a:t> </a:t>
          </a:r>
          <a:r>
            <a:rPr lang="nl-BE" sz="2000" dirty="0" err="1"/>
            <a:t>language</a:t>
          </a:r>
          <a:r>
            <a:rPr lang="nl-BE" sz="2000" dirty="0"/>
            <a:t> </a:t>
          </a:r>
          <a:r>
            <a:rPr lang="nl-BE" sz="1800" dirty="0">
              <a:solidFill>
                <a:schemeClr val="bg1">
                  <a:lumMod val="65000"/>
                </a:schemeClr>
              </a:solidFill>
            </a:rPr>
            <a:t>(Kulczycki et al., 2020) </a:t>
          </a:r>
          <a:endParaRPr lang="en-US" sz="1800" dirty="0">
            <a:solidFill>
              <a:schemeClr val="bg1">
                <a:lumMod val="65000"/>
              </a:schemeClr>
            </a:solidFill>
          </a:endParaRPr>
        </a:p>
      </dgm:t>
    </dgm:pt>
    <dgm:pt modelId="{252A9750-D175-46F7-8916-1897571A4B76}" type="parTrans" cxnId="{3DEF0747-8867-4D43-9393-7696761315D0}">
      <dgm:prSet/>
      <dgm:spPr/>
      <dgm:t>
        <a:bodyPr/>
        <a:lstStyle/>
        <a:p>
          <a:endParaRPr lang="en-US"/>
        </a:p>
      </dgm:t>
    </dgm:pt>
    <dgm:pt modelId="{60C45E79-0FFE-461F-8090-421C1128AD39}" type="sibTrans" cxnId="{3DEF0747-8867-4D43-9393-7696761315D0}">
      <dgm:prSet/>
      <dgm:spPr/>
      <dgm:t>
        <a:bodyPr/>
        <a:lstStyle/>
        <a:p>
          <a:endParaRPr lang="en-US"/>
        </a:p>
      </dgm:t>
    </dgm:pt>
    <dgm:pt modelId="{B62DCBE6-5449-4BFB-BFBA-87C7E0E69ED2}">
      <dgm:prSet custT="1"/>
      <dgm:spPr/>
      <dgm:t>
        <a:bodyPr/>
        <a:lstStyle/>
        <a:p>
          <a:r>
            <a:rPr lang="nl-BE" sz="2000" dirty="0" err="1"/>
            <a:t>Importance</a:t>
          </a:r>
          <a:r>
            <a:rPr lang="nl-BE" sz="2000" dirty="0"/>
            <a:t> of </a:t>
          </a:r>
          <a:r>
            <a:rPr lang="nl-BE" sz="2000" dirty="0" err="1"/>
            <a:t>book</a:t>
          </a:r>
          <a:r>
            <a:rPr lang="nl-BE" sz="2000" dirty="0"/>
            <a:t> </a:t>
          </a:r>
          <a:r>
            <a:rPr lang="nl-BE" sz="2000" dirty="0" err="1"/>
            <a:t>publications</a:t>
          </a:r>
          <a:r>
            <a:rPr lang="nl-BE" sz="2000" dirty="0"/>
            <a:t> </a:t>
          </a:r>
          <a:r>
            <a:rPr lang="nl-BE" sz="1800" dirty="0">
              <a:solidFill>
                <a:schemeClr val="bg1">
                  <a:lumMod val="65000"/>
                </a:schemeClr>
              </a:solidFill>
            </a:rPr>
            <a:t>(Engels et al., 2018)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18726FB3-C755-40D3-9CE3-A3338E1124B7}" type="parTrans" cxnId="{1F2A0771-66A8-48AA-9634-8A5C5C38D74F}">
      <dgm:prSet/>
      <dgm:spPr/>
      <dgm:t>
        <a:bodyPr/>
        <a:lstStyle/>
        <a:p>
          <a:endParaRPr lang="en-US"/>
        </a:p>
      </dgm:t>
    </dgm:pt>
    <dgm:pt modelId="{2956CCF6-4776-4C85-BA3E-5850AEBD9D8D}" type="sibTrans" cxnId="{1F2A0771-66A8-48AA-9634-8A5C5C38D74F}">
      <dgm:prSet/>
      <dgm:spPr/>
      <dgm:t>
        <a:bodyPr/>
        <a:lstStyle/>
        <a:p>
          <a:endParaRPr lang="en-US"/>
        </a:p>
      </dgm:t>
    </dgm:pt>
    <dgm:pt modelId="{148AE372-9180-4141-AEC6-7B51E5D4A5C7}">
      <dgm:prSet custT="1"/>
      <dgm:spPr/>
      <dgm:t>
        <a:bodyPr/>
        <a:lstStyle/>
        <a:p>
          <a:r>
            <a:rPr lang="nl-BE" sz="2000" dirty="0" err="1"/>
            <a:t>Importance</a:t>
          </a:r>
          <a:r>
            <a:rPr lang="nl-BE" sz="2000" dirty="0"/>
            <a:t> of </a:t>
          </a:r>
          <a:r>
            <a:rPr lang="nl-BE" sz="2000" dirty="0" err="1"/>
            <a:t>local</a:t>
          </a:r>
          <a:r>
            <a:rPr lang="nl-BE" sz="2000" dirty="0"/>
            <a:t> journals and </a:t>
          </a:r>
          <a:r>
            <a:rPr lang="nl-BE" sz="2000" dirty="0" err="1"/>
            <a:t>publishers</a:t>
          </a:r>
          <a:r>
            <a:rPr lang="nl-BE" sz="2000" dirty="0"/>
            <a:t> </a:t>
          </a:r>
          <a:r>
            <a:rPr lang="nl-BE" sz="1800" dirty="0">
              <a:solidFill>
                <a:schemeClr val="bg1">
                  <a:lumMod val="65000"/>
                </a:schemeClr>
              </a:solidFill>
            </a:rPr>
            <a:t>(Larivière &amp; </a:t>
          </a:r>
          <a:r>
            <a:rPr lang="nl-BE" sz="1800" dirty="0" err="1">
              <a:solidFill>
                <a:schemeClr val="bg1">
                  <a:lumMod val="65000"/>
                </a:schemeClr>
              </a:solidFill>
            </a:rPr>
            <a:t>Macaluso</a:t>
          </a:r>
          <a:r>
            <a:rPr lang="nl-BE" sz="1800" dirty="0">
              <a:solidFill>
                <a:schemeClr val="bg1">
                  <a:lumMod val="65000"/>
                </a:schemeClr>
              </a:solidFill>
            </a:rPr>
            <a:t>, 2011)</a:t>
          </a:r>
          <a:endParaRPr lang="en-US" sz="1800" dirty="0">
            <a:solidFill>
              <a:schemeClr val="bg1">
                <a:lumMod val="65000"/>
              </a:schemeClr>
            </a:solidFill>
          </a:endParaRPr>
        </a:p>
      </dgm:t>
    </dgm:pt>
    <dgm:pt modelId="{8388333C-A557-4681-9111-856A33121BAD}" type="parTrans" cxnId="{C479A22A-8278-444B-9BBB-F658ABC58A4D}">
      <dgm:prSet/>
      <dgm:spPr/>
      <dgm:t>
        <a:bodyPr/>
        <a:lstStyle/>
        <a:p>
          <a:endParaRPr lang="en-US"/>
        </a:p>
      </dgm:t>
    </dgm:pt>
    <dgm:pt modelId="{5FEAD6D5-F3F6-4EFF-BF3E-224F08B308B2}" type="sibTrans" cxnId="{C479A22A-8278-444B-9BBB-F658ABC58A4D}">
      <dgm:prSet/>
      <dgm:spPr/>
      <dgm:t>
        <a:bodyPr/>
        <a:lstStyle/>
        <a:p>
          <a:endParaRPr lang="en-US"/>
        </a:p>
      </dgm:t>
    </dgm:pt>
    <dgm:pt modelId="{266C1CB9-3C3F-44CD-89EF-154642C765AC}">
      <dgm:prSet/>
      <dgm:spPr/>
      <dgm:t>
        <a:bodyPr/>
        <a:lstStyle/>
        <a:p>
          <a:r>
            <a:rPr lang="nl-BE" dirty="0" err="1"/>
            <a:t>Why</a:t>
          </a:r>
          <a:r>
            <a:rPr lang="nl-BE" dirty="0"/>
            <a:t>?</a:t>
          </a:r>
          <a:endParaRPr lang="en-US" dirty="0"/>
        </a:p>
      </dgm:t>
    </dgm:pt>
    <dgm:pt modelId="{A1B8F30B-B53E-447B-A484-E92265F125A1}" type="parTrans" cxnId="{DD539F2F-F886-4FAB-BF9A-342BBED72C9A}">
      <dgm:prSet/>
      <dgm:spPr/>
      <dgm:t>
        <a:bodyPr/>
        <a:lstStyle/>
        <a:p>
          <a:endParaRPr lang="en-US"/>
        </a:p>
      </dgm:t>
    </dgm:pt>
    <dgm:pt modelId="{05EFDEDB-C45A-4F53-B387-027B09FA625C}" type="sibTrans" cxnId="{DD539F2F-F886-4FAB-BF9A-342BBED72C9A}">
      <dgm:prSet/>
      <dgm:spPr/>
      <dgm:t>
        <a:bodyPr/>
        <a:lstStyle/>
        <a:p>
          <a:endParaRPr lang="en-US"/>
        </a:p>
      </dgm:t>
    </dgm:pt>
    <dgm:pt modelId="{D840651C-38F3-4266-9ABE-F18197725682}">
      <dgm:prSet custT="1"/>
      <dgm:spPr/>
      <dgm:t>
        <a:bodyPr/>
        <a:lstStyle/>
        <a:p>
          <a:r>
            <a:rPr lang="en-US" sz="2000" dirty="0"/>
            <a:t>“differences in methods, material and missions” </a:t>
          </a:r>
          <a:r>
            <a:rPr lang="en-US" sz="1800" dirty="0">
              <a:solidFill>
                <a:schemeClr val="bg1">
                  <a:lumMod val="65000"/>
                </a:schemeClr>
              </a:solidFill>
            </a:rPr>
            <a:t>(Sivertsen &amp; Larsen, 2012)</a:t>
          </a:r>
          <a:endParaRPr lang="en-US" sz="2400" dirty="0">
            <a:solidFill>
              <a:schemeClr val="bg1">
                <a:lumMod val="65000"/>
              </a:schemeClr>
            </a:solidFill>
          </a:endParaRPr>
        </a:p>
      </dgm:t>
    </dgm:pt>
    <dgm:pt modelId="{32292C93-907F-4F73-A388-FCE0B618B98A}" type="parTrans" cxnId="{7228F258-67AB-43C7-8763-DE332E24F8C1}">
      <dgm:prSet/>
      <dgm:spPr/>
      <dgm:t>
        <a:bodyPr/>
        <a:lstStyle/>
        <a:p>
          <a:endParaRPr lang="nl-BE"/>
        </a:p>
      </dgm:t>
    </dgm:pt>
    <dgm:pt modelId="{475FC6C2-96A4-41BF-A1F9-2C6E2E312E05}" type="sibTrans" cxnId="{7228F258-67AB-43C7-8763-DE332E24F8C1}">
      <dgm:prSet/>
      <dgm:spPr/>
      <dgm:t>
        <a:bodyPr/>
        <a:lstStyle/>
        <a:p>
          <a:endParaRPr lang="nl-BE"/>
        </a:p>
      </dgm:t>
    </dgm:pt>
    <dgm:pt modelId="{0E4C20C0-7F75-4F23-A43C-AB622F56BFCA}">
      <dgm:prSet custT="1"/>
      <dgm:spPr/>
      <dgm:t>
        <a:bodyPr/>
        <a:lstStyle/>
        <a:p>
          <a:r>
            <a:rPr lang="en-US" sz="2000" dirty="0"/>
            <a:t>Heterogeneity and diversity </a:t>
          </a:r>
          <a:r>
            <a:rPr lang="en-US" sz="1800" dirty="0">
              <a:solidFill>
                <a:schemeClr val="bg1">
                  <a:lumMod val="65000"/>
                </a:schemeClr>
              </a:solidFill>
            </a:rPr>
            <a:t>(Verleysen &amp; </a:t>
          </a:r>
          <a:r>
            <a:rPr lang="en-US" sz="1800" dirty="0" err="1">
              <a:solidFill>
                <a:schemeClr val="bg1">
                  <a:lumMod val="65000"/>
                </a:schemeClr>
              </a:solidFill>
            </a:rPr>
            <a:t>Weeren</a:t>
          </a:r>
          <a:r>
            <a:rPr lang="en-US" sz="1800" dirty="0">
              <a:solidFill>
                <a:schemeClr val="bg1">
                  <a:lumMod val="65000"/>
                </a:schemeClr>
              </a:solidFill>
            </a:rPr>
            <a:t>, 2016)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615C5331-82FE-4DC3-BA5D-AE5ADA8ACA82}" type="parTrans" cxnId="{F59DFA0A-20B2-4AE0-A3AB-B78E95E993A2}">
      <dgm:prSet/>
      <dgm:spPr/>
      <dgm:t>
        <a:bodyPr/>
        <a:lstStyle/>
        <a:p>
          <a:endParaRPr lang="nl-BE"/>
        </a:p>
      </dgm:t>
    </dgm:pt>
    <dgm:pt modelId="{A4C0BF8E-8A49-4747-A661-F9ED47C5732F}" type="sibTrans" cxnId="{F59DFA0A-20B2-4AE0-A3AB-B78E95E993A2}">
      <dgm:prSet/>
      <dgm:spPr/>
      <dgm:t>
        <a:bodyPr/>
        <a:lstStyle/>
        <a:p>
          <a:endParaRPr lang="nl-BE"/>
        </a:p>
      </dgm:t>
    </dgm:pt>
    <dgm:pt modelId="{DBE3BDA3-46A6-4501-B519-711E64ECB7C8}">
      <dgm:prSet/>
      <dgm:spPr/>
      <dgm:t>
        <a:bodyPr/>
        <a:lstStyle/>
        <a:p>
          <a:r>
            <a:rPr lang="en-US" dirty="0"/>
            <a:t>Leading to</a:t>
          </a:r>
        </a:p>
      </dgm:t>
    </dgm:pt>
    <dgm:pt modelId="{CD67B4CE-FC7B-42B8-BA1F-3157726299D5}" type="parTrans" cxnId="{071765E0-20E5-4120-B6E5-D7686DB16168}">
      <dgm:prSet/>
      <dgm:spPr/>
      <dgm:t>
        <a:bodyPr/>
        <a:lstStyle/>
        <a:p>
          <a:endParaRPr lang="nl-BE"/>
        </a:p>
      </dgm:t>
    </dgm:pt>
    <dgm:pt modelId="{42BE2A24-6C71-42DE-85D5-6FFA0281A1AA}" type="sibTrans" cxnId="{071765E0-20E5-4120-B6E5-D7686DB16168}">
      <dgm:prSet/>
      <dgm:spPr/>
      <dgm:t>
        <a:bodyPr/>
        <a:lstStyle/>
        <a:p>
          <a:endParaRPr lang="nl-BE"/>
        </a:p>
      </dgm:t>
    </dgm:pt>
    <dgm:pt modelId="{C4B28747-FEDD-4F6A-BE25-FE156ED4683F}">
      <dgm:prSet/>
      <dgm:spPr/>
      <dgm:t>
        <a:bodyPr/>
        <a:lstStyle/>
        <a:p>
          <a:r>
            <a:rPr lang="nl-BE" dirty="0" err="1"/>
            <a:t>Less</a:t>
          </a:r>
          <a:r>
            <a:rPr lang="nl-BE" dirty="0"/>
            <a:t> </a:t>
          </a:r>
          <a:r>
            <a:rPr lang="nl-BE" dirty="0" err="1"/>
            <a:t>international</a:t>
          </a:r>
          <a:r>
            <a:rPr lang="nl-BE" dirty="0"/>
            <a:t> </a:t>
          </a:r>
          <a:r>
            <a:rPr lang="nl-BE" dirty="0" err="1"/>
            <a:t>visibility</a:t>
          </a:r>
          <a:r>
            <a:rPr lang="nl-BE" dirty="0"/>
            <a:t> (</a:t>
          </a:r>
          <a:r>
            <a:rPr lang="nl-BE" dirty="0" err="1"/>
            <a:t>e.g</a:t>
          </a:r>
          <a:r>
            <a:rPr lang="nl-BE" dirty="0"/>
            <a:t>, in WoS or </a:t>
          </a:r>
          <a:r>
            <a:rPr lang="nl-BE" dirty="0" err="1"/>
            <a:t>Scopus</a:t>
          </a:r>
          <a:r>
            <a:rPr lang="nl-BE" dirty="0"/>
            <a:t>)</a:t>
          </a:r>
          <a:endParaRPr lang="en-US" dirty="0"/>
        </a:p>
      </dgm:t>
    </dgm:pt>
    <dgm:pt modelId="{F3E705EB-C6C1-42F8-A136-6834FA074FB9}" type="parTrans" cxnId="{46578FCB-5C98-4F6C-A313-21701ABAA623}">
      <dgm:prSet/>
      <dgm:spPr/>
      <dgm:t>
        <a:bodyPr/>
        <a:lstStyle/>
        <a:p>
          <a:endParaRPr lang="nl-BE"/>
        </a:p>
      </dgm:t>
    </dgm:pt>
    <dgm:pt modelId="{776F4B13-02F2-404D-970C-4C9193E433F8}" type="sibTrans" cxnId="{46578FCB-5C98-4F6C-A313-21701ABAA623}">
      <dgm:prSet/>
      <dgm:spPr/>
      <dgm:t>
        <a:bodyPr/>
        <a:lstStyle/>
        <a:p>
          <a:endParaRPr lang="nl-BE"/>
        </a:p>
      </dgm:t>
    </dgm:pt>
    <dgm:pt modelId="{A0D1457B-1DBB-4FDA-9C0B-9E3EC627CF2B}" type="pres">
      <dgm:prSet presAssocID="{173240ED-26AB-4A62-97AB-452D020A7C64}" presName="linear" presStyleCnt="0">
        <dgm:presLayoutVars>
          <dgm:animLvl val="lvl"/>
          <dgm:resizeHandles val="exact"/>
        </dgm:presLayoutVars>
      </dgm:prSet>
      <dgm:spPr/>
    </dgm:pt>
    <dgm:pt modelId="{2F659585-6A6B-4A51-8570-421EC298079F}" type="pres">
      <dgm:prSet presAssocID="{951150B4-CA1F-496B-9739-C997ADAD3A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E8FD43-9614-4B0B-BD59-10E19777BA2B}" type="pres">
      <dgm:prSet presAssocID="{951150B4-CA1F-496B-9739-C997ADAD3A17}" presName="childText" presStyleLbl="revTx" presStyleIdx="0" presStyleCnt="3">
        <dgm:presLayoutVars>
          <dgm:bulletEnabled val="1"/>
        </dgm:presLayoutVars>
      </dgm:prSet>
      <dgm:spPr/>
    </dgm:pt>
    <dgm:pt modelId="{7D551611-6B50-4094-805B-5E752A6A6424}" type="pres">
      <dgm:prSet presAssocID="{DBE3BDA3-46A6-4501-B519-711E64ECB7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CFFB07-12FE-4453-98A7-1FB489058ACB}" type="pres">
      <dgm:prSet presAssocID="{DBE3BDA3-46A6-4501-B519-711E64ECB7C8}" presName="childText" presStyleLbl="revTx" presStyleIdx="1" presStyleCnt="3">
        <dgm:presLayoutVars>
          <dgm:bulletEnabled val="1"/>
        </dgm:presLayoutVars>
      </dgm:prSet>
      <dgm:spPr/>
    </dgm:pt>
    <dgm:pt modelId="{C2250E81-8D96-4C1B-8A8E-558A30412D7D}" type="pres">
      <dgm:prSet presAssocID="{266C1CB9-3C3F-44CD-89EF-154642C765AC}" presName="parentText" presStyleLbl="node1" presStyleIdx="2" presStyleCnt="3" custLinFactNeighborX="-28855" custLinFactNeighborY="3633">
        <dgm:presLayoutVars>
          <dgm:chMax val="0"/>
          <dgm:bulletEnabled val="1"/>
        </dgm:presLayoutVars>
      </dgm:prSet>
      <dgm:spPr/>
    </dgm:pt>
    <dgm:pt modelId="{1A1D8654-9822-4FB1-A639-17495E933519}" type="pres">
      <dgm:prSet presAssocID="{266C1CB9-3C3F-44CD-89EF-154642C765A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7879802-4C6F-4D80-9571-57C785A01D29}" type="presOf" srcId="{D840651C-38F3-4266-9ABE-F18197725682}" destId="{1A1D8654-9822-4FB1-A639-17495E933519}" srcOrd="0" destOrd="0" presId="urn:microsoft.com/office/officeart/2005/8/layout/vList2"/>
    <dgm:cxn modelId="{F59DFA0A-20B2-4AE0-A3AB-B78E95E993A2}" srcId="{951150B4-CA1F-496B-9739-C997ADAD3A17}" destId="{0E4C20C0-7F75-4F23-A43C-AB622F56BFCA}" srcOrd="3" destOrd="0" parTransId="{615C5331-82FE-4DC3-BA5D-AE5ADA8ACA82}" sibTransId="{A4C0BF8E-8A49-4747-A661-F9ED47C5732F}"/>
    <dgm:cxn modelId="{D788E70E-89DE-49DF-B793-4821474F9624}" type="presOf" srcId="{173240ED-26AB-4A62-97AB-452D020A7C64}" destId="{A0D1457B-1DBB-4FDA-9C0B-9E3EC627CF2B}" srcOrd="0" destOrd="0" presId="urn:microsoft.com/office/officeart/2005/8/layout/vList2"/>
    <dgm:cxn modelId="{B0E89F1C-729B-47FA-930C-561E073F15C9}" type="presOf" srcId="{DBE3BDA3-46A6-4501-B519-711E64ECB7C8}" destId="{7D551611-6B50-4094-805B-5E752A6A6424}" srcOrd="0" destOrd="0" presId="urn:microsoft.com/office/officeart/2005/8/layout/vList2"/>
    <dgm:cxn modelId="{A7D5FB22-ACCB-4F02-AC7A-892E32763D77}" type="presOf" srcId="{266C1CB9-3C3F-44CD-89EF-154642C765AC}" destId="{C2250E81-8D96-4C1B-8A8E-558A30412D7D}" srcOrd="0" destOrd="0" presId="urn:microsoft.com/office/officeart/2005/8/layout/vList2"/>
    <dgm:cxn modelId="{C479A22A-8278-444B-9BBB-F658ABC58A4D}" srcId="{951150B4-CA1F-496B-9739-C997ADAD3A17}" destId="{148AE372-9180-4141-AEC6-7B51E5D4A5C7}" srcOrd="2" destOrd="0" parTransId="{8388333C-A557-4681-9111-856A33121BAD}" sibTransId="{5FEAD6D5-F3F6-4EFF-BF3E-224F08B308B2}"/>
    <dgm:cxn modelId="{DD539F2F-F886-4FAB-BF9A-342BBED72C9A}" srcId="{173240ED-26AB-4A62-97AB-452D020A7C64}" destId="{266C1CB9-3C3F-44CD-89EF-154642C765AC}" srcOrd="2" destOrd="0" parTransId="{A1B8F30B-B53E-447B-A484-E92265F125A1}" sibTransId="{05EFDEDB-C45A-4F53-B387-027B09FA625C}"/>
    <dgm:cxn modelId="{0A75FE3B-7350-4C12-9C1E-032B990ABAC4}" type="presOf" srcId="{0E4C20C0-7F75-4F23-A43C-AB622F56BFCA}" destId="{CFE8FD43-9614-4B0B-BD59-10E19777BA2B}" srcOrd="0" destOrd="3" presId="urn:microsoft.com/office/officeart/2005/8/layout/vList2"/>
    <dgm:cxn modelId="{77260B41-8A4D-474C-8317-C07D9DAF4256}" type="presOf" srcId="{C4B28747-FEDD-4F6A-BE25-FE156ED4683F}" destId="{2FCFFB07-12FE-4453-98A7-1FB489058ACB}" srcOrd="0" destOrd="0" presId="urn:microsoft.com/office/officeart/2005/8/layout/vList2"/>
    <dgm:cxn modelId="{3DEF0747-8867-4D43-9393-7696761315D0}" srcId="{951150B4-CA1F-496B-9739-C997ADAD3A17}" destId="{DF3956A3-970E-4027-9FAB-A3ACFB74CBB6}" srcOrd="0" destOrd="0" parTransId="{252A9750-D175-46F7-8916-1897571A4B76}" sibTransId="{60C45E79-0FFE-461F-8090-421C1128AD39}"/>
    <dgm:cxn modelId="{1F2A0771-66A8-48AA-9634-8A5C5C38D74F}" srcId="{951150B4-CA1F-496B-9739-C997ADAD3A17}" destId="{B62DCBE6-5449-4BFB-BFBA-87C7E0E69ED2}" srcOrd="1" destOrd="0" parTransId="{18726FB3-C755-40D3-9CE3-A3338E1124B7}" sibTransId="{2956CCF6-4776-4C85-BA3E-5850AEBD9D8D}"/>
    <dgm:cxn modelId="{7228F258-67AB-43C7-8763-DE332E24F8C1}" srcId="{266C1CB9-3C3F-44CD-89EF-154642C765AC}" destId="{D840651C-38F3-4266-9ABE-F18197725682}" srcOrd="0" destOrd="0" parTransId="{32292C93-907F-4F73-A388-FCE0B618B98A}" sibTransId="{475FC6C2-96A4-41BF-A1F9-2C6E2E312E05}"/>
    <dgm:cxn modelId="{69C0517D-D1B1-4C34-9DE1-0122A0B20AE7}" type="presOf" srcId="{951150B4-CA1F-496B-9739-C997ADAD3A17}" destId="{2F659585-6A6B-4A51-8570-421EC298079F}" srcOrd="0" destOrd="0" presId="urn:microsoft.com/office/officeart/2005/8/layout/vList2"/>
    <dgm:cxn modelId="{C98AB793-69C6-4DDF-86E4-8D998313A164}" type="presOf" srcId="{B62DCBE6-5449-4BFB-BFBA-87C7E0E69ED2}" destId="{CFE8FD43-9614-4B0B-BD59-10E19777BA2B}" srcOrd="0" destOrd="1" presId="urn:microsoft.com/office/officeart/2005/8/layout/vList2"/>
    <dgm:cxn modelId="{AF7836AC-A9B5-44AC-BB86-DC9D80DE73D0}" type="presOf" srcId="{148AE372-9180-4141-AEC6-7B51E5D4A5C7}" destId="{CFE8FD43-9614-4B0B-BD59-10E19777BA2B}" srcOrd="0" destOrd="2" presId="urn:microsoft.com/office/officeart/2005/8/layout/vList2"/>
    <dgm:cxn modelId="{46578FCB-5C98-4F6C-A313-21701ABAA623}" srcId="{DBE3BDA3-46A6-4501-B519-711E64ECB7C8}" destId="{C4B28747-FEDD-4F6A-BE25-FE156ED4683F}" srcOrd="0" destOrd="0" parTransId="{F3E705EB-C6C1-42F8-A136-6834FA074FB9}" sibTransId="{776F4B13-02F2-404D-970C-4C9193E433F8}"/>
    <dgm:cxn modelId="{22CCF6DB-610D-4504-8E37-8391E96A5FCA}" type="presOf" srcId="{DF3956A3-970E-4027-9FAB-A3ACFB74CBB6}" destId="{CFE8FD43-9614-4B0B-BD59-10E19777BA2B}" srcOrd="0" destOrd="0" presId="urn:microsoft.com/office/officeart/2005/8/layout/vList2"/>
    <dgm:cxn modelId="{071765E0-20E5-4120-B6E5-D7686DB16168}" srcId="{173240ED-26AB-4A62-97AB-452D020A7C64}" destId="{DBE3BDA3-46A6-4501-B519-711E64ECB7C8}" srcOrd="1" destOrd="0" parTransId="{CD67B4CE-FC7B-42B8-BA1F-3157726299D5}" sibTransId="{42BE2A24-6C71-42DE-85D5-6FFA0281A1AA}"/>
    <dgm:cxn modelId="{4DB281EF-2C66-488F-8F21-FB2FC9507767}" srcId="{173240ED-26AB-4A62-97AB-452D020A7C64}" destId="{951150B4-CA1F-496B-9739-C997ADAD3A17}" srcOrd="0" destOrd="0" parTransId="{4DBFD4FF-380E-4F7C-8773-B1F484AD8165}" sibTransId="{A03495CB-E3CE-4A20-8A58-F96BAACCD5E6}"/>
    <dgm:cxn modelId="{A5BBEAF3-4E68-4EF7-AABB-7FAF13660B79}" type="presParOf" srcId="{A0D1457B-1DBB-4FDA-9C0B-9E3EC627CF2B}" destId="{2F659585-6A6B-4A51-8570-421EC298079F}" srcOrd="0" destOrd="0" presId="urn:microsoft.com/office/officeart/2005/8/layout/vList2"/>
    <dgm:cxn modelId="{61C12ACE-F432-49F1-B1C8-051EB798C7E3}" type="presParOf" srcId="{A0D1457B-1DBB-4FDA-9C0B-9E3EC627CF2B}" destId="{CFE8FD43-9614-4B0B-BD59-10E19777BA2B}" srcOrd="1" destOrd="0" presId="urn:microsoft.com/office/officeart/2005/8/layout/vList2"/>
    <dgm:cxn modelId="{01F48F89-A46A-4CCA-851D-ADA636861AE2}" type="presParOf" srcId="{A0D1457B-1DBB-4FDA-9C0B-9E3EC627CF2B}" destId="{7D551611-6B50-4094-805B-5E752A6A6424}" srcOrd="2" destOrd="0" presId="urn:microsoft.com/office/officeart/2005/8/layout/vList2"/>
    <dgm:cxn modelId="{B66FDA15-248F-4AD5-84B2-E1AA991C5806}" type="presParOf" srcId="{A0D1457B-1DBB-4FDA-9C0B-9E3EC627CF2B}" destId="{2FCFFB07-12FE-4453-98A7-1FB489058ACB}" srcOrd="3" destOrd="0" presId="urn:microsoft.com/office/officeart/2005/8/layout/vList2"/>
    <dgm:cxn modelId="{60C6CA87-9085-4AA4-AFA1-D83021DD2063}" type="presParOf" srcId="{A0D1457B-1DBB-4FDA-9C0B-9E3EC627CF2B}" destId="{C2250E81-8D96-4C1B-8A8E-558A30412D7D}" srcOrd="4" destOrd="0" presId="urn:microsoft.com/office/officeart/2005/8/layout/vList2"/>
    <dgm:cxn modelId="{18C3D974-6F3C-4093-83FC-02F06D07EDD0}" type="presParOf" srcId="{A0D1457B-1DBB-4FDA-9C0B-9E3EC627CF2B}" destId="{1A1D8654-9822-4FB1-A639-17495E9335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59585-6A6B-4A51-8570-421EC298079F}">
      <dsp:nvSpPr>
        <dsp:cNvPr id="0" name=""/>
        <dsp:cNvSpPr/>
      </dsp:nvSpPr>
      <dsp:spPr>
        <a:xfrm>
          <a:off x="0" y="7559"/>
          <a:ext cx="7380287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 err="1"/>
            <a:t>Characterized</a:t>
          </a:r>
          <a:r>
            <a:rPr lang="nl-BE" sz="2500" kern="1200" dirty="0"/>
            <a:t> </a:t>
          </a:r>
          <a:r>
            <a:rPr lang="nl-BE" sz="2500" kern="1200" dirty="0" err="1"/>
            <a:t>by</a:t>
          </a:r>
          <a:endParaRPr lang="en-US" sz="2500" kern="1200" dirty="0"/>
        </a:p>
      </dsp:txBody>
      <dsp:txXfrm>
        <a:off x="29271" y="36830"/>
        <a:ext cx="7321745" cy="541083"/>
      </dsp:txXfrm>
    </dsp:sp>
    <dsp:sp modelId="{CFE8FD43-9614-4B0B-BD59-10E19777BA2B}">
      <dsp:nvSpPr>
        <dsp:cNvPr id="0" name=""/>
        <dsp:cNvSpPr/>
      </dsp:nvSpPr>
      <dsp:spPr>
        <a:xfrm>
          <a:off x="0" y="607184"/>
          <a:ext cx="7380287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 dirty="0" err="1"/>
            <a:t>Importance</a:t>
          </a:r>
          <a:r>
            <a:rPr lang="nl-BE" sz="2000" kern="1200" dirty="0"/>
            <a:t> of multiple </a:t>
          </a:r>
          <a:r>
            <a:rPr lang="nl-BE" sz="2000" kern="1200" dirty="0" err="1"/>
            <a:t>languages</a:t>
          </a:r>
          <a:r>
            <a:rPr lang="nl-BE" sz="2000" kern="1200" dirty="0"/>
            <a:t>, in </a:t>
          </a:r>
          <a:r>
            <a:rPr lang="nl-BE" sz="2000" kern="1200" dirty="0" err="1"/>
            <a:t>particular</a:t>
          </a:r>
          <a:r>
            <a:rPr lang="nl-BE" sz="2000" kern="1200" dirty="0"/>
            <a:t> </a:t>
          </a:r>
          <a:r>
            <a:rPr lang="nl-BE" sz="2000" kern="1200" dirty="0" err="1"/>
            <a:t>local</a:t>
          </a:r>
          <a:r>
            <a:rPr lang="nl-BE" sz="2000" kern="1200" dirty="0"/>
            <a:t> </a:t>
          </a:r>
          <a:r>
            <a:rPr lang="nl-BE" sz="2000" kern="1200" dirty="0" err="1"/>
            <a:t>language</a:t>
          </a:r>
          <a:r>
            <a:rPr lang="nl-BE" sz="2000" kern="1200" dirty="0"/>
            <a:t> </a:t>
          </a:r>
          <a:r>
            <a:rPr lang="nl-BE" sz="1800" kern="1200" dirty="0">
              <a:solidFill>
                <a:schemeClr val="bg1">
                  <a:lumMod val="65000"/>
                </a:schemeClr>
              </a:solidFill>
            </a:rPr>
            <a:t>(Kulczycki et al., 2020) </a:t>
          </a:r>
          <a:endParaRPr lang="en-US" sz="1800" kern="1200" dirty="0">
            <a:solidFill>
              <a:schemeClr val="bg1">
                <a:lumMod val="6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 dirty="0" err="1"/>
            <a:t>Importance</a:t>
          </a:r>
          <a:r>
            <a:rPr lang="nl-BE" sz="2000" kern="1200" dirty="0"/>
            <a:t> of </a:t>
          </a:r>
          <a:r>
            <a:rPr lang="nl-BE" sz="2000" kern="1200" dirty="0" err="1"/>
            <a:t>book</a:t>
          </a:r>
          <a:r>
            <a:rPr lang="nl-BE" sz="2000" kern="1200" dirty="0"/>
            <a:t> </a:t>
          </a:r>
          <a:r>
            <a:rPr lang="nl-BE" sz="2000" kern="1200" dirty="0" err="1"/>
            <a:t>publications</a:t>
          </a:r>
          <a:r>
            <a:rPr lang="nl-BE" sz="2000" kern="1200" dirty="0"/>
            <a:t> </a:t>
          </a:r>
          <a:r>
            <a:rPr lang="nl-BE" sz="1800" kern="1200" dirty="0">
              <a:solidFill>
                <a:schemeClr val="bg1">
                  <a:lumMod val="65000"/>
                </a:schemeClr>
              </a:solidFill>
            </a:rPr>
            <a:t>(Engels et al., 2018)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 dirty="0" err="1"/>
            <a:t>Importance</a:t>
          </a:r>
          <a:r>
            <a:rPr lang="nl-BE" sz="2000" kern="1200" dirty="0"/>
            <a:t> of </a:t>
          </a:r>
          <a:r>
            <a:rPr lang="nl-BE" sz="2000" kern="1200" dirty="0" err="1"/>
            <a:t>local</a:t>
          </a:r>
          <a:r>
            <a:rPr lang="nl-BE" sz="2000" kern="1200" dirty="0"/>
            <a:t> journals and </a:t>
          </a:r>
          <a:r>
            <a:rPr lang="nl-BE" sz="2000" kern="1200" dirty="0" err="1"/>
            <a:t>publishers</a:t>
          </a:r>
          <a:r>
            <a:rPr lang="nl-BE" sz="2000" kern="1200" dirty="0"/>
            <a:t> </a:t>
          </a:r>
          <a:r>
            <a:rPr lang="nl-BE" sz="1800" kern="1200" dirty="0">
              <a:solidFill>
                <a:schemeClr val="bg1">
                  <a:lumMod val="65000"/>
                </a:schemeClr>
              </a:solidFill>
            </a:rPr>
            <a:t>(Larivière &amp; </a:t>
          </a:r>
          <a:r>
            <a:rPr lang="nl-BE" sz="1800" kern="1200" dirty="0" err="1">
              <a:solidFill>
                <a:schemeClr val="bg1">
                  <a:lumMod val="65000"/>
                </a:schemeClr>
              </a:solidFill>
            </a:rPr>
            <a:t>Macaluso</a:t>
          </a:r>
          <a:r>
            <a:rPr lang="nl-BE" sz="1800" kern="1200" dirty="0">
              <a:solidFill>
                <a:schemeClr val="bg1">
                  <a:lumMod val="65000"/>
                </a:schemeClr>
              </a:solidFill>
            </a:rPr>
            <a:t>, 2011)</a:t>
          </a:r>
          <a:endParaRPr lang="en-US" sz="1800" kern="1200" dirty="0">
            <a:solidFill>
              <a:schemeClr val="bg1">
                <a:lumMod val="6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Heterogeneity and diversity </a:t>
          </a: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(Verleysen &amp; </a:t>
          </a:r>
          <a:r>
            <a:rPr lang="en-US" sz="1800" kern="1200" dirty="0" err="1">
              <a:solidFill>
                <a:schemeClr val="bg1">
                  <a:lumMod val="65000"/>
                </a:schemeClr>
              </a:solidFill>
            </a:rPr>
            <a:t>Weeren</a:t>
          </a: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, 2016)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607184"/>
        <a:ext cx="7380287" cy="1863000"/>
      </dsp:txXfrm>
    </dsp:sp>
    <dsp:sp modelId="{7D551611-6B50-4094-805B-5E752A6A6424}">
      <dsp:nvSpPr>
        <dsp:cNvPr id="0" name=""/>
        <dsp:cNvSpPr/>
      </dsp:nvSpPr>
      <dsp:spPr>
        <a:xfrm>
          <a:off x="0" y="2470184"/>
          <a:ext cx="7380287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Leading to</a:t>
          </a:r>
        </a:p>
      </dsp:txBody>
      <dsp:txXfrm>
        <a:off x="29271" y="2499455"/>
        <a:ext cx="7321745" cy="541083"/>
      </dsp:txXfrm>
    </dsp:sp>
    <dsp:sp modelId="{2FCFFB07-12FE-4453-98A7-1FB489058ACB}">
      <dsp:nvSpPr>
        <dsp:cNvPr id="0" name=""/>
        <dsp:cNvSpPr/>
      </dsp:nvSpPr>
      <dsp:spPr>
        <a:xfrm>
          <a:off x="0" y="3069809"/>
          <a:ext cx="738028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2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 dirty="0" err="1"/>
            <a:t>Less</a:t>
          </a:r>
          <a:r>
            <a:rPr lang="nl-BE" sz="2000" kern="1200" dirty="0"/>
            <a:t> </a:t>
          </a:r>
          <a:r>
            <a:rPr lang="nl-BE" sz="2000" kern="1200" dirty="0" err="1"/>
            <a:t>international</a:t>
          </a:r>
          <a:r>
            <a:rPr lang="nl-BE" sz="2000" kern="1200" dirty="0"/>
            <a:t> </a:t>
          </a:r>
          <a:r>
            <a:rPr lang="nl-BE" sz="2000" kern="1200" dirty="0" err="1"/>
            <a:t>visibility</a:t>
          </a:r>
          <a:r>
            <a:rPr lang="nl-BE" sz="2000" kern="1200" dirty="0"/>
            <a:t> (</a:t>
          </a:r>
          <a:r>
            <a:rPr lang="nl-BE" sz="2000" kern="1200" dirty="0" err="1"/>
            <a:t>e.g</a:t>
          </a:r>
          <a:r>
            <a:rPr lang="nl-BE" sz="2000" kern="1200" dirty="0"/>
            <a:t>, in WoS or </a:t>
          </a:r>
          <a:r>
            <a:rPr lang="nl-BE" sz="2000" kern="1200" dirty="0" err="1"/>
            <a:t>Scopus</a:t>
          </a:r>
          <a:r>
            <a:rPr lang="nl-BE" sz="2000" kern="1200" dirty="0"/>
            <a:t>)</a:t>
          </a:r>
          <a:endParaRPr lang="en-US" sz="2000" kern="1200" dirty="0"/>
        </a:p>
      </dsp:txBody>
      <dsp:txXfrm>
        <a:off x="0" y="3069809"/>
        <a:ext cx="7380287" cy="414000"/>
      </dsp:txXfrm>
    </dsp:sp>
    <dsp:sp modelId="{C2250E81-8D96-4C1B-8A8E-558A30412D7D}">
      <dsp:nvSpPr>
        <dsp:cNvPr id="0" name=""/>
        <dsp:cNvSpPr/>
      </dsp:nvSpPr>
      <dsp:spPr>
        <a:xfrm>
          <a:off x="0" y="3504960"/>
          <a:ext cx="7380287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 err="1"/>
            <a:t>Why</a:t>
          </a:r>
          <a:r>
            <a:rPr lang="nl-BE" sz="2500" kern="1200" dirty="0"/>
            <a:t>?</a:t>
          </a:r>
          <a:endParaRPr lang="en-US" sz="2500" kern="1200" dirty="0"/>
        </a:p>
      </dsp:txBody>
      <dsp:txXfrm>
        <a:off x="29271" y="3534231"/>
        <a:ext cx="7321745" cy="541083"/>
      </dsp:txXfrm>
    </dsp:sp>
    <dsp:sp modelId="{1A1D8654-9822-4FB1-A639-17495E933519}">
      <dsp:nvSpPr>
        <dsp:cNvPr id="0" name=""/>
        <dsp:cNvSpPr/>
      </dsp:nvSpPr>
      <dsp:spPr>
        <a:xfrm>
          <a:off x="0" y="4083434"/>
          <a:ext cx="7380287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“differences in methods, material and missions” </a:t>
          </a: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(Sivertsen &amp; Larsen, 2012)</a:t>
          </a:r>
          <a:endParaRPr lang="en-US" sz="2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4083434"/>
        <a:ext cx="7380287" cy="58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F5D76-2BE7-4416-A42D-3E516BF008C5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7B99-69B4-4EC7-A052-AB023E8D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i="1" dirty="0"/>
              <a:t>Tijdschrift voor Belgisch burgerlijk recht</a:t>
            </a:r>
            <a:r>
              <a:rPr lang="nl-BE" dirty="0"/>
              <a:t>: 83% Belgium but </a:t>
            </a:r>
            <a:r>
              <a:rPr lang="nl-BE" dirty="0" err="1"/>
              <a:t>only</a:t>
            </a:r>
            <a:r>
              <a:rPr lang="nl-BE" dirty="0"/>
              <a:t> 26% of </a:t>
            </a:r>
            <a:r>
              <a:rPr lang="nl-BE" dirty="0" err="1"/>
              <a:t>publications</a:t>
            </a:r>
            <a:r>
              <a:rPr lang="nl-BE" dirty="0"/>
              <a:t> </a:t>
            </a:r>
            <a:r>
              <a:rPr lang="nl-BE" dirty="0" err="1"/>
              <a:t>mention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location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2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Left</a:t>
            </a:r>
            <a:r>
              <a:rPr lang="nl-BE" dirty="0"/>
              <a:t>: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sciences</a:t>
            </a:r>
            <a:r>
              <a:rPr lang="nl-BE" dirty="0"/>
              <a:t>, right: </a:t>
            </a:r>
            <a:r>
              <a:rPr lang="nl-BE" dirty="0" err="1"/>
              <a:t>humanities</a:t>
            </a:r>
            <a:endParaRPr lang="nl-BE" dirty="0"/>
          </a:p>
          <a:p>
            <a:r>
              <a:rPr lang="nl-BE" dirty="0" err="1"/>
              <a:t>Highest</a:t>
            </a:r>
            <a:r>
              <a:rPr lang="nl-BE" dirty="0"/>
              <a:t> shares in </a:t>
            </a:r>
            <a:r>
              <a:rPr lang="nl-BE" dirty="0" err="1"/>
              <a:t>sociology</a:t>
            </a:r>
            <a:r>
              <a:rPr lang="nl-BE" dirty="0"/>
              <a:t>, </a:t>
            </a:r>
            <a:r>
              <a:rPr lang="nl-BE" dirty="0" err="1"/>
              <a:t>criminology</a:t>
            </a:r>
            <a:r>
              <a:rPr lang="nl-BE" dirty="0"/>
              <a:t>, </a:t>
            </a:r>
            <a:r>
              <a:rPr lang="nl-BE" dirty="0" err="1"/>
              <a:t>educational</a:t>
            </a:r>
            <a:r>
              <a:rPr lang="nl-BE" dirty="0"/>
              <a:t> </a:t>
            </a:r>
            <a:r>
              <a:rPr lang="nl-BE" dirty="0" err="1"/>
              <a:t>sciences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Belgium (43%) </a:t>
            </a:r>
            <a:r>
              <a:rPr lang="nl-BE" b="0" dirty="0"/>
              <a:t>, </a:t>
            </a:r>
            <a:r>
              <a:rPr lang="nl-BE" b="0" dirty="0" err="1"/>
              <a:t>followed</a:t>
            </a:r>
            <a:r>
              <a:rPr lang="nl-BE" b="0" dirty="0"/>
              <a:t> </a:t>
            </a:r>
            <a:r>
              <a:rPr lang="nl-BE" b="0" dirty="0" err="1"/>
              <a:t>by</a:t>
            </a:r>
            <a:r>
              <a:rPr lang="nl-BE" b="0" dirty="0"/>
              <a:t> Europe (37%), and </a:t>
            </a:r>
            <a:r>
              <a:rPr lang="nl-BE" b="0" dirty="0" err="1"/>
              <a:t>the</a:t>
            </a:r>
            <a:r>
              <a:rPr lang="nl-BE" b="0" dirty="0"/>
              <a:t> rest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world</a:t>
            </a:r>
            <a:r>
              <a:rPr lang="nl-BE" b="0" dirty="0"/>
              <a:t> (36%)</a:t>
            </a:r>
          </a:p>
          <a:p>
            <a:r>
              <a:rPr lang="nl-BE" b="0" dirty="0" err="1"/>
              <a:t>Decreasing</a:t>
            </a:r>
            <a:r>
              <a:rPr lang="nl-BE" b="0" dirty="0"/>
              <a:t> share of Belgium: </a:t>
            </a:r>
            <a:r>
              <a:rPr lang="nl-BE" b="0" dirty="0" err="1"/>
              <a:t>Why</a:t>
            </a:r>
            <a:r>
              <a:rPr lang="nl-BE" b="0" dirty="0"/>
              <a:t>? -&gt; </a:t>
            </a:r>
            <a:r>
              <a:rPr lang="nl-BE" b="0" dirty="0" err="1"/>
              <a:t>likely</a:t>
            </a:r>
            <a:r>
              <a:rPr lang="nl-BE" b="0" dirty="0"/>
              <a:t> multiple </a:t>
            </a:r>
            <a:r>
              <a:rPr lang="nl-BE" b="0" dirty="0" err="1"/>
              <a:t>reasons</a:t>
            </a:r>
            <a:r>
              <a:rPr lang="nl-BE" b="0" dirty="0"/>
              <a:t>, </a:t>
            </a:r>
            <a:r>
              <a:rPr lang="nl-BE" b="0" dirty="0" err="1"/>
              <a:t>including</a:t>
            </a:r>
            <a:r>
              <a:rPr lang="nl-BE" b="0" dirty="0"/>
              <a:t> </a:t>
            </a:r>
            <a:r>
              <a:rPr lang="nl-BE" b="0" dirty="0" err="1"/>
              <a:t>growing</a:t>
            </a:r>
            <a:r>
              <a:rPr lang="nl-BE" b="0" dirty="0"/>
              <a:t> </a:t>
            </a:r>
            <a:r>
              <a:rPr lang="nl-BE" b="0" dirty="0" err="1"/>
              <a:t>number</a:t>
            </a:r>
            <a:r>
              <a:rPr lang="nl-BE" b="0" dirty="0"/>
              <a:t> of non-</a:t>
            </a:r>
            <a:r>
              <a:rPr lang="nl-BE" b="0" dirty="0" err="1"/>
              <a:t>Belgian</a:t>
            </a:r>
            <a:r>
              <a:rPr lang="nl-BE" b="0" dirty="0"/>
              <a:t> </a:t>
            </a:r>
            <a:r>
              <a:rPr lang="nl-BE" b="0" dirty="0" err="1"/>
              <a:t>researchers</a:t>
            </a:r>
            <a:r>
              <a:rPr lang="nl-BE" b="0" dirty="0"/>
              <a:t> in </a:t>
            </a:r>
            <a:r>
              <a:rPr lang="nl-BE" b="0" dirty="0" err="1"/>
              <a:t>Flanders</a:t>
            </a:r>
            <a:r>
              <a:rPr lang="nl-BE" b="0" dirty="0"/>
              <a:t> and overall </a:t>
            </a:r>
            <a:r>
              <a:rPr lang="nl-BE" b="0" dirty="0" err="1"/>
              <a:t>globalization</a:t>
            </a:r>
            <a:endParaRPr lang="nl-BE" b="0" dirty="0"/>
          </a:p>
          <a:p>
            <a:endParaRPr lang="nl-B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NL second most common: w</a:t>
            </a:r>
            <a:r>
              <a:rPr lang="nl-BE" b="0" dirty="0"/>
              <a:t>ell </a:t>
            </a:r>
            <a:r>
              <a:rPr lang="nl-BE" b="0" dirty="0" err="1"/>
              <a:t>before</a:t>
            </a:r>
            <a:r>
              <a:rPr lang="nl-BE" b="0" dirty="0"/>
              <a:t> </a:t>
            </a:r>
            <a:r>
              <a:rPr lang="nl-BE" b="0" dirty="0" err="1"/>
              <a:t>other</a:t>
            </a:r>
            <a:r>
              <a:rPr lang="nl-BE" b="0" dirty="0"/>
              <a:t> (</a:t>
            </a:r>
            <a:r>
              <a:rPr lang="nl-BE" b="0" dirty="0" err="1"/>
              <a:t>larger</a:t>
            </a:r>
            <a:r>
              <a:rPr lang="nl-BE" b="0" dirty="0"/>
              <a:t>) </a:t>
            </a:r>
            <a:r>
              <a:rPr lang="nl-BE" b="0" dirty="0" err="1"/>
              <a:t>neighbouring</a:t>
            </a:r>
            <a:r>
              <a:rPr lang="nl-BE" b="0" dirty="0"/>
              <a:t> </a:t>
            </a:r>
            <a:r>
              <a:rPr lang="nl-BE" b="0" dirty="0" err="1"/>
              <a:t>countries</a:t>
            </a:r>
            <a:r>
              <a:rPr lang="nl-BE" b="0" dirty="0"/>
              <a:t> like France (5%) and Germany (4%)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dirty="0">
                <a:solidFill>
                  <a:schemeClr val="tx1"/>
                </a:solidFill>
              </a:rPr>
              <a:t>+ in </a:t>
            </a:r>
            <a:r>
              <a:rPr lang="nl-BE" b="0" dirty="0" err="1">
                <a:solidFill>
                  <a:schemeClr val="tx1"/>
                </a:solidFill>
              </a:rPr>
              <a:t>particular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>
                <a:solidFill>
                  <a:schemeClr val="accent2"/>
                </a:solidFill>
              </a:rPr>
              <a:t>disciplines</a:t>
            </a:r>
            <a:r>
              <a:rPr lang="nl-BE" b="0" dirty="0">
                <a:solidFill>
                  <a:schemeClr val="tx1"/>
                </a:solidFill>
              </a:rPr>
              <a:t> (</a:t>
            </a:r>
            <a:r>
              <a:rPr lang="nl-BE" b="0" dirty="0" err="1">
                <a:solidFill>
                  <a:schemeClr val="tx1"/>
                </a:solidFill>
              </a:rPr>
              <a:t>educational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sciences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sociology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criminology</a:t>
            </a:r>
            <a:r>
              <a:rPr lang="nl-BE" b="0" dirty="0">
                <a:solidFill>
                  <a:schemeClr val="tx1"/>
                </a:solidFill>
              </a:rPr>
              <a:t>).</a:t>
            </a:r>
          </a:p>
          <a:p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r>
              <a:rPr lang="nl-BE" dirty="0"/>
              <a:t>: </a:t>
            </a:r>
            <a:r>
              <a:rPr lang="nl-BE" dirty="0" err="1"/>
              <a:t>how</a:t>
            </a:r>
            <a:r>
              <a:rPr lang="nl-BE" dirty="0"/>
              <a:t> do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? -&gt; </a:t>
            </a:r>
            <a:r>
              <a:rPr lang="nl-BE" dirty="0" err="1"/>
              <a:t>certain</a:t>
            </a:r>
            <a:r>
              <a:rPr lang="nl-BE" dirty="0"/>
              <a:t> approaches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resarch</a:t>
            </a:r>
            <a:r>
              <a:rPr lang="nl-BE" dirty="0"/>
              <a:t> </a:t>
            </a:r>
            <a:r>
              <a:rPr lang="nl-BE" dirty="0" err="1"/>
              <a:t>lend</a:t>
            </a:r>
            <a:r>
              <a:rPr lang="nl-BE" dirty="0"/>
              <a:t> </a:t>
            </a:r>
            <a:r>
              <a:rPr lang="nl-BE" dirty="0" err="1"/>
              <a:t>themsleves</a:t>
            </a:r>
            <a:r>
              <a:rPr lang="nl-BE" dirty="0"/>
              <a:t> </a:t>
            </a:r>
            <a:r>
              <a:rPr lang="nl-BE" dirty="0" err="1"/>
              <a:t>better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e.g. </a:t>
            </a:r>
            <a:r>
              <a:rPr lang="nl-BE" dirty="0" err="1"/>
              <a:t>monograph</a:t>
            </a:r>
            <a:r>
              <a:rPr lang="nl-BE" dirty="0"/>
              <a:t> form</a:t>
            </a:r>
          </a:p>
          <a:p>
            <a:r>
              <a:rPr lang="nl-BE" dirty="0" err="1"/>
              <a:t>Material</a:t>
            </a:r>
            <a:r>
              <a:rPr lang="nl-BE" dirty="0"/>
              <a:t>: </a:t>
            </a:r>
            <a:r>
              <a:rPr lang="nl-BE" dirty="0" err="1"/>
              <a:t>what</a:t>
            </a:r>
            <a:r>
              <a:rPr lang="nl-BE" dirty="0"/>
              <a:t> do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?</a:t>
            </a:r>
          </a:p>
          <a:p>
            <a:r>
              <a:rPr lang="nl-BE" dirty="0"/>
              <a:t>Missions: </a:t>
            </a:r>
            <a:r>
              <a:rPr lang="nl-BE" dirty="0" err="1"/>
              <a:t>reaching</a:t>
            </a:r>
            <a:r>
              <a:rPr lang="nl-BE" dirty="0"/>
              <a:t> </a:t>
            </a:r>
            <a:r>
              <a:rPr lang="nl-BE" dirty="0" err="1"/>
              <a:t>practitioners</a:t>
            </a:r>
            <a:r>
              <a:rPr lang="nl-BE" dirty="0"/>
              <a:t>, </a:t>
            </a:r>
            <a:r>
              <a:rPr lang="nl-BE" dirty="0" err="1"/>
              <a:t>local</a:t>
            </a:r>
            <a:r>
              <a:rPr lang="nl-BE" dirty="0"/>
              <a:t> policy makers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TODO </a:t>
            </a:r>
            <a:r>
              <a:rPr lang="nl-BE" dirty="0" err="1"/>
              <a:t>Assumption</a:t>
            </a:r>
            <a:r>
              <a:rPr lang="nl-BE" dirty="0"/>
              <a:t> +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test -&gt; separate slide</a:t>
            </a:r>
          </a:p>
          <a:p>
            <a:endParaRPr lang="nl-BE" dirty="0"/>
          </a:p>
          <a:p>
            <a:r>
              <a:rPr lang="nl-BE" dirty="0"/>
              <a:t>TODO </a:t>
            </a:r>
            <a:r>
              <a:rPr lang="nl-BE" dirty="0" err="1"/>
              <a:t>Local</a:t>
            </a:r>
            <a:r>
              <a:rPr lang="nl-BE" dirty="0"/>
              <a:t> outlets: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or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examples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2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Caveat</a:t>
            </a:r>
            <a:r>
              <a:rPr lang="nl-BE" dirty="0"/>
              <a:t>: x% zonder abstract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00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9 </a:t>
            </a:r>
            <a:r>
              <a:rPr lang="nl-BE" dirty="0" err="1"/>
              <a:t>languages</a:t>
            </a:r>
            <a:r>
              <a:rPr lang="nl-BE" dirty="0"/>
              <a:t> (de, en, es, </a:t>
            </a:r>
            <a:r>
              <a:rPr lang="nl-BE" dirty="0" err="1"/>
              <a:t>fr</a:t>
            </a:r>
            <a:r>
              <a:rPr lang="nl-BE" dirty="0"/>
              <a:t>, </a:t>
            </a:r>
            <a:r>
              <a:rPr lang="nl-BE" dirty="0" err="1"/>
              <a:t>it</a:t>
            </a:r>
            <a:r>
              <a:rPr lang="nl-BE" dirty="0"/>
              <a:t>, nl, </a:t>
            </a:r>
            <a:r>
              <a:rPr lang="nl-BE" dirty="0" err="1"/>
              <a:t>pl</a:t>
            </a:r>
            <a:r>
              <a:rPr lang="nl-BE" dirty="0"/>
              <a:t>, </a:t>
            </a:r>
            <a:r>
              <a:rPr lang="nl-BE" dirty="0" err="1"/>
              <a:t>pt</a:t>
            </a:r>
            <a:r>
              <a:rPr lang="nl-BE" dirty="0"/>
              <a:t>, </a:t>
            </a:r>
            <a:r>
              <a:rPr lang="nl-BE" dirty="0" err="1"/>
              <a:t>ru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method</a:t>
            </a:r>
            <a:r>
              <a:rPr lang="nl-BE" dirty="0"/>
              <a:t> was found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most accurate (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method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slightly</a:t>
            </a:r>
            <a:r>
              <a:rPr lang="nl-BE" dirty="0"/>
              <a:t> </a:t>
            </a:r>
            <a:r>
              <a:rPr lang="nl-BE" dirty="0" err="1"/>
              <a:t>higher</a:t>
            </a:r>
            <a:r>
              <a:rPr lang="nl-BE" dirty="0"/>
              <a:t> </a:t>
            </a:r>
            <a:r>
              <a:rPr lang="nl-BE" dirty="0" err="1"/>
              <a:t>recall</a:t>
            </a:r>
            <a:r>
              <a:rPr lang="nl-BE" dirty="0"/>
              <a:t>, but had far </a:t>
            </a:r>
            <a:r>
              <a:rPr lang="nl-BE" dirty="0" err="1"/>
              <a:t>worse</a:t>
            </a:r>
            <a:r>
              <a:rPr lang="nl-BE" dirty="0"/>
              <a:t> </a:t>
            </a:r>
            <a:r>
              <a:rPr lang="nl-BE" dirty="0" err="1"/>
              <a:t>precision</a:t>
            </a:r>
            <a:r>
              <a:rPr lang="nl-BE" dirty="0"/>
              <a:t>). We </a:t>
            </a:r>
            <a:r>
              <a:rPr lang="nl-BE" dirty="0" err="1"/>
              <a:t>compared</a:t>
            </a:r>
            <a:r>
              <a:rPr lang="nl-BE" dirty="0"/>
              <a:t> </a:t>
            </a:r>
            <a:r>
              <a:rPr lang="nl-BE" dirty="0" err="1"/>
              <a:t>mutliple</a:t>
            </a:r>
            <a:r>
              <a:rPr lang="nl-BE" dirty="0"/>
              <a:t> </a:t>
            </a:r>
            <a:r>
              <a:rPr lang="nl-BE" dirty="0" err="1"/>
              <a:t>models</a:t>
            </a:r>
            <a:r>
              <a:rPr lang="nl-BE" dirty="0"/>
              <a:t>, </a:t>
            </a:r>
            <a:r>
              <a:rPr lang="nl-BE" dirty="0" err="1"/>
              <a:t>incuding</a:t>
            </a:r>
            <a:r>
              <a:rPr lang="nl-BE" dirty="0"/>
              <a:t> </a:t>
            </a:r>
            <a:r>
              <a:rPr lang="nl-BE" dirty="0" err="1"/>
              <a:t>language-specific</a:t>
            </a:r>
            <a:r>
              <a:rPr lang="nl-BE" dirty="0"/>
              <a:t> </a:t>
            </a:r>
            <a:r>
              <a:rPr lang="nl-BE" dirty="0" err="1"/>
              <a:t>models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Dutch and English as well as </a:t>
            </a:r>
            <a:r>
              <a:rPr lang="nl-BE" dirty="0" err="1"/>
              <a:t>simple</a:t>
            </a:r>
            <a:r>
              <a:rPr lang="nl-BE" dirty="0"/>
              <a:t> </a:t>
            </a:r>
            <a:r>
              <a:rPr lang="nl-BE" dirty="0" err="1"/>
              <a:t>extraction</a:t>
            </a:r>
            <a:r>
              <a:rPr lang="nl-BE" dirty="0"/>
              <a:t> of </a:t>
            </a:r>
            <a:r>
              <a:rPr lang="nl-BE" dirty="0" err="1"/>
              <a:t>known</a:t>
            </a:r>
            <a:r>
              <a:rPr lang="nl-BE" dirty="0"/>
              <a:t> </a:t>
            </a:r>
            <a:r>
              <a:rPr lang="nl-BE" dirty="0" err="1"/>
              <a:t>locations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list of </a:t>
            </a:r>
            <a:r>
              <a:rPr lang="nl-BE" dirty="0" err="1"/>
              <a:t>geonames</a:t>
            </a:r>
            <a:r>
              <a:rPr lang="nl-B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4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Nominatim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tool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powers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search interface on OSM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results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- Belgium is </a:t>
            </a:r>
            <a:r>
              <a:rPr lang="nl-BE" dirty="0" err="1"/>
              <a:t>clearly</a:t>
            </a:r>
            <a:r>
              <a:rPr lang="nl-BE" dirty="0"/>
              <a:t> </a:t>
            </a:r>
            <a:r>
              <a:rPr lang="nl-BE" dirty="0" err="1"/>
              <a:t>highest</a:t>
            </a:r>
            <a:r>
              <a:rPr lang="nl-BE" dirty="0"/>
              <a:t>, as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expect</a:t>
            </a: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countries</a:t>
            </a:r>
            <a:r>
              <a:rPr lang="nl-BE" dirty="0"/>
              <a:t> in list are </a:t>
            </a:r>
            <a:r>
              <a:rPr lang="nl-BE" dirty="0" err="1"/>
              <a:t>geopolitically</a:t>
            </a:r>
            <a:r>
              <a:rPr lang="nl-BE" dirty="0"/>
              <a:t> important (</a:t>
            </a:r>
            <a:r>
              <a:rPr lang="nl-BE" dirty="0" err="1"/>
              <a:t>globally</a:t>
            </a:r>
            <a:r>
              <a:rPr lang="nl-BE" dirty="0"/>
              <a:t> or at </a:t>
            </a:r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Europe)</a:t>
            </a:r>
          </a:p>
          <a:p>
            <a:pPr marL="0" indent="0">
              <a:buFontTx/>
              <a:buNone/>
            </a:pPr>
            <a:endParaRPr lang="nl-BE" dirty="0"/>
          </a:p>
          <a:p>
            <a:pPr marL="0" indent="0">
              <a:buFontTx/>
              <a:buNone/>
            </a:pPr>
            <a:r>
              <a:rPr lang="nl-BE" dirty="0" err="1"/>
              <a:t>Other</a:t>
            </a:r>
            <a:r>
              <a:rPr lang="nl-BE" dirty="0"/>
              <a:t>:</a:t>
            </a:r>
          </a:p>
          <a:p>
            <a:pPr marL="0" indent="0">
              <a:buFontTx/>
              <a:buNone/>
            </a:pPr>
            <a:r>
              <a:rPr lang="nl-BE" dirty="0"/>
              <a:t>NL: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,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collaboration</a:t>
            </a:r>
            <a:r>
              <a:rPr lang="nl-BE" dirty="0"/>
              <a:t> partner</a:t>
            </a:r>
          </a:p>
          <a:p>
            <a:pPr marL="0" indent="0">
              <a:buFontTx/>
              <a:buNone/>
            </a:pPr>
            <a:r>
              <a:rPr lang="nl-BE" dirty="0"/>
              <a:t>DR Congo: </a:t>
            </a:r>
            <a:r>
              <a:rPr lang="nl-BE" dirty="0" err="1"/>
              <a:t>former</a:t>
            </a:r>
            <a:r>
              <a:rPr lang="nl-BE" dirty="0"/>
              <a:t> </a:t>
            </a:r>
            <a:r>
              <a:rPr lang="nl-BE" dirty="0" err="1"/>
              <a:t>colony</a:t>
            </a:r>
            <a:r>
              <a:rPr lang="nl-BE" dirty="0"/>
              <a:t>, strong </a:t>
            </a:r>
            <a:r>
              <a:rPr lang="nl-BE" dirty="0" err="1"/>
              <a:t>historic</a:t>
            </a:r>
            <a:r>
              <a:rPr lang="nl-BE" dirty="0"/>
              <a:t> </a:t>
            </a:r>
            <a:r>
              <a:rPr lang="nl-BE" dirty="0" err="1"/>
              <a:t>ties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5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includes</a:t>
            </a:r>
            <a:r>
              <a:rPr lang="nl-BE" dirty="0"/>
              <a:t> French. </a:t>
            </a:r>
            <a:r>
              <a:rPr lang="nl-BE" dirty="0" err="1"/>
              <a:t>Very</a:t>
            </a:r>
            <a:r>
              <a:rPr lang="nl-BE" dirty="0"/>
              <a:t> low </a:t>
            </a:r>
            <a:r>
              <a:rPr lang="nl-BE" dirty="0" err="1"/>
              <a:t>number</a:t>
            </a:r>
            <a:r>
              <a:rPr lang="nl-BE" dirty="0"/>
              <a:t> (15 </a:t>
            </a:r>
            <a:r>
              <a:rPr lang="nl-BE" dirty="0" err="1"/>
              <a:t>mentions</a:t>
            </a:r>
            <a:r>
              <a:rPr lang="nl-BE" dirty="0"/>
              <a:t>).</a:t>
            </a:r>
          </a:p>
          <a:p>
            <a:endParaRPr lang="nl-BE" dirty="0"/>
          </a:p>
          <a:p>
            <a:r>
              <a:rPr lang="nl-BE" dirty="0"/>
              <a:t>Both English and Dutch ~40% of </a:t>
            </a:r>
            <a:r>
              <a:rPr lang="nl-BE" dirty="0" err="1"/>
              <a:t>publications</a:t>
            </a:r>
            <a:r>
              <a:rPr lang="nl-BE" dirty="0"/>
              <a:t> </a:t>
            </a:r>
            <a:r>
              <a:rPr lang="nl-BE" dirty="0" err="1"/>
              <a:t>mention</a:t>
            </a:r>
            <a:r>
              <a:rPr lang="nl-BE" dirty="0"/>
              <a:t> a </a:t>
            </a:r>
            <a:r>
              <a:rPr lang="nl-BE" dirty="0" err="1"/>
              <a:t>location</a:t>
            </a:r>
            <a:r>
              <a:rPr lang="nl-BE" dirty="0"/>
              <a:t> (~75%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, but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numbers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are </a:t>
            </a:r>
            <a:r>
              <a:rPr lang="nl-BE" dirty="0" err="1"/>
              <a:t>too</a:t>
            </a:r>
            <a:r>
              <a:rPr lang="nl-BE" dirty="0"/>
              <a:t> low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reliable</a:t>
            </a:r>
            <a:r>
              <a:rPr lang="nl-B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6742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75D73-5FA7-8BBA-225D-5BD1FE401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60" y="1740160"/>
            <a:ext cx="1544547" cy="2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38283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3045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48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5907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6" r:id="rId3"/>
    <p:sldLayoutId id="2147484117" r:id="rId4"/>
    <p:sldLayoutId id="2147484118" r:id="rId5"/>
    <p:sldLayoutId id="2147484106" r:id="rId6"/>
    <p:sldLayoutId id="2147484107" r:id="rId7"/>
    <p:sldLayoutId id="2147484108" r:id="rId8"/>
    <p:sldLayoutId id="2147484119" r:id="rId9"/>
    <p:sldLayoutId id="2147484109" r:id="rId10"/>
    <p:sldLayoutId id="2147484110" r:id="rId11"/>
    <p:sldLayoutId id="2147484111" r:id="rId12"/>
    <p:sldLayoutId id="2147484113" r:id="rId13"/>
    <p:sldLayoutId id="2147484112" r:id="rId14"/>
    <p:sldLayoutId id="2147484102" r:id="rId15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Locally </a:t>
            </a:r>
            <a:r>
              <a:rPr lang="en-US" sz="4400" dirty="0">
                <a:ea typeface="Times New Roman" panose="02020603050405020304" pitchFamily="18" charset="0"/>
              </a:rPr>
              <a:t>oriented</a:t>
            </a: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globally visible?</a:t>
            </a:r>
            <a:b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Geographic orientation of social sciences and humanities</a:t>
            </a:r>
            <a:endParaRPr lang="en-BE" sz="1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Raf Guns, Cristina Arhiliuc, and Hongyu Zhou</a:t>
            </a:r>
          </a:p>
          <a:p>
            <a:endParaRPr lang="nl-BE" dirty="0"/>
          </a:p>
          <a:p>
            <a:r>
              <a:rPr lang="nl-BE" sz="1800" dirty="0"/>
              <a:t>Nordic Workshop on Bibliometrics and Research Policy</a:t>
            </a:r>
            <a:br>
              <a:rPr lang="nl-BE" sz="1800" dirty="0"/>
            </a:br>
            <a:r>
              <a:rPr lang="nl-BE" sz="1800" dirty="0" err="1"/>
              <a:t>October</a:t>
            </a:r>
            <a:r>
              <a:rPr lang="nl-BE" sz="1800" dirty="0"/>
              <a:t> 13, 2023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72756D-0BA8-67D1-A1D8-FEFC3408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Countries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highest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mentions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2129E-10DC-C8D3-F808-1CFE4CD21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12D4A6D-BD16-BEE7-F97A-D4BCF21BC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77489"/>
              </p:ext>
            </p:extLst>
          </p:nvPr>
        </p:nvGraphicFramePr>
        <p:xfrm>
          <a:off x="682683" y="1361240"/>
          <a:ext cx="10826634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0770">
                  <a:extLst>
                    <a:ext uri="{9D8B030D-6E8A-4147-A177-3AD203B41FA5}">
                      <a16:colId xmlns:a16="http://schemas.microsoft.com/office/drawing/2014/main" val="573915078"/>
                    </a:ext>
                  </a:extLst>
                </a:gridCol>
                <a:gridCol w="1639230">
                  <a:extLst>
                    <a:ext uri="{9D8B030D-6E8A-4147-A177-3AD203B41FA5}">
                      <a16:colId xmlns:a16="http://schemas.microsoft.com/office/drawing/2014/main" val="668009345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4209724180"/>
                    </a:ext>
                  </a:extLst>
                </a:gridCol>
                <a:gridCol w="6347561">
                  <a:extLst>
                    <a:ext uri="{9D8B030D-6E8A-4147-A177-3AD203B41FA5}">
                      <a16:colId xmlns:a16="http://schemas.microsoft.com/office/drawing/2014/main" val="2058427783"/>
                    </a:ext>
                  </a:extLst>
                </a:gridCol>
              </a:tblGrid>
              <a:tr h="190617">
                <a:tc>
                  <a:txBody>
                    <a:bodyPr/>
                    <a:lstStyle/>
                    <a:p>
                      <a:r>
                        <a:rPr lang="nl-BE" dirty="0"/>
                        <a:t>Country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err="1"/>
                        <a:t>Mentions</a:t>
                      </a:r>
                      <a:endParaRPr lang="nl-B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endParaRPr lang="nl-B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 err="1"/>
                        <a:t>Example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locations</a:t>
                      </a:r>
                      <a:endParaRPr lang="nl-BE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6539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Belgium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7848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North Belgium - </a:t>
                      </a:r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Hospital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Leuven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29468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Netherlands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1701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Arnhem - Radboud Universiteit Nijmegen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1731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United States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1653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City of New York - Grand Rapids, </a:t>
                      </a:r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Mich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6665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United Kingdom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862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Noord-Ierland – </a:t>
                      </a:r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Ealing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Abbey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05462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France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858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Bois-</a:t>
                      </a:r>
                      <a:r>
                        <a:rPr lang="nl-BE" sz="24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nl-BE" sz="2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BE" sz="24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Prêtre</a:t>
                      </a:r>
                      <a:r>
                        <a:rPr lang="nl-BE" sz="2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l-BE" sz="24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Normandy</a:t>
                      </a:r>
                      <a:endParaRPr lang="nl-B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34471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Italy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746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Bergamo - Sicilië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9911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Germany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739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Berlin Holocaust Memorial - Regensburg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60634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China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672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Tien </a:t>
                      </a:r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Shan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– </a:t>
                      </a:r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Hubei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82259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Spain</a:t>
                      </a:r>
                      <a:endParaRPr lang="nl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520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Galicia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Spanish Court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92658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 Congo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324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Zaire</a:t>
                      </a:r>
                      <a:r>
                        <a:rPr lang="nl-BE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- Lubumbashi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416861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3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D8C-ACF6-3EA8-D376-D2F94B18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78768-ADD2-C748-DA51-644CC1E05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D9E1EAF4-920A-153F-B485-1F66091EB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833" y="1402989"/>
            <a:ext cx="9872368" cy="4936184"/>
          </a:xfrm>
        </p:spPr>
      </p:pic>
    </p:spTree>
    <p:extLst>
      <p:ext uri="{BB962C8B-B14F-4D97-AF65-F5344CB8AC3E}">
        <p14:creationId xmlns:p14="http://schemas.microsoft.com/office/powerpoint/2010/main" val="340529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B2AB-9739-6BF6-EB19-40999F34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Local</a:t>
            </a:r>
            <a:r>
              <a:rPr lang="nl-BE" dirty="0"/>
              <a:t> journals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B09C89-E0A6-4CDA-E269-D1E8B8598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3F0C4-DA80-AA9F-C07C-4EFE440C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 err="1"/>
              <a:t>Because</a:t>
            </a:r>
            <a:r>
              <a:rPr lang="nl-BE" b="0" dirty="0"/>
              <a:t>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difficulty</a:t>
            </a:r>
            <a:r>
              <a:rPr lang="nl-BE" b="0" dirty="0"/>
              <a:t> of </a:t>
            </a:r>
            <a:r>
              <a:rPr lang="nl-BE" b="0" dirty="0" err="1"/>
              <a:t>defining</a:t>
            </a:r>
            <a:r>
              <a:rPr lang="nl-BE" b="0" dirty="0"/>
              <a:t> ‘</a:t>
            </a:r>
            <a:r>
              <a:rPr lang="nl-BE" b="0" dirty="0" err="1"/>
              <a:t>local</a:t>
            </a:r>
            <a:r>
              <a:rPr lang="nl-BE" b="0" dirty="0"/>
              <a:t> </a:t>
            </a:r>
            <a:r>
              <a:rPr lang="nl-BE" b="0" dirty="0" err="1"/>
              <a:t>journal</a:t>
            </a:r>
            <a:r>
              <a:rPr lang="nl-BE" b="0" dirty="0"/>
              <a:t>’, we </a:t>
            </a:r>
            <a:r>
              <a:rPr lang="nl-BE" b="0" dirty="0" err="1"/>
              <a:t>looked</a:t>
            </a:r>
            <a:r>
              <a:rPr lang="nl-BE" b="0" dirty="0"/>
              <a:t> at </a:t>
            </a:r>
            <a:r>
              <a:rPr lang="nl-BE" b="0" dirty="0" err="1"/>
              <a:t>specific</a:t>
            </a:r>
            <a:r>
              <a:rPr lang="nl-BE" b="0" dirty="0"/>
              <a:t> </a:t>
            </a:r>
            <a:r>
              <a:rPr lang="nl-BE" b="0" dirty="0" err="1"/>
              <a:t>examples</a:t>
            </a:r>
            <a:r>
              <a:rPr lang="nl-BE" b="0" dirty="0"/>
              <a:t>. These </a:t>
            </a:r>
            <a:r>
              <a:rPr lang="nl-BE" b="0" dirty="0" err="1"/>
              <a:t>suggest</a:t>
            </a:r>
            <a:r>
              <a:rPr lang="nl-BE" b="0" dirty="0"/>
              <a:t> a </a:t>
            </a:r>
            <a:r>
              <a:rPr lang="nl-BE" b="0" dirty="0" err="1">
                <a:solidFill>
                  <a:srgbClr val="FF0000"/>
                </a:solidFill>
              </a:rPr>
              <a:t>wide</a:t>
            </a:r>
            <a:r>
              <a:rPr lang="nl-BE" b="0" dirty="0">
                <a:solidFill>
                  <a:srgbClr val="FF0000"/>
                </a:solidFill>
              </a:rPr>
              <a:t> </a:t>
            </a:r>
            <a:r>
              <a:rPr lang="nl-BE" b="0" dirty="0" err="1">
                <a:solidFill>
                  <a:srgbClr val="FF0000"/>
                </a:solidFill>
              </a:rPr>
              <a:t>variability</a:t>
            </a:r>
            <a:r>
              <a:rPr lang="nl-BE" b="0" dirty="0">
                <a:solidFill>
                  <a:srgbClr val="FF0000"/>
                </a:solidFill>
              </a:rPr>
              <a:t> </a:t>
            </a:r>
            <a:r>
              <a:rPr lang="nl-BE" b="0" dirty="0"/>
              <a:t>but overall </a:t>
            </a:r>
            <a:r>
              <a:rPr lang="nl-BE" b="0" dirty="0" err="1">
                <a:solidFill>
                  <a:srgbClr val="FF0000"/>
                </a:solidFill>
              </a:rPr>
              <a:t>greater</a:t>
            </a:r>
            <a:r>
              <a:rPr lang="nl-BE" b="0" dirty="0">
                <a:solidFill>
                  <a:srgbClr val="FF0000"/>
                </a:solidFill>
              </a:rPr>
              <a:t> focus on Belgium</a:t>
            </a:r>
            <a:r>
              <a:rPr lang="nl-BE" b="0" dirty="0"/>
              <a:t>.</a:t>
            </a:r>
          </a:p>
          <a:p>
            <a:endParaRPr lang="nl-BE" b="0" dirty="0"/>
          </a:p>
          <a:p>
            <a:r>
              <a:rPr lang="nl-BE" b="1" dirty="0" err="1"/>
              <a:t>Location</a:t>
            </a:r>
            <a:r>
              <a:rPr lang="nl-BE" b="1" dirty="0"/>
              <a:t> </a:t>
            </a:r>
            <a:r>
              <a:rPr lang="nl-BE" b="1" dirty="0" err="1"/>
              <a:t>can</a:t>
            </a:r>
            <a:r>
              <a:rPr lang="nl-BE" b="1" dirty="0"/>
              <a:t> </a:t>
            </a:r>
            <a:r>
              <a:rPr lang="nl-BE" b="1" dirty="0" err="1"/>
              <a:t>be</a:t>
            </a:r>
            <a:r>
              <a:rPr lang="nl-BE" b="1" dirty="0"/>
              <a:t> </a:t>
            </a:r>
            <a:r>
              <a:rPr lang="nl-BE" b="1" dirty="0" err="1"/>
              <a:t>implicit</a:t>
            </a:r>
            <a:endParaRPr lang="nl-BE" dirty="0"/>
          </a:p>
          <a:p>
            <a:pPr lvl="1"/>
            <a:r>
              <a:rPr lang="nl-BE" dirty="0" err="1"/>
              <a:t>Only</a:t>
            </a:r>
            <a:r>
              <a:rPr lang="nl-BE" dirty="0"/>
              <a:t> 26% of </a:t>
            </a:r>
            <a:r>
              <a:rPr lang="nl-BE" dirty="0" err="1"/>
              <a:t>articles</a:t>
            </a:r>
            <a:r>
              <a:rPr lang="nl-BE" dirty="0"/>
              <a:t> in </a:t>
            </a:r>
            <a:r>
              <a:rPr lang="nl-BE" i="1" dirty="0"/>
              <a:t>Tijdschrift voor Belgisch burgerlijk recht</a:t>
            </a:r>
            <a:r>
              <a:rPr lang="nl-BE" dirty="0"/>
              <a:t> </a:t>
            </a:r>
            <a:r>
              <a:rPr lang="nl-BE" dirty="0" err="1"/>
              <a:t>mention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location</a:t>
            </a:r>
            <a:endParaRPr lang="nl-BE" dirty="0"/>
          </a:p>
          <a:p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journals have </a:t>
            </a:r>
            <a:r>
              <a:rPr lang="nl-BE" dirty="0" err="1"/>
              <a:t>deliberate</a:t>
            </a:r>
            <a:r>
              <a:rPr lang="nl-BE" dirty="0"/>
              <a:t>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orientation</a:t>
            </a:r>
            <a:endParaRPr lang="nl-BE" dirty="0"/>
          </a:p>
          <a:p>
            <a:pPr lvl="1"/>
            <a:r>
              <a:rPr lang="en-US" i="1" dirty="0"/>
              <a:t>Belgian Review of International Law</a:t>
            </a:r>
            <a:r>
              <a:rPr lang="en-US" dirty="0"/>
              <a:t>, </a:t>
            </a:r>
            <a:r>
              <a:rPr lang="en-US" i="1" dirty="0" err="1"/>
              <a:t>Internationale</a:t>
            </a:r>
            <a:r>
              <a:rPr lang="en-US" i="1" dirty="0"/>
              <a:t> Spectator</a:t>
            </a:r>
            <a:endParaRPr lang="nl-BE" i="1" dirty="0"/>
          </a:p>
          <a:p>
            <a:pPr lvl="1"/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43837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941823-9AEC-728B-2119-A8C5DB35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509" y="0"/>
            <a:ext cx="11612981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9D4575-F641-AC67-45F0-14E26890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Disciplines: share of </a:t>
            </a:r>
            <a:r>
              <a:rPr lang="nl-BE" i="1" dirty="0"/>
              <a:t>Belgium</a:t>
            </a:r>
            <a:r>
              <a:rPr lang="nl-BE" dirty="0"/>
              <a:t> </a:t>
            </a:r>
            <a:r>
              <a:rPr lang="nl-BE" dirty="0" err="1"/>
              <a:t>mentions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FD640-3A97-F908-DC28-EF29C73A5B31}"/>
              </a:ext>
            </a:extLst>
          </p:cNvPr>
          <p:cNvSpPr txBox="1"/>
          <p:nvPr/>
        </p:nvSpPr>
        <p:spPr>
          <a:xfrm>
            <a:off x="4750419" y="2665142"/>
            <a:ext cx="1839953" cy="3122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sz="1500" dirty="0" err="1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Educational</a:t>
            </a:r>
            <a:r>
              <a:rPr lang="nl-BE" sz="1500" dirty="0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500" dirty="0" err="1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endParaRPr lang="nl-BE" sz="1500" dirty="0">
              <a:solidFill>
                <a:srgbClr val="000000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7F639-FBBE-8F41-C811-F78DCE49BA19}"/>
              </a:ext>
            </a:extLst>
          </p:cNvPr>
          <p:cNvSpPr txBox="1"/>
          <p:nvPr/>
        </p:nvSpPr>
        <p:spPr>
          <a:xfrm>
            <a:off x="1858537" y="4189142"/>
            <a:ext cx="1839953" cy="3122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sz="1400" dirty="0" err="1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  <a:r>
              <a:rPr lang="nl-BE" sz="1400" dirty="0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400" dirty="0" err="1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endParaRPr lang="nl-BE" sz="1400" dirty="0">
              <a:solidFill>
                <a:srgbClr val="000000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7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E88D69-2890-03C1-96E8-E4D1337B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and 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13207-5ACB-4873-4F70-D1AE30716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F691B2-DE4B-F718-30E7-3A73EC70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b="0" dirty="0"/>
              <a:t>39% of </a:t>
            </a:r>
            <a:r>
              <a:rPr lang="nl-BE" b="0" dirty="0" err="1"/>
              <a:t>Flemish</a:t>
            </a:r>
            <a:r>
              <a:rPr lang="nl-BE" b="0" dirty="0"/>
              <a:t> SSH studies </a:t>
            </a:r>
            <a:r>
              <a:rPr lang="nl-BE" b="0" dirty="0" err="1"/>
              <a:t>refer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some</a:t>
            </a:r>
            <a:r>
              <a:rPr lang="nl-BE" b="0" dirty="0"/>
              <a:t> </a:t>
            </a:r>
            <a:r>
              <a:rPr lang="nl-BE" b="0" dirty="0" err="1">
                <a:solidFill>
                  <a:schemeClr val="accent2"/>
                </a:solidFill>
              </a:rPr>
              <a:t>geographic</a:t>
            </a:r>
            <a:r>
              <a:rPr lang="nl-BE" b="0" dirty="0">
                <a:solidFill>
                  <a:schemeClr val="accent2"/>
                </a:solidFill>
              </a:rPr>
              <a:t> context</a:t>
            </a:r>
            <a:r>
              <a:rPr lang="nl-BE" b="0" dirty="0"/>
              <a:t>.</a:t>
            </a:r>
          </a:p>
          <a:p>
            <a:pPr lvl="1"/>
            <a:r>
              <a:rPr lang="nl-BE" b="0" dirty="0"/>
              <a:t>Most </a:t>
            </a:r>
            <a:r>
              <a:rPr lang="nl-BE" b="0" dirty="0" err="1"/>
              <a:t>commonly</a:t>
            </a:r>
            <a:r>
              <a:rPr lang="nl-BE" b="0" dirty="0"/>
              <a:t> (43%) Belgium, </a:t>
            </a:r>
            <a:r>
              <a:rPr lang="nl-BE" b="0" dirty="0" err="1"/>
              <a:t>with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dirty="0"/>
              <a:t>N</a:t>
            </a:r>
            <a:r>
              <a:rPr lang="nl-BE" b="0" dirty="0"/>
              <a:t>etherlands second (9%) </a:t>
            </a:r>
            <a:r>
              <a:rPr lang="nl-BE" b="0" dirty="0">
                <a:sym typeface="Wingdings" panose="05000000000000000000" pitchFamily="2" charset="2"/>
              </a:rPr>
              <a:t> common </a:t>
            </a:r>
            <a:r>
              <a:rPr lang="nl-BE" b="0" dirty="0" err="1">
                <a:sym typeface="Wingdings" panose="05000000000000000000" pitchFamily="2" charset="2"/>
              </a:rPr>
              <a:t>language</a:t>
            </a:r>
            <a:r>
              <a:rPr lang="nl-BE" b="0" dirty="0">
                <a:sym typeface="Wingdings" panose="05000000000000000000" pitchFamily="2" charset="2"/>
              </a:rPr>
              <a:t> Dutch</a:t>
            </a:r>
            <a:endParaRPr lang="nl-BE" dirty="0"/>
          </a:p>
          <a:p>
            <a:pPr lvl="1"/>
            <a:r>
              <a:rPr lang="nl-BE" dirty="0"/>
              <a:t>Publications </a:t>
            </a:r>
            <a:r>
              <a:rPr lang="nl-BE" dirty="0" err="1"/>
              <a:t>reflect</a:t>
            </a:r>
            <a:r>
              <a:rPr lang="nl-BE"/>
              <a:t> attention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countries</a:t>
            </a:r>
            <a:r>
              <a:rPr lang="nl-BE" dirty="0"/>
              <a:t> and </a:t>
            </a:r>
            <a:r>
              <a:rPr lang="nl-BE" dirty="0" err="1"/>
              <a:t>parts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 (cf. DR Congo)</a:t>
            </a:r>
          </a:p>
          <a:p>
            <a:pPr marL="361940" lvl="1" indent="0">
              <a:buNone/>
            </a:pPr>
            <a:endParaRPr lang="nl-BE" b="0" dirty="0"/>
          </a:p>
          <a:p>
            <a:r>
              <a:rPr lang="nl-BE" b="0" dirty="0" err="1">
                <a:solidFill>
                  <a:schemeClr val="tx1"/>
                </a:solidFill>
              </a:rPr>
              <a:t>Locally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oriented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publications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occur</a:t>
            </a:r>
            <a:r>
              <a:rPr lang="nl-BE" b="0" dirty="0">
                <a:solidFill>
                  <a:schemeClr val="tx1"/>
                </a:solidFill>
              </a:rPr>
              <a:t> far more </a:t>
            </a:r>
            <a:r>
              <a:rPr lang="nl-BE" b="0" dirty="0" err="1">
                <a:solidFill>
                  <a:schemeClr val="tx1"/>
                </a:solidFill>
              </a:rPr>
              <a:t>often</a:t>
            </a:r>
            <a:r>
              <a:rPr lang="nl-BE" b="0" dirty="0">
                <a:solidFill>
                  <a:schemeClr val="tx1"/>
                </a:solidFill>
              </a:rPr>
              <a:t> in </a:t>
            </a:r>
            <a:r>
              <a:rPr lang="nl-BE" b="0" dirty="0">
                <a:solidFill>
                  <a:schemeClr val="accent2"/>
                </a:solidFill>
              </a:rPr>
              <a:t>Dutch</a:t>
            </a:r>
            <a:endParaRPr lang="nl-BE" b="0" dirty="0">
              <a:solidFill>
                <a:schemeClr val="tx1"/>
              </a:solidFill>
            </a:endParaRPr>
          </a:p>
          <a:p>
            <a:pPr lvl="1"/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 </a:t>
            </a:r>
            <a:r>
              <a:rPr lang="nl-BE" dirty="0" err="1"/>
              <a:t>publications</a:t>
            </a:r>
            <a:r>
              <a:rPr lang="nl-BE" dirty="0"/>
              <a:t> more </a:t>
            </a:r>
            <a:r>
              <a:rPr lang="nl-BE" dirty="0" err="1"/>
              <a:t>likely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aim</a:t>
            </a:r>
            <a:r>
              <a:rPr lang="nl-BE" dirty="0"/>
              <a:t> at direct, </a:t>
            </a:r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societal</a:t>
            </a:r>
            <a:r>
              <a:rPr lang="nl-BE" dirty="0"/>
              <a:t> impact</a:t>
            </a:r>
          </a:p>
          <a:p>
            <a:pPr lvl="1"/>
            <a:r>
              <a:rPr lang="nl-BE" dirty="0" err="1"/>
              <a:t>Local</a:t>
            </a:r>
            <a:r>
              <a:rPr lang="nl-BE" dirty="0"/>
              <a:t> journals? </a:t>
            </a:r>
            <a:r>
              <a:rPr lang="nl-BE" dirty="0" err="1"/>
              <a:t>probably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Next steps: </a:t>
            </a:r>
            <a:r>
              <a:rPr lang="nl-BE" dirty="0" err="1"/>
              <a:t>broaden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disciplines and </a:t>
            </a:r>
            <a:r>
              <a:rPr lang="nl-BE" dirty="0" err="1"/>
              <a:t>countries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9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F8C78-9498-D83A-138E-DF38F17E0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15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F9DF6-B923-81D7-E124-BF520635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981389"/>
            <a:ext cx="10934529" cy="665480"/>
          </a:xfrm>
        </p:spPr>
        <p:txBody>
          <a:bodyPr anchor="t">
            <a:normAutofit/>
          </a:bodyPr>
          <a:lstStyle/>
          <a:p>
            <a:r>
              <a:rPr lang="nl-BE" dirty="0" err="1"/>
              <a:t>Thanks</a:t>
            </a:r>
            <a:r>
              <a:rPr lang="nl-BE" dirty="0"/>
              <a:t>!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DA441B-123A-2210-CE37-FD795D6E84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97" b="28397"/>
          <a:stretch/>
        </p:blipFill>
        <p:spPr>
          <a:xfrm>
            <a:off x="623888" y="620713"/>
            <a:ext cx="10934700" cy="31496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BACD1-4D1A-3B16-CAD9-161B45358C99}"/>
              </a:ext>
            </a:extLst>
          </p:cNvPr>
          <p:cNvSpPr txBox="1"/>
          <p:nvPr/>
        </p:nvSpPr>
        <p:spPr>
          <a:xfrm>
            <a:off x="589547" y="4878658"/>
            <a:ext cx="305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dirty="0">
                <a:latin typeface="+mn-lt"/>
              </a:rPr>
              <a:t>Raf Guns</a:t>
            </a:r>
          </a:p>
          <a:p>
            <a:r>
              <a:rPr lang="nl-BE" sz="1800" dirty="0">
                <a:latin typeface="+mn-lt"/>
              </a:rPr>
              <a:t>raf.guns@uantwerpen.be</a:t>
            </a:r>
          </a:p>
          <a:p>
            <a:r>
              <a:rPr lang="nl-BE" sz="1800" dirty="0">
                <a:latin typeface="+mn-lt"/>
              </a:rPr>
              <a:t>@rafguns@mastodon.social</a:t>
            </a:r>
          </a:p>
          <a:p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F3DF4-5D66-FBED-DA53-0D9284580701}"/>
              </a:ext>
            </a:extLst>
          </p:cNvPr>
          <p:cNvSpPr txBox="1"/>
          <p:nvPr/>
        </p:nvSpPr>
        <p:spPr>
          <a:xfrm>
            <a:off x="4001740" y="4878658"/>
            <a:ext cx="341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dirty="0">
                <a:latin typeface="+mn-lt"/>
              </a:rPr>
              <a:t>Cristina Arhiliuc</a:t>
            </a:r>
          </a:p>
          <a:p>
            <a:r>
              <a:rPr lang="nl-BE" sz="1800" dirty="0">
                <a:latin typeface="+mn-lt"/>
              </a:rPr>
              <a:t>cristina.arhiliuc@uantwerpen.be</a:t>
            </a:r>
          </a:p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7BF01-1849-6935-6766-E0B2AD4381A5}"/>
              </a:ext>
            </a:extLst>
          </p:cNvPr>
          <p:cNvSpPr txBox="1"/>
          <p:nvPr/>
        </p:nvSpPr>
        <p:spPr>
          <a:xfrm>
            <a:off x="7774491" y="4878657"/>
            <a:ext cx="305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+mn-lt"/>
              </a:rPr>
              <a:t>Hongyu Zhou</a:t>
            </a:r>
            <a:endParaRPr lang="nl-BE" sz="1800" b="1" dirty="0">
              <a:latin typeface="+mn-lt"/>
            </a:endParaRPr>
          </a:p>
          <a:p>
            <a:r>
              <a:rPr lang="nl-BE" dirty="0">
                <a:latin typeface="+mn-lt"/>
              </a:rPr>
              <a:t>h</a:t>
            </a:r>
            <a:r>
              <a:rPr lang="nl-BE" sz="1800" dirty="0">
                <a:latin typeface="+mn-lt"/>
              </a:rPr>
              <a:t>ongyu.zhou@uantwerpen.be</a:t>
            </a:r>
          </a:p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D5CC4-ECA9-5B0D-A887-4495894413B4}"/>
              </a:ext>
            </a:extLst>
          </p:cNvPr>
          <p:cNvSpPr txBox="1"/>
          <p:nvPr/>
        </p:nvSpPr>
        <p:spPr>
          <a:xfrm>
            <a:off x="633412" y="412345"/>
            <a:ext cx="7244765" cy="2406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CC0; https://negativespace.co/globe-world-map/</a:t>
            </a:r>
          </a:p>
        </p:txBody>
      </p:sp>
    </p:spTree>
    <p:extLst>
      <p:ext uri="{BB962C8B-B14F-4D97-AF65-F5344CB8AC3E}">
        <p14:creationId xmlns:p14="http://schemas.microsoft.com/office/powerpoint/2010/main" val="359902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49A36C9-8F8A-8A21-FFE0-0AE91503B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2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3671A-3198-81E8-265F-33FE3306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5" y="620713"/>
            <a:ext cx="7380287" cy="1524317"/>
          </a:xfrm>
        </p:spPr>
        <p:txBody>
          <a:bodyPr anchor="t">
            <a:normAutofit/>
          </a:bodyPr>
          <a:lstStyle/>
          <a:p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sciences</a:t>
            </a:r>
            <a:r>
              <a:rPr lang="nl-BE" dirty="0"/>
              <a:t> and </a:t>
            </a:r>
            <a:r>
              <a:rPr lang="nl-BE" dirty="0" err="1"/>
              <a:t>humanities</a:t>
            </a:r>
            <a:endParaRPr lang="nl-BE" dirty="0"/>
          </a:p>
        </p:txBody>
      </p:sp>
      <p:pic>
        <p:nvPicPr>
          <p:cNvPr id="8" name="Picture Placeholder 7" descr="A large pile of books&#10;&#10;Description automatically generated">
            <a:extLst>
              <a:ext uri="{FF2B5EF4-FFF2-40B4-BE49-F238E27FC236}">
                <a16:creationId xmlns:a16="http://schemas.microsoft.com/office/drawing/2014/main" id="{FEA00FF9-8A30-5A2B-DA45-3F98680AD6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173" r="19173"/>
          <a:stretch>
            <a:fillRect/>
          </a:stretch>
        </p:blipFill>
        <p:spPr>
          <a:xfrm>
            <a:off x="623888" y="620713"/>
            <a:ext cx="2597150" cy="5616575"/>
          </a:xfr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9204339-6A89-4721-588B-D88BEE35849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19841860"/>
              </p:ext>
            </p:extLst>
          </p:nvPr>
        </p:nvGraphicFramePr>
        <p:xfrm>
          <a:off x="4187825" y="1564106"/>
          <a:ext cx="7380287" cy="46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C52E1D-B653-6257-83D4-ED75F111B598}"/>
              </a:ext>
            </a:extLst>
          </p:cNvPr>
          <p:cNvSpPr txBox="1"/>
          <p:nvPr/>
        </p:nvSpPr>
        <p:spPr>
          <a:xfrm>
            <a:off x="1417971" y="6617368"/>
            <a:ext cx="7244765" cy="2406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CC-BY 2.0; https://commons.wikimedia.org/wiki/File:Books_in_a_stack_%28a_stack_of_books%29_-_Flickr_-_austinevan.jpg#filelinks</a:t>
            </a:r>
          </a:p>
        </p:txBody>
      </p:sp>
    </p:spTree>
    <p:extLst>
      <p:ext uri="{BB962C8B-B14F-4D97-AF65-F5344CB8AC3E}">
        <p14:creationId xmlns:p14="http://schemas.microsoft.com/office/powerpoint/2010/main" val="23743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F2D272-1C3C-92F9-D264-5BA9EF7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Geographic</a:t>
            </a:r>
            <a:r>
              <a:rPr lang="nl-BE" dirty="0"/>
              <a:t> </a:t>
            </a:r>
            <a:r>
              <a:rPr lang="nl-BE" dirty="0" err="1"/>
              <a:t>orientation</a:t>
            </a:r>
            <a:r>
              <a:rPr lang="nl-BE" dirty="0"/>
              <a:t> of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79D13-94CB-5766-6FF8-E2B094009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642E7-79FC-7F99-695D-D883813A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0" dirty="0"/>
          </a:p>
          <a:p>
            <a:endParaRPr lang="nl-BE" b="0" dirty="0"/>
          </a:p>
          <a:p>
            <a:endParaRPr lang="nl-BE" b="0" dirty="0"/>
          </a:p>
          <a:p>
            <a:endParaRPr lang="nl-BE" b="0" dirty="0"/>
          </a:p>
          <a:p>
            <a:endParaRPr lang="nl-BE" b="0" dirty="0">
              <a:solidFill>
                <a:schemeClr val="accent2"/>
              </a:solidFill>
            </a:endParaRPr>
          </a:p>
          <a:p>
            <a:endParaRPr lang="nl-BE" b="0" dirty="0">
              <a:solidFill>
                <a:schemeClr val="accent2"/>
              </a:solidFill>
            </a:endParaRPr>
          </a:p>
          <a:p>
            <a:r>
              <a:rPr lang="nl-BE" b="0" dirty="0" err="1">
                <a:solidFill>
                  <a:schemeClr val="accent2"/>
                </a:solidFill>
              </a:rPr>
              <a:t>Locally</a:t>
            </a:r>
            <a:r>
              <a:rPr lang="nl-BE" b="0" dirty="0">
                <a:solidFill>
                  <a:schemeClr val="accent2"/>
                </a:solidFill>
              </a:rPr>
              <a:t> </a:t>
            </a:r>
            <a:r>
              <a:rPr lang="nl-BE" b="0" dirty="0" err="1">
                <a:solidFill>
                  <a:schemeClr val="accent2"/>
                </a:solidFill>
              </a:rPr>
              <a:t>oriented</a:t>
            </a:r>
            <a:r>
              <a:rPr lang="nl-BE" b="0" dirty="0">
                <a:solidFill>
                  <a:schemeClr val="accent2"/>
                </a:solidFill>
              </a:rPr>
              <a:t> </a:t>
            </a:r>
            <a:r>
              <a:rPr lang="nl-BE" b="0" dirty="0" err="1"/>
              <a:t>publication</a:t>
            </a:r>
            <a:r>
              <a:rPr lang="nl-BE" b="0" dirty="0"/>
              <a:t>: </a:t>
            </a:r>
            <a:r>
              <a:rPr lang="nl-BE" b="0" dirty="0" err="1"/>
              <a:t>oriented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own</a:t>
            </a:r>
            <a:r>
              <a:rPr lang="nl-BE" b="0" dirty="0"/>
              <a:t> country (🇧🇪) or </a:t>
            </a:r>
            <a:r>
              <a:rPr lang="nl-BE" b="0" dirty="0" err="1"/>
              <a:t>own</a:t>
            </a:r>
            <a:r>
              <a:rPr lang="nl-BE" b="0" dirty="0"/>
              <a:t> </a:t>
            </a:r>
            <a:r>
              <a:rPr lang="nl-BE" b="0" dirty="0" err="1"/>
              <a:t>language</a:t>
            </a:r>
            <a:r>
              <a:rPr lang="nl-BE" b="0" dirty="0"/>
              <a:t> area (🇧🇪+🇳🇱)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06D77-2E35-37BC-BFE4-7E24C81D034C}"/>
              </a:ext>
            </a:extLst>
          </p:cNvPr>
          <p:cNvSpPr txBox="1"/>
          <p:nvPr/>
        </p:nvSpPr>
        <p:spPr>
          <a:xfrm>
            <a:off x="1651835" y="1659848"/>
            <a:ext cx="888832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l-BE" sz="2400" dirty="0">
                <a:latin typeface="+mn-lt"/>
              </a:rPr>
              <a:t>[…] Aan de hand van een actor-netwerk analyse, zal getoond worden dat de verankering van de sector in de regio </a:t>
            </a:r>
            <a:r>
              <a:rPr lang="nl-BE" sz="2400" b="1" dirty="0">
                <a:solidFill>
                  <a:srgbClr val="FF0000"/>
                </a:solidFill>
                <a:latin typeface="+mn-lt"/>
              </a:rPr>
              <a:t>Gent</a:t>
            </a:r>
            <a:r>
              <a:rPr lang="nl-BE" sz="2400" dirty="0">
                <a:latin typeface="+mn-lt"/>
              </a:rPr>
              <a:t> zwak is. Maar net zijn enige sterkte, de doorgedreven assemblage specialisatie, blijkt op het eerste zicht ervoor te zorgen dat net de andere Volvo </a:t>
            </a:r>
            <a:r>
              <a:rPr lang="nl-BE" sz="2400" dirty="0" err="1">
                <a:latin typeface="+mn-lt"/>
              </a:rPr>
              <a:t>automotive</a:t>
            </a:r>
            <a:r>
              <a:rPr lang="nl-BE" sz="2400" dirty="0">
                <a:latin typeface="+mn-lt"/>
              </a:rPr>
              <a:t> sector in </a:t>
            </a:r>
            <a:r>
              <a:rPr lang="nl-BE" sz="2400" b="1" dirty="0">
                <a:solidFill>
                  <a:srgbClr val="FF0000"/>
                </a:solidFill>
                <a:latin typeface="+mn-lt"/>
              </a:rPr>
              <a:t>Gotenburg</a:t>
            </a:r>
            <a:r>
              <a:rPr lang="nl-BE" sz="2400" dirty="0">
                <a:latin typeface="+mn-lt"/>
              </a:rPr>
              <a:t>, die economisch meer gediversifieerd is en waar tot op heden het bestuur van Volvo </a:t>
            </a:r>
            <a:r>
              <a:rPr lang="nl-BE" sz="2400" dirty="0" err="1">
                <a:latin typeface="+mn-lt"/>
              </a:rPr>
              <a:t>Cars</a:t>
            </a:r>
            <a:r>
              <a:rPr lang="nl-BE" sz="2400" dirty="0">
                <a:latin typeface="+mn-lt"/>
              </a:rPr>
              <a:t> zit, met sluiten bedreigd is. […]</a:t>
            </a:r>
          </a:p>
        </p:txBody>
      </p:sp>
    </p:spTree>
    <p:extLst>
      <p:ext uri="{BB962C8B-B14F-4D97-AF65-F5344CB8AC3E}">
        <p14:creationId xmlns:p14="http://schemas.microsoft.com/office/powerpoint/2010/main" val="8612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521DC-1A92-C092-6416-2CA069393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4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3C390-F9DC-1887-C4E7-6D09F98E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473" y="620713"/>
            <a:ext cx="4529640" cy="1385085"/>
          </a:xfrm>
        </p:spPr>
        <p:txBody>
          <a:bodyPr anchor="t">
            <a:normAutofit/>
          </a:bodyPr>
          <a:lstStyle/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study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FE73-0735-C5E9-1557-F9A4233E08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8473" y="2272145"/>
            <a:ext cx="4529639" cy="3965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600" b="1" dirty="0" err="1">
                <a:latin typeface="+mn-lt"/>
              </a:rPr>
              <a:t>Assumption</a:t>
            </a:r>
            <a:r>
              <a:rPr lang="nl-BE" sz="2600" b="0" dirty="0">
                <a:latin typeface="+mn-lt"/>
              </a:rPr>
              <a:t>: </a:t>
            </a:r>
            <a:r>
              <a:rPr lang="nl-BE" sz="2600" b="0" dirty="0" err="1">
                <a:latin typeface="+mn-lt"/>
              </a:rPr>
              <a:t>Locally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oriented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literature</a:t>
            </a:r>
            <a:r>
              <a:rPr lang="nl-BE" sz="2600" b="0" dirty="0">
                <a:latin typeface="+mn-lt"/>
              </a:rPr>
              <a:t> is most </a:t>
            </a:r>
            <a:r>
              <a:rPr lang="nl-BE" sz="2600" b="0" dirty="0" err="1">
                <a:latin typeface="+mn-lt"/>
              </a:rPr>
              <a:t>often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communicated</a:t>
            </a:r>
            <a:r>
              <a:rPr lang="nl-BE" sz="2600" b="0" dirty="0">
                <a:latin typeface="+mn-lt"/>
              </a:rPr>
              <a:t> in </a:t>
            </a:r>
            <a:r>
              <a:rPr lang="nl-BE" sz="2600" b="0" dirty="0" err="1">
                <a:latin typeface="+mn-lt"/>
              </a:rPr>
              <a:t>own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language</a:t>
            </a:r>
            <a:r>
              <a:rPr lang="nl-BE" sz="2600" b="0" dirty="0">
                <a:latin typeface="+mn-lt"/>
              </a:rPr>
              <a:t> and in </a:t>
            </a:r>
            <a:r>
              <a:rPr lang="nl-BE" sz="2600" b="0" dirty="0" err="1">
                <a:latin typeface="+mn-lt"/>
              </a:rPr>
              <a:t>local</a:t>
            </a:r>
            <a:r>
              <a:rPr lang="nl-BE" sz="2600" b="0" dirty="0">
                <a:latin typeface="+mn-lt"/>
              </a:rPr>
              <a:t> outlets.</a:t>
            </a:r>
          </a:p>
          <a:p>
            <a:pPr marL="0" indent="0">
              <a:buNone/>
            </a:pPr>
            <a:endParaRPr lang="nl-BE" sz="2600" b="0" dirty="0">
              <a:latin typeface="+mn-lt"/>
            </a:endParaRPr>
          </a:p>
          <a:p>
            <a:r>
              <a:rPr lang="nl-BE" sz="2600" b="0" dirty="0">
                <a:latin typeface="+mn-lt"/>
              </a:rPr>
              <a:t>We test </a:t>
            </a:r>
            <a:r>
              <a:rPr lang="nl-BE" sz="2600" b="0" dirty="0" err="1">
                <a:latin typeface="+mn-lt"/>
              </a:rPr>
              <a:t>this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assumption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by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comparing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solidFill>
                  <a:srgbClr val="FF0000"/>
                </a:solidFill>
                <a:latin typeface="+mn-lt"/>
              </a:rPr>
              <a:t>publication</a:t>
            </a:r>
            <a:r>
              <a:rPr lang="nl-BE" sz="2600" b="0" dirty="0">
                <a:solidFill>
                  <a:srgbClr val="FF0000"/>
                </a:solidFill>
                <a:latin typeface="+mn-lt"/>
              </a:rPr>
              <a:t> variables </a:t>
            </a:r>
            <a:r>
              <a:rPr lang="nl-BE" sz="2600" b="0" dirty="0">
                <a:latin typeface="+mn-lt"/>
              </a:rPr>
              <a:t>like </a:t>
            </a:r>
            <a:r>
              <a:rPr lang="nl-BE" sz="2600" b="0" dirty="0" err="1">
                <a:latin typeface="+mn-lt"/>
              </a:rPr>
              <a:t>language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to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the</a:t>
            </a:r>
            <a:r>
              <a:rPr lang="nl-BE" sz="2600" b="0" dirty="0">
                <a:latin typeface="+mn-lt"/>
              </a:rPr>
              <a:t> </a:t>
            </a:r>
            <a:r>
              <a:rPr lang="nl-BE" sz="2600" b="0" dirty="0" err="1">
                <a:latin typeface="+mn-lt"/>
              </a:rPr>
              <a:t>occurrence</a:t>
            </a:r>
            <a:r>
              <a:rPr lang="nl-BE" sz="2600" b="0" dirty="0">
                <a:latin typeface="+mn-lt"/>
              </a:rPr>
              <a:t> of </a:t>
            </a:r>
            <a:r>
              <a:rPr lang="nl-BE" sz="2600" b="0" dirty="0" err="1">
                <a:solidFill>
                  <a:srgbClr val="FF0000"/>
                </a:solidFill>
                <a:latin typeface="+mn-lt"/>
              </a:rPr>
              <a:t>geographic</a:t>
            </a:r>
            <a:r>
              <a:rPr lang="nl-BE" sz="26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BE" sz="2600" b="0" dirty="0" err="1">
                <a:solidFill>
                  <a:srgbClr val="FF0000"/>
                </a:solidFill>
                <a:latin typeface="+mn-lt"/>
              </a:rPr>
              <a:t>entities</a:t>
            </a:r>
            <a:r>
              <a:rPr lang="nl-BE" sz="2600" b="0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nl-BE" sz="2600" b="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nl-BE" sz="2600" b="0" dirty="0">
                <a:solidFill>
                  <a:srgbClr val="FF0000"/>
                </a:solidFill>
                <a:latin typeface="+mn-lt"/>
              </a:rPr>
              <a:t> abstract</a:t>
            </a:r>
            <a:r>
              <a:rPr lang="nl-BE" sz="2600" b="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nl-BE" sz="2600" dirty="0"/>
          </a:p>
        </p:txBody>
      </p:sp>
      <p:pic>
        <p:nvPicPr>
          <p:cNvPr id="6" name="Picture 5" descr="Cluster of books">
            <a:extLst>
              <a:ext uri="{FF2B5EF4-FFF2-40B4-BE49-F238E27FC236}">
                <a16:creationId xmlns:a16="http://schemas.microsoft.com/office/drawing/2014/main" id="{A3DDD042-A947-7031-5534-97AC82A8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8" r="19313"/>
          <a:stretch/>
        </p:blipFill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noFill/>
        </p:spPr>
      </p:pic>
      <p:pic>
        <p:nvPicPr>
          <p:cNvPr id="7" name="Picture 6" descr="A drawing of two people with flags&#10;&#10;Description automatically generated">
            <a:extLst>
              <a:ext uri="{FF2B5EF4-FFF2-40B4-BE49-F238E27FC236}">
                <a16:creationId xmlns:a16="http://schemas.microsoft.com/office/drawing/2014/main" id="{B84EFC70-766A-79BC-89E0-4F659F88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6623789" cy="6339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D84C8-21FA-059D-83FD-4BEE50A53893}"/>
              </a:ext>
            </a:extLst>
          </p:cNvPr>
          <p:cNvSpPr txBox="1"/>
          <p:nvPr/>
        </p:nvSpPr>
        <p:spPr>
          <a:xfrm>
            <a:off x="395289" y="6617368"/>
            <a:ext cx="5145732" cy="2406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CC-BY-NC 2.0; https://www.flickr.com/photos/16591741@N00/278649026</a:t>
            </a:r>
          </a:p>
        </p:txBody>
      </p:sp>
    </p:spTree>
    <p:extLst>
      <p:ext uri="{BB962C8B-B14F-4D97-AF65-F5344CB8AC3E}">
        <p14:creationId xmlns:p14="http://schemas.microsoft.com/office/powerpoint/2010/main" val="254694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Data: VABB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23888" y="1577009"/>
            <a:ext cx="4727474" cy="4660279"/>
          </a:xfrm>
        </p:spPr>
        <p:txBody>
          <a:bodyPr/>
          <a:lstStyle/>
          <a:p>
            <a:r>
              <a:rPr lang="en-GB" altLang="nl-BE" b="0" dirty="0"/>
              <a:t>Comprehensive database of Flemish publications in </a:t>
            </a:r>
            <a:r>
              <a:rPr lang="en-GB" altLang="nl-BE" b="0" dirty="0">
                <a:solidFill>
                  <a:schemeClr val="accent2"/>
                </a:solidFill>
              </a:rPr>
              <a:t>social sciences &amp; humanities</a:t>
            </a:r>
          </a:p>
          <a:p>
            <a:pPr lvl="1"/>
            <a:r>
              <a:rPr lang="en-GB" altLang="nl-BE" b="0" dirty="0"/>
              <a:t>Multiple languages and publication types</a:t>
            </a:r>
          </a:p>
          <a:p>
            <a:r>
              <a:rPr lang="nl-BE" b="0" dirty="0"/>
              <a:t>Abstracts of </a:t>
            </a:r>
            <a:r>
              <a:rPr lang="nl-BE" b="0" dirty="0" err="1"/>
              <a:t>publications</a:t>
            </a:r>
            <a:r>
              <a:rPr lang="nl-BE" b="0" dirty="0"/>
              <a:t> 2010-2020 </a:t>
            </a:r>
            <a:r>
              <a:rPr lang="nl-BE" b="0" dirty="0" err="1"/>
              <a:t>submitted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VABB</a:t>
            </a:r>
          </a:p>
          <a:p>
            <a:pPr lvl="1"/>
            <a:r>
              <a:rPr lang="nl-BE" i="1" dirty="0"/>
              <a:t>N</a:t>
            </a:r>
            <a:r>
              <a:rPr lang="nl-BE" dirty="0"/>
              <a:t> = 47,159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10159-BDE4-5030-6888-1B6561CD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25" y="1448135"/>
            <a:ext cx="6012494" cy="4681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C7DA0A-CBBB-5F4A-D5E8-49F01DC6A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54" y="1836737"/>
            <a:ext cx="2502323" cy="2081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5F7EBD-D122-DD6B-2D47-9D2F815D0B31}"/>
              </a:ext>
            </a:extLst>
          </p:cNvPr>
          <p:cNvSpPr/>
          <p:nvPr/>
        </p:nvSpPr>
        <p:spPr>
          <a:xfrm>
            <a:off x="8442158" y="4252176"/>
            <a:ext cx="403964" cy="347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658B6B-0FCC-B36F-E98E-112F24680038}"/>
              </a:ext>
            </a:extLst>
          </p:cNvPr>
          <p:cNvCxnSpPr>
            <a:cxnSpLocks/>
          </p:cNvCxnSpPr>
          <p:nvPr/>
        </p:nvCxnSpPr>
        <p:spPr>
          <a:xfrm flipH="1" flipV="1">
            <a:off x="8066377" y="1836737"/>
            <a:ext cx="779745" cy="2415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DFC564-03A0-0DE8-96C0-410A7E3D2DAF}"/>
              </a:ext>
            </a:extLst>
          </p:cNvPr>
          <p:cNvCxnSpPr>
            <a:cxnSpLocks/>
          </p:cNvCxnSpPr>
          <p:nvPr/>
        </p:nvCxnSpPr>
        <p:spPr>
          <a:xfrm flipH="1" flipV="1">
            <a:off x="5564055" y="3918669"/>
            <a:ext cx="2878103" cy="681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3AD05F-5604-343B-9C49-FF215731B637}"/>
              </a:ext>
            </a:extLst>
          </p:cNvPr>
          <p:cNvSpPr/>
          <p:nvPr/>
        </p:nvSpPr>
        <p:spPr>
          <a:xfrm>
            <a:off x="5564054" y="1836737"/>
            <a:ext cx="2502323" cy="20819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50165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80CB0-7D4A-A12C-8678-345D120C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93" y="948240"/>
            <a:ext cx="6815707" cy="52890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14E5EF-BD63-07F3-3CD2-B47E588B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FB42A-0E61-8857-D5A4-FA00389C4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DB42C2-4E23-CAE1-55AC-441F07E4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4609850" cy="4660279"/>
          </a:xfrm>
        </p:spPr>
        <p:txBody>
          <a:bodyPr/>
          <a:lstStyle/>
          <a:p>
            <a:pPr marL="0" indent="0">
              <a:buNone/>
            </a:pPr>
            <a:r>
              <a:rPr lang="nl-BE" b="0" dirty="0"/>
              <a:t>We </a:t>
            </a:r>
            <a:r>
              <a:rPr lang="nl-BE" b="0" dirty="0" err="1"/>
              <a:t>approximate</a:t>
            </a:r>
            <a:r>
              <a:rPr lang="nl-BE" b="0" dirty="0"/>
              <a:t> </a:t>
            </a:r>
            <a:r>
              <a:rPr lang="nl-BE" b="0" dirty="0" err="1"/>
              <a:t>geographic</a:t>
            </a:r>
            <a:r>
              <a:rPr lang="nl-BE" b="0" dirty="0"/>
              <a:t> </a:t>
            </a:r>
            <a:r>
              <a:rPr lang="nl-BE" b="0" dirty="0" err="1"/>
              <a:t>orientation</a:t>
            </a:r>
            <a:r>
              <a:rPr lang="nl-BE" b="0" dirty="0"/>
              <a:t> of a </a:t>
            </a:r>
            <a:r>
              <a:rPr lang="nl-BE" b="0" dirty="0" err="1"/>
              <a:t>publication</a:t>
            </a:r>
            <a:r>
              <a:rPr lang="nl-BE" b="0" dirty="0"/>
              <a:t> </a:t>
            </a:r>
            <a:r>
              <a:rPr lang="nl-BE" b="0" dirty="0" err="1"/>
              <a:t>by</a:t>
            </a:r>
            <a:endParaRPr lang="nl-BE" b="0" dirty="0"/>
          </a:p>
          <a:p>
            <a:r>
              <a:rPr lang="nl-BE" b="0" dirty="0" err="1">
                <a:solidFill>
                  <a:schemeClr val="accent2"/>
                </a:solidFill>
              </a:rPr>
              <a:t>extracting</a:t>
            </a:r>
            <a:r>
              <a:rPr lang="nl-BE" b="0" dirty="0"/>
              <a:t> </a:t>
            </a:r>
            <a:r>
              <a:rPr lang="nl-BE" b="0" dirty="0" err="1"/>
              <a:t>geographic</a:t>
            </a:r>
            <a:r>
              <a:rPr lang="nl-BE" b="0" dirty="0"/>
              <a:t> </a:t>
            </a:r>
            <a:r>
              <a:rPr lang="nl-BE" b="0" dirty="0" err="1"/>
              <a:t>entities</a:t>
            </a:r>
            <a:r>
              <a:rPr lang="nl-BE" b="0" dirty="0"/>
              <a:t> </a:t>
            </a:r>
            <a:r>
              <a:rPr lang="nl-BE" b="0" dirty="0" err="1"/>
              <a:t>from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abstract and</a:t>
            </a:r>
          </a:p>
          <a:p>
            <a:r>
              <a:rPr lang="nl-BE" b="0" dirty="0" err="1">
                <a:solidFill>
                  <a:schemeClr val="accent2"/>
                </a:solidFill>
              </a:rPr>
              <a:t>coding</a:t>
            </a:r>
            <a:r>
              <a:rPr lang="nl-BE" b="0" dirty="0"/>
              <a:t> </a:t>
            </a:r>
            <a:r>
              <a:rPr lang="nl-BE" b="0" dirty="0" err="1"/>
              <a:t>those</a:t>
            </a:r>
            <a:r>
              <a:rPr lang="nl-BE" b="0" dirty="0"/>
              <a:t> </a:t>
            </a:r>
            <a:r>
              <a:rPr lang="nl-BE" b="0" dirty="0" err="1"/>
              <a:t>into</a:t>
            </a:r>
            <a:r>
              <a:rPr lang="nl-BE" b="0" dirty="0"/>
              <a:t> </a:t>
            </a:r>
            <a:r>
              <a:rPr lang="nl-BE" b="0" dirty="0" err="1"/>
              <a:t>four</a:t>
            </a:r>
            <a:r>
              <a:rPr lang="nl-BE" b="0" dirty="0"/>
              <a:t> </a:t>
            </a:r>
            <a:r>
              <a:rPr lang="nl-BE" b="0" dirty="0" err="1"/>
              <a:t>groups</a:t>
            </a:r>
            <a:r>
              <a:rPr lang="nl-BE" b="0" dirty="0"/>
              <a:t> (</a:t>
            </a:r>
            <a:r>
              <a:rPr lang="nl-BE" b="0" i="1" dirty="0"/>
              <a:t>Belgium</a:t>
            </a:r>
            <a:r>
              <a:rPr lang="nl-BE" b="0" dirty="0"/>
              <a:t>, </a:t>
            </a:r>
            <a:r>
              <a:rPr lang="nl-BE" b="0" i="1" dirty="0"/>
              <a:t>Netherlands</a:t>
            </a:r>
            <a:r>
              <a:rPr lang="nl-BE" b="0" dirty="0"/>
              <a:t>, </a:t>
            </a:r>
            <a:r>
              <a:rPr lang="nl-BE" b="0" i="1" dirty="0"/>
              <a:t>Europe</a:t>
            </a:r>
            <a:r>
              <a:rPr lang="nl-BE" b="0" dirty="0"/>
              <a:t>, </a:t>
            </a:r>
            <a:r>
              <a:rPr lang="nl-BE" b="0" i="1" dirty="0"/>
              <a:t>Rest of </a:t>
            </a:r>
            <a:r>
              <a:rPr lang="nl-BE" b="0" i="1" dirty="0" err="1"/>
              <a:t>the</a:t>
            </a:r>
            <a:r>
              <a:rPr lang="nl-BE" b="0" i="1" dirty="0"/>
              <a:t> </a:t>
            </a:r>
            <a:r>
              <a:rPr lang="nl-BE" b="0" i="1" dirty="0" err="1"/>
              <a:t>world</a:t>
            </a:r>
            <a:r>
              <a:rPr lang="nl-BE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568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E69C1C-F9A1-6420-B68A-BECF1558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5BE74-922F-A252-667D-52C0C61F2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7DAD0A-1A86-9CC6-37EF-539EF012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813" y="1795345"/>
            <a:ext cx="7214299" cy="4441943"/>
          </a:xfrm>
        </p:spPr>
        <p:txBody>
          <a:bodyPr/>
          <a:lstStyle/>
          <a:p>
            <a:pPr marL="0" indent="0">
              <a:buNone/>
            </a:pPr>
            <a:r>
              <a:rPr lang="nl-BE" b="0" dirty="0" err="1"/>
              <a:t>Multilingual</a:t>
            </a:r>
            <a:r>
              <a:rPr lang="nl-BE" b="0" dirty="0"/>
              <a:t> </a:t>
            </a:r>
            <a:r>
              <a:rPr lang="nl-BE" b="0" dirty="0" err="1"/>
              <a:t>transformers</a:t>
            </a:r>
            <a:r>
              <a:rPr lang="nl-BE" b="0" dirty="0"/>
              <a:t> model </a:t>
            </a:r>
            <a:r>
              <a:rPr lang="nl-BE" b="0" dirty="0" err="1"/>
              <a:t>for</a:t>
            </a:r>
            <a:r>
              <a:rPr lang="nl-BE" b="0" dirty="0"/>
              <a:t> </a:t>
            </a:r>
            <a:r>
              <a:rPr lang="nl-BE" dirty="0" err="1"/>
              <a:t>named</a:t>
            </a:r>
            <a:r>
              <a:rPr lang="nl-BE" dirty="0"/>
              <a:t> </a:t>
            </a:r>
            <a:r>
              <a:rPr lang="nl-BE" dirty="0" err="1"/>
              <a:t>entity</a:t>
            </a:r>
            <a:r>
              <a:rPr lang="nl-BE" dirty="0"/>
              <a:t> </a:t>
            </a:r>
            <a:r>
              <a:rPr lang="nl-BE" dirty="0" err="1"/>
              <a:t>recognition</a:t>
            </a:r>
            <a:r>
              <a:rPr lang="nl-BE" dirty="0"/>
              <a:t> </a:t>
            </a:r>
            <a:r>
              <a:rPr lang="nl-BE" b="0" dirty="0"/>
              <a:t>(</a:t>
            </a:r>
            <a:r>
              <a:rPr lang="nl-BE" b="0" i="1" dirty="0"/>
              <a:t>Babelscape/</a:t>
            </a:r>
            <a:r>
              <a:rPr lang="nl-BE" b="0" i="1" dirty="0" err="1"/>
              <a:t>wikineural-multilingual-ner</a:t>
            </a:r>
            <a:r>
              <a:rPr lang="nl-BE" b="0" dirty="0"/>
              <a:t>)</a:t>
            </a:r>
          </a:p>
          <a:p>
            <a:pPr lvl="1"/>
            <a:r>
              <a:rPr lang="nl-BE" dirty="0"/>
              <a:t>Found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most accurate in </a:t>
            </a:r>
            <a:r>
              <a:rPr lang="nl-BE" dirty="0" err="1"/>
              <a:t>comparison</a:t>
            </a:r>
            <a:r>
              <a:rPr lang="nl-BE" dirty="0"/>
              <a:t> of multiple approaches</a:t>
            </a:r>
            <a:endParaRPr lang="nl-BE" b="0" dirty="0"/>
          </a:p>
          <a:p>
            <a:endParaRPr lang="nl-BE" b="0" dirty="0"/>
          </a:p>
          <a:p>
            <a:endParaRPr lang="nl-BE" b="0" dirty="0"/>
          </a:p>
          <a:p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B96826-7DAB-2889-940A-49331116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95345"/>
            <a:ext cx="4130791" cy="32055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9611D2-050E-812C-24CE-C6BE7465C5F7}"/>
              </a:ext>
            </a:extLst>
          </p:cNvPr>
          <p:cNvSpPr/>
          <p:nvPr/>
        </p:nvSpPr>
        <p:spPr bwMode="auto">
          <a:xfrm>
            <a:off x="40255" y="2905730"/>
            <a:ext cx="4214976" cy="277286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819D4-854E-9723-3613-9AD45F5D4358}"/>
              </a:ext>
            </a:extLst>
          </p:cNvPr>
          <p:cNvSpPr/>
          <p:nvPr/>
        </p:nvSpPr>
        <p:spPr bwMode="auto">
          <a:xfrm>
            <a:off x="3155370" y="4248616"/>
            <a:ext cx="8511324" cy="13396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F932D-DC1E-F802-5CFF-3C35C4994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23"/>
          <a:stretch/>
        </p:blipFill>
        <p:spPr>
          <a:xfrm>
            <a:off x="3155369" y="4292160"/>
            <a:ext cx="8511324" cy="587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4CDE1-F7EE-EDF2-68A2-CFCF9300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624" y="4923087"/>
            <a:ext cx="6046046" cy="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E69C1C-F9A1-6420-B68A-BECF1558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5BE74-922F-A252-667D-52C0C61F2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7DAD0A-1A86-9CC6-37EF-539EF012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391" y="1795345"/>
            <a:ext cx="7214299" cy="3107337"/>
          </a:xfrm>
        </p:spPr>
        <p:txBody>
          <a:bodyPr/>
          <a:lstStyle/>
          <a:p>
            <a:pPr marL="0" indent="0">
              <a:buNone/>
            </a:pPr>
            <a:r>
              <a:rPr lang="nl-BE" b="0" dirty="0" err="1"/>
              <a:t>All</a:t>
            </a:r>
            <a:r>
              <a:rPr lang="nl-BE" b="0" dirty="0"/>
              <a:t> LOC </a:t>
            </a:r>
            <a:r>
              <a:rPr lang="nl-BE" b="0" dirty="0" err="1"/>
              <a:t>entities</a:t>
            </a:r>
            <a:r>
              <a:rPr lang="nl-BE" b="0" dirty="0"/>
              <a:t> are </a:t>
            </a:r>
            <a:r>
              <a:rPr lang="nl-BE" dirty="0" err="1"/>
              <a:t>geocoded</a:t>
            </a:r>
            <a:r>
              <a:rPr lang="nl-BE" b="0" dirty="0"/>
              <a:t> </a:t>
            </a:r>
            <a:r>
              <a:rPr lang="nl-BE" b="0" dirty="0" err="1"/>
              <a:t>using</a:t>
            </a:r>
            <a:r>
              <a:rPr lang="nl-BE" b="0" dirty="0"/>
              <a:t> </a:t>
            </a:r>
            <a:r>
              <a:rPr lang="nl-BE" b="0" dirty="0" err="1"/>
              <a:t>OpenStreetMap</a:t>
            </a:r>
            <a:r>
              <a:rPr lang="nl-BE" b="0" dirty="0"/>
              <a:t> (</a:t>
            </a:r>
            <a:r>
              <a:rPr lang="nl-BE" b="0" dirty="0" err="1"/>
              <a:t>through</a:t>
            </a:r>
            <a:r>
              <a:rPr lang="nl-BE" b="0" dirty="0"/>
              <a:t> </a:t>
            </a:r>
            <a:r>
              <a:rPr lang="nl-BE" b="0" dirty="0" err="1"/>
              <a:t>geopy</a:t>
            </a:r>
            <a:r>
              <a:rPr lang="nl-BE" b="0" dirty="0"/>
              <a:t>, </a:t>
            </a:r>
            <a:r>
              <a:rPr lang="nl-BE" b="0" dirty="0" err="1"/>
              <a:t>Nominatim</a:t>
            </a:r>
            <a:r>
              <a:rPr lang="nl-BE" b="0" dirty="0"/>
              <a:t>). </a:t>
            </a:r>
            <a:r>
              <a:rPr lang="nl-BE" b="0" dirty="0" err="1"/>
              <a:t>Resulting</a:t>
            </a:r>
            <a:r>
              <a:rPr lang="nl-BE" b="0" dirty="0"/>
              <a:t> </a:t>
            </a:r>
            <a:r>
              <a:rPr lang="nl-BE" b="0" dirty="0" err="1"/>
              <a:t>countries</a:t>
            </a:r>
            <a:r>
              <a:rPr lang="nl-BE" b="0" dirty="0"/>
              <a:t> are </a:t>
            </a:r>
            <a:r>
              <a:rPr lang="nl-BE" b="0" dirty="0" err="1"/>
              <a:t>translated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four</a:t>
            </a:r>
            <a:r>
              <a:rPr lang="nl-BE" b="0" dirty="0"/>
              <a:t> </a:t>
            </a:r>
            <a:r>
              <a:rPr lang="nl-BE" b="0" dirty="0" err="1"/>
              <a:t>groups</a:t>
            </a:r>
            <a:r>
              <a:rPr lang="nl-BE" b="0" dirty="0"/>
              <a:t> (</a:t>
            </a:r>
            <a:r>
              <a:rPr lang="nl-BE" b="0" i="1" dirty="0"/>
              <a:t>Belgium</a:t>
            </a:r>
            <a:r>
              <a:rPr lang="nl-BE" b="0" dirty="0"/>
              <a:t>, </a:t>
            </a:r>
            <a:r>
              <a:rPr lang="nl-BE" b="0" i="1" dirty="0"/>
              <a:t>Netherlands</a:t>
            </a:r>
            <a:r>
              <a:rPr lang="nl-BE" b="0" dirty="0"/>
              <a:t>, </a:t>
            </a:r>
            <a:r>
              <a:rPr lang="nl-BE" b="0" i="1" dirty="0"/>
              <a:t>Europe</a:t>
            </a:r>
            <a:r>
              <a:rPr lang="nl-BE" b="0" dirty="0"/>
              <a:t>, </a:t>
            </a:r>
            <a:r>
              <a:rPr lang="nl-BE" b="0" i="1" dirty="0"/>
              <a:t>Rest</a:t>
            </a:r>
            <a:r>
              <a:rPr lang="nl-BE" b="0" dirty="0"/>
              <a:t>).</a:t>
            </a:r>
          </a:p>
          <a:p>
            <a:pPr marL="0" indent="0">
              <a:buNone/>
            </a:pPr>
            <a:endParaRPr lang="nl-BE" b="0" dirty="0"/>
          </a:p>
          <a:p>
            <a:r>
              <a:rPr lang="nl-BE" sz="2400" b="0" dirty="0" err="1"/>
              <a:t>Some</a:t>
            </a:r>
            <a:r>
              <a:rPr lang="nl-BE" sz="2400" b="0" dirty="0"/>
              <a:t> </a:t>
            </a:r>
            <a:r>
              <a:rPr lang="nl-BE" sz="2400" b="0" dirty="0" err="1"/>
              <a:t>entities</a:t>
            </a:r>
            <a:r>
              <a:rPr lang="nl-BE" sz="2400" b="0" dirty="0"/>
              <a:t> span </a:t>
            </a:r>
            <a:r>
              <a:rPr lang="nl-BE" sz="2400" b="0" dirty="0" err="1"/>
              <a:t>groups</a:t>
            </a:r>
            <a:r>
              <a:rPr lang="nl-BE" sz="2400" b="0" dirty="0"/>
              <a:t>: Russia is </a:t>
            </a:r>
            <a:r>
              <a:rPr lang="nl-BE" sz="2400" b="0" dirty="0" err="1"/>
              <a:t>partly</a:t>
            </a:r>
            <a:r>
              <a:rPr lang="nl-BE" sz="2400" b="0" dirty="0"/>
              <a:t> Europe, </a:t>
            </a:r>
            <a:r>
              <a:rPr lang="nl-BE" sz="2400" b="0" dirty="0" err="1"/>
              <a:t>partly</a:t>
            </a:r>
            <a:r>
              <a:rPr lang="nl-BE" sz="2400" b="0" dirty="0"/>
              <a:t> </a:t>
            </a:r>
            <a:r>
              <a:rPr lang="nl-BE" sz="2400" b="0" dirty="0" err="1"/>
              <a:t>Asia</a:t>
            </a:r>
            <a:r>
              <a:rPr lang="nl-BE" sz="2400" b="0" dirty="0"/>
              <a:t>.</a:t>
            </a:r>
          </a:p>
          <a:p>
            <a:endParaRPr lang="nl-BE" b="0" dirty="0"/>
          </a:p>
          <a:p>
            <a:endParaRPr lang="nl-BE" b="0" dirty="0"/>
          </a:p>
          <a:p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B96826-7DAB-2889-940A-49331116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95345"/>
            <a:ext cx="4130791" cy="32055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9611D2-050E-812C-24CE-C6BE7465C5F7}"/>
              </a:ext>
            </a:extLst>
          </p:cNvPr>
          <p:cNvSpPr/>
          <p:nvPr/>
        </p:nvSpPr>
        <p:spPr bwMode="auto">
          <a:xfrm>
            <a:off x="45335" y="1559525"/>
            <a:ext cx="4130791" cy="142252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B79824-B6AE-5420-03CC-B5EC993412EA}"/>
              </a:ext>
            </a:extLst>
          </p:cNvPr>
          <p:cNvSpPr/>
          <p:nvPr/>
        </p:nvSpPr>
        <p:spPr bwMode="auto">
          <a:xfrm>
            <a:off x="85238" y="4387155"/>
            <a:ext cx="4130791" cy="142252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82B79C-BB7F-F247-7695-78BDB891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697"/>
              </p:ext>
            </p:extLst>
          </p:nvPr>
        </p:nvGraphicFramePr>
        <p:xfrm>
          <a:off x="1530423" y="5278286"/>
          <a:ext cx="9510628" cy="1483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0430">
                  <a:extLst>
                    <a:ext uri="{9D8B030D-6E8A-4147-A177-3AD203B41FA5}">
                      <a16:colId xmlns:a16="http://schemas.microsoft.com/office/drawing/2014/main" val="360183555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68716642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3250423564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95303487"/>
                    </a:ext>
                  </a:extLst>
                </a:gridCol>
                <a:gridCol w="501388">
                  <a:extLst>
                    <a:ext uri="{9D8B030D-6E8A-4147-A177-3AD203B41FA5}">
                      <a16:colId xmlns:a16="http://schemas.microsoft.com/office/drawing/2014/main" val="4271177162"/>
                    </a:ext>
                  </a:extLst>
                </a:gridCol>
              </a:tblGrid>
              <a:tr h="2198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err="1">
                          <a:effectLst/>
                        </a:rPr>
                        <a:t>Entity</a:t>
                      </a:r>
                      <a:endParaRPr lang="nl-B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err="1">
                          <a:effectLst/>
                        </a:rPr>
                        <a:t>Geocoded</a:t>
                      </a:r>
                      <a:endParaRPr lang="nl-B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Country</a:t>
                      </a:r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Group</a:t>
                      </a:r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1051415925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Wolfsdonk</a:t>
                      </a:r>
                      <a:endParaRPr lang="nl-B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Wolfsdonk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Aarschot, Leuven, </a:t>
                      </a:r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Flemish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Brabant, </a:t>
                      </a:r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Flanders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3272, Belgium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Belgium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Belgium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4018095255"/>
                  </a:ext>
                </a:extLst>
              </a:tr>
              <a:tr h="103452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Quang Tri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Quảng Trị Province, Vietnam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Vietnam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Rest of </a:t>
                      </a:r>
                      <a:r>
                        <a:rPr lang="nl-BE" sz="1600" u="none" strike="noStrike" dirty="0" err="1">
                          <a:effectLst/>
                        </a:rPr>
                        <a:t>the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world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323171149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Miocene -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Miocene, Area F (Horsefly/Likely/150 Mile House), Cariboo Regional District, British Columbia, Canada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Canada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Rest of </a:t>
                      </a:r>
                      <a:r>
                        <a:rPr lang="nl-BE" sz="1600" u="none" strike="noStrike" dirty="0" err="1">
                          <a:effectLst/>
                        </a:rPr>
                        <a:t>the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world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267585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9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E69C1C-F9A1-6420-B68A-BECF1558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5BE74-922F-A252-667D-52C0C61F2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7DAD0A-1A86-9CC6-37EF-539EF012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813" y="1795588"/>
            <a:ext cx="7214299" cy="320035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Results manually </a:t>
            </a:r>
            <a:r>
              <a:rPr lang="en-US" dirty="0"/>
              <a:t>checked and corrected</a:t>
            </a:r>
            <a:r>
              <a:rPr lang="en-US" b="0" dirty="0"/>
              <a:t>:</a:t>
            </a:r>
          </a:p>
          <a:p>
            <a:r>
              <a:rPr lang="en-US" b="0" dirty="0"/>
              <a:t>Is entity really a location? Is geocoding correct? Is group correct?</a:t>
            </a:r>
          </a:p>
          <a:p>
            <a:pPr marL="0" indent="0">
              <a:buNone/>
            </a:pPr>
            <a:r>
              <a:rPr lang="en-US" b="0" dirty="0">
                <a:sym typeface="Wingdings" panose="05000000000000000000" pitchFamily="2" charset="2"/>
              </a:rPr>
              <a:t> 18, 379 publications mention a location (39%)</a:t>
            </a:r>
            <a:endParaRPr lang="nl-BE" b="0" dirty="0"/>
          </a:p>
          <a:p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B96826-7DAB-2889-940A-49331116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95587"/>
            <a:ext cx="4130791" cy="32050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9611D2-050E-812C-24CE-C6BE7465C5F7}"/>
              </a:ext>
            </a:extLst>
          </p:cNvPr>
          <p:cNvSpPr/>
          <p:nvPr/>
        </p:nvSpPr>
        <p:spPr bwMode="auto">
          <a:xfrm>
            <a:off x="0" y="1328286"/>
            <a:ext cx="4130791" cy="303108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B2C778-847F-21F3-EAEB-13BBA774B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22193"/>
              </p:ext>
            </p:extLst>
          </p:nvPr>
        </p:nvGraphicFramePr>
        <p:xfrm>
          <a:off x="1530423" y="5278286"/>
          <a:ext cx="9510628" cy="1483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0430">
                  <a:extLst>
                    <a:ext uri="{9D8B030D-6E8A-4147-A177-3AD203B41FA5}">
                      <a16:colId xmlns:a16="http://schemas.microsoft.com/office/drawing/2014/main" val="360183555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68716642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3250423564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95303487"/>
                    </a:ext>
                  </a:extLst>
                </a:gridCol>
                <a:gridCol w="501388">
                  <a:extLst>
                    <a:ext uri="{9D8B030D-6E8A-4147-A177-3AD203B41FA5}">
                      <a16:colId xmlns:a16="http://schemas.microsoft.com/office/drawing/2014/main" val="4271177162"/>
                    </a:ext>
                  </a:extLst>
                </a:gridCol>
              </a:tblGrid>
              <a:tr h="103452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err="1">
                          <a:effectLst/>
                        </a:rPr>
                        <a:t>Entity</a:t>
                      </a:r>
                      <a:endParaRPr lang="nl-B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 err="1">
                          <a:effectLst/>
                        </a:rPr>
                        <a:t>Geocoded</a:t>
                      </a:r>
                      <a:endParaRPr lang="nl-B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Country</a:t>
                      </a:r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Group</a:t>
                      </a:r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1051415925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Wolfsdonk</a:t>
                      </a:r>
                      <a:endParaRPr lang="nl-B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Wolfsdonk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Aarschot, Leuven, </a:t>
                      </a:r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Flemish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Brabant, </a:t>
                      </a:r>
                      <a:r>
                        <a:rPr lang="nl-BE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Flanders</a:t>
                      </a:r>
                      <a:r>
                        <a:rPr lang="nl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3272, Belgium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Belgium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Belgium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4018095255"/>
                  </a:ext>
                </a:extLst>
              </a:tr>
              <a:tr h="103452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Quang Tri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Quảng Trị Province, Vietnam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Vietnam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Rest of </a:t>
                      </a:r>
                      <a:r>
                        <a:rPr lang="nl-BE" sz="1600" u="none" strike="noStrike" dirty="0" err="1">
                          <a:effectLst/>
                        </a:rPr>
                        <a:t>the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world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marL="0" marR="0" lvl="0" indent="0" algn="l" defTabSz="12191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323171149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Miocene -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Miocene, Area F (Horsefly/Likely/150 Mile House), Cariboo Regional District, British Columbia, Canada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Canada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Rest of </a:t>
                      </a:r>
                      <a:r>
                        <a:rPr lang="nl-BE" sz="1600" u="none" strike="noStrike" dirty="0" err="1">
                          <a:effectLst/>
                        </a:rPr>
                        <a:t>the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world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0" marR="4310" marT="43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marL="4310" marR="4310" marT="4310" marB="0"/>
                </a:tc>
                <a:extLst>
                  <a:ext uri="{0D108BD9-81ED-4DB2-BD59-A6C34878D82A}">
                    <a16:rowId xmlns:a16="http://schemas.microsoft.com/office/drawing/2014/main" val="267585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19437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39385</TotalTime>
  <Words>1260</Words>
  <Application>Microsoft Office PowerPoint</Application>
  <PresentationFormat>Widescreen</PresentationFormat>
  <Paragraphs>205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Gotham</vt:lpstr>
      <vt:lpstr>ITC Officina Sans Std Book</vt:lpstr>
      <vt:lpstr>Trebuchet MS</vt:lpstr>
      <vt:lpstr>Verdana</vt:lpstr>
      <vt:lpstr>Wingdings</vt:lpstr>
      <vt:lpstr>UAntwerpen-inhoud</vt:lpstr>
      <vt:lpstr>UAntwerpen_titelslide</vt:lpstr>
      <vt:lpstr>Locally oriented, globally visible? Geographic orientation of social sciences and humanities</vt:lpstr>
      <vt:lpstr>Social sciences and humanities</vt:lpstr>
      <vt:lpstr>Geographic orientation of research</vt:lpstr>
      <vt:lpstr>This study</vt:lpstr>
      <vt:lpstr>Data: VABB</vt:lpstr>
      <vt:lpstr>Methods</vt:lpstr>
      <vt:lpstr>Methods</vt:lpstr>
      <vt:lpstr>Methods</vt:lpstr>
      <vt:lpstr>Methods</vt:lpstr>
      <vt:lpstr>Countries with highest number of mentions</vt:lpstr>
      <vt:lpstr>Language</vt:lpstr>
      <vt:lpstr>Local journals</vt:lpstr>
      <vt:lpstr>Disciplines: share of Belgium mentions</vt:lpstr>
      <vt:lpstr>Conclusions and next steps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Raf Guns</cp:lastModifiedBy>
  <cp:revision>48</cp:revision>
  <dcterms:created xsi:type="dcterms:W3CDTF">2020-12-07T09:05:54Z</dcterms:created>
  <dcterms:modified xsi:type="dcterms:W3CDTF">2023-10-13T12:03:28Z</dcterms:modified>
</cp:coreProperties>
</file>