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  <p:sldId id="260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CB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59" autoAdjust="0"/>
    <p:restoredTop sz="94660"/>
  </p:normalViewPr>
  <p:slideViewPr>
    <p:cSldViewPr snapToGrid="0">
      <p:cViewPr>
        <p:scale>
          <a:sx n="100" d="100"/>
          <a:sy n="100" d="100"/>
        </p:scale>
        <p:origin x="14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1F5FFA-CAA0-7E9A-5A1E-92A72949F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64CC5D4-DE75-86DA-B6AA-28C80FFC23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03C7100-8C1C-2913-8860-781E27FDD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5833-75D5-41A7-A6BD-8A06D3266473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D343431-2D02-5506-351F-F8E8482D2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C7E41C7-0331-C9BA-BB17-7CC3952AE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3A10-D2D9-4E4E-980F-79B1DC0D9C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067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CB3DC4-81A2-DFA6-C7E4-C7E835074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50CE1E9-CEA4-F25C-8D97-F4037AF34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18B5A2-A807-390F-D6CC-DF3139C4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5833-75D5-41A7-A6BD-8A06D3266473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7ED4786-2332-9AD6-4436-3EA43A7A5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B229DF1-9EA3-0041-E605-CC16EF52D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3A10-D2D9-4E4E-980F-79B1DC0D9C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931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E6AA37A-25D7-272D-01D7-CB101949C7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25B27ED-A27E-158E-3956-40C1D91A8B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C05CA78-302C-8520-216F-B19D0D0AB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5833-75D5-41A7-A6BD-8A06D3266473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F633080-4032-C0B2-DB87-2252A8A1F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5FFEDB6-1962-B60F-AADF-C40CA48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3A10-D2D9-4E4E-980F-79B1DC0D9C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147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6CDADD-69A1-C3F9-1455-F6FC10697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FFDABBF-EABF-4251-906A-F53DDADBF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3F8A4E2-41A9-8D32-0576-B7B0353D3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5833-75D5-41A7-A6BD-8A06D3266473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0DB5518-8F41-C24E-A479-6C3859FF5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D0D7F23-049E-9263-FB41-ABE01F515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3A10-D2D9-4E4E-980F-79B1DC0D9C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41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985B2D-CB84-181F-F820-321476ED4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680F3BA-DDB8-F244-ADA7-EBA4575E5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C5B1645-E29B-03B8-E2E4-42A901652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5833-75D5-41A7-A6BD-8A06D3266473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762B9B-B54E-BADD-4174-03FBB7AC2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ED8FAD4-7753-9125-09B2-AA7B70A10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3A10-D2D9-4E4E-980F-79B1DC0D9C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39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EBE6B5-E5C2-93DA-C242-2C4C3EDAB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860585B-5D79-4EA0-8CB0-87F3FC812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E52F4B6-0E91-346B-7579-108CE0D5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FF9A0A2-7116-1D00-5963-DB3BE33D5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5833-75D5-41A7-A6BD-8A06D3266473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FC4C91B-7334-1D02-DE9E-242B2BFB2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1F12C44-B1C6-C217-FA7E-DA0C2C27A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3A10-D2D9-4E4E-980F-79B1DC0D9C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694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469EDB-40EB-283C-2416-E0BB786F8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3F8ED76-8C4E-9465-084E-3422C4EAC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48502E5-401B-9B6E-4DDF-CE8174F2E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9A6D2D0-CE0E-9E7A-0AA4-05D2803183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9C927AA-94C7-8257-F3E0-8E00D27F03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FD5D874-836B-A0FC-0B98-AADDB7B22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5833-75D5-41A7-A6BD-8A06D3266473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0CF6EB4-29B3-9555-3DC8-1B48903F6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E87F0D7-2B8F-4727-B1F9-FAD5315B8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3A10-D2D9-4E4E-980F-79B1DC0D9C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44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6391A2-0211-E5AB-110F-D83A26B16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481D9FB-04FE-D430-CF23-86F011B08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5833-75D5-41A7-A6BD-8A06D3266473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E26C8BB-FCF3-C821-9F31-6FF0F8B3C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24E04FA-4CE7-9221-DB81-07BFFD61C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3A10-D2D9-4E4E-980F-79B1DC0D9C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234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9BACC98-2EA0-F591-FB04-37421E498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5833-75D5-41A7-A6BD-8A06D3266473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763F862-D2A5-5F0C-DEBB-F55E69A49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E99804B-FB11-8FBB-6077-A99A39CF8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3A10-D2D9-4E4E-980F-79B1DC0D9C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698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3DE41A-E236-E209-E773-C2A2A5115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32927B6-C575-668C-2E04-9FEEDB700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0028FDE-57FA-DC07-9B22-2561C96AD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E5DA8ED-1441-486A-FB10-859EA14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5833-75D5-41A7-A6BD-8A06D3266473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9A6974D-F13D-9A4C-DE3A-690F0EC4F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4CD6EA0-5297-652A-B8A9-A55BA106C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3A10-D2D9-4E4E-980F-79B1DC0D9C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676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2390A9-6D30-2368-6F8E-74804507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A93A4DF-0D78-EC4D-5F1F-25388F1803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E53A4FE-E029-739D-8488-53601532D4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A245F9E-6F60-F768-0225-78E1092E2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5833-75D5-41A7-A6BD-8A06D3266473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192DCD7-8491-8FEF-CD58-3167C42B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19101C7-9F65-BBB5-1111-6E00B83D1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3A10-D2D9-4E4E-980F-79B1DC0D9C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444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EF1D72B-D672-08D7-2BEF-285ADD682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545BE10-3983-349D-1D46-482B948B4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0A94ED7-5DDD-8E2D-7A79-BD9F9E7158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05833-75D5-41A7-A6BD-8A06D3266473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821BEB-DA1C-88FD-59E7-937FFD382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B16ED25-6D5A-28B1-62F7-4E86FCEDA2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C3A10-D2D9-4E4E-980F-79B1DC0D9C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464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varto@sikt.n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B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FE8009B-C960-3A89-FF80-049636BE0FF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310" y="-488157"/>
            <a:ext cx="7834313" cy="7834313"/>
          </a:xfrm>
          <a:prstGeom prst="rect">
            <a:avLst/>
          </a:prstGeom>
          <a:effectLst>
            <a:softEdge rad="324384"/>
          </a:effectLst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F713ED4E-654E-90D9-BEF6-AA6DCCA77B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/>
              <a:t>Proposal</a:t>
            </a:r>
            <a:r>
              <a:rPr lang="nb-NO" dirty="0"/>
              <a:t> for a </a:t>
            </a:r>
            <a:br>
              <a:rPr lang="nb-NO" dirty="0"/>
            </a:br>
            <a:r>
              <a:rPr lang="nb-NO" dirty="0"/>
              <a:t>Nordic </a:t>
            </a:r>
            <a:r>
              <a:rPr lang="nb-NO" dirty="0" err="1"/>
              <a:t>Bibliometric</a:t>
            </a:r>
            <a:r>
              <a:rPr lang="nb-NO" dirty="0"/>
              <a:t> </a:t>
            </a:r>
            <a:r>
              <a:rPr lang="nb-NO" dirty="0" err="1"/>
              <a:t>Infrastructure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BC5CFB7-0580-B27A-11E1-723A38F1D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79626"/>
          </a:xfrm>
        </p:spPr>
        <p:txBody>
          <a:bodyPr>
            <a:normAutofit fontScale="92500" lnSpcReduction="10000"/>
          </a:bodyPr>
          <a:lstStyle/>
          <a:p>
            <a:r>
              <a:rPr lang="nb-NO" dirty="0" err="1"/>
              <a:t>Powering</a:t>
            </a:r>
            <a:r>
              <a:rPr lang="nb-NO" dirty="0"/>
              <a:t> </a:t>
            </a:r>
            <a:r>
              <a:rPr lang="nb-NO" dirty="0" err="1"/>
              <a:t>collaboration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data and </a:t>
            </a:r>
            <a:r>
              <a:rPr lang="nb-NO" dirty="0" err="1"/>
              <a:t>advanced</a:t>
            </a:r>
            <a:r>
              <a:rPr lang="nb-NO" dirty="0"/>
              <a:t> </a:t>
            </a:r>
            <a:r>
              <a:rPr lang="nb-NO" dirty="0" err="1"/>
              <a:t>bibliometric</a:t>
            </a:r>
            <a:r>
              <a:rPr lang="nb-NO" dirty="0"/>
              <a:t> </a:t>
            </a:r>
            <a:r>
              <a:rPr lang="nb-NO" dirty="0" err="1"/>
              <a:t>methods</a:t>
            </a:r>
            <a:r>
              <a:rPr lang="nb-NO" dirty="0"/>
              <a:t> </a:t>
            </a:r>
          </a:p>
          <a:p>
            <a:r>
              <a:rPr lang="nb-NO" dirty="0"/>
              <a:t>in </a:t>
            </a:r>
            <a:r>
              <a:rPr lang="nb-NO" dirty="0" err="1"/>
              <a:t>the</a:t>
            </a:r>
            <a:r>
              <a:rPr lang="nb-NO" dirty="0"/>
              <a:t> Nordic </a:t>
            </a:r>
            <a:r>
              <a:rPr lang="nb-NO" dirty="0" err="1"/>
              <a:t>countries</a:t>
            </a:r>
            <a:r>
              <a:rPr lang="nb-NO" dirty="0"/>
              <a:t> </a:t>
            </a:r>
          </a:p>
          <a:p>
            <a:r>
              <a:rPr lang="nb-NO" sz="2000" dirty="0"/>
              <a:t>Gustaf Nelhans, SSLIS, SE</a:t>
            </a:r>
          </a:p>
          <a:p>
            <a:r>
              <a:rPr lang="nb-NO" sz="2000" dirty="0"/>
              <a:t>Ivar </a:t>
            </a:r>
            <a:r>
              <a:rPr lang="nb-NO" sz="2000" dirty="0" err="1"/>
              <a:t>Ternsell</a:t>
            </a:r>
            <a:r>
              <a:rPr lang="nb-NO" sz="2000" dirty="0"/>
              <a:t> Torgersen, SIKT, NO</a:t>
            </a:r>
          </a:p>
          <a:p>
            <a:r>
              <a:rPr lang="nb-NO" sz="2000" dirty="0"/>
              <a:t>2023-10-11</a:t>
            </a:r>
            <a:endParaRPr lang="nb-NO" dirty="0"/>
          </a:p>
        </p:txBody>
      </p:sp>
      <p:pic>
        <p:nvPicPr>
          <p:cNvPr id="4" name="Google Shape;56;p13">
            <a:extLst>
              <a:ext uri="{FF2B5EF4-FFF2-40B4-BE49-F238E27FC236}">
                <a16:creationId xmlns:a16="http://schemas.microsoft.com/office/drawing/2014/main" id="{3013A983-874C-819D-807D-701E9D6C0E01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646" y="5581664"/>
            <a:ext cx="2751452" cy="1037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7BA9ED2-C240-AF07-10D2-68751F1819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831" y="5592245"/>
            <a:ext cx="3438338" cy="1037148"/>
          </a:xfrm>
          <a:prstGeom prst="rect">
            <a:avLst/>
          </a:prstGeom>
        </p:spPr>
      </p:pic>
      <p:pic>
        <p:nvPicPr>
          <p:cNvPr id="1026" name="Picture 2" descr="Sikt primærlogo">
            <a:extLst>
              <a:ext uri="{FF2B5EF4-FFF2-40B4-BE49-F238E27FC236}">
                <a16:creationId xmlns:a16="http://schemas.microsoft.com/office/drawing/2014/main" id="{977C2826-7CFE-5E2D-1283-16979EC38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269" y="5581664"/>
            <a:ext cx="1558708" cy="103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360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B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CBA315-6503-BA96-F7F5-8615FBFEC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843E95-C583-2966-4F38-E9658DD7247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310" y="-488157"/>
            <a:ext cx="7834313" cy="7834313"/>
          </a:xfrm>
          <a:prstGeom prst="rect">
            <a:avLst/>
          </a:prstGeom>
          <a:effectLst>
            <a:softEdge rad="324384"/>
          </a:effectLst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E4E313-A4E8-82F6-D637-479F670A3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Gustaf Nelhans: Nordic </a:t>
            </a:r>
            <a:r>
              <a:rPr lang="nb-NO" dirty="0" err="1"/>
              <a:t>Bibliometric</a:t>
            </a:r>
            <a:r>
              <a:rPr lang="nb-NO" dirty="0"/>
              <a:t> </a:t>
            </a:r>
            <a:r>
              <a:rPr lang="nb-NO" dirty="0" err="1"/>
              <a:t>Infrastructure</a:t>
            </a:r>
            <a:r>
              <a:rPr lang="nb-NO" dirty="0"/>
              <a:t>: </a:t>
            </a:r>
            <a:r>
              <a:rPr lang="nb-NO" i="1" dirty="0" err="1"/>
              <a:t>What</a:t>
            </a:r>
            <a:r>
              <a:rPr lang="nb-NO" i="1" dirty="0"/>
              <a:t>, </a:t>
            </a:r>
            <a:r>
              <a:rPr lang="nb-NO" i="1" dirty="0" err="1"/>
              <a:t>why</a:t>
            </a:r>
            <a:r>
              <a:rPr lang="nb-NO" i="1" dirty="0"/>
              <a:t> and </a:t>
            </a:r>
            <a:r>
              <a:rPr lang="nb-NO" i="1" dirty="0" err="1"/>
              <a:t>how</a:t>
            </a:r>
            <a:r>
              <a:rPr lang="nb-NO" i="1" dirty="0"/>
              <a:t>?</a:t>
            </a:r>
            <a:endParaRPr lang="nb-NO" dirty="0"/>
          </a:p>
          <a:p>
            <a:r>
              <a:rPr lang="nb-NO" dirty="0"/>
              <a:t>Peter Sjögårde: </a:t>
            </a:r>
            <a:r>
              <a:rPr lang="en-US" i="1" dirty="0"/>
              <a:t>Science mapping in practice: Experiences from Karolinska </a:t>
            </a:r>
            <a:r>
              <a:rPr lang="en-US" i="1" dirty="0" err="1"/>
              <a:t>Institutet</a:t>
            </a:r>
            <a:endParaRPr lang="en-US" i="1" dirty="0"/>
          </a:p>
          <a:p>
            <a:r>
              <a:rPr lang="en-US" dirty="0"/>
              <a:t>Henrik Karlstrøm: </a:t>
            </a:r>
            <a:r>
              <a:rPr lang="en-US" i="1" dirty="0"/>
              <a:t>Sources for data on research activities</a:t>
            </a:r>
          </a:p>
          <a:p>
            <a:r>
              <a:rPr lang="en-US" dirty="0"/>
              <a:t>Ivar </a:t>
            </a:r>
            <a:r>
              <a:rPr lang="en-US" dirty="0" err="1"/>
              <a:t>Ternsell</a:t>
            </a:r>
            <a:r>
              <a:rPr lang="en-US" dirty="0"/>
              <a:t> Torgersen: Invitation to Spring meeting</a:t>
            </a:r>
          </a:p>
          <a:p>
            <a:r>
              <a:rPr lang="en-US" dirty="0"/>
              <a:t>Open discussion: </a:t>
            </a:r>
            <a:r>
              <a:rPr lang="en-US" i="1" dirty="0"/>
              <a:t>What, why </a:t>
            </a:r>
            <a:r>
              <a:rPr lang="en-US" dirty="0"/>
              <a:t>and </a:t>
            </a:r>
            <a:r>
              <a:rPr lang="en-US" i="1" dirty="0"/>
              <a:t>how? Arguments for a Nordic collaboration for methods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281921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B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660107-3FE7-5D2D-5F68-E9C9592F3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Nordic </a:t>
            </a:r>
            <a:r>
              <a:rPr lang="nb-NO" dirty="0" err="1"/>
              <a:t>Bibliometric</a:t>
            </a:r>
            <a:r>
              <a:rPr lang="nb-NO" dirty="0"/>
              <a:t> </a:t>
            </a:r>
            <a:r>
              <a:rPr lang="nb-NO" dirty="0" err="1"/>
              <a:t>Infrastructure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A92A0DB-CDBE-95A4-9781-456C88989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Focus on advanced bibliometric methods (coding in R and Python) and sources to bibliometric data</a:t>
            </a:r>
          </a:p>
          <a:p>
            <a:r>
              <a:rPr lang="en-GB" b="1" dirty="0"/>
              <a:t>Basic and advanced courses</a:t>
            </a:r>
            <a:r>
              <a:rPr lang="en-GB" dirty="0"/>
              <a:t>: recruit to the network</a:t>
            </a:r>
          </a:p>
          <a:p>
            <a:pPr lvl="1"/>
            <a:r>
              <a:rPr lang="en-GB" dirty="0"/>
              <a:t>The first basic course on R programming was held in Gothenburg in August 2023</a:t>
            </a:r>
          </a:p>
          <a:p>
            <a:r>
              <a:rPr lang="en-GB" b="1" i="1" dirty="0"/>
              <a:t>Platform</a:t>
            </a:r>
            <a:r>
              <a:rPr lang="en-GB" dirty="0"/>
              <a:t> to discuss advanced bibliometric methods – Teams area, Git for code</a:t>
            </a:r>
          </a:p>
          <a:p>
            <a:pPr lvl="1"/>
            <a:r>
              <a:rPr lang="en-GB" dirty="0"/>
              <a:t>For both evaluation, funding and explorative bibliometrics</a:t>
            </a:r>
          </a:p>
          <a:p>
            <a:r>
              <a:rPr lang="en-GB" b="1" i="1" dirty="0"/>
              <a:t>Knowledge transfer – best practice – policy positioning</a:t>
            </a:r>
            <a:r>
              <a:rPr lang="en-GB" dirty="0"/>
              <a:t>; </a:t>
            </a:r>
          </a:p>
          <a:p>
            <a:pPr lvl="1"/>
            <a:r>
              <a:rPr lang="en-GB" dirty="0"/>
              <a:t>e.g. </a:t>
            </a:r>
            <a:r>
              <a:rPr lang="en-GB" dirty="0" err="1"/>
              <a:t>CoARA</a:t>
            </a:r>
            <a:r>
              <a:rPr lang="en-GB" dirty="0"/>
              <a:t>, national evaluation efforts, funding models at different levels</a:t>
            </a:r>
          </a:p>
          <a:p>
            <a:r>
              <a:rPr lang="en-GB" dirty="0"/>
              <a:t>Collaboration on enhancing </a:t>
            </a:r>
            <a:r>
              <a:rPr lang="en-GB" b="1" i="1" dirty="0"/>
              <a:t>open sources </a:t>
            </a:r>
            <a:r>
              <a:rPr lang="en-GB" dirty="0"/>
              <a:t>with bibliometric data</a:t>
            </a:r>
          </a:p>
          <a:p>
            <a:pPr lvl="1"/>
            <a:r>
              <a:rPr lang="en-GB" dirty="0"/>
              <a:t>Promote plurality in bibliometric sources; openness for transparency and interoperability</a:t>
            </a:r>
          </a:p>
          <a:p>
            <a:r>
              <a:rPr lang="en-GB" b="1" dirty="0"/>
              <a:t>Yearly spring meeting/workshop</a:t>
            </a:r>
          </a:p>
          <a:p>
            <a:pPr lvl="1"/>
            <a:r>
              <a:rPr lang="en-GB" dirty="0"/>
              <a:t>to elaborate on advanced methods</a:t>
            </a:r>
          </a:p>
          <a:p>
            <a:pPr lvl="1"/>
            <a:r>
              <a:rPr lang="en-GB" dirty="0"/>
              <a:t>and an option for thematic courses on advanced topics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BCF935-69E2-0236-3DF8-D7C69DB2213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310" y="-488157"/>
            <a:ext cx="7834313" cy="7834313"/>
          </a:xfrm>
          <a:prstGeom prst="rect">
            <a:avLst/>
          </a:prstGeom>
          <a:effectLst>
            <a:softEdge rad="324384"/>
          </a:effectLst>
        </p:spPr>
      </p:pic>
    </p:spTree>
    <p:extLst>
      <p:ext uri="{BB962C8B-B14F-4D97-AF65-F5344CB8AC3E}">
        <p14:creationId xmlns:p14="http://schemas.microsoft.com/office/powerpoint/2010/main" val="393076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B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A9C11C-AC25-3A1B-ABBE-21D124199CF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310" y="-488157"/>
            <a:ext cx="7834313" cy="7834313"/>
          </a:xfrm>
          <a:prstGeom prst="rect">
            <a:avLst/>
          </a:prstGeom>
          <a:effectLst>
            <a:softEdge rad="324384"/>
          </a:effectLst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CCAEC82-41D1-5F5F-52C4-8F6BC2132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«</a:t>
            </a:r>
            <a:r>
              <a:rPr lang="nb-NO" dirty="0" err="1"/>
              <a:t>Invitation</a:t>
            </a:r>
            <a:r>
              <a:rPr lang="nb-NO" dirty="0"/>
              <a:t>» to Spring </a:t>
            </a:r>
            <a:r>
              <a:rPr lang="nb-NO" dirty="0" err="1"/>
              <a:t>meeting</a:t>
            </a:r>
            <a:r>
              <a:rPr lang="nb-NO"/>
              <a:t>...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C5BBF1-DB13-0223-9253-0317500D8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...</a:t>
            </a:r>
            <a:r>
              <a:rPr lang="en-US" dirty="0"/>
              <a:t> will soon arrive in your mailbox: email: </a:t>
            </a:r>
            <a:r>
              <a:rPr lang="en-US" dirty="0">
                <a:hlinkClick r:id="rId3"/>
              </a:rPr>
              <a:t>ivarto@sikt.no</a:t>
            </a:r>
            <a:r>
              <a:rPr lang="en-US" dirty="0"/>
              <a:t> </a:t>
            </a:r>
          </a:p>
          <a:p>
            <a:r>
              <a:rPr lang="nb-NO" dirty="0"/>
              <a:t>Oslo, Fredrikstad, Karlstad or </a:t>
            </a:r>
            <a:r>
              <a:rPr lang="nb-NO" dirty="0" err="1"/>
              <a:t>Gothenburg</a:t>
            </a:r>
            <a:r>
              <a:rPr lang="nb-NO" dirty="0"/>
              <a:t>? (up for </a:t>
            </a:r>
            <a:r>
              <a:rPr lang="nb-NO" dirty="0" err="1"/>
              <a:t>grabs</a:t>
            </a:r>
            <a:r>
              <a:rPr lang="nb-NO" dirty="0"/>
              <a:t>)?</a:t>
            </a:r>
          </a:p>
          <a:p>
            <a:r>
              <a:rPr lang="nb-NO" dirty="0" err="1"/>
              <a:t>Two</a:t>
            </a:r>
            <a:r>
              <a:rPr lang="nb-NO" dirty="0"/>
              <a:t> and a half </a:t>
            </a:r>
            <a:r>
              <a:rPr lang="nb-NO" dirty="0" err="1"/>
              <a:t>day</a:t>
            </a:r>
            <a:r>
              <a:rPr lang="nb-NO" dirty="0"/>
              <a:t> </a:t>
            </a:r>
            <a:r>
              <a:rPr lang="nb-NO" dirty="0" err="1"/>
              <a:t>one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tree</a:t>
            </a:r>
            <a:r>
              <a:rPr lang="nb-NO" dirty="0"/>
              <a:t> last </a:t>
            </a:r>
            <a:r>
              <a:rPr lang="nb-NO" dirty="0" err="1"/>
              <a:t>weeks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April 2024</a:t>
            </a:r>
          </a:p>
          <a:p>
            <a:endParaRPr lang="nb-NO" dirty="0"/>
          </a:p>
          <a:p>
            <a:r>
              <a:rPr lang="nb-NO" dirty="0"/>
              <a:t>Five half </a:t>
            </a:r>
            <a:r>
              <a:rPr lang="nb-NO" dirty="0" err="1"/>
              <a:t>day’s</a:t>
            </a:r>
            <a:r>
              <a:rPr lang="nb-NO" dirty="0"/>
              <a:t> </a:t>
            </a:r>
            <a:r>
              <a:rPr lang="nb-NO" dirty="0" err="1"/>
              <a:t>sesions</a:t>
            </a:r>
            <a:r>
              <a:rPr lang="nb-NO" dirty="0"/>
              <a:t>, e.g.: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i="1" dirty="0"/>
              <a:t>Intermediate </a:t>
            </a:r>
            <a:r>
              <a:rPr lang="nb-NO" i="1" dirty="0" err="1"/>
              <a:t>course</a:t>
            </a:r>
            <a:r>
              <a:rPr lang="nb-NO" i="1" dirty="0"/>
              <a:t> in R </a:t>
            </a:r>
            <a:r>
              <a:rPr lang="nb-NO" dirty="0"/>
              <a:t>(for </a:t>
            </a:r>
            <a:r>
              <a:rPr lang="nb-NO" dirty="0" err="1"/>
              <a:t>people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basic</a:t>
            </a:r>
            <a:r>
              <a:rPr lang="nb-NO" dirty="0"/>
              <a:t> </a:t>
            </a:r>
            <a:r>
              <a:rPr lang="nb-NO" dirty="0" err="1"/>
              <a:t>course</a:t>
            </a:r>
            <a:r>
              <a:rPr lang="nb-NO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 err="1"/>
              <a:t>Parallel</a:t>
            </a:r>
            <a:r>
              <a:rPr lang="nb-NO" dirty="0"/>
              <a:t> </a:t>
            </a:r>
            <a:r>
              <a:rPr lang="nb-NO" dirty="0" err="1"/>
              <a:t>session</a:t>
            </a:r>
            <a:r>
              <a:rPr lang="nb-NO" dirty="0"/>
              <a:t> </a:t>
            </a:r>
            <a:r>
              <a:rPr lang="nb-NO" i="1" dirty="0" err="1"/>
              <a:t>ggplot</a:t>
            </a:r>
            <a:r>
              <a:rPr lang="nb-NO" i="1" dirty="0"/>
              <a:t>/</a:t>
            </a:r>
            <a:r>
              <a:rPr lang="nb-NO" i="1" dirty="0" err="1"/>
              <a:t>text</a:t>
            </a:r>
            <a:r>
              <a:rPr lang="nb-NO" i="1" dirty="0"/>
              <a:t> </a:t>
            </a:r>
            <a:r>
              <a:rPr lang="nb-NO" i="1" dirty="0" err="1"/>
              <a:t>mining</a:t>
            </a:r>
            <a:r>
              <a:rPr lang="nb-NO" i="1" dirty="0"/>
              <a:t> </a:t>
            </a:r>
            <a:r>
              <a:rPr lang="nb-NO" dirty="0"/>
              <a:t>(</a:t>
            </a:r>
            <a:r>
              <a:rPr lang="nb-NO" dirty="0" err="1"/>
              <a:t>course</a:t>
            </a:r>
            <a:r>
              <a:rPr lang="nb-NO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 err="1"/>
              <a:t>Parallel</a:t>
            </a:r>
            <a:r>
              <a:rPr lang="nb-NO" dirty="0"/>
              <a:t> </a:t>
            </a:r>
            <a:r>
              <a:rPr lang="nb-NO" dirty="0" err="1"/>
              <a:t>session</a:t>
            </a:r>
            <a:r>
              <a:rPr lang="nb-NO" dirty="0"/>
              <a:t> </a:t>
            </a:r>
            <a:r>
              <a:rPr lang="nb-NO" i="1" dirty="0" err="1"/>
              <a:t>other</a:t>
            </a:r>
            <a:r>
              <a:rPr lang="nb-NO" i="1" dirty="0"/>
              <a:t> </a:t>
            </a:r>
            <a:r>
              <a:rPr lang="nb-NO" i="1" dirty="0" err="1"/>
              <a:t>topics</a:t>
            </a:r>
            <a:r>
              <a:rPr lang="nb-NO" i="1" dirty="0"/>
              <a:t> </a:t>
            </a:r>
            <a:r>
              <a:rPr lang="nb-NO" i="1" dirty="0" err="1"/>
              <a:t>using</a:t>
            </a:r>
            <a:r>
              <a:rPr lang="nb-NO" i="1" dirty="0"/>
              <a:t> </a:t>
            </a:r>
            <a:r>
              <a:rPr lang="nb-NO" i="1" dirty="0" err="1"/>
              <a:t>existing</a:t>
            </a:r>
            <a:r>
              <a:rPr lang="nb-NO" i="1" dirty="0"/>
              <a:t> R </a:t>
            </a:r>
            <a:r>
              <a:rPr lang="nb-NO" i="1" dirty="0" err="1"/>
              <a:t>packages</a:t>
            </a:r>
            <a:r>
              <a:rPr lang="nb-NO" i="1" dirty="0"/>
              <a:t>, </a:t>
            </a:r>
            <a:r>
              <a:rPr lang="nb-NO" i="1" dirty="0" err="1"/>
              <a:t>linked</a:t>
            </a:r>
            <a:r>
              <a:rPr lang="nb-NO" i="1" dirty="0"/>
              <a:t> data, </a:t>
            </a:r>
            <a:r>
              <a:rPr lang="nb-NO" i="1" dirty="0" err="1"/>
              <a:t>combining</a:t>
            </a:r>
            <a:r>
              <a:rPr lang="nb-NO" i="1" dirty="0"/>
              <a:t> </a:t>
            </a:r>
            <a:r>
              <a:rPr lang="nb-NO" i="1" dirty="0" err="1"/>
              <a:t>sources</a:t>
            </a:r>
            <a:endParaRPr lang="nb-NO" i="1" dirty="0"/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Expert </a:t>
            </a:r>
            <a:r>
              <a:rPr lang="nb-NO" dirty="0" err="1"/>
              <a:t>meeting</a:t>
            </a:r>
            <a:r>
              <a:rPr lang="nb-NO" dirty="0"/>
              <a:t> 1: </a:t>
            </a:r>
            <a:r>
              <a:rPr lang="nb-NO" i="1" dirty="0"/>
              <a:t>Automatic </a:t>
            </a:r>
            <a:r>
              <a:rPr lang="nb-NO" i="1" dirty="0" err="1"/>
              <a:t>subject</a:t>
            </a:r>
            <a:r>
              <a:rPr lang="nb-NO" i="1" dirty="0"/>
              <a:t> </a:t>
            </a:r>
            <a:r>
              <a:rPr lang="nb-NO" i="1" dirty="0" err="1"/>
              <a:t>classification</a:t>
            </a:r>
            <a:r>
              <a:rPr lang="nb-NO" i="1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Expert </a:t>
            </a:r>
            <a:r>
              <a:rPr lang="nb-NO" dirty="0" err="1"/>
              <a:t>meeting</a:t>
            </a:r>
            <a:r>
              <a:rPr lang="nb-NO" dirty="0"/>
              <a:t> 2:  </a:t>
            </a:r>
            <a:r>
              <a:rPr lang="nb-NO" i="1" dirty="0"/>
              <a:t>Leveraging </a:t>
            </a:r>
            <a:r>
              <a:rPr lang="nb-NO" i="1" dirty="0" err="1"/>
              <a:t>scholarly</a:t>
            </a:r>
            <a:r>
              <a:rPr lang="nb-NO" i="1" dirty="0"/>
              <a:t> </a:t>
            </a:r>
            <a:r>
              <a:rPr lang="nb-NO" i="1" dirty="0" err="1"/>
              <a:t>language</a:t>
            </a:r>
            <a:r>
              <a:rPr lang="nb-NO" i="1" dirty="0"/>
              <a:t> </a:t>
            </a:r>
            <a:r>
              <a:rPr lang="nb-NO" i="1" dirty="0" err="1"/>
              <a:t>models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2750135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B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A9C11C-AC25-3A1B-ABBE-21D124199CF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310" y="-488157"/>
            <a:ext cx="7834313" cy="7834313"/>
          </a:xfrm>
          <a:prstGeom prst="rect">
            <a:avLst/>
          </a:prstGeom>
          <a:effectLst>
            <a:softEdge rad="324384"/>
          </a:effectLst>
        </p:spPr>
      </p:pic>
    </p:spTree>
    <p:extLst>
      <p:ext uri="{BB962C8B-B14F-4D97-AF65-F5344CB8AC3E}">
        <p14:creationId xmlns:p14="http://schemas.microsoft.com/office/powerpoint/2010/main" val="2813447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21822c-87b3-4239-8e4a-67d142e9350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A9A29F0EF18F4B8429094EE688A788" ma:contentTypeVersion="23" ma:contentTypeDescription="Opprett et nytt dokument." ma:contentTypeScope="" ma:versionID="41b33b9980719231a74da68524f2790d">
  <xsd:schema xmlns:xsd="http://www.w3.org/2001/XMLSchema" xmlns:xs="http://www.w3.org/2001/XMLSchema" xmlns:p="http://schemas.microsoft.com/office/2006/metadata/properties" xmlns:ns3="264dc79c-2fc5-46bf-9972-1e8466600d06" xmlns:ns4="5f4ee88a-dace-4616-a4b2-8de65fbeb7dc" xmlns:ns5="4221822c-87b3-4239-8e4a-67d142e93508" targetNamespace="http://schemas.microsoft.com/office/2006/metadata/properties" ma:root="true" ma:fieldsID="0aedcecdec20447b5a3a493728c04b60" ns3:_="" ns4:_="" ns5:_="">
    <xsd:import namespace="264dc79c-2fc5-46bf-9972-1e8466600d06"/>
    <xsd:import namespace="5f4ee88a-dace-4616-a4b2-8de65fbeb7dc"/>
    <xsd:import namespace="4221822c-87b3-4239-8e4a-67d142e9350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5:MediaServiceSearchProperties" minOccurs="0"/>
                <xsd:element ref="ns5:_activity" minOccurs="0"/>
                <xsd:element ref="ns5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4dc79c-2fc5-46bf-9972-1e8466600d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4ee88a-dace-4616-a4b2-8de65fbeb7d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for deling av tip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1822c-87b3-4239-8e4a-67d142e93508" elementFormDefault="qualified">
    <xsd:import namespace="http://schemas.microsoft.com/office/2006/documentManagement/types"/>
    <xsd:import namespace="http://schemas.microsoft.com/office/infopath/2007/PartnerControls"/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9E205E-5EAE-4F11-A0C4-890D035F10E5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5f4ee88a-dace-4616-a4b2-8de65fbeb7dc"/>
    <ds:schemaRef ds:uri="http://www.w3.org/XML/1998/namespace"/>
    <ds:schemaRef ds:uri="http://purl.org/dc/elements/1.1/"/>
    <ds:schemaRef ds:uri="http://schemas.microsoft.com/office/infopath/2007/PartnerControls"/>
    <ds:schemaRef ds:uri="264dc79c-2fc5-46bf-9972-1e8466600d06"/>
    <ds:schemaRef ds:uri="4221822c-87b3-4239-8e4a-67d142e93508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5E50C1A-5F50-48EA-A7C4-D3CC913156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4dc79c-2fc5-46bf-9972-1e8466600d06"/>
    <ds:schemaRef ds:uri="5f4ee88a-dace-4616-a4b2-8de65fbeb7dc"/>
    <ds:schemaRef ds:uri="4221822c-87b3-4239-8e4a-67d142e935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F933A8-2260-4AA1-9623-F5497B6DA2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1657</TotalTime>
  <Words>325</Words>
  <Application>Microsoft Macintosh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Proposal for a  Nordic Bibliometric Infrastructure</vt:lpstr>
      <vt:lpstr>Agenda</vt:lpstr>
      <vt:lpstr>Nordic Bibliometric Infrastructure</vt:lpstr>
      <vt:lpstr>«Invitation» to Spring meeting...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for Nordic Bibliometric Infrastructure</dc:title>
  <dc:creator>Ivar Ternsell Torgersen</dc:creator>
  <cp:lastModifiedBy>Gustaf Nelhans</cp:lastModifiedBy>
  <cp:revision>10</cp:revision>
  <dcterms:created xsi:type="dcterms:W3CDTF">2023-09-28T09:10:44Z</dcterms:created>
  <dcterms:modified xsi:type="dcterms:W3CDTF">2023-10-11T09:39:10Z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0x01010033A9A29F0EF18F4B8429094EE688A788</vt:lpwstr>
  </property>
</Properties>
</file>