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2" r:id="rId3"/>
    <p:sldId id="280" r:id="rId4"/>
    <p:sldId id="293" r:id="rId5"/>
    <p:sldId id="292" r:id="rId6"/>
    <p:sldId id="295" r:id="rId7"/>
    <p:sldId id="291" r:id="rId8"/>
    <p:sldId id="294" r:id="rId9"/>
    <p:sldId id="325" r:id="rId10"/>
    <p:sldId id="327" r:id="rId11"/>
    <p:sldId id="309" r:id="rId12"/>
    <p:sldId id="324" r:id="rId13"/>
    <p:sldId id="301" r:id="rId14"/>
    <p:sldId id="303" r:id="rId15"/>
    <p:sldId id="304" r:id="rId16"/>
    <p:sldId id="308" r:id="rId17"/>
    <p:sldId id="320" r:id="rId18"/>
    <p:sldId id="328" r:id="rId19"/>
    <p:sldId id="312" r:id="rId20"/>
    <p:sldId id="313" r:id="rId21"/>
    <p:sldId id="321" r:id="rId22"/>
    <p:sldId id="323" r:id="rId23"/>
    <p:sldId id="277" r:id="rId24"/>
    <p:sldId id="278" r:id="rId25"/>
  </p:sldIdLst>
  <p:sldSz cx="12192000" cy="6858000"/>
  <p:notesSz cx="6669088" cy="9926638"/>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3C9C7C"/>
    <a:srgbClr val="ED7D31"/>
    <a:srgbClr val="CC0066"/>
    <a:srgbClr val="B5B1FD"/>
    <a:srgbClr val="00FF00"/>
    <a:srgbClr val="5B9BD5"/>
    <a:srgbClr val="A5A5A5"/>
    <a:srgbClr val="FFC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0091" autoAdjust="0"/>
  </p:normalViewPr>
  <p:slideViewPr>
    <p:cSldViewPr snapToGrid="0">
      <p:cViewPr varScale="1">
        <p:scale>
          <a:sx n="80" d="100"/>
          <a:sy n="80" d="100"/>
        </p:scale>
        <p:origin x="468"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036FE104-2DAF-498E-9B0F-2626A34C0000}" type="datetimeFigureOut">
              <a:rPr lang="en-FI" smtClean="0"/>
              <a:t>11/10/2023</a:t>
            </a:fld>
            <a:endParaRPr lang="en-FI"/>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1BB39E45-10A8-4B56-B7DD-B26227CCE351}" type="slidenum">
              <a:rPr lang="en-FI" smtClean="0"/>
              <a:t>‹#›</a:t>
            </a:fld>
            <a:endParaRPr lang="en-FI"/>
          </a:p>
        </p:txBody>
      </p:sp>
    </p:spTree>
    <p:extLst>
      <p:ext uri="{BB962C8B-B14F-4D97-AF65-F5344CB8AC3E}">
        <p14:creationId xmlns:p14="http://schemas.microsoft.com/office/powerpoint/2010/main" val="1893679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1BB39E45-10A8-4B56-B7DD-B26227CCE351}" type="slidenum">
              <a:rPr lang="en-FI" smtClean="0"/>
              <a:t>1</a:t>
            </a:fld>
            <a:endParaRPr lang="en-FI"/>
          </a:p>
        </p:txBody>
      </p:sp>
    </p:spTree>
    <p:extLst>
      <p:ext uri="{BB962C8B-B14F-4D97-AF65-F5344CB8AC3E}">
        <p14:creationId xmlns:p14="http://schemas.microsoft.com/office/powerpoint/2010/main" val="4429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13</a:t>
            </a:fld>
            <a:endParaRPr lang="en-FI"/>
          </a:p>
        </p:txBody>
      </p:sp>
    </p:spTree>
    <p:extLst>
      <p:ext uri="{BB962C8B-B14F-4D97-AF65-F5344CB8AC3E}">
        <p14:creationId xmlns:p14="http://schemas.microsoft.com/office/powerpoint/2010/main" val="158036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14</a:t>
            </a:fld>
            <a:endParaRPr lang="en-FI"/>
          </a:p>
        </p:txBody>
      </p:sp>
    </p:spTree>
    <p:extLst>
      <p:ext uri="{BB962C8B-B14F-4D97-AF65-F5344CB8AC3E}">
        <p14:creationId xmlns:p14="http://schemas.microsoft.com/office/powerpoint/2010/main" val="347415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15</a:t>
            </a:fld>
            <a:endParaRPr lang="en-FI"/>
          </a:p>
        </p:txBody>
      </p:sp>
    </p:spTree>
    <p:extLst>
      <p:ext uri="{BB962C8B-B14F-4D97-AF65-F5344CB8AC3E}">
        <p14:creationId xmlns:p14="http://schemas.microsoft.com/office/powerpoint/2010/main" val="1077363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checked their information about how they assign subject areas to policy documents. Overton is using IPTC news media topics which is a hierarchical classification as you see examples of it in this </a:t>
            </a:r>
            <a:r>
              <a:rPr lang="en-US" dirty="0" err="1"/>
              <a:t>Excell</a:t>
            </a:r>
            <a:r>
              <a:rPr lang="en-US" dirty="0"/>
              <a:t> snapshot. Overton </a:t>
            </a:r>
            <a:r>
              <a:rPr lang="en-US" dirty="0" err="1"/>
              <a:t>assignes</a:t>
            </a:r>
            <a:r>
              <a:rPr lang="en-US" dirty="0"/>
              <a:t> these classes to policy sources using machine learning and then they then check manually. I brought this sheet because as you see despite the classification has a tree style, the categories do not add up in hierarchical tree to the upper level categories. Which sounds strange to me. Because I thought that a work on library and museum based on this categorization need to return in art, culture and entertainment but apparently it is not working in that way. So the counts do not add-up. In fact, categorization is a </a:t>
            </a:r>
            <a:r>
              <a:rPr lang="en-US" dirty="0" err="1"/>
              <a:t>suffisticated</a:t>
            </a:r>
            <a:r>
              <a:rPr lang="en-US" dirty="0"/>
              <a:t> task as all these categories can be co-assigned to a single policy document. But despite that you would expect to reach your content using the higher level categories, but its not the case here. So expect to use the most detailed </a:t>
            </a:r>
            <a:r>
              <a:rPr lang="en-US" dirty="0" err="1"/>
              <a:t>higherarchy</a:t>
            </a:r>
            <a:r>
              <a:rPr lang="en-US" dirty="0"/>
              <a:t>.</a:t>
            </a:r>
            <a:endParaRPr lang="en-FI" dirty="0"/>
          </a:p>
        </p:txBody>
      </p:sp>
      <p:sp>
        <p:nvSpPr>
          <p:cNvPr id="4" name="Slide Number Placeholder 3"/>
          <p:cNvSpPr>
            <a:spLocks noGrp="1"/>
          </p:cNvSpPr>
          <p:nvPr>
            <p:ph type="sldNum" sz="quarter" idx="5"/>
          </p:nvPr>
        </p:nvSpPr>
        <p:spPr/>
        <p:txBody>
          <a:bodyPr/>
          <a:lstStyle/>
          <a:p>
            <a:fld id="{1BB39E45-10A8-4B56-B7DD-B26227CCE351}" type="slidenum">
              <a:rPr lang="en-FI" smtClean="0"/>
              <a:t>19</a:t>
            </a:fld>
            <a:endParaRPr lang="en-FI"/>
          </a:p>
        </p:txBody>
      </p:sp>
    </p:spTree>
    <p:extLst>
      <p:ext uri="{BB962C8B-B14F-4D97-AF65-F5344CB8AC3E}">
        <p14:creationId xmlns:p14="http://schemas.microsoft.com/office/powerpoint/2010/main" val="260264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added all in the highest classes and four categories of Science and Technology, health, environment and economy, business and finance were the largest policy categories in all Nordic countries. The subject patterns sound quite consistent perhaps only except for Denmark where economy is slightly bigger than environment and lifestyle and leisure larger than </a:t>
            </a:r>
            <a:r>
              <a:rPr lang="en-US" dirty="0" err="1"/>
              <a:t>labour</a:t>
            </a:r>
            <a:r>
              <a:rPr lang="en-US" dirty="0"/>
              <a:t> and society.</a:t>
            </a:r>
            <a:endParaRPr lang="en-FI" dirty="0"/>
          </a:p>
        </p:txBody>
      </p:sp>
      <p:sp>
        <p:nvSpPr>
          <p:cNvPr id="4" name="Slide Number Placeholder 3"/>
          <p:cNvSpPr>
            <a:spLocks noGrp="1"/>
          </p:cNvSpPr>
          <p:nvPr>
            <p:ph type="sldNum" sz="quarter" idx="5"/>
          </p:nvPr>
        </p:nvSpPr>
        <p:spPr/>
        <p:txBody>
          <a:bodyPr/>
          <a:lstStyle/>
          <a:p>
            <a:fld id="{1BB39E45-10A8-4B56-B7DD-B26227CCE351}" type="slidenum">
              <a:rPr lang="en-FI" smtClean="0"/>
              <a:t>20</a:t>
            </a:fld>
            <a:endParaRPr lang="en-FI"/>
          </a:p>
        </p:txBody>
      </p:sp>
    </p:spTree>
    <p:extLst>
      <p:ext uri="{BB962C8B-B14F-4D97-AF65-F5344CB8AC3E}">
        <p14:creationId xmlns:p14="http://schemas.microsoft.com/office/powerpoint/2010/main" val="596172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23</a:t>
            </a:fld>
            <a:endParaRPr lang="en-FI"/>
          </a:p>
        </p:txBody>
      </p:sp>
    </p:spTree>
    <p:extLst>
      <p:ext uri="{BB962C8B-B14F-4D97-AF65-F5344CB8AC3E}">
        <p14:creationId xmlns:p14="http://schemas.microsoft.com/office/powerpoint/2010/main" val="3148873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24</a:t>
            </a:fld>
            <a:endParaRPr lang="en-FI"/>
          </a:p>
        </p:txBody>
      </p:sp>
    </p:spTree>
    <p:extLst>
      <p:ext uri="{BB962C8B-B14F-4D97-AF65-F5344CB8AC3E}">
        <p14:creationId xmlns:p14="http://schemas.microsoft.com/office/powerpoint/2010/main" val="16849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1BB39E45-10A8-4B56-B7DD-B26227CCE351}" type="slidenum">
              <a:rPr lang="en-FI" smtClean="0"/>
              <a:t>2</a:t>
            </a:fld>
            <a:endParaRPr lang="en-FI"/>
          </a:p>
        </p:txBody>
      </p:sp>
    </p:spTree>
    <p:extLst>
      <p:ext uri="{BB962C8B-B14F-4D97-AF65-F5344CB8AC3E}">
        <p14:creationId xmlns:p14="http://schemas.microsoft.com/office/powerpoint/2010/main" val="359646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3</a:t>
            </a:fld>
            <a:endParaRPr lang="en-FI"/>
          </a:p>
        </p:txBody>
      </p:sp>
    </p:spTree>
    <p:extLst>
      <p:ext uri="{BB962C8B-B14F-4D97-AF65-F5344CB8AC3E}">
        <p14:creationId xmlns:p14="http://schemas.microsoft.com/office/powerpoint/2010/main" val="12020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4</a:t>
            </a:fld>
            <a:endParaRPr lang="en-FI"/>
          </a:p>
        </p:txBody>
      </p:sp>
    </p:spTree>
    <p:extLst>
      <p:ext uri="{BB962C8B-B14F-4D97-AF65-F5344CB8AC3E}">
        <p14:creationId xmlns:p14="http://schemas.microsoft.com/office/powerpoint/2010/main" val="226532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5</a:t>
            </a:fld>
            <a:endParaRPr lang="en-FI"/>
          </a:p>
        </p:txBody>
      </p:sp>
    </p:spTree>
    <p:extLst>
      <p:ext uri="{BB962C8B-B14F-4D97-AF65-F5344CB8AC3E}">
        <p14:creationId xmlns:p14="http://schemas.microsoft.com/office/powerpoint/2010/main" val="278192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6</a:t>
            </a:fld>
            <a:endParaRPr lang="en-FI"/>
          </a:p>
        </p:txBody>
      </p:sp>
    </p:spTree>
    <p:extLst>
      <p:ext uri="{BB962C8B-B14F-4D97-AF65-F5344CB8AC3E}">
        <p14:creationId xmlns:p14="http://schemas.microsoft.com/office/powerpoint/2010/main" val="337877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slide introduces the core focus of the presentation, which is to explore the differences between original tweets and retweets in the context of </a:t>
            </a:r>
            <a:r>
              <a:rPr lang="en-US" sz="1200" b="0" i="0" kern="1200" dirty="0" err="1">
                <a:solidFill>
                  <a:schemeClr val="tx1"/>
                </a:solidFill>
                <a:effectLst/>
                <a:latin typeface="+mn-lt"/>
                <a:ea typeface="+mn-ea"/>
                <a:cs typeface="+mn-cs"/>
              </a:rPr>
              <a:t>altmetric</a:t>
            </a:r>
            <a:r>
              <a:rPr lang="en-US" sz="1200" b="0" i="0" kern="1200" dirty="0">
                <a:solidFill>
                  <a:schemeClr val="tx1"/>
                </a:solidFill>
                <a:effectLst/>
                <a:latin typeface="+mn-lt"/>
                <a:ea typeface="+mn-ea"/>
                <a:cs typeface="+mn-cs"/>
              </a:rPr>
              <a:t> research on Twitter.</a:t>
            </a:r>
            <a:endParaRPr lang="en-FI" dirty="0"/>
          </a:p>
        </p:txBody>
      </p:sp>
      <p:sp>
        <p:nvSpPr>
          <p:cNvPr id="4" name="Slide Number Placeholder 3"/>
          <p:cNvSpPr>
            <a:spLocks noGrp="1"/>
          </p:cNvSpPr>
          <p:nvPr>
            <p:ph type="sldNum" sz="quarter" idx="5"/>
          </p:nvPr>
        </p:nvSpPr>
        <p:spPr/>
        <p:txBody>
          <a:bodyPr/>
          <a:lstStyle/>
          <a:p>
            <a:fld id="{1BB39E45-10A8-4B56-B7DD-B26227CCE351}" type="slidenum">
              <a:rPr lang="en-FI" smtClean="0"/>
              <a:t>7</a:t>
            </a:fld>
            <a:endParaRPr lang="en-FI"/>
          </a:p>
        </p:txBody>
      </p:sp>
    </p:spTree>
    <p:extLst>
      <p:ext uri="{BB962C8B-B14F-4D97-AF65-F5344CB8AC3E}">
        <p14:creationId xmlns:p14="http://schemas.microsoft.com/office/powerpoint/2010/main" val="59074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8</a:t>
            </a:fld>
            <a:endParaRPr lang="en-FI"/>
          </a:p>
        </p:txBody>
      </p:sp>
    </p:spTree>
    <p:extLst>
      <p:ext uri="{BB962C8B-B14F-4D97-AF65-F5344CB8AC3E}">
        <p14:creationId xmlns:p14="http://schemas.microsoft.com/office/powerpoint/2010/main" val="196189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1BB39E45-10A8-4B56-B7DD-B26227CCE351}" type="slidenum">
              <a:rPr lang="en-FI" smtClean="0"/>
              <a:t>11</a:t>
            </a:fld>
            <a:endParaRPr lang="en-FI"/>
          </a:p>
        </p:txBody>
      </p:sp>
    </p:spTree>
    <p:extLst>
      <p:ext uri="{BB962C8B-B14F-4D97-AF65-F5344CB8AC3E}">
        <p14:creationId xmlns:p14="http://schemas.microsoft.com/office/powerpoint/2010/main" val="29394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79C6-F421-4A2D-A7F0-1A60FE1A51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I"/>
          </a:p>
        </p:txBody>
      </p:sp>
      <p:sp>
        <p:nvSpPr>
          <p:cNvPr id="3" name="Subtitle 2">
            <a:extLst>
              <a:ext uri="{FF2B5EF4-FFF2-40B4-BE49-F238E27FC236}">
                <a16:creationId xmlns:a16="http://schemas.microsoft.com/office/drawing/2014/main" id="{EE6CB8AE-63BC-4F3C-91DC-B8649E46BA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E12203D-7136-40E8-A664-EA66D5389668}"/>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5" name="Footer Placeholder 4">
            <a:extLst>
              <a:ext uri="{FF2B5EF4-FFF2-40B4-BE49-F238E27FC236}">
                <a16:creationId xmlns:a16="http://schemas.microsoft.com/office/drawing/2014/main" id="{E1F2D18D-C1F1-4DCB-BF36-D6231A7BEBB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7A22870F-E286-40CA-A68C-F5D0AC0A746F}"/>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211691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E52E-D895-41AB-9681-B8922F7E81B9}"/>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E17688FB-929E-490D-9238-BF2FCFCAA5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C12E0F0C-C061-4437-91B0-809EF62A1FAD}"/>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5" name="Footer Placeholder 4">
            <a:extLst>
              <a:ext uri="{FF2B5EF4-FFF2-40B4-BE49-F238E27FC236}">
                <a16:creationId xmlns:a16="http://schemas.microsoft.com/office/drawing/2014/main" id="{38EED78C-47BD-4B2A-8FDC-9A6F9C01234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C8F509C-55C6-4021-8D6C-A9FA77AA3BC0}"/>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165859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5ED7F2-FBBF-4EDD-AFEB-E30DF49944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4593FC78-4883-4F36-ACDC-6E9412D59E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41F89CE4-0465-4EE9-82BF-247D01294B3F}"/>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5" name="Footer Placeholder 4">
            <a:extLst>
              <a:ext uri="{FF2B5EF4-FFF2-40B4-BE49-F238E27FC236}">
                <a16:creationId xmlns:a16="http://schemas.microsoft.com/office/drawing/2014/main" id="{F5B464C9-B5F0-4540-9FA6-4F2780F982F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37A75D20-7065-4564-8C7F-D60F436605C8}"/>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76980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9851-8206-4763-8362-002982BA20E8}"/>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E494FA89-D149-4DD0-9B4B-C011220518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E3490AC2-04AD-48A8-9D11-E4C2D65269A8}"/>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5" name="Footer Placeholder 4">
            <a:extLst>
              <a:ext uri="{FF2B5EF4-FFF2-40B4-BE49-F238E27FC236}">
                <a16:creationId xmlns:a16="http://schemas.microsoft.com/office/drawing/2014/main" id="{277ABC08-B793-43B1-8EC4-9E839A4D18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D2BAB108-00B7-48B8-9041-D9CF1020D18B}"/>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31614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2A2A-725F-404F-8A7E-71DCEE4E32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E35C06AD-D021-48D8-A45D-3F58A40C9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E95264-10C8-4ABA-AC00-3139ACDE4E0F}"/>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5" name="Footer Placeholder 4">
            <a:extLst>
              <a:ext uri="{FF2B5EF4-FFF2-40B4-BE49-F238E27FC236}">
                <a16:creationId xmlns:a16="http://schemas.microsoft.com/office/drawing/2014/main" id="{4ECCFA8F-11D1-4E1C-BB7E-543D8EF28CC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5612686A-B932-4FA4-B1BC-DA47281C2E12}"/>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333102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7D4E-8CBA-4605-87EA-EC043A89CDE1}"/>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70AF3582-FAB6-4938-86D1-5EB89A680E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AB976D39-B9E3-4915-88F4-5F3AFA4B52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A871BB90-C56D-4C6C-98F5-AE1E581808CB}"/>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6" name="Footer Placeholder 5">
            <a:extLst>
              <a:ext uri="{FF2B5EF4-FFF2-40B4-BE49-F238E27FC236}">
                <a16:creationId xmlns:a16="http://schemas.microsoft.com/office/drawing/2014/main" id="{2E3BD9D8-08B4-49FF-9C0E-1AA6A90B5314}"/>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45DD61E-AE95-4FDD-A01F-D9DEB02BA1C0}"/>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69463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1C9E-3B7A-4BDC-A71A-EFB6F88DBD63}"/>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C17EE51C-12A9-4133-9A3F-1EA6F57DD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6BCA68-E467-4FDF-B071-3190565F6D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82F7E94D-21D2-4CD4-81D8-E88F384D7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7DBC02-F92F-4EFC-8A42-7B1E7B08C8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A1345CF-37ED-47A4-8C3C-FC1637668F13}"/>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8" name="Footer Placeholder 7">
            <a:extLst>
              <a:ext uri="{FF2B5EF4-FFF2-40B4-BE49-F238E27FC236}">
                <a16:creationId xmlns:a16="http://schemas.microsoft.com/office/drawing/2014/main" id="{B2109D13-E45B-48E3-B8DF-37D8B6F29270}"/>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7F9B7022-81EE-420C-93CB-33835CF6A26A}"/>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358432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7DFB4-1A17-4C1B-BA6F-957A11E4DA6A}"/>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A3D0DF32-258E-4684-8586-6CC5E2BEA3C6}"/>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4" name="Footer Placeholder 3">
            <a:extLst>
              <a:ext uri="{FF2B5EF4-FFF2-40B4-BE49-F238E27FC236}">
                <a16:creationId xmlns:a16="http://schemas.microsoft.com/office/drawing/2014/main" id="{2589EC3C-6681-4156-9586-B61D6D89C584}"/>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1422C6E3-934A-42B8-81C3-05255AC43984}"/>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301352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CA192-E08F-4DBF-A378-EA87C0AA7575}"/>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3" name="Footer Placeholder 2">
            <a:extLst>
              <a:ext uri="{FF2B5EF4-FFF2-40B4-BE49-F238E27FC236}">
                <a16:creationId xmlns:a16="http://schemas.microsoft.com/office/drawing/2014/main" id="{B25A6E92-AFA7-482B-A977-C867477EA09B}"/>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F0BF297C-34B9-4CE9-B4A9-0FEAC0B3F01D}"/>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371826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3F57-756E-476F-8233-4F53F339C7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99880538-D335-40CF-9140-1E953606C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AFEBBD4D-2C4C-442A-AE97-B248EFC06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726564-6D83-45A7-8F39-BBA594CAEF5B}"/>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6" name="Footer Placeholder 5">
            <a:extLst>
              <a:ext uri="{FF2B5EF4-FFF2-40B4-BE49-F238E27FC236}">
                <a16:creationId xmlns:a16="http://schemas.microsoft.com/office/drawing/2014/main" id="{BA14CDEA-0A96-4CE6-BE1E-5EF8F34A43CF}"/>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E150370-5B35-4B6C-8AB9-D7CC80D45D85}"/>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292914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E5DA4-969A-4662-9CB8-92C693B56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79721103-8A54-4EC5-AEC9-5DB1B1BD16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E68D5B35-41F4-401A-BB56-34AA8F053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D07D25-74B7-481A-902B-A82A30EC4053}"/>
              </a:ext>
            </a:extLst>
          </p:cNvPr>
          <p:cNvSpPr>
            <a:spLocks noGrp="1"/>
          </p:cNvSpPr>
          <p:nvPr>
            <p:ph type="dt" sz="half" idx="10"/>
          </p:nvPr>
        </p:nvSpPr>
        <p:spPr/>
        <p:txBody>
          <a:bodyPr/>
          <a:lstStyle/>
          <a:p>
            <a:fld id="{275AE93D-CA3D-42F9-9F83-E1D3338C92BE}" type="datetimeFigureOut">
              <a:rPr lang="en-FI" smtClean="0"/>
              <a:t>11/10/2023</a:t>
            </a:fld>
            <a:endParaRPr lang="en-FI"/>
          </a:p>
        </p:txBody>
      </p:sp>
      <p:sp>
        <p:nvSpPr>
          <p:cNvPr id="6" name="Footer Placeholder 5">
            <a:extLst>
              <a:ext uri="{FF2B5EF4-FFF2-40B4-BE49-F238E27FC236}">
                <a16:creationId xmlns:a16="http://schemas.microsoft.com/office/drawing/2014/main" id="{46312BE4-249C-4512-8B96-7F2936C9C4CD}"/>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678BEDA-B6B1-4120-A8F9-814EE77A1597}"/>
              </a:ext>
            </a:extLst>
          </p:cNvPr>
          <p:cNvSpPr>
            <a:spLocks noGrp="1"/>
          </p:cNvSpPr>
          <p:nvPr>
            <p:ph type="sldNum" sz="quarter" idx="12"/>
          </p:nvPr>
        </p:nvSpPr>
        <p:spPr/>
        <p:txBody>
          <a:bodyPr/>
          <a:lstStyle/>
          <a:p>
            <a:fld id="{375346AF-4EF4-4977-9E46-7C9AEF30E13B}" type="slidenum">
              <a:rPr lang="en-FI" smtClean="0"/>
              <a:t>‹#›</a:t>
            </a:fld>
            <a:endParaRPr lang="en-FI"/>
          </a:p>
        </p:txBody>
      </p:sp>
    </p:spTree>
    <p:extLst>
      <p:ext uri="{BB962C8B-B14F-4D97-AF65-F5344CB8AC3E}">
        <p14:creationId xmlns:p14="http://schemas.microsoft.com/office/powerpoint/2010/main" val="173301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B9E063-C902-4798-BBE3-EAB185993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4D93F667-46FF-4FAF-B416-2535BB5150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88FEFA00-93EF-48CD-A3FA-FED6041448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AE93D-CA3D-42F9-9F83-E1D3338C92BE}" type="datetimeFigureOut">
              <a:rPr lang="en-FI" smtClean="0"/>
              <a:t>11/10/2023</a:t>
            </a:fld>
            <a:endParaRPr lang="en-FI"/>
          </a:p>
        </p:txBody>
      </p:sp>
      <p:sp>
        <p:nvSpPr>
          <p:cNvPr id="5" name="Footer Placeholder 4">
            <a:extLst>
              <a:ext uri="{FF2B5EF4-FFF2-40B4-BE49-F238E27FC236}">
                <a16:creationId xmlns:a16="http://schemas.microsoft.com/office/drawing/2014/main" id="{97D1195D-02A5-4CC4-BD42-C98DDED95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2BAD985F-B833-4D59-A02A-14D19EBEC8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346AF-4EF4-4977-9E46-7C9AEF30E13B}" type="slidenum">
              <a:rPr lang="en-FI" smtClean="0"/>
              <a:t>‹#›</a:t>
            </a:fld>
            <a:endParaRPr lang="en-FI"/>
          </a:p>
        </p:txBody>
      </p:sp>
    </p:spTree>
    <p:extLst>
      <p:ext uri="{BB962C8B-B14F-4D97-AF65-F5344CB8AC3E}">
        <p14:creationId xmlns:p14="http://schemas.microsoft.com/office/powerpoint/2010/main" val="2624917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shraf.maleki@utu.fi"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kim.j.holmberg@utu.f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ashraf.maleki@utu.fi"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mailto:kim.j.holmberg@utu.fi"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333F-0A77-4CD3-82BF-4949FF10B7BB}"/>
              </a:ext>
            </a:extLst>
          </p:cNvPr>
          <p:cNvSpPr>
            <a:spLocks noGrp="1"/>
          </p:cNvSpPr>
          <p:nvPr>
            <p:ph type="ctrTitle"/>
          </p:nvPr>
        </p:nvSpPr>
        <p:spPr>
          <a:xfrm>
            <a:off x="304800" y="1122363"/>
            <a:ext cx="11745686" cy="2387600"/>
          </a:xfrm>
        </p:spPr>
        <p:txBody>
          <a:bodyPr>
            <a:noAutofit/>
          </a:bodyPr>
          <a:lstStyle/>
          <a:p>
            <a:r>
              <a:rPr lang="en-US" sz="4000" dirty="0"/>
              <a:t>An Investigation of Policy Citations to Nordic Scientific Publications </a:t>
            </a:r>
            <a:endParaRPr lang="en-FI" sz="4000" dirty="0"/>
          </a:p>
        </p:txBody>
      </p:sp>
      <p:sp>
        <p:nvSpPr>
          <p:cNvPr id="3" name="Subtitle 2">
            <a:extLst>
              <a:ext uri="{FF2B5EF4-FFF2-40B4-BE49-F238E27FC236}">
                <a16:creationId xmlns:a16="http://schemas.microsoft.com/office/drawing/2014/main" id="{167D2164-B2BE-4B34-AA6E-6A58F093E637}"/>
              </a:ext>
            </a:extLst>
          </p:cNvPr>
          <p:cNvSpPr>
            <a:spLocks noGrp="1"/>
          </p:cNvSpPr>
          <p:nvPr>
            <p:ph type="subTitle" idx="1"/>
          </p:nvPr>
        </p:nvSpPr>
        <p:spPr>
          <a:xfrm>
            <a:off x="1524000" y="3602037"/>
            <a:ext cx="9144000" cy="2133599"/>
          </a:xfrm>
        </p:spPr>
        <p:txBody>
          <a:bodyPr>
            <a:normAutofit fontScale="85000" lnSpcReduction="20000"/>
          </a:bodyPr>
          <a:lstStyle/>
          <a:p>
            <a:r>
              <a:rPr lang="en-US" dirty="0"/>
              <a:t>Ashraf Maleki and Kim Holmberg </a:t>
            </a:r>
            <a:endParaRPr lang="en-FI" dirty="0"/>
          </a:p>
          <a:p>
            <a:r>
              <a:rPr lang="en-US" dirty="0"/>
              <a:t>University of Turku</a:t>
            </a:r>
          </a:p>
          <a:p>
            <a:r>
              <a:rPr lang="en-US" dirty="0">
                <a:hlinkClick r:id="rId3"/>
              </a:rPr>
              <a:t>ashraf.maleki@utu.fi</a:t>
            </a:r>
            <a:endParaRPr lang="en-US" dirty="0"/>
          </a:p>
          <a:p>
            <a:r>
              <a:rPr lang="en-US" dirty="0">
                <a:hlinkClick r:id="rId4"/>
              </a:rPr>
              <a:t>kim.j.holmberg@utu.fi</a:t>
            </a:r>
            <a:endParaRPr lang="en-US" dirty="0"/>
          </a:p>
          <a:p>
            <a:endParaRPr lang="en-US" dirty="0"/>
          </a:p>
          <a:p>
            <a:r>
              <a:rPr lang="en-US" dirty="0"/>
              <a:t>NWB 2023</a:t>
            </a:r>
          </a:p>
          <a:p>
            <a:endParaRPr lang="en-US" dirty="0"/>
          </a:p>
          <a:p>
            <a:endParaRPr lang="en-FI" dirty="0"/>
          </a:p>
        </p:txBody>
      </p:sp>
    </p:spTree>
    <p:extLst>
      <p:ext uri="{BB962C8B-B14F-4D97-AF65-F5344CB8AC3E}">
        <p14:creationId xmlns:p14="http://schemas.microsoft.com/office/powerpoint/2010/main" val="206132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05BD-F77E-403F-B29C-675E28422F95}"/>
              </a:ext>
            </a:extLst>
          </p:cNvPr>
          <p:cNvSpPr>
            <a:spLocks noGrp="1"/>
          </p:cNvSpPr>
          <p:nvPr>
            <p:ph type="title"/>
          </p:nvPr>
        </p:nvSpPr>
        <p:spPr/>
        <p:txBody>
          <a:bodyPr/>
          <a:lstStyle/>
          <a:p>
            <a:endParaRPr lang="en-FI"/>
          </a:p>
        </p:txBody>
      </p:sp>
      <p:sp>
        <p:nvSpPr>
          <p:cNvPr id="3" name="Content Placeholder 2">
            <a:extLst>
              <a:ext uri="{FF2B5EF4-FFF2-40B4-BE49-F238E27FC236}">
                <a16:creationId xmlns:a16="http://schemas.microsoft.com/office/drawing/2014/main" id="{39D3A3EC-C01D-470D-A788-FC1FBFA0993F}"/>
              </a:ext>
            </a:extLst>
          </p:cNvPr>
          <p:cNvSpPr>
            <a:spLocks noGrp="1"/>
          </p:cNvSpPr>
          <p:nvPr>
            <p:ph idx="1"/>
          </p:nvPr>
        </p:nvSpPr>
        <p:spPr/>
        <p:txBody>
          <a:bodyPr/>
          <a:lstStyle/>
          <a:p>
            <a:endParaRPr lang="en-FI" dirty="0"/>
          </a:p>
        </p:txBody>
      </p:sp>
      <p:pic>
        <p:nvPicPr>
          <p:cNvPr id="4" name="Picture 3">
            <a:extLst>
              <a:ext uri="{FF2B5EF4-FFF2-40B4-BE49-F238E27FC236}">
                <a16:creationId xmlns:a16="http://schemas.microsoft.com/office/drawing/2014/main" id="{D883DEDE-17C4-44AD-974C-CBBD7741BC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392952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D60C95C1-0261-49E5-927E-51495BB6F6CC}"/>
              </a:ext>
            </a:extLst>
          </p:cNvPr>
          <p:cNvSpPr/>
          <p:nvPr/>
        </p:nvSpPr>
        <p:spPr>
          <a:xfrm>
            <a:off x="1251108" y="1310350"/>
            <a:ext cx="2950795" cy="369332"/>
          </a:xfrm>
          <a:prstGeom prst="rect">
            <a:avLst/>
          </a:prstGeom>
        </p:spPr>
        <p:txBody>
          <a:bodyPr wrap="square">
            <a:spAutoFit/>
          </a:bodyPr>
          <a:lstStyle/>
          <a:p>
            <a:r>
              <a:rPr lang="en-GB" b="1" dirty="0">
                <a:solidFill>
                  <a:srgbClr val="FF0000"/>
                </a:solidFill>
              </a:rPr>
              <a:t>https://ifs.org.uk/people/</a:t>
            </a:r>
            <a:endParaRPr lang="en-FI" b="1" dirty="0">
              <a:solidFill>
                <a:srgbClr val="FF0000"/>
              </a:solidFill>
            </a:endParaRPr>
          </a:p>
        </p:txBody>
      </p:sp>
      <p:sp>
        <p:nvSpPr>
          <p:cNvPr id="6" name="Rectangle 5">
            <a:extLst>
              <a:ext uri="{FF2B5EF4-FFF2-40B4-BE49-F238E27FC236}">
                <a16:creationId xmlns:a16="http://schemas.microsoft.com/office/drawing/2014/main" id="{1869AAB6-BEFD-4B6E-8649-6961EB4732DE}"/>
              </a:ext>
            </a:extLst>
          </p:cNvPr>
          <p:cNvSpPr/>
          <p:nvPr/>
        </p:nvSpPr>
        <p:spPr>
          <a:xfrm>
            <a:off x="1357484" y="1668676"/>
            <a:ext cx="736979" cy="156949"/>
          </a:xfrm>
          <a:prstGeom prst="rect">
            <a:avLst/>
          </a:prstGeom>
          <a:blipFill dpi="0" rotWithShape="1">
            <a:blip r:embed="rId3">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6">
            <a:extLst>
              <a:ext uri="{FF2B5EF4-FFF2-40B4-BE49-F238E27FC236}">
                <a16:creationId xmlns:a16="http://schemas.microsoft.com/office/drawing/2014/main" id="{8823EF0F-386D-49DD-BE03-4ABE9BBEA883}"/>
              </a:ext>
            </a:extLst>
          </p:cNvPr>
          <p:cNvSpPr/>
          <p:nvPr/>
        </p:nvSpPr>
        <p:spPr>
          <a:xfrm>
            <a:off x="2145073" y="1679682"/>
            <a:ext cx="930793" cy="156949"/>
          </a:xfrm>
          <a:prstGeom prst="rect">
            <a:avLst/>
          </a:prstGeom>
          <a:blipFill dpi="0" rotWithShape="1">
            <a:blip r:embed="rId3">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Rectangle 7">
            <a:extLst>
              <a:ext uri="{FF2B5EF4-FFF2-40B4-BE49-F238E27FC236}">
                <a16:creationId xmlns:a16="http://schemas.microsoft.com/office/drawing/2014/main" id="{60F9C4AF-2A80-49CE-BB25-0C444A6B8D01}"/>
              </a:ext>
            </a:extLst>
          </p:cNvPr>
          <p:cNvSpPr/>
          <p:nvPr/>
        </p:nvSpPr>
        <p:spPr>
          <a:xfrm>
            <a:off x="3148183" y="1668675"/>
            <a:ext cx="736979" cy="156949"/>
          </a:xfrm>
          <a:prstGeom prst="rect">
            <a:avLst/>
          </a:prstGeom>
          <a:blipFill dpi="0" rotWithShape="1">
            <a:blip r:embed="rId3">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Rectangle 8">
            <a:extLst>
              <a:ext uri="{FF2B5EF4-FFF2-40B4-BE49-F238E27FC236}">
                <a16:creationId xmlns:a16="http://schemas.microsoft.com/office/drawing/2014/main" id="{4F64DCB6-CD8E-4937-B95A-1C5DC41C4F0E}"/>
              </a:ext>
            </a:extLst>
          </p:cNvPr>
          <p:cNvSpPr/>
          <p:nvPr/>
        </p:nvSpPr>
        <p:spPr>
          <a:xfrm>
            <a:off x="3986383" y="1668674"/>
            <a:ext cx="736979" cy="156949"/>
          </a:xfrm>
          <a:prstGeom prst="rect">
            <a:avLst/>
          </a:prstGeom>
          <a:blipFill dpi="0" rotWithShape="1">
            <a:blip r:embed="rId3">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7CEC1A30-87F7-4CB0-ACDE-B1E56AEA0447}"/>
              </a:ext>
            </a:extLst>
          </p:cNvPr>
          <p:cNvSpPr/>
          <p:nvPr/>
        </p:nvSpPr>
        <p:spPr>
          <a:xfrm>
            <a:off x="5040103" y="1668673"/>
            <a:ext cx="930793" cy="167958"/>
          </a:xfrm>
          <a:prstGeom prst="rect">
            <a:avLst/>
          </a:prstGeom>
          <a:blipFill dpi="0" rotWithShape="1">
            <a:blip r:embed="rId3">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Title 1">
            <a:extLst>
              <a:ext uri="{FF2B5EF4-FFF2-40B4-BE49-F238E27FC236}">
                <a16:creationId xmlns:a16="http://schemas.microsoft.com/office/drawing/2014/main" id="{9AC1A478-0295-4FD2-A6E5-278D60AA856E}"/>
              </a:ext>
            </a:extLst>
          </p:cNvPr>
          <p:cNvSpPr txBox="1">
            <a:spLocks/>
          </p:cNvSpPr>
          <p:nvPr/>
        </p:nvSpPr>
        <p:spPr>
          <a:xfrm>
            <a:off x="47767" y="4223657"/>
            <a:ext cx="12096465" cy="78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3C9C7C"/>
                </a:solidFill>
              </a:rPr>
              <a:t>Does this Working paper indicate</a:t>
            </a:r>
            <a:endParaRPr lang="en-FI" sz="3200" dirty="0">
              <a:solidFill>
                <a:srgbClr val="3C9C7C"/>
              </a:solidFill>
            </a:endParaRPr>
          </a:p>
        </p:txBody>
      </p:sp>
      <p:sp>
        <p:nvSpPr>
          <p:cNvPr id="12" name="TextBox 11">
            <a:extLst>
              <a:ext uri="{FF2B5EF4-FFF2-40B4-BE49-F238E27FC236}">
                <a16:creationId xmlns:a16="http://schemas.microsoft.com/office/drawing/2014/main" id="{927A51DD-4C40-4755-AC53-FA1AFC74B0DC}"/>
              </a:ext>
            </a:extLst>
          </p:cNvPr>
          <p:cNvSpPr txBox="1"/>
          <p:nvPr/>
        </p:nvSpPr>
        <p:spPr>
          <a:xfrm>
            <a:off x="547467" y="4866582"/>
            <a:ext cx="8549973" cy="1815882"/>
          </a:xfrm>
          <a:prstGeom prst="rect">
            <a:avLst/>
          </a:prstGeom>
          <a:noFill/>
        </p:spPr>
        <p:txBody>
          <a:bodyPr wrap="square" rtlCol="0">
            <a:spAutoFit/>
          </a:bodyPr>
          <a:lstStyle/>
          <a:p>
            <a:pPr marL="457200" indent="-457200">
              <a:buFont typeface="Courier New" panose="02070309020205020404" pitchFamily="49" charset="0"/>
              <a:buChar char="o"/>
            </a:pPr>
            <a:r>
              <a:rPr lang="en-US" sz="2800" dirty="0">
                <a:solidFill>
                  <a:srgbClr val="3C9C7C"/>
                </a:solidFill>
              </a:rPr>
              <a:t>policy impact of research?</a:t>
            </a:r>
          </a:p>
          <a:p>
            <a:pPr marL="457200" indent="-457200">
              <a:buFont typeface="Courier New" panose="02070309020205020404" pitchFamily="49" charset="0"/>
              <a:buChar char="o"/>
            </a:pPr>
            <a:r>
              <a:rPr lang="en-US" sz="2800" dirty="0">
                <a:solidFill>
                  <a:srgbClr val="3C9C7C"/>
                </a:solidFill>
              </a:rPr>
              <a:t>Market impact of research?</a:t>
            </a:r>
          </a:p>
          <a:p>
            <a:pPr marL="457200" indent="-457200">
              <a:buFont typeface="Courier New" panose="02070309020205020404" pitchFamily="49" charset="0"/>
              <a:buChar char="o"/>
            </a:pPr>
            <a:r>
              <a:rPr lang="en-US" sz="2800" dirty="0">
                <a:solidFill>
                  <a:srgbClr val="3C9C7C"/>
                </a:solidFill>
              </a:rPr>
              <a:t>Both?</a:t>
            </a:r>
          </a:p>
          <a:p>
            <a:pPr marL="457200" indent="-457200">
              <a:buFont typeface="Courier New" panose="02070309020205020404" pitchFamily="49" charset="0"/>
              <a:buChar char="o"/>
            </a:pPr>
            <a:r>
              <a:rPr lang="en-US" sz="2800" dirty="0">
                <a:solidFill>
                  <a:srgbClr val="3C9C7C"/>
                </a:solidFill>
              </a:rPr>
              <a:t>Neither?</a:t>
            </a:r>
            <a:endParaRPr lang="en-FI" sz="2800" dirty="0">
              <a:solidFill>
                <a:srgbClr val="3C9C7C"/>
              </a:solidFill>
            </a:endParaRPr>
          </a:p>
        </p:txBody>
      </p:sp>
    </p:spTree>
    <p:extLst>
      <p:ext uri="{BB962C8B-B14F-4D97-AF65-F5344CB8AC3E}">
        <p14:creationId xmlns:p14="http://schemas.microsoft.com/office/powerpoint/2010/main" val="215335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0609-025E-449A-859D-FFCD98B49739}"/>
              </a:ext>
            </a:extLst>
          </p:cNvPr>
          <p:cNvSpPr>
            <a:spLocks noGrp="1"/>
          </p:cNvSpPr>
          <p:nvPr>
            <p:ph type="title"/>
          </p:nvPr>
        </p:nvSpPr>
        <p:spPr>
          <a:xfrm>
            <a:off x="283028" y="399255"/>
            <a:ext cx="11625944" cy="1210883"/>
          </a:xfrm>
        </p:spPr>
        <p:txBody>
          <a:bodyPr>
            <a:normAutofit/>
          </a:bodyPr>
          <a:lstStyle/>
          <a:p>
            <a:r>
              <a:rPr lang="en-US" sz="3600" dirty="0"/>
              <a:t>Co-authors of policy cited scientific articles</a:t>
            </a:r>
            <a:endParaRPr lang="en-FI" sz="3600" dirty="0"/>
          </a:p>
        </p:txBody>
      </p:sp>
      <p:pic>
        <p:nvPicPr>
          <p:cNvPr id="4" name="Picture 3">
            <a:extLst>
              <a:ext uri="{FF2B5EF4-FFF2-40B4-BE49-F238E27FC236}">
                <a16:creationId xmlns:a16="http://schemas.microsoft.com/office/drawing/2014/main" id="{6DF9A089-A104-433C-B8D0-2FAA7950F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635" y="1544347"/>
            <a:ext cx="7942972" cy="5063249"/>
          </a:xfrm>
          <a:prstGeom prst="rect">
            <a:avLst/>
          </a:prstGeom>
        </p:spPr>
      </p:pic>
    </p:spTree>
    <p:extLst>
      <p:ext uri="{BB962C8B-B14F-4D97-AF65-F5344CB8AC3E}">
        <p14:creationId xmlns:p14="http://schemas.microsoft.com/office/powerpoint/2010/main" val="170291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56E1-8CF3-4A5D-BC28-9ABB7C096EE0}"/>
              </a:ext>
            </a:extLst>
          </p:cNvPr>
          <p:cNvSpPr>
            <a:spLocks noGrp="1"/>
          </p:cNvSpPr>
          <p:nvPr>
            <p:ph type="title"/>
          </p:nvPr>
        </p:nvSpPr>
        <p:spPr/>
        <p:txBody>
          <a:bodyPr/>
          <a:lstStyle/>
          <a:p>
            <a:r>
              <a:rPr lang="en-US" dirty="0"/>
              <a:t>Topic assignment in</a:t>
            </a:r>
            <a:endParaRPr lang="en-FI" dirty="0"/>
          </a:p>
        </p:txBody>
      </p:sp>
      <p:sp>
        <p:nvSpPr>
          <p:cNvPr id="3" name="Content Placeholder 2">
            <a:extLst>
              <a:ext uri="{FF2B5EF4-FFF2-40B4-BE49-F238E27FC236}">
                <a16:creationId xmlns:a16="http://schemas.microsoft.com/office/drawing/2014/main" id="{297DF970-8C41-4822-8BC2-48BC5284E868}"/>
              </a:ext>
            </a:extLst>
          </p:cNvPr>
          <p:cNvSpPr>
            <a:spLocks noGrp="1"/>
          </p:cNvSpPr>
          <p:nvPr>
            <p:ph sz="half" idx="1"/>
          </p:nvPr>
        </p:nvSpPr>
        <p:spPr/>
        <p:txBody>
          <a:bodyPr>
            <a:normAutofit/>
          </a:bodyPr>
          <a:lstStyle/>
          <a:p>
            <a:pPr marL="0" indent="0">
              <a:buNone/>
            </a:pPr>
            <a:r>
              <a:rPr lang="en-GB" dirty="0"/>
              <a:t>For scholarly articles:</a:t>
            </a:r>
          </a:p>
          <a:p>
            <a:r>
              <a:rPr lang="en-GB" b="1" dirty="0" err="1"/>
              <a:t>with_journal_subject</a:t>
            </a:r>
            <a:r>
              <a:rPr lang="en-GB" b="1" dirty="0"/>
              <a:t>    </a:t>
            </a:r>
            <a:r>
              <a:rPr lang="en-GB" dirty="0"/>
              <a:t>(</a:t>
            </a:r>
            <a:r>
              <a:rPr lang="en-GB" sz="2400" cap="all" dirty="0"/>
              <a:t>WITH JOURNAL SUBJECT - </a:t>
            </a:r>
            <a:r>
              <a:rPr lang="en-GB" sz="1600" cap="all" dirty="0"/>
              <a:t>beta</a:t>
            </a:r>
            <a:r>
              <a:rPr lang="en-GB" dirty="0"/>
              <a:t>)</a:t>
            </a:r>
          </a:p>
          <a:p>
            <a:r>
              <a:rPr lang="en-GB" b="1" dirty="0" err="1">
                <a:solidFill>
                  <a:schemeClr val="bg2">
                    <a:lumMod val="75000"/>
                  </a:schemeClr>
                </a:solidFill>
              </a:rPr>
              <a:t>medline_mesh</a:t>
            </a:r>
            <a:r>
              <a:rPr lang="en-GB" b="1" dirty="0">
                <a:solidFill>
                  <a:schemeClr val="bg2">
                    <a:lumMod val="75000"/>
                  </a:schemeClr>
                </a:solidFill>
              </a:rPr>
              <a:t>         </a:t>
            </a:r>
            <a:r>
              <a:rPr lang="en-GB" dirty="0">
                <a:solidFill>
                  <a:schemeClr val="bg2">
                    <a:lumMod val="75000"/>
                  </a:schemeClr>
                </a:solidFill>
              </a:rPr>
              <a:t>(</a:t>
            </a:r>
            <a:r>
              <a:rPr lang="en-GB" sz="2400" cap="all" dirty="0">
                <a:solidFill>
                  <a:schemeClr val="bg2">
                    <a:lumMod val="75000"/>
                  </a:schemeClr>
                </a:solidFill>
              </a:rPr>
              <a:t>PUBMED MESH TERM</a:t>
            </a:r>
            <a:r>
              <a:rPr lang="en-GB" dirty="0">
                <a:solidFill>
                  <a:schemeClr val="bg2">
                    <a:lumMod val="75000"/>
                  </a:schemeClr>
                </a:solidFill>
              </a:rPr>
              <a:t>)</a:t>
            </a:r>
          </a:p>
          <a:p>
            <a:pPr marL="0" indent="0">
              <a:buNone/>
            </a:pPr>
            <a:endParaRPr lang="en-GB" dirty="0"/>
          </a:p>
        </p:txBody>
      </p:sp>
      <p:sp>
        <p:nvSpPr>
          <p:cNvPr id="4" name="Content Placeholder 3">
            <a:extLst>
              <a:ext uri="{FF2B5EF4-FFF2-40B4-BE49-F238E27FC236}">
                <a16:creationId xmlns:a16="http://schemas.microsoft.com/office/drawing/2014/main" id="{BE2FDC0C-83DC-42C6-A8CE-2048C6850B4F}"/>
              </a:ext>
            </a:extLst>
          </p:cNvPr>
          <p:cNvSpPr>
            <a:spLocks noGrp="1"/>
          </p:cNvSpPr>
          <p:nvPr>
            <p:ph sz="half" idx="2"/>
          </p:nvPr>
        </p:nvSpPr>
        <p:spPr/>
        <p:txBody>
          <a:bodyPr>
            <a:normAutofit/>
          </a:bodyPr>
          <a:lstStyle/>
          <a:p>
            <a:pPr marL="0" indent="0">
              <a:buNone/>
            </a:pPr>
            <a:r>
              <a:rPr lang="en-US" dirty="0"/>
              <a:t>For policy sources:</a:t>
            </a:r>
          </a:p>
          <a:p>
            <a:r>
              <a:rPr lang="en-GB" b="1" dirty="0" err="1"/>
              <a:t>citing_topics</a:t>
            </a:r>
            <a:r>
              <a:rPr lang="en-GB" b="1" dirty="0"/>
              <a:t>                </a:t>
            </a:r>
            <a:r>
              <a:rPr lang="en-GB" dirty="0"/>
              <a:t>(</a:t>
            </a:r>
            <a:r>
              <a:rPr lang="en-US" sz="2400" cap="all" dirty="0"/>
              <a:t>CITED BY POLICY WITH TOPIC</a:t>
            </a:r>
            <a:r>
              <a:rPr lang="en-GB" dirty="0"/>
              <a:t>)</a:t>
            </a:r>
            <a:endParaRPr lang="en-US" dirty="0"/>
          </a:p>
          <a:p>
            <a:r>
              <a:rPr lang="en-GB" b="1" dirty="0" err="1"/>
              <a:t>citing_classifications</a:t>
            </a:r>
            <a:r>
              <a:rPr lang="en-GB" b="1" dirty="0"/>
              <a:t>    </a:t>
            </a:r>
            <a:r>
              <a:rPr lang="en-GB" dirty="0"/>
              <a:t>(</a:t>
            </a:r>
            <a:r>
              <a:rPr lang="en-US" sz="2400" cap="all" dirty="0"/>
              <a:t>CITED BY POLICY WITH SUBJECT AREA</a:t>
            </a:r>
            <a:r>
              <a:rPr lang="en-GB" dirty="0"/>
              <a:t>) </a:t>
            </a:r>
          </a:p>
          <a:p>
            <a:endParaRPr lang="en-FI" dirty="0"/>
          </a:p>
        </p:txBody>
      </p:sp>
      <p:pic>
        <p:nvPicPr>
          <p:cNvPr id="5" name="Picture 2" descr="Startup Jobs at Overton.io September 2023 | Workinstartups.com">
            <a:extLst>
              <a:ext uri="{FF2B5EF4-FFF2-40B4-BE49-F238E27FC236}">
                <a16:creationId xmlns:a16="http://schemas.microsoft.com/office/drawing/2014/main" id="{76885962-80A0-458C-ADF3-C0F1D7423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551" y="479191"/>
            <a:ext cx="4433749" cy="85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33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924A-8C43-48B5-B7EA-D983334A4FFE}"/>
              </a:ext>
            </a:extLst>
          </p:cNvPr>
          <p:cNvSpPr>
            <a:spLocks noGrp="1"/>
          </p:cNvSpPr>
          <p:nvPr>
            <p:ph type="title"/>
          </p:nvPr>
        </p:nvSpPr>
        <p:spPr>
          <a:xfrm>
            <a:off x="367748" y="365125"/>
            <a:ext cx="3042377" cy="1909037"/>
          </a:xfrm>
        </p:spPr>
        <p:txBody>
          <a:bodyPr>
            <a:normAutofit/>
          </a:bodyPr>
          <a:lstStyle/>
          <a:p>
            <a:r>
              <a:rPr lang="en-GB" sz="3200" dirty="0">
                <a:solidFill>
                  <a:srgbClr val="7030A0"/>
                </a:solidFill>
              </a:rPr>
              <a:t>Policy cited scholarly articles</a:t>
            </a:r>
            <a:br>
              <a:rPr lang="en-GB" sz="2400" dirty="0"/>
            </a:br>
            <a:r>
              <a:rPr lang="en-GB" sz="3200" dirty="0"/>
              <a:t>across field</a:t>
            </a:r>
            <a:endParaRPr lang="en-FI" sz="3200" dirty="0"/>
          </a:p>
        </p:txBody>
      </p:sp>
      <p:pic>
        <p:nvPicPr>
          <p:cNvPr id="18" name="Content Placeholder 17">
            <a:extLst>
              <a:ext uri="{FF2B5EF4-FFF2-40B4-BE49-F238E27FC236}">
                <a16:creationId xmlns:a16="http://schemas.microsoft.com/office/drawing/2014/main" id="{B8C9CACE-5326-4CBA-B95A-467ABD6CFE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60092" y="94479"/>
            <a:ext cx="7531411" cy="6537140"/>
          </a:xfrm>
          <a:prstGeom prst="rect">
            <a:avLst/>
          </a:prstGeom>
        </p:spPr>
      </p:pic>
      <p:sp>
        <p:nvSpPr>
          <p:cNvPr id="21" name="Rectangle: Rounded Corners 20">
            <a:extLst>
              <a:ext uri="{FF2B5EF4-FFF2-40B4-BE49-F238E27FC236}">
                <a16:creationId xmlns:a16="http://schemas.microsoft.com/office/drawing/2014/main" id="{E6EEDACF-326C-4F67-9791-D6AEAF79E3D1}"/>
              </a:ext>
            </a:extLst>
          </p:cNvPr>
          <p:cNvSpPr/>
          <p:nvPr/>
        </p:nvSpPr>
        <p:spPr>
          <a:xfrm>
            <a:off x="7306321" y="1278383"/>
            <a:ext cx="1100831" cy="20418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i-FI"/>
          </a:p>
        </p:txBody>
      </p:sp>
      <p:sp>
        <p:nvSpPr>
          <p:cNvPr id="22" name="Rectangle: Rounded Corners 21">
            <a:extLst>
              <a:ext uri="{FF2B5EF4-FFF2-40B4-BE49-F238E27FC236}">
                <a16:creationId xmlns:a16="http://schemas.microsoft.com/office/drawing/2014/main" id="{CC6E3A39-9D35-4C31-8498-15763BBA81D1}"/>
              </a:ext>
            </a:extLst>
          </p:cNvPr>
          <p:cNvSpPr/>
          <p:nvPr/>
        </p:nvSpPr>
        <p:spPr>
          <a:xfrm>
            <a:off x="6471822" y="2274162"/>
            <a:ext cx="1935330" cy="20418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i-FI"/>
          </a:p>
        </p:txBody>
      </p:sp>
      <p:sp>
        <p:nvSpPr>
          <p:cNvPr id="25" name="Rectangle: Rounded Corners 24">
            <a:extLst>
              <a:ext uri="{FF2B5EF4-FFF2-40B4-BE49-F238E27FC236}">
                <a16:creationId xmlns:a16="http://schemas.microsoft.com/office/drawing/2014/main" id="{80C530F4-BDE7-4F16-8523-98C66916F1DA}"/>
              </a:ext>
            </a:extLst>
          </p:cNvPr>
          <p:cNvSpPr/>
          <p:nvPr/>
        </p:nvSpPr>
        <p:spPr>
          <a:xfrm>
            <a:off x="4971495" y="3875768"/>
            <a:ext cx="3435657" cy="20418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i-FI"/>
          </a:p>
        </p:txBody>
      </p:sp>
      <p:sp>
        <p:nvSpPr>
          <p:cNvPr id="28" name="Rectangle: Rounded Corners 27">
            <a:extLst>
              <a:ext uri="{FF2B5EF4-FFF2-40B4-BE49-F238E27FC236}">
                <a16:creationId xmlns:a16="http://schemas.microsoft.com/office/drawing/2014/main" id="{C54A6F45-C0AD-42C0-B818-4A36B8E5E68A}"/>
              </a:ext>
            </a:extLst>
          </p:cNvPr>
          <p:cNvSpPr/>
          <p:nvPr/>
        </p:nvSpPr>
        <p:spPr>
          <a:xfrm>
            <a:off x="5646198" y="4079955"/>
            <a:ext cx="2760954" cy="20418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i-FI"/>
          </a:p>
        </p:txBody>
      </p:sp>
      <p:sp>
        <p:nvSpPr>
          <p:cNvPr id="29" name="Rectangle: Rounded Corners 28">
            <a:extLst>
              <a:ext uri="{FF2B5EF4-FFF2-40B4-BE49-F238E27FC236}">
                <a16:creationId xmlns:a16="http://schemas.microsoft.com/office/drawing/2014/main" id="{FCFEB238-540C-4B2E-8AF3-1D6D1C5428AA}"/>
              </a:ext>
            </a:extLst>
          </p:cNvPr>
          <p:cNvSpPr/>
          <p:nvPr/>
        </p:nvSpPr>
        <p:spPr>
          <a:xfrm>
            <a:off x="7306320" y="3483410"/>
            <a:ext cx="1100831" cy="204187"/>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i-FI"/>
          </a:p>
        </p:txBody>
      </p:sp>
      <p:pic>
        <p:nvPicPr>
          <p:cNvPr id="32" name="Picture 31">
            <a:extLst>
              <a:ext uri="{FF2B5EF4-FFF2-40B4-BE49-F238E27FC236}">
                <a16:creationId xmlns:a16="http://schemas.microsoft.com/office/drawing/2014/main" id="{7DFFD777-D269-41B8-A81E-43F4F7DE4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59" y="2745041"/>
            <a:ext cx="3292125" cy="3267739"/>
          </a:xfrm>
          <a:prstGeom prst="rect">
            <a:avLst/>
          </a:prstGeom>
        </p:spPr>
      </p:pic>
      <p:cxnSp>
        <p:nvCxnSpPr>
          <p:cNvPr id="34" name="Straight Connector 33">
            <a:extLst>
              <a:ext uri="{FF2B5EF4-FFF2-40B4-BE49-F238E27FC236}">
                <a16:creationId xmlns:a16="http://schemas.microsoft.com/office/drawing/2014/main" id="{067D004E-2254-4A57-8C47-C45EEC44362A}"/>
              </a:ext>
            </a:extLst>
          </p:cNvPr>
          <p:cNvCxnSpPr>
            <a:cxnSpLocks/>
          </p:cNvCxnSpPr>
          <p:nvPr/>
        </p:nvCxnSpPr>
        <p:spPr>
          <a:xfrm>
            <a:off x="4314548" y="4284142"/>
            <a:ext cx="7776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D1F3D4B-4A20-4F45-BF81-A70DBD31C2C1}"/>
              </a:ext>
            </a:extLst>
          </p:cNvPr>
          <p:cNvSpPr txBox="1"/>
          <p:nvPr/>
        </p:nvSpPr>
        <p:spPr>
          <a:xfrm>
            <a:off x="4287915" y="4316045"/>
            <a:ext cx="1225118" cy="369332"/>
          </a:xfrm>
          <a:prstGeom prst="rect">
            <a:avLst/>
          </a:prstGeom>
          <a:noFill/>
        </p:spPr>
        <p:txBody>
          <a:bodyPr wrap="square" rtlCol="0">
            <a:spAutoFit/>
          </a:bodyPr>
          <a:lstStyle/>
          <a:p>
            <a:r>
              <a:rPr lang="en-US" b="1" dirty="0"/>
              <a:t>SS&amp;H</a:t>
            </a:r>
            <a:endParaRPr lang="fi-FI" b="1" dirty="0"/>
          </a:p>
        </p:txBody>
      </p:sp>
      <p:sp>
        <p:nvSpPr>
          <p:cNvPr id="38" name="TextBox 37">
            <a:extLst>
              <a:ext uri="{FF2B5EF4-FFF2-40B4-BE49-F238E27FC236}">
                <a16:creationId xmlns:a16="http://schemas.microsoft.com/office/drawing/2014/main" id="{98FA50D7-D8E6-42AA-9724-32FCA3B59F3C}"/>
              </a:ext>
            </a:extLst>
          </p:cNvPr>
          <p:cNvSpPr txBox="1"/>
          <p:nvPr/>
        </p:nvSpPr>
        <p:spPr>
          <a:xfrm>
            <a:off x="4287915" y="180459"/>
            <a:ext cx="1225118" cy="369332"/>
          </a:xfrm>
          <a:prstGeom prst="rect">
            <a:avLst/>
          </a:prstGeom>
          <a:noFill/>
        </p:spPr>
        <p:txBody>
          <a:bodyPr wrap="square" rtlCol="0">
            <a:spAutoFit/>
          </a:bodyPr>
          <a:lstStyle/>
          <a:p>
            <a:r>
              <a:rPr lang="en-US" b="1" dirty="0"/>
              <a:t>STEM</a:t>
            </a:r>
            <a:endParaRPr lang="fi-FI" b="1" dirty="0"/>
          </a:p>
        </p:txBody>
      </p:sp>
    </p:spTree>
    <p:extLst>
      <p:ext uri="{BB962C8B-B14F-4D97-AF65-F5344CB8AC3E}">
        <p14:creationId xmlns:p14="http://schemas.microsoft.com/office/powerpoint/2010/main" val="147081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5484-5CC8-4B0C-9EB8-960658A1BC13}"/>
              </a:ext>
            </a:extLst>
          </p:cNvPr>
          <p:cNvSpPr>
            <a:spLocks noGrp="1"/>
          </p:cNvSpPr>
          <p:nvPr>
            <p:ph type="title"/>
          </p:nvPr>
        </p:nvSpPr>
        <p:spPr>
          <a:xfrm>
            <a:off x="285226" y="365125"/>
            <a:ext cx="5423116" cy="2582261"/>
          </a:xfrm>
        </p:spPr>
        <p:txBody>
          <a:bodyPr anchor="t">
            <a:normAutofit/>
          </a:bodyPr>
          <a:lstStyle/>
          <a:p>
            <a:r>
              <a:rPr lang="en-US" sz="3200" dirty="0"/>
              <a:t>Scholarly fields policy uptake across Nordics</a:t>
            </a:r>
            <a:endParaRPr lang="en-FI" sz="3200" dirty="0">
              <a:solidFill>
                <a:schemeClr val="bg2">
                  <a:lumMod val="50000"/>
                </a:schemeClr>
              </a:solidFill>
            </a:endParaRPr>
          </a:p>
        </p:txBody>
      </p:sp>
      <p:sp>
        <p:nvSpPr>
          <p:cNvPr id="16" name="Content Placeholder 2">
            <a:extLst>
              <a:ext uri="{FF2B5EF4-FFF2-40B4-BE49-F238E27FC236}">
                <a16:creationId xmlns:a16="http://schemas.microsoft.com/office/drawing/2014/main" id="{F9992649-D653-4E45-A178-ABBAEED14333}"/>
              </a:ext>
            </a:extLst>
          </p:cNvPr>
          <p:cNvSpPr txBox="1">
            <a:spLocks/>
          </p:cNvSpPr>
          <p:nvPr/>
        </p:nvSpPr>
        <p:spPr>
          <a:xfrm>
            <a:off x="285226" y="1987333"/>
            <a:ext cx="5389618" cy="2710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1. Aquatic Science and Oceanography &gt; Norway and Iceland</a:t>
            </a:r>
          </a:p>
          <a:p>
            <a:pPr marL="0" indent="0">
              <a:buFont typeface="Arial" panose="020B0604020202020204" pitchFamily="34" charset="0"/>
              <a:buNone/>
            </a:pPr>
            <a:r>
              <a:rPr lang="en-US" sz="2000" dirty="0">
                <a:solidFill>
                  <a:srgbClr val="1D27EB"/>
                </a:solidFill>
              </a:rPr>
              <a:t>2. Forestry, Pediatrics and Education &gt; Finland</a:t>
            </a:r>
          </a:p>
          <a:p>
            <a:pPr marL="0" indent="0">
              <a:buFont typeface="Arial" panose="020B0604020202020204" pitchFamily="34" charset="0"/>
              <a:buNone/>
            </a:pPr>
            <a:r>
              <a:rPr lang="en-US" sz="2000" dirty="0">
                <a:solidFill>
                  <a:srgbClr val="FF0000"/>
                </a:solidFill>
              </a:rPr>
              <a:t>3. Oncology &gt; Denmark</a:t>
            </a:r>
          </a:p>
          <a:p>
            <a:pPr marL="0" indent="0">
              <a:buFont typeface="Arial" panose="020B0604020202020204" pitchFamily="34" charset="0"/>
              <a:buNone/>
            </a:pPr>
            <a:r>
              <a:rPr lang="en-US" sz="2000" dirty="0">
                <a:solidFill>
                  <a:srgbClr val="00B0F0"/>
                </a:solidFill>
              </a:rPr>
              <a:t>4. Public health &gt; Sweden</a:t>
            </a:r>
          </a:p>
        </p:txBody>
      </p:sp>
      <p:pic>
        <p:nvPicPr>
          <p:cNvPr id="9" name="Content Placeholder 8">
            <a:extLst>
              <a:ext uri="{FF2B5EF4-FFF2-40B4-BE49-F238E27FC236}">
                <a16:creationId xmlns:a16="http://schemas.microsoft.com/office/drawing/2014/main" id="{1EDE3C0B-EB59-456C-B769-41139BFB90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84918" y="177552"/>
            <a:ext cx="6220329" cy="6329779"/>
          </a:xfrm>
          <a:prstGeom prst="rect">
            <a:avLst/>
          </a:prstGeom>
        </p:spPr>
      </p:pic>
    </p:spTree>
    <p:extLst>
      <p:ext uri="{BB962C8B-B14F-4D97-AF65-F5344CB8AC3E}">
        <p14:creationId xmlns:p14="http://schemas.microsoft.com/office/powerpoint/2010/main" val="22353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E4A893-170B-40D1-BEDB-67E8D248B075}"/>
              </a:ext>
            </a:extLst>
          </p:cNvPr>
          <p:cNvSpPr>
            <a:spLocks noGrp="1"/>
          </p:cNvSpPr>
          <p:nvPr>
            <p:ph type="title"/>
          </p:nvPr>
        </p:nvSpPr>
        <p:spPr>
          <a:xfrm>
            <a:off x="109573" y="365126"/>
            <a:ext cx="11983661" cy="865508"/>
          </a:xfrm>
        </p:spPr>
        <p:txBody>
          <a:bodyPr/>
          <a:lstStyle/>
          <a:p>
            <a:r>
              <a:rPr lang="en-US" dirty="0"/>
              <a:t>Policy topics in policy documents</a:t>
            </a:r>
            <a:endParaRPr lang="en-FI" dirty="0"/>
          </a:p>
        </p:txBody>
      </p:sp>
      <p:pic>
        <p:nvPicPr>
          <p:cNvPr id="13" name="Content Placeholder 12">
            <a:extLst>
              <a:ext uri="{FF2B5EF4-FFF2-40B4-BE49-F238E27FC236}">
                <a16:creationId xmlns:a16="http://schemas.microsoft.com/office/drawing/2014/main" id="{4AC19F92-44F4-4655-AFE8-C73D5616469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9630220" y="1191187"/>
            <a:ext cx="2530247" cy="5622298"/>
          </a:xfrm>
        </p:spPr>
      </p:pic>
      <p:pic>
        <p:nvPicPr>
          <p:cNvPr id="21" name="Picture 20">
            <a:extLst>
              <a:ext uri="{FF2B5EF4-FFF2-40B4-BE49-F238E27FC236}">
                <a16:creationId xmlns:a16="http://schemas.microsoft.com/office/drawing/2014/main" id="{B62BBC51-8F65-4142-9A69-2B5611DBD3D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363903" y="1511167"/>
            <a:ext cx="4581770" cy="5287676"/>
          </a:xfrm>
          <a:prstGeom prst="rect">
            <a:avLst/>
          </a:prstGeom>
        </p:spPr>
      </p:pic>
      <p:pic>
        <p:nvPicPr>
          <p:cNvPr id="17" name="Picture 16">
            <a:extLst>
              <a:ext uri="{FF2B5EF4-FFF2-40B4-BE49-F238E27FC236}">
                <a16:creationId xmlns:a16="http://schemas.microsoft.com/office/drawing/2014/main" id="{C93A5A56-AB82-4DB1-A6CD-0837FCEE97E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8766" y="1374992"/>
            <a:ext cx="3648722" cy="2485749"/>
          </a:xfrm>
          <a:prstGeom prst="rect">
            <a:avLst/>
          </a:prstGeom>
        </p:spPr>
      </p:pic>
      <p:pic>
        <p:nvPicPr>
          <p:cNvPr id="23" name="Picture 22">
            <a:extLst>
              <a:ext uri="{FF2B5EF4-FFF2-40B4-BE49-F238E27FC236}">
                <a16:creationId xmlns:a16="http://schemas.microsoft.com/office/drawing/2014/main" id="{1E09A39D-BDB8-4CA0-9415-58FD3C1BD6A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42504" y="1257837"/>
            <a:ext cx="2530247" cy="5488997"/>
          </a:xfrm>
          <a:prstGeom prst="rect">
            <a:avLst/>
          </a:prstGeom>
        </p:spPr>
      </p:pic>
      <p:pic>
        <p:nvPicPr>
          <p:cNvPr id="6" name="Content Placeholder 5">
            <a:extLst>
              <a:ext uri="{FF2B5EF4-FFF2-40B4-BE49-F238E27FC236}">
                <a16:creationId xmlns:a16="http://schemas.microsoft.com/office/drawing/2014/main" id="{70A43C31-6D43-401A-85A5-C5808E1EFF09}"/>
              </a:ext>
            </a:extLst>
          </p:cNvPr>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4113974" y="3860740"/>
            <a:ext cx="3028529" cy="3028529"/>
          </a:xfrm>
        </p:spPr>
      </p:pic>
    </p:spTree>
    <p:extLst>
      <p:ext uri="{BB962C8B-B14F-4D97-AF65-F5344CB8AC3E}">
        <p14:creationId xmlns:p14="http://schemas.microsoft.com/office/powerpoint/2010/main" val="290152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2E41-C686-4B42-A0B6-D0A58CFA04AD}"/>
              </a:ext>
            </a:extLst>
          </p:cNvPr>
          <p:cNvSpPr>
            <a:spLocks noGrp="1"/>
          </p:cNvSpPr>
          <p:nvPr>
            <p:ph type="title"/>
          </p:nvPr>
        </p:nvSpPr>
        <p:spPr/>
        <p:txBody>
          <a:bodyPr/>
          <a:lstStyle/>
          <a:p>
            <a:endParaRPr lang="en-FI"/>
          </a:p>
        </p:txBody>
      </p:sp>
      <p:pic>
        <p:nvPicPr>
          <p:cNvPr id="5" name="Content Placeholder 4">
            <a:extLst>
              <a:ext uri="{FF2B5EF4-FFF2-40B4-BE49-F238E27FC236}">
                <a16:creationId xmlns:a16="http://schemas.microsoft.com/office/drawing/2014/main" id="{039256CB-B377-4F19-B238-9C7C7F66773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13" name="Picture 12">
            <a:extLst>
              <a:ext uri="{FF2B5EF4-FFF2-40B4-BE49-F238E27FC236}">
                <a16:creationId xmlns:a16="http://schemas.microsoft.com/office/drawing/2014/main" id="{58D06E72-DCFB-4A23-96C1-6557C4624FB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724119"/>
            <a:ext cx="3119318" cy="6133881"/>
          </a:xfrm>
          <a:prstGeom prst="rect">
            <a:avLst/>
          </a:prstGeom>
        </p:spPr>
      </p:pic>
      <p:pic>
        <p:nvPicPr>
          <p:cNvPr id="17" name="Content Placeholder 16">
            <a:extLst>
              <a:ext uri="{FF2B5EF4-FFF2-40B4-BE49-F238E27FC236}">
                <a16:creationId xmlns:a16="http://schemas.microsoft.com/office/drawing/2014/main" id="{45AE7784-A88D-4DCE-BA3E-60B93F760246}"/>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3119317" y="724118"/>
            <a:ext cx="3047999" cy="6133882"/>
          </a:xfrm>
        </p:spPr>
      </p:pic>
      <p:pic>
        <p:nvPicPr>
          <p:cNvPr id="19" name="Picture 18">
            <a:extLst>
              <a:ext uri="{FF2B5EF4-FFF2-40B4-BE49-F238E27FC236}">
                <a16:creationId xmlns:a16="http://schemas.microsoft.com/office/drawing/2014/main" id="{2FE75BD7-DFCA-4AA7-AA13-887C6D40678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25092" y="724117"/>
            <a:ext cx="2956191" cy="6133883"/>
          </a:xfrm>
          <a:prstGeom prst="rect">
            <a:avLst/>
          </a:prstGeom>
        </p:spPr>
      </p:pic>
      <p:pic>
        <p:nvPicPr>
          <p:cNvPr id="21" name="Picture 20">
            <a:extLst>
              <a:ext uri="{FF2B5EF4-FFF2-40B4-BE49-F238E27FC236}">
                <a16:creationId xmlns:a16="http://schemas.microsoft.com/office/drawing/2014/main" id="{82198808-8019-4777-A0D0-AB9FDFE6A16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67317" y="724118"/>
            <a:ext cx="3057776" cy="6133882"/>
          </a:xfrm>
          <a:prstGeom prst="rect">
            <a:avLst/>
          </a:prstGeom>
        </p:spPr>
      </p:pic>
      <p:sp>
        <p:nvSpPr>
          <p:cNvPr id="22" name="TextBox 21">
            <a:extLst>
              <a:ext uri="{FF2B5EF4-FFF2-40B4-BE49-F238E27FC236}">
                <a16:creationId xmlns:a16="http://schemas.microsoft.com/office/drawing/2014/main" id="{6B0CF359-7B06-48F6-BA9E-78EF60967777}"/>
              </a:ext>
            </a:extLst>
          </p:cNvPr>
          <p:cNvSpPr txBox="1"/>
          <p:nvPr/>
        </p:nvSpPr>
        <p:spPr>
          <a:xfrm>
            <a:off x="29767" y="-10338"/>
            <a:ext cx="12151515" cy="400110"/>
          </a:xfrm>
          <a:prstGeom prst="rect">
            <a:avLst/>
          </a:prstGeom>
          <a:noFill/>
        </p:spPr>
        <p:txBody>
          <a:bodyPr wrap="square" rtlCol="0">
            <a:spAutoFit/>
          </a:bodyPr>
          <a:lstStyle/>
          <a:p>
            <a:pPr algn="ctr"/>
            <a:r>
              <a:rPr lang="en-US" sz="2000" b="1" dirty="0">
                <a:solidFill>
                  <a:srgbClr val="FF0000"/>
                </a:solidFill>
              </a:rPr>
              <a:t>Policy topics</a:t>
            </a:r>
            <a:endParaRPr lang="en-FI" sz="2000" b="1" dirty="0">
              <a:solidFill>
                <a:srgbClr val="FF0000"/>
              </a:solidFill>
            </a:endParaRPr>
          </a:p>
        </p:txBody>
      </p:sp>
      <p:sp>
        <p:nvSpPr>
          <p:cNvPr id="23" name="TextBox 22">
            <a:extLst>
              <a:ext uri="{FF2B5EF4-FFF2-40B4-BE49-F238E27FC236}">
                <a16:creationId xmlns:a16="http://schemas.microsoft.com/office/drawing/2014/main" id="{3F469EC5-5325-4009-8D7A-9D775A04FC00}"/>
              </a:ext>
            </a:extLst>
          </p:cNvPr>
          <p:cNvSpPr txBox="1"/>
          <p:nvPr/>
        </p:nvSpPr>
        <p:spPr>
          <a:xfrm>
            <a:off x="10718" y="365123"/>
            <a:ext cx="6156598" cy="369332"/>
          </a:xfrm>
          <a:prstGeom prst="rect">
            <a:avLst/>
          </a:prstGeom>
          <a:noFill/>
        </p:spPr>
        <p:txBody>
          <a:bodyPr wrap="square" rtlCol="0">
            <a:spAutoFit/>
          </a:bodyPr>
          <a:lstStyle/>
          <a:p>
            <a:pPr algn="ctr"/>
            <a:r>
              <a:rPr lang="en-US" b="1" dirty="0">
                <a:solidFill>
                  <a:srgbClr val="FF0000"/>
                </a:solidFill>
              </a:rPr>
              <a:t>World policy citing Swedish scholarly articles</a:t>
            </a:r>
            <a:endParaRPr lang="en-FI" b="1" dirty="0">
              <a:solidFill>
                <a:srgbClr val="FF0000"/>
              </a:solidFill>
            </a:endParaRPr>
          </a:p>
        </p:txBody>
      </p:sp>
      <p:sp>
        <p:nvSpPr>
          <p:cNvPr id="24" name="TextBox 23">
            <a:extLst>
              <a:ext uri="{FF2B5EF4-FFF2-40B4-BE49-F238E27FC236}">
                <a16:creationId xmlns:a16="http://schemas.microsoft.com/office/drawing/2014/main" id="{84625830-C71A-489B-9910-0334423B661E}"/>
              </a:ext>
            </a:extLst>
          </p:cNvPr>
          <p:cNvSpPr txBox="1"/>
          <p:nvPr/>
        </p:nvSpPr>
        <p:spPr>
          <a:xfrm>
            <a:off x="6096000" y="344706"/>
            <a:ext cx="6085282" cy="369332"/>
          </a:xfrm>
          <a:prstGeom prst="rect">
            <a:avLst/>
          </a:prstGeom>
          <a:noFill/>
        </p:spPr>
        <p:txBody>
          <a:bodyPr wrap="square" rtlCol="0">
            <a:spAutoFit/>
          </a:bodyPr>
          <a:lstStyle/>
          <a:p>
            <a:pPr algn="ctr"/>
            <a:r>
              <a:rPr lang="en-US" b="1" dirty="0">
                <a:solidFill>
                  <a:srgbClr val="FF0000"/>
                </a:solidFill>
              </a:rPr>
              <a:t>in all Swedish policy documents</a:t>
            </a:r>
            <a:endParaRPr lang="en-FI" b="1" dirty="0">
              <a:solidFill>
                <a:srgbClr val="FF0000"/>
              </a:solidFill>
            </a:endParaRPr>
          </a:p>
        </p:txBody>
      </p:sp>
      <p:sp>
        <p:nvSpPr>
          <p:cNvPr id="25" name="Left Bracket 24">
            <a:extLst>
              <a:ext uri="{FF2B5EF4-FFF2-40B4-BE49-F238E27FC236}">
                <a16:creationId xmlns:a16="http://schemas.microsoft.com/office/drawing/2014/main" id="{22A6E9AE-519D-4F5F-BC20-AA4F6BA8CB99}"/>
              </a:ext>
            </a:extLst>
          </p:cNvPr>
          <p:cNvSpPr/>
          <p:nvPr/>
        </p:nvSpPr>
        <p:spPr>
          <a:xfrm rot="5400000">
            <a:off x="2872088" y="-1955286"/>
            <a:ext cx="238124" cy="5658450"/>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
        <p:nvSpPr>
          <p:cNvPr id="26" name="Left Bracket 25">
            <a:extLst>
              <a:ext uri="{FF2B5EF4-FFF2-40B4-BE49-F238E27FC236}">
                <a16:creationId xmlns:a16="http://schemas.microsoft.com/office/drawing/2014/main" id="{1A4E3706-D8FF-4CBF-A477-771F7709FD2E}"/>
              </a:ext>
            </a:extLst>
          </p:cNvPr>
          <p:cNvSpPr/>
          <p:nvPr/>
        </p:nvSpPr>
        <p:spPr>
          <a:xfrm rot="5400000">
            <a:off x="9163819" y="-1946553"/>
            <a:ext cx="238124" cy="5658450"/>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
        <p:nvSpPr>
          <p:cNvPr id="27" name="TextBox 26">
            <a:extLst>
              <a:ext uri="{FF2B5EF4-FFF2-40B4-BE49-F238E27FC236}">
                <a16:creationId xmlns:a16="http://schemas.microsoft.com/office/drawing/2014/main" id="{1554667A-2556-4244-8C86-C0C686732220}"/>
              </a:ext>
            </a:extLst>
          </p:cNvPr>
          <p:cNvSpPr txBox="1"/>
          <p:nvPr/>
        </p:nvSpPr>
        <p:spPr>
          <a:xfrm>
            <a:off x="1253330" y="5672216"/>
            <a:ext cx="1072343" cy="923330"/>
          </a:xfrm>
          <a:prstGeom prst="rect">
            <a:avLst/>
          </a:prstGeom>
          <a:noFill/>
        </p:spPr>
        <p:txBody>
          <a:bodyPr wrap="square" rtlCol="0">
            <a:spAutoFit/>
          </a:bodyPr>
          <a:lstStyle/>
          <a:p>
            <a:pPr algn="ctr"/>
            <a:r>
              <a:rPr lang="en-US" b="1" dirty="0">
                <a:solidFill>
                  <a:srgbClr val="FF0000"/>
                </a:solidFill>
              </a:rPr>
              <a:t>Highly Cite Science</a:t>
            </a:r>
            <a:endParaRPr lang="en-FI" b="1" dirty="0">
              <a:solidFill>
                <a:srgbClr val="FF0000"/>
              </a:solidFill>
            </a:endParaRPr>
          </a:p>
        </p:txBody>
      </p:sp>
      <p:sp>
        <p:nvSpPr>
          <p:cNvPr id="28" name="TextBox 27">
            <a:extLst>
              <a:ext uri="{FF2B5EF4-FFF2-40B4-BE49-F238E27FC236}">
                <a16:creationId xmlns:a16="http://schemas.microsoft.com/office/drawing/2014/main" id="{9A42CE53-3FAC-4A97-B86D-3A257AB91368}"/>
              </a:ext>
            </a:extLst>
          </p:cNvPr>
          <p:cNvSpPr txBox="1"/>
          <p:nvPr/>
        </p:nvSpPr>
        <p:spPr>
          <a:xfrm>
            <a:off x="4385331" y="5813098"/>
            <a:ext cx="1072343" cy="923330"/>
          </a:xfrm>
          <a:prstGeom prst="rect">
            <a:avLst/>
          </a:prstGeom>
          <a:noFill/>
        </p:spPr>
        <p:txBody>
          <a:bodyPr wrap="square" rtlCol="0">
            <a:spAutoFit/>
          </a:bodyPr>
          <a:lstStyle/>
          <a:p>
            <a:pPr algn="ctr"/>
            <a:r>
              <a:rPr lang="en-US" b="1" dirty="0">
                <a:solidFill>
                  <a:srgbClr val="FF0000"/>
                </a:solidFill>
              </a:rPr>
              <a:t>Lowly Cite Science</a:t>
            </a:r>
            <a:endParaRPr lang="en-FI" b="1" dirty="0">
              <a:solidFill>
                <a:srgbClr val="FF0000"/>
              </a:solidFill>
            </a:endParaRPr>
          </a:p>
        </p:txBody>
      </p:sp>
      <p:sp>
        <p:nvSpPr>
          <p:cNvPr id="29" name="TextBox 28">
            <a:extLst>
              <a:ext uri="{FF2B5EF4-FFF2-40B4-BE49-F238E27FC236}">
                <a16:creationId xmlns:a16="http://schemas.microsoft.com/office/drawing/2014/main" id="{2E27243F-90BF-4C20-9620-96877E071953}"/>
              </a:ext>
            </a:extLst>
          </p:cNvPr>
          <p:cNvSpPr txBox="1"/>
          <p:nvPr/>
        </p:nvSpPr>
        <p:spPr>
          <a:xfrm>
            <a:off x="7453521" y="5715298"/>
            <a:ext cx="1072343" cy="923330"/>
          </a:xfrm>
          <a:prstGeom prst="rect">
            <a:avLst/>
          </a:prstGeom>
          <a:noFill/>
        </p:spPr>
        <p:txBody>
          <a:bodyPr wrap="square" rtlCol="0">
            <a:spAutoFit/>
          </a:bodyPr>
          <a:lstStyle/>
          <a:p>
            <a:pPr algn="ctr"/>
            <a:r>
              <a:rPr lang="en-US" b="1" dirty="0">
                <a:solidFill>
                  <a:srgbClr val="FF0000"/>
                </a:solidFill>
              </a:rPr>
              <a:t>Highly Cite Science</a:t>
            </a:r>
            <a:endParaRPr lang="en-FI" b="1" dirty="0">
              <a:solidFill>
                <a:srgbClr val="FF0000"/>
              </a:solidFill>
            </a:endParaRPr>
          </a:p>
        </p:txBody>
      </p:sp>
      <p:sp>
        <p:nvSpPr>
          <p:cNvPr id="30" name="TextBox 29">
            <a:extLst>
              <a:ext uri="{FF2B5EF4-FFF2-40B4-BE49-F238E27FC236}">
                <a16:creationId xmlns:a16="http://schemas.microsoft.com/office/drawing/2014/main" id="{545E36C8-D4D8-488F-B233-8C9B1D45AB0C}"/>
              </a:ext>
            </a:extLst>
          </p:cNvPr>
          <p:cNvSpPr txBox="1"/>
          <p:nvPr/>
        </p:nvSpPr>
        <p:spPr>
          <a:xfrm>
            <a:off x="10572769" y="5533716"/>
            <a:ext cx="1072343" cy="1200329"/>
          </a:xfrm>
          <a:prstGeom prst="rect">
            <a:avLst/>
          </a:prstGeom>
          <a:noFill/>
        </p:spPr>
        <p:txBody>
          <a:bodyPr wrap="square" rtlCol="0">
            <a:spAutoFit/>
          </a:bodyPr>
          <a:lstStyle/>
          <a:p>
            <a:pPr algn="ctr"/>
            <a:r>
              <a:rPr lang="en-US" b="1" dirty="0">
                <a:solidFill>
                  <a:srgbClr val="FF0000"/>
                </a:solidFill>
              </a:rPr>
              <a:t>Lowly or Do Not Cite Science</a:t>
            </a:r>
            <a:endParaRPr lang="en-FI" b="1" dirty="0">
              <a:solidFill>
                <a:srgbClr val="FF0000"/>
              </a:solidFill>
            </a:endParaRPr>
          </a:p>
        </p:txBody>
      </p:sp>
      <p:pic>
        <p:nvPicPr>
          <p:cNvPr id="31" name="Picture 30">
            <a:extLst>
              <a:ext uri="{FF2B5EF4-FFF2-40B4-BE49-F238E27FC236}">
                <a16:creationId xmlns:a16="http://schemas.microsoft.com/office/drawing/2014/main" id="{B6338331-7B66-43FF-B265-B369FE2279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25" y="1178375"/>
            <a:ext cx="1036173" cy="621703"/>
          </a:xfrm>
          <a:prstGeom prst="rect">
            <a:avLst/>
          </a:prstGeom>
        </p:spPr>
      </p:pic>
      <p:sp>
        <p:nvSpPr>
          <p:cNvPr id="32" name="TextBox 31">
            <a:extLst>
              <a:ext uri="{FF2B5EF4-FFF2-40B4-BE49-F238E27FC236}">
                <a16:creationId xmlns:a16="http://schemas.microsoft.com/office/drawing/2014/main" id="{615580EB-6758-4018-9844-EA9EE522D61E}"/>
              </a:ext>
            </a:extLst>
          </p:cNvPr>
          <p:cNvSpPr txBox="1"/>
          <p:nvPr/>
        </p:nvSpPr>
        <p:spPr>
          <a:xfrm>
            <a:off x="-65825" y="833509"/>
            <a:ext cx="3386460" cy="369332"/>
          </a:xfrm>
          <a:prstGeom prst="rect">
            <a:avLst/>
          </a:prstGeom>
          <a:noFill/>
        </p:spPr>
        <p:txBody>
          <a:bodyPr wrap="square" rtlCol="0">
            <a:spAutoFit/>
          </a:bodyPr>
          <a:lstStyle/>
          <a:p>
            <a:pPr algn="ctr"/>
            <a:r>
              <a:rPr lang="en-US" b="1" dirty="0">
                <a:solidFill>
                  <a:srgbClr val="00FF00"/>
                </a:solidFill>
              </a:rPr>
              <a:t>Greta Thunberg effect?</a:t>
            </a:r>
            <a:endParaRPr lang="en-FI" b="1" dirty="0">
              <a:solidFill>
                <a:srgbClr val="00FF00"/>
              </a:solidFill>
            </a:endParaRPr>
          </a:p>
        </p:txBody>
      </p:sp>
    </p:spTree>
    <p:extLst>
      <p:ext uri="{BB962C8B-B14F-4D97-AF65-F5344CB8AC3E}">
        <p14:creationId xmlns:p14="http://schemas.microsoft.com/office/powerpoint/2010/main" val="331193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1" presetClass="entr" presetSubtype="0" fill="hold" grpId="0" nodeType="withEffect">
                                  <p:stCondLst>
                                    <p:cond delay="100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childTnLst>
                                </p:cTn>
                              </p:par>
                              <p:par>
                                <p:cTn id="25" presetID="16" presetClass="entr" presetSubtype="37"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par>
                                <p:cTn id="28" presetID="16" presetClass="entr" presetSubtype="37" fill="hold" grpId="0" nodeType="withEffect">
                                  <p:stCondLst>
                                    <p:cond delay="100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80">
                                          <p:stCondLst>
                                            <p:cond delay="0"/>
                                          </p:stCondLst>
                                        </p:cTn>
                                        <p:tgtEl>
                                          <p:spTgt spid="31"/>
                                        </p:tgtEl>
                                      </p:cBhvr>
                                    </p:animEffect>
                                    <p:anim calcmode="lin" valueType="num">
                                      <p:cBhvr>
                                        <p:cTn id="4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3" dur="26">
                                          <p:stCondLst>
                                            <p:cond delay="650"/>
                                          </p:stCondLst>
                                        </p:cTn>
                                        <p:tgtEl>
                                          <p:spTgt spid="31"/>
                                        </p:tgtEl>
                                      </p:cBhvr>
                                      <p:to x="100000" y="60000"/>
                                    </p:animScale>
                                    <p:animScale>
                                      <p:cBhvr>
                                        <p:cTn id="54" dur="166" decel="50000">
                                          <p:stCondLst>
                                            <p:cond delay="676"/>
                                          </p:stCondLst>
                                        </p:cTn>
                                        <p:tgtEl>
                                          <p:spTgt spid="31"/>
                                        </p:tgtEl>
                                      </p:cBhvr>
                                      <p:to x="100000" y="100000"/>
                                    </p:animScale>
                                    <p:animScale>
                                      <p:cBhvr>
                                        <p:cTn id="55" dur="26">
                                          <p:stCondLst>
                                            <p:cond delay="1312"/>
                                          </p:stCondLst>
                                        </p:cTn>
                                        <p:tgtEl>
                                          <p:spTgt spid="31"/>
                                        </p:tgtEl>
                                      </p:cBhvr>
                                      <p:to x="100000" y="80000"/>
                                    </p:animScale>
                                    <p:animScale>
                                      <p:cBhvr>
                                        <p:cTn id="56" dur="166" decel="50000">
                                          <p:stCondLst>
                                            <p:cond delay="1338"/>
                                          </p:stCondLst>
                                        </p:cTn>
                                        <p:tgtEl>
                                          <p:spTgt spid="31"/>
                                        </p:tgtEl>
                                      </p:cBhvr>
                                      <p:to x="100000" y="100000"/>
                                    </p:animScale>
                                    <p:animScale>
                                      <p:cBhvr>
                                        <p:cTn id="57" dur="26">
                                          <p:stCondLst>
                                            <p:cond delay="1642"/>
                                          </p:stCondLst>
                                        </p:cTn>
                                        <p:tgtEl>
                                          <p:spTgt spid="31"/>
                                        </p:tgtEl>
                                      </p:cBhvr>
                                      <p:to x="100000" y="90000"/>
                                    </p:animScale>
                                    <p:animScale>
                                      <p:cBhvr>
                                        <p:cTn id="58" dur="166" decel="50000">
                                          <p:stCondLst>
                                            <p:cond delay="1668"/>
                                          </p:stCondLst>
                                        </p:cTn>
                                        <p:tgtEl>
                                          <p:spTgt spid="31"/>
                                        </p:tgtEl>
                                      </p:cBhvr>
                                      <p:to x="100000" y="100000"/>
                                    </p:animScale>
                                    <p:animScale>
                                      <p:cBhvr>
                                        <p:cTn id="59" dur="26">
                                          <p:stCondLst>
                                            <p:cond delay="1808"/>
                                          </p:stCondLst>
                                        </p:cTn>
                                        <p:tgtEl>
                                          <p:spTgt spid="31"/>
                                        </p:tgtEl>
                                      </p:cBhvr>
                                      <p:to x="100000" y="95000"/>
                                    </p:animScale>
                                    <p:animScale>
                                      <p:cBhvr>
                                        <p:cTn id="60" dur="166" decel="50000">
                                          <p:stCondLst>
                                            <p:cond delay="1834"/>
                                          </p:stCondLst>
                                        </p:cTn>
                                        <p:tgtEl>
                                          <p:spTgt spid="31"/>
                                        </p:tgtEl>
                                      </p:cBhvr>
                                      <p:to x="100000" y="100000"/>
                                    </p:animScale>
                                  </p:childTnLst>
                                </p:cTn>
                              </p:par>
                              <p:par>
                                <p:cTn id="61" presetID="1" presetClass="entr" presetSubtype="0" fill="hold" grpId="0" nodeType="withEffect">
                                  <p:stCondLst>
                                    <p:cond delay="0"/>
                                  </p:stCondLst>
                                  <p:iterate type="lt">
                                    <p:tmAbs val="0"/>
                                  </p:iterate>
                                  <p:childTnLst>
                                    <p:set>
                                      <p:cBhvr>
                                        <p:cTn id="62" dur="1" fill="hold">
                                          <p:stCondLst>
                                            <p:cond delay="0"/>
                                          </p:stCondLst>
                                        </p:cTn>
                                        <p:tgtEl>
                                          <p:spTgt spid="32"/>
                                        </p:tgtEl>
                                        <p:attrNameLst>
                                          <p:attrName>style.visibility</p:attrName>
                                        </p:attrNameLst>
                                      </p:cBhvr>
                                      <p:to>
                                        <p:strVal val="visible"/>
                                      </p:to>
                                    </p:set>
                                  </p:childTnLst>
                                </p:cTn>
                              </p:par>
                              <p:par>
                                <p:cTn id="63" presetID="21" presetClass="emph" presetSubtype="0" fill="hold" grpId="1" nodeType="withEffect">
                                  <p:stCondLst>
                                    <p:cond delay="0"/>
                                  </p:stCondLst>
                                  <p:childTnLst>
                                    <p:animClr clrSpc="hsl" dir="cw">
                                      <p:cBhvr override="childStyle">
                                        <p:cTn id="64" dur="500" fill="hold"/>
                                        <p:tgtEl>
                                          <p:spTgt spid="29"/>
                                        </p:tgtEl>
                                        <p:attrNameLst>
                                          <p:attrName>style.color</p:attrName>
                                        </p:attrNameLst>
                                      </p:cBhvr>
                                      <p:by>
                                        <p:hsl h="7200000" s="0" l="0"/>
                                      </p:by>
                                    </p:animClr>
                                    <p:animClr clrSpc="hsl" dir="cw">
                                      <p:cBhvr>
                                        <p:cTn id="65" dur="500" fill="hold"/>
                                        <p:tgtEl>
                                          <p:spTgt spid="29"/>
                                        </p:tgtEl>
                                        <p:attrNameLst>
                                          <p:attrName>fillcolor</p:attrName>
                                        </p:attrNameLst>
                                      </p:cBhvr>
                                      <p:by>
                                        <p:hsl h="7200000" s="0" l="0"/>
                                      </p:by>
                                    </p:animClr>
                                    <p:animClr clrSpc="hsl" dir="cw">
                                      <p:cBhvr>
                                        <p:cTn id="66" dur="500" fill="hold"/>
                                        <p:tgtEl>
                                          <p:spTgt spid="29"/>
                                        </p:tgtEl>
                                        <p:attrNameLst>
                                          <p:attrName>stroke.color</p:attrName>
                                        </p:attrNameLst>
                                      </p:cBhvr>
                                      <p:by>
                                        <p:hsl h="7200000" s="0" l="0"/>
                                      </p:by>
                                    </p:animClr>
                                    <p:set>
                                      <p:cBhvr>
                                        <p:cTn id="67" dur="500" fill="hold"/>
                                        <p:tgtEl>
                                          <p:spTgt spid="29"/>
                                        </p:tgtEl>
                                        <p:attrNameLst>
                                          <p:attrName>fill.type</p:attrName>
                                        </p:attrNameLst>
                                      </p:cBhvr>
                                      <p:to>
                                        <p:strVal val="solid"/>
                                      </p:to>
                                    </p:set>
                                  </p:childTnLst>
                                </p:cTn>
                              </p:par>
                              <p:par>
                                <p:cTn id="68" presetID="34" presetClass="emph" presetSubtype="0" fill="hold" grpId="1" nodeType="withEffect">
                                  <p:stCondLst>
                                    <p:cond delay="0"/>
                                  </p:stCondLst>
                                  <p:iterate type="lt">
                                    <p:tmPct val="10000"/>
                                  </p:iterate>
                                  <p:childTnLst>
                                    <p:animMotion origin="layout" path="M 0.0 0.0 L 0.0 -0.07213" pathEditMode="relative" ptsTypes="">
                                      <p:cBhvr>
                                        <p:cTn id="69" dur="250" accel="50000" decel="50000" autoRev="1" fill="hold">
                                          <p:stCondLst>
                                            <p:cond delay="0"/>
                                          </p:stCondLst>
                                        </p:cTn>
                                        <p:tgtEl>
                                          <p:spTgt spid="32"/>
                                        </p:tgtEl>
                                        <p:attrNameLst>
                                          <p:attrName>ppt_x</p:attrName>
                                          <p:attrName>ppt_y</p:attrName>
                                        </p:attrNameLst>
                                      </p:cBhvr>
                                    </p:animMotion>
                                    <p:animRot by="1500000">
                                      <p:cBhvr>
                                        <p:cTn id="70" dur="125" fill="hold">
                                          <p:stCondLst>
                                            <p:cond delay="0"/>
                                          </p:stCondLst>
                                        </p:cTn>
                                        <p:tgtEl>
                                          <p:spTgt spid="32"/>
                                        </p:tgtEl>
                                        <p:attrNameLst>
                                          <p:attrName>r</p:attrName>
                                        </p:attrNameLst>
                                      </p:cBhvr>
                                    </p:animRot>
                                    <p:animRot by="-1500000">
                                      <p:cBhvr>
                                        <p:cTn id="71" dur="125" fill="hold">
                                          <p:stCondLst>
                                            <p:cond delay="125"/>
                                          </p:stCondLst>
                                        </p:cTn>
                                        <p:tgtEl>
                                          <p:spTgt spid="32"/>
                                        </p:tgtEl>
                                        <p:attrNameLst>
                                          <p:attrName>r</p:attrName>
                                        </p:attrNameLst>
                                      </p:cBhvr>
                                    </p:animRot>
                                    <p:animRot by="-1500000">
                                      <p:cBhvr>
                                        <p:cTn id="72" dur="125" fill="hold">
                                          <p:stCondLst>
                                            <p:cond delay="250"/>
                                          </p:stCondLst>
                                        </p:cTn>
                                        <p:tgtEl>
                                          <p:spTgt spid="32"/>
                                        </p:tgtEl>
                                        <p:attrNameLst>
                                          <p:attrName>r</p:attrName>
                                        </p:attrNameLst>
                                      </p:cBhvr>
                                    </p:animRot>
                                    <p:animRot by="1500000">
                                      <p:cBhvr>
                                        <p:cTn id="73" dur="125" fill="hold">
                                          <p:stCondLst>
                                            <p:cond delay="375"/>
                                          </p:stCondLst>
                                        </p:cTn>
                                        <p:tgtEl>
                                          <p:spTgt spid="32"/>
                                        </p:tgtEl>
                                        <p:attrNameLst>
                                          <p:attrName>r</p:attrName>
                                        </p:attrNameLst>
                                      </p:cBhvr>
                                    </p:animRot>
                                  </p:childTnLst>
                                </p:cTn>
                              </p:par>
                              <p:par>
                                <p:cTn id="74" presetID="21" presetClass="emph" presetSubtype="0" fill="hold" grpId="2" nodeType="withEffect">
                                  <p:stCondLst>
                                    <p:cond delay="0"/>
                                  </p:stCondLst>
                                  <p:iterate type="lt">
                                    <p:tmPct val="0"/>
                                  </p:iterate>
                                  <p:childTnLst>
                                    <p:animClr clrSpc="hsl" dir="cw">
                                      <p:cBhvr override="childStyle">
                                        <p:cTn id="75" dur="500" fill="hold"/>
                                        <p:tgtEl>
                                          <p:spTgt spid="27"/>
                                        </p:tgtEl>
                                        <p:attrNameLst>
                                          <p:attrName>style.color</p:attrName>
                                        </p:attrNameLst>
                                      </p:cBhvr>
                                      <p:by>
                                        <p:hsl h="7200000" s="0" l="0"/>
                                      </p:by>
                                    </p:animClr>
                                    <p:animClr clrSpc="hsl" dir="cw">
                                      <p:cBhvr>
                                        <p:cTn id="76" dur="500" fill="hold"/>
                                        <p:tgtEl>
                                          <p:spTgt spid="27"/>
                                        </p:tgtEl>
                                        <p:attrNameLst>
                                          <p:attrName>fillcolor</p:attrName>
                                        </p:attrNameLst>
                                      </p:cBhvr>
                                      <p:by>
                                        <p:hsl h="7200000" s="0" l="0"/>
                                      </p:by>
                                    </p:animClr>
                                    <p:animClr clrSpc="hsl" dir="cw">
                                      <p:cBhvr>
                                        <p:cTn id="77" dur="500" fill="hold"/>
                                        <p:tgtEl>
                                          <p:spTgt spid="27"/>
                                        </p:tgtEl>
                                        <p:attrNameLst>
                                          <p:attrName>stroke.color</p:attrName>
                                        </p:attrNameLst>
                                      </p:cBhvr>
                                      <p:by>
                                        <p:hsl h="7200000" s="0" l="0"/>
                                      </p:by>
                                    </p:animClr>
                                    <p:set>
                                      <p:cBhvr>
                                        <p:cTn id="78" dur="500" fill="hold"/>
                                        <p:tgtEl>
                                          <p:spTgt spid="27"/>
                                        </p:tgtEl>
                                        <p:attrNameLst>
                                          <p:attrName>fill.type</p:attrName>
                                        </p:attrNameLst>
                                      </p:cBhvr>
                                      <p:to>
                                        <p:strVal val="solid"/>
                                      </p:to>
                                    </p:set>
                                  </p:childTnLst>
                                </p:cTn>
                              </p:par>
                              <p:par>
                                <p:cTn id="79" presetID="32" presetClass="emph" presetSubtype="0" fill="hold" nodeType="withEffect">
                                  <p:stCondLst>
                                    <p:cond delay="2000"/>
                                  </p:stCondLst>
                                  <p:childTnLst>
                                    <p:animRot by="120000">
                                      <p:cBhvr>
                                        <p:cTn id="80" dur="200" fill="hold">
                                          <p:stCondLst>
                                            <p:cond delay="0"/>
                                          </p:stCondLst>
                                        </p:cTn>
                                        <p:tgtEl>
                                          <p:spTgt spid="31"/>
                                        </p:tgtEl>
                                        <p:attrNameLst>
                                          <p:attrName>r</p:attrName>
                                        </p:attrNameLst>
                                      </p:cBhvr>
                                    </p:animRot>
                                    <p:animRot by="-240000">
                                      <p:cBhvr>
                                        <p:cTn id="81" dur="400" fill="hold">
                                          <p:stCondLst>
                                            <p:cond delay="400"/>
                                          </p:stCondLst>
                                        </p:cTn>
                                        <p:tgtEl>
                                          <p:spTgt spid="31"/>
                                        </p:tgtEl>
                                        <p:attrNameLst>
                                          <p:attrName>r</p:attrName>
                                        </p:attrNameLst>
                                      </p:cBhvr>
                                    </p:animRot>
                                    <p:animRot by="240000">
                                      <p:cBhvr>
                                        <p:cTn id="82" dur="400" fill="hold">
                                          <p:stCondLst>
                                            <p:cond delay="800"/>
                                          </p:stCondLst>
                                        </p:cTn>
                                        <p:tgtEl>
                                          <p:spTgt spid="31"/>
                                        </p:tgtEl>
                                        <p:attrNameLst>
                                          <p:attrName>r</p:attrName>
                                        </p:attrNameLst>
                                      </p:cBhvr>
                                    </p:animRot>
                                    <p:animRot by="-240000">
                                      <p:cBhvr>
                                        <p:cTn id="83" dur="400" fill="hold">
                                          <p:stCondLst>
                                            <p:cond delay="1200"/>
                                          </p:stCondLst>
                                        </p:cTn>
                                        <p:tgtEl>
                                          <p:spTgt spid="31"/>
                                        </p:tgtEl>
                                        <p:attrNameLst>
                                          <p:attrName>r</p:attrName>
                                        </p:attrNameLst>
                                      </p:cBhvr>
                                    </p:animRot>
                                    <p:animRot by="120000">
                                      <p:cBhvr>
                                        <p:cTn id="84" dur="400" fill="hold">
                                          <p:stCondLst>
                                            <p:cond delay="1600"/>
                                          </p:stCondLst>
                                        </p:cTn>
                                        <p:tgtEl>
                                          <p:spTgt spid="31"/>
                                        </p:tgtEl>
                                        <p:attrNameLst>
                                          <p:attrName>r</p:attrName>
                                        </p:attrNameLst>
                                      </p:cBhvr>
                                    </p:animRot>
                                  </p:childTnLst>
                                </p:cTn>
                              </p:par>
                              <p:par>
                                <p:cTn id="85" presetID="32" presetClass="emph" presetSubtype="0" fill="hold" nodeType="withEffect">
                                  <p:stCondLst>
                                    <p:cond delay="4000"/>
                                  </p:stCondLst>
                                  <p:childTnLst>
                                    <p:animRot by="120000">
                                      <p:cBhvr>
                                        <p:cTn id="86" dur="200" fill="hold">
                                          <p:stCondLst>
                                            <p:cond delay="0"/>
                                          </p:stCondLst>
                                        </p:cTn>
                                        <p:tgtEl>
                                          <p:spTgt spid="31"/>
                                        </p:tgtEl>
                                        <p:attrNameLst>
                                          <p:attrName>r</p:attrName>
                                        </p:attrNameLst>
                                      </p:cBhvr>
                                    </p:animRot>
                                    <p:animRot by="-240000">
                                      <p:cBhvr>
                                        <p:cTn id="87" dur="400" fill="hold">
                                          <p:stCondLst>
                                            <p:cond delay="400"/>
                                          </p:stCondLst>
                                        </p:cTn>
                                        <p:tgtEl>
                                          <p:spTgt spid="31"/>
                                        </p:tgtEl>
                                        <p:attrNameLst>
                                          <p:attrName>r</p:attrName>
                                        </p:attrNameLst>
                                      </p:cBhvr>
                                    </p:animRot>
                                    <p:animRot by="240000">
                                      <p:cBhvr>
                                        <p:cTn id="88" dur="400" fill="hold">
                                          <p:stCondLst>
                                            <p:cond delay="800"/>
                                          </p:stCondLst>
                                        </p:cTn>
                                        <p:tgtEl>
                                          <p:spTgt spid="31"/>
                                        </p:tgtEl>
                                        <p:attrNameLst>
                                          <p:attrName>r</p:attrName>
                                        </p:attrNameLst>
                                      </p:cBhvr>
                                    </p:animRot>
                                    <p:animRot by="-240000">
                                      <p:cBhvr>
                                        <p:cTn id="89" dur="400" fill="hold">
                                          <p:stCondLst>
                                            <p:cond delay="1200"/>
                                          </p:stCondLst>
                                        </p:cTn>
                                        <p:tgtEl>
                                          <p:spTgt spid="31"/>
                                        </p:tgtEl>
                                        <p:attrNameLst>
                                          <p:attrName>r</p:attrName>
                                        </p:attrNameLst>
                                      </p:cBhvr>
                                    </p:animRot>
                                    <p:animRot by="120000">
                                      <p:cBhvr>
                                        <p:cTn id="90" dur="400" fill="hold">
                                          <p:stCondLst>
                                            <p:cond delay="1600"/>
                                          </p:stCondLst>
                                        </p:cTn>
                                        <p:tgtEl>
                                          <p:spTgt spid="31"/>
                                        </p:tgtEl>
                                        <p:attrNameLst>
                                          <p:attrName>r</p:attrName>
                                        </p:attrNameLst>
                                      </p:cBhvr>
                                    </p:animRot>
                                  </p:childTnLst>
                                </p:cTn>
                              </p:par>
                              <p:par>
                                <p:cTn id="91" presetID="32" presetClass="emph" presetSubtype="0" fill="hold" nodeType="withEffect">
                                  <p:stCondLst>
                                    <p:cond delay="6000"/>
                                  </p:stCondLst>
                                  <p:childTnLst>
                                    <p:animRot by="120000">
                                      <p:cBhvr>
                                        <p:cTn id="92" dur="200" fill="hold">
                                          <p:stCondLst>
                                            <p:cond delay="0"/>
                                          </p:stCondLst>
                                        </p:cTn>
                                        <p:tgtEl>
                                          <p:spTgt spid="31"/>
                                        </p:tgtEl>
                                        <p:attrNameLst>
                                          <p:attrName>r</p:attrName>
                                        </p:attrNameLst>
                                      </p:cBhvr>
                                    </p:animRot>
                                    <p:animRot by="-240000">
                                      <p:cBhvr>
                                        <p:cTn id="93" dur="400" fill="hold">
                                          <p:stCondLst>
                                            <p:cond delay="400"/>
                                          </p:stCondLst>
                                        </p:cTn>
                                        <p:tgtEl>
                                          <p:spTgt spid="31"/>
                                        </p:tgtEl>
                                        <p:attrNameLst>
                                          <p:attrName>r</p:attrName>
                                        </p:attrNameLst>
                                      </p:cBhvr>
                                    </p:animRot>
                                    <p:animRot by="240000">
                                      <p:cBhvr>
                                        <p:cTn id="94" dur="400" fill="hold">
                                          <p:stCondLst>
                                            <p:cond delay="800"/>
                                          </p:stCondLst>
                                        </p:cTn>
                                        <p:tgtEl>
                                          <p:spTgt spid="31"/>
                                        </p:tgtEl>
                                        <p:attrNameLst>
                                          <p:attrName>r</p:attrName>
                                        </p:attrNameLst>
                                      </p:cBhvr>
                                    </p:animRot>
                                    <p:animRot by="-240000">
                                      <p:cBhvr>
                                        <p:cTn id="95" dur="400" fill="hold">
                                          <p:stCondLst>
                                            <p:cond delay="1200"/>
                                          </p:stCondLst>
                                        </p:cTn>
                                        <p:tgtEl>
                                          <p:spTgt spid="31"/>
                                        </p:tgtEl>
                                        <p:attrNameLst>
                                          <p:attrName>r</p:attrName>
                                        </p:attrNameLst>
                                      </p:cBhvr>
                                    </p:animRot>
                                    <p:animRot by="120000">
                                      <p:cBhvr>
                                        <p:cTn id="96" dur="400" fill="hold">
                                          <p:stCondLst>
                                            <p:cond delay="16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P spid="27" grpId="0"/>
      <p:bldP spid="27" grpId="2"/>
      <p:bldP spid="28" grpId="0"/>
      <p:bldP spid="29" grpId="0"/>
      <p:bldP spid="29" grpId="1"/>
      <p:bldP spid="30" grpId="0"/>
      <p:bldP spid="32" grpId="0"/>
      <p:bldP spid="3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299462-8F0A-48A7-95C7-2333A7F8060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74297" y="800903"/>
            <a:ext cx="2910256" cy="6035639"/>
          </a:xfrm>
          <a:prstGeom prst="rect">
            <a:avLst/>
          </a:prstGeom>
        </p:spPr>
      </p:pic>
      <p:pic>
        <p:nvPicPr>
          <p:cNvPr id="17" name="Picture 16">
            <a:extLst>
              <a:ext uri="{FF2B5EF4-FFF2-40B4-BE49-F238E27FC236}">
                <a16:creationId xmlns:a16="http://schemas.microsoft.com/office/drawing/2014/main" id="{E856CF2C-64D6-4668-9E5E-15ADB27B09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077002" y="752138"/>
            <a:ext cx="3111404" cy="6092147"/>
          </a:xfrm>
          <a:prstGeom prst="rect">
            <a:avLst/>
          </a:prstGeom>
        </p:spPr>
      </p:pic>
      <p:pic>
        <p:nvPicPr>
          <p:cNvPr id="5" name="Content Placeholder 4">
            <a:extLst>
              <a:ext uri="{FF2B5EF4-FFF2-40B4-BE49-F238E27FC236}">
                <a16:creationId xmlns:a16="http://schemas.microsoft.com/office/drawing/2014/main" id="{1A07F34E-FD31-46EA-AFCA-9EB72DBBE1B9}"/>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6234481" y="706460"/>
            <a:ext cx="2779440" cy="6156598"/>
          </a:xfrm>
        </p:spPr>
      </p:pic>
      <p:pic>
        <p:nvPicPr>
          <p:cNvPr id="8" name="Picture 7">
            <a:extLst>
              <a:ext uri="{FF2B5EF4-FFF2-40B4-BE49-F238E27FC236}">
                <a16:creationId xmlns:a16="http://schemas.microsoft.com/office/drawing/2014/main" id="{48C89D8E-5BD4-40AB-95DE-E9B918B80F4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768786"/>
            <a:ext cx="2898540" cy="6067756"/>
          </a:xfrm>
          <a:prstGeom prst="rect">
            <a:avLst/>
          </a:prstGeom>
        </p:spPr>
      </p:pic>
      <p:sp>
        <p:nvSpPr>
          <p:cNvPr id="23" name="TextBox 22">
            <a:extLst>
              <a:ext uri="{FF2B5EF4-FFF2-40B4-BE49-F238E27FC236}">
                <a16:creationId xmlns:a16="http://schemas.microsoft.com/office/drawing/2014/main" id="{3F469EC5-5325-4009-8D7A-9D775A04FC00}"/>
              </a:ext>
            </a:extLst>
          </p:cNvPr>
          <p:cNvSpPr txBox="1"/>
          <p:nvPr/>
        </p:nvSpPr>
        <p:spPr>
          <a:xfrm>
            <a:off x="10718" y="365123"/>
            <a:ext cx="6156598" cy="369332"/>
          </a:xfrm>
          <a:prstGeom prst="rect">
            <a:avLst/>
          </a:prstGeom>
          <a:noFill/>
        </p:spPr>
        <p:txBody>
          <a:bodyPr wrap="square" rtlCol="0">
            <a:spAutoFit/>
          </a:bodyPr>
          <a:lstStyle/>
          <a:p>
            <a:pPr algn="ctr"/>
            <a:r>
              <a:rPr lang="en-US" b="1" dirty="0">
                <a:solidFill>
                  <a:srgbClr val="00B050"/>
                </a:solidFill>
              </a:rPr>
              <a:t>Finnish policy citing Finnish scholarly articles</a:t>
            </a:r>
            <a:endParaRPr lang="en-FI" b="1" dirty="0">
              <a:solidFill>
                <a:srgbClr val="00B050"/>
              </a:solidFill>
            </a:endParaRPr>
          </a:p>
        </p:txBody>
      </p:sp>
      <p:sp>
        <p:nvSpPr>
          <p:cNvPr id="24" name="TextBox 23">
            <a:extLst>
              <a:ext uri="{FF2B5EF4-FFF2-40B4-BE49-F238E27FC236}">
                <a16:creationId xmlns:a16="http://schemas.microsoft.com/office/drawing/2014/main" id="{84625830-C71A-489B-9910-0334423B661E}"/>
              </a:ext>
            </a:extLst>
          </p:cNvPr>
          <p:cNvSpPr txBox="1"/>
          <p:nvPr/>
        </p:nvSpPr>
        <p:spPr>
          <a:xfrm>
            <a:off x="6096000" y="344706"/>
            <a:ext cx="6085282" cy="369332"/>
          </a:xfrm>
          <a:prstGeom prst="rect">
            <a:avLst/>
          </a:prstGeom>
          <a:noFill/>
        </p:spPr>
        <p:txBody>
          <a:bodyPr wrap="square" rtlCol="0">
            <a:spAutoFit/>
          </a:bodyPr>
          <a:lstStyle/>
          <a:p>
            <a:pPr algn="ctr"/>
            <a:r>
              <a:rPr lang="en-US" b="1" dirty="0">
                <a:solidFill>
                  <a:srgbClr val="00B050"/>
                </a:solidFill>
              </a:rPr>
              <a:t>in all Finnish policy documents</a:t>
            </a:r>
            <a:endParaRPr lang="en-FI" b="1" dirty="0">
              <a:solidFill>
                <a:srgbClr val="00B050"/>
              </a:solidFill>
            </a:endParaRPr>
          </a:p>
        </p:txBody>
      </p:sp>
      <p:sp>
        <p:nvSpPr>
          <p:cNvPr id="25" name="Left Bracket 24">
            <a:extLst>
              <a:ext uri="{FF2B5EF4-FFF2-40B4-BE49-F238E27FC236}">
                <a16:creationId xmlns:a16="http://schemas.microsoft.com/office/drawing/2014/main" id="{22A6E9AE-519D-4F5F-BC20-AA4F6BA8CB99}"/>
              </a:ext>
            </a:extLst>
          </p:cNvPr>
          <p:cNvSpPr/>
          <p:nvPr/>
        </p:nvSpPr>
        <p:spPr>
          <a:xfrm rot="5400000">
            <a:off x="2872088" y="-1955286"/>
            <a:ext cx="238124" cy="5658450"/>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
        <p:nvSpPr>
          <p:cNvPr id="26" name="Left Bracket 25">
            <a:extLst>
              <a:ext uri="{FF2B5EF4-FFF2-40B4-BE49-F238E27FC236}">
                <a16:creationId xmlns:a16="http://schemas.microsoft.com/office/drawing/2014/main" id="{1A4E3706-D8FF-4CBF-A477-771F7709FD2E}"/>
              </a:ext>
            </a:extLst>
          </p:cNvPr>
          <p:cNvSpPr/>
          <p:nvPr/>
        </p:nvSpPr>
        <p:spPr>
          <a:xfrm rot="5400000">
            <a:off x="9163819" y="-1956078"/>
            <a:ext cx="238124" cy="5658450"/>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
        <p:nvSpPr>
          <p:cNvPr id="27" name="TextBox 26">
            <a:extLst>
              <a:ext uri="{FF2B5EF4-FFF2-40B4-BE49-F238E27FC236}">
                <a16:creationId xmlns:a16="http://schemas.microsoft.com/office/drawing/2014/main" id="{1554667A-2556-4244-8C86-C0C686732220}"/>
              </a:ext>
            </a:extLst>
          </p:cNvPr>
          <p:cNvSpPr txBox="1"/>
          <p:nvPr/>
        </p:nvSpPr>
        <p:spPr>
          <a:xfrm>
            <a:off x="84354" y="3331074"/>
            <a:ext cx="1072343" cy="923330"/>
          </a:xfrm>
          <a:prstGeom prst="rect">
            <a:avLst/>
          </a:prstGeom>
          <a:noFill/>
        </p:spPr>
        <p:txBody>
          <a:bodyPr wrap="square" rtlCol="0">
            <a:spAutoFit/>
          </a:bodyPr>
          <a:lstStyle/>
          <a:p>
            <a:pPr algn="ctr"/>
            <a:r>
              <a:rPr lang="en-US" b="1" dirty="0">
                <a:solidFill>
                  <a:srgbClr val="00B050"/>
                </a:solidFill>
              </a:rPr>
              <a:t>&gt;=12% Cite Science</a:t>
            </a:r>
            <a:endParaRPr lang="en-FI" b="1" dirty="0">
              <a:solidFill>
                <a:srgbClr val="00B050"/>
              </a:solidFill>
            </a:endParaRPr>
          </a:p>
        </p:txBody>
      </p:sp>
      <p:sp>
        <p:nvSpPr>
          <p:cNvPr id="28" name="TextBox 27">
            <a:extLst>
              <a:ext uri="{FF2B5EF4-FFF2-40B4-BE49-F238E27FC236}">
                <a16:creationId xmlns:a16="http://schemas.microsoft.com/office/drawing/2014/main" id="{9A42CE53-3FAC-4A97-B86D-3A257AB91368}"/>
              </a:ext>
            </a:extLst>
          </p:cNvPr>
          <p:cNvSpPr txBox="1"/>
          <p:nvPr/>
        </p:nvSpPr>
        <p:spPr>
          <a:xfrm>
            <a:off x="3060465" y="3307853"/>
            <a:ext cx="1072343" cy="923330"/>
          </a:xfrm>
          <a:prstGeom prst="rect">
            <a:avLst/>
          </a:prstGeom>
          <a:noFill/>
        </p:spPr>
        <p:txBody>
          <a:bodyPr wrap="square" rtlCol="0">
            <a:spAutoFit/>
          </a:bodyPr>
          <a:lstStyle/>
          <a:p>
            <a:pPr algn="ctr"/>
            <a:r>
              <a:rPr lang="en-US" b="1" dirty="0">
                <a:solidFill>
                  <a:srgbClr val="00B050"/>
                </a:solidFill>
              </a:rPr>
              <a:t>&lt;12% Cite Science</a:t>
            </a:r>
            <a:endParaRPr lang="en-FI" b="1" dirty="0">
              <a:solidFill>
                <a:srgbClr val="00B050"/>
              </a:solidFill>
            </a:endParaRPr>
          </a:p>
        </p:txBody>
      </p:sp>
      <p:sp>
        <p:nvSpPr>
          <p:cNvPr id="29" name="TextBox 28">
            <a:extLst>
              <a:ext uri="{FF2B5EF4-FFF2-40B4-BE49-F238E27FC236}">
                <a16:creationId xmlns:a16="http://schemas.microsoft.com/office/drawing/2014/main" id="{2E27243F-90BF-4C20-9620-96877E071953}"/>
              </a:ext>
            </a:extLst>
          </p:cNvPr>
          <p:cNvSpPr txBox="1"/>
          <p:nvPr/>
        </p:nvSpPr>
        <p:spPr>
          <a:xfrm>
            <a:off x="6015953" y="3307853"/>
            <a:ext cx="1072343" cy="923330"/>
          </a:xfrm>
          <a:prstGeom prst="rect">
            <a:avLst/>
          </a:prstGeom>
          <a:noFill/>
        </p:spPr>
        <p:txBody>
          <a:bodyPr wrap="square" rtlCol="0">
            <a:spAutoFit/>
          </a:bodyPr>
          <a:lstStyle/>
          <a:p>
            <a:pPr algn="ctr"/>
            <a:r>
              <a:rPr lang="en-US" b="1" dirty="0">
                <a:solidFill>
                  <a:srgbClr val="00B050"/>
                </a:solidFill>
              </a:rPr>
              <a:t>&gt;=12% Cite Science</a:t>
            </a:r>
            <a:endParaRPr lang="en-FI" b="1" dirty="0">
              <a:solidFill>
                <a:srgbClr val="00B050"/>
              </a:solidFill>
            </a:endParaRPr>
          </a:p>
        </p:txBody>
      </p:sp>
      <p:sp>
        <p:nvSpPr>
          <p:cNvPr id="30" name="TextBox 29">
            <a:extLst>
              <a:ext uri="{FF2B5EF4-FFF2-40B4-BE49-F238E27FC236}">
                <a16:creationId xmlns:a16="http://schemas.microsoft.com/office/drawing/2014/main" id="{545E36C8-D4D8-488F-B233-8C9B1D45AB0C}"/>
              </a:ext>
            </a:extLst>
          </p:cNvPr>
          <p:cNvSpPr txBox="1"/>
          <p:nvPr/>
        </p:nvSpPr>
        <p:spPr>
          <a:xfrm>
            <a:off x="9052790" y="3307853"/>
            <a:ext cx="1072343" cy="1200329"/>
          </a:xfrm>
          <a:prstGeom prst="rect">
            <a:avLst/>
          </a:prstGeom>
          <a:noFill/>
        </p:spPr>
        <p:txBody>
          <a:bodyPr wrap="square" rtlCol="0">
            <a:spAutoFit/>
          </a:bodyPr>
          <a:lstStyle/>
          <a:p>
            <a:pPr algn="ctr"/>
            <a:r>
              <a:rPr lang="en-US" b="1" dirty="0">
                <a:solidFill>
                  <a:srgbClr val="00B050"/>
                </a:solidFill>
              </a:rPr>
              <a:t>&lt;12% or Do Not Cite Science</a:t>
            </a:r>
            <a:endParaRPr lang="en-FI" b="1" dirty="0">
              <a:solidFill>
                <a:srgbClr val="00B050"/>
              </a:solidFill>
            </a:endParaRPr>
          </a:p>
        </p:txBody>
      </p:sp>
      <p:sp>
        <p:nvSpPr>
          <p:cNvPr id="33" name="TextBox 32">
            <a:extLst>
              <a:ext uri="{FF2B5EF4-FFF2-40B4-BE49-F238E27FC236}">
                <a16:creationId xmlns:a16="http://schemas.microsoft.com/office/drawing/2014/main" id="{F4321F6A-F95D-4422-903E-C7111DCE91AE}"/>
              </a:ext>
            </a:extLst>
          </p:cNvPr>
          <p:cNvSpPr txBox="1"/>
          <p:nvPr/>
        </p:nvSpPr>
        <p:spPr>
          <a:xfrm>
            <a:off x="29767" y="-10338"/>
            <a:ext cx="12151515" cy="400110"/>
          </a:xfrm>
          <a:prstGeom prst="rect">
            <a:avLst/>
          </a:prstGeom>
          <a:noFill/>
        </p:spPr>
        <p:txBody>
          <a:bodyPr wrap="square" rtlCol="0">
            <a:spAutoFit/>
          </a:bodyPr>
          <a:lstStyle/>
          <a:p>
            <a:pPr algn="ctr"/>
            <a:r>
              <a:rPr lang="en-US" sz="2000" b="1" dirty="0">
                <a:solidFill>
                  <a:srgbClr val="00B050"/>
                </a:solidFill>
              </a:rPr>
              <a:t>Policy topics</a:t>
            </a:r>
            <a:endParaRPr lang="en-FI" sz="2000" b="1" dirty="0">
              <a:solidFill>
                <a:srgbClr val="00B050"/>
              </a:solidFill>
            </a:endParaRPr>
          </a:p>
        </p:txBody>
      </p:sp>
    </p:spTree>
    <p:extLst>
      <p:ext uri="{BB962C8B-B14F-4D97-AF65-F5344CB8AC3E}">
        <p14:creationId xmlns:p14="http://schemas.microsoft.com/office/powerpoint/2010/main" val="31456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1" presetClass="entr" presetSubtype="0" fill="hold" grpId="0" nodeType="withEffect">
                                  <p:stCondLst>
                                    <p:cond delay="100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childTnLst>
                                </p:cTn>
                              </p:par>
                              <p:par>
                                <p:cTn id="25" presetID="16" presetClass="entr" presetSubtype="37"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par>
                                <p:cTn id="28" presetID="16" presetClass="entr" presetSubtype="37" fill="hold" grpId="0" nodeType="withEffect">
                                  <p:stCondLst>
                                    <p:cond delay="100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19A0D6-8B77-470B-895A-B1B5CD42993F}"/>
              </a:ext>
            </a:extLst>
          </p:cNvPr>
          <p:cNvSpPr>
            <a:spLocks noGrp="1"/>
          </p:cNvSpPr>
          <p:nvPr>
            <p:ph type="title"/>
          </p:nvPr>
        </p:nvSpPr>
        <p:spPr>
          <a:xfrm>
            <a:off x="838200" y="365125"/>
            <a:ext cx="7179907" cy="1325563"/>
          </a:xfrm>
        </p:spPr>
        <p:txBody>
          <a:bodyPr>
            <a:normAutofit/>
          </a:bodyPr>
          <a:lstStyle/>
          <a:p>
            <a:r>
              <a:rPr lang="en-US" sz="4000" dirty="0">
                <a:solidFill>
                  <a:srgbClr val="7030A0"/>
                </a:solidFill>
              </a:rPr>
              <a:t>Word association mining</a:t>
            </a:r>
            <a:endParaRPr lang="en-FI" sz="4000" dirty="0">
              <a:solidFill>
                <a:srgbClr val="7030A0"/>
              </a:solidFill>
            </a:endParaRPr>
          </a:p>
        </p:txBody>
      </p:sp>
      <p:pic>
        <p:nvPicPr>
          <p:cNvPr id="10" name="Content Placeholder 9">
            <a:extLst>
              <a:ext uri="{FF2B5EF4-FFF2-40B4-BE49-F238E27FC236}">
                <a16:creationId xmlns:a16="http://schemas.microsoft.com/office/drawing/2014/main" id="{F411C44B-F651-4B92-84DF-06FE9FE58D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674347" y="1356200"/>
            <a:ext cx="6836533" cy="4149012"/>
          </a:xfrm>
          <a:prstGeom prst="rect">
            <a:avLst/>
          </a:prstGeom>
        </p:spPr>
      </p:pic>
      <p:sp>
        <p:nvSpPr>
          <p:cNvPr id="11" name="Content Placeholder 2">
            <a:extLst>
              <a:ext uri="{FF2B5EF4-FFF2-40B4-BE49-F238E27FC236}">
                <a16:creationId xmlns:a16="http://schemas.microsoft.com/office/drawing/2014/main" id="{5B155E54-35A5-4F1A-B50A-F21E79479397}"/>
              </a:ext>
            </a:extLst>
          </p:cNvPr>
          <p:cNvSpPr txBox="1">
            <a:spLocks/>
          </p:cNvSpPr>
          <p:nvPr/>
        </p:nvSpPr>
        <p:spPr>
          <a:xfrm>
            <a:off x="838200" y="1825625"/>
            <a:ext cx="71114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The analysis compares </a:t>
            </a:r>
            <a:r>
              <a:rPr lang="en-GB" b="1" dirty="0">
                <a:solidFill>
                  <a:srgbClr val="7030A0"/>
                </a:solidFill>
              </a:rPr>
              <a:t>prevalence of each word</a:t>
            </a:r>
            <a:r>
              <a:rPr lang="en-GB" b="1" dirty="0"/>
              <a:t> (</a:t>
            </a:r>
            <a:r>
              <a:rPr lang="en-GB" b="1" dirty="0">
                <a:solidFill>
                  <a:schemeClr val="bg1">
                    <a:lumMod val="65000"/>
                  </a:schemeClr>
                </a:solidFill>
              </a:rPr>
              <a:t>in title, keywords and abstract of scholarly articles</a:t>
            </a:r>
            <a:r>
              <a:rPr lang="en-GB" b="1" dirty="0"/>
              <a:t>) </a:t>
            </a:r>
            <a:r>
              <a:rPr lang="en-GB" b="1" dirty="0">
                <a:solidFill>
                  <a:srgbClr val="B5B1FD"/>
                </a:solidFill>
              </a:rPr>
              <a:t>in one year compared to all other </a:t>
            </a:r>
            <a:r>
              <a:rPr lang="en-GB" b="1" dirty="0"/>
              <a:t>when mentioned in scholarly articles in the category of Information and Computer Science and policy (</a:t>
            </a:r>
            <a:r>
              <a:rPr lang="en-GB" b="1" i="1" dirty="0"/>
              <a:t>Altmetric.com </a:t>
            </a:r>
            <a:r>
              <a:rPr lang="en-GB" b="1" dirty="0"/>
              <a:t>policy citations!).</a:t>
            </a:r>
          </a:p>
          <a:p>
            <a:pPr marL="0" indent="0">
              <a:buFont typeface="Arial" panose="020B0604020202020204" pitchFamily="34" charset="0"/>
              <a:buNone/>
            </a:pPr>
            <a:endParaRPr lang="en-GB" b="1" dirty="0"/>
          </a:p>
          <a:p>
            <a:endParaRPr lang="en-FI" dirty="0"/>
          </a:p>
        </p:txBody>
      </p:sp>
      <p:sp>
        <p:nvSpPr>
          <p:cNvPr id="12" name="Rectangle: Rounded Corners 11">
            <a:extLst>
              <a:ext uri="{FF2B5EF4-FFF2-40B4-BE49-F238E27FC236}">
                <a16:creationId xmlns:a16="http://schemas.microsoft.com/office/drawing/2014/main" id="{4C43DEF0-A0F9-49C2-A8A4-B07F9A693931}"/>
              </a:ext>
            </a:extLst>
          </p:cNvPr>
          <p:cNvSpPr/>
          <p:nvPr/>
        </p:nvSpPr>
        <p:spPr>
          <a:xfrm>
            <a:off x="8018106" y="590940"/>
            <a:ext cx="4149013" cy="217714"/>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Rectangle: Rounded Corners 12">
            <a:extLst>
              <a:ext uri="{FF2B5EF4-FFF2-40B4-BE49-F238E27FC236}">
                <a16:creationId xmlns:a16="http://schemas.microsoft.com/office/drawing/2014/main" id="{69E8A6C6-47C2-4DCD-85F7-6E7C320D4177}"/>
              </a:ext>
            </a:extLst>
          </p:cNvPr>
          <p:cNvSpPr/>
          <p:nvPr/>
        </p:nvSpPr>
        <p:spPr>
          <a:xfrm>
            <a:off x="8018106" y="1528003"/>
            <a:ext cx="4149013" cy="181345"/>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Rectangle: Rounded Corners 15">
            <a:extLst>
              <a:ext uri="{FF2B5EF4-FFF2-40B4-BE49-F238E27FC236}">
                <a16:creationId xmlns:a16="http://schemas.microsoft.com/office/drawing/2014/main" id="{FD954344-6F97-48AF-9745-8BD538B59AF4}"/>
              </a:ext>
            </a:extLst>
          </p:cNvPr>
          <p:cNvSpPr/>
          <p:nvPr/>
        </p:nvSpPr>
        <p:spPr>
          <a:xfrm>
            <a:off x="8042987" y="6572754"/>
            <a:ext cx="4149013" cy="181345"/>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Rounded Corners 16">
            <a:extLst>
              <a:ext uri="{FF2B5EF4-FFF2-40B4-BE49-F238E27FC236}">
                <a16:creationId xmlns:a16="http://schemas.microsoft.com/office/drawing/2014/main" id="{B75AD9D1-D45E-4B27-9568-843CB6C40F8D}"/>
              </a:ext>
            </a:extLst>
          </p:cNvPr>
          <p:cNvSpPr/>
          <p:nvPr/>
        </p:nvSpPr>
        <p:spPr>
          <a:xfrm>
            <a:off x="8030547" y="4401832"/>
            <a:ext cx="4149013" cy="181345"/>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592216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416A93-B1DF-4BC0-A518-0F850948E409}"/>
              </a:ext>
            </a:extLst>
          </p:cNvPr>
          <p:cNvSpPr>
            <a:spLocks noGrp="1"/>
          </p:cNvSpPr>
          <p:nvPr>
            <p:ph idx="1"/>
          </p:nvPr>
        </p:nvSpPr>
        <p:spPr>
          <a:xfrm>
            <a:off x="715347" y="1825625"/>
            <a:ext cx="3620277" cy="4351338"/>
          </a:xfrm>
        </p:spPr>
        <p:txBody>
          <a:bodyPr/>
          <a:lstStyle/>
          <a:p>
            <a:pPr marL="0" indent="0">
              <a:buNone/>
            </a:pPr>
            <a:r>
              <a:rPr lang="en-GB" b="1" dirty="0"/>
              <a:t>IPTC Media Topic</a:t>
            </a:r>
          </a:p>
          <a:p>
            <a:pPr marL="0" indent="0">
              <a:buNone/>
            </a:pPr>
            <a:endParaRPr lang="en-GB" b="1" dirty="0"/>
          </a:p>
          <a:p>
            <a:pPr marL="0" indent="0">
              <a:buNone/>
            </a:pPr>
            <a:r>
              <a:rPr lang="en-GB" b="1" dirty="0"/>
              <a:t>Classification is hierarchical but practically, </a:t>
            </a:r>
          </a:p>
          <a:p>
            <a:pPr marL="0" indent="0">
              <a:buNone/>
            </a:pPr>
            <a:r>
              <a:rPr lang="en-GB" b="1" dirty="0"/>
              <a:t>they do not inherit statistics</a:t>
            </a:r>
          </a:p>
          <a:p>
            <a:pPr marL="0" indent="0">
              <a:buNone/>
            </a:pPr>
            <a:r>
              <a:rPr lang="en-GB" b="1" dirty="0"/>
              <a:t>So do that manually</a:t>
            </a:r>
          </a:p>
          <a:p>
            <a:endParaRPr lang="en-FI" dirty="0"/>
          </a:p>
        </p:txBody>
      </p:sp>
      <p:pic>
        <p:nvPicPr>
          <p:cNvPr id="4" name="Picture 3">
            <a:extLst>
              <a:ext uri="{FF2B5EF4-FFF2-40B4-BE49-F238E27FC236}">
                <a16:creationId xmlns:a16="http://schemas.microsoft.com/office/drawing/2014/main" id="{36364BAD-5586-400B-8429-952BB0C30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319" y="0"/>
            <a:ext cx="7647374" cy="6858000"/>
          </a:xfrm>
          <a:prstGeom prst="rect">
            <a:avLst/>
          </a:prstGeom>
        </p:spPr>
      </p:pic>
      <p:sp>
        <p:nvSpPr>
          <p:cNvPr id="5" name="Rectangle 4">
            <a:extLst>
              <a:ext uri="{FF2B5EF4-FFF2-40B4-BE49-F238E27FC236}">
                <a16:creationId xmlns:a16="http://schemas.microsoft.com/office/drawing/2014/main" id="{C64A5C66-0581-4D1C-BE08-D8378D0A23DD}"/>
              </a:ext>
            </a:extLst>
          </p:cNvPr>
          <p:cNvSpPr/>
          <p:nvPr/>
        </p:nvSpPr>
        <p:spPr>
          <a:xfrm>
            <a:off x="4412973" y="156354"/>
            <a:ext cx="7721719" cy="20877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FI"/>
          </a:p>
        </p:txBody>
      </p:sp>
      <p:sp>
        <p:nvSpPr>
          <p:cNvPr id="6" name="Rectangle 5">
            <a:extLst>
              <a:ext uri="{FF2B5EF4-FFF2-40B4-BE49-F238E27FC236}">
                <a16:creationId xmlns:a16="http://schemas.microsoft.com/office/drawing/2014/main" id="{CEF1B4E0-8874-4C61-877D-F7C529CBAB34}"/>
              </a:ext>
            </a:extLst>
          </p:cNvPr>
          <p:cNvSpPr/>
          <p:nvPr/>
        </p:nvSpPr>
        <p:spPr>
          <a:xfrm>
            <a:off x="4412972" y="3209560"/>
            <a:ext cx="7721719" cy="364844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FI"/>
          </a:p>
        </p:txBody>
      </p:sp>
      <p:sp>
        <p:nvSpPr>
          <p:cNvPr id="7" name="Title 1">
            <a:extLst>
              <a:ext uri="{FF2B5EF4-FFF2-40B4-BE49-F238E27FC236}">
                <a16:creationId xmlns:a16="http://schemas.microsoft.com/office/drawing/2014/main" id="{B70F40C8-A6A3-431A-B1F9-C199B8DBF2E5}"/>
              </a:ext>
            </a:extLst>
          </p:cNvPr>
          <p:cNvSpPr>
            <a:spLocks noGrp="1"/>
          </p:cNvSpPr>
          <p:nvPr>
            <p:ph type="title"/>
          </p:nvPr>
        </p:nvSpPr>
        <p:spPr>
          <a:xfrm>
            <a:off x="838200" y="365125"/>
            <a:ext cx="3574772" cy="1325563"/>
          </a:xfrm>
        </p:spPr>
        <p:txBody>
          <a:bodyPr>
            <a:noAutofit/>
          </a:bodyPr>
          <a:lstStyle/>
          <a:p>
            <a:r>
              <a:rPr lang="en-US" sz="3200" dirty="0"/>
              <a:t>Policy Classifications</a:t>
            </a:r>
            <a:endParaRPr lang="en-FI" sz="3200" dirty="0"/>
          </a:p>
        </p:txBody>
      </p:sp>
    </p:spTree>
    <p:extLst>
      <p:ext uri="{BB962C8B-B14F-4D97-AF65-F5344CB8AC3E}">
        <p14:creationId xmlns:p14="http://schemas.microsoft.com/office/powerpoint/2010/main" val="345595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D58A-6F4F-47EF-A043-D707DBBFFC82}"/>
              </a:ext>
            </a:extLst>
          </p:cNvPr>
          <p:cNvSpPr>
            <a:spLocks noGrp="1"/>
          </p:cNvSpPr>
          <p:nvPr>
            <p:ph type="title"/>
          </p:nvPr>
        </p:nvSpPr>
        <p:spPr>
          <a:xfrm>
            <a:off x="491751" y="346021"/>
            <a:ext cx="10515600" cy="1325563"/>
          </a:xfrm>
        </p:spPr>
        <p:txBody>
          <a:bodyPr/>
          <a:lstStyle/>
          <a:p>
            <a:r>
              <a:rPr lang="en-US" dirty="0"/>
              <a:t>Introduction</a:t>
            </a:r>
            <a:endParaRPr lang="en-FI" dirty="0"/>
          </a:p>
        </p:txBody>
      </p:sp>
      <p:sp>
        <p:nvSpPr>
          <p:cNvPr id="3" name="Content Placeholder 2">
            <a:extLst>
              <a:ext uri="{FF2B5EF4-FFF2-40B4-BE49-F238E27FC236}">
                <a16:creationId xmlns:a16="http://schemas.microsoft.com/office/drawing/2014/main" id="{3421AD0A-4861-41B7-8AB2-BC913B64C149}"/>
              </a:ext>
            </a:extLst>
          </p:cNvPr>
          <p:cNvSpPr>
            <a:spLocks noGrp="1"/>
          </p:cNvSpPr>
          <p:nvPr>
            <p:ph idx="1"/>
          </p:nvPr>
        </p:nvSpPr>
        <p:spPr>
          <a:xfrm>
            <a:off x="443230" y="1462662"/>
            <a:ext cx="6373827" cy="5136258"/>
          </a:xfrm>
          <a:solidFill>
            <a:schemeClr val="bg1"/>
          </a:solidFill>
        </p:spPr>
        <p:txBody>
          <a:bodyPr>
            <a:noAutofit/>
          </a:bodyPr>
          <a:lstStyle/>
          <a:p>
            <a:pPr marL="0" indent="0">
              <a:lnSpc>
                <a:spcPct val="120000"/>
              </a:lnSpc>
              <a:buNone/>
            </a:pPr>
            <a:r>
              <a:rPr lang="en-US" sz="2400" b="1" dirty="0"/>
              <a:t>Policy documents help evidence research impact. </a:t>
            </a:r>
          </a:p>
          <a:p>
            <a:pPr>
              <a:lnSpc>
                <a:spcPct val="120000"/>
              </a:lnSpc>
            </a:pPr>
            <a:r>
              <a:rPr lang="en-US" sz="2400" b="1" dirty="0"/>
              <a:t>What is a policy document? (A need for an operationalized definition)</a:t>
            </a:r>
          </a:p>
          <a:p>
            <a:pPr>
              <a:lnSpc>
                <a:spcPct val="120000"/>
              </a:lnSpc>
            </a:pPr>
            <a:r>
              <a:rPr lang="en-US" sz="2400" b="1" dirty="0"/>
              <a:t>Overton.io as a source of policy citations</a:t>
            </a:r>
          </a:p>
          <a:p>
            <a:pPr>
              <a:lnSpc>
                <a:spcPct val="120000"/>
              </a:lnSpc>
            </a:pPr>
            <a:endParaRPr lang="en-US" b="1" dirty="0"/>
          </a:p>
          <a:p>
            <a:pPr>
              <a:lnSpc>
                <a:spcPct val="120000"/>
              </a:lnSpc>
            </a:pPr>
            <a:endParaRPr lang="fi-FI" dirty="0"/>
          </a:p>
          <a:p>
            <a:pPr>
              <a:lnSpc>
                <a:spcPct val="120000"/>
              </a:lnSpc>
            </a:pPr>
            <a:endParaRPr lang="en-GB" sz="2000" dirty="0"/>
          </a:p>
        </p:txBody>
      </p:sp>
      <p:pic>
        <p:nvPicPr>
          <p:cNvPr id="4" name="Picture 3">
            <a:extLst>
              <a:ext uri="{FF2B5EF4-FFF2-40B4-BE49-F238E27FC236}">
                <a16:creationId xmlns:a16="http://schemas.microsoft.com/office/drawing/2014/main" id="{EADE28E1-2478-4F84-9562-B4B00C485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415" y="4888664"/>
            <a:ext cx="5107243" cy="1559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99E04A9-1440-4393-9EE5-1FCA48AA3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472" y="1831491"/>
            <a:ext cx="5164186" cy="2599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93C6CB50-E29D-4A5B-BE21-5F6F19C5ECBA}"/>
              </a:ext>
            </a:extLst>
          </p:cNvPr>
          <p:cNvSpPr/>
          <p:nvPr/>
        </p:nvSpPr>
        <p:spPr>
          <a:xfrm>
            <a:off x="10135027" y="4406310"/>
            <a:ext cx="2056973" cy="369332"/>
          </a:xfrm>
          <a:prstGeom prst="rect">
            <a:avLst/>
          </a:prstGeom>
        </p:spPr>
        <p:txBody>
          <a:bodyPr wrap="none">
            <a:spAutoFit/>
          </a:bodyPr>
          <a:lstStyle/>
          <a:p>
            <a:r>
              <a:rPr lang="en-US" dirty="0">
                <a:solidFill>
                  <a:schemeClr val="bg1">
                    <a:lumMod val="65000"/>
                  </a:schemeClr>
                </a:solidFill>
              </a:rPr>
              <a:t>Source: </a:t>
            </a:r>
            <a:r>
              <a:rPr lang="en-FI" dirty="0">
                <a:solidFill>
                  <a:schemeClr val="bg1">
                    <a:lumMod val="65000"/>
                  </a:schemeClr>
                </a:solidFill>
              </a:rPr>
              <a:t>overton.io</a:t>
            </a:r>
          </a:p>
        </p:txBody>
      </p:sp>
      <p:sp>
        <p:nvSpPr>
          <p:cNvPr id="7" name="Rectangle 6">
            <a:extLst>
              <a:ext uri="{FF2B5EF4-FFF2-40B4-BE49-F238E27FC236}">
                <a16:creationId xmlns:a16="http://schemas.microsoft.com/office/drawing/2014/main" id="{EB6B262A-1678-4192-9005-31CA1BB22219}"/>
              </a:ext>
            </a:extLst>
          </p:cNvPr>
          <p:cNvSpPr/>
          <p:nvPr/>
        </p:nvSpPr>
        <p:spPr>
          <a:xfrm>
            <a:off x="10104043" y="6414254"/>
            <a:ext cx="2056973" cy="369332"/>
          </a:xfrm>
          <a:prstGeom prst="rect">
            <a:avLst/>
          </a:prstGeom>
        </p:spPr>
        <p:txBody>
          <a:bodyPr wrap="none">
            <a:spAutoFit/>
          </a:bodyPr>
          <a:lstStyle/>
          <a:p>
            <a:r>
              <a:rPr lang="en-US" dirty="0">
                <a:solidFill>
                  <a:schemeClr val="bg1">
                    <a:lumMod val="65000"/>
                  </a:schemeClr>
                </a:solidFill>
              </a:rPr>
              <a:t>Source: </a:t>
            </a:r>
            <a:r>
              <a:rPr lang="en-FI" dirty="0">
                <a:solidFill>
                  <a:schemeClr val="bg1">
                    <a:lumMod val="65000"/>
                  </a:schemeClr>
                </a:solidFill>
              </a:rPr>
              <a:t>overton.io</a:t>
            </a:r>
          </a:p>
        </p:txBody>
      </p:sp>
    </p:spTree>
    <p:extLst>
      <p:ext uri="{BB962C8B-B14F-4D97-AF65-F5344CB8AC3E}">
        <p14:creationId xmlns:p14="http://schemas.microsoft.com/office/powerpoint/2010/main" val="1922072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2C34-BD6A-40EA-8A48-C9707F48422F}"/>
              </a:ext>
            </a:extLst>
          </p:cNvPr>
          <p:cNvSpPr>
            <a:spLocks noGrp="1"/>
          </p:cNvSpPr>
          <p:nvPr>
            <p:ph type="title"/>
          </p:nvPr>
        </p:nvSpPr>
        <p:spPr/>
        <p:txBody>
          <a:bodyPr>
            <a:normAutofit/>
          </a:bodyPr>
          <a:lstStyle/>
          <a:p>
            <a:r>
              <a:rPr lang="en-US" sz="3600" dirty="0"/>
              <a:t>Policy subject areas (cumulative counts)</a:t>
            </a:r>
            <a:endParaRPr lang="en-FI" sz="3600" dirty="0"/>
          </a:p>
        </p:txBody>
      </p:sp>
      <p:pic>
        <p:nvPicPr>
          <p:cNvPr id="4" name="Content Placeholder 3">
            <a:extLst>
              <a:ext uri="{FF2B5EF4-FFF2-40B4-BE49-F238E27FC236}">
                <a16:creationId xmlns:a16="http://schemas.microsoft.com/office/drawing/2014/main" id="{3B66CA03-47DB-4967-A8E5-1CB6785212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2108004"/>
            <a:ext cx="5779509" cy="4127350"/>
          </a:xfrm>
          <a:prstGeom prst="rect">
            <a:avLst/>
          </a:prstGeom>
        </p:spPr>
      </p:pic>
      <p:pic>
        <p:nvPicPr>
          <p:cNvPr id="5" name="Picture 4">
            <a:extLst>
              <a:ext uri="{FF2B5EF4-FFF2-40B4-BE49-F238E27FC236}">
                <a16:creationId xmlns:a16="http://schemas.microsoft.com/office/drawing/2014/main" id="{194FAB77-F55A-4F93-9D1A-861F417A1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4" y="2108004"/>
            <a:ext cx="6075666" cy="4127350"/>
          </a:xfrm>
          <a:prstGeom prst="rect">
            <a:avLst/>
          </a:prstGeom>
        </p:spPr>
      </p:pic>
      <p:sp>
        <p:nvSpPr>
          <p:cNvPr id="6" name="Oval 5">
            <a:extLst>
              <a:ext uri="{FF2B5EF4-FFF2-40B4-BE49-F238E27FC236}">
                <a16:creationId xmlns:a16="http://schemas.microsoft.com/office/drawing/2014/main" id="{29B7DDCE-EA60-4140-A2DB-A2B442289D8E}"/>
              </a:ext>
            </a:extLst>
          </p:cNvPr>
          <p:cNvSpPr/>
          <p:nvPr/>
        </p:nvSpPr>
        <p:spPr>
          <a:xfrm>
            <a:off x="7900894" y="4530165"/>
            <a:ext cx="555812" cy="5856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DED79047-F894-41B9-B9E2-5819B40BA29C}"/>
              </a:ext>
            </a:extLst>
          </p:cNvPr>
          <p:cNvSpPr/>
          <p:nvPr/>
        </p:nvSpPr>
        <p:spPr>
          <a:xfrm>
            <a:off x="2333812" y="4530165"/>
            <a:ext cx="555812" cy="5856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3394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CE92-0FB3-4B7D-AEDA-BFF7CA9A8FBE}"/>
              </a:ext>
            </a:extLst>
          </p:cNvPr>
          <p:cNvSpPr>
            <a:spLocks noGrp="1"/>
          </p:cNvSpPr>
          <p:nvPr>
            <p:ph type="title"/>
          </p:nvPr>
        </p:nvSpPr>
        <p:spPr>
          <a:xfrm>
            <a:off x="400050" y="174625"/>
            <a:ext cx="10963275" cy="867567"/>
          </a:xfrm>
        </p:spPr>
        <p:txBody>
          <a:bodyPr>
            <a:normAutofit/>
          </a:bodyPr>
          <a:lstStyle/>
          <a:p>
            <a:r>
              <a:rPr lang="en-US" dirty="0"/>
              <a:t>Citing Policy Sources</a:t>
            </a:r>
            <a:endParaRPr lang="en-FI" dirty="0"/>
          </a:p>
        </p:txBody>
      </p:sp>
      <p:pic>
        <p:nvPicPr>
          <p:cNvPr id="8" name="Content Placeholder 7">
            <a:extLst>
              <a:ext uri="{FF2B5EF4-FFF2-40B4-BE49-F238E27FC236}">
                <a16:creationId xmlns:a16="http://schemas.microsoft.com/office/drawing/2014/main" id="{D449042E-647D-4610-9140-A35399D512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7851" y="920204"/>
            <a:ext cx="8456298" cy="5909221"/>
          </a:xfrm>
          <a:prstGeom prst="rect">
            <a:avLst/>
          </a:prstGeom>
        </p:spPr>
      </p:pic>
      <p:sp>
        <p:nvSpPr>
          <p:cNvPr id="3" name="Rectangle: Rounded Corners 2">
            <a:extLst>
              <a:ext uri="{FF2B5EF4-FFF2-40B4-BE49-F238E27FC236}">
                <a16:creationId xmlns:a16="http://schemas.microsoft.com/office/drawing/2014/main" id="{93166370-B9CD-437B-B40C-85D3A3550829}"/>
              </a:ext>
            </a:extLst>
          </p:cNvPr>
          <p:cNvSpPr/>
          <p:nvPr/>
        </p:nvSpPr>
        <p:spPr>
          <a:xfrm>
            <a:off x="3390124" y="1368484"/>
            <a:ext cx="2550367" cy="478977"/>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ectangle: Rounded Corners 4">
            <a:extLst>
              <a:ext uri="{FF2B5EF4-FFF2-40B4-BE49-F238E27FC236}">
                <a16:creationId xmlns:a16="http://schemas.microsoft.com/office/drawing/2014/main" id="{6575A288-2F35-4A5A-9706-ED9C5D041A0B}"/>
              </a:ext>
            </a:extLst>
          </p:cNvPr>
          <p:cNvSpPr/>
          <p:nvPr/>
        </p:nvSpPr>
        <p:spPr>
          <a:xfrm>
            <a:off x="3390123" y="2674776"/>
            <a:ext cx="2550367" cy="270584"/>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Rectangle: Rounded Corners 8">
            <a:extLst>
              <a:ext uri="{FF2B5EF4-FFF2-40B4-BE49-F238E27FC236}">
                <a16:creationId xmlns:a16="http://schemas.microsoft.com/office/drawing/2014/main" id="{0CD06B7F-4542-4FCD-88AC-0DAED16A7C0C}"/>
              </a:ext>
            </a:extLst>
          </p:cNvPr>
          <p:cNvSpPr/>
          <p:nvPr/>
        </p:nvSpPr>
        <p:spPr>
          <a:xfrm>
            <a:off x="3390122" y="1088570"/>
            <a:ext cx="2550367" cy="216437"/>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Rounded Corners 9">
            <a:extLst>
              <a:ext uri="{FF2B5EF4-FFF2-40B4-BE49-F238E27FC236}">
                <a16:creationId xmlns:a16="http://schemas.microsoft.com/office/drawing/2014/main" id="{9407651F-3582-47B0-81D8-46ADD289156E}"/>
              </a:ext>
            </a:extLst>
          </p:cNvPr>
          <p:cNvSpPr/>
          <p:nvPr/>
        </p:nvSpPr>
        <p:spPr>
          <a:xfrm>
            <a:off x="3390122" y="4248884"/>
            <a:ext cx="2550367" cy="216437"/>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Arrow: Right 3">
            <a:extLst>
              <a:ext uri="{FF2B5EF4-FFF2-40B4-BE49-F238E27FC236}">
                <a16:creationId xmlns:a16="http://schemas.microsoft.com/office/drawing/2014/main" id="{540C5393-55F4-49B6-BE61-26D4C08576AD}"/>
              </a:ext>
            </a:extLst>
          </p:cNvPr>
          <p:cNvSpPr/>
          <p:nvPr/>
        </p:nvSpPr>
        <p:spPr>
          <a:xfrm>
            <a:off x="4204996" y="2116025"/>
            <a:ext cx="622041" cy="270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00842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0"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90F795-E5AA-4783-BB60-A62B01E00C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6845" y="1659846"/>
            <a:ext cx="6488957" cy="5129166"/>
          </a:xfrm>
          <a:prstGeom prst="rect">
            <a:avLst/>
          </a:prstGeom>
        </p:spPr>
      </p:pic>
      <p:pic>
        <p:nvPicPr>
          <p:cNvPr id="4" name="Picture 3">
            <a:extLst>
              <a:ext uri="{FF2B5EF4-FFF2-40B4-BE49-F238E27FC236}">
                <a16:creationId xmlns:a16="http://schemas.microsoft.com/office/drawing/2014/main" id="{3ECB62FD-F4B5-45E7-B242-E92CBEF59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175" y="0"/>
            <a:ext cx="5667375" cy="311485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27E448AB-B3FD-49B5-A535-1E026A1883AA}"/>
              </a:ext>
            </a:extLst>
          </p:cNvPr>
          <p:cNvSpPr/>
          <p:nvPr/>
        </p:nvSpPr>
        <p:spPr>
          <a:xfrm>
            <a:off x="2647950" y="5871353"/>
            <a:ext cx="1009650" cy="29132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FI"/>
          </a:p>
        </p:txBody>
      </p:sp>
      <p:pic>
        <p:nvPicPr>
          <p:cNvPr id="7" name="Picture 6">
            <a:extLst>
              <a:ext uri="{FF2B5EF4-FFF2-40B4-BE49-F238E27FC236}">
                <a16:creationId xmlns:a16="http://schemas.microsoft.com/office/drawing/2014/main" id="{CBC25D54-6339-4C46-A8C8-A8CB02429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779" y="-114300"/>
            <a:ext cx="5386062" cy="4352707"/>
          </a:xfrm>
          <a:prstGeom prst="rect">
            <a:avLst/>
          </a:prstGeom>
        </p:spPr>
      </p:pic>
      <p:graphicFrame>
        <p:nvGraphicFramePr>
          <p:cNvPr id="8" name="Table 7">
            <a:extLst>
              <a:ext uri="{FF2B5EF4-FFF2-40B4-BE49-F238E27FC236}">
                <a16:creationId xmlns:a16="http://schemas.microsoft.com/office/drawing/2014/main" id="{5ECB410A-6F00-460E-A425-D426AD6D2605}"/>
              </a:ext>
            </a:extLst>
          </p:cNvPr>
          <p:cNvGraphicFramePr>
            <a:graphicFrameLocks noGrp="1"/>
          </p:cNvGraphicFramePr>
          <p:nvPr>
            <p:extLst>
              <p:ext uri="{D42A27DB-BD31-4B8C-83A1-F6EECF244321}">
                <p14:modId xmlns:p14="http://schemas.microsoft.com/office/powerpoint/2010/main" val="3786496008"/>
              </p:ext>
            </p:extLst>
          </p:nvPr>
        </p:nvGraphicFramePr>
        <p:xfrm>
          <a:off x="8315325" y="0"/>
          <a:ext cx="3828256" cy="6789012"/>
        </p:xfrm>
        <a:graphic>
          <a:graphicData uri="http://schemas.openxmlformats.org/drawingml/2006/table">
            <a:tbl>
              <a:tblPr>
                <a:tableStyleId>{775DCB02-9BB8-47FD-8907-85C794F793BA}</a:tableStyleId>
              </a:tblPr>
              <a:tblGrid>
                <a:gridCol w="3828256">
                  <a:extLst>
                    <a:ext uri="{9D8B030D-6E8A-4147-A177-3AD203B41FA5}">
                      <a16:colId xmlns:a16="http://schemas.microsoft.com/office/drawing/2014/main" val="826768721"/>
                    </a:ext>
                  </a:extLst>
                </a:gridCol>
              </a:tblGrid>
              <a:tr h="226615">
                <a:tc>
                  <a:txBody>
                    <a:bodyPr/>
                    <a:lstStyle/>
                    <a:p>
                      <a:pPr algn="l" fontAlgn="b"/>
                      <a:r>
                        <a:rPr lang="en-GB" sz="1400" b="1" u="none" strike="noStrike">
                          <a:effectLst/>
                        </a:rPr>
                        <a:t>dc.contributor.editor</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714739418"/>
                  </a:ext>
                </a:extLst>
              </a:tr>
              <a:tr h="226615">
                <a:tc>
                  <a:txBody>
                    <a:bodyPr/>
                    <a:lstStyle/>
                    <a:p>
                      <a:pPr algn="l" fontAlgn="b"/>
                      <a:r>
                        <a:rPr lang="en-GB" sz="1400" b="1" u="none" strike="noStrike">
                          <a:effectLst/>
                        </a:rPr>
                        <a:t>dc.date.accessioned</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593419819"/>
                  </a:ext>
                </a:extLst>
              </a:tr>
              <a:tr h="226615">
                <a:tc>
                  <a:txBody>
                    <a:bodyPr/>
                    <a:lstStyle/>
                    <a:p>
                      <a:pPr algn="l" fontAlgn="b"/>
                      <a:r>
                        <a:rPr lang="en-GB" sz="1400" b="1" u="none" strike="noStrike">
                          <a:effectLst/>
                        </a:rPr>
                        <a:t>dc.date.available</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2769608110"/>
                  </a:ext>
                </a:extLst>
              </a:tr>
              <a:tr h="226615">
                <a:tc>
                  <a:txBody>
                    <a:bodyPr/>
                    <a:lstStyle/>
                    <a:p>
                      <a:pPr algn="l" fontAlgn="b"/>
                      <a:r>
                        <a:rPr lang="en-GB" sz="1400" b="1" u="none" strike="noStrike">
                          <a:effectLst/>
                        </a:rPr>
                        <a:t>dc.date.issued</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672081258"/>
                  </a:ext>
                </a:extLst>
              </a:tr>
              <a:tr h="226615">
                <a:tc>
                  <a:txBody>
                    <a:bodyPr/>
                    <a:lstStyle/>
                    <a:p>
                      <a:pPr algn="l" fontAlgn="b"/>
                      <a:r>
                        <a:rPr lang="en-GB" sz="1400" b="1" u="none" strike="noStrike" dirty="0" err="1">
                          <a:effectLst/>
                        </a:rPr>
                        <a:t>dc.identifier.</a:t>
                      </a:r>
                      <a:r>
                        <a:rPr lang="en-GB" sz="1400" b="1" u="none" strike="noStrike" dirty="0" err="1">
                          <a:solidFill>
                            <a:srgbClr val="00B050"/>
                          </a:solidFill>
                          <a:effectLst/>
                        </a:rPr>
                        <a:t>isbn</a:t>
                      </a:r>
                      <a:endParaRPr lang="en-GB" sz="1400" b="1" i="0" u="none" strike="noStrike" dirty="0">
                        <a:solidFill>
                          <a:srgbClr val="00B05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237532915"/>
                  </a:ext>
                </a:extLst>
              </a:tr>
              <a:tr h="226615">
                <a:tc>
                  <a:txBody>
                    <a:bodyPr/>
                    <a:lstStyle/>
                    <a:p>
                      <a:pPr algn="l" fontAlgn="b"/>
                      <a:r>
                        <a:rPr lang="en-GB" sz="1400" b="1" u="none" strike="noStrike">
                          <a:effectLst/>
                        </a:rPr>
                        <a:t>dc.identifier.uri</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4045678953"/>
                  </a:ext>
                </a:extLst>
              </a:tr>
              <a:tr h="226615">
                <a:tc>
                  <a:txBody>
                    <a:bodyPr/>
                    <a:lstStyle/>
                    <a:p>
                      <a:pPr algn="l" fontAlgn="b"/>
                      <a:r>
                        <a:rPr lang="en-GB" sz="1400" b="1" u="none" strike="noStrike" dirty="0" err="1">
                          <a:effectLst/>
                        </a:rPr>
                        <a:t>dc.description.abstract</a:t>
                      </a:r>
                      <a:endParaRPr lang="en-GB" sz="1400" b="1" i="0" u="none" strike="noStrike" dirty="0">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651452230"/>
                  </a:ext>
                </a:extLst>
              </a:tr>
              <a:tr h="226615">
                <a:tc>
                  <a:txBody>
                    <a:bodyPr/>
                    <a:lstStyle/>
                    <a:p>
                      <a:pPr algn="l" fontAlgn="b"/>
                      <a:r>
                        <a:rPr lang="en-GB" sz="1400" b="1" u="none" strike="noStrike">
                          <a:effectLst/>
                        </a:rPr>
                        <a:t>dc.language.iso</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831759838"/>
                  </a:ext>
                </a:extLst>
              </a:tr>
              <a:tr h="226615">
                <a:tc>
                  <a:txBody>
                    <a:bodyPr/>
                    <a:lstStyle/>
                    <a:p>
                      <a:pPr algn="l" fontAlgn="b"/>
                      <a:r>
                        <a:rPr lang="en-GB" sz="1400" b="1" u="none" strike="noStrike">
                          <a:effectLst/>
                        </a:rPr>
                        <a:t>dc.publisher</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2265508795"/>
                  </a:ext>
                </a:extLst>
              </a:tr>
              <a:tr h="226615">
                <a:tc>
                  <a:txBody>
                    <a:bodyPr/>
                    <a:lstStyle/>
                    <a:p>
                      <a:pPr algn="l" fontAlgn="b"/>
                      <a:r>
                        <a:rPr lang="en-GB" sz="1400" b="1" u="none" strike="noStrike">
                          <a:effectLst/>
                        </a:rPr>
                        <a:t>dc.relation.ispartofseries</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802368546"/>
                  </a:ext>
                </a:extLst>
              </a:tr>
              <a:tr h="226615">
                <a:tc>
                  <a:txBody>
                    <a:bodyPr/>
                    <a:lstStyle/>
                    <a:p>
                      <a:pPr algn="l" fontAlgn="b"/>
                      <a:r>
                        <a:rPr lang="en-GB" sz="1400" b="1" u="none" strike="noStrike" dirty="0" err="1">
                          <a:effectLst/>
                        </a:rPr>
                        <a:t>dc.</a:t>
                      </a:r>
                      <a:r>
                        <a:rPr lang="en-GB" sz="1400" b="1" u="none" strike="noStrike" dirty="0" err="1">
                          <a:solidFill>
                            <a:srgbClr val="FF0000"/>
                          </a:solidFill>
                          <a:effectLst/>
                        </a:rPr>
                        <a:t>subject</a:t>
                      </a:r>
                      <a:endParaRPr lang="en-GB" sz="1400" b="1" i="0" u="none" strike="noStrike" dirty="0">
                        <a:solidFill>
                          <a:srgbClr val="FF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2988703945"/>
                  </a:ext>
                </a:extLst>
              </a:tr>
              <a:tr h="226615">
                <a:tc>
                  <a:txBody>
                    <a:bodyPr/>
                    <a:lstStyle/>
                    <a:p>
                      <a:pPr algn="l" fontAlgn="b"/>
                      <a:r>
                        <a:rPr lang="en-GB" sz="1400" b="1" u="none" strike="noStrike">
                          <a:effectLst/>
                        </a:rPr>
                        <a:t>dc.title</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2457863120"/>
                  </a:ext>
                </a:extLst>
              </a:tr>
              <a:tr h="226615">
                <a:tc>
                  <a:txBody>
                    <a:bodyPr/>
                    <a:lstStyle/>
                    <a:p>
                      <a:pPr algn="l" fontAlgn="b"/>
                      <a:r>
                        <a:rPr lang="en-GB" sz="1400" b="1" u="none" strike="noStrike">
                          <a:effectLst/>
                        </a:rPr>
                        <a:t>dc.type</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347801139"/>
                  </a:ext>
                </a:extLst>
              </a:tr>
              <a:tr h="226615">
                <a:tc>
                  <a:txBody>
                    <a:bodyPr/>
                    <a:lstStyle/>
                    <a:p>
                      <a:pPr algn="l" fontAlgn="b"/>
                      <a:r>
                        <a:rPr lang="en-GB" sz="1400" b="1" u="none" strike="noStrike">
                          <a:effectLst/>
                        </a:rPr>
                        <a:t>dc.identifier.urn</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4208637438"/>
                  </a:ext>
                </a:extLst>
              </a:tr>
              <a:tr h="226615">
                <a:tc>
                  <a:txBody>
                    <a:bodyPr/>
                    <a:lstStyle/>
                    <a:p>
                      <a:pPr algn="l" fontAlgn="b"/>
                      <a:r>
                        <a:rPr lang="en-GB" sz="1400" b="1" u="none" strike="noStrike" dirty="0" err="1">
                          <a:effectLst/>
                        </a:rPr>
                        <a:t>dc.type.</a:t>
                      </a:r>
                      <a:r>
                        <a:rPr lang="en-GB" sz="1400" b="1" u="none" strike="noStrike" dirty="0" err="1">
                          <a:solidFill>
                            <a:srgbClr val="7030A0"/>
                          </a:solidFill>
                          <a:effectLst/>
                        </a:rPr>
                        <a:t>okm</a:t>
                      </a:r>
                      <a:endParaRPr lang="en-GB" sz="1400" b="1" i="0" u="none" strike="noStrike" dirty="0">
                        <a:solidFill>
                          <a:srgbClr val="7030A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2312306656"/>
                  </a:ext>
                </a:extLst>
              </a:tr>
              <a:tr h="226615">
                <a:tc>
                  <a:txBody>
                    <a:bodyPr/>
                    <a:lstStyle/>
                    <a:p>
                      <a:pPr algn="l" fontAlgn="b"/>
                      <a:r>
                        <a:rPr lang="en-GB" sz="1400" b="1" u="none" strike="noStrike">
                          <a:effectLst/>
                        </a:rPr>
                        <a:t>dc.description.vuosik</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856840783"/>
                  </a:ext>
                </a:extLst>
              </a:tr>
              <a:tr h="226615">
                <a:tc>
                  <a:txBody>
                    <a:bodyPr/>
                    <a:lstStyle/>
                    <a:p>
                      <a:pPr algn="l" fontAlgn="b"/>
                      <a:r>
                        <a:rPr lang="en-GB" sz="1400" b="1" u="none" strike="noStrike">
                          <a:effectLst/>
                        </a:rPr>
                        <a:t>dc.teh</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692619803"/>
                  </a:ext>
                </a:extLst>
              </a:tr>
              <a:tr h="226615">
                <a:tc>
                  <a:txBody>
                    <a:bodyPr/>
                    <a:lstStyle/>
                    <a:p>
                      <a:pPr algn="l" fontAlgn="b"/>
                      <a:r>
                        <a:rPr lang="en-GB" sz="1400" b="1" u="none" strike="noStrike" dirty="0" err="1">
                          <a:effectLst/>
                        </a:rPr>
                        <a:t>dc.kiekuperson</a:t>
                      </a:r>
                      <a:endParaRPr lang="en-GB" sz="1400" b="1" i="0" u="none" strike="noStrike" dirty="0">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295606305"/>
                  </a:ext>
                </a:extLst>
              </a:tr>
              <a:tr h="226615">
                <a:tc>
                  <a:txBody>
                    <a:bodyPr/>
                    <a:lstStyle/>
                    <a:p>
                      <a:pPr algn="l" fontAlgn="b"/>
                      <a:r>
                        <a:rPr lang="en-GB" sz="1400" b="1" u="none" strike="noStrike" dirty="0" err="1">
                          <a:effectLst/>
                        </a:rPr>
                        <a:t>dc.contributor.</a:t>
                      </a:r>
                      <a:r>
                        <a:rPr lang="en-GB" sz="1400" b="1" u="none" strike="noStrike" dirty="0" err="1">
                          <a:solidFill>
                            <a:srgbClr val="00B050"/>
                          </a:solidFill>
                          <a:effectLst/>
                        </a:rPr>
                        <a:t>orcid</a:t>
                      </a:r>
                      <a:endParaRPr lang="en-GB" sz="1400" b="1" i="0" u="none" strike="noStrike" dirty="0">
                        <a:solidFill>
                          <a:srgbClr val="00B05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977132496"/>
                  </a:ext>
                </a:extLst>
              </a:tr>
              <a:tr h="226615">
                <a:tc>
                  <a:txBody>
                    <a:bodyPr/>
                    <a:lstStyle/>
                    <a:p>
                      <a:pPr algn="l" fontAlgn="b"/>
                      <a:r>
                        <a:rPr lang="en-GB" sz="1400" b="1" u="none" strike="noStrike" dirty="0" err="1">
                          <a:effectLst/>
                        </a:rPr>
                        <a:t>dc.relation.</a:t>
                      </a:r>
                      <a:r>
                        <a:rPr lang="en-GB" sz="1400" b="1" u="none" strike="noStrike" dirty="0" err="1">
                          <a:solidFill>
                            <a:srgbClr val="00B050"/>
                          </a:solidFill>
                          <a:effectLst/>
                        </a:rPr>
                        <a:t>issn</a:t>
                      </a:r>
                      <a:endParaRPr lang="en-GB" sz="1400" b="1" i="0" u="none" strike="noStrike" dirty="0">
                        <a:solidFill>
                          <a:srgbClr val="00B05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396429639"/>
                  </a:ext>
                </a:extLst>
              </a:tr>
              <a:tr h="226615">
                <a:tc>
                  <a:txBody>
                    <a:bodyPr/>
                    <a:lstStyle/>
                    <a:p>
                      <a:pPr algn="l" fontAlgn="b"/>
                      <a:r>
                        <a:rPr lang="en-GB" sz="1400" b="1" u="none" strike="noStrike">
                          <a:effectLst/>
                        </a:rPr>
                        <a:t>dc.relation.numberinseries</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732663261"/>
                  </a:ext>
                </a:extLst>
              </a:tr>
              <a:tr h="226615">
                <a:tc>
                  <a:txBody>
                    <a:bodyPr/>
                    <a:lstStyle/>
                    <a:p>
                      <a:pPr algn="l" fontAlgn="b"/>
                      <a:r>
                        <a:rPr lang="en-GB" sz="1400" b="1" u="none" strike="noStrike" dirty="0" err="1">
                          <a:effectLst/>
                        </a:rPr>
                        <a:t>dc.okm.</a:t>
                      </a:r>
                      <a:r>
                        <a:rPr lang="en-GB" sz="1400" b="1" u="none" strike="noStrike" dirty="0" err="1">
                          <a:solidFill>
                            <a:srgbClr val="00B050"/>
                          </a:solidFill>
                          <a:effectLst/>
                        </a:rPr>
                        <a:t>discipline</a:t>
                      </a:r>
                      <a:endParaRPr lang="en-GB" sz="1400" b="1" i="0" u="none" strike="noStrike" dirty="0">
                        <a:solidFill>
                          <a:srgbClr val="00B05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827399550"/>
                  </a:ext>
                </a:extLst>
              </a:tr>
              <a:tr h="226615">
                <a:tc>
                  <a:txBody>
                    <a:bodyPr/>
                    <a:lstStyle/>
                    <a:p>
                      <a:pPr algn="l" fontAlgn="b"/>
                      <a:r>
                        <a:rPr lang="en-GB" sz="1400" b="1" u="none" strike="noStrike" dirty="0" err="1">
                          <a:effectLst/>
                        </a:rPr>
                        <a:t>dc.okm.</a:t>
                      </a:r>
                      <a:r>
                        <a:rPr lang="en-GB" sz="1400" b="1" u="none" strike="noStrike" dirty="0" err="1">
                          <a:solidFill>
                            <a:srgbClr val="00B050"/>
                          </a:solidFill>
                          <a:effectLst/>
                        </a:rPr>
                        <a:t>corporatecopublication</a:t>
                      </a:r>
                      <a:endParaRPr lang="en-GB" sz="1400" b="1" i="0" u="none" strike="noStrike" dirty="0">
                        <a:solidFill>
                          <a:srgbClr val="00B05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687269427"/>
                  </a:ext>
                </a:extLst>
              </a:tr>
              <a:tr h="226615">
                <a:tc>
                  <a:txBody>
                    <a:bodyPr/>
                    <a:lstStyle/>
                    <a:p>
                      <a:pPr algn="l" fontAlgn="b"/>
                      <a:r>
                        <a:rPr lang="en-GB" sz="1400" b="1" u="none" strike="noStrike" dirty="0" err="1">
                          <a:effectLst/>
                        </a:rPr>
                        <a:t>dc.okm.selfarchived</a:t>
                      </a:r>
                      <a:endParaRPr lang="en-GB" sz="1400" b="1" i="0" u="none" strike="noStrike" dirty="0">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60113933"/>
                  </a:ext>
                </a:extLst>
              </a:tr>
              <a:tr h="209958">
                <a:tc>
                  <a:txBody>
                    <a:bodyPr/>
                    <a:lstStyle/>
                    <a:p>
                      <a:pPr algn="l" fontAlgn="b"/>
                      <a:r>
                        <a:rPr lang="en-GB" sz="1400" b="1" u="none" strike="noStrike" dirty="0" err="1">
                          <a:effectLst/>
                        </a:rPr>
                        <a:t>dc.okm.</a:t>
                      </a:r>
                      <a:r>
                        <a:rPr lang="en-GB" sz="1400" b="1" u="none" strike="noStrike" dirty="0" err="1">
                          <a:solidFill>
                            <a:srgbClr val="00B050"/>
                          </a:solidFill>
                          <a:effectLst/>
                        </a:rPr>
                        <a:t>internationalcopublication</a:t>
                      </a:r>
                      <a:endParaRPr lang="en-GB" sz="1400" b="1" i="0" u="none" strike="noStrike" dirty="0">
                        <a:solidFill>
                          <a:srgbClr val="00B05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1008411811"/>
                  </a:ext>
                </a:extLst>
              </a:tr>
              <a:tr h="226615">
                <a:tc>
                  <a:txBody>
                    <a:bodyPr/>
                    <a:lstStyle/>
                    <a:p>
                      <a:pPr algn="l" fontAlgn="b"/>
                      <a:r>
                        <a:rPr lang="en-GB" sz="1400" b="1" u="none" strike="noStrike" dirty="0" err="1">
                          <a:effectLst/>
                        </a:rPr>
                        <a:t>dc.okm.</a:t>
                      </a:r>
                      <a:r>
                        <a:rPr lang="en-GB" sz="1400" b="1" u="none" strike="noStrike" dirty="0" err="1">
                          <a:solidFill>
                            <a:srgbClr val="FFFF00"/>
                          </a:solidFill>
                          <a:effectLst/>
                        </a:rPr>
                        <a:t>openaccess</a:t>
                      </a:r>
                      <a:endParaRPr lang="en-GB" sz="1400" b="1" i="0" u="none" strike="noStrike" dirty="0">
                        <a:solidFill>
                          <a:srgbClr val="FFFF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533783963"/>
                  </a:ext>
                </a:extLst>
              </a:tr>
              <a:tr h="226615">
                <a:tc>
                  <a:txBody>
                    <a:bodyPr/>
                    <a:lstStyle/>
                    <a:p>
                      <a:pPr algn="l" fontAlgn="b"/>
                      <a:r>
                        <a:rPr lang="en-GB" sz="1400" b="1" u="none" strike="noStrike" dirty="0" err="1">
                          <a:effectLst/>
                        </a:rPr>
                        <a:t>dc.format.pagerange</a:t>
                      </a:r>
                      <a:endParaRPr lang="en-GB" sz="1400" b="1" i="0" u="none" strike="noStrike" dirty="0">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2441157127"/>
                  </a:ext>
                </a:extLst>
              </a:tr>
              <a:tr h="226615">
                <a:tc>
                  <a:txBody>
                    <a:bodyPr/>
                    <a:lstStyle/>
                    <a:p>
                      <a:pPr algn="l" fontAlgn="b"/>
                      <a:r>
                        <a:rPr lang="en-GB" sz="1400" b="1" u="none" strike="noStrike">
                          <a:effectLst/>
                        </a:rPr>
                        <a:t>dc.contributor.departmentid</a:t>
                      </a:r>
                      <a:endParaRPr lang="en-GB" sz="1400" b="1" i="0" u="none" strike="noStrike">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3272542156"/>
                  </a:ext>
                </a:extLst>
              </a:tr>
              <a:tr h="226615">
                <a:tc>
                  <a:txBody>
                    <a:bodyPr/>
                    <a:lstStyle/>
                    <a:p>
                      <a:pPr algn="l" fontAlgn="b"/>
                      <a:r>
                        <a:rPr lang="en-GB" sz="1400" b="1" u="none" strike="noStrike" dirty="0" err="1">
                          <a:effectLst/>
                        </a:rPr>
                        <a:t>dc.contributor.</a:t>
                      </a:r>
                      <a:r>
                        <a:rPr lang="en-GB" sz="1400" b="1" u="none" strike="noStrike" dirty="0" err="1">
                          <a:solidFill>
                            <a:srgbClr val="00B050"/>
                          </a:solidFill>
                          <a:effectLst/>
                        </a:rPr>
                        <a:t>organization</a:t>
                      </a:r>
                      <a:endParaRPr lang="en-GB" sz="1400" b="1" i="0" u="none" strike="noStrike" dirty="0">
                        <a:solidFill>
                          <a:srgbClr val="00B05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764493246"/>
                  </a:ext>
                </a:extLst>
              </a:tr>
              <a:tr h="226615">
                <a:tc>
                  <a:txBody>
                    <a:bodyPr/>
                    <a:lstStyle/>
                    <a:p>
                      <a:pPr algn="l" fontAlgn="b"/>
                      <a:r>
                        <a:rPr lang="en-GB" sz="1400" b="1" u="none" strike="noStrike" dirty="0" err="1">
                          <a:effectLst/>
                        </a:rPr>
                        <a:t>dc.format.bitstream</a:t>
                      </a:r>
                      <a:endParaRPr lang="en-GB" sz="1400" b="1" i="0" u="none" strike="noStrike" dirty="0">
                        <a:solidFill>
                          <a:srgbClr val="000000"/>
                        </a:solidFill>
                        <a:effectLst/>
                        <a:latin typeface="Calibri" panose="020F0502020204030204" pitchFamily="34" charset="0"/>
                      </a:endParaRPr>
                    </a:p>
                  </a:txBody>
                  <a:tcPr marL="3817" marR="3817" marT="3817" marB="0" anchor="b"/>
                </a:tc>
                <a:extLst>
                  <a:ext uri="{0D108BD9-81ED-4DB2-BD59-A6C34878D82A}">
                    <a16:rowId xmlns:a16="http://schemas.microsoft.com/office/drawing/2014/main" val="4095459233"/>
                  </a:ext>
                </a:extLst>
              </a:tr>
            </a:tbl>
          </a:graphicData>
        </a:graphic>
      </p:graphicFrame>
      <p:sp>
        <p:nvSpPr>
          <p:cNvPr id="9" name="TextBox 8">
            <a:extLst>
              <a:ext uri="{FF2B5EF4-FFF2-40B4-BE49-F238E27FC236}">
                <a16:creationId xmlns:a16="http://schemas.microsoft.com/office/drawing/2014/main" id="{2DB8ACD2-4908-4FA6-B532-CAFB4993B3C0}"/>
              </a:ext>
            </a:extLst>
          </p:cNvPr>
          <p:cNvSpPr txBox="1"/>
          <p:nvPr/>
        </p:nvSpPr>
        <p:spPr>
          <a:xfrm>
            <a:off x="9311430" y="2182522"/>
            <a:ext cx="2273931" cy="923330"/>
          </a:xfrm>
          <a:prstGeom prst="rect">
            <a:avLst/>
          </a:prstGeom>
          <a:noFill/>
        </p:spPr>
        <p:txBody>
          <a:bodyPr wrap="square" rtlCol="0">
            <a:spAutoFit/>
          </a:bodyPr>
          <a:lstStyle/>
          <a:p>
            <a:r>
              <a:rPr lang="en-US" b="1" dirty="0">
                <a:solidFill>
                  <a:srgbClr val="FF0000"/>
                </a:solidFill>
              </a:rPr>
              <a:t>&gt; Subject in original document and language</a:t>
            </a:r>
            <a:endParaRPr lang="en-FI" b="1" dirty="0">
              <a:solidFill>
                <a:srgbClr val="FF0000"/>
              </a:solidFill>
            </a:endParaRPr>
          </a:p>
        </p:txBody>
      </p:sp>
      <p:sp>
        <p:nvSpPr>
          <p:cNvPr id="2" name="Title 1">
            <a:extLst>
              <a:ext uri="{FF2B5EF4-FFF2-40B4-BE49-F238E27FC236}">
                <a16:creationId xmlns:a16="http://schemas.microsoft.com/office/drawing/2014/main" id="{01FD3AE1-4C25-40E6-B67F-4A7D1B1C2AAE}"/>
              </a:ext>
            </a:extLst>
          </p:cNvPr>
          <p:cNvSpPr>
            <a:spLocks noGrp="1"/>
          </p:cNvSpPr>
          <p:nvPr>
            <p:ph type="title"/>
          </p:nvPr>
        </p:nvSpPr>
        <p:spPr>
          <a:xfrm>
            <a:off x="48419" y="365125"/>
            <a:ext cx="2894805" cy="3114858"/>
          </a:xfrm>
        </p:spPr>
        <p:txBody>
          <a:bodyPr>
            <a:normAutofit/>
          </a:bodyPr>
          <a:lstStyle/>
          <a:p>
            <a:r>
              <a:rPr lang="en-US" sz="3200" dirty="0"/>
              <a:t>Example of Policy </a:t>
            </a:r>
            <a:br>
              <a:rPr lang="en-US" sz="3200" dirty="0"/>
            </a:br>
            <a:r>
              <a:rPr lang="en-US" sz="3200" dirty="0"/>
              <a:t>Document  Meta-data</a:t>
            </a:r>
            <a:br>
              <a:rPr lang="en-US" sz="3200" dirty="0"/>
            </a:br>
            <a:br>
              <a:rPr lang="en-US" sz="3200" dirty="0"/>
            </a:br>
            <a:r>
              <a:rPr lang="en-US" sz="3200" dirty="0"/>
              <a:t>(In Finland)</a:t>
            </a:r>
            <a:endParaRPr lang="en-FI" sz="3200" dirty="0"/>
          </a:p>
        </p:txBody>
      </p:sp>
      <p:sp>
        <p:nvSpPr>
          <p:cNvPr id="10" name="TextBox 9">
            <a:extLst>
              <a:ext uri="{FF2B5EF4-FFF2-40B4-BE49-F238E27FC236}">
                <a16:creationId xmlns:a16="http://schemas.microsoft.com/office/drawing/2014/main" id="{65F7480B-42A5-4F07-AC82-28C4182C4727}"/>
              </a:ext>
            </a:extLst>
          </p:cNvPr>
          <p:cNvSpPr txBox="1"/>
          <p:nvPr/>
        </p:nvSpPr>
        <p:spPr>
          <a:xfrm>
            <a:off x="10209874" y="3105852"/>
            <a:ext cx="1879518" cy="1477328"/>
          </a:xfrm>
          <a:prstGeom prst="rect">
            <a:avLst/>
          </a:prstGeom>
          <a:noFill/>
        </p:spPr>
        <p:txBody>
          <a:bodyPr wrap="square" rtlCol="0">
            <a:spAutoFit/>
          </a:bodyPr>
          <a:lstStyle/>
          <a:p>
            <a:r>
              <a:rPr lang="en-US" b="1" dirty="0">
                <a:solidFill>
                  <a:srgbClr val="7030A0"/>
                </a:solidFill>
              </a:rPr>
              <a:t>&gt; </a:t>
            </a:r>
            <a:r>
              <a:rPr lang="en-US" b="1" dirty="0" err="1">
                <a:solidFill>
                  <a:srgbClr val="7030A0"/>
                </a:solidFill>
              </a:rPr>
              <a:t>en</a:t>
            </a:r>
            <a:r>
              <a:rPr lang="en-US" b="1" dirty="0">
                <a:solidFill>
                  <a:srgbClr val="7030A0"/>
                </a:solidFill>
              </a:rPr>
              <a:t>=D4 Published development or research report or study|</a:t>
            </a:r>
            <a:endParaRPr lang="en-FI" b="1" dirty="0">
              <a:solidFill>
                <a:srgbClr val="7030A0"/>
              </a:solidFill>
            </a:endParaRPr>
          </a:p>
        </p:txBody>
      </p:sp>
      <p:pic>
        <p:nvPicPr>
          <p:cNvPr id="12" name="Picture 11">
            <a:extLst>
              <a:ext uri="{FF2B5EF4-FFF2-40B4-BE49-F238E27FC236}">
                <a16:creationId xmlns:a16="http://schemas.microsoft.com/office/drawing/2014/main" id="{648EA983-E450-4CA7-ADF4-CECEDFFC5F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89" y="1002388"/>
            <a:ext cx="12035203" cy="2109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22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36CD-5BE6-4BD5-8BC8-F14F5B781DAB}"/>
              </a:ext>
            </a:extLst>
          </p:cNvPr>
          <p:cNvSpPr>
            <a:spLocks noGrp="1"/>
          </p:cNvSpPr>
          <p:nvPr>
            <p:ph type="title"/>
          </p:nvPr>
        </p:nvSpPr>
        <p:spPr/>
        <p:txBody>
          <a:bodyPr/>
          <a:lstStyle/>
          <a:p>
            <a:r>
              <a:rPr lang="en-US" dirty="0"/>
              <a:t>Discussion</a:t>
            </a:r>
            <a:endParaRPr lang="en-FI" dirty="0"/>
          </a:p>
        </p:txBody>
      </p:sp>
      <p:sp>
        <p:nvSpPr>
          <p:cNvPr id="3" name="Content Placeholder 2">
            <a:extLst>
              <a:ext uri="{FF2B5EF4-FFF2-40B4-BE49-F238E27FC236}">
                <a16:creationId xmlns:a16="http://schemas.microsoft.com/office/drawing/2014/main" id="{009852E7-7AC6-40C2-B31F-3BB1111D0186}"/>
              </a:ext>
            </a:extLst>
          </p:cNvPr>
          <p:cNvSpPr>
            <a:spLocks noGrp="1"/>
          </p:cNvSpPr>
          <p:nvPr>
            <p:ph idx="1"/>
          </p:nvPr>
        </p:nvSpPr>
        <p:spPr>
          <a:xfrm>
            <a:off x="838200" y="1398494"/>
            <a:ext cx="10515600" cy="5298141"/>
          </a:xfrm>
        </p:spPr>
        <p:txBody>
          <a:bodyPr>
            <a:normAutofit/>
          </a:bodyPr>
          <a:lstStyle/>
          <a:p>
            <a:pPr marL="0" indent="0">
              <a:buNone/>
            </a:pPr>
            <a:r>
              <a:rPr lang="en-US" b="1" dirty="0"/>
              <a:t>For bibliometricians: </a:t>
            </a:r>
          </a:p>
          <a:p>
            <a:r>
              <a:rPr lang="en-US" b="1" dirty="0"/>
              <a:t>go beyond publication citations and use academics </a:t>
            </a:r>
            <a:r>
              <a:rPr lang="en-US" b="1" u="sng" dirty="0"/>
              <a:t>non-journal article publications cited in policy </a:t>
            </a:r>
            <a:r>
              <a:rPr lang="en-US" b="1" dirty="0"/>
              <a:t>(blogs, news interviews etc.)</a:t>
            </a:r>
          </a:p>
          <a:p>
            <a:r>
              <a:rPr lang="en-US" b="1" dirty="0"/>
              <a:t>Be careful about </a:t>
            </a:r>
            <a:r>
              <a:rPr lang="en-US" b="1" u="sng" dirty="0"/>
              <a:t>noise in the data </a:t>
            </a:r>
            <a:r>
              <a:rPr lang="en-US" b="1" dirty="0"/>
              <a:t>or non-citable documents in your data when </a:t>
            </a:r>
            <a:r>
              <a:rPr lang="en-US" b="1" u="sng" dirty="0"/>
              <a:t>normalizing</a:t>
            </a:r>
            <a:r>
              <a:rPr lang="en-US" b="1" dirty="0"/>
              <a:t>!</a:t>
            </a:r>
          </a:p>
          <a:p>
            <a:r>
              <a:rPr lang="en-US" b="1" dirty="0"/>
              <a:t>search </a:t>
            </a:r>
            <a:r>
              <a:rPr lang="en-US" b="1" u="sng" dirty="0"/>
              <a:t>name of academics </a:t>
            </a:r>
            <a:r>
              <a:rPr lang="en-US" b="1" dirty="0"/>
              <a:t>mentioned in policy content (transcripts)</a:t>
            </a:r>
          </a:p>
          <a:p>
            <a:pPr marL="0" indent="0">
              <a:buNone/>
            </a:pPr>
            <a:r>
              <a:rPr lang="en-US" dirty="0"/>
              <a:t>For policy data collectors:</a:t>
            </a:r>
          </a:p>
          <a:p>
            <a:pPr>
              <a:buFont typeface="Wingdings" panose="05000000000000000000" pitchFamily="2" charset="2"/>
              <a:buChar char="Ø"/>
            </a:pPr>
            <a:r>
              <a:rPr lang="en-US" dirty="0"/>
              <a:t> Using Policy document</a:t>
            </a:r>
            <a:r>
              <a:rPr lang="en-US" b="1" dirty="0">
                <a:solidFill>
                  <a:srgbClr val="66FF33"/>
                </a:solidFill>
              </a:rPr>
              <a:t> meta-data </a:t>
            </a:r>
            <a:r>
              <a:rPr lang="en-US" dirty="0"/>
              <a:t>might be useful in improving the categorization and discovery of policy impact.</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700367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333F-0A77-4CD3-82BF-4949FF10B7BB}"/>
              </a:ext>
            </a:extLst>
          </p:cNvPr>
          <p:cNvSpPr>
            <a:spLocks noGrp="1"/>
          </p:cNvSpPr>
          <p:nvPr>
            <p:ph type="ctrTitle"/>
          </p:nvPr>
        </p:nvSpPr>
        <p:spPr/>
        <p:txBody>
          <a:bodyPr>
            <a:normAutofit/>
          </a:bodyPr>
          <a:lstStyle/>
          <a:p>
            <a:r>
              <a:rPr lang="en-US" b="1" dirty="0"/>
              <a:t>Thank you!</a:t>
            </a:r>
            <a:endParaRPr lang="en-FI" dirty="0"/>
          </a:p>
        </p:txBody>
      </p:sp>
      <p:sp>
        <p:nvSpPr>
          <p:cNvPr id="3" name="Subtitle 2">
            <a:extLst>
              <a:ext uri="{FF2B5EF4-FFF2-40B4-BE49-F238E27FC236}">
                <a16:creationId xmlns:a16="http://schemas.microsoft.com/office/drawing/2014/main" id="{167D2164-B2BE-4B34-AA6E-6A58F093E637}"/>
              </a:ext>
            </a:extLst>
          </p:cNvPr>
          <p:cNvSpPr>
            <a:spLocks noGrp="1"/>
          </p:cNvSpPr>
          <p:nvPr>
            <p:ph type="subTitle" idx="1"/>
          </p:nvPr>
        </p:nvSpPr>
        <p:spPr/>
        <p:txBody>
          <a:bodyPr>
            <a:normAutofit lnSpcReduction="10000"/>
          </a:bodyPr>
          <a:lstStyle/>
          <a:p>
            <a:r>
              <a:rPr lang="en-US" dirty="0"/>
              <a:t>Ashraf Maleki and Kim Holmberg</a:t>
            </a:r>
            <a:endParaRPr lang="en-FI" dirty="0"/>
          </a:p>
          <a:p>
            <a:r>
              <a:rPr lang="en-US" dirty="0"/>
              <a:t>University of Turku</a:t>
            </a:r>
          </a:p>
          <a:p>
            <a:r>
              <a:rPr lang="en-US" dirty="0">
                <a:hlinkClick r:id="rId3"/>
              </a:rPr>
              <a:t>ashraf.maleki@utu.fi</a:t>
            </a:r>
            <a:endParaRPr lang="en-US" dirty="0"/>
          </a:p>
          <a:p>
            <a:r>
              <a:rPr lang="en-US" dirty="0">
                <a:hlinkClick r:id="rId4"/>
              </a:rPr>
              <a:t>kim.j.holmberg@utu.fi</a:t>
            </a:r>
            <a:r>
              <a:rPr lang="en-US" dirty="0"/>
              <a:t> </a:t>
            </a:r>
          </a:p>
          <a:p>
            <a:endParaRPr lang="en-US" dirty="0"/>
          </a:p>
          <a:p>
            <a:endParaRPr lang="en-FI" dirty="0"/>
          </a:p>
        </p:txBody>
      </p:sp>
    </p:spTree>
    <p:extLst>
      <p:ext uri="{BB962C8B-B14F-4D97-AF65-F5344CB8AC3E}">
        <p14:creationId xmlns:p14="http://schemas.microsoft.com/office/powerpoint/2010/main" val="56967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AB9D-8DE3-4BA7-9171-678AD604A7D6}"/>
              </a:ext>
            </a:extLst>
          </p:cNvPr>
          <p:cNvSpPr>
            <a:spLocks noGrp="1"/>
          </p:cNvSpPr>
          <p:nvPr>
            <p:ph type="title"/>
          </p:nvPr>
        </p:nvSpPr>
        <p:spPr>
          <a:xfrm>
            <a:off x="370114" y="365125"/>
            <a:ext cx="11702143" cy="1325563"/>
          </a:xfrm>
        </p:spPr>
        <p:txBody>
          <a:bodyPr/>
          <a:lstStyle/>
          <a:p>
            <a:r>
              <a:rPr lang="en-US" b="1" dirty="0">
                <a:cs typeface="Arial" panose="020B0604020202020204" pitchFamily="34" charset="0"/>
              </a:rPr>
              <a:t>Research Questions</a:t>
            </a:r>
            <a:endParaRPr lang="en-FI" b="1" dirty="0">
              <a:cs typeface="Arial" panose="020B0604020202020204" pitchFamily="34" charset="0"/>
            </a:endParaRPr>
          </a:p>
        </p:txBody>
      </p:sp>
      <p:sp>
        <p:nvSpPr>
          <p:cNvPr id="3" name="Content Placeholder 2">
            <a:extLst>
              <a:ext uri="{FF2B5EF4-FFF2-40B4-BE49-F238E27FC236}">
                <a16:creationId xmlns:a16="http://schemas.microsoft.com/office/drawing/2014/main" id="{FEE28BD5-D690-4908-8647-BD0C44E20F82}"/>
              </a:ext>
            </a:extLst>
          </p:cNvPr>
          <p:cNvSpPr>
            <a:spLocks noGrp="1"/>
          </p:cNvSpPr>
          <p:nvPr>
            <p:ph idx="1"/>
          </p:nvPr>
        </p:nvSpPr>
        <p:spPr/>
        <p:txBody>
          <a:bodyPr>
            <a:normAutofit/>
          </a:bodyPr>
          <a:lstStyle/>
          <a:p>
            <a:pPr marL="0" indent="0">
              <a:buNone/>
            </a:pPr>
            <a:r>
              <a:rPr lang="en-US" b="1" dirty="0"/>
              <a:t>Goal</a:t>
            </a:r>
            <a:r>
              <a:rPr lang="en-US" dirty="0"/>
              <a:t>: To investigate </a:t>
            </a:r>
            <a:r>
              <a:rPr lang="en-US" i="1" dirty="0"/>
              <a:t>Overton.io </a:t>
            </a:r>
            <a:r>
              <a:rPr lang="en-US" dirty="0"/>
              <a:t>policy citations to scholarly articles of Nordic countries</a:t>
            </a:r>
          </a:p>
          <a:p>
            <a:pPr marL="0" indent="0">
              <a:buNone/>
            </a:pPr>
            <a:endParaRPr lang="en-GB" dirty="0"/>
          </a:p>
          <a:p>
            <a:pPr lvl="0"/>
            <a:r>
              <a:rPr lang="en-US" b="1" dirty="0"/>
              <a:t>RQ1:</a:t>
            </a:r>
            <a:r>
              <a:rPr lang="en-US" dirty="0"/>
              <a:t> What type of policy sources are covered and what overall information they give about policy uptake of Nordic research across Nordic countries?</a:t>
            </a:r>
          </a:p>
          <a:p>
            <a:pPr lvl="0"/>
            <a:r>
              <a:rPr lang="en-US" b="1" dirty="0"/>
              <a:t>RQ2: </a:t>
            </a:r>
            <a:r>
              <a:rPr lang="en-US" dirty="0"/>
              <a:t>What are the challenges and areas of improvement?</a:t>
            </a:r>
            <a:endParaRPr lang="en-FI" dirty="0"/>
          </a:p>
          <a:p>
            <a:endParaRPr lang="en-US" dirty="0"/>
          </a:p>
          <a:p>
            <a:endParaRPr lang="en-FI" dirty="0"/>
          </a:p>
        </p:txBody>
      </p:sp>
    </p:spTree>
    <p:extLst>
      <p:ext uri="{BB962C8B-B14F-4D97-AF65-F5344CB8AC3E}">
        <p14:creationId xmlns:p14="http://schemas.microsoft.com/office/powerpoint/2010/main" val="87155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4A7B-6475-4266-A180-34735C8D0C92}"/>
              </a:ext>
            </a:extLst>
          </p:cNvPr>
          <p:cNvSpPr>
            <a:spLocks noGrp="1"/>
          </p:cNvSpPr>
          <p:nvPr>
            <p:ph type="title"/>
          </p:nvPr>
        </p:nvSpPr>
        <p:spPr>
          <a:xfrm>
            <a:off x="838200" y="388178"/>
            <a:ext cx="10515600" cy="1325563"/>
          </a:xfrm>
        </p:spPr>
        <p:txBody>
          <a:bodyPr/>
          <a:lstStyle/>
          <a:p>
            <a:r>
              <a:rPr lang="en-US" dirty="0"/>
              <a:t>Method</a:t>
            </a:r>
            <a:endParaRPr lang="en-FI" dirty="0"/>
          </a:p>
        </p:txBody>
      </p:sp>
      <p:sp>
        <p:nvSpPr>
          <p:cNvPr id="3" name="Content Placeholder 2">
            <a:extLst>
              <a:ext uri="{FF2B5EF4-FFF2-40B4-BE49-F238E27FC236}">
                <a16:creationId xmlns:a16="http://schemas.microsoft.com/office/drawing/2014/main" id="{9EE72564-531F-432B-86A0-1507BF5751C7}"/>
              </a:ext>
            </a:extLst>
          </p:cNvPr>
          <p:cNvSpPr>
            <a:spLocks noGrp="1"/>
          </p:cNvSpPr>
          <p:nvPr>
            <p:ph idx="1"/>
          </p:nvPr>
        </p:nvSpPr>
        <p:spPr>
          <a:xfrm>
            <a:off x="838201" y="1479819"/>
            <a:ext cx="5562600" cy="4703267"/>
          </a:xfrm>
        </p:spPr>
        <p:txBody>
          <a:bodyPr>
            <a:normAutofit lnSpcReduction="10000"/>
          </a:bodyPr>
          <a:lstStyle/>
          <a:p>
            <a:r>
              <a:rPr lang="en-US" dirty="0"/>
              <a:t>Scopus publication of Nordic countries 2015-2021</a:t>
            </a:r>
          </a:p>
          <a:p>
            <a:r>
              <a:rPr lang="en-GB" dirty="0"/>
              <a:t>837,119 publication with DOIs were examined in Overton for policy citations</a:t>
            </a:r>
            <a:endParaRPr lang="en-US" dirty="0"/>
          </a:p>
          <a:p>
            <a:r>
              <a:rPr lang="en-US" dirty="0"/>
              <a:t>Two datasets are acquired from Overton</a:t>
            </a:r>
          </a:p>
          <a:p>
            <a:pPr lvl="1"/>
            <a:r>
              <a:rPr lang="en-US" dirty="0"/>
              <a:t>Policy documents citing </a:t>
            </a:r>
            <a:r>
              <a:rPr lang="sv" dirty="0"/>
              <a:t>93,378 </a:t>
            </a:r>
            <a:r>
              <a:rPr lang="en-US" dirty="0"/>
              <a:t>scholarly articles with author from Nordic countries</a:t>
            </a:r>
          </a:p>
          <a:p>
            <a:pPr lvl="1"/>
            <a:r>
              <a:rPr lang="en-US" dirty="0"/>
              <a:t>All policy documents produced by Nordic countries</a:t>
            </a:r>
          </a:p>
          <a:p>
            <a:pPr marL="0" indent="0">
              <a:buNone/>
            </a:pPr>
            <a:endParaRPr lang="en-GB" dirty="0"/>
          </a:p>
        </p:txBody>
      </p:sp>
      <p:pic>
        <p:nvPicPr>
          <p:cNvPr id="4" name="Picture 2" descr="Startup Jobs at Overton.io September 2023 | Workinstartups.com">
            <a:extLst>
              <a:ext uri="{FF2B5EF4-FFF2-40B4-BE49-F238E27FC236}">
                <a16:creationId xmlns:a16="http://schemas.microsoft.com/office/drawing/2014/main" id="{30D65263-310E-42ED-94D5-75799FC49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951" y="2878952"/>
            <a:ext cx="4953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Scopus logo.svg - Wikipedia">
            <a:extLst>
              <a:ext uri="{FF2B5EF4-FFF2-40B4-BE49-F238E27FC236}">
                <a16:creationId xmlns:a16="http://schemas.microsoft.com/office/drawing/2014/main" id="{C0B7486E-A4B6-4ED1-AF5B-DB729E237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650" y="1374406"/>
            <a:ext cx="3687336"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89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924A-8C43-48B5-B7EA-D983334A4FFE}"/>
              </a:ext>
            </a:extLst>
          </p:cNvPr>
          <p:cNvSpPr>
            <a:spLocks noGrp="1"/>
          </p:cNvSpPr>
          <p:nvPr>
            <p:ph type="title"/>
          </p:nvPr>
        </p:nvSpPr>
        <p:spPr>
          <a:xfrm>
            <a:off x="532660" y="365125"/>
            <a:ext cx="7332956" cy="1756638"/>
          </a:xfrm>
        </p:spPr>
        <p:txBody>
          <a:bodyPr>
            <a:normAutofit/>
          </a:bodyPr>
          <a:lstStyle/>
          <a:p>
            <a:r>
              <a:rPr lang="en-GB" sz="3200" dirty="0"/>
              <a:t>Scientific publications cited in policy documents </a:t>
            </a:r>
            <a:r>
              <a:rPr lang="en-GB" sz="3200" dirty="0">
                <a:solidFill>
                  <a:srgbClr val="1D27EB"/>
                </a:solidFill>
              </a:rPr>
              <a:t>across Nordic</a:t>
            </a:r>
            <a:r>
              <a:rPr lang="en-GB" sz="3200" dirty="0"/>
              <a:t> </a:t>
            </a:r>
            <a:r>
              <a:rPr lang="en-GB" sz="3200" dirty="0">
                <a:solidFill>
                  <a:srgbClr val="1D27EB"/>
                </a:solidFill>
              </a:rPr>
              <a:t>countries</a:t>
            </a:r>
            <a:endParaRPr lang="en-FI" sz="3200" dirty="0">
              <a:solidFill>
                <a:srgbClr val="1D27EB"/>
              </a:solidFill>
            </a:endParaRPr>
          </a:p>
        </p:txBody>
      </p:sp>
      <p:pic>
        <p:nvPicPr>
          <p:cNvPr id="25" name="Picture 24">
            <a:extLst>
              <a:ext uri="{FF2B5EF4-FFF2-40B4-BE49-F238E27FC236}">
                <a16:creationId xmlns:a16="http://schemas.microsoft.com/office/drawing/2014/main" id="{225A3456-B684-4DCD-980A-88FA7658BA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20550" y="4627520"/>
            <a:ext cx="3338790" cy="1822679"/>
          </a:xfrm>
          <a:prstGeom prst="rect">
            <a:avLst/>
          </a:prstGeom>
        </p:spPr>
      </p:pic>
      <p:pic>
        <p:nvPicPr>
          <p:cNvPr id="26" name="Picture 25">
            <a:extLst>
              <a:ext uri="{FF2B5EF4-FFF2-40B4-BE49-F238E27FC236}">
                <a16:creationId xmlns:a16="http://schemas.microsoft.com/office/drawing/2014/main" id="{8AEF5690-2B47-4BA4-8CEA-8A73BD81456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20550" y="2662730"/>
            <a:ext cx="3338790" cy="1838249"/>
          </a:xfrm>
          <a:prstGeom prst="rect">
            <a:avLst/>
          </a:prstGeom>
        </p:spPr>
      </p:pic>
      <p:pic>
        <p:nvPicPr>
          <p:cNvPr id="27" name="Picture 26">
            <a:extLst>
              <a:ext uri="{FF2B5EF4-FFF2-40B4-BE49-F238E27FC236}">
                <a16:creationId xmlns:a16="http://schemas.microsoft.com/office/drawing/2014/main" id="{215F18B1-87FB-4DF3-8113-653B13140E8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274118" y="646859"/>
            <a:ext cx="3385222" cy="1889329"/>
          </a:xfrm>
          <a:prstGeom prst="rect">
            <a:avLst/>
          </a:prstGeom>
        </p:spPr>
      </p:pic>
      <p:pic>
        <p:nvPicPr>
          <p:cNvPr id="33" name="Content Placeholder 32">
            <a:extLst>
              <a:ext uri="{FF2B5EF4-FFF2-40B4-BE49-F238E27FC236}">
                <a16:creationId xmlns:a16="http://schemas.microsoft.com/office/drawing/2014/main" id="{A41659E8-1D5B-442D-9E32-50C908455F07}"/>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01604" y="2115139"/>
            <a:ext cx="6632557" cy="3979535"/>
          </a:xfrm>
          <a:prstGeom prst="rect">
            <a:avLst/>
          </a:prstGeom>
        </p:spPr>
      </p:pic>
    </p:spTree>
    <p:extLst>
      <p:ext uri="{BB962C8B-B14F-4D97-AF65-F5344CB8AC3E}">
        <p14:creationId xmlns:p14="http://schemas.microsoft.com/office/powerpoint/2010/main" val="2250209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924A-8C43-48B5-B7EA-D983334A4FFE}"/>
              </a:ext>
            </a:extLst>
          </p:cNvPr>
          <p:cNvSpPr>
            <a:spLocks noGrp="1"/>
          </p:cNvSpPr>
          <p:nvPr>
            <p:ph type="title"/>
          </p:nvPr>
        </p:nvSpPr>
        <p:spPr>
          <a:xfrm>
            <a:off x="367748" y="275294"/>
            <a:ext cx="6003979" cy="1354929"/>
          </a:xfrm>
        </p:spPr>
        <p:txBody>
          <a:bodyPr>
            <a:normAutofit fontScale="90000"/>
          </a:bodyPr>
          <a:lstStyle/>
          <a:p>
            <a:r>
              <a:rPr lang="en-GB" sz="3200" dirty="0">
                <a:solidFill>
                  <a:srgbClr val="7030A0"/>
                </a:solidFill>
              </a:rPr>
              <a:t>Proportion </a:t>
            </a:r>
            <a:r>
              <a:rPr lang="en-GB" sz="3200" dirty="0"/>
              <a:t>of scientific publications cited in policy </a:t>
            </a:r>
            <a:r>
              <a:rPr lang="en-GB" sz="3200" dirty="0">
                <a:solidFill>
                  <a:srgbClr val="7030A0"/>
                </a:solidFill>
              </a:rPr>
              <a:t>across Nordic countries over time</a:t>
            </a:r>
            <a:endParaRPr lang="en-FI" sz="3200" dirty="0">
              <a:solidFill>
                <a:srgbClr val="7030A0"/>
              </a:solidFill>
            </a:endParaRPr>
          </a:p>
        </p:txBody>
      </p:sp>
      <p:pic>
        <p:nvPicPr>
          <p:cNvPr id="20" name="Picture 19">
            <a:extLst>
              <a:ext uri="{FF2B5EF4-FFF2-40B4-BE49-F238E27FC236}">
                <a16:creationId xmlns:a16="http://schemas.microsoft.com/office/drawing/2014/main" id="{51C1282F-D282-4526-94D2-9CA000AAF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36" y="1690688"/>
            <a:ext cx="2879040" cy="2256702"/>
          </a:xfrm>
          <a:prstGeom prst="rect">
            <a:avLst/>
          </a:prstGeom>
        </p:spPr>
      </p:pic>
      <p:pic>
        <p:nvPicPr>
          <p:cNvPr id="23" name="Picture 22">
            <a:extLst>
              <a:ext uri="{FF2B5EF4-FFF2-40B4-BE49-F238E27FC236}">
                <a16:creationId xmlns:a16="http://schemas.microsoft.com/office/drawing/2014/main" id="{B53BC1B3-8F60-4F88-8FBB-662644079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687" y="1685495"/>
            <a:ext cx="2879040" cy="2261895"/>
          </a:xfrm>
          <a:prstGeom prst="rect">
            <a:avLst/>
          </a:prstGeom>
        </p:spPr>
      </p:pic>
      <p:pic>
        <p:nvPicPr>
          <p:cNvPr id="28" name="Picture 27">
            <a:extLst>
              <a:ext uri="{FF2B5EF4-FFF2-40B4-BE49-F238E27FC236}">
                <a16:creationId xmlns:a16="http://schemas.microsoft.com/office/drawing/2014/main" id="{070A0A1A-34F2-40D1-A532-9A645CBD5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299" y="4157977"/>
            <a:ext cx="2923428" cy="2294448"/>
          </a:xfrm>
          <a:prstGeom prst="rect">
            <a:avLst/>
          </a:prstGeom>
        </p:spPr>
      </p:pic>
      <p:pic>
        <p:nvPicPr>
          <p:cNvPr id="29" name="Picture 28">
            <a:extLst>
              <a:ext uri="{FF2B5EF4-FFF2-40B4-BE49-F238E27FC236}">
                <a16:creationId xmlns:a16="http://schemas.microsoft.com/office/drawing/2014/main" id="{5B048CFE-13C4-4F92-A2ED-D19BE507FC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36" y="4141194"/>
            <a:ext cx="2923428" cy="2293812"/>
          </a:xfrm>
          <a:prstGeom prst="rect">
            <a:avLst/>
          </a:prstGeom>
        </p:spPr>
      </p:pic>
      <p:pic>
        <p:nvPicPr>
          <p:cNvPr id="33" name="Content Placeholder 32">
            <a:extLst>
              <a:ext uri="{FF2B5EF4-FFF2-40B4-BE49-F238E27FC236}">
                <a16:creationId xmlns:a16="http://schemas.microsoft.com/office/drawing/2014/main" id="{912CD304-3FDC-4B20-A0FA-32C279855999}"/>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313284" y="422994"/>
            <a:ext cx="5878716" cy="3261358"/>
          </a:xfrm>
          <a:prstGeom prst="rect">
            <a:avLst/>
          </a:prstGeom>
        </p:spPr>
      </p:pic>
      <p:pic>
        <p:nvPicPr>
          <p:cNvPr id="35" name="Picture 34">
            <a:extLst>
              <a:ext uri="{FF2B5EF4-FFF2-40B4-BE49-F238E27FC236}">
                <a16:creationId xmlns:a16="http://schemas.microsoft.com/office/drawing/2014/main" id="{1E00620B-8CD3-4DAF-82D2-E361E1AEAF7D}"/>
              </a:ext>
            </a:extLst>
          </p:cNvPr>
          <p:cNvPicPr>
            <a:picLocks noChangeAspect="1"/>
          </p:cNvPicPr>
          <p:nvPr/>
        </p:nvPicPr>
        <p:blipFill rotWithShape="1">
          <a:blip r:embed="rId8">
            <a:extLst>
              <a:ext uri="{28A0092B-C50C-407E-A947-70E740481C1C}">
                <a14:useLocalDpi xmlns:a14="http://schemas.microsoft.com/office/drawing/2010/main" val="0"/>
              </a:ext>
            </a:extLst>
          </a:blip>
          <a:srcRect l="22074" t="91713" r="21534" b="881"/>
          <a:stretch/>
        </p:blipFill>
        <p:spPr>
          <a:xfrm>
            <a:off x="3367086" y="6507696"/>
            <a:ext cx="3400148" cy="350304"/>
          </a:xfrm>
          <a:prstGeom prst="rect">
            <a:avLst/>
          </a:prstGeom>
        </p:spPr>
      </p:pic>
      <p:pic>
        <p:nvPicPr>
          <p:cNvPr id="36" name="Picture 35">
            <a:extLst>
              <a:ext uri="{FF2B5EF4-FFF2-40B4-BE49-F238E27FC236}">
                <a16:creationId xmlns:a16="http://schemas.microsoft.com/office/drawing/2014/main" id="{BC5F5608-FAF3-4BFC-B9F1-262BB1E82B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0640" y="4175396"/>
            <a:ext cx="2879040" cy="2259610"/>
          </a:xfrm>
          <a:prstGeom prst="rect">
            <a:avLst/>
          </a:prstGeom>
        </p:spPr>
      </p:pic>
      <p:sp>
        <p:nvSpPr>
          <p:cNvPr id="37" name="TextBox 36">
            <a:extLst>
              <a:ext uri="{FF2B5EF4-FFF2-40B4-BE49-F238E27FC236}">
                <a16:creationId xmlns:a16="http://schemas.microsoft.com/office/drawing/2014/main" id="{A5898202-FCC9-4B25-B0C4-22FB437C2E1B}"/>
              </a:ext>
            </a:extLst>
          </p:cNvPr>
          <p:cNvSpPr txBox="1"/>
          <p:nvPr/>
        </p:nvSpPr>
        <p:spPr>
          <a:xfrm>
            <a:off x="11301272" y="2222348"/>
            <a:ext cx="789309" cy="523220"/>
          </a:xfrm>
          <a:prstGeom prst="rect">
            <a:avLst/>
          </a:prstGeom>
          <a:noFill/>
        </p:spPr>
        <p:txBody>
          <a:bodyPr wrap="square" rtlCol="0">
            <a:spAutoFit/>
          </a:bodyPr>
          <a:lstStyle/>
          <a:p>
            <a:r>
              <a:rPr lang="en-US" sz="2800" b="1" dirty="0">
                <a:solidFill>
                  <a:srgbClr val="FF0000"/>
                </a:solidFill>
                <a:latin typeface="+mj-lt"/>
              </a:rPr>
              <a:t>5%</a:t>
            </a:r>
            <a:endParaRPr lang="fi-FI" sz="2800" b="1" dirty="0">
              <a:solidFill>
                <a:srgbClr val="FF0000"/>
              </a:solidFill>
              <a:latin typeface="+mj-lt"/>
            </a:endParaRPr>
          </a:p>
        </p:txBody>
      </p:sp>
      <p:sp>
        <p:nvSpPr>
          <p:cNvPr id="38" name="TextBox 37">
            <a:extLst>
              <a:ext uri="{FF2B5EF4-FFF2-40B4-BE49-F238E27FC236}">
                <a16:creationId xmlns:a16="http://schemas.microsoft.com/office/drawing/2014/main" id="{CA5A1B71-EAF2-4674-8E74-1ED9CAA6DB39}"/>
              </a:ext>
            </a:extLst>
          </p:cNvPr>
          <p:cNvSpPr txBox="1"/>
          <p:nvPr/>
        </p:nvSpPr>
        <p:spPr>
          <a:xfrm>
            <a:off x="7047686" y="1162275"/>
            <a:ext cx="1039870" cy="523220"/>
          </a:xfrm>
          <a:prstGeom prst="rect">
            <a:avLst/>
          </a:prstGeom>
          <a:noFill/>
        </p:spPr>
        <p:txBody>
          <a:bodyPr wrap="square" rtlCol="0">
            <a:spAutoFit/>
          </a:bodyPr>
          <a:lstStyle/>
          <a:p>
            <a:r>
              <a:rPr lang="en-US" sz="2800" b="1" dirty="0">
                <a:solidFill>
                  <a:srgbClr val="FF0000"/>
                </a:solidFill>
                <a:latin typeface="+mj-lt"/>
              </a:rPr>
              <a:t>12%</a:t>
            </a:r>
            <a:endParaRPr lang="fi-FI" sz="2800" b="1" dirty="0">
              <a:solidFill>
                <a:srgbClr val="FF0000"/>
              </a:solidFill>
              <a:latin typeface="+mj-lt"/>
            </a:endParaRPr>
          </a:p>
        </p:txBody>
      </p:sp>
      <p:pic>
        <p:nvPicPr>
          <p:cNvPr id="3" name="Picture 2">
            <a:extLst>
              <a:ext uri="{FF2B5EF4-FFF2-40B4-BE49-F238E27FC236}">
                <a16:creationId xmlns:a16="http://schemas.microsoft.com/office/drawing/2014/main" id="{69D0FC9A-9585-4D17-B83A-5B0AF954F0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5155" y="3604622"/>
            <a:ext cx="4971341" cy="2982805"/>
          </a:xfrm>
          <a:prstGeom prst="rect">
            <a:avLst/>
          </a:prstGeom>
        </p:spPr>
      </p:pic>
    </p:spTree>
    <p:extLst>
      <p:ext uri="{BB962C8B-B14F-4D97-AF65-F5344CB8AC3E}">
        <p14:creationId xmlns:p14="http://schemas.microsoft.com/office/powerpoint/2010/main" val="181329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D58A-6F4F-47EF-A043-D707DBBFFC82}"/>
              </a:ext>
            </a:extLst>
          </p:cNvPr>
          <p:cNvSpPr>
            <a:spLocks noGrp="1"/>
          </p:cNvSpPr>
          <p:nvPr>
            <p:ph type="title"/>
          </p:nvPr>
        </p:nvSpPr>
        <p:spPr/>
        <p:txBody>
          <a:bodyPr>
            <a:normAutofit/>
          </a:bodyPr>
          <a:lstStyle/>
          <a:p>
            <a:r>
              <a:rPr lang="en-US" sz="3600" dirty="0"/>
              <a:t>Policy document types</a:t>
            </a:r>
            <a:endParaRPr lang="en-FI" sz="3600" dirty="0"/>
          </a:p>
        </p:txBody>
      </p:sp>
      <p:sp>
        <p:nvSpPr>
          <p:cNvPr id="3" name="Content Placeholder 2">
            <a:extLst>
              <a:ext uri="{FF2B5EF4-FFF2-40B4-BE49-F238E27FC236}">
                <a16:creationId xmlns:a16="http://schemas.microsoft.com/office/drawing/2014/main" id="{3421AD0A-4861-41B7-8AB2-BC913B64C149}"/>
              </a:ext>
            </a:extLst>
          </p:cNvPr>
          <p:cNvSpPr>
            <a:spLocks noGrp="1"/>
          </p:cNvSpPr>
          <p:nvPr>
            <p:ph idx="1"/>
          </p:nvPr>
        </p:nvSpPr>
        <p:spPr>
          <a:xfrm>
            <a:off x="838200" y="1458687"/>
            <a:ext cx="10515600" cy="2345274"/>
          </a:xfrm>
        </p:spPr>
        <p:txBody>
          <a:bodyPr>
            <a:normAutofit/>
          </a:bodyPr>
          <a:lstStyle/>
          <a:p>
            <a:endParaRPr lang="en-GB" dirty="0"/>
          </a:p>
          <a:p>
            <a:endParaRPr lang="en-GB" dirty="0"/>
          </a:p>
          <a:p>
            <a:endParaRPr lang="en-GB" dirty="0"/>
          </a:p>
          <a:p>
            <a:endParaRPr lang="en-GB" dirty="0"/>
          </a:p>
          <a:p>
            <a:endParaRPr lang="en-GB" dirty="0"/>
          </a:p>
          <a:p>
            <a:pPr marL="0" indent="0">
              <a:buNone/>
            </a:pPr>
            <a:endParaRPr lang="en-FI" dirty="0"/>
          </a:p>
        </p:txBody>
      </p:sp>
      <p:pic>
        <p:nvPicPr>
          <p:cNvPr id="8" name="Picture 7">
            <a:extLst>
              <a:ext uri="{FF2B5EF4-FFF2-40B4-BE49-F238E27FC236}">
                <a16:creationId xmlns:a16="http://schemas.microsoft.com/office/drawing/2014/main" id="{600A5FD7-10C2-4B2F-B78F-5712CF4E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57" y="1458687"/>
            <a:ext cx="5282213" cy="5390259"/>
          </a:xfrm>
          <a:prstGeom prst="rect">
            <a:avLst/>
          </a:prstGeom>
        </p:spPr>
      </p:pic>
      <p:pic>
        <p:nvPicPr>
          <p:cNvPr id="12" name="Picture 11">
            <a:extLst>
              <a:ext uri="{FF2B5EF4-FFF2-40B4-BE49-F238E27FC236}">
                <a16:creationId xmlns:a16="http://schemas.microsoft.com/office/drawing/2014/main" id="{DC7D7111-74D8-4F12-90E5-76809C4F29CC}"/>
              </a:ext>
            </a:extLst>
          </p:cNvPr>
          <p:cNvPicPr>
            <a:picLocks noChangeAspect="1"/>
          </p:cNvPicPr>
          <p:nvPr/>
        </p:nvPicPr>
        <p:blipFill rotWithShape="1">
          <a:blip r:embed="rId4">
            <a:extLst>
              <a:ext uri="{28A0092B-C50C-407E-A947-70E740481C1C}">
                <a14:useLocalDpi xmlns:a14="http://schemas.microsoft.com/office/drawing/2010/main" val="0"/>
              </a:ext>
            </a:extLst>
          </a:blip>
          <a:srcRect b="20303"/>
          <a:stretch/>
        </p:blipFill>
        <p:spPr>
          <a:xfrm>
            <a:off x="6727451" y="218538"/>
            <a:ext cx="5035461" cy="2892863"/>
          </a:xfrm>
          <a:prstGeom prst="rect">
            <a:avLst/>
          </a:prstGeom>
        </p:spPr>
      </p:pic>
      <p:pic>
        <p:nvPicPr>
          <p:cNvPr id="13" name="Picture 12">
            <a:extLst>
              <a:ext uri="{FF2B5EF4-FFF2-40B4-BE49-F238E27FC236}">
                <a16:creationId xmlns:a16="http://schemas.microsoft.com/office/drawing/2014/main" id="{1E489E32-DECD-42A2-AFD0-798982DE0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452" y="3052282"/>
            <a:ext cx="5115360" cy="3689768"/>
          </a:xfrm>
          <a:prstGeom prst="rect">
            <a:avLst/>
          </a:prstGeom>
        </p:spPr>
      </p:pic>
    </p:spTree>
    <p:extLst>
      <p:ext uri="{BB962C8B-B14F-4D97-AF65-F5344CB8AC3E}">
        <p14:creationId xmlns:p14="http://schemas.microsoft.com/office/powerpoint/2010/main" val="1877762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0609-025E-449A-859D-FFCD98B49739}"/>
              </a:ext>
            </a:extLst>
          </p:cNvPr>
          <p:cNvSpPr>
            <a:spLocks noGrp="1"/>
          </p:cNvSpPr>
          <p:nvPr>
            <p:ph type="title"/>
          </p:nvPr>
        </p:nvSpPr>
        <p:spPr>
          <a:xfrm>
            <a:off x="283028" y="399255"/>
            <a:ext cx="11625944" cy="1210883"/>
          </a:xfrm>
        </p:spPr>
        <p:txBody>
          <a:bodyPr>
            <a:normAutofit/>
          </a:bodyPr>
          <a:lstStyle/>
          <a:p>
            <a:r>
              <a:rPr lang="en-US" dirty="0"/>
              <a:t>Tracking Path of policy impact</a:t>
            </a:r>
            <a:endParaRPr lang="en-FI" dirty="0"/>
          </a:p>
        </p:txBody>
      </p:sp>
      <p:sp>
        <p:nvSpPr>
          <p:cNvPr id="3" name="Content Placeholder 2">
            <a:extLst>
              <a:ext uri="{FF2B5EF4-FFF2-40B4-BE49-F238E27FC236}">
                <a16:creationId xmlns:a16="http://schemas.microsoft.com/office/drawing/2014/main" id="{BE952141-AD15-41FB-A993-ACBF1DD11F32}"/>
              </a:ext>
            </a:extLst>
          </p:cNvPr>
          <p:cNvSpPr>
            <a:spLocks noGrp="1"/>
          </p:cNvSpPr>
          <p:nvPr>
            <p:ph idx="1"/>
          </p:nvPr>
        </p:nvSpPr>
        <p:spPr>
          <a:xfrm>
            <a:off x="304800" y="1610138"/>
            <a:ext cx="11625944" cy="1692355"/>
          </a:xfrm>
        </p:spPr>
        <p:txBody>
          <a:bodyPr>
            <a:normAutofit/>
          </a:bodyPr>
          <a:lstStyle/>
          <a:p>
            <a:pPr marL="0" indent="0">
              <a:buNone/>
            </a:pPr>
            <a:r>
              <a:rPr lang="en-US" dirty="0"/>
              <a:t>Academic researchers (journal article, clinical guidance, blog, news or press interview, etc.)</a:t>
            </a:r>
          </a:p>
          <a:p>
            <a:pPr marL="0" indent="0">
              <a:buNone/>
            </a:pPr>
            <a:r>
              <a:rPr lang="en-US" dirty="0"/>
              <a:t>Think tank researchers (working papers, publications)</a:t>
            </a:r>
          </a:p>
          <a:p>
            <a:pPr marL="0" indent="0">
              <a:buNone/>
            </a:pPr>
            <a:endParaRPr lang="en-FI" dirty="0"/>
          </a:p>
        </p:txBody>
      </p:sp>
      <p:pic>
        <p:nvPicPr>
          <p:cNvPr id="8" name="Picture 7">
            <a:extLst>
              <a:ext uri="{FF2B5EF4-FFF2-40B4-BE49-F238E27FC236}">
                <a16:creationId xmlns:a16="http://schemas.microsoft.com/office/drawing/2014/main" id="{7957C465-5DE3-4C0A-8FDE-4381F6699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07" y="3023176"/>
            <a:ext cx="4203062" cy="3651596"/>
          </a:xfrm>
          <a:prstGeom prst="rect">
            <a:avLst/>
          </a:prstGeom>
        </p:spPr>
      </p:pic>
      <p:pic>
        <p:nvPicPr>
          <p:cNvPr id="9" name="Picture 8">
            <a:extLst>
              <a:ext uri="{FF2B5EF4-FFF2-40B4-BE49-F238E27FC236}">
                <a16:creationId xmlns:a16="http://schemas.microsoft.com/office/drawing/2014/main" id="{ECCB21DD-6290-4120-AE32-55B86256B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959" y="2977068"/>
            <a:ext cx="4203062" cy="3647941"/>
          </a:xfrm>
          <a:prstGeom prst="rect">
            <a:avLst/>
          </a:prstGeom>
        </p:spPr>
      </p:pic>
      <p:sp>
        <p:nvSpPr>
          <p:cNvPr id="7" name="Content Placeholder 2">
            <a:extLst>
              <a:ext uri="{FF2B5EF4-FFF2-40B4-BE49-F238E27FC236}">
                <a16:creationId xmlns:a16="http://schemas.microsoft.com/office/drawing/2014/main" id="{4A5323DE-0BB5-40F8-8732-EDB8C52E19AE}"/>
              </a:ext>
            </a:extLst>
          </p:cNvPr>
          <p:cNvSpPr txBox="1">
            <a:spLocks/>
          </p:cNvSpPr>
          <p:nvPr/>
        </p:nvSpPr>
        <p:spPr>
          <a:xfrm>
            <a:off x="9162661" y="2338873"/>
            <a:ext cx="2920483" cy="423609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65000"/>
                  </a:schemeClr>
                </a:solidFill>
              </a:rPr>
              <a:t>Non-journal outputs of academics cited by policy:</a:t>
            </a:r>
          </a:p>
          <a:p>
            <a:pPr marL="0" indent="0">
              <a:buFont typeface="Arial" panose="020B0604020202020204" pitchFamily="34" charset="0"/>
              <a:buNone/>
            </a:pPr>
            <a:r>
              <a:rPr lang="en-US" sz="2400" dirty="0">
                <a:solidFill>
                  <a:srgbClr val="3C9C7C"/>
                </a:solidFill>
              </a:rPr>
              <a:t>Blog post</a:t>
            </a:r>
          </a:p>
          <a:p>
            <a:pPr marL="0" indent="0">
              <a:buFont typeface="Arial" panose="020B0604020202020204" pitchFamily="34" charset="0"/>
              <a:buNone/>
            </a:pPr>
            <a:r>
              <a:rPr lang="en-US" sz="2400" dirty="0">
                <a:solidFill>
                  <a:srgbClr val="3C9C7C"/>
                </a:solidFill>
              </a:rPr>
              <a:t>Clinical guidance</a:t>
            </a:r>
          </a:p>
          <a:p>
            <a:pPr marL="0" indent="0">
              <a:buFont typeface="Arial" panose="020B0604020202020204" pitchFamily="34" charset="0"/>
              <a:buNone/>
            </a:pPr>
            <a:r>
              <a:rPr lang="en-US" sz="2400" dirty="0">
                <a:solidFill>
                  <a:srgbClr val="3C9C7C"/>
                </a:solidFill>
              </a:rPr>
              <a:t>Working paper</a:t>
            </a:r>
          </a:p>
          <a:p>
            <a:pPr marL="0" indent="0">
              <a:buFont typeface="Arial" panose="020B0604020202020204" pitchFamily="34" charset="0"/>
              <a:buNone/>
            </a:pPr>
            <a:endParaRPr lang="en-US" sz="2400" dirty="0">
              <a:solidFill>
                <a:srgbClr val="3C9C7C"/>
              </a:solidFill>
            </a:endParaRPr>
          </a:p>
          <a:p>
            <a:pPr marL="0" indent="0">
              <a:buNone/>
            </a:pPr>
            <a:r>
              <a:rPr lang="en-US" sz="2400" dirty="0">
                <a:solidFill>
                  <a:srgbClr val="FF0000"/>
                </a:solidFill>
              </a:rPr>
              <a:t>Noise: Non-citable documents in data</a:t>
            </a:r>
          </a:p>
          <a:p>
            <a:pPr marL="0" indent="0">
              <a:buFont typeface="Arial" panose="020B0604020202020204" pitchFamily="34" charset="0"/>
              <a:buNone/>
            </a:pPr>
            <a:r>
              <a:rPr lang="en-US" sz="2400" dirty="0">
                <a:solidFill>
                  <a:srgbClr val="FF0000"/>
                </a:solidFill>
              </a:rPr>
              <a:t>&gt; Problem of normalization of data!</a:t>
            </a:r>
            <a:endParaRPr lang="en-FI" sz="2400" dirty="0">
              <a:solidFill>
                <a:srgbClr val="FF0000"/>
              </a:solidFill>
            </a:endParaRPr>
          </a:p>
        </p:txBody>
      </p:sp>
    </p:spTree>
    <p:extLst>
      <p:ext uri="{BB962C8B-B14F-4D97-AF65-F5344CB8AC3E}">
        <p14:creationId xmlns:p14="http://schemas.microsoft.com/office/powerpoint/2010/main" val="229458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C2C4-7CCC-42B5-9073-26E51D8F2D97}"/>
              </a:ext>
            </a:extLst>
          </p:cNvPr>
          <p:cNvSpPr>
            <a:spLocks noGrp="1"/>
          </p:cNvSpPr>
          <p:nvPr>
            <p:ph type="title"/>
          </p:nvPr>
        </p:nvSpPr>
        <p:spPr>
          <a:xfrm>
            <a:off x="47767" y="4274222"/>
            <a:ext cx="12096465" cy="732966"/>
          </a:xfrm>
        </p:spPr>
        <p:txBody>
          <a:bodyPr>
            <a:normAutofit/>
          </a:bodyPr>
          <a:lstStyle/>
          <a:p>
            <a:r>
              <a:rPr lang="en-US" sz="3200" dirty="0">
                <a:solidFill>
                  <a:srgbClr val="ED7D31"/>
                </a:solidFill>
              </a:rPr>
              <a:t>Does this blog post indicate</a:t>
            </a:r>
            <a:endParaRPr lang="en-FI" sz="3200" dirty="0">
              <a:solidFill>
                <a:srgbClr val="ED7D31"/>
              </a:solidFill>
            </a:endParaRPr>
          </a:p>
        </p:txBody>
      </p:sp>
      <p:pic>
        <p:nvPicPr>
          <p:cNvPr id="5" name="Content Placeholder 4">
            <a:extLst>
              <a:ext uri="{FF2B5EF4-FFF2-40B4-BE49-F238E27FC236}">
                <a16:creationId xmlns:a16="http://schemas.microsoft.com/office/drawing/2014/main" id="{9A4285B1-E02D-4458-B8C3-B6299884586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77283" y="212998"/>
            <a:ext cx="1219200" cy="101587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BB0E21B-D3F4-465A-B21C-6CF843E804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2954" y="422279"/>
            <a:ext cx="6261299" cy="25971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EE70D09-0BBF-43B6-92DB-F729FCF4B3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4865" y="266700"/>
            <a:ext cx="4838341" cy="4277331"/>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6CB125D-B660-4FD9-A6AD-226F4E3B283F}"/>
              </a:ext>
            </a:extLst>
          </p:cNvPr>
          <p:cNvSpPr/>
          <p:nvPr/>
        </p:nvSpPr>
        <p:spPr>
          <a:xfrm>
            <a:off x="8529382" y="646670"/>
            <a:ext cx="736979" cy="156949"/>
          </a:xfrm>
          <a:prstGeom prst="rect">
            <a:avLst/>
          </a:prstGeom>
          <a:blipFill dpi="0" rotWithShape="1">
            <a:blip r:embed="rId5">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5056DB4F-C5DF-4E8D-9EC0-ABA59E355DEF}"/>
              </a:ext>
            </a:extLst>
          </p:cNvPr>
          <p:cNvSpPr/>
          <p:nvPr/>
        </p:nvSpPr>
        <p:spPr>
          <a:xfrm>
            <a:off x="8427024" y="1952886"/>
            <a:ext cx="736979" cy="156949"/>
          </a:xfrm>
          <a:prstGeom prst="rect">
            <a:avLst/>
          </a:prstGeom>
          <a:blipFill dpi="0" rotWithShape="1">
            <a:blip r:embed="rId5">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Rectangle 12">
            <a:extLst>
              <a:ext uri="{FF2B5EF4-FFF2-40B4-BE49-F238E27FC236}">
                <a16:creationId xmlns:a16="http://schemas.microsoft.com/office/drawing/2014/main" id="{87C4AAC8-785B-4D1B-9B5E-94B6E6CDF90E}"/>
              </a:ext>
            </a:extLst>
          </p:cNvPr>
          <p:cNvSpPr/>
          <p:nvPr/>
        </p:nvSpPr>
        <p:spPr>
          <a:xfrm>
            <a:off x="8582910" y="3280283"/>
            <a:ext cx="736979" cy="156949"/>
          </a:xfrm>
          <a:prstGeom prst="rect">
            <a:avLst/>
          </a:prstGeom>
          <a:blipFill dpi="0" rotWithShape="1">
            <a:blip r:embed="rId5">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Rectangle 13">
            <a:extLst>
              <a:ext uri="{FF2B5EF4-FFF2-40B4-BE49-F238E27FC236}">
                <a16:creationId xmlns:a16="http://schemas.microsoft.com/office/drawing/2014/main" id="{2FAD471F-FD62-4DD3-B342-8B2C36204E65}"/>
              </a:ext>
            </a:extLst>
          </p:cNvPr>
          <p:cNvSpPr/>
          <p:nvPr/>
        </p:nvSpPr>
        <p:spPr>
          <a:xfrm>
            <a:off x="1696483" y="1019591"/>
            <a:ext cx="736979" cy="937372"/>
          </a:xfrm>
          <a:prstGeom prst="rect">
            <a:avLst/>
          </a:prstGeom>
          <a:blipFill dpi="0" rotWithShape="1">
            <a:blip r:embed="rId5">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TextBox 14">
            <a:extLst>
              <a:ext uri="{FF2B5EF4-FFF2-40B4-BE49-F238E27FC236}">
                <a16:creationId xmlns:a16="http://schemas.microsoft.com/office/drawing/2014/main" id="{037A1048-B9D0-4FB4-93A6-30E24AF7A87C}"/>
              </a:ext>
            </a:extLst>
          </p:cNvPr>
          <p:cNvSpPr txBox="1"/>
          <p:nvPr/>
        </p:nvSpPr>
        <p:spPr>
          <a:xfrm>
            <a:off x="553687" y="4903835"/>
            <a:ext cx="8549973" cy="1815882"/>
          </a:xfrm>
          <a:prstGeom prst="rect">
            <a:avLst/>
          </a:prstGeom>
          <a:noFill/>
        </p:spPr>
        <p:txBody>
          <a:bodyPr wrap="square" rtlCol="0">
            <a:spAutoFit/>
          </a:bodyPr>
          <a:lstStyle/>
          <a:p>
            <a:pPr marL="457200" indent="-457200">
              <a:buFont typeface="Courier New" panose="02070309020205020404" pitchFamily="49" charset="0"/>
              <a:buChar char="o"/>
            </a:pPr>
            <a:r>
              <a:rPr lang="en-US" sz="2800" dirty="0">
                <a:solidFill>
                  <a:srgbClr val="ED7D31"/>
                </a:solidFill>
              </a:rPr>
              <a:t>policy impact of research?</a:t>
            </a:r>
          </a:p>
          <a:p>
            <a:pPr marL="457200" indent="-457200">
              <a:buFont typeface="Courier New" panose="02070309020205020404" pitchFamily="49" charset="0"/>
              <a:buChar char="o"/>
            </a:pPr>
            <a:r>
              <a:rPr lang="en-US" sz="2800" dirty="0">
                <a:solidFill>
                  <a:srgbClr val="ED7D31"/>
                </a:solidFill>
              </a:rPr>
              <a:t>environmental impact of research?</a:t>
            </a:r>
          </a:p>
          <a:p>
            <a:pPr marL="457200" indent="-457200">
              <a:buFont typeface="Courier New" panose="02070309020205020404" pitchFamily="49" charset="0"/>
              <a:buChar char="o"/>
            </a:pPr>
            <a:r>
              <a:rPr lang="en-US" sz="2800" dirty="0">
                <a:solidFill>
                  <a:srgbClr val="ED7D31"/>
                </a:solidFill>
              </a:rPr>
              <a:t>Both?</a:t>
            </a:r>
          </a:p>
          <a:p>
            <a:pPr marL="457200" indent="-457200">
              <a:buFont typeface="Courier New" panose="02070309020205020404" pitchFamily="49" charset="0"/>
              <a:buChar char="o"/>
            </a:pPr>
            <a:r>
              <a:rPr lang="en-US" sz="2800" dirty="0">
                <a:solidFill>
                  <a:srgbClr val="ED7D31"/>
                </a:solidFill>
              </a:rPr>
              <a:t>Neither?</a:t>
            </a:r>
            <a:endParaRPr lang="en-FI" sz="2800" dirty="0">
              <a:solidFill>
                <a:srgbClr val="ED7D31"/>
              </a:solidFill>
            </a:endParaRPr>
          </a:p>
        </p:txBody>
      </p:sp>
      <p:sp>
        <p:nvSpPr>
          <p:cNvPr id="16" name="Rectangle 15">
            <a:extLst>
              <a:ext uri="{FF2B5EF4-FFF2-40B4-BE49-F238E27FC236}">
                <a16:creationId xmlns:a16="http://schemas.microsoft.com/office/drawing/2014/main" id="{A5B1B401-2594-4DBE-8B73-140A35DB81DA}"/>
              </a:ext>
            </a:extLst>
          </p:cNvPr>
          <p:cNvSpPr/>
          <p:nvPr/>
        </p:nvSpPr>
        <p:spPr>
          <a:xfrm>
            <a:off x="7281682" y="471179"/>
            <a:ext cx="736979" cy="937372"/>
          </a:xfrm>
          <a:prstGeom prst="rect">
            <a:avLst/>
          </a:prstGeom>
          <a:blipFill dpi="0" rotWithShape="1">
            <a:blip r:embed="rId5">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6F350DBB-BF3E-48FD-A3B4-AE0099F69644}"/>
              </a:ext>
            </a:extLst>
          </p:cNvPr>
          <p:cNvSpPr/>
          <p:nvPr/>
        </p:nvSpPr>
        <p:spPr>
          <a:xfrm>
            <a:off x="7294970" y="1801775"/>
            <a:ext cx="736979" cy="937372"/>
          </a:xfrm>
          <a:prstGeom prst="rect">
            <a:avLst/>
          </a:prstGeom>
          <a:blipFill dpi="0" rotWithShape="1">
            <a:blip r:embed="rId5">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Rectangle 17">
            <a:extLst>
              <a:ext uri="{FF2B5EF4-FFF2-40B4-BE49-F238E27FC236}">
                <a16:creationId xmlns:a16="http://schemas.microsoft.com/office/drawing/2014/main" id="{E30764CA-2A9D-4259-BFCF-F286E931EF1C}"/>
              </a:ext>
            </a:extLst>
          </p:cNvPr>
          <p:cNvSpPr/>
          <p:nvPr/>
        </p:nvSpPr>
        <p:spPr>
          <a:xfrm>
            <a:off x="7323626" y="3060700"/>
            <a:ext cx="736979" cy="937372"/>
          </a:xfrm>
          <a:prstGeom prst="rect">
            <a:avLst/>
          </a:prstGeom>
          <a:blipFill dpi="0" rotWithShape="1">
            <a:blip r:embed="rId5">
              <a:alphaModFix amt="87000"/>
              <a:extLst>
                <a:ext uri="{28A0092B-C50C-407E-A947-70E740481C1C}">
                  <a14:useLocalDpi xmlns:a14="http://schemas.microsoft.com/office/drawing/2010/main" val="0"/>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814106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12433</TotalTime>
  <Words>1127</Words>
  <Application>Microsoft Office PowerPoint</Application>
  <PresentationFormat>Widescreen</PresentationFormat>
  <Paragraphs>161</Paragraphs>
  <Slides>24</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Courier New</vt:lpstr>
      <vt:lpstr>Wingdings</vt:lpstr>
      <vt:lpstr>Office Theme</vt:lpstr>
      <vt:lpstr>An Investigation of Policy Citations to Nordic Scientific Publications </vt:lpstr>
      <vt:lpstr>Introduction</vt:lpstr>
      <vt:lpstr>Research Questions</vt:lpstr>
      <vt:lpstr>Method</vt:lpstr>
      <vt:lpstr>Scientific publications cited in policy documents across Nordic countries</vt:lpstr>
      <vt:lpstr>Proportion of scientific publications cited in policy across Nordic countries over time</vt:lpstr>
      <vt:lpstr>Policy document types</vt:lpstr>
      <vt:lpstr>Tracking Path of policy impact</vt:lpstr>
      <vt:lpstr>Does this blog post indicate</vt:lpstr>
      <vt:lpstr>PowerPoint Presentation</vt:lpstr>
      <vt:lpstr>Co-authors of policy cited scientific articles</vt:lpstr>
      <vt:lpstr>Topic assignment in</vt:lpstr>
      <vt:lpstr>Policy cited scholarly articles across field</vt:lpstr>
      <vt:lpstr>Scholarly fields policy uptake across Nordics</vt:lpstr>
      <vt:lpstr>Policy topics in policy documents</vt:lpstr>
      <vt:lpstr>PowerPoint Presentation</vt:lpstr>
      <vt:lpstr>PowerPoint Presentation</vt:lpstr>
      <vt:lpstr>Word association mining</vt:lpstr>
      <vt:lpstr>Policy Classifications</vt:lpstr>
      <vt:lpstr>Policy subject areas (cumulative counts)</vt:lpstr>
      <vt:lpstr>Citing Policy Sources</vt:lpstr>
      <vt:lpstr>Example of Policy  Document  Meta-data  (In Finland)</vt:lpstr>
      <vt:lpstr>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571</cp:revision>
  <cp:lastPrinted>2023-09-25T15:31:47Z</cp:lastPrinted>
  <dcterms:created xsi:type="dcterms:W3CDTF">2022-09-18T12:34:13Z</dcterms:created>
  <dcterms:modified xsi:type="dcterms:W3CDTF">2023-10-11T20:59:14Z</dcterms:modified>
</cp:coreProperties>
</file>