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8" r:id="rId2"/>
    <p:sldMasterId id="2147483739" r:id="rId3"/>
    <p:sldMasterId id="2147483793" r:id="rId4"/>
  </p:sldMasterIdLst>
  <p:notesMasterIdLst>
    <p:notesMasterId r:id="rId19"/>
  </p:notesMasterIdLst>
  <p:handoutMasterIdLst>
    <p:handoutMasterId r:id="rId20"/>
  </p:handoutMasterIdLst>
  <p:sldIdLst>
    <p:sldId id="5002" r:id="rId5"/>
    <p:sldId id="5184" r:id="rId6"/>
    <p:sldId id="2147377206" r:id="rId7"/>
    <p:sldId id="5185" r:id="rId8"/>
    <p:sldId id="2147377204" r:id="rId9"/>
    <p:sldId id="261" r:id="rId10"/>
    <p:sldId id="262" r:id="rId11"/>
    <p:sldId id="5188" r:id="rId12"/>
    <p:sldId id="5186" r:id="rId13"/>
    <p:sldId id="5187" r:id="rId14"/>
    <p:sldId id="5190" r:id="rId15"/>
    <p:sldId id="5192" r:id="rId16"/>
    <p:sldId id="5193" r:id="rId17"/>
    <p:sldId id="268" r:id="rId18"/>
  </p:sldIdLst>
  <p:sldSz cx="9144000" cy="5143500" type="screen16x9"/>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3" orient="horz" pos="17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 id="3" name="Liliane Meijnen" initials="LM" lastIdx="19" clrIdx="2">
    <p:extLst>
      <p:ext uri="{19B8F6BF-5375-455C-9EA6-DF929625EA0E}">
        <p15:presenceInfo xmlns:p15="http://schemas.microsoft.com/office/powerpoint/2012/main" userId="Liliane Meij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light">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FEA419B-BCDB-4C27-8AB2-1E94C2BD932C}" styleName="Elsevier dark">
    <a:wholeTbl>
      <a:tcTxStyle>
        <a:fontRef idx="minor">
          <a:prstClr val="white"/>
        </a:fontRef>
        <a:schemeClr val="lt1"/>
      </a:tcTxStyle>
      <a:tcStyle>
        <a:tcBdr>
          <a:left>
            <a:ln w="0" cmpd="sng">
              <a:solidFill>
                <a:srgbClr val="2E2E2E"/>
              </a:solidFill>
            </a:ln>
          </a:left>
          <a:right>
            <a:ln w="0" cmpd="sng">
              <a:solidFill>
                <a:srgbClr val="2E2E2E"/>
              </a:solidFill>
            </a:ln>
          </a:right>
          <a:top>
            <a:ln w="0" cmpd="sng">
              <a:solidFill>
                <a:srgbClr val="2E2E2E"/>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rgbClr val="2E2E2E"/>
          </a:solidFill>
        </a:fill>
      </a:tcStyle>
    </a:wholeTbl>
    <a:band1H>
      <a:tcStyle>
        <a:tcBdr/>
        <a:fill>
          <a:solidFill>
            <a:srgbClr val="2E2E2E"/>
          </a:solidFill>
        </a:fill>
      </a:tcStyle>
    </a:band1H>
    <a:band2H>
      <a:tcStyle>
        <a:tcBdr/>
      </a:tcStyle>
    </a:band2H>
    <a:band1V>
      <a:tcStyle>
        <a:tcBdr/>
        <a:fill>
          <a:solidFill>
            <a:srgbClr val="53565A"/>
          </a:solidFill>
        </a:fill>
      </a:tcStyle>
    </a:band1V>
    <a:band2V>
      <a:tcStyle>
        <a:tcBdr/>
      </a:tcStyle>
    </a:band2V>
    <a:lastCol>
      <a:tcTxStyle b="on">
        <a:fontRef idx="minor">
          <a:prstClr val="white"/>
        </a:fontRef>
        <a:schemeClr val="lt1"/>
      </a:tcTxStyle>
      <a:tcStyle>
        <a:tcBdr/>
        <a:fill>
          <a:solidFill>
            <a:srgbClr val="3C3C3C"/>
          </a:solidFill>
        </a:fill>
      </a:tcStyle>
    </a:lastCol>
    <a:firstCol>
      <a:tcTxStyle b="on">
        <a:fontRef idx="minor">
          <a:prstClr val="white"/>
        </a:fontRef>
        <a:schemeClr val="lt1"/>
      </a:tcTxStyle>
      <a:tcStyle>
        <a:tcBdr/>
        <a:fill>
          <a:solidFill>
            <a:srgbClr val="3C3C3C"/>
          </a:solidFill>
        </a:fill>
      </a:tcStyle>
    </a:firstCol>
    <a:lastRow>
      <a:tcTxStyle b="on">
        <a:fontRef idx="minor">
          <a:prstClr val="white"/>
        </a:fontRef>
        <a:schemeClr val="lt1"/>
      </a:tcTxStyle>
      <a:tcStyle>
        <a:tcBdr>
          <a:top>
            <a:ln w="12700" cmpd="sng">
              <a:solidFill>
                <a:srgbClr val="2E2E2E"/>
              </a:solidFill>
            </a:ln>
          </a:top>
        </a:tcBdr>
        <a:fill>
          <a:solidFill>
            <a:srgbClr val="3C3C3C"/>
          </a:solidFill>
        </a:fill>
      </a:tcStyle>
    </a:lastRow>
    <a:firstRow>
      <a:tcTxStyle b="on">
        <a:fontRef idx="minor">
          <a:prstClr val="white"/>
        </a:fontRef>
        <a:schemeClr val="lt1"/>
      </a:tcTxStyle>
      <a:tcStyle>
        <a:tcBdr>
          <a:bottom>
            <a:ln w="12700" cmpd="sng">
              <a:solidFill>
                <a:srgbClr val="FF6C00"/>
              </a:solidFill>
            </a:ln>
          </a:bottom>
        </a:tcBdr>
        <a:fill>
          <a:solidFill>
            <a:srgbClr val="2E2E2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2700"/>
  </p:normalViewPr>
  <p:slideViewPr>
    <p:cSldViewPr snapToGrid="0" showGuides="1">
      <p:cViewPr>
        <p:scale>
          <a:sx n="338" d="100"/>
          <a:sy n="338" d="100"/>
        </p:scale>
        <p:origin x="-12920" y="144"/>
      </p:cViewPr>
      <p:guideLst>
        <p:guide pos="5760"/>
        <p:guide orient="horz" pos="17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 d="1"/>
        <a:sy n="1" d="1"/>
      </p:scale>
      <p:origin x="0" y="-15230"/>
    </p:cViewPr>
  </p:sorterViewPr>
  <p:notesViewPr>
    <p:cSldViewPr snapToGrid="0">
      <p:cViewPr varScale="1">
        <p:scale>
          <a:sx n="69" d="100"/>
          <a:sy n="69" d="100"/>
        </p:scale>
        <p:origin x="285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FACC53-DC5A-474D-BF40-5DEE5F8B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latin typeface="Arial" panose="020B0604020202020204" pitchFamily="34" charset="0"/>
            </a:endParaRPr>
          </a:p>
        </p:txBody>
      </p:sp>
      <p:sp>
        <p:nvSpPr>
          <p:cNvPr id="3" name="Date Placeholder 2">
            <a:extLst>
              <a:ext uri="{FF2B5EF4-FFF2-40B4-BE49-F238E27FC236}">
                <a16:creationId xmlns:a16="http://schemas.microsoft.com/office/drawing/2014/main" id="{6176045F-ADB6-491B-962A-FF775ED846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6EFF9-8149-4B5D-A6E5-2AE8F4B33535}" type="datetimeFigureOut">
              <a:rPr lang="en-GB" smtClean="0">
                <a:latin typeface="Arial" panose="020B0604020202020204" pitchFamily="34" charset="0"/>
              </a:rPr>
              <a:t>10/10/2023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0523ED0C-AA8B-40BA-B6F3-D505E74CA7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latin typeface="Arial" panose="020B0604020202020204" pitchFamily="34" charset="0"/>
            </a:endParaRPr>
          </a:p>
        </p:txBody>
      </p:sp>
      <p:sp>
        <p:nvSpPr>
          <p:cNvPr id="5" name="Slide Number Placeholder 4">
            <a:extLst>
              <a:ext uri="{FF2B5EF4-FFF2-40B4-BE49-F238E27FC236}">
                <a16:creationId xmlns:a16="http://schemas.microsoft.com/office/drawing/2014/main" id="{7813853D-F1D8-47E4-9768-A371E326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E183A-C4E9-47DF-9822-C1FEB6FD02A0}"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49840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19DD4CF-C917-4D69-9374-6EFF2E9F78C3}" type="datetimeFigureOut">
              <a:rPr lang="en-GB" smtClean="0"/>
              <a:pPr/>
              <a:t>10/10/2023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7443C7B-F938-4CE9-A268-32817172635B}" type="slidenum">
              <a:rPr lang="en-GB" smtClean="0"/>
              <a:pPr/>
              <a:t>‹#›</a:t>
            </a:fld>
            <a:endParaRPr lang="en-GB" dirty="0"/>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1</a:t>
            </a:fld>
            <a:endParaRPr lang="en-US" dirty="0"/>
          </a:p>
        </p:txBody>
      </p:sp>
    </p:spTree>
    <p:extLst>
      <p:ext uri="{BB962C8B-B14F-4D97-AF65-F5344CB8AC3E}">
        <p14:creationId xmlns:p14="http://schemas.microsoft.com/office/powerpoint/2010/main" val="267214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10</a:t>
            </a:fld>
            <a:endParaRPr lang="en-GB" dirty="0"/>
          </a:p>
        </p:txBody>
      </p:sp>
    </p:spTree>
    <p:extLst>
      <p:ext uri="{BB962C8B-B14F-4D97-AF65-F5344CB8AC3E}">
        <p14:creationId xmlns:p14="http://schemas.microsoft.com/office/powerpoint/2010/main" val="307499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11</a:t>
            </a:fld>
            <a:endParaRPr lang="en-GB" dirty="0"/>
          </a:p>
        </p:txBody>
      </p:sp>
    </p:spTree>
    <p:extLst>
      <p:ext uri="{BB962C8B-B14F-4D97-AF65-F5344CB8AC3E}">
        <p14:creationId xmlns:p14="http://schemas.microsoft.com/office/powerpoint/2010/main" val="81256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12</a:t>
            </a:fld>
            <a:endParaRPr lang="en-GB" dirty="0"/>
          </a:p>
        </p:txBody>
      </p:sp>
    </p:spTree>
    <p:extLst>
      <p:ext uri="{BB962C8B-B14F-4D97-AF65-F5344CB8AC3E}">
        <p14:creationId xmlns:p14="http://schemas.microsoft.com/office/powerpoint/2010/main" val="106600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13</a:t>
            </a:fld>
            <a:endParaRPr lang="en-GB" dirty="0"/>
          </a:p>
        </p:txBody>
      </p:sp>
    </p:spTree>
    <p:extLst>
      <p:ext uri="{BB962C8B-B14F-4D97-AF65-F5344CB8AC3E}">
        <p14:creationId xmlns:p14="http://schemas.microsoft.com/office/powerpoint/2010/main" val="47549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7443C7B-F938-4CE9-A268-32817172635B}" type="slidenum">
              <a:rPr lang="en-US" smtClean="0"/>
              <a:t>14</a:t>
            </a:fld>
            <a:endParaRPr lang="en-US" dirty="0"/>
          </a:p>
        </p:txBody>
      </p:sp>
    </p:spTree>
    <p:extLst>
      <p:ext uri="{BB962C8B-B14F-4D97-AF65-F5344CB8AC3E}">
        <p14:creationId xmlns:p14="http://schemas.microsoft.com/office/powerpoint/2010/main" val="181281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2</a:t>
            </a:fld>
            <a:endParaRPr lang="en-US" dirty="0"/>
          </a:p>
        </p:txBody>
      </p:sp>
    </p:spTree>
    <p:extLst>
      <p:ext uri="{BB962C8B-B14F-4D97-AF65-F5344CB8AC3E}">
        <p14:creationId xmlns:p14="http://schemas.microsoft.com/office/powerpoint/2010/main" val="234166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3</a:t>
            </a:fld>
            <a:endParaRPr lang="en-GB" dirty="0"/>
          </a:p>
        </p:txBody>
      </p:sp>
    </p:spTree>
    <p:extLst>
      <p:ext uri="{BB962C8B-B14F-4D97-AF65-F5344CB8AC3E}">
        <p14:creationId xmlns:p14="http://schemas.microsoft.com/office/powerpoint/2010/main" val="147997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4</a:t>
            </a:fld>
            <a:endParaRPr lang="en-GB" dirty="0"/>
          </a:p>
        </p:txBody>
      </p:sp>
    </p:spTree>
    <p:extLst>
      <p:ext uri="{BB962C8B-B14F-4D97-AF65-F5344CB8AC3E}">
        <p14:creationId xmlns:p14="http://schemas.microsoft.com/office/powerpoint/2010/main" val="126803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5</a:t>
            </a:fld>
            <a:endParaRPr lang="en-GB" dirty="0"/>
          </a:p>
        </p:txBody>
      </p:sp>
    </p:spTree>
    <p:extLst>
      <p:ext uri="{BB962C8B-B14F-4D97-AF65-F5344CB8AC3E}">
        <p14:creationId xmlns:p14="http://schemas.microsoft.com/office/powerpoint/2010/main" val="127621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779463"/>
            <a:ext cx="6908800" cy="3887787"/>
          </a:xfrm>
        </p:spPr>
      </p:sp>
      <p:sp>
        <p:nvSpPr>
          <p:cNvPr id="3" name="Notes Placeholder 2"/>
          <p:cNvSpPr>
            <a:spLocks noGrp="1"/>
          </p:cNvSpPr>
          <p:nvPr>
            <p:ph type="body" idx="1"/>
          </p:nvPr>
        </p:nvSpPr>
        <p:spPr/>
        <p:txBody>
          <a:bodyPr>
            <a:normAutofit lnSpcReduction="10000"/>
          </a:bodyPr>
          <a:lstStyle/>
          <a:p>
            <a:endParaRPr lang="sv-SE" dirty="0"/>
          </a:p>
        </p:txBody>
      </p:sp>
      <p:sp>
        <p:nvSpPr>
          <p:cNvPr id="4" name="Slide Number Placeholder 3"/>
          <p:cNvSpPr>
            <a:spLocks noGrp="1"/>
          </p:cNvSpPr>
          <p:nvPr>
            <p:ph type="sldNum" sz="quarter" idx="10"/>
          </p:nvPr>
        </p:nvSpPr>
        <p:spPr/>
        <p:txBody>
          <a:bodyPr/>
          <a:lstStyle/>
          <a:p>
            <a:fld id="{977E7B77-CFEA-DC41-AE0A-EAD11D47F9DC}" type="slidenum">
              <a:rPr lang="sv-SE" smtClean="0"/>
              <a:pPr/>
              <a:t>6</a:t>
            </a:fld>
            <a:endParaRPr lang="sv-SE"/>
          </a:p>
        </p:txBody>
      </p:sp>
    </p:spTree>
    <p:extLst>
      <p:ext uri="{BB962C8B-B14F-4D97-AF65-F5344CB8AC3E}">
        <p14:creationId xmlns:p14="http://schemas.microsoft.com/office/powerpoint/2010/main" val="355917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779463"/>
            <a:ext cx="6908800" cy="3887787"/>
          </a:xfrm>
        </p:spPr>
      </p:sp>
      <p:sp>
        <p:nvSpPr>
          <p:cNvPr id="3" name="Notes Placeholder 2"/>
          <p:cNvSpPr>
            <a:spLocks noGrp="1"/>
          </p:cNvSpPr>
          <p:nvPr>
            <p:ph type="body" idx="1"/>
          </p:nvPr>
        </p:nvSpPr>
        <p:spPr/>
        <p:txBody>
          <a:bodyPr>
            <a:normAutofit/>
          </a:bodyPr>
          <a:lstStyle/>
          <a:p>
            <a:endParaRPr lang="sv-SE" baseline="0" dirty="0"/>
          </a:p>
        </p:txBody>
      </p:sp>
      <p:sp>
        <p:nvSpPr>
          <p:cNvPr id="4" name="Slide Number Placeholder 3"/>
          <p:cNvSpPr>
            <a:spLocks noGrp="1"/>
          </p:cNvSpPr>
          <p:nvPr>
            <p:ph type="sldNum" sz="quarter" idx="10"/>
          </p:nvPr>
        </p:nvSpPr>
        <p:spPr/>
        <p:txBody>
          <a:bodyPr/>
          <a:lstStyle/>
          <a:p>
            <a:fld id="{977E7B77-CFEA-DC41-AE0A-EAD11D47F9DC}" type="slidenum">
              <a:rPr lang="sv-SE" smtClean="0"/>
              <a:pPr/>
              <a:t>7</a:t>
            </a:fld>
            <a:endParaRPr lang="sv-SE"/>
          </a:p>
        </p:txBody>
      </p:sp>
    </p:spTree>
    <p:extLst>
      <p:ext uri="{BB962C8B-B14F-4D97-AF65-F5344CB8AC3E}">
        <p14:creationId xmlns:p14="http://schemas.microsoft.com/office/powerpoint/2010/main" val="334013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8</a:t>
            </a:fld>
            <a:endParaRPr lang="en-GB" dirty="0"/>
          </a:p>
        </p:txBody>
      </p:sp>
    </p:spTree>
    <p:extLst>
      <p:ext uri="{BB962C8B-B14F-4D97-AF65-F5344CB8AC3E}">
        <p14:creationId xmlns:p14="http://schemas.microsoft.com/office/powerpoint/2010/main" val="253908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9</a:t>
            </a:fld>
            <a:endParaRPr lang="en-GB" dirty="0"/>
          </a:p>
        </p:txBody>
      </p:sp>
    </p:spTree>
    <p:extLst>
      <p:ext uri="{BB962C8B-B14F-4D97-AF65-F5344CB8AC3E}">
        <p14:creationId xmlns:p14="http://schemas.microsoft.com/office/powerpoint/2010/main" val="2818586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16" name="Text Placeholder 9"/>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63105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9044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06995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 </a:t>
            </a:r>
            <a:br>
              <a:rPr lang="en-US" noProof="0" dirty="0"/>
            </a:br>
            <a:r>
              <a:rPr lang="en-US" noProof="0" dirty="0"/>
              <a:t>or click icon to add</a:t>
            </a:r>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2318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a:t>
            </a:r>
            <a:br>
              <a:rPr lang="en-US" noProof="0" dirty="0"/>
            </a:br>
            <a:r>
              <a:rPr lang="en-US" noProof="0" dirty="0"/>
              <a:t>or click icon to add</a:t>
            </a:r>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5192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373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8031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6478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088000"/>
          <a:lstStyle>
            <a:lvl1pPr marL="0" indent="0" algn="ctr">
              <a:buNone/>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dirty="0"/>
              <a:t>Drag picture to placeholder or click icon to add</a:t>
            </a:r>
          </a:p>
        </p:txBody>
      </p:sp>
    </p:spTree>
    <p:extLst>
      <p:ext uri="{BB962C8B-B14F-4D97-AF65-F5344CB8AC3E}">
        <p14:creationId xmlns:p14="http://schemas.microsoft.com/office/powerpoint/2010/main" val="39316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dirty="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00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7820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accent2"/>
                </a:solidFill>
              </a:defRPr>
            </a:lvl1pPr>
          </a:lstStyle>
          <a:p>
            <a:r>
              <a:rPr lang="en-US" dirty="0"/>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9378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noProof="0" dirty="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dirty="0"/>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bg1"/>
                </a:solidFill>
              </a:defRPr>
            </a:lvl1pPr>
          </a:lstStyle>
          <a:p>
            <a:r>
              <a:rPr lang="en-US" dirty="0"/>
              <a:t>“Quote”</a:t>
            </a:r>
          </a:p>
        </p:txBody>
      </p:sp>
    </p:spTree>
    <p:extLst>
      <p:ext uri="{BB962C8B-B14F-4D97-AF65-F5344CB8AC3E}">
        <p14:creationId xmlns:p14="http://schemas.microsoft.com/office/powerpoint/2010/main" val="219503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dirty="0"/>
              <a:t>Drag </a:t>
            </a:r>
            <a:r>
              <a:rPr lang="en-US" noProof="0" dirty="0"/>
              <a:t>picture</a:t>
            </a:r>
            <a:r>
              <a:rPr lang="en-US" dirty="0"/>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dirty="0"/>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tx1"/>
                </a:solidFill>
              </a:defRPr>
            </a:lvl1pPr>
          </a:lstStyle>
          <a:p>
            <a:r>
              <a:rPr lang="en-US" dirty="0"/>
              <a:t>“Quote”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tx1"/>
                </a:solidFill>
                <a:latin typeface="+mj-lt"/>
                <a:ea typeface="+mj-ea"/>
                <a:cs typeface="+mj-cs"/>
              </a:defRPr>
            </a:lvl1pPr>
          </a:lstStyle>
          <a:p>
            <a:pPr lvl="0"/>
            <a:r>
              <a:rPr lang="en-US" dirty="0"/>
              <a:t>Closing line</a:t>
            </a:r>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9460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59CAB6-71DD-484F-9FDD-3B04E8C70AA5}"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E7B07-762A-45CD-B421-4A6FD4B6CB71}" type="slidenum">
              <a:rPr lang="en-GB" smtClean="0"/>
              <a:t>‹#›</a:t>
            </a:fld>
            <a:endParaRPr lang="en-GB"/>
          </a:p>
        </p:txBody>
      </p:sp>
    </p:spTree>
    <p:extLst>
      <p:ext uri="{BB962C8B-B14F-4D97-AF65-F5344CB8AC3E}">
        <p14:creationId xmlns:p14="http://schemas.microsoft.com/office/powerpoint/2010/main" val="59778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dirty="0"/>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32835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208898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5020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8706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lvl1pPr>
              <a:tabLst>
                <a:tab pos="1079500" algn="l"/>
              </a:tabLst>
              <a:defRPr/>
            </a:lvl1pPr>
          </a:lstStyle>
          <a:p>
            <a:endParaRPr lang="en-US" dirty="0"/>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dirty="0"/>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552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6682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en-US"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a:extLst>
              <a:ext uri="{FF2B5EF4-FFF2-40B4-BE49-F238E27FC236}">
                <a16:creationId xmlns:a16="http://schemas.microsoft.com/office/drawing/2014/main" id="{4FCEF2CD-9A3A-421B-94C9-614952CA20BC}"/>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endParaRPr lang="en-US" dirty="0"/>
          </a:p>
        </p:txBody>
      </p:sp>
    </p:spTree>
    <p:extLst>
      <p:ext uri="{BB962C8B-B14F-4D97-AF65-F5344CB8AC3E}">
        <p14:creationId xmlns:p14="http://schemas.microsoft.com/office/powerpoint/2010/main" val="33392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bg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Click to edit title</a:t>
            </a:r>
            <a:br>
              <a:rPr lang="en-US"/>
            </a:br>
            <a:r>
              <a:rPr lang="en-US"/>
              <a:t>max over 2 lines</a:t>
            </a:r>
            <a:endParaRPr lang="en-US" dirty="0"/>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a:t>Subtitle</a:t>
            </a:r>
            <a:endParaRPr lang="en-US" dirty="0"/>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dirty="0"/>
          </a:p>
        </p:txBody>
      </p:sp>
      <p:pic>
        <p:nvPicPr>
          <p:cNvPr id="34" name="Graphic 33">
            <a:extLst>
              <a:ext uri="{FF2B5EF4-FFF2-40B4-BE49-F238E27FC236}">
                <a16:creationId xmlns:a16="http://schemas.microsoft.com/office/drawing/2014/main" id="{9B5CBCDE-5E13-4C2D-BD2B-A7F04116F64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5181"/>
          <a:stretch/>
        </p:blipFill>
        <p:spPr>
          <a:xfrm>
            <a:off x="0" y="-1"/>
            <a:ext cx="9144000" cy="797661"/>
          </a:xfrm>
          <a:prstGeom prst="rect">
            <a:avLst/>
          </a:prstGeom>
        </p:spPr>
      </p:pic>
    </p:spTree>
    <p:extLst>
      <p:ext uri="{BB962C8B-B14F-4D97-AF65-F5344CB8AC3E}">
        <p14:creationId xmlns:p14="http://schemas.microsoft.com/office/powerpoint/2010/main" val="20618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a:defRPr lang="en-GB" dirty="0"/>
            </a:lvl1pPr>
          </a:lstStyle>
          <a:p>
            <a:pPr marL="285750" lvl="0" indent="-285750">
              <a:lnSpc>
                <a:spcPct val="100000"/>
              </a:lnSpc>
            </a:pPr>
            <a:r>
              <a:rPr lang="en-US"/>
              <a:t>Click to edit Master text styles</a:t>
            </a:r>
            <a:endParaRPr lang="en-US" dirty="0"/>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endParaRPr lang="en-US" dirty="0"/>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8919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1821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9723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2597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8992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543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endParaRPr lang="en-US" dirty="0"/>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403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 </a:t>
            </a:r>
            <a:br>
              <a:rPr lang="en-US" noProof="0"/>
            </a:br>
            <a:r>
              <a:rPr lang="en-US" noProof="0"/>
              <a:t>or click icon to add</a:t>
            </a:r>
            <a:endParaRPr lang="en-US" noProof="0" dirty="0"/>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400392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a:t>
            </a:r>
            <a:br>
              <a:rPr lang="en-US" noProof="0"/>
            </a:br>
            <a:r>
              <a:rPr lang="en-US" noProof="0"/>
              <a:t>or click icon to add</a:t>
            </a:r>
            <a:endParaRPr lang="en-US" noProof="0" dirty="0"/>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7456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4346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4402"/>
            </a:avLst>
          </a:prstGeom>
          <a:solidFill>
            <a:schemeClr val="accent6"/>
          </a:solidFill>
          <a:effectLst/>
          <a:extLst>
            <a:ext uri="{53640926-AAD7-44D8-BBD7-CCE9431645EC}">
              <a14:shadowObscured xmlns:a14="http://schemas.microsoft.com/office/drawing/2010/main"/>
            </a:ext>
          </a:extLst>
        </p:spPr>
        <p:txBody>
          <a:bodyPr lIns="0" tIns="2232000" rIns="0" bIns="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dirty="0"/>
          </a:p>
        </p:txBody>
      </p:sp>
    </p:spTree>
    <p:extLst>
      <p:ext uri="{BB962C8B-B14F-4D97-AF65-F5344CB8AC3E}">
        <p14:creationId xmlns:p14="http://schemas.microsoft.com/office/powerpoint/2010/main" val="37029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4977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4626"/>
            </a:avLst>
          </a:prstGeom>
          <a:solidFill>
            <a:schemeClr val="accent6"/>
          </a:solidFill>
          <a:effectLst/>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95825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232000"/>
          <a:lstStyle>
            <a:lvl1pPr marL="0" indent="0" algn="ctr">
              <a:buNone/>
              <a:defRPr>
                <a:solidFill>
                  <a:schemeClr val="tx1"/>
                </a:solidFill>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picture to placeholder or click icon to add</a:t>
            </a:r>
            <a:endParaRPr lang="en-US" noProof="0" dirty="0"/>
          </a:p>
        </p:txBody>
      </p:sp>
    </p:spTree>
    <p:extLst>
      <p:ext uri="{BB962C8B-B14F-4D97-AF65-F5344CB8AC3E}">
        <p14:creationId xmlns:p14="http://schemas.microsoft.com/office/powerpoint/2010/main" val="3566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movie to placeholder or click icon to add</a:t>
            </a:r>
            <a:endParaRPr lang="en-US" noProof="0" dirty="0"/>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4840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4770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7289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EE115E-9A03-449B-92F1-3CD40794A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900" y="2057400"/>
            <a:ext cx="3086100" cy="3086100"/>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0" indent="0">
              <a:lnSpc>
                <a:spcPct val="100000"/>
              </a:lnSpc>
              <a:defRPr sz="3600" baseline="0">
                <a:solidFill>
                  <a:schemeClr val="bg1"/>
                </a:solidFill>
              </a:defRPr>
            </a:lvl1pPr>
          </a:lstStyle>
          <a:p>
            <a:r>
              <a:rPr lang="en-US"/>
              <a:t>“Quote”</a:t>
            </a:r>
            <a:endParaRPr lang="en-US" dirty="0"/>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60114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noProof="0"/>
              <a:t>Drag picture into placeholder</a:t>
            </a:r>
            <a:endParaRPr lang="en-US" noProof="0"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chemeClr val="bg1"/>
                </a:solidFill>
              </a:defRPr>
            </a:lvl1pPr>
          </a:lstStyle>
          <a:p>
            <a:r>
              <a:rPr lang="en-US"/>
              <a:t>“Quote”</a:t>
            </a:r>
            <a:endParaRPr lang="en-US" dirty="0"/>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146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a:t>Drag </a:t>
            </a:r>
            <a:r>
              <a:rPr lang="en-US" noProof="0"/>
              <a:t>picture</a:t>
            </a:r>
            <a:r>
              <a:rPr lang="en-US"/>
              <a:t> into placeholder</a:t>
            </a:r>
            <a:endParaRPr lang="en-US"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rgbClr val="53565A"/>
                </a:solidFill>
              </a:defRPr>
            </a:lvl1pPr>
          </a:lstStyle>
          <a:p>
            <a:r>
              <a:rPr lang="en-US"/>
              <a:t>“Quote”</a:t>
            </a:r>
            <a:endParaRPr lang="en-US" dirty="0"/>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6555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bg1"/>
                </a:solidFill>
                <a:latin typeface="+mj-lt"/>
                <a:ea typeface="+mj-ea"/>
                <a:cs typeface="+mj-cs"/>
              </a:defRPr>
            </a:lvl1pPr>
          </a:lstStyle>
          <a:p>
            <a:pPr lvl="0"/>
            <a:r>
              <a:rPr lang="en-US"/>
              <a:t>Closing line</a:t>
            </a:r>
            <a:endParaRPr lang="en-US" dirty="0"/>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Department</a:t>
            </a:r>
            <a:br>
              <a:rPr lang="en-US"/>
            </a:br>
            <a:r>
              <a:rPr lang="en-US"/>
              <a:t>Date</a:t>
            </a:r>
            <a:endParaRPr lang="en-US" dirty="0"/>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6" name="Text Placeholder 9">
            <a:extLst>
              <a:ext uri="{FF2B5EF4-FFF2-40B4-BE49-F238E27FC236}">
                <a16:creationId xmlns:a16="http://schemas.microsoft.com/office/drawing/2014/main" id="{AC1E151E-40BD-4BA6-BA47-B4CC88EEAB33}"/>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endParaRPr lang="en-US" dirty="0"/>
          </a:p>
        </p:txBody>
      </p:sp>
    </p:spTree>
    <p:extLst>
      <p:ext uri="{BB962C8B-B14F-4D97-AF65-F5344CB8AC3E}">
        <p14:creationId xmlns:p14="http://schemas.microsoft.com/office/powerpoint/2010/main" val="18826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dirty="0"/>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881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0164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1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dirty="0"/>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9794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7602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8993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val="0"/>
              </a:ext>
            </a:extLst>
          </a:blip>
          <a:srcRect/>
          <a:stretch/>
        </p:blipFill>
        <p:spPr>
          <a:xfrm>
            <a:off x="-1" y="0"/>
            <a:ext cx="9138993" cy="797661"/>
          </a:xfrm>
          <a:prstGeom prst="rect">
            <a:avLst/>
          </a:prstGeom>
        </p:spPr>
      </p:pic>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dirty="0"/>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marL="288000" indent="-288000">
              <a:defRPr lang="en-GB" dirty="0"/>
            </a:lvl1pPr>
          </a:lstStyle>
          <a:p>
            <a:pPr marL="285750" lvl="0" indent="-28575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dirty="0"/>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2626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1.xml"/><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2.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4.sv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57.xml"/><Relationship Id="rId7" Type="http://schemas.openxmlformats.org/officeDocument/2006/relationships/image" Target="../media/image3.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4.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8567737" y="198501"/>
            <a:ext cx="401839" cy="443408"/>
          </a:xfrm>
          <a:prstGeom prst="rect">
            <a:avLst/>
          </a:prstGeom>
        </p:spPr>
      </p:pic>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803" r:id="rId3"/>
    <p:sldLayoutId id="2147483660" r:id="rId4"/>
    <p:sldLayoutId id="2147483802" r:id="rId5"/>
    <p:sldLayoutId id="2147483804" r:id="rId6"/>
    <p:sldLayoutId id="2147483701" r:id="rId7"/>
    <p:sldLayoutId id="2147483734" r:id="rId8"/>
    <p:sldLayoutId id="2147483650" r:id="rId9"/>
    <p:sldLayoutId id="2147483735" r:id="rId10"/>
    <p:sldLayoutId id="2147483708" r:id="rId11"/>
    <p:sldLayoutId id="2147483662" r:id="rId12"/>
    <p:sldLayoutId id="2147483703" r:id="rId13"/>
    <p:sldLayoutId id="2147483696" r:id="rId14"/>
    <p:sldLayoutId id="2147483663" r:id="rId15"/>
    <p:sldLayoutId id="2147483698" r:id="rId16"/>
    <p:sldLayoutId id="2147483699" r:id="rId17"/>
    <p:sldLayoutId id="2147483737" r:id="rId18"/>
    <p:sldLayoutId id="2147483666" r:id="rId19"/>
    <p:sldLayoutId id="2147483736" r:id="rId20"/>
    <p:sldLayoutId id="2147483738" r:id="rId21"/>
    <p:sldLayoutId id="2147483767" r:id="rId22"/>
    <p:sldLayoutId id="2147483669" r:id="rId23"/>
    <p:sldLayoutId id="2147483665" r:id="rId24"/>
    <p:sldLayoutId id="2147483664" r:id="rId25"/>
    <p:sldLayoutId id="2147483709" r:id="rId26"/>
    <p:sldLayoutId id="2147483670" r:id="rId27"/>
    <p:sldLayoutId id="214748380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dirty="0"/>
          </a:p>
        </p:txBody>
      </p:sp>
      <p:pic>
        <p:nvPicPr>
          <p:cNvPr id="10" name="Picture 7">
            <a:extLst>
              <a:ext uri="{FF2B5EF4-FFF2-40B4-BE49-F238E27FC236}">
                <a16:creationId xmlns:a16="http://schemas.microsoft.com/office/drawing/2014/main" id="{8D5161C8-EE77-4377-B6B1-7E9C29CB9F0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67737" y="198501"/>
            <a:ext cx="401839" cy="443408"/>
          </a:xfrm>
          <a:prstGeom prst="rect">
            <a:avLst/>
          </a:prstGeom>
        </p:spPr>
      </p:pic>
    </p:spTree>
    <p:extLst>
      <p:ext uri="{BB962C8B-B14F-4D97-AF65-F5344CB8AC3E}">
        <p14:creationId xmlns:p14="http://schemas.microsoft.com/office/powerpoint/2010/main" val="2310582144"/>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792" r:id="rId3"/>
    <p:sldLayoutId id="2147483790" r:id="rId4"/>
    <p:sldLayoutId id="214748379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dirty="0"/>
          </a:p>
        </p:txBody>
      </p:sp>
      <p:pic>
        <p:nvPicPr>
          <p:cNvPr id="8" name="Picture 7">
            <a:extLst>
              <a:ext uri="{FF2B5EF4-FFF2-40B4-BE49-F238E27FC236}">
                <a16:creationId xmlns:a16="http://schemas.microsoft.com/office/drawing/2014/main" id="{BD2B5B76-D48B-486B-B148-17C02F22EB4C}"/>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1272544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801" r:id="rId16"/>
    <p:sldLayoutId id="2147483762" r:id="rId17"/>
    <p:sldLayoutId id="2147483763" r:id="rId18"/>
    <p:sldLayoutId id="2147483764" r:id="rId19"/>
    <p:sldLayoutId id="2147483765" r:id="rId20"/>
    <p:sldLayoutId id="214748376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dirty="0"/>
          </a:p>
        </p:txBody>
      </p:sp>
      <p:pic>
        <p:nvPicPr>
          <p:cNvPr id="8" name="Picture 7">
            <a:extLst>
              <a:ext uri="{FF2B5EF4-FFF2-40B4-BE49-F238E27FC236}">
                <a16:creationId xmlns:a16="http://schemas.microsoft.com/office/drawing/2014/main" id="{682B01DC-AA4B-4B09-A9C1-2490348EB46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266107276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2688/f1000research.11369.2" TargetMode="External"/><Relationship Id="rId3" Type="http://schemas.openxmlformats.org/officeDocument/2006/relationships/hyperlink" Target="https://doi.org/10.1186/s41073-021-00118-2" TargetMode="External"/><Relationship Id="rId7" Type="http://schemas.openxmlformats.org/officeDocument/2006/relationships/hyperlink" Target="https://doi.org/10.1057/s41270-022-00176-5"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hyperlink" Target="https://doi.org/10.1016/j.psychres.2022.114454" TargetMode="External"/><Relationship Id="rId5" Type="http://schemas.openxmlformats.org/officeDocument/2006/relationships/hyperlink" Target="https://doi.org/10.1057/s41599-020-00703-8" TargetMode="External"/><Relationship Id="rId4" Type="http://schemas.openxmlformats.org/officeDocument/2006/relationships/hyperlink" Target="https://doi.org/10.1038/s41467-018-08250-2" TargetMode="External"/><Relationship Id="rId9" Type="http://schemas.openxmlformats.org/officeDocument/2006/relationships/hyperlink" Target="https://doi.org/10.1177/0141076806099004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integrityjournal.biomedcentral.com/articles/10.1186/s41073-021-00118-2"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8">
            <a:extLst>
              <a:ext uri="{FF2B5EF4-FFF2-40B4-BE49-F238E27FC236}">
                <a16:creationId xmlns:a16="http://schemas.microsoft.com/office/drawing/2014/main" id="{90A0633C-7714-2A0F-C9DA-DB4B8D704823}"/>
              </a:ext>
            </a:extLst>
          </p:cNvPr>
          <p:cNvSpPr/>
          <p:nvPr/>
        </p:nvSpPr>
        <p:spPr>
          <a:xfrm>
            <a:off x="3971336" y="195263"/>
            <a:ext cx="7737629" cy="5155195"/>
          </a:xfrm>
          <a:prstGeom prst="rect">
            <a:avLst/>
          </a:prstGeom>
          <a:gradFill flip="none" rotWithShape="1">
            <a:gsLst>
              <a:gs pos="75000">
                <a:schemeClr val="bg1">
                  <a:alpha val="0"/>
                </a:schemeClr>
              </a:gs>
              <a:gs pos="36000">
                <a:schemeClr val="bg1">
                  <a:alpha val="95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sv-SE" sz="1350" dirty="0"/>
          </a:p>
        </p:txBody>
      </p:sp>
      <p:sp>
        <p:nvSpPr>
          <p:cNvPr id="4" name="Text Placeholder 3">
            <a:extLst>
              <a:ext uri="{FF2B5EF4-FFF2-40B4-BE49-F238E27FC236}">
                <a16:creationId xmlns:a16="http://schemas.microsoft.com/office/drawing/2014/main" id="{26FD8347-4804-47F1-98FB-1E11456E58E5}"/>
              </a:ext>
            </a:extLst>
          </p:cNvPr>
          <p:cNvSpPr>
            <a:spLocks noGrp="1"/>
          </p:cNvSpPr>
          <p:nvPr>
            <p:ph type="body" sz="quarter" idx="14"/>
          </p:nvPr>
        </p:nvSpPr>
        <p:spPr>
          <a:xfrm>
            <a:off x="576257" y="4075455"/>
            <a:ext cx="5546751" cy="691808"/>
          </a:xfrm>
        </p:spPr>
        <p:txBody>
          <a:bodyPr>
            <a:normAutofit fontScale="92500" lnSpcReduction="20000"/>
          </a:bodyPr>
          <a:lstStyle/>
          <a:p>
            <a:pPr>
              <a:spcBef>
                <a:spcPts val="600"/>
              </a:spcBef>
            </a:pPr>
            <a:r>
              <a:rPr lang="en-US" dirty="0"/>
              <a:t>Dr. Charlotte Wien, VP of European Library Relations, Professor of Scholarly Communication, </a:t>
            </a:r>
            <a:r>
              <a:rPr lang="en-US" dirty="0" err="1"/>
              <a:t>UiT</a:t>
            </a:r>
            <a:r>
              <a:rPr lang="en-US" dirty="0"/>
              <a:t>,</a:t>
            </a:r>
          </a:p>
          <a:p>
            <a:pPr>
              <a:spcBef>
                <a:spcPts val="600"/>
              </a:spcBef>
            </a:pPr>
            <a:r>
              <a:rPr lang="en-US" dirty="0"/>
              <a:t>Dr. Gustaf Nelhans, Senior lecturer, Swedish School of Library and Information Science, University of Borås.</a:t>
            </a:r>
          </a:p>
        </p:txBody>
      </p:sp>
      <p:sp>
        <p:nvSpPr>
          <p:cNvPr id="2" name="Title 1">
            <a:extLst>
              <a:ext uri="{FF2B5EF4-FFF2-40B4-BE49-F238E27FC236}">
                <a16:creationId xmlns:a16="http://schemas.microsoft.com/office/drawing/2014/main" id="{A546164F-14D7-4C97-AFFF-0E08E038243D}"/>
              </a:ext>
            </a:extLst>
          </p:cNvPr>
          <p:cNvSpPr>
            <a:spLocks noGrp="1"/>
          </p:cNvSpPr>
          <p:nvPr>
            <p:ph type="ctrTitle"/>
          </p:nvPr>
        </p:nvSpPr>
        <p:spPr>
          <a:xfrm>
            <a:off x="9408559" y="2439015"/>
            <a:ext cx="2682025" cy="1376672"/>
          </a:xfrm>
        </p:spPr>
        <p:txBody>
          <a:bodyPr>
            <a:normAutofit fontScale="90000"/>
          </a:bodyPr>
          <a:lstStyle/>
          <a:p>
            <a:r>
              <a:rPr lang="en-US" sz="1300" i="1" dirty="0">
                <a:solidFill>
                  <a:schemeClr val="tx1">
                    <a:lumMod val="60000"/>
                    <a:lumOff val="40000"/>
                  </a:schemeClr>
                </a:solidFill>
              </a:rPr>
              <a:t>“</a:t>
            </a:r>
            <a:r>
              <a:rPr lang="en-US" sz="1300" i="1" kern="1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 am against open peer review, because if I’m supposed to reveal my identity to the authors, I will have to do a much better job when I review, and I don’t have time for that…..”</a:t>
            </a:r>
            <a:br>
              <a:rPr lang="en-US" sz="1300" kern="1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300" kern="1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3</a:t>
            </a:r>
            <a:r>
              <a:rPr lang="en-US" sz="1300" kern="100" baseline="300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rd</a:t>
            </a:r>
            <a:r>
              <a:rPr lang="en-US" sz="1300" kern="1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year PhD student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
        <p:nvSpPr>
          <p:cNvPr id="9" name="Text Placeholder 8">
            <a:extLst>
              <a:ext uri="{FF2B5EF4-FFF2-40B4-BE49-F238E27FC236}">
                <a16:creationId xmlns:a16="http://schemas.microsoft.com/office/drawing/2014/main" id="{1A9378B2-982B-4C37-BEC6-9E2229210620}"/>
              </a:ext>
            </a:extLst>
          </p:cNvPr>
          <p:cNvSpPr>
            <a:spLocks noGrp="1"/>
          </p:cNvSpPr>
          <p:nvPr>
            <p:ph type="body" sz="quarter" idx="16"/>
          </p:nvPr>
        </p:nvSpPr>
        <p:spPr>
          <a:xfrm>
            <a:off x="576256" y="1950496"/>
            <a:ext cx="5112709" cy="762000"/>
          </a:xfrm>
        </p:spPr>
        <p:txBody>
          <a:bodyPr>
            <a:normAutofit/>
          </a:bodyPr>
          <a:lstStyle/>
          <a:p>
            <a:r>
              <a:rPr lang="en-US" sz="2000" b="1" i="0" u="none" strike="noStrike" dirty="0">
                <a:solidFill>
                  <a:schemeClr val="accent2"/>
                </a:solidFill>
                <a:effectLst/>
                <a:latin typeface="Calibri" panose="020F0502020204030204" pitchFamily="34" charset="0"/>
              </a:rPr>
              <a:t>Narrowing the gap between demand and supply of peer review</a:t>
            </a:r>
            <a:endParaRPr lang="en-US" sz="2400" dirty="0">
              <a:solidFill>
                <a:schemeClr val="accent2"/>
              </a:solidFill>
            </a:endParaRPr>
          </a:p>
        </p:txBody>
      </p:sp>
      <p:sp>
        <p:nvSpPr>
          <p:cNvPr id="3" name="Text Placeholder 2">
            <a:extLst>
              <a:ext uri="{FF2B5EF4-FFF2-40B4-BE49-F238E27FC236}">
                <a16:creationId xmlns:a16="http://schemas.microsoft.com/office/drawing/2014/main" id="{8D43E2E1-D8D0-428F-9CE1-98FD10199A0F}"/>
              </a:ext>
            </a:extLst>
          </p:cNvPr>
          <p:cNvSpPr>
            <a:spLocks noGrp="1"/>
          </p:cNvSpPr>
          <p:nvPr>
            <p:ph type="body" sz="quarter" idx="13"/>
          </p:nvPr>
        </p:nvSpPr>
        <p:spPr/>
        <p:txBody>
          <a:bodyPr/>
          <a:lstStyle/>
          <a:p>
            <a:endParaRPr lang="en-US" dirty="0"/>
          </a:p>
        </p:txBody>
      </p:sp>
      <p:pic>
        <p:nvPicPr>
          <p:cNvPr id="6" name="Google Shape;56;p13">
            <a:extLst>
              <a:ext uri="{FF2B5EF4-FFF2-40B4-BE49-F238E27FC236}">
                <a16:creationId xmlns:a16="http://schemas.microsoft.com/office/drawing/2014/main" id="{D27B54BF-CCF3-85A3-AC4A-7366539B89DE}"/>
              </a:ext>
            </a:extLst>
          </p:cNvPr>
          <p:cNvPicPr preferRelativeResize="0"/>
          <p:nvPr/>
        </p:nvPicPr>
        <p:blipFill rotWithShape="1">
          <a:blip r:embed="rId3">
            <a:alphaModFix/>
          </a:blip>
          <a:srcRect b="-1843"/>
          <a:stretch/>
        </p:blipFill>
        <p:spPr>
          <a:xfrm>
            <a:off x="6432657" y="357819"/>
            <a:ext cx="2531956" cy="972000"/>
          </a:xfrm>
          <a:prstGeom prst="rect">
            <a:avLst/>
          </a:prstGeom>
          <a:noFill/>
          <a:ln>
            <a:noFill/>
          </a:ln>
          <a:effectLst/>
        </p:spPr>
      </p:pic>
    </p:spTree>
    <p:extLst>
      <p:ext uri="{BB962C8B-B14F-4D97-AF65-F5344CB8AC3E}">
        <p14:creationId xmlns:p14="http://schemas.microsoft.com/office/powerpoint/2010/main" val="63758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E06D6D-C7EF-CFEE-A4AE-ABA4AE0E9F55}"/>
              </a:ext>
            </a:extLst>
          </p:cNvPr>
          <p:cNvSpPr>
            <a:spLocks noGrp="1"/>
          </p:cNvSpPr>
          <p:nvPr>
            <p:ph sz="quarter" idx="16"/>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Growth rate of Scientific articles 3-4% annually. </a:t>
            </a:r>
          </a:p>
          <a:p>
            <a:pPr marL="0"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Growth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rate of of researchers 10-15% over the last decades. </a:t>
            </a: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But </a:t>
            </a:r>
            <a:r>
              <a:rPr lang="en-US" sz="1800" dirty="0">
                <a:effectLst/>
                <a:latin typeface="Calibri" panose="020F0502020204030204" pitchFamily="34" charset="0"/>
                <a:ea typeface="Times New Roman" panose="02020603050405020304" pitchFamily="18" charset="0"/>
              </a:rPr>
              <a:t>only 10% are responsible of 50% of all the peer reviews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70% of declines are “outside area of expertise”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Other reasons:</a:t>
            </a:r>
          </a:p>
          <a:p>
            <a:pPr lvl="1"/>
            <a:r>
              <a:rPr lang="en-US" i="1" kern="100" dirty="0">
                <a:effectLst/>
                <a:latin typeface="Calibri" panose="020F0502020204030204" pitchFamily="34" charset="0"/>
                <a:ea typeface="Calibri" panose="020F0502020204030204" pitchFamily="34" charset="0"/>
                <a:cs typeface="Times New Roman" panose="02020603050405020304" pitchFamily="18" charset="0"/>
              </a:rPr>
              <a:t>”too many deadlines... I decline due to illness...illness in the family...I am on leave...about to have a child...on maternity leave...on paternity leave...on sabbatical for 6 months...not available at this time; try me another time...sorry, really have no time...due to my work schedule I am unable to do it at this time...not enough time right now...outside my area...don’t have the expertise...current work load does not allow me to do this...this is a busy time...on holidays... won’t review for your journal anymore because you took too long to get my own paper reviewed...”</a:t>
            </a:r>
          </a:p>
          <a:p>
            <a:endParaRPr lang="en-US" dirty="0"/>
          </a:p>
        </p:txBody>
      </p:sp>
      <p:sp>
        <p:nvSpPr>
          <p:cNvPr id="3" name="Title 2">
            <a:extLst>
              <a:ext uri="{FF2B5EF4-FFF2-40B4-BE49-F238E27FC236}">
                <a16:creationId xmlns:a16="http://schemas.microsoft.com/office/drawing/2014/main" id="{7728007E-4220-0DFA-2B64-2436AD1BF832}"/>
              </a:ext>
            </a:extLst>
          </p:cNvPr>
          <p:cNvSpPr>
            <a:spLocks noGrp="1"/>
          </p:cNvSpPr>
          <p:nvPr>
            <p:ph type="title"/>
          </p:nvPr>
        </p:nvSpPr>
        <p:spPr/>
        <p:txBody>
          <a:bodyPr/>
          <a:lstStyle/>
          <a:p>
            <a:r>
              <a:rPr lang="en-US" dirty="0"/>
              <a:t>Is there a gap between demand and supply?</a:t>
            </a:r>
          </a:p>
        </p:txBody>
      </p:sp>
    </p:spTree>
    <p:extLst>
      <p:ext uri="{BB962C8B-B14F-4D97-AF65-F5344CB8AC3E}">
        <p14:creationId xmlns:p14="http://schemas.microsoft.com/office/powerpoint/2010/main" val="427184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5C78D-E0A2-114C-ECEB-138DEA4BC6CF}"/>
              </a:ext>
            </a:extLst>
          </p:cNvPr>
          <p:cNvSpPr>
            <a:spLocks noGrp="1"/>
          </p:cNvSpPr>
          <p:nvPr>
            <p:ph type="body" sz="quarter" idx="23"/>
          </p:nvPr>
        </p:nvSpPr>
        <p:spPr>
          <a:xfrm>
            <a:off x="4859338" y="835026"/>
            <a:ext cx="3708400" cy="2539545"/>
          </a:xfrm>
        </p:spPr>
        <p:txBody>
          <a:bodyPr/>
          <a:lstStyle/>
          <a:p>
            <a:r>
              <a:rPr lang="en-US" sz="1400" dirty="0"/>
              <a:t>Additionally, open peer review often part of new publishing formats (platforms) including</a:t>
            </a:r>
          </a:p>
          <a:p>
            <a:pPr lvl="1"/>
            <a:r>
              <a:rPr lang="en-US" sz="1400" dirty="0"/>
              <a:t>Role of the editor -&gt; editorial teams</a:t>
            </a:r>
          </a:p>
          <a:p>
            <a:pPr lvl="1"/>
            <a:r>
              <a:rPr lang="en-US" sz="1400" dirty="0"/>
              <a:t>Automated acceptance process</a:t>
            </a:r>
          </a:p>
          <a:p>
            <a:pPr lvl="2"/>
            <a:r>
              <a:rPr lang="en-US" sz="1200" dirty="0"/>
              <a:t>(e.g. 2 accept or 1 accept + 2 provisions)</a:t>
            </a:r>
          </a:p>
          <a:p>
            <a:pPr lvl="1"/>
            <a:r>
              <a:rPr lang="en-US" sz="1400" dirty="0"/>
              <a:t>Publishing as a </a:t>
            </a:r>
            <a:r>
              <a:rPr lang="en-US" sz="1400" b="1" i="1" dirty="0">
                <a:solidFill>
                  <a:srgbClr val="3679E0"/>
                </a:solidFill>
              </a:rPr>
              <a:t>”right” </a:t>
            </a:r>
            <a:r>
              <a:rPr lang="en-US" sz="1400" dirty="0"/>
              <a:t>rather than as an </a:t>
            </a:r>
            <a:r>
              <a:rPr lang="en-US" sz="1400" b="1" i="1" dirty="0">
                <a:solidFill>
                  <a:srgbClr val="3679E0"/>
                </a:solidFill>
              </a:rPr>
              <a:t>“achievement”</a:t>
            </a:r>
          </a:p>
          <a:p>
            <a:pPr marL="342900" indent="-342900">
              <a:buFont typeface="+mj-lt"/>
              <a:buAutoNum type="arabicPeriod"/>
            </a:pPr>
            <a:endParaRPr lang="en-US" dirty="0"/>
          </a:p>
          <a:p>
            <a:pPr marL="342900" indent="-342900"/>
            <a:endParaRPr lang="en-US" dirty="0"/>
          </a:p>
          <a:p>
            <a:pPr lvl="1"/>
            <a:endParaRPr lang="en-US" dirty="0"/>
          </a:p>
        </p:txBody>
      </p:sp>
      <p:sp>
        <p:nvSpPr>
          <p:cNvPr id="6" name="Text Placeholder 5">
            <a:extLst>
              <a:ext uri="{FF2B5EF4-FFF2-40B4-BE49-F238E27FC236}">
                <a16:creationId xmlns:a16="http://schemas.microsoft.com/office/drawing/2014/main" id="{418A9D4D-67A0-1F15-4D52-D1B5F31D2128}"/>
              </a:ext>
            </a:extLst>
          </p:cNvPr>
          <p:cNvSpPr>
            <a:spLocks noGrp="1"/>
          </p:cNvSpPr>
          <p:nvPr>
            <p:ph type="body" sz="quarter" idx="24"/>
          </p:nvPr>
        </p:nvSpPr>
        <p:spPr>
          <a:xfrm>
            <a:off x="576264" y="835025"/>
            <a:ext cx="3708400" cy="2441575"/>
          </a:xfrm>
        </p:spPr>
        <p:txBody>
          <a:bodyPr>
            <a:normAutofit/>
          </a:bodyPr>
          <a:lstStyle/>
          <a:p>
            <a:r>
              <a:rPr lang="en-US" sz="1400" dirty="0"/>
              <a:t>One researcher found 22 different definitions open peer review in 137 papers, ranging from </a:t>
            </a:r>
          </a:p>
          <a:p>
            <a:pPr lvl="1"/>
            <a:r>
              <a:rPr lang="en-US" sz="1400" b="1" i="1" dirty="0">
                <a:solidFill>
                  <a:srgbClr val="3679E0"/>
                </a:solidFill>
              </a:rPr>
              <a:t>identities</a:t>
            </a:r>
            <a:r>
              <a:rPr lang="en-US" sz="1400" dirty="0"/>
              <a:t> of authors/reviewers being </a:t>
            </a:r>
            <a:r>
              <a:rPr lang="en-US" sz="1400" b="1" i="1" dirty="0">
                <a:solidFill>
                  <a:srgbClr val="3679E0"/>
                </a:solidFill>
              </a:rPr>
              <a:t>disclosed</a:t>
            </a:r>
            <a:r>
              <a:rPr lang="en-US" sz="1400" dirty="0"/>
              <a:t> to each other</a:t>
            </a:r>
          </a:p>
          <a:p>
            <a:pPr lvl="1"/>
            <a:r>
              <a:rPr lang="en-US" sz="1400" b="1" i="1" dirty="0">
                <a:solidFill>
                  <a:srgbClr val="3679E0"/>
                </a:solidFill>
              </a:rPr>
              <a:t>open reviewer reports</a:t>
            </a:r>
          </a:p>
          <a:p>
            <a:pPr lvl="1"/>
            <a:r>
              <a:rPr lang="en-US" sz="1400" dirty="0"/>
              <a:t>open </a:t>
            </a:r>
            <a:r>
              <a:rPr lang="en-US" sz="1400" b="1" i="1" dirty="0">
                <a:solidFill>
                  <a:srgbClr val="3679E0"/>
                </a:solidFill>
              </a:rPr>
              <a:t>participation</a:t>
            </a:r>
            <a:r>
              <a:rPr lang="en-US" sz="1400" dirty="0"/>
              <a:t> in the review process.</a:t>
            </a:r>
          </a:p>
          <a:p>
            <a:pPr lvl="1"/>
            <a:r>
              <a:rPr lang="en-US" sz="1400" dirty="0"/>
              <a:t>…more (+ combination of these)</a:t>
            </a:r>
          </a:p>
          <a:p>
            <a:endParaRPr lang="en-GB" sz="1400" dirty="0"/>
          </a:p>
        </p:txBody>
      </p:sp>
      <p:sp>
        <p:nvSpPr>
          <p:cNvPr id="3" name="Title 2">
            <a:extLst>
              <a:ext uri="{FF2B5EF4-FFF2-40B4-BE49-F238E27FC236}">
                <a16:creationId xmlns:a16="http://schemas.microsoft.com/office/drawing/2014/main" id="{A2A4A5A4-2284-773C-86B5-12A1860DA9E9}"/>
              </a:ext>
            </a:extLst>
          </p:cNvPr>
          <p:cNvSpPr>
            <a:spLocks noGrp="1"/>
          </p:cNvSpPr>
          <p:nvPr>
            <p:ph type="title"/>
          </p:nvPr>
        </p:nvSpPr>
        <p:spPr/>
        <p:txBody>
          <a:bodyPr/>
          <a:lstStyle/>
          <a:p>
            <a:r>
              <a:rPr lang="en-US" dirty="0"/>
              <a:t>Is open peer review the answer?</a:t>
            </a:r>
          </a:p>
        </p:txBody>
      </p:sp>
      <p:sp>
        <p:nvSpPr>
          <p:cNvPr id="7" name="TextBox 6">
            <a:extLst>
              <a:ext uri="{FF2B5EF4-FFF2-40B4-BE49-F238E27FC236}">
                <a16:creationId xmlns:a16="http://schemas.microsoft.com/office/drawing/2014/main" id="{DD2589E9-4F3E-713D-65C8-09E4527AECA1}"/>
              </a:ext>
            </a:extLst>
          </p:cNvPr>
          <p:cNvSpPr txBox="1"/>
          <p:nvPr/>
        </p:nvSpPr>
        <p:spPr>
          <a:xfrm>
            <a:off x="576263" y="3145111"/>
            <a:ext cx="7991475" cy="1200329"/>
          </a:xfrm>
          <a:prstGeom prst="rect">
            <a:avLst/>
          </a:prstGeom>
          <a:noFill/>
        </p:spPr>
        <p:txBody>
          <a:bodyPr wrap="square" rtlCol="0">
            <a:spAutoFit/>
          </a:bodyPr>
          <a:lstStyle/>
          <a:p>
            <a:r>
              <a:rPr lang="en-GB" dirty="0">
                <a:solidFill>
                  <a:srgbClr val="3679E0"/>
                </a:solidFill>
              </a:rPr>
              <a:t>Pro: </a:t>
            </a:r>
            <a:r>
              <a:rPr lang="en-GB" dirty="0"/>
              <a:t>The reader can access the review and assess it, as well as who has conducted the review. </a:t>
            </a:r>
          </a:p>
          <a:p>
            <a:r>
              <a:rPr lang="en-GB" dirty="0">
                <a:solidFill>
                  <a:srgbClr val="FF6E7D"/>
                </a:solidFill>
              </a:rPr>
              <a:t>Con: </a:t>
            </a:r>
            <a:r>
              <a:rPr lang="en-GB" dirty="0"/>
              <a:t>Risk of self-selection or reviewers choosing not to criticize researchers they are familiar with.</a:t>
            </a:r>
          </a:p>
        </p:txBody>
      </p:sp>
    </p:spTree>
    <p:extLst>
      <p:ext uri="{BB962C8B-B14F-4D97-AF65-F5344CB8AC3E}">
        <p14:creationId xmlns:p14="http://schemas.microsoft.com/office/powerpoint/2010/main" val="3861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A4B9AC-E20D-6BB5-4E2E-D8FCD3CFF923}"/>
              </a:ext>
            </a:extLst>
          </p:cNvPr>
          <p:cNvPicPr>
            <a:picLocks noChangeAspect="1"/>
          </p:cNvPicPr>
          <p:nvPr/>
        </p:nvPicPr>
        <p:blipFill rotWithShape="1">
          <a:blip r:embed="rId3"/>
          <a:srcRect l="79" r="4766" b="-3"/>
          <a:stretch/>
        </p:blipFill>
        <p:spPr>
          <a:xfrm>
            <a:off x="4689812" y="656797"/>
            <a:ext cx="3708401" cy="3897313"/>
          </a:xfrm>
          <a:prstGeom prst="roundRect">
            <a:avLst>
              <a:gd name="adj" fmla="val 3147"/>
            </a:avLst>
          </a:prstGeom>
          <a:noFill/>
          <a:effectLst>
            <a:outerShdw blurRad="139700" dist="12700" dir="2700000" sx="101000" sy="101000" algn="ctr" rotWithShape="0">
              <a:prstClr val="black">
                <a:alpha val="41000"/>
              </a:prstClr>
            </a:outerShdw>
          </a:effectLst>
        </p:spPr>
      </p:pic>
      <p:sp>
        <p:nvSpPr>
          <p:cNvPr id="10" name="Text Placeholder 2">
            <a:extLst>
              <a:ext uri="{FF2B5EF4-FFF2-40B4-BE49-F238E27FC236}">
                <a16:creationId xmlns:a16="http://schemas.microsoft.com/office/drawing/2014/main" id="{52A0C6E0-7FB0-375D-29BD-DDE6143B3B86}"/>
              </a:ext>
            </a:extLst>
          </p:cNvPr>
          <p:cNvSpPr>
            <a:spLocks noGrp="1"/>
          </p:cNvSpPr>
          <p:nvPr>
            <p:ph type="body" sz="quarter" idx="13"/>
          </p:nvPr>
        </p:nvSpPr>
        <p:spPr>
          <a:xfrm>
            <a:off x="576263" y="835025"/>
            <a:ext cx="3877926" cy="3897313"/>
          </a:xfrm>
        </p:spPr>
        <p:txBody>
          <a:bodyPr/>
          <a:lstStyle/>
          <a:p>
            <a:r>
              <a:rPr lang="en-US" dirty="0"/>
              <a:t>Check for plagiarism (i.e., </a:t>
            </a:r>
            <a:r>
              <a:rPr lang="en-US" dirty="0" err="1"/>
              <a:t>IThenticate</a:t>
            </a:r>
            <a:r>
              <a:rPr lang="en-US" dirty="0"/>
              <a:t>)</a:t>
            </a:r>
          </a:p>
          <a:p>
            <a:r>
              <a:rPr lang="en-US" dirty="0"/>
              <a:t>Help editors find suitable reviewers</a:t>
            </a:r>
          </a:p>
          <a:p>
            <a:r>
              <a:rPr lang="en-US" dirty="0"/>
              <a:t>Formatting checks</a:t>
            </a:r>
          </a:p>
          <a:p>
            <a:r>
              <a:rPr lang="en-US" dirty="0"/>
              <a:t>Suggestion for alternative journals for rejected manuscripts …</a:t>
            </a:r>
          </a:p>
          <a:p>
            <a:r>
              <a:rPr lang="en-US" dirty="0"/>
              <a:t>What may come using generative AI for Peer Review?</a:t>
            </a:r>
          </a:p>
          <a:p>
            <a:pPr lvl="1"/>
            <a:r>
              <a:rPr lang="en-US" dirty="0"/>
              <a:t>Company secrets!</a:t>
            </a:r>
          </a:p>
          <a:p>
            <a:pPr lvl="1"/>
            <a:r>
              <a:rPr lang="en-US" dirty="0"/>
              <a:t>but we may dream of language editing at all stages, translation services, reproducibility checks, summaries of articles, abstract and keyword services …</a:t>
            </a:r>
          </a:p>
          <a:p>
            <a:endParaRPr lang="en-US" dirty="0"/>
          </a:p>
        </p:txBody>
      </p:sp>
      <p:sp>
        <p:nvSpPr>
          <p:cNvPr id="3" name="Title 2">
            <a:extLst>
              <a:ext uri="{FF2B5EF4-FFF2-40B4-BE49-F238E27FC236}">
                <a16:creationId xmlns:a16="http://schemas.microsoft.com/office/drawing/2014/main" id="{BE5740B8-0383-B63B-0FE2-727E97D66D15}"/>
              </a:ext>
            </a:extLst>
          </p:cNvPr>
          <p:cNvSpPr>
            <a:spLocks noGrp="1"/>
          </p:cNvSpPr>
          <p:nvPr>
            <p:ph type="title"/>
          </p:nvPr>
        </p:nvSpPr>
        <p:spPr>
          <a:xfrm>
            <a:off x="576263" y="195263"/>
            <a:ext cx="7821950" cy="504825"/>
          </a:xfrm>
        </p:spPr>
        <p:txBody>
          <a:bodyPr anchor="ctr">
            <a:normAutofit/>
          </a:bodyPr>
          <a:lstStyle/>
          <a:p>
            <a:r>
              <a:rPr lang="en-US" dirty="0"/>
              <a:t>Is AI the answer?</a:t>
            </a:r>
          </a:p>
        </p:txBody>
      </p:sp>
    </p:spTree>
    <p:extLst>
      <p:ext uri="{BB962C8B-B14F-4D97-AF65-F5344CB8AC3E}">
        <p14:creationId xmlns:p14="http://schemas.microsoft.com/office/powerpoint/2010/main" val="365295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96DC4C-440B-C5DE-AAFA-B926F53BB474}"/>
              </a:ext>
            </a:extLst>
          </p:cNvPr>
          <p:cNvSpPr>
            <a:spLocks noGrp="1"/>
          </p:cNvSpPr>
          <p:nvPr>
            <p:ph sz="quarter" idx="16"/>
          </p:nvPr>
        </p:nvSpPr>
        <p:spPr/>
        <p:txBody>
          <a:bodyPr/>
          <a:lstStyle/>
          <a:p>
            <a:r>
              <a:rPr lang="en-US" dirty="0">
                <a:solidFill>
                  <a:srgbClr val="222222"/>
                </a:solidFill>
                <a:latin typeface="Segoe UI" panose="020B0502040204020203" pitchFamily="34" charset="0"/>
                <a:ea typeface="Calibri" panose="020F0502020204030204" pitchFamily="34" charset="0"/>
              </a:rPr>
              <a:t>N</a:t>
            </a:r>
            <a:r>
              <a:rPr lang="en-US" sz="1800" dirty="0">
                <a:solidFill>
                  <a:srgbClr val="222222"/>
                </a:solidFill>
                <a:effectLst/>
                <a:latin typeface="Segoe UI" panose="020B0502040204020203" pitchFamily="34" charset="0"/>
                <a:ea typeface="Calibri" panose="020F0502020204030204" pitchFamily="34" charset="0"/>
              </a:rPr>
              <a:t>o quick fixes </a:t>
            </a:r>
            <a:endParaRPr lang="en-US" dirty="0"/>
          </a:p>
        </p:txBody>
      </p:sp>
      <p:sp>
        <p:nvSpPr>
          <p:cNvPr id="3" name="Title 2">
            <a:extLst>
              <a:ext uri="{FF2B5EF4-FFF2-40B4-BE49-F238E27FC236}">
                <a16:creationId xmlns:a16="http://schemas.microsoft.com/office/drawing/2014/main" id="{0961E17D-A904-D953-D524-D69BAB20C12B}"/>
              </a:ext>
            </a:extLst>
          </p:cNvPr>
          <p:cNvSpPr>
            <a:spLocks noGrp="1"/>
          </p:cNvSpPr>
          <p:nvPr>
            <p:ph type="title"/>
          </p:nvPr>
        </p:nvSpPr>
        <p:spPr/>
        <p:txBody>
          <a:bodyPr/>
          <a:lstStyle/>
          <a:p>
            <a:r>
              <a:rPr lang="en-US" dirty="0"/>
              <a:t>Conclusion</a:t>
            </a:r>
          </a:p>
        </p:txBody>
      </p:sp>
      <p:pic>
        <p:nvPicPr>
          <p:cNvPr id="4" name="Picture 3">
            <a:extLst>
              <a:ext uri="{FF2B5EF4-FFF2-40B4-BE49-F238E27FC236}">
                <a16:creationId xmlns:a16="http://schemas.microsoft.com/office/drawing/2014/main" id="{0EB30E10-0E70-29B2-6807-4B19834DEAA7}"/>
              </a:ext>
            </a:extLst>
          </p:cNvPr>
          <p:cNvPicPr>
            <a:picLocks noChangeAspect="1"/>
          </p:cNvPicPr>
          <p:nvPr/>
        </p:nvPicPr>
        <p:blipFill rotWithShape="1">
          <a:blip r:embed="rId3">
            <a:extLst>
              <a:ext uri="{28A0092B-C50C-407E-A947-70E740481C1C}">
                <a14:useLocalDpi xmlns:a14="http://schemas.microsoft.com/office/drawing/2010/main" val="0"/>
              </a:ext>
            </a:extLst>
          </a:blip>
          <a:srcRect r="2176"/>
          <a:stretch/>
        </p:blipFill>
        <p:spPr>
          <a:xfrm>
            <a:off x="4993705" y="895320"/>
            <a:ext cx="3279064" cy="3519166"/>
          </a:xfrm>
          <a:prstGeom prst="rect">
            <a:avLst/>
          </a:prstGeom>
        </p:spPr>
      </p:pic>
      <p:pic>
        <p:nvPicPr>
          <p:cNvPr id="8" name="Picture 7">
            <a:extLst>
              <a:ext uri="{FF2B5EF4-FFF2-40B4-BE49-F238E27FC236}">
                <a16:creationId xmlns:a16="http://schemas.microsoft.com/office/drawing/2014/main" id="{1D93D0EE-AF34-A98A-E21F-F6759A8F04C7}"/>
              </a:ext>
            </a:extLst>
          </p:cNvPr>
          <p:cNvPicPr>
            <a:picLocks noChangeAspect="1"/>
          </p:cNvPicPr>
          <p:nvPr/>
        </p:nvPicPr>
        <p:blipFill rotWithShape="1">
          <a:blip r:embed="rId4">
            <a:extLst>
              <a:ext uri="{28A0092B-C50C-407E-A947-70E740481C1C}">
                <a14:useLocalDpi xmlns:a14="http://schemas.microsoft.com/office/drawing/2010/main" val="0"/>
              </a:ext>
            </a:extLst>
          </a:blip>
          <a:srcRect r="2" b="1211"/>
          <a:stretch/>
        </p:blipFill>
        <p:spPr>
          <a:xfrm>
            <a:off x="576262" y="1561219"/>
            <a:ext cx="3956422" cy="2853267"/>
          </a:xfrm>
          <a:prstGeom prst="rect">
            <a:avLst/>
          </a:prstGeom>
        </p:spPr>
      </p:pic>
    </p:spTree>
    <p:extLst>
      <p:ext uri="{BB962C8B-B14F-4D97-AF65-F5344CB8AC3E}">
        <p14:creationId xmlns:p14="http://schemas.microsoft.com/office/powerpoint/2010/main" val="40548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8">
            <a:extLst>
              <a:ext uri="{FF2B5EF4-FFF2-40B4-BE49-F238E27FC236}">
                <a16:creationId xmlns:a16="http://schemas.microsoft.com/office/drawing/2014/main" id="{6788EDF6-2F41-C999-390B-C624E061CC44}"/>
              </a:ext>
            </a:extLst>
          </p:cNvPr>
          <p:cNvSpPr/>
          <p:nvPr/>
        </p:nvSpPr>
        <p:spPr>
          <a:xfrm>
            <a:off x="3971336" y="195263"/>
            <a:ext cx="7737629" cy="5155195"/>
          </a:xfrm>
          <a:prstGeom prst="rect">
            <a:avLst/>
          </a:prstGeom>
          <a:gradFill flip="none" rotWithShape="1">
            <a:gsLst>
              <a:gs pos="75000">
                <a:schemeClr val="bg1">
                  <a:alpha val="0"/>
                </a:schemeClr>
              </a:gs>
              <a:gs pos="36000">
                <a:schemeClr val="bg1">
                  <a:alpha val="95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sv-SE" sz="1350" dirty="0"/>
          </a:p>
        </p:txBody>
      </p:sp>
      <p:sp>
        <p:nvSpPr>
          <p:cNvPr id="7" name="Text Placeholder 6">
            <a:extLst>
              <a:ext uri="{FF2B5EF4-FFF2-40B4-BE49-F238E27FC236}">
                <a16:creationId xmlns:a16="http://schemas.microsoft.com/office/drawing/2014/main" id="{596FFE95-857D-443F-9741-F16873CE78FD}"/>
              </a:ext>
            </a:extLst>
          </p:cNvPr>
          <p:cNvSpPr>
            <a:spLocks noGrp="1"/>
          </p:cNvSpPr>
          <p:nvPr>
            <p:ph type="body" sz="quarter" idx="15"/>
          </p:nvPr>
        </p:nvSpPr>
        <p:spPr>
          <a:xfrm>
            <a:off x="5001208" y="554964"/>
            <a:ext cx="3708400" cy="1594378"/>
          </a:xfrm>
        </p:spPr>
        <p:txBody>
          <a:bodyPr/>
          <a:lstStyle/>
          <a:p>
            <a:r>
              <a:rPr lang="da-DK" sz="1400" i="1" dirty="0">
                <a:solidFill>
                  <a:schemeClr val="tx2"/>
                </a:solidFill>
              </a:rPr>
              <a:t>”The </a:t>
            </a:r>
            <a:r>
              <a:rPr lang="da-DK" sz="1400" i="1" dirty="0" err="1">
                <a:solidFill>
                  <a:schemeClr val="tx2"/>
                </a:solidFill>
              </a:rPr>
              <a:t>only</a:t>
            </a:r>
            <a:r>
              <a:rPr lang="da-DK" sz="1400" i="1" dirty="0">
                <a:solidFill>
                  <a:schemeClr val="tx2"/>
                </a:solidFill>
              </a:rPr>
              <a:t> </a:t>
            </a:r>
            <a:r>
              <a:rPr lang="da-DK" sz="1400" i="1" dirty="0" err="1">
                <a:solidFill>
                  <a:schemeClr val="tx2"/>
                </a:solidFill>
              </a:rPr>
              <a:t>thing</a:t>
            </a:r>
            <a:r>
              <a:rPr lang="da-DK" sz="1400" i="1" dirty="0">
                <a:solidFill>
                  <a:schemeClr val="tx2"/>
                </a:solidFill>
              </a:rPr>
              <a:t> </a:t>
            </a:r>
            <a:r>
              <a:rPr lang="da-DK" sz="1400" i="1" dirty="0" err="1">
                <a:solidFill>
                  <a:schemeClr val="tx2"/>
                </a:solidFill>
              </a:rPr>
              <a:t>that</a:t>
            </a:r>
            <a:r>
              <a:rPr lang="da-DK" sz="1400" i="1" dirty="0">
                <a:solidFill>
                  <a:schemeClr val="tx2"/>
                </a:solidFill>
              </a:rPr>
              <a:t> </a:t>
            </a:r>
            <a:r>
              <a:rPr lang="da-DK" sz="1400" i="1" dirty="0" err="1">
                <a:solidFill>
                  <a:schemeClr val="tx2"/>
                </a:solidFill>
              </a:rPr>
              <a:t>can</a:t>
            </a:r>
            <a:r>
              <a:rPr lang="da-DK" sz="1400" i="1" dirty="0">
                <a:solidFill>
                  <a:schemeClr val="tx2"/>
                </a:solidFill>
              </a:rPr>
              <a:t> </a:t>
            </a:r>
            <a:r>
              <a:rPr lang="da-DK" sz="1400" i="1" dirty="0" err="1">
                <a:solidFill>
                  <a:schemeClr val="tx2"/>
                </a:solidFill>
              </a:rPr>
              <a:t>actually</a:t>
            </a:r>
            <a:r>
              <a:rPr lang="da-DK" sz="1400" i="1" dirty="0">
                <a:solidFill>
                  <a:schemeClr val="tx2"/>
                </a:solidFill>
              </a:rPr>
              <a:t> </a:t>
            </a:r>
            <a:r>
              <a:rPr lang="da-DK" sz="1400" i="1" dirty="0" err="1">
                <a:solidFill>
                  <a:schemeClr val="tx2"/>
                </a:solidFill>
              </a:rPr>
              <a:t>prevent</a:t>
            </a:r>
            <a:r>
              <a:rPr lang="da-DK" sz="1400" i="1" dirty="0">
                <a:solidFill>
                  <a:schemeClr val="tx2"/>
                </a:solidFill>
              </a:rPr>
              <a:t> </a:t>
            </a:r>
            <a:r>
              <a:rPr lang="da-DK" sz="1400" i="1" dirty="0" err="1">
                <a:solidFill>
                  <a:schemeClr val="tx2"/>
                </a:solidFill>
              </a:rPr>
              <a:t>that</a:t>
            </a:r>
            <a:r>
              <a:rPr lang="da-DK" sz="1400" i="1" dirty="0">
                <a:solidFill>
                  <a:schemeClr val="tx2"/>
                </a:solidFill>
              </a:rPr>
              <a:t> bad research is </a:t>
            </a:r>
            <a:r>
              <a:rPr lang="da-DK" sz="1400" i="1" dirty="0" err="1">
                <a:solidFill>
                  <a:schemeClr val="tx2"/>
                </a:solidFill>
              </a:rPr>
              <a:t>being</a:t>
            </a:r>
            <a:r>
              <a:rPr lang="da-DK" sz="1400" i="1" dirty="0">
                <a:solidFill>
                  <a:schemeClr val="tx2"/>
                </a:solidFill>
              </a:rPr>
              <a:t> </a:t>
            </a:r>
            <a:r>
              <a:rPr lang="da-DK" sz="1400" i="1" dirty="0" err="1">
                <a:solidFill>
                  <a:schemeClr val="tx2"/>
                </a:solidFill>
              </a:rPr>
              <a:t>published</a:t>
            </a:r>
            <a:r>
              <a:rPr lang="da-DK" sz="1400" i="1" dirty="0">
                <a:solidFill>
                  <a:schemeClr val="tx2"/>
                </a:solidFill>
              </a:rPr>
              <a:t> is </a:t>
            </a:r>
            <a:r>
              <a:rPr lang="da-DK" sz="1400" i="1" dirty="0" err="1">
                <a:solidFill>
                  <a:schemeClr val="tx2"/>
                </a:solidFill>
              </a:rPr>
              <a:t>when</a:t>
            </a:r>
            <a:r>
              <a:rPr lang="da-DK" sz="1400" i="1" dirty="0">
                <a:solidFill>
                  <a:schemeClr val="tx2"/>
                </a:solidFill>
              </a:rPr>
              <a:t> the </a:t>
            </a:r>
            <a:r>
              <a:rPr lang="da-DK" sz="1400" i="1" dirty="0" err="1">
                <a:solidFill>
                  <a:schemeClr val="tx2"/>
                </a:solidFill>
              </a:rPr>
              <a:t>authors</a:t>
            </a:r>
            <a:r>
              <a:rPr lang="da-DK" sz="1400" i="1" dirty="0">
                <a:solidFill>
                  <a:schemeClr val="tx2"/>
                </a:solidFill>
              </a:rPr>
              <a:t> run out of stamps …”</a:t>
            </a:r>
            <a:endParaRPr lang="en-US" sz="1400" dirty="0">
              <a:solidFill>
                <a:schemeClr val="tx2"/>
              </a:solidFill>
            </a:endParaRPr>
          </a:p>
          <a:p>
            <a:r>
              <a:rPr lang="en-US" sz="1400" dirty="0">
                <a:solidFill>
                  <a:schemeClr val="tx1">
                    <a:lumMod val="60000"/>
                    <a:lumOff val="40000"/>
                  </a:schemeClr>
                </a:solidFill>
              </a:rPr>
              <a:t>	-Fiona </a:t>
            </a:r>
            <a:r>
              <a:rPr lang="en-US" sz="1400" dirty="0" err="1">
                <a:solidFill>
                  <a:schemeClr val="tx1">
                    <a:lumMod val="60000"/>
                    <a:lumOff val="40000"/>
                  </a:schemeClr>
                </a:solidFill>
              </a:rPr>
              <a:t>Godlee</a:t>
            </a:r>
            <a:r>
              <a:rPr lang="en-US" sz="1400" dirty="0">
                <a:solidFill>
                  <a:schemeClr val="tx1">
                    <a:lumMod val="60000"/>
                    <a:lumOff val="40000"/>
                  </a:schemeClr>
                </a:solidFill>
              </a:rPr>
              <a:t>, Former editor of BMJ</a:t>
            </a:r>
          </a:p>
        </p:txBody>
      </p:sp>
      <p:sp>
        <p:nvSpPr>
          <p:cNvPr id="4" name="Text Placeholder 3">
            <a:extLst>
              <a:ext uri="{FF2B5EF4-FFF2-40B4-BE49-F238E27FC236}">
                <a16:creationId xmlns:a16="http://schemas.microsoft.com/office/drawing/2014/main" id="{131F6316-67C8-4836-B213-AD01C8E6DE7A}"/>
              </a:ext>
            </a:extLst>
          </p:cNvPr>
          <p:cNvSpPr>
            <a:spLocks noGrp="1"/>
          </p:cNvSpPr>
          <p:nvPr>
            <p:ph type="body" sz="quarter" idx="14"/>
          </p:nvPr>
        </p:nvSpPr>
        <p:spPr>
          <a:xfrm>
            <a:off x="576263" y="1283517"/>
            <a:ext cx="5112709" cy="448866"/>
          </a:xfrm>
        </p:spPr>
        <p:txBody>
          <a:bodyPr/>
          <a:lstStyle/>
          <a:p>
            <a:r>
              <a:rPr lang="en-US" sz="2000" dirty="0">
                <a:solidFill>
                  <a:schemeClr val="accent5">
                    <a:lumMod val="50000"/>
                  </a:schemeClr>
                </a:solidFill>
              </a:rPr>
              <a:t>Thank you!</a:t>
            </a:r>
          </a:p>
        </p:txBody>
      </p:sp>
      <p:sp>
        <p:nvSpPr>
          <p:cNvPr id="5" name="Text Placeholder 4">
            <a:extLst>
              <a:ext uri="{FF2B5EF4-FFF2-40B4-BE49-F238E27FC236}">
                <a16:creationId xmlns:a16="http://schemas.microsoft.com/office/drawing/2014/main" id="{2EF834B2-996A-497C-85E7-C49E69927C7B}"/>
              </a:ext>
            </a:extLst>
          </p:cNvPr>
          <p:cNvSpPr>
            <a:spLocks noGrp="1"/>
          </p:cNvSpPr>
          <p:nvPr>
            <p:ph type="body" sz="quarter" idx="16"/>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89E35E1C-47EC-CE84-6DA5-28F55726454C}"/>
              </a:ext>
            </a:extLst>
          </p:cNvPr>
          <p:cNvSpPr txBox="1"/>
          <p:nvPr/>
        </p:nvSpPr>
        <p:spPr>
          <a:xfrm>
            <a:off x="510949" y="2000053"/>
            <a:ext cx="6084584" cy="3162404"/>
          </a:xfrm>
          <a:prstGeom prst="rect">
            <a:avLst/>
          </a:prstGeom>
          <a:solidFill>
            <a:schemeClr val="lt1">
              <a:alpha val="69000"/>
            </a:schemeClr>
          </a:solidFill>
        </p:spPr>
        <p:txBody>
          <a:bodyPr wrap="square" rtlCol="0">
            <a:spAutoFit/>
          </a:bodyPr>
          <a:lstStyle/>
          <a:p>
            <a:pPr marL="0" marR="0">
              <a:spcBef>
                <a:spcPts val="0"/>
              </a:spcBef>
              <a:spcAft>
                <a:spcPts val="0"/>
              </a:spcAft>
            </a:pPr>
            <a:r>
              <a:rPr lang="en-US" sz="1050" b="1" dirty="0">
                <a:latin typeface="Times New Roman" panose="02020603050405020304" pitchFamily="18" charset="0"/>
                <a:cs typeface="Times New Roman" panose="02020603050405020304" pitchFamily="18" charset="0"/>
              </a:rPr>
              <a:t>Selected references:</a:t>
            </a:r>
            <a:endParaRPr lang="en-US" sz="105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Aczel</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Szaszi</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B., &amp; Holcombe, A. O. (2021). A billion-dollar donation: estimating the cost of researchers' time spent on peer review.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Res </a:t>
            </a:r>
            <a:r>
              <a:rPr lang="en-US" sz="1050" i="1" dirty="0" err="1">
                <a:effectLst/>
                <a:latin typeface="Times New Roman" panose="02020603050405020304" pitchFamily="18" charset="0"/>
                <a:ea typeface="Times New Roman" panose="02020603050405020304" pitchFamily="18" charset="0"/>
                <a:cs typeface="Times New Roman" panose="02020603050405020304" pitchFamily="18" charset="0"/>
              </a:rPr>
              <a:t>Integr</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Peer Rev</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(1), 14.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https://doi.org/10.1186/s41073-021-00118-2</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Bravo, G.,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Grimaldo</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F., Lopez-</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Inesta</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Mehmani</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B., &amp;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Squazzoni</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F. (2019). The effect of publishing peer review reports on referee behavior in five scholarly journals.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Nat </a:t>
            </a:r>
            <a:r>
              <a:rPr lang="en-US" sz="1050" i="1" dirty="0" err="1">
                <a:effectLst/>
                <a:latin typeface="Times New Roman" panose="02020603050405020304" pitchFamily="18" charset="0"/>
                <a:ea typeface="Times New Roman" panose="02020603050405020304" pitchFamily="18" charset="0"/>
                <a:cs typeface="Times New Roman" panose="02020603050405020304" pitchFamily="18" charset="0"/>
              </a:rPr>
              <a:t>Commun</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(1), 322.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https://doi.org/10.1038/s41467-018-08250-2</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Checco</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Bracciale</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L.,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Loreti</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P.,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Pinfield</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S., &amp; Bianchi, G. (2021). AI-assisted peer review.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Humanities and Social Sciences Communications</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8</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https://doi.org/10.1057/s41599-020-00703-8</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DeLisi, L. E. (2022). Editorial: Where have all the reviewers gone?: Is the peer review concept in crisis?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Psychiatry Res</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310</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114454.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https://doi.org/10.1016/j.psychres.2022.114454</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Petrescu, M., &amp;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Krishen</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 S. (2022). The evolving crisis of the peer-review process.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Journal of Marketing Analytics</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(3), 185-186.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https://doi.org/10.1057/s41270-022-00176-5</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Ross-</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Hellauer</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T. (2017). What is open peer review? A systematic review.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F1000Res</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588.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https://doi.org/10.12688/f1000research.11369.2</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Smith, R. (2006). Peer review: a flawed process at the heart of science and journals.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Journal of the Royal Society of Medicine</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 99</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(4), 178-182.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https://doi.org/10.1177/014107680609900414</a:t>
            </a:r>
            <a:endParaRPr lang="en-US" sz="105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5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wall, indoor, posing&#10;&#10;Description automatically generated">
            <a:extLst>
              <a:ext uri="{FF2B5EF4-FFF2-40B4-BE49-F238E27FC236}">
                <a16:creationId xmlns:a16="http://schemas.microsoft.com/office/drawing/2014/main" id="{521A965F-9EA1-856D-6052-9187ED903F39}"/>
              </a:ext>
            </a:extLst>
          </p:cNvPr>
          <p:cNvPicPr>
            <a:picLocks noGrp="1" noChangeAspect="1"/>
          </p:cNvPicPr>
          <p:nvPr>
            <p:ph type="pic" sz="quarter" idx="24"/>
          </p:nvPr>
        </p:nvPicPr>
        <p:blipFill rotWithShape="1">
          <a:blip r:embed="rId3">
            <a:extLst>
              <a:ext uri="{28A0092B-C50C-407E-A947-70E740481C1C}">
                <a14:useLocalDpi xmlns:a14="http://schemas.microsoft.com/office/drawing/2010/main" val="0"/>
              </a:ext>
            </a:extLst>
          </a:blip>
          <a:srcRect l="6931" r="4183" b="2"/>
          <a:stretch/>
        </p:blipFill>
        <p:spPr>
          <a:xfrm>
            <a:off x="21" y="10"/>
            <a:ext cx="4571980" cy="5143490"/>
          </a:xfrm>
          <a:noFill/>
        </p:spPr>
      </p:pic>
      <p:sp>
        <p:nvSpPr>
          <p:cNvPr id="6" name="Rectangle 1">
            <a:extLst>
              <a:ext uri="{FF2B5EF4-FFF2-40B4-BE49-F238E27FC236}">
                <a16:creationId xmlns:a16="http://schemas.microsoft.com/office/drawing/2014/main" id="{CF05BDA4-2B62-9FB8-A31E-FC3F87263C87}"/>
              </a:ext>
            </a:extLst>
          </p:cNvPr>
          <p:cNvSpPr>
            <a:spLocks noGrp="1" noChangeArrowheads="1"/>
          </p:cNvSpPr>
          <p:nvPr>
            <p:ph type="body" sz="quarter" idx="25"/>
          </p:nvPr>
        </p:nvSpPr>
        <p:spPr bwMode="auto">
          <a:xfrm>
            <a:off x="4859339" y="835026"/>
            <a:ext cx="3681797" cy="38973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20000"/>
          </a:bodyPr>
          <a:lstStyle/>
          <a:p>
            <a:pPr defTabSz="914378" eaLnBrk="0" fontAlgn="base" hangingPunct="0">
              <a:spcBef>
                <a:spcPct val="0"/>
              </a:spcBef>
              <a:buClrTx/>
              <a:tabLst/>
            </a:pPr>
            <a:r>
              <a:rPr kumimoji="0" lang="en-US" altLang="en-US" b="0" i="0" u="none" strike="noStrike" cap="none" normalizeH="0" baseline="0" dirty="0">
                <a:ln>
                  <a:noFill/>
                </a:ln>
                <a:effectLst/>
              </a:rPr>
              <a:t>Dr. Charlotte Wien</a:t>
            </a:r>
          </a:p>
          <a:p>
            <a:pPr marL="285743" indent="-285743" defTabSz="914378" eaLnBrk="0" fontAlgn="base" hangingPunct="0">
              <a:spcBef>
                <a:spcPct val="0"/>
              </a:spcBef>
              <a:buClrTx/>
              <a:buFont typeface="Arial" panose="020B0604020202020204" pitchFamily="34" charset="0"/>
              <a:buChar char="•"/>
              <a:tabLst/>
            </a:pPr>
            <a:r>
              <a:rPr kumimoji="0" lang="en-US" altLang="en-US" b="0" i="0" u="none" strike="noStrike" cap="none" normalizeH="0" baseline="0" dirty="0">
                <a:ln>
                  <a:noFill/>
                </a:ln>
                <a:effectLst/>
              </a:rPr>
              <a:t>Vice President of European Library Relations a</a:t>
            </a:r>
            <a:r>
              <a:rPr lang="en-US" altLang="en-US" dirty="0"/>
              <a:t>nd P</a:t>
            </a:r>
            <a:r>
              <a:rPr kumimoji="0" lang="en-US" altLang="en-US" b="0" i="0" u="none" strike="noStrike" cap="none" normalizeH="0" baseline="0" dirty="0">
                <a:ln>
                  <a:noFill/>
                </a:ln>
                <a:effectLst/>
              </a:rPr>
              <a:t>rofessor of Scholarly Communication at Arctic University in </a:t>
            </a:r>
            <a:r>
              <a:rPr kumimoji="0" lang="en-US" altLang="en-US" b="0" i="0" u="none" strike="noStrike" cap="none" normalizeH="0" baseline="0" dirty="0" err="1">
                <a:ln>
                  <a:noFill/>
                </a:ln>
                <a:effectLst/>
              </a:rPr>
              <a:t>Tromso</a:t>
            </a:r>
            <a:endParaRPr kumimoji="0" lang="en-US" altLang="en-US" b="0" i="0" u="none" strike="noStrike" cap="none" normalizeH="0" baseline="0" dirty="0">
              <a:ln>
                <a:noFill/>
              </a:ln>
              <a:effectLst/>
            </a:endParaRPr>
          </a:p>
          <a:p>
            <a:pPr marL="285743" indent="-285743" defTabSz="914378" eaLnBrk="0" fontAlgn="base" hangingPunct="0">
              <a:spcBef>
                <a:spcPct val="0"/>
              </a:spcBef>
              <a:buClrTx/>
              <a:buFont typeface="Arial" panose="020B0604020202020204" pitchFamily="34" charset="0"/>
              <a:buChar char="•"/>
              <a:tabLst/>
            </a:pPr>
            <a:r>
              <a:rPr kumimoji="0" lang="en-US" altLang="en-US" b="0" i="0" u="none" strike="noStrike" cap="none" normalizeH="0" baseline="0" dirty="0">
                <a:ln>
                  <a:noFill/>
                </a:ln>
                <a:effectLst/>
              </a:rPr>
              <a:t>Before: Professor of scholarly Communication and Head of Researcher </a:t>
            </a:r>
            <a:r>
              <a:rPr lang="en-US" altLang="en-US" dirty="0"/>
              <a:t>S</a:t>
            </a:r>
            <a:r>
              <a:rPr kumimoji="0" lang="en-US" altLang="en-US" b="0" i="0" u="none" strike="noStrike" cap="none" normalizeH="0" baseline="0" dirty="0">
                <a:ln>
                  <a:noFill/>
                </a:ln>
                <a:effectLst/>
              </a:rPr>
              <a:t>ervices at the University Library of Southern Denmark</a:t>
            </a:r>
          </a:p>
          <a:p>
            <a:pPr marL="285743" indent="-285743" defTabSz="914378" eaLnBrk="0" fontAlgn="base" hangingPunct="0">
              <a:spcBef>
                <a:spcPct val="0"/>
              </a:spcBef>
              <a:buClrTx/>
              <a:buFont typeface="Arial" panose="020B0604020202020204" pitchFamily="34" charset="0"/>
              <a:buChar char="•"/>
              <a:tabLst/>
            </a:pPr>
            <a:r>
              <a:rPr lang="en-US" altLang="en-US" dirty="0"/>
              <a:t>My task: </a:t>
            </a:r>
          </a:p>
          <a:p>
            <a:pPr marL="646097" lvl="1" indent="-285743" defTabSz="914378" eaLnBrk="0" fontAlgn="base" hangingPunct="0">
              <a:spcBef>
                <a:spcPct val="0"/>
              </a:spcBef>
              <a:buClrTx/>
              <a:buFont typeface="Arial" panose="020B0604020202020204" pitchFamily="34" charset="0"/>
              <a:buChar char="•"/>
            </a:pPr>
            <a:r>
              <a:rPr lang="en-US" altLang="en-US" dirty="0"/>
              <a:t>To build stronger and better relations between the European Libraries and Elsevier </a:t>
            </a:r>
          </a:p>
          <a:p>
            <a:pPr marL="285743" indent="-285743" defTabSz="914378" eaLnBrk="0" fontAlgn="base" hangingPunct="0">
              <a:spcBef>
                <a:spcPct val="0"/>
              </a:spcBef>
              <a:buClrTx/>
              <a:buFont typeface="Arial" panose="020B0604020202020204" pitchFamily="34" charset="0"/>
              <a:buChar char="•"/>
              <a:tabLst/>
            </a:pPr>
            <a:r>
              <a:rPr lang="en-US" altLang="en-US" dirty="0"/>
              <a:t>My tools: </a:t>
            </a:r>
          </a:p>
          <a:p>
            <a:pPr marL="646097" lvl="1" indent="-285743" defTabSz="914378" eaLnBrk="0" fontAlgn="base" hangingPunct="0">
              <a:spcBef>
                <a:spcPct val="0"/>
              </a:spcBef>
              <a:buClrTx/>
              <a:buFont typeface="Arial" panose="020B0604020202020204" pitchFamily="34" charset="0"/>
              <a:buChar char="•"/>
            </a:pPr>
            <a:r>
              <a:rPr lang="en-US" altLang="en-US" dirty="0"/>
              <a:t>knowledge about the scholarly communication ecosystem and its major stakeholders </a:t>
            </a:r>
          </a:p>
        </p:txBody>
      </p:sp>
      <p:sp>
        <p:nvSpPr>
          <p:cNvPr id="2" name="Title 1">
            <a:extLst>
              <a:ext uri="{FF2B5EF4-FFF2-40B4-BE49-F238E27FC236}">
                <a16:creationId xmlns:a16="http://schemas.microsoft.com/office/drawing/2014/main" id="{2718BD1F-2F3B-49E7-ABDA-FCF6122BB5F6}"/>
              </a:ext>
            </a:extLst>
          </p:cNvPr>
          <p:cNvSpPr>
            <a:spLocks noGrp="1"/>
          </p:cNvSpPr>
          <p:nvPr>
            <p:ph type="title"/>
          </p:nvPr>
        </p:nvSpPr>
        <p:spPr>
          <a:xfrm>
            <a:off x="4859339" y="195263"/>
            <a:ext cx="3681797" cy="504825"/>
          </a:xfrm>
        </p:spPr>
        <p:txBody>
          <a:bodyPr anchor="ctr">
            <a:normAutofit/>
          </a:bodyPr>
          <a:lstStyle/>
          <a:p>
            <a:r>
              <a:rPr lang="en-US" dirty="0">
                <a:solidFill>
                  <a:schemeClr val="accent5">
                    <a:lumMod val="50000"/>
                  </a:schemeClr>
                </a:solidFill>
              </a:rPr>
              <a:t>I am</a:t>
            </a:r>
          </a:p>
        </p:txBody>
      </p:sp>
    </p:spTree>
    <p:extLst>
      <p:ext uri="{BB962C8B-B14F-4D97-AF65-F5344CB8AC3E}">
        <p14:creationId xmlns:p14="http://schemas.microsoft.com/office/powerpoint/2010/main" val="399433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FF303-5B75-575A-A6C6-BA0D23289E02}"/>
              </a:ext>
            </a:extLst>
          </p:cNvPr>
          <p:cNvSpPr>
            <a:spLocks noGrp="1"/>
          </p:cNvSpPr>
          <p:nvPr>
            <p:ph type="body" sz="quarter" idx="13"/>
          </p:nvPr>
        </p:nvSpPr>
        <p:spPr>
          <a:xfrm>
            <a:off x="4572001" y="869950"/>
            <a:ext cx="3995737" cy="3897313"/>
          </a:xfrm>
        </p:spPr>
        <p:txBody>
          <a:bodyPr>
            <a:normAutofit fontScale="85000" lnSpcReduction="20000"/>
          </a:bodyPr>
          <a:lstStyle/>
          <a:p>
            <a:pPr marL="0" indent="0">
              <a:lnSpc>
                <a:spcPct val="120000"/>
              </a:lnSpc>
              <a:buNone/>
            </a:pPr>
            <a:endParaRPr lang="en-US" dirty="0"/>
          </a:p>
          <a:p>
            <a:pPr>
              <a:lnSpc>
                <a:spcPct val="120000"/>
              </a:lnSpc>
            </a:pPr>
            <a:r>
              <a:rPr lang="en-US" dirty="0"/>
              <a:t>PhD in Theory of science </a:t>
            </a:r>
          </a:p>
          <a:p>
            <a:pPr>
              <a:lnSpc>
                <a:spcPct val="120000"/>
              </a:lnSpc>
            </a:pPr>
            <a:r>
              <a:rPr lang="en-US" dirty="0"/>
              <a:t>Senior Lecturer at the Swedish School of Library and Information Science (University of Borås)</a:t>
            </a:r>
          </a:p>
          <a:p>
            <a:pPr>
              <a:lnSpc>
                <a:spcPct val="120000"/>
              </a:lnSpc>
            </a:pPr>
            <a:r>
              <a:rPr lang="en-US" dirty="0"/>
              <a:t>Director, Data as Impact Lab (</a:t>
            </a:r>
            <a:r>
              <a:rPr lang="en-US" dirty="0" err="1"/>
              <a:t>UofB</a:t>
            </a:r>
            <a:r>
              <a:rPr lang="en-US" dirty="0"/>
              <a:t>)</a:t>
            </a:r>
          </a:p>
          <a:p>
            <a:pPr>
              <a:lnSpc>
                <a:spcPct val="120000"/>
              </a:lnSpc>
            </a:pPr>
            <a:r>
              <a:rPr lang="en-US" dirty="0"/>
              <a:t>Chair of the </a:t>
            </a:r>
            <a:r>
              <a:rPr lang="en-US" dirty="0" err="1"/>
              <a:t>Nat’l</a:t>
            </a:r>
            <a:r>
              <a:rPr lang="en-US" dirty="0"/>
              <a:t> Libraries’ Researcher board</a:t>
            </a:r>
          </a:p>
          <a:p>
            <a:pPr marL="0" indent="0">
              <a:lnSpc>
                <a:spcPct val="120000"/>
              </a:lnSpc>
              <a:buNone/>
            </a:pPr>
            <a:endParaRPr lang="en-US" dirty="0"/>
          </a:p>
          <a:p>
            <a:pPr>
              <a:lnSpc>
                <a:spcPct val="120000"/>
              </a:lnSpc>
            </a:pPr>
            <a:r>
              <a:rPr lang="en-US" dirty="0"/>
              <a:t>My research is presently funded by a grant from </a:t>
            </a:r>
            <a:r>
              <a:rPr lang="en-US" dirty="0" err="1"/>
              <a:t>Riksbankens</a:t>
            </a:r>
            <a:r>
              <a:rPr lang="en-US" dirty="0"/>
              <a:t> </a:t>
            </a:r>
            <a:r>
              <a:rPr lang="en-US" dirty="0" err="1"/>
              <a:t>Jubileumsfond</a:t>
            </a:r>
            <a:r>
              <a:rPr lang="en-US" dirty="0"/>
              <a:t>:</a:t>
            </a:r>
            <a:endParaRPr lang="en-US" i="1" dirty="0"/>
          </a:p>
          <a:p>
            <a:pPr marL="0" indent="0" algn="ctr">
              <a:lnSpc>
                <a:spcPct val="120000"/>
              </a:lnSpc>
              <a:buNone/>
            </a:pPr>
            <a:r>
              <a:rPr lang="en-US" i="1" dirty="0"/>
              <a:t>“Publishing platforms for research </a:t>
            </a:r>
            <a:br>
              <a:rPr lang="en-US" i="1" dirty="0"/>
            </a:br>
            <a:r>
              <a:rPr lang="en-US" i="1" dirty="0"/>
              <a:t>in light of disciplinary differences and </a:t>
            </a:r>
            <a:br>
              <a:rPr lang="en-US" i="1" dirty="0"/>
            </a:br>
            <a:r>
              <a:rPr lang="en-US" i="1" dirty="0"/>
              <a:t>research evaluation”</a:t>
            </a:r>
          </a:p>
          <a:p>
            <a:pPr marL="0" indent="0">
              <a:lnSpc>
                <a:spcPct val="120000"/>
              </a:lnSpc>
              <a:buNone/>
            </a:pPr>
            <a:endParaRPr lang="en-US" dirty="0"/>
          </a:p>
          <a:p>
            <a:pPr marL="0" indent="0">
              <a:lnSpc>
                <a:spcPct val="120000"/>
              </a:lnSpc>
              <a:buNone/>
            </a:pPr>
            <a:endParaRPr lang="en-US" dirty="0"/>
          </a:p>
        </p:txBody>
      </p:sp>
      <p:sp>
        <p:nvSpPr>
          <p:cNvPr id="3" name="Title 2">
            <a:extLst>
              <a:ext uri="{FF2B5EF4-FFF2-40B4-BE49-F238E27FC236}">
                <a16:creationId xmlns:a16="http://schemas.microsoft.com/office/drawing/2014/main" id="{A214DD93-25FB-08CD-C902-13EAD818572F}"/>
              </a:ext>
            </a:extLst>
          </p:cNvPr>
          <p:cNvSpPr>
            <a:spLocks noGrp="1"/>
          </p:cNvSpPr>
          <p:nvPr>
            <p:ph type="title"/>
          </p:nvPr>
        </p:nvSpPr>
        <p:spPr>
          <a:xfrm>
            <a:off x="4572000" y="330200"/>
            <a:ext cx="3826213" cy="504825"/>
          </a:xfrm>
        </p:spPr>
        <p:txBody>
          <a:bodyPr/>
          <a:lstStyle/>
          <a:p>
            <a:r>
              <a:rPr lang="en-US" dirty="0"/>
              <a:t>Gustaf Nelhans</a:t>
            </a:r>
          </a:p>
        </p:txBody>
      </p:sp>
      <p:pic>
        <p:nvPicPr>
          <p:cNvPr id="5" name="Picture 4">
            <a:extLst>
              <a:ext uri="{FF2B5EF4-FFF2-40B4-BE49-F238E27FC236}">
                <a16:creationId xmlns:a16="http://schemas.microsoft.com/office/drawing/2014/main" id="{598552D1-FB28-7A4E-FAF6-9FB8CD8054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9000" contrast="-7000"/>
                    </a14:imgEffect>
                  </a14:imgLayer>
                </a14:imgProps>
              </a:ext>
              <a:ext uri="{28A0092B-C50C-407E-A947-70E740481C1C}">
                <a14:useLocalDpi xmlns:a14="http://schemas.microsoft.com/office/drawing/2010/main" val="0"/>
              </a:ext>
            </a:extLst>
          </a:blip>
          <a:stretch>
            <a:fillRect/>
          </a:stretch>
        </p:blipFill>
        <p:spPr>
          <a:xfrm>
            <a:off x="0" y="0"/>
            <a:ext cx="3877257" cy="5143500"/>
          </a:xfrm>
          <a:prstGeom prst="rect">
            <a:avLst/>
          </a:prstGeom>
        </p:spPr>
      </p:pic>
      <p:pic>
        <p:nvPicPr>
          <p:cNvPr id="8" name="Picture 7">
            <a:extLst>
              <a:ext uri="{FF2B5EF4-FFF2-40B4-BE49-F238E27FC236}">
                <a16:creationId xmlns:a16="http://schemas.microsoft.com/office/drawing/2014/main" id="{C485BC14-D210-8BDF-EAD5-9B44474DE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111" y="195263"/>
            <a:ext cx="843501" cy="675940"/>
          </a:xfrm>
          <a:prstGeom prst="rect">
            <a:avLst/>
          </a:prstGeom>
        </p:spPr>
      </p:pic>
    </p:spTree>
    <p:extLst>
      <p:ext uri="{BB962C8B-B14F-4D97-AF65-F5344CB8AC3E}">
        <p14:creationId xmlns:p14="http://schemas.microsoft.com/office/powerpoint/2010/main" val="36350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0B111E-2522-6255-B449-EBAF2997778C}"/>
              </a:ext>
            </a:extLst>
          </p:cNvPr>
          <p:cNvSpPr>
            <a:spLocks noGrp="1"/>
          </p:cNvSpPr>
          <p:nvPr>
            <p:ph type="title"/>
          </p:nvPr>
        </p:nvSpPr>
        <p:spPr/>
        <p:txBody>
          <a:bodyPr/>
          <a:lstStyle/>
          <a:p>
            <a:r>
              <a:rPr lang="en-US" dirty="0"/>
              <a:t>Is peer review communication?</a:t>
            </a:r>
          </a:p>
        </p:txBody>
      </p:sp>
      <p:pic>
        <p:nvPicPr>
          <p:cNvPr id="6" name="Picture 2" descr="Se kildebilledet">
            <a:extLst>
              <a:ext uri="{FF2B5EF4-FFF2-40B4-BE49-F238E27FC236}">
                <a16:creationId xmlns:a16="http://schemas.microsoft.com/office/drawing/2014/main" id="{619BF783-E9E9-ACC9-A4AC-F6C8CB30B6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8725" y="964094"/>
            <a:ext cx="6365402" cy="354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31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3DA48986-63F9-3737-D4A4-089BE4D97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053" y="700088"/>
            <a:ext cx="6817894" cy="4261184"/>
          </a:xfrm>
          <a:prstGeom prst="rect">
            <a:avLst/>
          </a:prstGeom>
          <a:noFill/>
        </p:spPr>
      </p:pic>
      <p:sp>
        <p:nvSpPr>
          <p:cNvPr id="3" name="Title 2">
            <a:extLst>
              <a:ext uri="{FF2B5EF4-FFF2-40B4-BE49-F238E27FC236}">
                <a16:creationId xmlns:a16="http://schemas.microsoft.com/office/drawing/2014/main" id="{3B2ABF5F-1993-469D-D4A5-FC61115FEC61}"/>
              </a:ext>
            </a:extLst>
          </p:cNvPr>
          <p:cNvSpPr>
            <a:spLocks noGrp="1"/>
          </p:cNvSpPr>
          <p:nvPr>
            <p:ph type="title"/>
          </p:nvPr>
        </p:nvSpPr>
        <p:spPr>
          <a:xfrm>
            <a:off x="576263" y="195263"/>
            <a:ext cx="7821950" cy="504825"/>
          </a:xfrm>
        </p:spPr>
        <p:txBody>
          <a:bodyPr anchor="ctr">
            <a:normAutofit/>
          </a:bodyPr>
          <a:lstStyle/>
          <a:p>
            <a:r>
              <a:rPr lang="en-US" dirty="0"/>
              <a:t>Is peer review communication?</a:t>
            </a:r>
          </a:p>
        </p:txBody>
      </p:sp>
    </p:spTree>
    <p:extLst>
      <p:ext uri="{BB962C8B-B14F-4D97-AF65-F5344CB8AC3E}">
        <p14:creationId xmlns:p14="http://schemas.microsoft.com/office/powerpoint/2010/main" val="33543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alphaModFix/>
          </a:blip>
          <a:stretch>
            <a:fillRect/>
          </a:stretch>
        </p:blipFill>
        <p:spPr>
          <a:xfrm>
            <a:off x="591934" y="536"/>
            <a:ext cx="7737629" cy="5155195"/>
          </a:xfrm>
          <a:prstGeom prst="rect">
            <a:avLst/>
          </a:prstGeom>
        </p:spPr>
      </p:pic>
      <p:sp>
        <p:nvSpPr>
          <p:cNvPr id="9" name="Rektangel 8"/>
          <p:cNvSpPr/>
          <p:nvPr/>
        </p:nvSpPr>
        <p:spPr>
          <a:xfrm>
            <a:off x="591934" y="535"/>
            <a:ext cx="7737629" cy="5155195"/>
          </a:xfrm>
          <a:prstGeom prst="rect">
            <a:avLst/>
          </a:prstGeom>
          <a:gradFill flip="none" rotWithShape="1">
            <a:gsLst>
              <a:gs pos="75000">
                <a:schemeClr val="bg1">
                  <a:alpha val="0"/>
                </a:schemeClr>
              </a:gs>
              <a:gs pos="36000">
                <a:schemeClr val="bg1">
                  <a:alpha val="95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sv-SE" sz="1350" dirty="0"/>
          </a:p>
        </p:txBody>
      </p:sp>
      <p:sp>
        <p:nvSpPr>
          <p:cNvPr id="2" name="Title 1"/>
          <p:cNvSpPr>
            <a:spLocks noGrp="1"/>
          </p:cNvSpPr>
          <p:nvPr>
            <p:ph type="title"/>
          </p:nvPr>
        </p:nvSpPr>
        <p:spPr>
          <a:xfrm>
            <a:off x="810979" y="209551"/>
            <a:ext cx="7821950" cy="504825"/>
          </a:xfrm>
        </p:spPr>
        <p:txBody>
          <a:bodyPr>
            <a:normAutofit/>
          </a:bodyPr>
          <a:lstStyle/>
          <a:p>
            <a:r>
              <a:rPr lang="sv-SE" dirty="0" err="1"/>
              <a:t>Merton’s</a:t>
            </a:r>
            <a:r>
              <a:rPr lang="sv-SE" dirty="0"/>
              <a:t> norm system of science</a:t>
            </a:r>
          </a:p>
        </p:txBody>
      </p:sp>
      <p:sp>
        <p:nvSpPr>
          <p:cNvPr id="3" name="Content Placeholder 2"/>
          <p:cNvSpPr>
            <a:spLocks noGrp="1"/>
          </p:cNvSpPr>
          <p:nvPr>
            <p:ph idx="1"/>
          </p:nvPr>
        </p:nvSpPr>
        <p:spPr>
          <a:xfrm>
            <a:off x="810979" y="1448773"/>
            <a:ext cx="5915025" cy="3263504"/>
          </a:xfrm>
        </p:spPr>
        <p:txBody>
          <a:bodyPr>
            <a:normAutofit/>
          </a:bodyPr>
          <a:lstStyle/>
          <a:p>
            <a:r>
              <a:rPr lang="en-US" sz="2400" dirty="0">
                <a:solidFill>
                  <a:srgbClr val="FF0000"/>
                </a:solidFill>
              </a:rPr>
              <a:t>C</a:t>
            </a:r>
            <a:r>
              <a:rPr lang="en-US" sz="2400" dirty="0"/>
              <a:t>ommunalism</a:t>
            </a:r>
          </a:p>
          <a:p>
            <a:r>
              <a:rPr lang="en-US" sz="2400" dirty="0">
                <a:solidFill>
                  <a:srgbClr val="FF0000"/>
                </a:solidFill>
              </a:rPr>
              <a:t>U</a:t>
            </a:r>
            <a:r>
              <a:rPr lang="en-US" sz="2400" dirty="0"/>
              <a:t>niversalism </a:t>
            </a:r>
          </a:p>
          <a:p>
            <a:r>
              <a:rPr lang="en-US" sz="2400" dirty="0">
                <a:solidFill>
                  <a:srgbClr val="FF0000"/>
                </a:solidFill>
              </a:rPr>
              <a:t>D</a:t>
            </a:r>
            <a:r>
              <a:rPr lang="en-US" sz="2400" dirty="0"/>
              <a:t>isinterestedness </a:t>
            </a:r>
          </a:p>
          <a:p>
            <a:r>
              <a:rPr lang="en-US" sz="2400" dirty="0">
                <a:solidFill>
                  <a:srgbClr val="FF0000"/>
                </a:solidFill>
              </a:rPr>
              <a:t>O</a:t>
            </a:r>
            <a:r>
              <a:rPr lang="en-US" sz="2400" dirty="0"/>
              <a:t>rganized </a:t>
            </a:r>
            <a:r>
              <a:rPr lang="en-GB" sz="2400" dirty="0">
                <a:solidFill>
                  <a:srgbClr val="FF0000"/>
                </a:solidFill>
              </a:rPr>
              <a:t>S</a:t>
            </a:r>
            <a:r>
              <a:rPr lang="en-US" sz="2400" dirty="0" err="1"/>
              <a:t>cepticism</a:t>
            </a:r>
            <a:r>
              <a:rPr lang="en-US" sz="2400" dirty="0"/>
              <a:t> </a:t>
            </a:r>
          </a:p>
          <a:p>
            <a:pPr marL="0" indent="0">
              <a:buNone/>
            </a:pPr>
            <a:r>
              <a:rPr lang="sv-SE" sz="2400" dirty="0"/>
              <a:t> </a:t>
            </a:r>
          </a:p>
        </p:txBody>
      </p:sp>
      <p:pic>
        <p:nvPicPr>
          <p:cNvPr id="10" name="Bildobjekt 9"/>
          <p:cNvPicPr>
            <a:picLocks noChangeAspect="1"/>
          </p:cNvPicPr>
          <p:nvPr/>
        </p:nvPicPr>
        <p:blipFill>
          <a:blip r:embed="rId4"/>
          <a:stretch>
            <a:fillRect/>
          </a:stretch>
        </p:blipFill>
        <p:spPr>
          <a:xfrm>
            <a:off x="4778136" y="5012320"/>
            <a:ext cx="2200275" cy="142875"/>
          </a:xfrm>
          <a:prstGeom prst="rect">
            <a:avLst/>
          </a:prstGeom>
        </p:spPr>
      </p:pic>
      <p:sp>
        <p:nvSpPr>
          <p:cNvPr id="4" name="TextBox 11">
            <a:extLst>
              <a:ext uri="{FF2B5EF4-FFF2-40B4-BE49-F238E27FC236}">
                <a16:creationId xmlns:a16="http://schemas.microsoft.com/office/drawing/2014/main" id="{0841BF02-4F09-4594-D32A-AB44E1D92633}"/>
              </a:ext>
            </a:extLst>
          </p:cNvPr>
          <p:cNvSpPr txBox="1"/>
          <p:nvPr/>
        </p:nvSpPr>
        <p:spPr>
          <a:xfrm>
            <a:off x="2703574" y="4112074"/>
            <a:ext cx="5689123" cy="600164"/>
          </a:xfrm>
          <a:prstGeom prst="rect">
            <a:avLst/>
          </a:prstGeom>
          <a:solidFill>
            <a:schemeClr val="bg1">
              <a:alpha val="81019"/>
            </a:schemeClr>
          </a:solidFill>
        </p:spPr>
        <p:txBody>
          <a:bodyPr wrap="square" rtlCol="0">
            <a:spAutoFit/>
          </a:bodyPr>
          <a:lstStyle/>
          <a:p>
            <a:r>
              <a:rPr lang="sv-SE" sz="1100" dirty="0"/>
              <a:t>Merton, R. K. 1973 (1942). The Normative </a:t>
            </a:r>
            <a:r>
              <a:rPr lang="sv-SE" sz="1100" dirty="0" err="1"/>
              <a:t>Structure</a:t>
            </a:r>
            <a:r>
              <a:rPr lang="sv-SE" sz="1100" dirty="0"/>
              <a:t> </a:t>
            </a:r>
            <a:r>
              <a:rPr lang="sv-SE" sz="1100" dirty="0" err="1"/>
              <a:t>of</a:t>
            </a:r>
            <a:r>
              <a:rPr lang="sv-SE" sz="1100" dirty="0"/>
              <a:t> Science. In </a:t>
            </a:r>
            <a:r>
              <a:rPr lang="sv-SE" sz="1100" i="1" dirty="0"/>
              <a:t>The </a:t>
            </a:r>
            <a:r>
              <a:rPr lang="sv-SE" sz="1100" i="1" dirty="0" err="1"/>
              <a:t>sociology</a:t>
            </a:r>
            <a:r>
              <a:rPr lang="sv-SE" sz="1100" i="1" dirty="0"/>
              <a:t> </a:t>
            </a:r>
            <a:r>
              <a:rPr lang="sv-SE" sz="1100" i="1" dirty="0" err="1"/>
              <a:t>of</a:t>
            </a:r>
            <a:r>
              <a:rPr lang="sv-SE" sz="1100" i="1" dirty="0"/>
              <a:t> science: </a:t>
            </a:r>
            <a:r>
              <a:rPr lang="sv-SE" sz="1100" i="1" dirty="0" err="1"/>
              <a:t>theoretical</a:t>
            </a:r>
            <a:r>
              <a:rPr lang="sv-SE" sz="1100" i="1" dirty="0"/>
              <a:t> and </a:t>
            </a:r>
            <a:r>
              <a:rPr lang="sv-SE" sz="1100" i="1" dirty="0" err="1"/>
              <a:t>empirical</a:t>
            </a:r>
            <a:r>
              <a:rPr lang="sv-SE" sz="1100" i="1" dirty="0"/>
              <a:t> </a:t>
            </a:r>
            <a:r>
              <a:rPr lang="sv-SE" sz="1100" i="1" dirty="0" err="1"/>
              <a:t>investigations</a:t>
            </a:r>
            <a:r>
              <a:rPr lang="sv-SE" sz="1100" i="1" dirty="0"/>
              <a:t>.</a:t>
            </a:r>
            <a:r>
              <a:rPr lang="sv-SE" sz="1100" dirty="0"/>
              <a:t> Chicago: The University </a:t>
            </a:r>
            <a:r>
              <a:rPr lang="sv-SE" sz="1100" dirty="0" err="1"/>
              <a:t>of</a:t>
            </a:r>
            <a:r>
              <a:rPr lang="sv-SE" sz="1100" dirty="0"/>
              <a:t> Chicago Press. 267-278.</a:t>
            </a:r>
          </a:p>
        </p:txBody>
      </p:sp>
      <p:pic>
        <p:nvPicPr>
          <p:cNvPr id="6" name="Picture 4">
            <a:extLst>
              <a:ext uri="{FF2B5EF4-FFF2-40B4-BE49-F238E27FC236}">
                <a16:creationId xmlns:a16="http://schemas.microsoft.com/office/drawing/2014/main" id="{9B57E3B8-FBC0-553B-7344-4AE3704768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3544" y="3377465"/>
            <a:ext cx="922018" cy="1358393"/>
          </a:xfrm>
          <a:prstGeom prst="rect">
            <a:avLst/>
          </a:prstGeom>
        </p:spPr>
      </p:pic>
      <p:pic>
        <p:nvPicPr>
          <p:cNvPr id="7" name="Picture 7">
            <a:extLst>
              <a:ext uri="{FF2B5EF4-FFF2-40B4-BE49-F238E27FC236}">
                <a16:creationId xmlns:a16="http://schemas.microsoft.com/office/drawing/2014/main" id="{B6534012-4B96-B57F-60B9-6297527ECA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979" y="3377465"/>
            <a:ext cx="854553" cy="1334812"/>
          </a:xfrm>
          <a:prstGeom prst="rect">
            <a:avLst/>
          </a:prstGeom>
        </p:spPr>
      </p:pic>
    </p:spTree>
    <p:extLst>
      <p:ext uri="{BB962C8B-B14F-4D97-AF65-F5344CB8AC3E}">
        <p14:creationId xmlns:p14="http://schemas.microsoft.com/office/powerpoint/2010/main" val="76693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3">
            <a:alphaModFix/>
          </a:blip>
          <a:stretch>
            <a:fillRect/>
          </a:stretch>
        </p:blipFill>
        <p:spPr>
          <a:xfrm>
            <a:off x="580510" y="-40774"/>
            <a:ext cx="7821950" cy="5211373"/>
          </a:xfrm>
          <a:prstGeom prst="rect">
            <a:avLst/>
          </a:prstGeom>
        </p:spPr>
      </p:pic>
      <p:sp>
        <p:nvSpPr>
          <p:cNvPr id="14" name="Rektangel 13"/>
          <p:cNvSpPr/>
          <p:nvPr/>
        </p:nvSpPr>
        <p:spPr>
          <a:xfrm>
            <a:off x="574952" y="-47012"/>
            <a:ext cx="7821950" cy="5211374"/>
          </a:xfrm>
          <a:prstGeom prst="rect">
            <a:avLst/>
          </a:prstGeom>
          <a:gradFill flip="none" rotWithShape="1">
            <a:gsLst>
              <a:gs pos="75000">
                <a:schemeClr val="bg1">
                  <a:alpha val="67000"/>
                </a:schemeClr>
              </a:gs>
              <a:gs pos="36000">
                <a:schemeClr val="bg1">
                  <a:alpha val="67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sv-SE" sz="1350" dirty="0"/>
          </a:p>
        </p:txBody>
      </p:sp>
      <p:sp>
        <p:nvSpPr>
          <p:cNvPr id="2" name="Title 1"/>
          <p:cNvSpPr>
            <a:spLocks noGrp="1"/>
          </p:cNvSpPr>
          <p:nvPr>
            <p:ph type="title"/>
          </p:nvPr>
        </p:nvSpPr>
        <p:spPr>
          <a:xfrm>
            <a:off x="882824" y="205655"/>
            <a:ext cx="7821950" cy="504825"/>
          </a:xfrm>
        </p:spPr>
        <p:txBody>
          <a:bodyPr/>
          <a:lstStyle/>
          <a:p>
            <a:r>
              <a:rPr lang="sv-SE" dirty="0"/>
              <a:t>CUDOS vs. PLACE</a:t>
            </a:r>
          </a:p>
        </p:txBody>
      </p:sp>
      <p:sp>
        <p:nvSpPr>
          <p:cNvPr id="3" name="Content Placeholder 2"/>
          <p:cNvSpPr>
            <a:spLocks noGrp="1"/>
          </p:cNvSpPr>
          <p:nvPr>
            <p:ph idx="1"/>
          </p:nvPr>
        </p:nvSpPr>
        <p:spPr>
          <a:xfrm>
            <a:off x="821873" y="1441633"/>
            <a:ext cx="2743200" cy="3394472"/>
          </a:xfrm>
        </p:spPr>
        <p:txBody>
          <a:bodyPr>
            <a:normAutofit/>
          </a:bodyPr>
          <a:lstStyle/>
          <a:p>
            <a:r>
              <a:rPr lang="en-US" sz="2400" dirty="0">
                <a:solidFill>
                  <a:srgbClr val="FF0000"/>
                </a:solidFill>
              </a:rPr>
              <a:t>C</a:t>
            </a:r>
            <a:r>
              <a:rPr lang="en-US" sz="2400" dirty="0"/>
              <a:t>ommunalism</a:t>
            </a:r>
          </a:p>
          <a:p>
            <a:r>
              <a:rPr lang="en-US" sz="2400" dirty="0">
                <a:solidFill>
                  <a:srgbClr val="FF0000"/>
                </a:solidFill>
              </a:rPr>
              <a:t>U</a:t>
            </a:r>
            <a:r>
              <a:rPr lang="en-US" sz="2400" dirty="0"/>
              <a:t>niversalism</a:t>
            </a:r>
            <a:r>
              <a:rPr lang="en-US" sz="2400" dirty="0">
                <a:solidFill>
                  <a:schemeClr val="tx1">
                    <a:lumMod val="50000"/>
                    <a:lumOff val="50000"/>
                  </a:schemeClr>
                </a:solidFill>
              </a:rPr>
              <a:t> </a:t>
            </a:r>
          </a:p>
          <a:p>
            <a:r>
              <a:rPr lang="en-US" sz="2400" dirty="0">
                <a:solidFill>
                  <a:srgbClr val="FF0000"/>
                </a:solidFill>
              </a:rPr>
              <a:t>D</a:t>
            </a:r>
            <a:r>
              <a:rPr lang="en-US" sz="2400" dirty="0"/>
              <a:t>isinterestedness</a:t>
            </a:r>
            <a:r>
              <a:rPr lang="en-US" sz="2400" dirty="0">
                <a:solidFill>
                  <a:schemeClr val="tx1">
                    <a:lumMod val="50000"/>
                    <a:lumOff val="50000"/>
                  </a:schemeClr>
                </a:solidFill>
              </a:rPr>
              <a:t> </a:t>
            </a:r>
          </a:p>
          <a:p>
            <a:r>
              <a:rPr lang="en-US" sz="2400" dirty="0">
                <a:solidFill>
                  <a:srgbClr val="FF0000"/>
                </a:solidFill>
              </a:rPr>
              <a:t>(O</a:t>
            </a:r>
            <a:r>
              <a:rPr lang="en-US" sz="2400" dirty="0"/>
              <a:t>riginality)/</a:t>
            </a:r>
          </a:p>
          <a:p>
            <a:r>
              <a:rPr lang="en-US" sz="2400" dirty="0"/>
              <a:t>/-zed </a:t>
            </a:r>
            <a:r>
              <a:rPr lang="en-GB" sz="2400" dirty="0">
                <a:solidFill>
                  <a:srgbClr val="FF0000"/>
                </a:solidFill>
              </a:rPr>
              <a:t>S</a:t>
            </a:r>
            <a:r>
              <a:rPr lang="en-GB" sz="2400" dirty="0"/>
              <a:t>cepticism </a:t>
            </a:r>
            <a:r>
              <a:rPr lang="en-US" sz="2400" dirty="0">
                <a:solidFill>
                  <a:schemeClr val="tx1">
                    <a:lumMod val="50000"/>
                    <a:lumOff val="50000"/>
                  </a:schemeClr>
                </a:solidFill>
              </a:rPr>
              <a:t> </a:t>
            </a:r>
          </a:p>
        </p:txBody>
      </p:sp>
      <p:sp>
        <p:nvSpPr>
          <p:cNvPr id="4" name="Content Placeholder 2"/>
          <p:cNvSpPr txBox="1">
            <a:spLocks/>
          </p:cNvSpPr>
          <p:nvPr/>
        </p:nvSpPr>
        <p:spPr>
          <a:xfrm>
            <a:off x="3965123" y="1419010"/>
            <a:ext cx="2743200" cy="3394472"/>
          </a:xfrm>
          <a:prstGeom prst="rect">
            <a:avLst/>
          </a:prstGeom>
        </p:spPr>
        <p:txBody>
          <a:bodyPr vert="horz" lIns="68580" tIns="34290" rIns="68580" bIns="34290" rtlCol="0">
            <a:normAutofit/>
          </a:bodyPr>
          <a:lstStyle/>
          <a:p>
            <a:pPr marL="257175" indent="-257175">
              <a:spcBef>
                <a:spcPct val="20000"/>
              </a:spcBef>
              <a:buFont typeface="Arial"/>
              <a:buChar char="•"/>
            </a:pPr>
            <a:r>
              <a:rPr lang="en-US" sz="2400" dirty="0">
                <a:solidFill>
                  <a:srgbClr val="FF0000"/>
                </a:solidFill>
              </a:rPr>
              <a:t>P</a:t>
            </a:r>
            <a:r>
              <a:rPr lang="en-US" sz="2400" dirty="0"/>
              <a:t>roprietary </a:t>
            </a:r>
          </a:p>
          <a:p>
            <a:pPr marL="257175" indent="-257175">
              <a:spcBef>
                <a:spcPct val="20000"/>
              </a:spcBef>
              <a:buFont typeface="Arial"/>
              <a:buChar char="•"/>
            </a:pPr>
            <a:r>
              <a:rPr lang="en-US" sz="2400" dirty="0">
                <a:solidFill>
                  <a:srgbClr val="FF0000"/>
                </a:solidFill>
              </a:rPr>
              <a:t>L</a:t>
            </a:r>
            <a:r>
              <a:rPr lang="en-US" sz="2400" dirty="0"/>
              <a:t>ocal </a:t>
            </a:r>
          </a:p>
          <a:p>
            <a:pPr marL="257175" indent="-257175">
              <a:spcBef>
                <a:spcPct val="20000"/>
              </a:spcBef>
              <a:buFont typeface="Arial"/>
              <a:buChar char="•"/>
            </a:pPr>
            <a:r>
              <a:rPr lang="en-US" sz="2400" dirty="0">
                <a:solidFill>
                  <a:srgbClr val="FF0000"/>
                </a:solidFill>
              </a:rPr>
              <a:t>A</a:t>
            </a:r>
            <a:r>
              <a:rPr lang="en-US" sz="2400" dirty="0"/>
              <a:t>uthoritarian </a:t>
            </a:r>
          </a:p>
          <a:p>
            <a:pPr marL="257175" indent="-257175">
              <a:spcBef>
                <a:spcPct val="20000"/>
              </a:spcBef>
              <a:buFont typeface="Arial"/>
              <a:buChar char="•"/>
            </a:pPr>
            <a:r>
              <a:rPr lang="en-US" sz="2400" dirty="0">
                <a:solidFill>
                  <a:srgbClr val="FF0000"/>
                </a:solidFill>
              </a:rPr>
              <a:t>C</a:t>
            </a:r>
            <a:r>
              <a:rPr lang="en-US" sz="2400" dirty="0"/>
              <a:t>ommissioned </a:t>
            </a:r>
          </a:p>
          <a:p>
            <a:pPr marL="257175" indent="-257175">
              <a:spcBef>
                <a:spcPct val="20000"/>
              </a:spcBef>
              <a:buFont typeface="Arial"/>
              <a:buChar char="•"/>
            </a:pPr>
            <a:r>
              <a:rPr lang="en-US" sz="2400" dirty="0">
                <a:solidFill>
                  <a:srgbClr val="FF0000"/>
                </a:solidFill>
              </a:rPr>
              <a:t>E</a:t>
            </a:r>
            <a:r>
              <a:rPr lang="en-US" sz="2400" dirty="0"/>
              <a:t>xpert </a:t>
            </a:r>
            <a:endParaRPr lang="sv-SE" sz="2400" dirty="0"/>
          </a:p>
        </p:txBody>
      </p:sp>
      <p:cxnSp>
        <p:nvCxnSpPr>
          <p:cNvPr id="7" name="Straight Arrow Connector 6"/>
          <p:cNvCxnSpPr/>
          <p:nvPr/>
        </p:nvCxnSpPr>
        <p:spPr>
          <a:xfrm>
            <a:off x="3393623" y="1671423"/>
            <a:ext cx="57150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393623" y="2127431"/>
            <a:ext cx="57150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393623" y="2527481"/>
            <a:ext cx="57150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93623" y="2984681"/>
            <a:ext cx="57150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393623" y="3441881"/>
            <a:ext cx="57150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21924" y="4457700"/>
            <a:ext cx="5775940" cy="577081"/>
          </a:xfrm>
          <a:prstGeom prst="rect">
            <a:avLst/>
          </a:prstGeom>
          <a:noFill/>
        </p:spPr>
        <p:txBody>
          <a:bodyPr wrap="none" rtlCol="0">
            <a:spAutoFit/>
          </a:bodyPr>
          <a:lstStyle/>
          <a:p>
            <a:r>
              <a:rPr lang="en-US" sz="1050" dirty="0" err="1"/>
              <a:t>Ziman</a:t>
            </a:r>
            <a:r>
              <a:rPr lang="en-US" sz="1050" dirty="0"/>
              <a:t>, J. (1984). </a:t>
            </a:r>
            <a:r>
              <a:rPr lang="en-US" sz="1050" i="1" dirty="0"/>
              <a:t>An Introduction to science studies. </a:t>
            </a:r>
            <a:r>
              <a:rPr lang="en-US" sz="1050" dirty="0"/>
              <a:t>Cambridge: Cambridge University Press.</a:t>
            </a:r>
          </a:p>
          <a:p>
            <a:r>
              <a:rPr lang="en-US" sz="1050" dirty="0" err="1"/>
              <a:t>Mitroff</a:t>
            </a:r>
            <a:r>
              <a:rPr lang="en-US" sz="1050" dirty="0"/>
              <a:t>, I (1974).Norms and Counter-Norms in a Select Group of the Apollo Moon Scientists: </a:t>
            </a:r>
          </a:p>
          <a:p>
            <a:r>
              <a:rPr lang="en-US" sz="1050" dirty="0"/>
              <a:t>A Case Study of the Ambivalence of Scientists. </a:t>
            </a:r>
            <a:r>
              <a:rPr lang="en-US" sz="1050" i="1" dirty="0"/>
              <a:t>American Sociological Review 39</a:t>
            </a:r>
            <a:r>
              <a:rPr lang="en-US" sz="1050" dirty="0"/>
              <a:t>, 579-595 </a:t>
            </a:r>
            <a:endParaRPr lang="sv-SE" sz="1050" dirty="0"/>
          </a:p>
        </p:txBody>
      </p:sp>
      <p:pic>
        <p:nvPicPr>
          <p:cNvPr id="5" name="Bildobjekt 4"/>
          <p:cNvPicPr>
            <a:picLocks noChangeAspect="1"/>
          </p:cNvPicPr>
          <p:nvPr/>
        </p:nvPicPr>
        <p:blipFill>
          <a:blip r:embed="rId4"/>
          <a:stretch>
            <a:fillRect/>
          </a:stretch>
        </p:blipFill>
        <p:spPr>
          <a:xfrm>
            <a:off x="4793799" y="5021487"/>
            <a:ext cx="2200275" cy="142875"/>
          </a:xfrm>
          <a:prstGeom prst="rect">
            <a:avLst/>
          </a:prstGeom>
        </p:spPr>
      </p:pic>
    </p:spTree>
    <p:extLst>
      <p:ext uri="{BB962C8B-B14F-4D97-AF65-F5344CB8AC3E}">
        <p14:creationId xmlns:p14="http://schemas.microsoft.com/office/powerpoint/2010/main" val="149093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8E1BF4-FCCC-E828-1C50-1CD8E08548F4}"/>
              </a:ext>
            </a:extLst>
          </p:cNvPr>
          <p:cNvSpPr>
            <a:spLocks noGrp="1"/>
          </p:cNvSpPr>
          <p:nvPr>
            <p:ph sz="quarter" idx="16"/>
          </p:nvPr>
        </p:nvSpPr>
        <p:spPr>
          <a:xfrm>
            <a:off x="576263" y="835025"/>
            <a:ext cx="4283075" cy="3897313"/>
          </a:xfrm>
        </p:spPr>
        <p:txBody>
          <a:bodyPr/>
          <a:lstStyle/>
          <a:p>
            <a:pPr marL="0" indent="0">
              <a:buNone/>
            </a:pPr>
            <a:endParaRPr lang="en-US" sz="1400" dirty="0">
              <a:effectLst/>
              <a:latin typeface="AdvP7CD9"/>
              <a:ea typeface="Times New Roman" panose="02020603050405020304" pitchFamily="18" charset="0"/>
            </a:endParaRPr>
          </a:p>
          <a:p>
            <a:pPr marL="0" indent="0">
              <a:buNone/>
            </a:pPr>
            <a:r>
              <a:rPr lang="en-US" sz="1400" dirty="0">
                <a:effectLst/>
                <a:latin typeface="AdvP7CD9"/>
                <a:ea typeface="Times New Roman" panose="02020603050405020304" pitchFamily="18" charset="0"/>
              </a:rPr>
              <a:t>“</a:t>
            </a:r>
            <a:r>
              <a:rPr lang="en-US" sz="1400" dirty="0">
                <a:effectLst/>
                <a:latin typeface="AdvP85CA"/>
                <a:ea typeface="Times New Roman" panose="02020603050405020304" pitchFamily="18" charset="0"/>
              </a:rPr>
              <a:t>(…) peer review is a flawed process, full of easily identified defects with little evidence that it works. Nevertheless, it is likely to remain central to science and journals because there is no obvious alternative, and scientists and editors have a continuing belief in peer review. </a:t>
            </a:r>
            <a:r>
              <a:rPr lang="en-US" sz="1400" b="1" i="1" dirty="0">
                <a:effectLst/>
                <a:latin typeface="AdvP85CA"/>
                <a:ea typeface="Times New Roman" panose="02020603050405020304" pitchFamily="18" charset="0"/>
              </a:rPr>
              <a:t>How odd that science should be rooted in belief”</a:t>
            </a:r>
            <a:r>
              <a:rPr lang="en-US" sz="1400" dirty="0">
                <a:effectLst/>
                <a:latin typeface="AdvP85CA"/>
                <a:ea typeface="Times New Roman" panose="02020603050405020304" pitchFamily="18" charset="0"/>
              </a:rPr>
              <a:t>.	</a:t>
            </a:r>
          </a:p>
          <a:p>
            <a:pPr marL="0" indent="0">
              <a:buNone/>
            </a:pPr>
            <a:r>
              <a:rPr lang="en-US" sz="1050" dirty="0">
                <a:latin typeface="AdvP85CA"/>
                <a:ea typeface="Times New Roman" panose="02020603050405020304" pitchFamily="18" charset="0"/>
              </a:rPr>
              <a:t>- (Our italics) </a:t>
            </a:r>
            <a:r>
              <a:rPr lang="en-US" sz="1050" dirty="0">
                <a:effectLst/>
                <a:latin typeface="AdvP85CA"/>
                <a:ea typeface="Times New Roman" panose="02020603050405020304" pitchFamily="18" charset="0"/>
              </a:rPr>
              <a:t>Richard Smith, former editor of BMJ and chief executive of the BMJ publishing group.</a:t>
            </a:r>
          </a:p>
          <a:p>
            <a:pPr marL="0" indent="0">
              <a:buNone/>
            </a:pPr>
            <a:endParaRPr lang="en-US" sz="1050" dirty="0">
              <a:effectLst/>
              <a:latin typeface="AdvP85CA"/>
              <a:ea typeface="Times New Roman" panose="02020603050405020304" pitchFamily="18" charset="0"/>
            </a:endParaRPr>
          </a:p>
          <a:p>
            <a:pPr marL="457200" marR="0"/>
            <a:r>
              <a:rPr lang="en-US" sz="1400" dirty="0">
                <a:effectLst/>
                <a:latin typeface="AdvP85CA"/>
                <a:ea typeface="Times New Roman" panose="02020603050405020304" pitchFamily="18" charset="0"/>
              </a:rPr>
              <a:t>Reviewer A: ‘I found this paper an extremely muddled paper with a large number of deficits’ </a:t>
            </a:r>
            <a:endParaRPr lang="en-US" sz="1400" dirty="0">
              <a:effectLst/>
              <a:latin typeface="Times New Roman" panose="02020603050405020304" pitchFamily="18" charset="0"/>
              <a:ea typeface="Times New Roman" panose="02020603050405020304" pitchFamily="18" charset="0"/>
            </a:endParaRPr>
          </a:p>
          <a:p>
            <a:pPr marL="457200" marR="0"/>
            <a:r>
              <a:rPr lang="en-US" sz="1400" dirty="0">
                <a:effectLst/>
                <a:latin typeface="AdvP85CA"/>
                <a:ea typeface="Times New Roman" panose="02020603050405020304" pitchFamily="18" charset="0"/>
              </a:rPr>
              <a:t>Reviewer B: ‘It is written in a clear style and would be understood by any reader’. </a:t>
            </a:r>
            <a:endParaRPr lang="en-US" sz="1400" dirty="0">
              <a:effectLst/>
              <a:latin typeface="Times New Roman" panose="02020603050405020304" pitchFamily="18" charset="0"/>
              <a:ea typeface="Times New Roman" panose="02020603050405020304" pitchFamily="18" charset="0"/>
            </a:endParaRPr>
          </a:p>
          <a:p>
            <a:pPr marL="0" indent="0">
              <a:buNone/>
            </a:pPr>
            <a:endParaRPr lang="en-US" sz="1050" dirty="0">
              <a:effectLst/>
              <a:latin typeface="Times New Roman" panose="02020603050405020304" pitchFamily="18" charset="0"/>
              <a:ea typeface="Times New Roman" panose="02020603050405020304" pitchFamily="18" charset="0"/>
            </a:endParaRPr>
          </a:p>
          <a:p>
            <a:endParaRPr lang="en-US" sz="1400" dirty="0"/>
          </a:p>
        </p:txBody>
      </p:sp>
      <p:sp>
        <p:nvSpPr>
          <p:cNvPr id="3" name="Title 2">
            <a:extLst>
              <a:ext uri="{FF2B5EF4-FFF2-40B4-BE49-F238E27FC236}">
                <a16:creationId xmlns:a16="http://schemas.microsoft.com/office/drawing/2014/main" id="{6739067B-EA95-0D5A-6B4E-256289917542}"/>
              </a:ext>
            </a:extLst>
          </p:cNvPr>
          <p:cNvSpPr>
            <a:spLocks noGrp="1"/>
          </p:cNvSpPr>
          <p:nvPr>
            <p:ph type="title"/>
          </p:nvPr>
        </p:nvSpPr>
        <p:spPr/>
        <p:txBody>
          <a:bodyPr/>
          <a:lstStyle/>
          <a:p>
            <a:r>
              <a:rPr lang="en-US" dirty="0"/>
              <a:t>Is peer review biased? </a:t>
            </a:r>
          </a:p>
        </p:txBody>
      </p:sp>
      <p:pic>
        <p:nvPicPr>
          <p:cNvPr id="1028" name="Picture 4" descr="A steampunk image based on the following: &quot;peer review is a flawed process, full of easily identified defects with little evidence that it works. Nevertheless, it is likely to remain central to science and journals because there is no obvious alternative, and scientists and editors have a continuing belief in peer review. How odd that science should be rooted in belief.&quot; with animals as the main characters">
            <a:extLst>
              <a:ext uri="{FF2B5EF4-FFF2-40B4-BE49-F238E27FC236}">
                <a16:creationId xmlns:a16="http://schemas.microsoft.com/office/drawing/2014/main" id="{FFB48886-A88B-AE8B-B4CD-32980D724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74" y="1010708"/>
            <a:ext cx="3798293" cy="379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EA911-021F-3650-0E01-28A98535A9D1}"/>
              </a:ext>
            </a:extLst>
          </p:cNvPr>
          <p:cNvSpPr>
            <a:spLocks noGrp="1"/>
          </p:cNvSpPr>
          <p:nvPr>
            <p:ph sz="quarter" idx="16"/>
          </p:nvPr>
        </p:nvSpPr>
        <p:spPr>
          <a:xfrm>
            <a:off x="576263" y="1246187"/>
            <a:ext cx="7991475" cy="3897313"/>
          </a:xfrm>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4.7 Mio. new articles indexed in </a:t>
            </a:r>
            <a:r>
              <a:rPr lang="en-US" kern="100" dirty="0">
                <a:latin typeface="Calibri" panose="020F0502020204030204" pitchFamily="34" charset="0"/>
                <a:ea typeface="Calibri" panose="020F0502020204030204" pitchFamily="34" charset="0"/>
                <a:cs typeface="Times New Roman" panose="02020603050405020304" pitchFamily="18" charset="0"/>
              </a:rPr>
              <a:t>largest research database (2020)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55% percent of what is submitted is published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3.8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additional articles are submitted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Assuming that: </a:t>
            </a:r>
          </a:p>
          <a:p>
            <a:pPr marL="540000" lvl="3">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each published article on average needed 3 peer review reports </a:t>
            </a:r>
          </a:p>
          <a:p>
            <a:pPr marL="540000" lvl="3">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each rejected article gets on average 2.</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Consequently (4.7x3) + (3.9x2)=21.8 </a:t>
            </a:r>
            <a:r>
              <a:rPr lang="en-US" kern="100" dirty="0">
                <a:latin typeface="Calibri" panose="020F0502020204030204" pitchFamily="34" charset="0"/>
                <a:ea typeface="Calibri" panose="020F0502020204030204" pitchFamily="34" charset="0"/>
                <a:cs typeface="Times New Roman" panose="02020603050405020304" pitchFamily="18" charset="0"/>
              </a:rPr>
              <a:t>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io. peer reviews were done in 2020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peer review = 6 working hours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21.8 Mio. peer reviews = 130.8 </a:t>
            </a:r>
            <a:r>
              <a:rPr lang="en-US" kern="100" dirty="0">
                <a:latin typeface="Calibri" panose="020F0502020204030204" pitchFamily="34" charset="0"/>
                <a:ea typeface="Calibri" panose="020F0502020204030204" pitchFamily="34" charset="0"/>
                <a:cs typeface="Times New Roman" panose="02020603050405020304" pitchFamily="18" charset="0"/>
              </a:rPr>
              <a:t>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io working hours/45.000 annual workload</a:t>
            </a:r>
          </a:p>
          <a:p>
            <a:pPr marL="0" indent="0">
              <a:buNone/>
            </a:pPr>
            <a:endParaRPr lang="en-US" dirty="0"/>
          </a:p>
          <a:p>
            <a:pPr marL="720000" lvl="4" indent="0">
              <a:buNone/>
            </a:pP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https://researchintegrityjournal.biomedcentral.com/articles/10.1186/s41073-021-00118-2</a:t>
            </a:r>
            <a:r>
              <a:rPr lang="en-US" sz="1000" dirty="0">
                <a:effectLst/>
              </a:rPr>
              <a:t> </a:t>
            </a:r>
            <a:endParaRPr lang="en-US" sz="1000" dirty="0"/>
          </a:p>
        </p:txBody>
      </p:sp>
      <p:sp>
        <p:nvSpPr>
          <p:cNvPr id="3" name="Title 2">
            <a:extLst>
              <a:ext uri="{FF2B5EF4-FFF2-40B4-BE49-F238E27FC236}">
                <a16:creationId xmlns:a16="http://schemas.microsoft.com/office/drawing/2014/main" id="{E991F60A-145D-7469-F1D2-D608E9789029}"/>
              </a:ext>
            </a:extLst>
          </p:cNvPr>
          <p:cNvSpPr>
            <a:spLocks noGrp="1"/>
          </p:cNvSpPr>
          <p:nvPr>
            <p:ph type="title"/>
          </p:nvPr>
        </p:nvSpPr>
        <p:spPr>
          <a:xfrm>
            <a:off x="576263" y="514931"/>
            <a:ext cx="7821950" cy="504825"/>
          </a:xfrm>
        </p:spPr>
        <p:txBody>
          <a:bodyPr/>
          <a:lstStyle/>
          <a:p>
            <a:r>
              <a:rPr lang="en-US" dirty="0"/>
              <a:t>Is peer review expensive?</a:t>
            </a:r>
          </a:p>
        </p:txBody>
      </p:sp>
    </p:spTree>
    <p:extLst>
      <p:ext uri="{BB962C8B-B14F-4D97-AF65-F5344CB8AC3E}">
        <p14:creationId xmlns:p14="http://schemas.microsoft.com/office/powerpoint/2010/main" val="31311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yJ0heV53PlGtRYX1JzAFO0FAAAAAAADAAAAAwADAAAAAQADAAEA////////BAAAAAMAEAALm6GqAtnBEU68A6dwI+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CJ0heV53PlGtRYX1JzAFO0DRGF0YQAbAAAABExpbmtlZFNoYXBlRGF0YQAFAAAAAAACTmFtZQAZAAAATGlua2VkU2hhcGVzRGF0YVByb3BlcnR5ABBWZXJzaW9uAAAAAAAJTGFzdFdyaXRlAMzT+5l6AQAAAAEA/////50AnQAAAAVfaWQAEAAAAASboaoC2cERTrwDp3Aj6coQA0RhdGEAKgAAAAhQcmVzZW50YXRpb25TY2FubmVkRm9yTGlua2VkU2hhcGVzAAEAAk5hbWUAJAAAAExpbmtlZFNoYXBlUHJlc2VudGF0aW9uU2V0dGluZ3NEYXRhABBWZXJzaW9uAAAAAAAJTGFzdFdyaXRlAN/T+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COAUTHORING_SESSION_ID" val="b566149e-3710-4e24-8c13-ab592f63e281"/>
  <p:tag name="UNDO_REDO_REVISION" val="91"/>
  <p:tag name="MIO_PRESENTATION_LANGUAGE" val="1033"/>
</p:tagLst>
</file>

<file path=ppt/theme/theme1.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D9B95B7-7997-4FB9-A47B-A8D416D981DD}"/>
    </a:ext>
  </a:extLst>
</a:theme>
</file>

<file path=ppt/theme/theme2.xml><?xml version="1.0" encoding="utf-8"?>
<a:theme xmlns:a="http://schemas.openxmlformats.org/drawingml/2006/main" name="Elsevier light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1895935-4782-4ED3-9F2E-DA9302EF7568}"/>
    </a:ext>
  </a:extLst>
</a:theme>
</file>

<file path=ppt/theme/theme3.xml><?xml version="1.0" encoding="utf-8"?>
<a:theme xmlns:a="http://schemas.openxmlformats.org/drawingml/2006/main" name="Elsevier dark">
  <a:themeElements>
    <a:clrScheme name="Elsevier_2.0_Dark">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0B725E11-DC5A-4140-B411-6A18A3B7ACAE}"/>
    </a:ext>
  </a:extLst>
</a:theme>
</file>

<file path=ppt/theme/theme4.xml><?xml version="1.0" encoding="utf-8"?>
<a:theme xmlns:a="http://schemas.openxmlformats.org/drawingml/2006/main" name="Elsevier dark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8CCF67CE-5720-4FD2-9BFE-20E687D757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Elsevier light</Template>
  <TotalTime>4896</TotalTime>
  <Words>1360</Words>
  <Application>Microsoft Macintosh PowerPoint</Application>
  <PresentationFormat>On-screen Show (16:9)</PresentationFormat>
  <Paragraphs>122</Paragraphs>
  <Slides>14</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AdvP7CD9</vt:lpstr>
      <vt:lpstr>AdvP85CA</vt:lpstr>
      <vt:lpstr>Arial</vt:lpstr>
      <vt:lpstr>Calibri</vt:lpstr>
      <vt:lpstr>Courier New</vt:lpstr>
      <vt:lpstr>Segoe UI</vt:lpstr>
      <vt:lpstr>Times New Roman</vt:lpstr>
      <vt:lpstr>Elsevier light</vt:lpstr>
      <vt:lpstr>Elsevier light - Charts and Data</vt:lpstr>
      <vt:lpstr>Elsevier dark</vt:lpstr>
      <vt:lpstr>Elsevier dark - Charts and Data</vt:lpstr>
      <vt:lpstr>“I am against open peer review, because if I’m supposed to reveal my identity to the authors, I will have to do a much better job when I review, and I don’t have time for that…..”     3rd year PhD student </vt:lpstr>
      <vt:lpstr>I am</vt:lpstr>
      <vt:lpstr>Gustaf Nelhans</vt:lpstr>
      <vt:lpstr>Is peer review communication?</vt:lpstr>
      <vt:lpstr>Is peer review communication?</vt:lpstr>
      <vt:lpstr>Merton’s norm system of science</vt:lpstr>
      <vt:lpstr>CUDOS vs. PLACE</vt:lpstr>
      <vt:lpstr>Is peer review biased? </vt:lpstr>
      <vt:lpstr>Is peer review expensive?</vt:lpstr>
      <vt:lpstr>Is there a gap between demand and supply?</vt:lpstr>
      <vt:lpstr>Is open peer review the answer?</vt:lpstr>
      <vt:lpstr>Is AI the answer?</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Wien, Charlotte (ELS-AAL)</dc:creator>
  <cp:lastModifiedBy>Gustaf Nelhans</cp:lastModifiedBy>
  <cp:revision>23</cp:revision>
  <cp:lastPrinted>2018-07-23T12:36:44Z</cp:lastPrinted>
  <dcterms:created xsi:type="dcterms:W3CDTF">2023-04-25T11:49:02Z</dcterms:created>
  <dcterms:modified xsi:type="dcterms:W3CDTF">2023-10-10T14:10:57Z</dcterms:modified>
  <cp:version>1.0.0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dEntity">
    <vt:lpwstr>Templates</vt:lpwstr>
  </property>
  <property fmtid="{D5CDD505-2E9C-101B-9397-08002B2CF9AE}" pid="3" name="MSIP_Label_549ac42a-3eb4-4074-b885-aea26bd6241e_Enabled">
    <vt:lpwstr>true</vt:lpwstr>
  </property>
  <property fmtid="{D5CDD505-2E9C-101B-9397-08002B2CF9AE}" pid="4" name="MSIP_Label_549ac42a-3eb4-4074-b885-aea26bd6241e_SetDate">
    <vt:lpwstr>2023-04-25T12:20:29Z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77853648-68c4-45a1-b5f5-6dcc975e965a</vt:lpwstr>
  </property>
  <property fmtid="{D5CDD505-2E9C-101B-9397-08002B2CF9AE}" pid="9" name="MSIP_Label_549ac42a-3eb4-4074-b885-aea26bd6241e_ContentBits">
    <vt:lpwstr>0</vt:lpwstr>
  </property>
</Properties>
</file>