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9" r:id="rId8"/>
    <p:sldId id="264" r:id="rId9"/>
    <p:sldId id="270" r:id="rId10"/>
    <p:sldId id="265" r:id="rId11"/>
    <p:sldId id="266" r:id="rId12"/>
    <p:sldId id="26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DC3BED-CC52-4920-963E-59C93F807ED7}">
  <a:tblStyle styleId="{74DC3BED-CC52-4920-963E-59C93F807E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8"/>
    <p:restoredTop sz="75620"/>
  </p:normalViewPr>
  <p:slideViewPr>
    <p:cSldViewPr snapToGrid="0">
      <p:cViewPr>
        <p:scale>
          <a:sx n="100" d="100"/>
          <a:sy n="100" d="100"/>
        </p:scale>
        <p:origin x="10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gune/Box%20Sync/Research/_Externa%20projekt/SOU-projektet%20Linus%20och%20Bjo&#776;rn/SOU_language%20and%20type_MUMkapitel_GN_ny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8664-F14B-B622-2E5DA4FD57B8}"/>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8664-F14B-B622-2E5DA4FD57B8}"/>
              </c:ext>
            </c:extLst>
          </c:dPt>
          <c:dLbls>
            <c:dLbl>
              <c:idx val="0"/>
              <c:tx>
                <c:rich>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fld id="{410DB659-A195-C643-ADD8-B49637BE98E8}" type="CATEGORYNAME">
                      <a:rPr lang="en-US"/>
                      <a:pPr>
                        <a:defRPr sz="800" b="1" i="0" u="none" strike="noStrike" kern="1200" baseline="0">
                          <a:solidFill>
                            <a:schemeClr val="bg1"/>
                          </a:solidFill>
                          <a:latin typeface="+mn-lt"/>
                          <a:ea typeface="+mn-ea"/>
                          <a:cs typeface="+mn-cs"/>
                        </a:defRPr>
                      </a:pPr>
                      <a:t>[CATEGORY NAME]</a:t>
                    </a:fld>
                    <a:r>
                      <a:rPr lang="en-US" baseline="0" dirty="0"/>
                      <a:t>
</a:t>
                    </a:r>
                    <a:fld id="{C02442C0-260C-4C45-BBC9-4B816211EC29}" type="PERCENTAGE">
                      <a:rPr lang="en-US" baseline="0" smtClean="0"/>
                      <a:pPr>
                        <a:defRPr sz="800" b="1" i="0" u="none" strike="noStrike" kern="1200" baseline="0">
                          <a:solidFill>
                            <a:schemeClr val="bg1"/>
                          </a:solidFill>
                          <a:latin typeface="+mn-lt"/>
                          <a:ea typeface="+mn-ea"/>
                          <a:cs typeface="+mn-cs"/>
                        </a:defRPr>
                      </a:pPr>
                      <a:t>[PERCENTAGE]</a:t>
                    </a:fld>
                    <a:endParaRPr lang="en-US" baseline="0" dirty="0"/>
                  </a:p>
                </c:rich>
              </c:tx>
              <c:spPr>
                <a:noFill/>
                <a:ln>
                  <a:noFill/>
                </a:ln>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664-F14B-B622-2E5DA4FD57B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SE"/>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'Grunddata (10Dep)'!$N$1:$O$1</c:f>
              <c:strCache>
                <c:ptCount val="2"/>
                <c:pt idx="0">
                  <c:v>Non scholarly</c:v>
                </c:pt>
                <c:pt idx="1">
                  <c:v>Scholarly</c:v>
                </c:pt>
              </c:strCache>
            </c:strRef>
          </c:cat>
          <c:val>
            <c:numRef>
              <c:f>'Grunddata (10Dep)'!$N$22:$O$22</c:f>
              <c:numCache>
                <c:formatCode>General</c:formatCode>
                <c:ptCount val="2"/>
                <c:pt idx="0">
                  <c:v>2175</c:v>
                </c:pt>
                <c:pt idx="1">
                  <c:v>612</c:v>
                </c:pt>
              </c:numCache>
            </c:numRef>
          </c:val>
          <c:extLst>
            <c:ext xmlns:c16="http://schemas.microsoft.com/office/drawing/2014/chart" uri="{C3380CC4-5D6E-409C-BE32-E72D297353CC}">
              <c16:uniqueId val="{00000004-8664-F14B-B622-2E5DA4FD57B8}"/>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dd6d5fc99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dd6d5fc9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dd6d5fc99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dd6d5fc9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dd6d5fc99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7dd6d5fc99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7d8104202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7d810420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d8104202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d8104202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7d8104202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7d8104202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d8104202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d8104202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7d81042025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7d81042025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rgbClr val="59595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d81042025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d8104202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7f61d4d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7f61d4d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sv"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dd6d5fc9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dd6d5fc9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sf.io/preprints/socarxiv/82y3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37325" y="363575"/>
            <a:ext cx="72933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ts val="990"/>
              <a:buFont typeface="Arial"/>
              <a:buNone/>
            </a:pPr>
            <a:endParaRPr dirty="0"/>
          </a:p>
          <a:p>
            <a:pPr marL="0" lvl="0" indent="0" algn="ctr" rtl="0">
              <a:spcBef>
                <a:spcPts val="0"/>
              </a:spcBef>
              <a:spcAft>
                <a:spcPts val="0"/>
              </a:spcAft>
              <a:buNone/>
            </a:pPr>
            <a:r>
              <a:rPr lang="sv" sz="4844" b="1" dirty="0">
                <a:solidFill>
                  <a:srgbClr val="333333"/>
                </a:solidFill>
                <a:highlight>
                  <a:srgbClr val="FFFFFF"/>
                </a:highlight>
              </a:rPr>
              <a:t>Policy citing science: </a:t>
            </a:r>
            <a:endParaRPr sz="4844" b="1" dirty="0">
              <a:solidFill>
                <a:srgbClr val="333333"/>
              </a:solidFill>
              <a:highlight>
                <a:srgbClr val="FFFFFF"/>
              </a:highlight>
            </a:endParaRPr>
          </a:p>
          <a:p>
            <a:pPr marL="0" lvl="0" indent="0" algn="ctr" rtl="0">
              <a:spcBef>
                <a:spcPts val="0"/>
              </a:spcBef>
              <a:spcAft>
                <a:spcPts val="0"/>
              </a:spcAft>
              <a:buNone/>
            </a:pPr>
            <a:r>
              <a:rPr lang="sv" sz="2066" b="1" dirty="0">
                <a:solidFill>
                  <a:srgbClr val="333333"/>
                </a:solidFill>
                <a:highlight>
                  <a:srgbClr val="FFFFFF"/>
                </a:highlight>
              </a:rPr>
              <a:t>A study of references in Swedish governmental reports (SOUs)</a:t>
            </a:r>
            <a:endParaRPr sz="5966" dirty="0"/>
          </a:p>
        </p:txBody>
      </p:sp>
      <p:sp>
        <p:nvSpPr>
          <p:cNvPr id="55" name="Google Shape;55;p13"/>
          <p:cNvSpPr txBox="1">
            <a:spLocks noGrp="1"/>
          </p:cNvSpPr>
          <p:nvPr>
            <p:ph type="subTitle" idx="1"/>
          </p:nvPr>
        </p:nvSpPr>
        <p:spPr>
          <a:xfrm>
            <a:off x="311700" y="25293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sv" sz="1300" b="1">
                <a:solidFill>
                  <a:srgbClr val="333333"/>
                </a:solidFill>
                <a:highlight>
                  <a:srgbClr val="FFFFFF"/>
                </a:highlight>
              </a:rPr>
              <a:t>Linus Salö </a:t>
            </a:r>
            <a:r>
              <a:rPr lang="sv" sz="1300">
                <a:solidFill>
                  <a:srgbClr val="333333"/>
                </a:solidFill>
                <a:highlight>
                  <a:srgbClr val="FFFFFF"/>
                </a:highlight>
              </a:rPr>
              <a:t>(Stockholm University, Sweden) </a:t>
            </a:r>
            <a:r>
              <a:rPr lang="sv" sz="1300" b="1">
                <a:solidFill>
                  <a:srgbClr val="333333"/>
                </a:solidFill>
                <a:highlight>
                  <a:srgbClr val="FFFFFF"/>
                </a:highlight>
              </a:rPr>
              <a:t>Björn Hammarfelt</a:t>
            </a:r>
            <a:r>
              <a:rPr lang="sv" sz="1300">
                <a:solidFill>
                  <a:srgbClr val="333333"/>
                </a:solidFill>
                <a:highlight>
                  <a:srgbClr val="FFFFFF"/>
                </a:highlight>
              </a:rPr>
              <a:t> and </a:t>
            </a:r>
            <a:r>
              <a:rPr lang="sv" sz="1300" b="1">
                <a:solidFill>
                  <a:srgbClr val="333333"/>
                </a:solidFill>
                <a:highlight>
                  <a:srgbClr val="FFFFFF"/>
                </a:highlight>
              </a:rPr>
              <a:t>Gustaf Nelhans</a:t>
            </a:r>
            <a:r>
              <a:rPr lang="sv" sz="1300">
                <a:solidFill>
                  <a:srgbClr val="333333"/>
                </a:solidFill>
                <a:highlight>
                  <a:srgbClr val="FFFFFF"/>
                </a:highlight>
              </a:rPr>
              <a:t> (University of Borås, Sweden).</a:t>
            </a:r>
            <a:endParaRPr/>
          </a:p>
        </p:txBody>
      </p:sp>
      <p:pic>
        <p:nvPicPr>
          <p:cNvPr id="56" name="Google Shape;56;p13"/>
          <p:cNvPicPr preferRelativeResize="0"/>
          <p:nvPr/>
        </p:nvPicPr>
        <p:blipFill>
          <a:blip r:embed="rId3">
            <a:alphaModFix/>
          </a:blip>
          <a:stretch>
            <a:fillRect/>
          </a:stretch>
        </p:blipFill>
        <p:spPr>
          <a:xfrm>
            <a:off x="224775" y="3504925"/>
            <a:ext cx="2751452" cy="1037149"/>
          </a:xfrm>
          <a:prstGeom prst="rect">
            <a:avLst/>
          </a:prstGeom>
          <a:noFill/>
          <a:ln>
            <a:noFill/>
          </a:ln>
        </p:spPr>
      </p:pic>
      <p:pic>
        <p:nvPicPr>
          <p:cNvPr id="57" name="Google Shape;57;p13"/>
          <p:cNvPicPr preferRelativeResize="0"/>
          <p:nvPr/>
        </p:nvPicPr>
        <p:blipFill rotWithShape="1">
          <a:blip r:embed="rId4">
            <a:alphaModFix/>
          </a:blip>
          <a:srcRect l="-16875" t="25704" r="-2555" b="27921"/>
          <a:stretch/>
        </p:blipFill>
        <p:spPr>
          <a:xfrm>
            <a:off x="2804863" y="3557819"/>
            <a:ext cx="3616924" cy="1085906"/>
          </a:xfrm>
          <a:prstGeom prst="rect">
            <a:avLst/>
          </a:prstGeom>
          <a:noFill/>
          <a:ln>
            <a:noFill/>
          </a:ln>
        </p:spPr>
      </p:pic>
      <p:pic>
        <p:nvPicPr>
          <p:cNvPr id="58" name="Google Shape;58;p13"/>
          <p:cNvPicPr preferRelativeResize="0"/>
          <p:nvPr/>
        </p:nvPicPr>
        <p:blipFill>
          <a:blip r:embed="rId5">
            <a:alphaModFix/>
          </a:blip>
          <a:stretch>
            <a:fillRect/>
          </a:stretch>
        </p:blipFill>
        <p:spPr>
          <a:xfrm>
            <a:off x="7017295" y="3457900"/>
            <a:ext cx="1270025" cy="122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Concluding remarks</a:t>
            </a:r>
            <a:endParaRPr>
              <a:solidFill>
                <a:srgbClr val="FF0000"/>
              </a:solidFill>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17182" algn="l" rtl="0">
              <a:spcBef>
                <a:spcPts val="0"/>
              </a:spcBef>
              <a:spcAft>
                <a:spcPts val="0"/>
              </a:spcAft>
              <a:buClr>
                <a:schemeClr val="dk1"/>
              </a:buClr>
              <a:buSzPct val="100000"/>
              <a:buChar char="●"/>
            </a:pPr>
            <a:r>
              <a:rPr lang="sv" dirty="0">
                <a:solidFill>
                  <a:schemeClr val="dk1"/>
                </a:solidFill>
              </a:rPr>
              <a:t>At first glance, the </a:t>
            </a:r>
            <a:r>
              <a:rPr lang="sv" b="1" i="1" dirty="0">
                <a:solidFill>
                  <a:schemeClr val="dk1"/>
                </a:solidFill>
              </a:rPr>
              <a:t>uptake of academic knowledge </a:t>
            </a:r>
            <a:r>
              <a:rPr lang="sv" dirty="0">
                <a:solidFill>
                  <a:schemeClr val="dk1"/>
                </a:solidFill>
              </a:rPr>
              <a:t>in the SOU sample is </a:t>
            </a:r>
            <a:r>
              <a:rPr lang="sv" b="1" i="1" dirty="0">
                <a:solidFill>
                  <a:schemeClr val="dk1"/>
                </a:solidFill>
              </a:rPr>
              <a:t>low</a:t>
            </a:r>
            <a:r>
              <a:rPr lang="sv" dirty="0">
                <a:solidFill>
                  <a:schemeClr val="dk1"/>
                </a:solidFill>
              </a:rPr>
              <a:t> (22% scholarly sources), and </a:t>
            </a:r>
            <a:r>
              <a:rPr lang="sv" b="1" i="1" dirty="0">
                <a:solidFill>
                  <a:schemeClr val="dk1"/>
                </a:solidFill>
              </a:rPr>
              <a:t>Swedish is the dominant language </a:t>
            </a:r>
            <a:r>
              <a:rPr lang="sv" dirty="0">
                <a:solidFill>
                  <a:schemeClr val="dk1"/>
                </a:solidFill>
              </a:rPr>
              <a:t>of the cited publications (75%)</a:t>
            </a:r>
            <a:endParaRPr dirty="0">
              <a:solidFill>
                <a:schemeClr val="dk1"/>
              </a:solidFill>
            </a:endParaRPr>
          </a:p>
          <a:p>
            <a:pPr marL="457200" lvl="0" indent="-317182" algn="l" rtl="0">
              <a:spcBef>
                <a:spcPts val="0"/>
              </a:spcBef>
              <a:spcAft>
                <a:spcPts val="0"/>
              </a:spcAft>
              <a:buClr>
                <a:schemeClr val="dk1"/>
              </a:buClr>
              <a:buSzPct val="100000"/>
              <a:buChar char="●"/>
            </a:pPr>
            <a:r>
              <a:rPr lang="sv" dirty="0">
                <a:solidFill>
                  <a:schemeClr val="dk1"/>
                </a:solidFill>
              </a:rPr>
              <a:t>A somewhat rushed conclusion: “if you want to </a:t>
            </a:r>
            <a:r>
              <a:rPr lang="sv" b="1" i="1" dirty="0">
                <a:solidFill>
                  <a:schemeClr val="dk1"/>
                </a:solidFill>
              </a:rPr>
              <a:t>influence policy</a:t>
            </a:r>
            <a:r>
              <a:rPr lang="sv" dirty="0">
                <a:solidFill>
                  <a:schemeClr val="dk1"/>
                </a:solidFill>
              </a:rPr>
              <a:t>, write only </a:t>
            </a:r>
            <a:r>
              <a:rPr lang="sv" b="1" i="1" dirty="0">
                <a:solidFill>
                  <a:schemeClr val="dk1"/>
                </a:solidFill>
              </a:rPr>
              <a:t>gray literature </a:t>
            </a:r>
            <a:r>
              <a:rPr lang="sv" dirty="0">
                <a:solidFill>
                  <a:schemeClr val="dk1"/>
                </a:solidFill>
              </a:rPr>
              <a:t>in Swedish”</a:t>
            </a:r>
            <a:endParaRPr dirty="0">
              <a:solidFill>
                <a:schemeClr val="dk1"/>
              </a:solidFill>
            </a:endParaRPr>
          </a:p>
          <a:p>
            <a:pPr marL="457200" lvl="0" indent="-317182" algn="l" rtl="0">
              <a:spcBef>
                <a:spcPts val="0"/>
              </a:spcBef>
              <a:spcAft>
                <a:spcPts val="0"/>
              </a:spcAft>
              <a:buClr>
                <a:schemeClr val="dk1"/>
              </a:buClr>
              <a:buSzPct val="100000"/>
              <a:buChar char="●"/>
            </a:pPr>
            <a:r>
              <a:rPr lang="sv" dirty="0">
                <a:solidFill>
                  <a:schemeClr val="dk1"/>
                </a:solidFill>
              </a:rPr>
              <a:t>Note though, that such literature is rarely rewarded when researchers are evaluated; additionally, reports often cited in SOUs in turn often build upon (and cite) research literature published in English-language scholarly journals</a:t>
            </a:r>
            <a:endParaRPr dirty="0">
              <a:solidFill>
                <a:schemeClr val="dk1"/>
              </a:solidFill>
            </a:endParaRPr>
          </a:p>
          <a:p>
            <a:pPr marL="457200" lvl="0" indent="-317182" algn="l" rtl="0">
              <a:spcBef>
                <a:spcPts val="0"/>
              </a:spcBef>
              <a:spcAft>
                <a:spcPts val="0"/>
              </a:spcAft>
              <a:buClr>
                <a:schemeClr val="dk1"/>
              </a:buClr>
              <a:buSzPct val="100000"/>
              <a:buChar char="●"/>
            </a:pPr>
            <a:r>
              <a:rPr lang="sv" dirty="0">
                <a:solidFill>
                  <a:schemeClr val="dk1"/>
                </a:solidFill>
              </a:rPr>
              <a:t>Yet, it is interesting to think of </a:t>
            </a:r>
            <a:r>
              <a:rPr lang="sv" b="1" i="1" dirty="0">
                <a:solidFill>
                  <a:schemeClr val="dk1"/>
                </a:solidFill>
              </a:rPr>
              <a:t>text types </a:t>
            </a:r>
            <a:r>
              <a:rPr lang="sv" dirty="0">
                <a:solidFill>
                  <a:schemeClr val="dk1"/>
                </a:solidFill>
              </a:rPr>
              <a:t>– for example grey literature in Swedish – as </a:t>
            </a:r>
            <a:r>
              <a:rPr lang="sv" b="1" i="1" dirty="0">
                <a:solidFill>
                  <a:schemeClr val="dk1"/>
                </a:solidFill>
              </a:rPr>
              <a:t>knowledge brokering devices </a:t>
            </a:r>
            <a:r>
              <a:rPr lang="sv" dirty="0">
                <a:solidFill>
                  <a:schemeClr val="dk1"/>
                </a:solidFill>
              </a:rPr>
              <a:t>in themselves</a:t>
            </a:r>
            <a:endParaRPr dirty="0">
              <a:solidFill>
                <a:schemeClr val="dk1"/>
              </a:solidFill>
            </a:endParaRPr>
          </a:p>
          <a:p>
            <a:pPr marL="457200" lvl="0" indent="-317182" algn="l" rtl="0">
              <a:spcBef>
                <a:spcPts val="0"/>
              </a:spcBef>
              <a:spcAft>
                <a:spcPts val="0"/>
              </a:spcAft>
              <a:buClr>
                <a:schemeClr val="dk1"/>
              </a:buClr>
              <a:buSzPct val="100000"/>
              <a:buChar char="●"/>
            </a:pPr>
            <a:r>
              <a:rPr lang="sv" dirty="0">
                <a:solidFill>
                  <a:schemeClr val="dk1"/>
                </a:solidFill>
              </a:rPr>
              <a:t>Agency: When research has an influence, it is not always by chance or coincidence, but often through active knowledge brokering; hence, scholars who want to their knowledge to have an impact on policy should consider communicating it in other ways than through the English-language journal article  </a:t>
            </a:r>
            <a:endParaRPr dirty="0">
              <a:solidFill>
                <a:schemeClr val="dk1"/>
              </a:solidFill>
            </a:endParaRPr>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sz="2244"/>
              <a:t>A lot to discuss – not least concerning method</a:t>
            </a:r>
            <a:r>
              <a:rPr lang="sv"/>
              <a:t> </a:t>
            </a:r>
            <a:endParaRPr/>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4327" algn="l" rtl="0">
              <a:spcBef>
                <a:spcPts val="0"/>
              </a:spcBef>
              <a:spcAft>
                <a:spcPts val="0"/>
              </a:spcAft>
              <a:buSzPct val="100000"/>
              <a:buChar char="●"/>
            </a:pPr>
            <a:r>
              <a:rPr lang="en-GB" dirty="0">
                <a:solidFill>
                  <a:schemeClr val="tx1"/>
                </a:solidFill>
              </a:rPr>
              <a:t>Scholarly sources account for just 22% of all references, with significant variations observed across different policy contexts, (i.e. between ministries).</a:t>
            </a:r>
          </a:p>
          <a:p>
            <a:pPr marL="457200" lvl="0" indent="-334327" algn="l" rtl="0">
              <a:spcBef>
                <a:spcPts val="0"/>
              </a:spcBef>
              <a:spcAft>
                <a:spcPts val="0"/>
              </a:spcAft>
              <a:buSzPct val="100000"/>
              <a:buChar char="●"/>
            </a:pPr>
            <a:r>
              <a:rPr lang="en-GB" dirty="0">
                <a:solidFill>
                  <a:schemeClr val="tx1"/>
                </a:solidFill>
              </a:rPr>
              <a:t>Important to acknowledge that an analysis of references captures only a small portion of the ways in which research influences policy.</a:t>
            </a:r>
          </a:p>
          <a:p>
            <a:pPr marL="457200" lvl="0" indent="-334327" algn="l" rtl="0">
              <a:spcBef>
                <a:spcPts val="0"/>
              </a:spcBef>
              <a:spcAft>
                <a:spcPts val="0"/>
              </a:spcAft>
              <a:buSzPct val="100000"/>
              <a:buChar char="●"/>
            </a:pPr>
            <a:r>
              <a:rPr lang="en-GB" dirty="0">
                <a:solidFill>
                  <a:schemeClr val="tx1"/>
                </a:solidFill>
              </a:rPr>
              <a:t>More comprehensive studies of SOUs may uncover changes over time, (</a:t>
            </a:r>
            <a:r>
              <a:rPr lang="en-GB" dirty="0" err="1">
                <a:solidFill>
                  <a:schemeClr val="tx1"/>
                </a:solidFill>
              </a:rPr>
              <a:t>i.e</a:t>
            </a:r>
            <a:r>
              <a:rPr lang="en-GB" dirty="0">
                <a:solidFill>
                  <a:schemeClr val="tx1"/>
                </a:solidFill>
              </a:rPr>
              <a:t> number of references, variation between policy areas) </a:t>
            </a:r>
          </a:p>
          <a:p>
            <a:pPr marL="457200" lvl="0" indent="-334327" algn="l" rtl="0">
              <a:spcBef>
                <a:spcPts val="0"/>
              </a:spcBef>
              <a:spcAft>
                <a:spcPts val="0"/>
              </a:spcAft>
              <a:buSzPct val="100000"/>
              <a:buChar char="●"/>
            </a:pPr>
            <a:r>
              <a:rPr lang="en-GB" dirty="0">
                <a:solidFill>
                  <a:schemeClr val="tx1"/>
                </a:solidFill>
              </a:rPr>
              <a:t>An challenge in utilizing SOUs is the lack of standardized referencing patterns, making automated detection a difficult and time-consuming process. </a:t>
            </a:r>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Thank you!</a:t>
            </a:r>
            <a:endParaRPr/>
          </a:p>
        </p:txBody>
      </p:sp>
      <p:sp>
        <p:nvSpPr>
          <p:cNvPr id="138" name="Google Shape;138;p25"/>
          <p:cNvSpPr txBox="1">
            <a:spLocks noGrp="1"/>
          </p:cNvSpPr>
          <p:nvPr>
            <p:ph type="body" idx="1"/>
          </p:nvPr>
        </p:nvSpPr>
        <p:spPr>
          <a:xfrm>
            <a:off x="311700" y="1152475"/>
            <a:ext cx="5410200" cy="3889500"/>
          </a:xfrm>
          <a:prstGeom prst="rect">
            <a:avLst/>
          </a:prstGeom>
        </p:spPr>
        <p:txBody>
          <a:bodyPr spcFirstLastPara="1" wrap="square" lIns="91425" tIns="91425" rIns="91425" bIns="91425" anchor="t" anchorCtr="0">
            <a:normAutofit fontScale="55000" lnSpcReduction="20000"/>
          </a:bodyPr>
          <a:lstStyle/>
          <a:p>
            <a:pPr marL="360000" lvl="0" indent="-360000" algn="l" rtl="0">
              <a:spcBef>
                <a:spcPts val="0"/>
              </a:spcBef>
              <a:spcAft>
                <a:spcPts val="0"/>
              </a:spcAft>
              <a:buNone/>
            </a:pPr>
            <a:r>
              <a:rPr lang="sv" b="1" dirty="0">
                <a:solidFill>
                  <a:schemeClr val="dk1"/>
                </a:solidFill>
                <a:latin typeface="+mj-lt"/>
                <a:ea typeface="Times New Roman"/>
                <a:cs typeface="Times New Roman"/>
                <a:sym typeface="Times New Roman"/>
              </a:rPr>
              <a:t>References</a:t>
            </a:r>
            <a:endParaRPr b="1" dirty="0">
              <a:solidFill>
                <a:schemeClr val="dk1"/>
              </a:solidFill>
              <a:latin typeface="+mj-lt"/>
              <a:ea typeface="Times New Roman"/>
              <a:cs typeface="Times New Roman"/>
              <a:sym typeface="Times New Roman"/>
            </a:endParaRPr>
          </a:p>
          <a:p>
            <a:pPr marL="360000" lvl="0" indent="-360000" algn="l" rtl="0">
              <a:spcBef>
                <a:spcPts val="1200"/>
              </a:spcBef>
              <a:spcAft>
                <a:spcPts val="0"/>
              </a:spcAft>
              <a:buClr>
                <a:schemeClr val="dk1"/>
              </a:buClr>
              <a:buSzPct val="61111"/>
              <a:buFont typeface="Arial"/>
              <a:buNone/>
            </a:pPr>
            <a:r>
              <a:rPr lang="sv" dirty="0">
                <a:solidFill>
                  <a:schemeClr val="dk1"/>
                </a:solidFill>
                <a:latin typeface="+mj-lt"/>
                <a:ea typeface="Times New Roman"/>
                <a:cs typeface="Times New Roman"/>
                <a:sym typeface="Times New Roman"/>
              </a:rPr>
              <a:t>Ammon, U. (ed.). 2001. </a:t>
            </a:r>
            <a:r>
              <a:rPr lang="sv" i="1" dirty="0">
                <a:solidFill>
                  <a:schemeClr val="dk1"/>
                </a:solidFill>
                <a:latin typeface="+mj-lt"/>
                <a:ea typeface="Times New Roman"/>
                <a:cs typeface="Times New Roman"/>
                <a:sym typeface="Times New Roman"/>
              </a:rPr>
              <a:t>The Dominance of English as a Language of Science. Effects on Other Languages and Language Communities.</a:t>
            </a:r>
            <a:r>
              <a:rPr lang="sv" dirty="0">
                <a:solidFill>
                  <a:schemeClr val="dk1"/>
                </a:solidFill>
                <a:latin typeface="+mj-lt"/>
                <a:ea typeface="Times New Roman"/>
                <a:cs typeface="Times New Roman"/>
                <a:sym typeface="Times New Roman"/>
              </a:rPr>
              <a:t> Berlin: de Gruyter.</a:t>
            </a:r>
          </a:p>
          <a:p>
            <a:pPr marL="360000" lvl="0" indent="-360000">
              <a:spcBef>
                <a:spcPts val="1200"/>
              </a:spcBef>
              <a:buClr>
                <a:schemeClr val="dk1"/>
              </a:buClr>
              <a:buSzPct val="61111"/>
              <a:buNone/>
            </a:pPr>
            <a:r>
              <a:rPr lang="sv-SE" dirty="0" err="1">
                <a:solidFill>
                  <a:schemeClr val="dk1"/>
                </a:solidFill>
                <a:latin typeface="+mj-lt"/>
                <a:ea typeface="Times New Roman"/>
                <a:cs typeface="Times New Roman"/>
                <a:sym typeface="Times New Roman"/>
              </a:rPr>
              <a:t>Bandola</a:t>
            </a:r>
            <a:r>
              <a:rPr lang="sv-SE" dirty="0">
                <a:solidFill>
                  <a:schemeClr val="dk1"/>
                </a:solidFill>
                <a:latin typeface="+mj-lt"/>
                <a:ea typeface="Times New Roman"/>
                <a:cs typeface="Times New Roman"/>
                <a:sym typeface="Times New Roman"/>
              </a:rPr>
              <a:t>-Gill, J. (2023). </a:t>
            </a:r>
            <a:r>
              <a:rPr lang="sv-SE" dirty="0" err="1">
                <a:solidFill>
                  <a:schemeClr val="dk1"/>
                </a:solidFill>
                <a:latin typeface="+mj-lt"/>
                <a:ea typeface="Times New Roman"/>
                <a:cs typeface="Times New Roman"/>
                <a:sym typeface="Times New Roman"/>
              </a:rPr>
              <a:t>Knowledge</a:t>
            </a:r>
            <a:r>
              <a:rPr lang="sv-SE" dirty="0">
                <a:solidFill>
                  <a:schemeClr val="dk1"/>
                </a:solidFill>
                <a:latin typeface="+mj-lt"/>
                <a:ea typeface="Times New Roman"/>
                <a:cs typeface="Times New Roman"/>
                <a:sym typeface="Times New Roman"/>
              </a:rPr>
              <a:t> </a:t>
            </a:r>
            <a:r>
              <a:rPr lang="sv-SE" dirty="0" err="1">
                <a:solidFill>
                  <a:schemeClr val="dk1"/>
                </a:solidFill>
                <a:latin typeface="+mj-lt"/>
                <a:ea typeface="Times New Roman"/>
                <a:cs typeface="Times New Roman"/>
                <a:sym typeface="Times New Roman"/>
              </a:rPr>
              <a:t>brokering</a:t>
            </a:r>
            <a:r>
              <a:rPr lang="sv-SE" dirty="0">
                <a:solidFill>
                  <a:schemeClr val="dk1"/>
                </a:solidFill>
                <a:latin typeface="+mj-lt"/>
                <a:ea typeface="Times New Roman"/>
                <a:cs typeface="Times New Roman"/>
                <a:sym typeface="Times New Roman"/>
              </a:rPr>
              <a:t> </a:t>
            </a:r>
            <a:r>
              <a:rPr lang="sv-SE" dirty="0" err="1">
                <a:solidFill>
                  <a:schemeClr val="dk1"/>
                </a:solidFill>
                <a:latin typeface="+mj-lt"/>
                <a:ea typeface="Times New Roman"/>
                <a:cs typeface="Times New Roman"/>
                <a:sym typeface="Times New Roman"/>
              </a:rPr>
              <a:t>repertoires</a:t>
            </a:r>
            <a:r>
              <a:rPr lang="sv-SE" dirty="0">
                <a:solidFill>
                  <a:schemeClr val="dk1"/>
                </a:solidFill>
                <a:latin typeface="+mj-lt"/>
                <a:ea typeface="Times New Roman"/>
                <a:cs typeface="Times New Roman"/>
                <a:sym typeface="Times New Roman"/>
              </a:rPr>
              <a:t>: </a:t>
            </a:r>
            <a:r>
              <a:rPr lang="sv-SE" dirty="0" err="1">
                <a:solidFill>
                  <a:schemeClr val="dk1"/>
                </a:solidFill>
                <a:latin typeface="+mj-lt"/>
                <a:ea typeface="Times New Roman"/>
                <a:cs typeface="Times New Roman"/>
                <a:sym typeface="Times New Roman"/>
              </a:rPr>
              <a:t>Academic</a:t>
            </a:r>
            <a:r>
              <a:rPr lang="sv-SE" dirty="0">
                <a:solidFill>
                  <a:schemeClr val="dk1"/>
                </a:solidFill>
                <a:latin typeface="+mj-lt"/>
                <a:ea typeface="Times New Roman"/>
                <a:cs typeface="Times New Roman"/>
                <a:sym typeface="Times New Roman"/>
              </a:rPr>
              <a:t> </a:t>
            </a:r>
            <a:r>
              <a:rPr lang="sv-SE" dirty="0" err="1">
                <a:solidFill>
                  <a:schemeClr val="dk1"/>
                </a:solidFill>
                <a:latin typeface="+mj-lt"/>
                <a:ea typeface="Times New Roman"/>
                <a:cs typeface="Times New Roman"/>
                <a:sym typeface="Times New Roman"/>
              </a:rPr>
              <a:t>practices</a:t>
            </a:r>
            <a:r>
              <a:rPr lang="sv-SE" dirty="0">
                <a:solidFill>
                  <a:schemeClr val="dk1"/>
                </a:solidFill>
                <a:latin typeface="+mj-lt"/>
                <a:ea typeface="Times New Roman"/>
                <a:cs typeface="Times New Roman"/>
                <a:sym typeface="Times New Roman"/>
              </a:rPr>
              <a:t> at science-policy interfaces as an epistemological </a:t>
            </a:r>
            <a:r>
              <a:rPr lang="sv-SE" dirty="0" err="1">
                <a:solidFill>
                  <a:schemeClr val="dk1"/>
                </a:solidFill>
                <a:latin typeface="+mj-lt"/>
                <a:ea typeface="Times New Roman"/>
                <a:cs typeface="Times New Roman"/>
                <a:sym typeface="Times New Roman"/>
              </a:rPr>
              <a:t>bricolage</a:t>
            </a:r>
            <a:r>
              <a:rPr lang="sv-SE" dirty="0">
                <a:solidFill>
                  <a:schemeClr val="dk1"/>
                </a:solidFill>
                <a:latin typeface="+mj-lt"/>
                <a:ea typeface="Times New Roman"/>
                <a:cs typeface="Times New Roman"/>
                <a:sym typeface="Times New Roman"/>
              </a:rPr>
              <a:t>. </a:t>
            </a:r>
            <a:r>
              <a:rPr lang="sv-SE" i="1" dirty="0">
                <a:solidFill>
                  <a:schemeClr val="dk1"/>
                </a:solidFill>
                <a:latin typeface="+mj-lt"/>
                <a:ea typeface="Times New Roman"/>
                <a:cs typeface="Times New Roman"/>
                <a:sym typeface="Times New Roman"/>
              </a:rPr>
              <a:t>Minerva, 61</a:t>
            </a:r>
            <a:r>
              <a:rPr lang="sv-SE" dirty="0">
                <a:solidFill>
                  <a:schemeClr val="dk1"/>
                </a:solidFill>
                <a:latin typeface="+mj-lt"/>
                <a:ea typeface="Times New Roman"/>
                <a:cs typeface="Times New Roman"/>
                <a:sym typeface="Times New Roman"/>
              </a:rPr>
              <a:t>, 71–92</a:t>
            </a:r>
          </a:p>
          <a:p>
            <a:pPr marL="360000" lvl="0" indent="-360000">
              <a:spcBef>
                <a:spcPts val="1200"/>
              </a:spcBef>
              <a:buClr>
                <a:schemeClr val="dk1"/>
              </a:buClr>
              <a:buSzPct val="61111"/>
              <a:buNone/>
            </a:pPr>
            <a:r>
              <a:rPr lang="sv-SE" dirty="0" err="1">
                <a:solidFill>
                  <a:schemeClr val="dk1"/>
                </a:solidFill>
                <a:latin typeface="+mj-lt"/>
                <a:ea typeface="Times New Roman"/>
                <a:cs typeface="Times New Roman"/>
                <a:sym typeface="Times New Roman"/>
              </a:rPr>
              <a:t>Benneworth</a:t>
            </a:r>
            <a:r>
              <a:rPr lang="sv-SE" dirty="0">
                <a:solidFill>
                  <a:schemeClr val="dk1"/>
                </a:solidFill>
                <a:latin typeface="+mj-lt"/>
                <a:ea typeface="Times New Roman"/>
                <a:cs typeface="Times New Roman"/>
                <a:sym typeface="Times New Roman"/>
              </a:rPr>
              <a:t>, P. (2015). </a:t>
            </a:r>
            <a:r>
              <a:rPr lang="sv-SE" dirty="0" err="1">
                <a:solidFill>
                  <a:schemeClr val="dk1"/>
                </a:solidFill>
                <a:latin typeface="+mj-lt"/>
                <a:ea typeface="Times New Roman"/>
                <a:cs typeface="Times New Roman"/>
                <a:sym typeface="Times New Roman"/>
              </a:rPr>
              <a:t>Tracing</a:t>
            </a:r>
            <a:r>
              <a:rPr lang="sv-SE" dirty="0">
                <a:solidFill>
                  <a:schemeClr val="dk1"/>
                </a:solidFill>
                <a:latin typeface="+mj-lt"/>
                <a:ea typeface="Times New Roman"/>
                <a:cs typeface="Times New Roman"/>
                <a:sym typeface="Times New Roman"/>
              </a:rPr>
              <a:t> </a:t>
            </a:r>
            <a:r>
              <a:rPr lang="sv-SE" dirty="0" err="1">
                <a:solidFill>
                  <a:schemeClr val="dk1"/>
                </a:solidFill>
                <a:latin typeface="+mj-lt"/>
                <a:ea typeface="Times New Roman"/>
                <a:cs typeface="Times New Roman"/>
                <a:sym typeface="Times New Roman"/>
              </a:rPr>
              <a:t>how</a:t>
            </a:r>
            <a:r>
              <a:rPr lang="sv-SE" dirty="0">
                <a:solidFill>
                  <a:schemeClr val="dk1"/>
                </a:solidFill>
                <a:latin typeface="+mj-lt"/>
                <a:ea typeface="Times New Roman"/>
                <a:cs typeface="Times New Roman"/>
                <a:sym typeface="Times New Roman"/>
              </a:rPr>
              <a:t> arts and </a:t>
            </a:r>
            <a:r>
              <a:rPr lang="sv-SE" dirty="0" err="1">
                <a:solidFill>
                  <a:schemeClr val="dk1"/>
                </a:solidFill>
                <a:latin typeface="+mj-lt"/>
                <a:ea typeface="Times New Roman"/>
                <a:cs typeface="Times New Roman"/>
                <a:sym typeface="Times New Roman"/>
              </a:rPr>
              <a:t>humanities</a:t>
            </a:r>
            <a:r>
              <a:rPr lang="sv-SE" dirty="0">
                <a:solidFill>
                  <a:schemeClr val="dk1"/>
                </a:solidFill>
                <a:latin typeface="+mj-lt"/>
                <a:ea typeface="Times New Roman"/>
                <a:cs typeface="Times New Roman"/>
                <a:sym typeface="Times New Roman"/>
              </a:rPr>
              <a:t> research translates, </a:t>
            </a:r>
            <a:r>
              <a:rPr lang="sv-SE" dirty="0" err="1">
                <a:solidFill>
                  <a:schemeClr val="dk1"/>
                </a:solidFill>
                <a:latin typeface="+mj-lt"/>
                <a:ea typeface="Times New Roman"/>
                <a:cs typeface="Times New Roman"/>
                <a:sym typeface="Times New Roman"/>
              </a:rPr>
              <a:t>circulates</a:t>
            </a:r>
            <a:r>
              <a:rPr lang="sv-SE" dirty="0">
                <a:solidFill>
                  <a:schemeClr val="dk1"/>
                </a:solidFill>
                <a:latin typeface="+mj-lt"/>
                <a:ea typeface="Times New Roman"/>
                <a:cs typeface="Times New Roman"/>
                <a:sym typeface="Times New Roman"/>
              </a:rPr>
              <a:t> and </a:t>
            </a:r>
            <a:r>
              <a:rPr lang="sv-SE" dirty="0" err="1">
                <a:solidFill>
                  <a:schemeClr val="dk1"/>
                </a:solidFill>
                <a:latin typeface="+mj-lt"/>
                <a:ea typeface="Times New Roman"/>
                <a:cs typeface="Times New Roman"/>
                <a:sym typeface="Times New Roman"/>
              </a:rPr>
              <a:t>consolidates</a:t>
            </a:r>
            <a:r>
              <a:rPr lang="sv-SE" dirty="0">
                <a:solidFill>
                  <a:schemeClr val="dk1"/>
                </a:solidFill>
                <a:latin typeface="+mj-lt"/>
                <a:ea typeface="Times New Roman"/>
                <a:cs typeface="Times New Roman"/>
                <a:sym typeface="Times New Roman"/>
              </a:rPr>
              <a:t> in </a:t>
            </a:r>
            <a:r>
              <a:rPr lang="sv-SE" dirty="0" err="1">
                <a:solidFill>
                  <a:schemeClr val="dk1"/>
                </a:solidFill>
                <a:latin typeface="+mj-lt"/>
                <a:ea typeface="Times New Roman"/>
                <a:cs typeface="Times New Roman"/>
                <a:sym typeface="Times New Roman"/>
              </a:rPr>
              <a:t>society</a:t>
            </a:r>
            <a:r>
              <a:rPr lang="sv-SE" dirty="0">
                <a:solidFill>
                  <a:schemeClr val="dk1"/>
                </a:solidFill>
                <a:latin typeface="+mj-lt"/>
                <a:ea typeface="Times New Roman"/>
                <a:cs typeface="Times New Roman"/>
                <a:sym typeface="Times New Roman"/>
              </a:rPr>
              <a:t>. </a:t>
            </a:r>
            <a:r>
              <a:rPr lang="sv-SE" i="1" dirty="0">
                <a:solidFill>
                  <a:schemeClr val="dk1"/>
                </a:solidFill>
                <a:latin typeface="+mj-lt"/>
                <a:ea typeface="Times New Roman"/>
                <a:cs typeface="Times New Roman"/>
                <a:sym typeface="Times New Roman"/>
              </a:rPr>
              <a:t>Arts &amp; </a:t>
            </a:r>
            <a:r>
              <a:rPr lang="sv-SE" i="1" dirty="0" err="1">
                <a:solidFill>
                  <a:schemeClr val="dk1"/>
                </a:solidFill>
                <a:latin typeface="+mj-lt"/>
                <a:ea typeface="Times New Roman"/>
                <a:cs typeface="Times New Roman"/>
                <a:sym typeface="Times New Roman"/>
              </a:rPr>
              <a:t>Humanities</a:t>
            </a:r>
            <a:r>
              <a:rPr lang="sv-SE" i="1" dirty="0">
                <a:solidFill>
                  <a:schemeClr val="dk1"/>
                </a:solidFill>
                <a:latin typeface="+mj-lt"/>
                <a:ea typeface="Times New Roman"/>
                <a:cs typeface="Times New Roman"/>
                <a:sym typeface="Times New Roman"/>
              </a:rPr>
              <a:t> in </a:t>
            </a:r>
            <a:r>
              <a:rPr lang="sv-SE" i="1" dirty="0" err="1">
                <a:solidFill>
                  <a:schemeClr val="dk1"/>
                </a:solidFill>
                <a:latin typeface="+mj-lt"/>
                <a:ea typeface="Times New Roman"/>
                <a:cs typeface="Times New Roman"/>
                <a:sym typeface="Times New Roman"/>
              </a:rPr>
              <a:t>Higher</a:t>
            </a:r>
            <a:r>
              <a:rPr lang="sv-SE" i="1" dirty="0">
                <a:solidFill>
                  <a:schemeClr val="dk1"/>
                </a:solidFill>
                <a:latin typeface="+mj-lt"/>
                <a:ea typeface="Times New Roman"/>
                <a:cs typeface="Times New Roman"/>
                <a:sym typeface="Times New Roman"/>
              </a:rPr>
              <a:t> </a:t>
            </a:r>
            <a:r>
              <a:rPr lang="sv-SE" i="1" dirty="0" err="1">
                <a:solidFill>
                  <a:schemeClr val="dk1"/>
                </a:solidFill>
                <a:latin typeface="+mj-lt"/>
                <a:ea typeface="Times New Roman"/>
                <a:cs typeface="Times New Roman"/>
                <a:sym typeface="Times New Roman"/>
              </a:rPr>
              <a:t>Education</a:t>
            </a:r>
            <a:r>
              <a:rPr lang="sv-SE" i="1" dirty="0">
                <a:solidFill>
                  <a:schemeClr val="dk1"/>
                </a:solidFill>
                <a:latin typeface="+mj-lt"/>
                <a:ea typeface="Times New Roman"/>
                <a:cs typeface="Times New Roman"/>
                <a:sym typeface="Times New Roman"/>
              </a:rPr>
              <a:t>, 14</a:t>
            </a:r>
            <a:r>
              <a:rPr lang="sv-SE" dirty="0">
                <a:solidFill>
                  <a:schemeClr val="dk1"/>
                </a:solidFill>
                <a:latin typeface="+mj-lt"/>
                <a:ea typeface="Times New Roman"/>
                <a:cs typeface="Times New Roman"/>
                <a:sym typeface="Times New Roman"/>
              </a:rPr>
              <a:t>(1), 45–60</a:t>
            </a:r>
            <a:endParaRPr dirty="0">
              <a:solidFill>
                <a:schemeClr val="dk1"/>
              </a:solidFill>
              <a:latin typeface="+mj-lt"/>
              <a:ea typeface="Times New Roman"/>
              <a:cs typeface="Times New Roman"/>
              <a:sym typeface="Times New Roman"/>
            </a:endParaRPr>
          </a:p>
          <a:p>
            <a:pPr marL="360000" lvl="0" indent="-360000" algn="l" rtl="0">
              <a:spcBef>
                <a:spcPts val="1200"/>
              </a:spcBef>
              <a:spcAft>
                <a:spcPts val="0"/>
              </a:spcAft>
              <a:buNone/>
            </a:pPr>
            <a:r>
              <a:rPr lang="sv" dirty="0">
                <a:solidFill>
                  <a:schemeClr val="dk1"/>
                </a:solidFill>
                <a:latin typeface="+mj-lt"/>
                <a:ea typeface="Times New Roman"/>
                <a:cs typeface="Times New Roman"/>
                <a:sym typeface="Times New Roman"/>
              </a:rPr>
              <a:t>Helsinki Initiative. (2019). Helsinki Initiative on Multilingualism in Scholarly Communication. Federation of Finnish Learned Societies, Committee for Public Information, Finnish Association for Scholarly Publishing, Universities Norway &amp; European Network for Research Evaluation in the Social Sciences and the Humanities</a:t>
            </a:r>
            <a:endParaRPr dirty="0">
              <a:solidFill>
                <a:schemeClr val="dk1"/>
              </a:solidFill>
              <a:latin typeface="+mj-lt"/>
              <a:ea typeface="Times New Roman"/>
              <a:cs typeface="Times New Roman"/>
              <a:sym typeface="Times New Roman"/>
            </a:endParaRPr>
          </a:p>
          <a:p>
            <a:pPr marL="360000" lvl="0" indent="-360000" algn="l" rtl="0">
              <a:spcBef>
                <a:spcPts val="1200"/>
              </a:spcBef>
              <a:spcAft>
                <a:spcPts val="0"/>
              </a:spcAft>
              <a:buNone/>
            </a:pPr>
            <a:r>
              <a:rPr lang="sv" dirty="0">
                <a:solidFill>
                  <a:schemeClr val="dk1"/>
                </a:solidFill>
                <a:latin typeface="+mj-lt"/>
                <a:ea typeface="Times New Roman"/>
                <a:cs typeface="Times New Roman"/>
                <a:sym typeface="Times New Roman"/>
              </a:rPr>
              <a:t>Nelhans, G. (2016). Professional impact of clinical research. In I. Rafols, J. Molas-Gallart, E. Castro-Martínez, &amp; R. Woolley (Eds.), </a:t>
            </a:r>
            <a:r>
              <a:rPr lang="sv" i="1" dirty="0">
                <a:solidFill>
                  <a:schemeClr val="dk1"/>
                </a:solidFill>
                <a:latin typeface="+mj-lt"/>
                <a:ea typeface="Times New Roman"/>
                <a:cs typeface="Times New Roman"/>
                <a:sym typeface="Times New Roman"/>
              </a:rPr>
              <a:t>Proceedings of the 21st International Conference on Science and Technology Indicators</a:t>
            </a:r>
            <a:r>
              <a:rPr lang="sv" dirty="0">
                <a:solidFill>
                  <a:schemeClr val="dk1"/>
                </a:solidFill>
                <a:latin typeface="+mj-lt"/>
                <a:ea typeface="Times New Roman"/>
                <a:cs typeface="Times New Roman"/>
                <a:sym typeface="Times New Roman"/>
              </a:rPr>
              <a:t>, València (Spain), September 14–16, 2016</a:t>
            </a:r>
            <a:endParaRPr dirty="0">
              <a:solidFill>
                <a:schemeClr val="dk1"/>
              </a:solidFill>
              <a:latin typeface="+mj-lt"/>
              <a:ea typeface="Times New Roman"/>
              <a:cs typeface="Times New Roman"/>
              <a:sym typeface="Times New Roman"/>
            </a:endParaRPr>
          </a:p>
          <a:p>
            <a:pPr marL="360000" lvl="0" indent="-360000" algn="l" rtl="0">
              <a:spcBef>
                <a:spcPts val="1200"/>
              </a:spcBef>
              <a:spcAft>
                <a:spcPts val="0"/>
              </a:spcAft>
              <a:buNone/>
            </a:pPr>
            <a:r>
              <a:rPr lang="sv" dirty="0">
                <a:solidFill>
                  <a:schemeClr val="dk1"/>
                </a:solidFill>
                <a:latin typeface="+mj-lt"/>
                <a:ea typeface="Times New Roman"/>
                <a:cs typeface="Times New Roman"/>
                <a:sym typeface="Times New Roman"/>
              </a:rPr>
              <a:t>Salö, L. (Ed.). (2021) </a:t>
            </a:r>
            <a:r>
              <a:rPr lang="sv" i="1" dirty="0">
                <a:solidFill>
                  <a:schemeClr val="dk1"/>
                </a:solidFill>
                <a:latin typeface="+mj-lt"/>
                <a:ea typeface="Times New Roman"/>
                <a:cs typeface="Times New Roman"/>
                <a:sym typeface="Times New Roman"/>
              </a:rPr>
              <a:t>Humanvetenskapernas verkningar: Kunskap, samverkan, genomslag. </a:t>
            </a:r>
            <a:r>
              <a:rPr lang="sv" dirty="0">
                <a:solidFill>
                  <a:schemeClr val="dk1"/>
                </a:solidFill>
                <a:latin typeface="+mj-lt"/>
                <a:ea typeface="Times New Roman"/>
                <a:cs typeface="Times New Roman"/>
                <a:sym typeface="Times New Roman"/>
              </a:rPr>
              <a:t>Dialogos</a:t>
            </a:r>
            <a:endParaRPr dirty="0">
              <a:solidFill>
                <a:schemeClr val="dk1"/>
              </a:solidFill>
              <a:latin typeface="+mj-lt"/>
              <a:ea typeface="Times New Roman"/>
              <a:cs typeface="Times New Roman"/>
              <a:sym typeface="Times New Roman"/>
            </a:endParaRPr>
          </a:p>
        </p:txBody>
      </p:sp>
      <p:pic>
        <p:nvPicPr>
          <p:cNvPr id="139" name="Google Shape;139;p25"/>
          <p:cNvPicPr preferRelativeResize="0"/>
          <p:nvPr/>
        </p:nvPicPr>
        <p:blipFill>
          <a:blip r:embed="rId3">
            <a:alphaModFix/>
          </a:blip>
          <a:stretch>
            <a:fillRect/>
          </a:stretch>
        </p:blipFill>
        <p:spPr>
          <a:xfrm>
            <a:off x="5833700" y="1342575"/>
            <a:ext cx="3117302" cy="3117302"/>
          </a:xfrm>
          <a:prstGeom prst="rect">
            <a:avLst/>
          </a:prstGeom>
          <a:noFill/>
          <a:ln>
            <a:noFill/>
          </a:ln>
        </p:spPr>
      </p:pic>
      <p:sp>
        <p:nvSpPr>
          <p:cNvPr id="2" name="TextBox 1">
            <a:extLst>
              <a:ext uri="{FF2B5EF4-FFF2-40B4-BE49-F238E27FC236}">
                <a16:creationId xmlns:a16="http://schemas.microsoft.com/office/drawing/2014/main" id="{38BC4F04-E995-89FC-01F3-702B2BCA5CAB}"/>
              </a:ext>
            </a:extLst>
          </p:cNvPr>
          <p:cNvSpPr txBox="1"/>
          <p:nvPr/>
        </p:nvSpPr>
        <p:spPr>
          <a:xfrm>
            <a:off x="5833700" y="4459877"/>
            <a:ext cx="2425700" cy="230832"/>
          </a:xfrm>
          <a:prstGeom prst="rect">
            <a:avLst/>
          </a:prstGeom>
          <a:noFill/>
        </p:spPr>
        <p:txBody>
          <a:bodyPr wrap="square" rtlCol="0">
            <a:spAutoFit/>
          </a:bodyPr>
          <a:lstStyle/>
          <a:p>
            <a:r>
              <a:rPr lang="en-GB" sz="900" dirty="0" err="1"/>
              <a:t>Img</a:t>
            </a:r>
            <a:r>
              <a:rPr lang="en-GB" sz="900" dirty="0"/>
              <a:t> credit: Microsoft Bing Image Creator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sv"/>
              <a:t>This study:</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sv" dirty="0">
                <a:solidFill>
                  <a:srgbClr val="000000"/>
                </a:solidFill>
              </a:rPr>
              <a:t>Collaborative, explorative and cross-disciplinary work. Shared interests in:</a:t>
            </a:r>
            <a:endParaRPr dirty="0">
              <a:solidFill>
                <a:srgbClr val="000000"/>
              </a:solidFill>
            </a:endParaRPr>
          </a:p>
          <a:p>
            <a:pPr marL="457200" lvl="0" indent="-308610" algn="l" rtl="0">
              <a:spcBef>
                <a:spcPts val="1200"/>
              </a:spcBef>
              <a:spcAft>
                <a:spcPts val="0"/>
              </a:spcAft>
              <a:buClr>
                <a:srgbClr val="000000"/>
              </a:buClr>
              <a:buSzPct val="100000"/>
              <a:buChar char="●"/>
            </a:pPr>
            <a:r>
              <a:rPr lang="sv" dirty="0">
                <a:solidFill>
                  <a:srgbClr val="000000"/>
                </a:solidFill>
              </a:rPr>
              <a:t>How research comes to matter</a:t>
            </a:r>
            <a:endParaRPr dirty="0">
              <a:solidFill>
                <a:srgbClr val="000000"/>
              </a:solidFill>
            </a:endParaRPr>
          </a:p>
          <a:p>
            <a:pPr marL="457200" lvl="0" indent="-308610" algn="l" rtl="0">
              <a:spcBef>
                <a:spcPts val="0"/>
              </a:spcBef>
              <a:spcAft>
                <a:spcPts val="0"/>
              </a:spcAft>
              <a:buClr>
                <a:srgbClr val="000000"/>
              </a:buClr>
              <a:buSzPct val="100000"/>
              <a:buChar char="●"/>
            </a:pPr>
            <a:r>
              <a:rPr lang="sv" dirty="0">
                <a:solidFill>
                  <a:srgbClr val="000000"/>
                </a:solidFill>
              </a:rPr>
              <a:t>The role of language in communicating research</a:t>
            </a:r>
            <a:endParaRPr dirty="0">
              <a:solidFill>
                <a:srgbClr val="000000"/>
              </a:solidFill>
            </a:endParaRPr>
          </a:p>
          <a:p>
            <a:pPr marL="457200" lvl="0" indent="-308610" algn="l" rtl="0">
              <a:spcBef>
                <a:spcPts val="0"/>
              </a:spcBef>
              <a:spcAft>
                <a:spcPts val="0"/>
              </a:spcAft>
              <a:buClr>
                <a:srgbClr val="000000"/>
              </a:buClr>
              <a:buSzPct val="100000"/>
              <a:buChar char="●"/>
            </a:pPr>
            <a:r>
              <a:rPr lang="sv" dirty="0">
                <a:solidFill>
                  <a:srgbClr val="000000"/>
                </a:solidFill>
              </a:rPr>
              <a:t>Ways of measuring and studying societal impact (esp. policy impact)</a:t>
            </a:r>
            <a:endParaRPr dirty="0">
              <a:solidFill>
                <a:srgbClr val="000000"/>
              </a:solidFill>
            </a:endParaRPr>
          </a:p>
          <a:p>
            <a:pPr marL="457200" lvl="0" indent="-308610" algn="l" rtl="0">
              <a:spcBef>
                <a:spcPts val="0"/>
              </a:spcBef>
              <a:spcAft>
                <a:spcPts val="0"/>
              </a:spcAft>
              <a:buClr>
                <a:srgbClr val="000000"/>
              </a:buClr>
              <a:buSzPct val="100000"/>
              <a:buChar char="●"/>
            </a:pPr>
            <a:r>
              <a:rPr lang="sv" dirty="0">
                <a:solidFill>
                  <a:srgbClr val="000000"/>
                </a:solidFill>
              </a:rPr>
              <a:t>The role of the social sciences and humanities in society</a:t>
            </a:r>
            <a:endParaRPr dirty="0">
              <a:solidFill>
                <a:srgbClr val="000000"/>
              </a:solidFill>
            </a:endParaRPr>
          </a:p>
          <a:p>
            <a:pPr marL="0" lvl="0" indent="0" algn="l" rtl="0">
              <a:spcBef>
                <a:spcPts val="1200"/>
              </a:spcBef>
              <a:spcAft>
                <a:spcPts val="0"/>
              </a:spcAft>
              <a:buNone/>
            </a:pPr>
            <a:r>
              <a:rPr lang="sv" dirty="0">
                <a:solidFill>
                  <a:schemeClr val="dk1"/>
                </a:solidFill>
              </a:rPr>
              <a:t>What characterizes the sources of policy? Are some text types more likely to have an impact on policy than others? How can this be studied, if only exploratively? </a:t>
            </a:r>
            <a:endParaRPr dirty="0">
              <a:solidFill>
                <a:schemeClr val="dk1"/>
              </a:solidFill>
            </a:endParaRPr>
          </a:p>
          <a:p>
            <a:pPr marL="0" lvl="0" indent="0" algn="l" rtl="0">
              <a:spcBef>
                <a:spcPts val="1200"/>
              </a:spcBef>
              <a:spcAft>
                <a:spcPts val="0"/>
              </a:spcAft>
              <a:buNone/>
            </a:pPr>
            <a:endParaRPr sz="1200" dirty="0"/>
          </a:p>
          <a:p>
            <a:pPr marL="0" lvl="0" indent="0" algn="l" rtl="0">
              <a:spcBef>
                <a:spcPts val="1200"/>
              </a:spcBef>
              <a:spcAft>
                <a:spcPts val="0"/>
              </a:spcAft>
              <a:buNone/>
            </a:pPr>
            <a:r>
              <a:rPr lang="sv" sz="1250" dirty="0">
                <a:solidFill>
                  <a:srgbClr val="333333"/>
                </a:solidFill>
              </a:rPr>
              <a:t>To appear in: Salö, L., Hammarfelt, B. &amp; Nelhans, G.  Sources of policy: Knowledge brokering in governmental reports. In Mattson, P., Perez Vico, E. &amp; Salö, L. (Eds.) </a:t>
            </a:r>
            <a:r>
              <a:rPr lang="sv" sz="1250" i="1" dirty="0">
                <a:solidFill>
                  <a:srgbClr val="333333"/>
                </a:solidFill>
              </a:rPr>
              <a:t>Making Universities Matter: Collaboration, Engagement</a:t>
            </a:r>
            <a:r>
              <a:rPr lang="sv" sz="1250" dirty="0">
                <a:solidFill>
                  <a:srgbClr val="333333"/>
                </a:solidFill>
              </a:rPr>
              <a:t>, </a:t>
            </a:r>
            <a:r>
              <a:rPr lang="sv" sz="1250" i="1" dirty="0">
                <a:solidFill>
                  <a:srgbClr val="333333"/>
                </a:solidFill>
              </a:rPr>
              <a:t>Impact.</a:t>
            </a:r>
            <a:r>
              <a:rPr lang="sv" sz="1250" dirty="0">
                <a:solidFill>
                  <a:srgbClr val="333333"/>
                </a:solidFill>
              </a:rPr>
              <a:t> Springer. Open Access.</a:t>
            </a:r>
            <a:endParaRPr sz="1250" dirty="0">
              <a:solidFill>
                <a:srgbClr val="333333"/>
              </a:solidFill>
            </a:endParaRPr>
          </a:p>
          <a:p>
            <a:pPr marL="0" lvl="0" indent="0" algn="l" rtl="0">
              <a:spcBef>
                <a:spcPts val="1200"/>
              </a:spcBef>
              <a:spcAft>
                <a:spcPts val="0"/>
              </a:spcAft>
              <a:buNone/>
            </a:pPr>
            <a:r>
              <a:rPr lang="sv" sz="1250" dirty="0">
                <a:solidFill>
                  <a:srgbClr val="333333"/>
                </a:solidFill>
              </a:rPr>
              <a:t>Preprint already available @ </a:t>
            </a:r>
            <a:r>
              <a:rPr lang="sv" sz="1200" dirty="0">
                <a:solidFill>
                  <a:srgbClr val="262626"/>
                </a:solidFill>
              </a:rPr>
              <a:t>SocArXiv, </a:t>
            </a:r>
            <a:r>
              <a:rPr lang="sv" sz="1200" u="sng" dirty="0">
                <a:solidFill>
                  <a:schemeClr val="hlink"/>
                </a:solidFill>
                <a:hlinkClick r:id="rId3"/>
              </a:rPr>
              <a:t>https://osf.io/preprints/socarxiv/82y3a/</a:t>
            </a:r>
            <a:r>
              <a:rPr lang="sv" sz="1200" dirty="0">
                <a:solidFill>
                  <a:srgbClr val="262626"/>
                </a:solidFill>
              </a:rPr>
              <a:t> </a:t>
            </a:r>
            <a:endParaRPr sz="1200" dirty="0">
              <a:solidFill>
                <a:srgbClr val="262626"/>
              </a:solidFill>
            </a:endParaRPr>
          </a:p>
          <a:p>
            <a:pPr marL="0" lvl="0" indent="0" algn="l" rtl="0">
              <a:spcBef>
                <a:spcPts val="1200"/>
              </a:spcBef>
              <a:spcAft>
                <a:spcPts val="0"/>
              </a:spcAft>
              <a:buNone/>
            </a:pPr>
            <a:endParaRPr sz="1250" dirty="0">
              <a:solidFill>
                <a:srgbClr val="333333"/>
              </a:solidFill>
            </a:endParaRPr>
          </a:p>
          <a:p>
            <a:pPr marL="0" lvl="0" indent="0" algn="l" rtl="0">
              <a:spcBef>
                <a:spcPts val="1200"/>
              </a:spcBef>
              <a:spcAft>
                <a:spcPts val="1200"/>
              </a:spcAft>
              <a:buNone/>
            </a:pP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Background: old and new concerns</a:t>
            </a:r>
            <a:endParaRPr/>
          </a:p>
        </p:txBody>
      </p:sp>
      <p:sp>
        <p:nvSpPr>
          <p:cNvPr id="70" name="Google Shape;70;p15"/>
          <p:cNvSpPr txBox="1">
            <a:spLocks noGrp="1"/>
          </p:cNvSpPr>
          <p:nvPr>
            <p:ph type="body" idx="1"/>
          </p:nvPr>
        </p:nvSpPr>
        <p:spPr>
          <a:xfrm>
            <a:off x="311700" y="1059925"/>
            <a:ext cx="6597000" cy="3416400"/>
          </a:xfrm>
          <a:prstGeom prst="rect">
            <a:avLst/>
          </a:prstGeom>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Clr>
                <a:schemeClr val="dk1"/>
              </a:buClr>
              <a:buSzPct val="100000"/>
              <a:buChar char="●"/>
            </a:pPr>
            <a:r>
              <a:rPr lang="sv" dirty="0">
                <a:solidFill>
                  <a:schemeClr val="dk1"/>
                </a:solidFill>
              </a:rPr>
              <a:t>Long-standing Nordic </a:t>
            </a:r>
            <a:r>
              <a:rPr lang="sv" b="1" dirty="0">
                <a:solidFill>
                  <a:schemeClr val="dk1"/>
                </a:solidFill>
              </a:rPr>
              <a:t>traditions of utilizing academic knowledge in</a:t>
            </a:r>
            <a:r>
              <a:rPr lang="sv" dirty="0">
                <a:solidFill>
                  <a:schemeClr val="dk1"/>
                </a:solidFill>
              </a:rPr>
              <a:t> reformist agendas, </a:t>
            </a:r>
            <a:r>
              <a:rPr lang="sv" b="1" dirty="0">
                <a:solidFill>
                  <a:schemeClr val="dk1"/>
                </a:solidFill>
              </a:rPr>
              <a:t>state policy</a:t>
            </a:r>
            <a:r>
              <a:rPr lang="sv" dirty="0">
                <a:solidFill>
                  <a:schemeClr val="dk1"/>
                </a:solidFill>
              </a:rPr>
              <a:t>, social engineering, and the like – not least via the very frequently used </a:t>
            </a:r>
            <a:r>
              <a:rPr lang="sv" b="1" dirty="0">
                <a:solidFill>
                  <a:schemeClr val="dk1"/>
                </a:solidFill>
              </a:rPr>
              <a:t>commission system</a:t>
            </a:r>
            <a:r>
              <a:rPr lang="sv" dirty="0">
                <a:solidFill>
                  <a:schemeClr val="dk1"/>
                </a:solidFill>
              </a:rPr>
              <a:t> </a:t>
            </a:r>
            <a:endParaRPr dirty="0">
              <a:solidFill>
                <a:schemeClr val="dk1"/>
              </a:solidFill>
            </a:endParaRPr>
          </a:p>
          <a:p>
            <a:pPr marL="457200" lvl="0" indent="-308610" algn="l" rtl="0">
              <a:spcBef>
                <a:spcPts val="0"/>
              </a:spcBef>
              <a:spcAft>
                <a:spcPts val="0"/>
              </a:spcAft>
              <a:buClr>
                <a:schemeClr val="dk1"/>
              </a:buClr>
              <a:buSzPct val="102857"/>
              <a:buChar char="●"/>
            </a:pPr>
            <a:r>
              <a:rPr lang="sv" dirty="0">
                <a:solidFill>
                  <a:schemeClr val="dk1"/>
                </a:solidFill>
              </a:rPr>
              <a:t>Long-standing </a:t>
            </a:r>
            <a:r>
              <a:rPr lang="sv" b="1" dirty="0">
                <a:solidFill>
                  <a:schemeClr val="dk1"/>
                </a:solidFill>
              </a:rPr>
              <a:t>embrace of English </a:t>
            </a:r>
            <a:r>
              <a:rPr lang="sv" dirty="0">
                <a:solidFill>
                  <a:schemeClr val="dk1"/>
                </a:solidFill>
              </a:rPr>
              <a:t>in Nordic societies but also </a:t>
            </a:r>
            <a:r>
              <a:rPr lang="sv" b="1" dirty="0">
                <a:solidFill>
                  <a:schemeClr val="dk1"/>
                </a:solidFill>
              </a:rPr>
              <a:t>concerns over the dominance of English as a scientific language</a:t>
            </a:r>
            <a:r>
              <a:rPr lang="sv" dirty="0">
                <a:solidFill>
                  <a:schemeClr val="dk1"/>
                </a:solidFill>
              </a:rPr>
              <a:t> (e.g. Ammon 2001) – calls for “parallel language use” at Nordic universities through the </a:t>
            </a:r>
            <a:r>
              <a:rPr lang="sv" sz="1750" dirty="0">
                <a:solidFill>
                  <a:schemeClr val="dk1"/>
                </a:solidFill>
              </a:rPr>
              <a:t>Nordic Council of Ministers’ </a:t>
            </a:r>
            <a:r>
              <a:rPr lang="sv" sz="1750" i="1" dirty="0">
                <a:solidFill>
                  <a:schemeClr val="dk1"/>
                </a:solidFill>
              </a:rPr>
              <a:t>Declaration on a Nordic Language Policy </a:t>
            </a:r>
            <a:r>
              <a:rPr lang="sv" sz="1750" dirty="0">
                <a:solidFill>
                  <a:schemeClr val="dk1"/>
                </a:solidFill>
              </a:rPr>
              <a:t>(2007)</a:t>
            </a:r>
            <a:endParaRPr sz="1750" dirty="0">
              <a:solidFill>
                <a:schemeClr val="dk1"/>
              </a:solidFill>
            </a:endParaRPr>
          </a:p>
          <a:p>
            <a:pPr marL="457200" lvl="0" indent="-308610" algn="l" rtl="0">
              <a:spcBef>
                <a:spcPts val="0"/>
              </a:spcBef>
              <a:spcAft>
                <a:spcPts val="0"/>
              </a:spcAft>
              <a:buClr>
                <a:schemeClr val="dk1"/>
              </a:buClr>
              <a:buSzPct val="100000"/>
              <a:buChar char="●"/>
            </a:pPr>
            <a:r>
              <a:rPr lang="sv" b="1" dirty="0">
                <a:solidFill>
                  <a:schemeClr val="dk1"/>
                </a:solidFill>
              </a:rPr>
              <a:t>Recent and increasing focus on how science comes to matter</a:t>
            </a:r>
            <a:r>
              <a:rPr lang="sv" dirty="0">
                <a:solidFill>
                  <a:schemeClr val="dk1"/>
                </a:solidFill>
              </a:rPr>
              <a:t> (social impact, productive interactions, knowledge brokering)</a:t>
            </a:r>
            <a:endParaRPr dirty="0">
              <a:solidFill>
                <a:schemeClr val="dk1"/>
              </a:solidFill>
            </a:endParaRPr>
          </a:p>
          <a:p>
            <a:pPr marL="457200" lvl="0" indent="-308610" algn="l" rtl="0">
              <a:spcBef>
                <a:spcPts val="0"/>
              </a:spcBef>
              <a:spcAft>
                <a:spcPts val="0"/>
              </a:spcAft>
              <a:buClr>
                <a:schemeClr val="dk1"/>
              </a:buClr>
              <a:buSzPct val="100000"/>
              <a:buChar char="●"/>
            </a:pPr>
            <a:r>
              <a:rPr lang="sv" dirty="0">
                <a:solidFill>
                  <a:schemeClr val="dk1"/>
                </a:solidFill>
              </a:rPr>
              <a:t>Recurring conversation regarding the role and </a:t>
            </a:r>
            <a:r>
              <a:rPr lang="sv" b="1" dirty="0">
                <a:solidFill>
                  <a:schemeClr val="dk1"/>
                </a:solidFill>
              </a:rPr>
              <a:t>impact of the humanities and social sciences</a:t>
            </a:r>
            <a:r>
              <a:rPr lang="sv" dirty="0">
                <a:solidFill>
                  <a:schemeClr val="dk1"/>
                </a:solidFill>
              </a:rPr>
              <a:t> in terms of societal and political influence (e.g., Benneworth 2015; Salö ed. 2021)</a:t>
            </a:r>
            <a:endParaRPr dirty="0">
              <a:solidFill>
                <a:schemeClr val="dk1"/>
              </a:solidFill>
            </a:endParaRPr>
          </a:p>
          <a:p>
            <a:pPr indent="-308610">
              <a:buClr>
                <a:schemeClr val="dk1"/>
              </a:buClr>
              <a:buSzPct val="100000"/>
            </a:pPr>
            <a:r>
              <a:rPr lang="sv" dirty="0">
                <a:solidFill>
                  <a:schemeClr val="dk1"/>
                </a:solidFill>
              </a:rPr>
              <a:t>Attempts to </a:t>
            </a:r>
            <a:r>
              <a:rPr lang="sv" b="1" dirty="0">
                <a:solidFill>
                  <a:schemeClr val="dk1"/>
                </a:solidFill>
              </a:rPr>
              <a:t>measure impact</a:t>
            </a:r>
            <a:r>
              <a:rPr lang="sv" dirty="0">
                <a:solidFill>
                  <a:schemeClr val="dk1"/>
                </a:solidFill>
              </a:rPr>
              <a:t> through literature of the professions, such as clinical guidelines and policy reports (e.g. Nelhans 2016)</a:t>
            </a:r>
            <a:r>
              <a:rPr lang="sv-SE" dirty="0">
                <a:solidFill>
                  <a:schemeClr val="dk1"/>
                </a:solidFill>
              </a:rPr>
              <a:t> </a:t>
            </a:r>
          </a:p>
          <a:p>
            <a:pPr indent="-308610">
              <a:buClr>
                <a:schemeClr val="dk1"/>
              </a:buClr>
              <a:buSzPct val="100000"/>
            </a:pPr>
            <a:r>
              <a:rPr lang="sv-SE" dirty="0" err="1">
                <a:solidFill>
                  <a:schemeClr val="dk1"/>
                </a:solidFill>
              </a:rPr>
              <a:t>Current</a:t>
            </a:r>
            <a:r>
              <a:rPr lang="sv-SE" dirty="0">
                <a:solidFill>
                  <a:schemeClr val="dk1"/>
                </a:solidFill>
              </a:rPr>
              <a:t> policy </a:t>
            </a:r>
            <a:r>
              <a:rPr lang="sv-SE" b="1" dirty="0" err="1">
                <a:solidFill>
                  <a:schemeClr val="dk1"/>
                </a:solidFill>
              </a:rPr>
              <a:t>discussions</a:t>
            </a:r>
            <a:r>
              <a:rPr lang="sv-SE" b="1" dirty="0">
                <a:solidFill>
                  <a:schemeClr val="dk1"/>
                </a:solidFill>
              </a:rPr>
              <a:t> on the </a:t>
            </a:r>
            <a:r>
              <a:rPr lang="sv-SE" b="1" dirty="0" err="1">
                <a:solidFill>
                  <a:schemeClr val="dk1"/>
                </a:solidFill>
              </a:rPr>
              <a:t>value</a:t>
            </a:r>
            <a:r>
              <a:rPr lang="sv-SE" b="1" dirty="0">
                <a:solidFill>
                  <a:schemeClr val="dk1"/>
                </a:solidFill>
              </a:rPr>
              <a:t> </a:t>
            </a:r>
            <a:r>
              <a:rPr lang="sv-SE" b="1" dirty="0" err="1">
                <a:solidFill>
                  <a:schemeClr val="dk1"/>
                </a:solidFill>
              </a:rPr>
              <a:t>of</a:t>
            </a:r>
            <a:r>
              <a:rPr lang="sv-SE" b="1" dirty="0">
                <a:solidFill>
                  <a:schemeClr val="dk1"/>
                </a:solidFill>
              </a:rPr>
              <a:t> “non-English” </a:t>
            </a:r>
            <a:r>
              <a:rPr lang="sv-SE" b="1" dirty="0" err="1">
                <a:solidFill>
                  <a:schemeClr val="dk1"/>
                </a:solidFill>
              </a:rPr>
              <a:t>publications</a:t>
            </a:r>
            <a:r>
              <a:rPr lang="sv-SE" dirty="0">
                <a:solidFill>
                  <a:schemeClr val="dk1"/>
                </a:solidFill>
              </a:rPr>
              <a:t> (</a:t>
            </a:r>
            <a:r>
              <a:rPr lang="sv-SE" dirty="0" err="1">
                <a:solidFill>
                  <a:schemeClr val="dk1"/>
                </a:solidFill>
              </a:rPr>
              <a:t>Helsinki</a:t>
            </a:r>
            <a:r>
              <a:rPr lang="sv-SE" dirty="0">
                <a:solidFill>
                  <a:schemeClr val="dk1"/>
                </a:solidFill>
              </a:rPr>
              <a:t> </a:t>
            </a:r>
            <a:r>
              <a:rPr lang="sv-SE" dirty="0" err="1">
                <a:solidFill>
                  <a:schemeClr val="dk1"/>
                </a:solidFill>
              </a:rPr>
              <a:t>Initiative</a:t>
            </a:r>
            <a:r>
              <a:rPr lang="sv-SE" dirty="0">
                <a:solidFill>
                  <a:schemeClr val="dk1"/>
                </a:solidFill>
              </a:rPr>
              <a:t> 2019; </a:t>
            </a:r>
            <a:r>
              <a:rPr lang="sv-SE" dirty="0" err="1">
                <a:solidFill>
                  <a:schemeClr val="dk1"/>
                </a:solidFill>
              </a:rPr>
              <a:t>inspired</a:t>
            </a:r>
            <a:r>
              <a:rPr lang="sv-SE" dirty="0">
                <a:solidFill>
                  <a:schemeClr val="dk1"/>
                </a:solidFill>
              </a:rPr>
              <a:t> by </a:t>
            </a:r>
            <a:r>
              <a:rPr lang="sv-SE" dirty="0" err="1">
                <a:solidFill>
                  <a:schemeClr val="dk1"/>
                </a:solidFill>
              </a:rPr>
              <a:t>work</a:t>
            </a:r>
            <a:r>
              <a:rPr lang="sv-SE" dirty="0">
                <a:solidFill>
                  <a:schemeClr val="dk1"/>
                </a:solidFill>
              </a:rPr>
              <a:t> by </a:t>
            </a:r>
            <a:r>
              <a:rPr lang="sv-SE" dirty="0" err="1">
                <a:solidFill>
                  <a:schemeClr val="dk1"/>
                </a:solidFill>
              </a:rPr>
              <a:t>colleagues</a:t>
            </a:r>
            <a:r>
              <a:rPr lang="sv-SE" dirty="0">
                <a:solidFill>
                  <a:schemeClr val="dk1"/>
                </a:solidFill>
              </a:rPr>
              <a:t> </a:t>
            </a:r>
            <a:r>
              <a:rPr lang="sv-SE" dirty="0" err="1">
                <a:solidFill>
                  <a:schemeClr val="dk1"/>
                </a:solidFill>
              </a:rPr>
              <a:t>such</a:t>
            </a:r>
            <a:r>
              <a:rPr lang="sv-SE" dirty="0">
                <a:solidFill>
                  <a:schemeClr val="dk1"/>
                </a:solidFill>
              </a:rPr>
              <a:t> as Sivertsen, </a:t>
            </a:r>
            <a:r>
              <a:rPr lang="sv-SE" dirty="0" err="1">
                <a:solidFill>
                  <a:srgbClr val="262626"/>
                </a:solidFill>
              </a:rPr>
              <a:t>Pölönen</a:t>
            </a:r>
            <a:r>
              <a:rPr lang="sv-SE" dirty="0">
                <a:solidFill>
                  <a:srgbClr val="262626"/>
                </a:solidFill>
              </a:rPr>
              <a:t>,</a:t>
            </a:r>
            <a:r>
              <a:rPr lang="sv-SE" dirty="0">
                <a:solidFill>
                  <a:schemeClr val="dk1"/>
                </a:solidFill>
              </a:rPr>
              <a:t> </a:t>
            </a:r>
            <a:r>
              <a:rPr lang="sv-SE" dirty="0" err="1">
                <a:solidFill>
                  <a:srgbClr val="262626"/>
                </a:solidFill>
              </a:rPr>
              <a:t>Kulczycki</a:t>
            </a:r>
            <a:r>
              <a:rPr lang="sv-SE" dirty="0">
                <a:solidFill>
                  <a:srgbClr val="262626"/>
                </a:solidFill>
              </a:rPr>
              <a:t>, </a:t>
            </a:r>
            <a:r>
              <a:rPr lang="sv-SE" dirty="0" err="1">
                <a:solidFill>
                  <a:srgbClr val="262626"/>
                </a:solidFill>
              </a:rPr>
              <a:t>others</a:t>
            </a:r>
            <a:r>
              <a:rPr lang="sv-SE" dirty="0">
                <a:solidFill>
                  <a:srgbClr val="262626"/>
                </a:solidFill>
              </a:rPr>
              <a:t>)</a:t>
            </a:r>
            <a:endParaRPr lang="sv-SE" dirty="0">
              <a:solidFill>
                <a:srgbClr val="262626"/>
              </a:solidFill>
              <a:highlight>
                <a:srgbClr val="FFFF00"/>
              </a:highlight>
            </a:endParaRPr>
          </a:p>
          <a:p>
            <a:pPr marL="457200" lvl="0" indent="-308610" algn="l" rtl="0">
              <a:spcBef>
                <a:spcPts val="0"/>
              </a:spcBef>
              <a:spcAft>
                <a:spcPts val="0"/>
              </a:spcAft>
              <a:buClr>
                <a:schemeClr val="dk1"/>
              </a:buClr>
              <a:buSzPct val="100000"/>
              <a:buChar char="●"/>
            </a:pPr>
            <a:endParaRPr dirty="0"/>
          </a:p>
        </p:txBody>
      </p:sp>
      <p:pic>
        <p:nvPicPr>
          <p:cNvPr id="71" name="Google Shape;71;p15"/>
          <p:cNvPicPr preferRelativeResize="0"/>
          <p:nvPr/>
        </p:nvPicPr>
        <p:blipFill>
          <a:blip r:embed="rId3">
            <a:alphaModFix/>
          </a:blip>
          <a:stretch>
            <a:fillRect/>
          </a:stretch>
        </p:blipFill>
        <p:spPr>
          <a:xfrm>
            <a:off x="6988050" y="1117325"/>
            <a:ext cx="1875475" cy="281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SE" dirty="0" err="1"/>
              <a:t>Question</a:t>
            </a:r>
            <a:r>
              <a:rPr lang="sv-SE" dirty="0"/>
              <a:t>:</a:t>
            </a:r>
            <a:endParaRPr dirty="0"/>
          </a:p>
        </p:txBody>
      </p:sp>
      <p:sp>
        <p:nvSpPr>
          <p:cNvPr id="77" name="Google Shape;77;p16"/>
          <p:cNvSpPr txBox="1">
            <a:spLocks noGrp="1"/>
          </p:cNvSpPr>
          <p:nvPr>
            <p:ph type="body" idx="1"/>
          </p:nvPr>
        </p:nvSpPr>
        <p:spPr>
          <a:xfrm>
            <a:off x="311700" y="1017725"/>
            <a:ext cx="4943400" cy="3551100"/>
          </a:xfrm>
          <a:prstGeom prst="rect">
            <a:avLst/>
          </a:prstGeom>
        </p:spPr>
        <p:txBody>
          <a:bodyPr spcFirstLastPara="1" wrap="square" lIns="91425" tIns="91425" rIns="91425" bIns="91425" anchor="t" anchorCtr="0">
            <a:normAutofit fontScale="85000" lnSpcReduction="20000"/>
          </a:bodyPr>
          <a:lstStyle/>
          <a:p>
            <a:pPr marL="457200" lvl="0" indent="-323056" algn="l" rtl="0">
              <a:spcBef>
                <a:spcPts val="0"/>
              </a:spcBef>
              <a:spcAft>
                <a:spcPts val="0"/>
              </a:spcAft>
              <a:buClr>
                <a:schemeClr val="dk1"/>
              </a:buClr>
              <a:buSzPct val="100000"/>
              <a:buChar char="●"/>
            </a:pPr>
            <a:r>
              <a:rPr lang="sv" sz="1750" dirty="0">
                <a:solidFill>
                  <a:schemeClr val="dk1"/>
                </a:solidFill>
              </a:rPr>
              <a:t>In this day and age, to what extent is research – most of which is published in English – “taken up” in the </a:t>
            </a:r>
            <a:r>
              <a:rPr lang="sv" sz="1750" b="1" dirty="0">
                <a:solidFill>
                  <a:schemeClr val="dk1"/>
                </a:solidFill>
              </a:rPr>
              <a:t>reports</a:t>
            </a:r>
            <a:r>
              <a:rPr lang="sv" sz="1750" dirty="0">
                <a:solidFill>
                  <a:schemeClr val="dk1"/>
                </a:solidFill>
              </a:rPr>
              <a:t> that buttress national policy? </a:t>
            </a:r>
            <a:endParaRPr sz="1750" dirty="0">
              <a:solidFill>
                <a:schemeClr val="dk1"/>
              </a:solidFill>
            </a:endParaRPr>
          </a:p>
          <a:p>
            <a:pPr marL="134144" lvl="0" indent="0" algn="l" rtl="0">
              <a:lnSpc>
                <a:spcPct val="120000"/>
              </a:lnSpc>
              <a:spcBef>
                <a:spcPts val="0"/>
              </a:spcBef>
              <a:spcAft>
                <a:spcPts val="0"/>
              </a:spcAft>
              <a:buClr>
                <a:schemeClr val="dk1"/>
              </a:buClr>
              <a:buSzPct val="100000"/>
              <a:buNone/>
            </a:pPr>
            <a:endParaRPr lang="sv" sz="1750" dirty="0">
              <a:solidFill>
                <a:schemeClr val="dk1"/>
              </a:solidFill>
            </a:endParaRPr>
          </a:p>
          <a:p>
            <a:pPr marL="419894" indent="-285750">
              <a:lnSpc>
                <a:spcPct val="120000"/>
              </a:lnSpc>
              <a:buClr>
                <a:schemeClr val="dk1"/>
              </a:buClr>
              <a:buSzPct val="100000"/>
            </a:pPr>
            <a:r>
              <a:rPr lang="sv" sz="1750" dirty="0">
                <a:solidFill>
                  <a:schemeClr val="dk1"/>
                </a:solidFill>
              </a:rPr>
              <a:t>Such reports – governmental reports (SOUs) – are the material outcomes of commission work, operating in the “science–policy interface”</a:t>
            </a:r>
          </a:p>
          <a:p>
            <a:pPr marL="419894" indent="-285750">
              <a:lnSpc>
                <a:spcPct val="120000"/>
              </a:lnSpc>
              <a:buClr>
                <a:schemeClr val="dk1"/>
              </a:buClr>
              <a:buSzPct val="100000"/>
            </a:pPr>
            <a:r>
              <a:rPr lang="sv" sz="1750" dirty="0">
                <a:solidFill>
                  <a:schemeClr val="dk1"/>
                </a:solidFill>
              </a:rPr>
              <a:t>Being signifiers of knowledge-driven politics in Sweden; they have played a decisive role in Swedish politics for at least a century.</a:t>
            </a:r>
            <a:endParaRPr sz="1750" dirty="0">
              <a:solidFill>
                <a:schemeClr val="dk1"/>
              </a:solidFill>
            </a:endParaRPr>
          </a:p>
          <a:p>
            <a:pPr marL="457200" lvl="0" indent="-323056" algn="l" rtl="0">
              <a:lnSpc>
                <a:spcPct val="120000"/>
              </a:lnSpc>
              <a:spcBef>
                <a:spcPts val="0"/>
              </a:spcBef>
              <a:spcAft>
                <a:spcPts val="0"/>
              </a:spcAft>
              <a:buClr>
                <a:schemeClr val="dk1"/>
              </a:buClr>
              <a:buSzPct val="100000"/>
              <a:buChar char="●"/>
            </a:pPr>
            <a:r>
              <a:rPr lang="sv" sz="1750" dirty="0">
                <a:solidFill>
                  <a:schemeClr val="dk1"/>
                </a:solidFill>
              </a:rPr>
              <a:t>SOUs precede important political decisions; in them, commissions present the stock of knowledge available on a given subject matter </a:t>
            </a:r>
            <a:endParaRPr sz="1750" dirty="0">
              <a:solidFill>
                <a:schemeClr val="dk1"/>
              </a:solidFill>
            </a:endParaRPr>
          </a:p>
          <a:p>
            <a:pPr marL="457200" lvl="0" indent="-323056" algn="l" rtl="0">
              <a:lnSpc>
                <a:spcPct val="120000"/>
              </a:lnSpc>
              <a:spcBef>
                <a:spcPts val="0"/>
              </a:spcBef>
              <a:spcAft>
                <a:spcPts val="0"/>
              </a:spcAft>
              <a:buClr>
                <a:schemeClr val="dk1"/>
              </a:buClr>
              <a:buSzPct val="100000"/>
              <a:buChar char="●"/>
            </a:pPr>
            <a:r>
              <a:rPr lang="sv" sz="1750" dirty="0">
                <a:solidFill>
                  <a:schemeClr val="dk1"/>
                </a:solidFill>
              </a:rPr>
              <a:t>Openly available</a:t>
            </a:r>
            <a:endParaRPr sz="1750" dirty="0">
              <a:solidFill>
                <a:schemeClr val="dk1"/>
              </a:solidFill>
            </a:endParaRPr>
          </a:p>
          <a:p>
            <a:pPr marL="457200" lvl="0" indent="0" algn="l" rtl="0">
              <a:spcBef>
                <a:spcPts val="1200"/>
              </a:spcBef>
              <a:spcAft>
                <a:spcPts val="1200"/>
              </a:spcAft>
              <a:buNone/>
            </a:pPr>
            <a:endParaRPr dirty="0"/>
          </a:p>
        </p:txBody>
      </p:sp>
      <p:pic>
        <p:nvPicPr>
          <p:cNvPr id="78" name="Google Shape;78;p16"/>
          <p:cNvPicPr preferRelativeResize="0"/>
          <p:nvPr/>
        </p:nvPicPr>
        <p:blipFill>
          <a:blip r:embed="rId3">
            <a:alphaModFix/>
          </a:blip>
          <a:stretch>
            <a:fillRect/>
          </a:stretch>
        </p:blipFill>
        <p:spPr>
          <a:xfrm>
            <a:off x="6882399" y="445025"/>
            <a:ext cx="1912999" cy="2648776"/>
          </a:xfrm>
          <a:prstGeom prst="rect">
            <a:avLst/>
          </a:prstGeom>
          <a:noFill/>
          <a:ln>
            <a:noFill/>
          </a:ln>
        </p:spPr>
      </p:pic>
      <p:pic>
        <p:nvPicPr>
          <p:cNvPr id="79" name="Google Shape;79;p16"/>
          <p:cNvPicPr preferRelativeResize="0"/>
          <p:nvPr/>
        </p:nvPicPr>
        <p:blipFill>
          <a:blip r:embed="rId4">
            <a:alphaModFix/>
          </a:blip>
          <a:stretch>
            <a:fillRect/>
          </a:stretch>
        </p:blipFill>
        <p:spPr>
          <a:xfrm>
            <a:off x="5697850" y="1394975"/>
            <a:ext cx="2543524" cy="336509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Key concepts</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457200" lvl="0" indent="-336550" algn="l" rtl="0">
              <a:spcBef>
                <a:spcPts val="1200"/>
              </a:spcBef>
              <a:spcAft>
                <a:spcPts val="0"/>
              </a:spcAft>
              <a:buSzPts val="1700"/>
              <a:buChar char="●"/>
            </a:pPr>
            <a:r>
              <a:rPr lang="sv" sz="1700" dirty="0">
                <a:solidFill>
                  <a:schemeClr val="tx1"/>
                </a:solidFill>
              </a:rPr>
              <a:t>An interest in </a:t>
            </a:r>
            <a:r>
              <a:rPr lang="sv" sz="1700" b="1" dirty="0">
                <a:solidFill>
                  <a:schemeClr val="tx1"/>
                </a:solidFill>
              </a:rPr>
              <a:t>knowledge uptake</a:t>
            </a:r>
            <a:r>
              <a:rPr lang="sv" sz="1700" dirty="0">
                <a:solidFill>
                  <a:schemeClr val="tx1"/>
                </a:solidFill>
              </a:rPr>
              <a:t> and </a:t>
            </a:r>
            <a:r>
              <a:rPr lang="sv" sz="1700" b="1" dirty="0">
                <a:solidFill>
                  <a:schemeClr val="tx1"/>
                </a:solidFill>
              </a:rPr>
              <a:t>knowledge brokering </a:t>
            </a:r>
            <a:r>
              <a:rPr lang="sv" sz="1700" dirty="0">
                <a:solidFill>
                  <a:schemeClr val="tx1"/>
                </a:solidFill>
              </a:rPr>
              <a:t>(e.g., Bandola-Gill 2023) – in our case, indirect, text-based knowledge brokering </a:t>
            </a:r>
            <a:r>
              <a:rPr lang="sv" dirty="0">
                <a:solidFill>
                  <a:schemeClr val="tx1"/>
                </a:solidFill>
              </a:rPr>
              <a:t>that does not require in-person involvement on the part of researchers.</a:t>
            </a:r>
            <a:endParaRPr sz="1700" b="1" dirty="0">
              <a:solidFill>
                <a:schemeClr val="tx1"/>
              </a:solidFill>
            </a:endParaRPr>
          </a:p>
          <a:p>
            <a:pPr marL="457200" lvl="0" indent="-336550" algn="l" rtl="0">
              <a:spcBef>
                <a:spcPts val="0"/>
              </a:spcBef>
              <a:spcAft>
                <a:spcPts val="0"/>
              </a:spcAft>
              <a:buSzPts val="1700"/>
              <a:buChar char="●"/>
            </a:pPr>
            <a:r>
              <a:rPr lang="sv" sz="1700" dirty="0">
                <a:solidFill>
                  <a:schemeClr val="tx1"/>
                </a:solidFill>
              </a:rPr>
              <a:t>An interest in </a:t>
            </a:r>
            <a:r>
              <a:rPr lang="sv" sz="1700" b="1" dirty="0">
                <a:solidFill>
                  <a:schemeClr val="tx1"/>
                </a:solidFill>
              </a:rPr>
              <a:t>agency</a:t>
            </a:r>
            <a:r>
              <a:rPr lang="sv" sz="1700" dirty="0">
                <a:solidFill>
                  <a:schemeClr val="tx1"/>
                </a:solidFill>
              </a:rPr>
              <a:t>: if some text types are shown to be particularly influential in policy circles, impact is to some extent up for grabs.  </a:t>
            </a:r>
            <a:endParaRPr sz="1700" dirty="0">
              <a:solidFill>
                <a:schemeClr val="tx1"/>
              </a:solidFill>
            </a:endParaRPr>
          </a:p>
          <a:p>
            <a:pPr marL="457200" lvl="0" indent="0" algn="l" rtl="0">
              <a:spcBef>
                <a:spcPts val="1200"/>
              </a:spcBef>
              <a:spcAft>
                <a:spcPts val="0"/>
              </a:spcAft>
              <a:buNone/>
            </a:pPr>
            <a:endParaRPr dirty="0"/>
          </a:p>
          <a:p>
            <a:pPr marL="0" lvl="0" indent="0" algn="ctr" rtl="0">
              <a:lnSpc>
                <a:spcPct val="100000"/>
              </a:lnSpc>
              <a:spcBef>
                <a:spcPts val="12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dirty="0"/>
              <a:t>Methods</a:t>
            </a:r>
            <a:endParaRPr dirty="0"/>
          </a:p>
        </p:txBody>
      </p:sp>
      <p:sp>
        <p:nvSpPr>
          <p:cNvPr id="91" name="Google Shape;91;p18"/>
          <p:cNvSpPr txBox="1">
            <a:spLocks noGrp="1"/>
          </p:cNvSpPr>
          <p:nvPr>
            <p:ph type="body" idx="1"/>
          </p:nvPr>
        </p:nvSpPr>
        <p:spPr>
          <a:xfrm>
            <a:off x="311700" y="1152475"/>
            <a:ext cx="6537781"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dirty="0">
                <a:solidFill>
                  <a:schemeClr val="tx1"/>
                </a:solidFill>
              </a:rPr>
              <a:t>20 SOUs from ten ministries (two each) were selected</a:t>
            </a:r>
            <a:endParaRPr dirty="0">
              <a:solidFill>
                <a:schemeClr val="tx1"/>
              </a:solidFill>
            </a:endParaRPr>
          </a:p>
          <a:p>
            <a:pPr marL="457200" lvl="0" indent="-342900" algn="l" rtl="0">
              <a:spcBef>
                <a:spcPts val="0"/>
              </a:spcBef>
              <a:spcAft>
                <a:spcPts val="0"/>
              </a:spcAft>
              <a:buSzPts val="1800"/>
              <a:buChar char="●"/>
            </a:pPr>
            <a:r>
              <a:rPr lang="sv" dirty="0">
                <a:solidFill>
                  <a:schemeClr val="tx1"/>
                </a:solidFill>
              </a:rPr>
              <a:t>Had to be published in 2017–2021 and contain reference lists (not footnotes);</a:t>
            </a:r>
            <a:endParaRPr dirty="0">
              <a:solidFill>
                <a:schemeClr val="tx1"/>
              </a:solidFill>
            </a:endParaRPr>
          </a:p>
          <a:p>
            <a:pPr marL="457200" lvl="0" indent="-342900" algn="l" rtl="0">
              <a:spcBef>
                <a:spcPts val="0"/>
              </a:spcBef>
              <a:spcAft>
                <a:spcPts val="0"/>
              </a:spcAft>
              <a:buSzPts val="1800"/>
              <a:buChar char="●"/>
            </a:pPr>
            <a:r>
              <a:rPr lang="sv" dirty="0">
                <a:solidFill>
                  <a:schemeClr val="tx1"/>
                </a:solidFill>
              </a:rPr>
              <a:t>These were analysed manually and semi-automatically, focusing on:</a:t>
            </a:r>
            <a:endParaRPr dirty="0">
              <a:solidFill>
                <a:schemeClr val="tx1"/>
              </a:solidFill>
            </a:endParaRPr>
          </a:p>
          <a:p>
            <a:pPr marL="914400" lvl="0" indent="-342900" algn="l" rtl="0">
              <a:spcBef>
                <a:spcPts val="0"/>
              </a:spcBef>
              <a:spcAft>
                <a:spcPts val="0"/>
              </a:spcAft>
              <a:buSzPts val="1800"/>
              <a:buChar char="-"/>
            </a:pPr>
            <a:r>
              <a:rPr lang="sv" dirty="0">
                <a:solidFill>
                  <a:schemeClr val="tx1"/>
                </a:solidFill>
              </a:rPr>
              <a:t>Language of reference (Swedish, English, other)</a:t>
            </a:r>
            <a:endParaRPr dirty="0">
              <a:solidFill>
                <a:schemeClr val="tx1"/>
              </a:solidFill>
            </a:endParaRPr>
          </a:p>
          <a:p>
            <a:pPr marL="914400" lvl="0" indent="-342900" algn="l" rtl="0">
              <a:spcBef>
                <a:spcPts val="0"/>
              </a:spcBef>
              <a:spcAft>
                <a:spcPts val="0"/>
              </a:spcAft>
              <a:buSzPts val="1800"/>
              <a:buChar char="-"/>
            </a:pPr>
            <a:r>
              <a:rPr lang="sv" dirty="0">
                <a:solidFill>
                  <a:schemeClr val="tx1"/>
                </a:solidFill>
              </a:rPr>
              <a:t>Type of references (scholarly or non-scholarly)</a:t>
            </a:r>
            <a:endParaRPr dirty="0">
              <a:solidFill>
                <a:schemeClr val="tx1"/>
              </a:solidFill>
            </a:endParaRPr>
          </a:p>
          <a:p>
            <a:pPr marL="457200" lvl="0" indent="-342900" algn="l" rtl="0">
              <a:spcBef>
                <a:spcPts val="0"/>
              </a:spcBef>
              <a:spcAft>
                <a:spcPts val="0"/>
              </a:spcAft>
              <a:buSzPts val="1800"/>
              <a:buChar char="●"/>
            </a:pPr>
            <a:r>
              <a:rPr lang="sv" dirty="0">
                <a:solidFill>
                  <a:schemeClr val="tx1"/>
                </a:solidFill>
              </a:rPr>
              <a:t>References matched with a DOI in CrossRef had metadata retrieved from Dimensions</a:t>
            </a:r>
            <a:endParaRPr dirty="0">
              <a:solidFill>
                <a:schemeClr val="tx1"/>
              </a:solidFill>
            </a:endParaRPr>
          </a:p>
        </p:txBody>
      </p:sp>
      <p:graphicFrame>
        <p:nvGraphicFramePr>
          <p:cNvPr id="2" name="Table 1">
            <a:extLst>
              <a:ext uri="{FF2B5EF4-FFF2-40B4-BE49-F238E27FC236}">
                <a16:creationId xmlns:a16="http://schemas.microsoft.com/office/drawing/2014/main" id="{FC3C5200-51B0-B70B-C999-61F3B0FCF2E8}"/>
              </a:ext>
            </a:extLst>
          </p:cNvPr>
          <p:cNvGraphicFramePr>
            <a:graphicFrameLocks noGrp="1"/>
          </p:cNvGraphicFramePr>
          <p:nvPr>
            <p:extLst>
              <p:ext uri="{D42A27DB-BD31-4B8C-83A1-F6EECF244321}">
                <p14:modId xmlns:p14="http://schemas.microsoft.com/office/powerpoint/2010/main" val="965764821"/>
              </p:ext>
            </p:extLst>
          </p:nvPr>
        </p:nvGraphicFramePr>
        <p:xfrm>
          <a:off x="6918660" y="1250908"/>
          <a:ext cx="1913640" cy="2929201"/>
        </p:xfrm>
        <a:graphic>
          <a:graphicData uri="http://schemas.openxmlformats.org/drawingml/2006/table">
            <a:tbl>
              <a:tblPr firstRow="1">
                <a:tableStyleId>{69C7853C-536D-4A76-A0AE-DD22124D55A5}</a:tableStyleId>
              </a:tblPr>
              <a:tblGrid>
                <a:gridCol w="1913640">
                  <a:extLst>
                    <a:ext uri="{9D8B030D-6E8A-4147-A177-3AD203B41FA5}">
                      <a16:colId xmlns:a16="http://schemas.microsoft.com/office/drawing/2014/main" val="3866978430"/>
                    </a:ext>
                  </a:extLst>
                </a:gridCol>
              </a:tblGrid>
              <a:tr h="266291">
                <a:tc>
                  <a:txBody>
                    <a:bodyPr/>
                    <a:lstStyle/>
                    <a:p>
                      <a:pPr algn="l" fontAlgn="b"/>
                      <a:r>
                        <a:rPr lang="en-GB" sz="1200" b="1" u="none" strike="noStrike" dirty="0">
                          <a:solidFill>
                            <a:srgbClr val="000000"/>
                          </a:solidFill>
                          <a:effectLst/>
                        </a:rPr>
                        <a:t>Ministries:</a:t>
                      </a:r>
                      <a:endParaRPr lang="en-GB"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550844"/>
                  </a:ext>
                </a:extLst>
              </a:tr>
              <a:tr h="266291">
                <a:tc>
                  <a:txBody>
                    <a:bodyPr/>
                    <a:lstStyle/>
                    <a:p>
                      <a:pPr algn="l" fontAlgn="b"/>
                      <a:r>
                        <a:rPr lang="en-GB" sz="1200" u="none" strike="noStrike" dirty="0">
                          <a:effectLst/>
                        </a:rPr>
                        <a:t>Culture</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93476125"/>
                  </a:ext>
                </a:extLst>
              </a:tr>
              <a:tr h="266291">
                <a:tc>
                  <a:txBody>
                    <a:bodyPr/>
                    <a:lstStyle/>
                    <a:p>
                      <a:pPr algn="l" fontAlgn="b"/>
                      <a:r>
                        <a:rPr lang="en-GB" sz="1200" u="none" strike="noStrike" dirty="0">
                          <a:effectLst/>
                        </a:rPr>
                        <a:t>Defence</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9320518"/>
                  </a:ext>
                </a:extLst>
              </a:tr>
              <a:tr h="266291">
                <a:tc>
                  <a:txBody>
                    <a:bodyPr/>
                    <a:lstStyle/>
                    <a:p>
                      <a:pPr algn="l" fontAlgn="b"/>
                      <a:r>
                        <a:rPr lang="en-GB" sz="1200" u="none" strike="noStrike">
                          <a:effectLst/>
                        </a:rPr>
                        <a:t>Education and research</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5741267"/>
                  </a:ext>
                </a:extLst>
              </a:tr>
              <a:tr h="266291">
                <a:tc>
                  <a:txBody>
                    <a:bodyPr/>
                    <a:lstStyle/>
                    <a:p>
                      <a:pPr algn="l" fontAlgn="b"/>
                      <a:r>
                        <a:rPr lang="en-GB" sz="1200" u="none" strike="noStrike">
                          <a:effectLst/>
                        </a:rPr>
                        <a:t>Employment</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9824450"/>
                  </a:ext>
                </a:extLst>
              </a:tr>
              <a:tr h="266291">
                <a:tc>
                  <a:txBody>
                    <a:bodyPr/>
                    <a:lstStyle/>
                    <a:p>
                      <a:pPr algn="l" fontAlgn="b"/>
                      <a:r>
                        <a:rPr lang="en-GB" sz="1200" u="none" strike="noStrike">
                          <a:effectLst/>
                        </a:rPr>
                        <a:t>Enterprise and Innovation</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1562331"/>
                  </a:ext>
                </a:extLst>
              </a:tr>
              <a:tr h="266291">
                <a:tc>
                  <a:txBody>
                    <a:bodyPr/>
                    <a:lstStyle/>
                    <a:p>
                      <a:pPr algn="l" fontAlgn="b"/>
                      <a:r>
                        <a:rPr lang="en-GB" sz="1200" u="none" strike="noStrike">
                          <a:effectLst/>
                        </a:rPr>
                        <a:t>Environment</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9023482"/>
                  </a:ext>
                </a:extLst>
              </a:tr>
              <a:tr h="266291">
                <a:tc>
                  <a:txBody>
                    <a:bodyPr/>
                    <a:lstStyle/>
                    <a:p>
                      <a:pPr algn="l" fontAlgn="b"/>
                      <a:r>
                        <a:rPr lang="en-GB" sz="1200" u="none" strike="noStrike">
                          <a:effectLst/>
                        </a:rPr>
                        <a:t>Finance</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0682561"/>
                  </a:ext>
                </a:extLst>
              </a:tr>
              <a:tr h="266291">
                <a:tc>
                  <a:txBody>
                    <a:bodyPr/>
                    <a:lstStyle/>
                    <a:p>
                      <a:pPr algn="l" fontAlgn="b"/>
                      <a:r>
                        <a:rPr lang="en-GB" sz="1200" u="none" strike="noStrike">
                          <a:effectLst/>
                        </a:rPr>
                        <a:t>Health and social affairs</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7723195"/>
                  </a:ext>
                </a:extLst>
              </a:tr>
              <a:tr h="266291">
                <a:tc>
                  <a:txBody>
                    <a:bodyPr/>
                    <a:lstStyle/>
                    <a:p>
                      <a:pPr algn="l" fontAlgn="b"/>
                      <a:r>
                        <a:rPr lang="en-GB" sz="1200" u="none" strike="noStrike">
                          <a:effectLst/>
                        </a:rPr>
                        <a:t>Infrastructure</a:t>
                      </a:r>
                      <a:endParaRPr lang="en-GB"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7740994"/>
                  </a:ext>
                </a:extLst>
              </a:tr>
              <a:tr h="266291">
                <a:tc>
                  <a:txBody>
                    <a:bodyPr/>
                    <a:lstStyle/>
                    <a:p>
                      <a:pPr algn="l" fontAlgn="b"/>
                      <a:r>
                        <a:rPr lang="en-GB" sz="1200" u="none" strike="noStrike" dirty="0">
                          <a:effectLst/>
                        </a:rPr>
                        <a:t>Justice</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311469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dirty="0"/>
              <a:t>Findings </a:t>
            </a:r>
            <a:endParaRPr dirty="0"/>
          </a:p>
        </p:txBody>
      </p:sp>
      <p:pic>
        <p:nvPicPr>
          <p:cNvPr id="97" name="Google Shape;97;p19"/>
          <p:cNvPicPr preferRelativeResize="0"/>
          <p:nvPr/>
        </p:nvPicPr>
        <p:blipFill rotWithShape="1">
          <a:blip r:embed="rId3">
            <a:alphaModFix/>
          </a:blip>
          <a:srcRect l="584" t="1988" r="-870" b="1988"/>
          <a:stretch/>
        </p:blipFill>
        <p:spPr>
          <a:xfrm>
            <a:off x="4230318" y="1944000"/>
            <a:ext cx="4968000" cy="2916000"/>
          </a:xfrm>
          <a:prstGeom prst="rect">
            <a:avLst/>
          </a:prstGeom>
          <a:noFill/>
          <a:ln>
            <a:noFill/>
          </a:ln>
        </p:spPr>
      </p:pic>
      <p:sp>
        <p:nvSpPr>
          <p:cNvPr id="98" name="Google Shape;98;p19"/>
          <p:cNvSpPr txBox="1"/>
          <p:nvPr/>
        </p:nvSpPr>
        <p:spPr>
          <a:xfrm>
            <a:off x="5288787" y="840004"/>
            <a:ext cx="3000000" cy="129417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sv" sz="1800" dirty="0">
                <a:solidFill>
                  <a:schemeClr val="tx1"/>
                </a:solidFill>
              </a:rPr>
              <a:t>Language of cited sources (20 SOUs, 2,787 references)</a:t>
            </a:r>
            <a:endParaRPr sz="1800" dirty="0">
              <a:solidFill>
                <a:schemeClr val="tx1"/>
              </a:solidFill>
            </a:endParaRPr>
          </a:p>
        </p:txBody>
      </p:sp>
      <p:sp>
        <p:nvSpPr>
          <p:cNvPr id="99" name="Google Shape;99;p19"/>
          <p:cNvSpPr txBox="1"/>
          <p:nvPr/>
        </p:nvSpPr>
        <p:spPr>
          <a:xfrm>
            <a:off x="990387" y="1158604"/>
            <a:ext cx="3000000" cy="9756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sv" sz="1800" dirty="0">
                <a:solidFill>
                  <a:schemeClr val="tx1"/>
                </a:solidFill>
              </a:rPr>
              <a:t>Share of (20 SOUs, 2,787 references)</a:t>
            </a:r>
            <a:endParaRPr sz="1800" dirty="0">
              <a:solidFill>
                <a:schemeClr val="tx1"/>
              </a:solidFill>
            </a:endParaRPr>
          </a:p>
        </p:txBody>
      </p:sp>
      <p:graphicFrame>
        <p:nvGraphicFramePr>
          <p:cNvPr id="2" name="Chart 1">
            <a:extLst>
              <a:ext uri="{FF2B5EF4-FFF2-40B4-BE49-F238E27FC236}">
                <a16:creationId xmlns:a16="http://schemas.microsoft.com/office/drawing/2014/main" id="{50798FC7-A137-3FF1-4E01-D4CFB4BD30B2}"/>
              </a:ext>
            </a:extLst>
          </p:cNvPr>
          <p:cNvGraphicFramePr>
            <a:graphicFrameLocks/>
          </p:cNvGraphicFramePr>
          <p:nvPr>
            <p:extLst>
              <p:ext uri="{D42A27DB-BD31-4B8C-83A1-F6EECF244321}">
                <p14:modId xmlns:p14="http://schemas.microsoft.com/office/powerpoint/2010/main" val="1906315478"/>
              </p:ext>
            </p:extLst>
          </p:nvPr>
        </p:nvGraphicFramePr>
        <p:xfrm>
          <a:off x="846530" y="2106847"/>
          <a:ext cx="2689987" cy="27011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555600"/>
            <a:ext cx="7879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sv" sz="1960"/>
              <a:t>Share of scholarly references at the ministry level, two SOUs analyzed for each ministry, and the language of the cited documents</a:t>
            </a:r>
            <a:endParaRPr sz="1960"/>
          </a:p>
        </p:txBody>
      </p:sp>
      <p:graphicFrame>
        <p:nvGraphicFramePr>
          <p:cNvPr id="113" name="Google Shape;113;p21"/>
          <p:cNvGraphicFramePr/>
          <p:nvPr/>
        </p:nvGraphicFramePr>
        <p:xfrm>
          <a:off x="952500" y="1809750"/>
          <a:ext cx="7239000" cy="2011560"/>
        </p:xfrm>
        <a:graphic>
          <a:graphicData uri="http://schemas.openxmlformats.org/drawingml/2006/table">
            <a:tbl>
              <a:tblPr>
                <a:noFill/>
                <a:tableStyleId>{74DC3BED-CC52-4920-963E-59C93F807ED7}</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sv" b="1"/>
                        <a:t>Ministry</a:t>
                      </a:r>
                      <a:endParaRPr b="1"/>
                    </a:p>
                  </a:txBody>
                  <a:tcPr marL="91425" marR="91425" marT="91425" marB="91425"/>
                </a:tc>
                <a:tc>
                  <a:txBody>
                    <a:bodyPr/>
                    <a:lstStyle/>
                    <a:p>
                      <a:pPr marL="0" lvl="0" indent="0" algn="l" rtl="0">
                        <a:spcBef>
                          <a:spcPts val="0"/>
                        </a:spcBef>
                        <a:spcAft>
                          <a:spcPts val="0"/>
                        </a:spcAft>
                        <a:buNone/>
                      </a:pPr>
                      <a:r>
                        <a:rPr lang="sv" b="1"/>
                        <a:t>No. of refs</a:t>
                      </a:r>
                      <a:endParaRPr b="1"/>
                    </a:p>
                  </a:txBody>
                  <a:tcPr marL="91425" marR="91425" marT="91425" marB="91425"/>
                </a:tc>
                <a:tc>
                  <a:txBody>
                    <a:bodyPr/>
                    <a:lstStyle/>
                    <a:p>
                      <a:pPr marL="0" lvl="0" indent="0" algn="l" rtl="0">
                        <a:spcBef>
                          <a:spcPts val="0"/>
                        </a:spcBef>
                        <a:spcAft>
                          <a:spcPts val="0"/>
                        </a:spcAft>
                        <a:buNone/>
                      </a:pPr>
                      <a:r>
                        <a:rPr lang="sv" b="1"/>
                        <a:t>Scholarly refs</a:t>
                      </a:r>
                      <a:endParaRPr b="1"/>
                    </a:p>
                  </a:txBody>
                  <a:tcPr marL="91425" marR="91425" marT="91425" marB="91425"/>
                </a:tc>
                <a:tc>
                  <a:txBody>
                    <a:bodyPr/>
                    <a:lstStyle/>
                    <a:p>
                      <a:pPr marL="0" lvl="0" indent="0" algn="l" rtl="0">
                        <a:spcBef>
                          <a:spcPts val="0"/>
                        </a:spcBef>
                        <a:spcAft>
                          <a:spcPts val="0"/>
                        </a:spcAft>
                        <a:buNone/>
                      </a:pPr>
                      <a:r>
                        <a:rPr lang="sv" b="1"/>
                        <a:t>Swedish</a:t>
                      </a:r>
                      <a:endParaRPr b="1"/>
                    </a:p>
                  </a:txBody>
                  <a:tcPr marL="91425" marR="91425" marT="91425" marB="91425"/>
                </a:tc>
                <a:tc>
                  <a:txBody>
                    <a:bodyPr/>
                    <a:lstStyle/>
                    <a:p>
                      <a:pPr marL="0" lvl="0" indent="0" algn="l" rtl="0">
                        <a:spcBef>
                          <a:spcPts val="0"/>
                        </a:spcBef>
                        <a:spcAft>
                          <a:spcPts val="0"/>
                        </a:spcAft>
                        <a:buNone/>
                      </a:pPr>
                      <a:r>
                        <a:rPr lang="sv" b="1"/>
                        <a:t>English</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sv"/>
                        <a:t>Culture</a:t>
                      </a:r>
                      <a:endParaRPr/>
                    </a:p>
                  </a:txBody>
                  <a:tcPr marL="91425" marR="91425" marT="91425" marB="91425"/>
                </a:tc>
                <a:tc>
                  <a:txBody>
                    <a:bodyPr/>
                    <a:lstStyle/>
                    <a:p>
                      <a:pPr marL="0" lvl="0" indent="0" algn="r" rtl="0">
                        <a:spcBef>
                          <a:spcPts val="0"/>
                        </a:spcBef>
                        <a:spcAft>
                          <a:spcPts val="0"/>
                        </a:spcAft>
                        <a:buNone/>
                      </a:pPr>
                      <a:r>
                        <a:rPr lang="sv"/>
                        <a:t>117</a:t>
                      </a:r>
                      <a:endParaRPr/>
                    </a:p>
                    <a:p>
                      <a:pPr marL="0" lvl="0" indent="0" algn="r" rtl="0">
                        <a:spcBef>
                          <a:spcPts val="0"/>
                        </a:spcBef>
                        <a:spcAft>
                          <a:spcPts val="0"/>
                        </a:spcAft>
                        <a:buNone/>
                      </a:pPr>
                      <a:endParaRPr/>
                    </a:p>
                  </a:txBody>
                  <a:tcPr marL="91425" marR="91425" marT="91425" marB="91425"/>
                </a:tc>
                <a:tc>
                  <a:txBody>
                    <a:bodyPr/>
                    <a:lstStyle/>
                    <a:p>
                      <a:pPr marL="0" lvl="0" indent="0" algn="r" rtl="0">
                        <a:spcBef>
                          <a:spcPts val="0"/>
                        </a:spcBef>
                        <a:spcAft>
                          <a:spcPts val="0"/>
                        </a:spcAft>
                        <a:buNone/>
                      </a:pPr>
                      <a:r>
                        <a:rPr lang="sv"/>
                        <a:t>3 (2.6 %)</a:t>
                      </a:r>
                      <a:endParaRPr/>
                    </a:p>
                  </a:txBody>
                  <a:tcPr marL="91425" marR="91425" marT="91425" marB="91425"/>
                </a:tc>
                <a:tc>
                  <a:txBody>
                    <a:bodyPr/>
                    <a:lstStyle/>
                    <a:p>
                      <a:pPr marL="0" lvl="0" indent="0" algn="r" rtl="0">
                        <a:spcBef>
                          <a:spcPts val="0"/>
                        </a:spcBef>
                        <a:spcAft>
                          <a:spcPts val="0"/>
                        </a:spcAft>
                        <a:buNone/>
                      </a:pPr>
                      <a:r>
                        <a:rPr lang="sv"/>
                        <a:t>114</a:t>
                      </a:r>
                      <a:endParaRPr/>
                    </a:p>
                    <a:p>
                      <a:pPr marL="0" lvl="0" indent="0" algn="r" rtl="0">
                        <a:spcBef>
                          <a:spcPts val="0"/>
                        </a:spcBef>
                        <a:spcAft>
                          <a:spcPts val="0"/>
                        </a:spcAft>
                        <a:buNone/>
                      </a:pPr>
                      <a:endParaRPr/>
                    </a:p>
                  </a:txBody>
                  <a:tcPr marL="91425" marR="91425" marT="91425" marB="91425"/>
                </a:tc>
                <a:tc>
                  <a:txBody>
                    <a:bodyPr/>
                    <a:lstStyle/>
                    <a:p>
                      <a:pPr marL="0" lvl="0" indent="0" algn="r" rtl="0">
                        <a:spcBef>
                          <a:spcPts val="0"/>
                        </a:spcBef>
                        <a:spcAft>
                          <a:spcPts val="0"/>
                        </a:spcAft>
                        <a:buNone/>
                      </a:pPr>
                      <a:r>
                        <a:rPr lang="sv"/>
                        <a:t>3</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sv"/>
                        <a:t>Education and research</a:t>
                      </a:r>
                      <a:endParaRPr/>
                    </a:p>
                  </a:txBody>
                  <a:tcPr marL="91425" marR="91425" marT="91425" marB="91425"/>
                </a:tc>
                <a:tc>
                  <a:txBody>
                    <a:bodyPr/>
                    <a:lstStyle/>
                    <a:p>
                      <a:pPr marL="0" lvl="0" indent="0" algn="r" rtl="0">
                        <a:spcBef>
                          <a:spcPts val="0"/>
                        </a:spcBef>
                        <a:spcAft>
                          <a:spcPts val="0"/>
                        </a:spcAft>
                        <a:buNone/>
                      </a:pPr>
                      <a:r>
                        <a:rPr lang="sv"/>
                        <a:t>560</a:t>
                      </a:r>
                      <a:endParaRPr/>
                    </a:p>
                  </a:txBody>
                  <a:tcPr marL="91425" marR="91425" marT="91425" marB="91425"/>
                </a:tc>
                <a:tc>
                  <a:txBody>
                    <a:bodyPr/>
                    <a:lstStyle/>
                    <a:p>
                      <a:pPr marL="0" lvl="0" indent="0" algn="r" rtl="0">
                        <a:spcBef>
                          <a:spcPts val="0"/>
                        </a:spcBef>
                        <a:spcAft>
                          <a:spcPts val="0"/>
                        </a:spcAft>
                        <a:buNone/>
                      </a:pPr>
                      <a:r>
                        <a:rPr lang="sv"/>
                        <a:t>273 (48.8 %)</a:t>
                      </a:r>
                      <a:endParaRPr/>
                    </a:p>
                  </a:txBody>
                  <a:tcPr marL="91425" marR="91425" marT="91425" marB="91425"/>
                </a:tc>
                <a:tc>
                  <a:txBody>
                    <a:bodyPr/>
                    <a:lstStyle/>
                    <a:p>
                      <a:pPr marL="0" lvl="0" indent="0" algn="r" rtl="0">
                        <a:spcBef>
                          <a:spcPts val="0"/>
                        </a:spcBef>
                        <a:spcAft>
                          <a:spcPts val="0"/>
                        </a:spcAft>
                        <a:buNone/>
                      </a:pPr>
                      <a:r>
                        <a:rPr lang="sv"/>
                        <a:t>353</a:t>
                      </a:r>
                      <a:endParaRPr/>
                    </a:p>
                  </a:txBody>
                  <a:tcPr marL="91425" marR="91425" marT="91425" marB="91425"/>
                </a:tc>
                <a:tc>
                  <a:txBody>
                    <a:bodyPr/>
                    <a:lstStyle/>
                    <a:p>
                      <a:pPr marL="0" lvl="0" indent="0" algn="r" rtl="0">
                        <a:spcBef>
                          <a:spcPts val="0"/>
                        </a:spcBef>
                        <a:spcAft>
                          <a:spcPts val="0"/>
                        </a:spcAft>
                        <a:buNone/>
                      </a:pPr>
                      <a:r>
                        <a:rPr lang="sv"/>
                        <a:t>194</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sv"/>
                        <a:t>Environment</a:t>
                      </a:r>
                      <a:endParaRPr/>
                    </a:p>
                  </a:txBody>
                  <a:tcPr marL="91425" marR="91425" marT="91425" marB="91425"/>
                </a:tc>
                <a:tc>
                  <a:txBody>
                    <a:bodyPr/>
                    <a:lstStyle/>
                    <a:p>
                      <a:pPr marL="0" lvl="0" indent="0" algn="r" rtl="0">
                        <a:spcBef>
                          <a:spcPts val="0"/>
                        </a:spcBef>
                        <a:spcAft>
                          <a:spcPts val="0"/>
                        </a:spcAft>
                        <a:buNone/>
                      </a:pPr>
                      <a:r>
                        <a:rPr lang="sv"/>
                        <a:t>357</a:t>
                      </a:r>
                      <a:endParaRPr/>
                    </a:p>
                  </a:txBody>
                  <a:tcPr marL="91425" marR="91425" marT="91425" marB="91425"/>
                </a:tc>
                <a:tc>
                  <a:txBody>
                    <a:bodyPr/>
                    <a:lstStyle/>
                    <a:p>
                      <a:pPr marL="0" lvl="0" indent="0" algn="r" rtl="0">
                        <a:spcBef>
                          <a:spcPts val="0"/>
                        </a:spcBef>
                        <a:spcAft>
                          <a:spcPts val="0"/>
                        </a:spcAft>
                        <a:buNone/>
                      </a:pPr>
                      <a:r>
                        <a:rPr lang="sv"/>
                        <a:t>62 (17.4 %)</a:t>
                      </a:r>
                      <a:endParaRPr/>
                    </a:p>
                  </a:txBody>
                  <a:tcPr marL="91425" marR="91425" marT="91425" marB="91425"/>
                </a:tc>
                <a:tc>
                  <a:txBody>
                    <a:bodyPr/>
                    <a:lstStyle/>
                    <a:p>
                      <a:pPr marL="0" lvl="0" indent="0" algn="r" rtl="0">
                        <a:spcBef>
                          <a:spcPts val="0"/>
                        </a:spcBef>
                        <a:spcAft>
                          <a:spcPts val="0"/>
                        </a:spcAft>
                        <a:buNone/>
                      </a:pPr>
                      <a:r>
                        <a:rPr lang="sv"/>
                        <a:t>205</a:t>
                      </a:r>
                      <a:endParaRPr/>
                    </a:p>
                  </a:txBody>
                  <a:tcPr marL="91425" marR="91425" marT="91425" marB="91425"/>
                </a:tc>
                <a:tc>
                  <a:txBody>
                    <a:bodyPr/>
                    <a:lstStyle/>
                    <a:p>
                      <a:pPr marL="0" lvl="0" indent="0" algn="r" rtl="0">
                        <a:spcBef>
                          <a:spcPts val="0"/>
                        </a:spcBef>
                        <a:spcAft>
                          <a:spcPts val="0"/>
                        </a:spcAft>
                        <a:buNone/>
                      </a:pPr>
                      <a:r>
                        <a:rPr lang="sv"/>
                        <a:t>152</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2937000" y="578082"/>
            <a:ext cx="6207000" cy="4524672"/>
          </a:xfrm>
          <a:prstGeom prst="rect">
            <a:avLst/>
          </a:prstGeom>
          <a:noFill/>
          <a:ln>
            <a:noFill/>
          </a:ln>
        </p:spPr>
      </p:pic>
      <p:sp>
        <p:nvSpPr>
          <p:cNvPr id="106" name="Google Shape;106;p20"/>
          <p:cNvSpPr txBox="1">
            <a:spLocks noGrp="1"/>
          </p:cNvSpPr>
          <p:nvPr>
            <p:ph type="title"/>
          </p:nvPr>
        </p:nvSpPr>
        <p:spPr>
          <a:xfrm>
            <a:off x="311700" y="555600"/>
            <a:ext cx="52506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sz="2800"/>
              <a:t>The example of SOU</a:t>
            </a:r>
            <a:r>
              <a:rPr lang="sv" sz="3688"/>
              <a:t> </a:t>
            </a:r>
            <a:r>
              <a:rPr lang="sv" sz="2750"/>
              <a:t>2019:18</a:t>
            </a:r>
            <a:endParaRPr sz="1638"/>
          </a:p>
        </p:txBody>
      </p:sp>
      <p:sp>
        <p:nvSpPr>
          <p:cNvPr id="107" name="Google Shape;107;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sv" sz="1638">
                <a:solidFill>
                  <a:schemeClr val="dk1"/>
                </a:solidFill>
              </a:rPr>
              <a:t>För flerspråkighet, kunskapsutveckling och inkludering – modersmålsundervisning och studiehandledning på modersmål</a:t>
            </a:r>
            <a:endParaRPr sz="1638">
              <a:solidFill>
                <a:schemeClr val="dk1"/>
              </a:solidFill>
            </a:endParaRPr>
          </a:p>
          <a:p>
            <a:pPr marL="0" lvl="0" indent="0" algn="l" rtl="0">
              <a:lnSpc>
                <a:spcPct val="100000"/>
              </a:lnSpc>
              <a:spcBef>
                <a:spcPts val="0"/>
              </a:spcBef>
              <a:spcAft>
                <a:spcPts val="0"/>
              </a:spcAft>
              <a:buNone/>
            </a:pPr>
            <a:endParaRPr sz="1638">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v" sz="1222" i="1">
                <a:solidFill>
                  <a:schemeClr val="dk1"/>
                </a:solidFill>
              </a:rPr>
              <a:t>Network of 45 (of 242) identified references in the Dimensions database. Clustering based on direct citation (e.g., references from one document to another document in the same set. Based on references with DOIs from SOU 2019:18).</a:t>
            </a:r>
            <a:endParaRPr sz="1222" i="1">
              <a:solidFill>
                <a:schemeClr val="dk1"/>
              </a:solidFil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2649</TotalTime>
  <Words>1288</Words>
  <Application>Microsoft Macintosh PowerPoint</Application>
  <PresentationFormat>On-screen Show (16:9)</PresentationFormat>
  <Paragraphs>100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Light</vt:lpstr>
      <vt:lpstr> Policy citing science:  A study of references in Swedish governmental reports (SOUs)</vt:lpstr>
      <vt:lpstr> This study:</vt:lpstr>
      <vt:lpstr>Background: old and new concerns</vt:lpstr>
      <vt:lpstr>Question:</vt:lpstr>
      <vt:lpstr>Key concepts</vt:lpstr>
      <vt:lpstr>Methods</vt:lpstr>
      <vt:lpstr>Findings </vt:lpstr>
      <vt:lpstr>Share of scholarly references at the ministry level, two SOUs analyzed for each ministry, and the language of the cited documents</vt:lpstr>
      <vt:lpstr>The example of SOU 2019:18</vt:lpstr>
      <vt:lpstr>Concluding remarks</vt:lpstr>
      <vt:lpstr>A lot to discuss – not least concerning method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Policy citing science:  A study of references in Swedish governmental reports (SOUs)</dc:title>
  <cp:lastModifiedBy>Gustaf Nelhans</cp:lastModifiedBy>
  <cp:revision>14</cp:revision>
  <dcterms:modified xsi:type="dcterms:W3CDTF">2023-10-09T09:28:38Z</dcterms:modified>
</cp:coreProperties>
</file>