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61" r:id="rId5"/>
    <p:sldId id="383" r:id="rId6"/>
    <p:sldId id="384" r:id="rId7"/>
    <p:sldId id="385" r:id="rId8"/>
    <p:sldId id="387" r:id="rId9"/>
    <p:sldId id="405" r:id="rId10"/>
    <p:sldId id="406" r:id="rId11"/>
    <p:sldId id="407" r:id="rId12"/>
    <p:sldId id="409" r:id="rId13"/>
    <p:sldId id="410" r:id="rId14"/>
    <p:sldId id="411" r:id="rId15"/>
    <p:sldId id="417" r:id="rId16"/>
    <p:sldId id="413" r:id="rId17"/>
    <p:sldId id="391" r:id="rId18"/>
    <p:sldId id="394" r:id="rId19"/>
    <p:sldId id="414" r:id="rId20"/>
    <p:sldId id="416" r:id="rId21"/>
    <p:sldId id="403" r:id="rId22"/>
    <p:sldId id="402" r:id="rId23"/>
  </p:sldIdLst>
  <p:sldSz cx="12192000" cy="6858000"/>
  <p:notesSz cx="6858000" cy="9144000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 Folien EN" id="{771EDBE0-840D-4C98-B3C5-BF4BD9F86489}">
          <p14:sldIdLst>
            <p14:sldId id="361"/>
            <p14:sldId id="383"/>
            <p14:sldId id="384"/>
            <p14:sldId id="385"/>
            <p14:sldId id="387"/>
            <p14:sldId id="405"/>
            <p14:sldId id="406"/>
            <p14:sldId id="407"/>
            <p14:sldId id="409"/>
            <p14:sldId id="410"/>
            <p14:sldId id="411"/>
            <p14:sldId id="417"/>
            <p14:sldId id="413"/>
            <p14:sldId id="391"/>
            <p14:sldId id="394"/>
            <p14:sldId id="414"/>
            <p14:sldId id="416"/>
            <p14:sldId id="403"/>
            <p14:sldId id="402"/>
          </p14:sldIdLst>
        </p14:section>
        <p14:section name="Titel" id="{B876642A-CAE4-49D5-8EEE-113F5705A5F2}">
          <p14:sldIdLst/>
        </p14:section>
        <p14:section name="Mini-Styleguide" id="{39D5ADB3-DA69-460C-A06D-3683522E5CF4}">
          <p14:sldIdLst/>
        </p14:section>
        <p14:section name="Titelfolien" id="{7C158C2B-C8AD-42F3-B142-2CD313E20D57}">
          <p14:sldIdLst/>
        </p14:section>
        <p14:section name="Kapiteltrenner" id="{09388C9B-758A-4E3B-9E0C-D7191ABB4D6D}">
          <p14:sldIdLst/>
        </p14:section>
        <p14:section name="Inhaltsfolien" id="{7C15E6B1-89C8-4AC6-A54C-AADED3436C0D}">
          <p14:sldIdLst/>
        </p14:section>
        <p14:section name="Grafiken, Diagramme, Tabellen und Icons" id="{7025344D-C4B2-4390-981A-46500C62E0C7}">
          <p14:sldIdLst/>
        </p14:section>
        <p14:section name="Schlussfolien" id="{5875F8BC-CE0C-4DA9-A7F2-7873CB727C8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6B"/>
    <a:srgbClr val="4DC7D2"/>
    <a:srgbClr val="09B2AC"/>
    <a:srgbClr val="FF9900"/>
    <a:srgbClr val="FFFFFF"/>
    <a:srgbClr val="00779A"/>
    <a:srgbClr val="1C768F"/>
    <a:srgbClr val="04B1AA"/>
    <a:srgbClr val="32BBC7"/>
    <a:srgbClr val="05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3" autoAdjust="0"/>
    <p:restoredTop sz="96008" autoAdjust="0"/>
  </p:normalViewPr>
  <p:slideViewPr>
    <p:cSldViewPr snapToGrid="0" showGuides="1">
      <p:cViewPr varScale="1">
        <p:scale>
          <a:sx n="82" d="100"/>
          <a:sy n="82" d="100"/>
        </p:scale>
        <p:origin x="74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670"/>
    </p:cViewPr>
  </p:sorterViewPr>
  <p:notesViewPr>
    <p:cSldViewPr snapToGrid="0">
      <p:cViewPr varScale="1">
        <p:scale>
          <a:sx n="80" d="100"/>
          <a:sy n="80" d="100"/>
        </p:scale>
        <p:origin x="28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A665-AB63-487C-A689-A96D5AA0C864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9F0A-9DE2-44AB-9A84-CC28BAF7B3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accent1"/>
        </a:solidFill>
        <a:latin typeface="+mj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838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we use Scibert to get quantified representations of the word meanings</a:t>
            </a:r>
          </a:p>
          <a:p>
            <a:endParaRPr lang="de-DE" dirty="0"/>
          </a:p>
          <a:p>
            <a:r>
              <a:rPr lang="de-DE" dirty="0"/>
              <a:t>SciBERT is a pretrained BERT model specifically trained for scientific texts and data</a:t>
            </a:r>
          </a:p>
          <a:p>
            <a:endParaRPr lang="de-DE" dirty="0"/>
          </a:p>
          <a:p>
            <a:r>
              <a:rPr lang="de-DE" dirty="0"/>
              <a:t>BERT (Transformers python module):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Bidirectional Encoder Representations from Transformers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published in 2018 by google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Advantage against other embedding tools like word2vec or doc2vec: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Context-sensitive Embeddings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Word, Sentence and Document Embeddings</a:t>
            </a: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Use Scibert before extracting the noun phrases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For the noun phrase extraction: Spacy library for R and Python</a:t>
            </a:r>
            <a:endParaRPr lang="en-US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29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we use Scibert to get quantified representations of the word meanings</a:t>
            </a:r>
          </a:p>
          <a:p>
            <a:endParaRPr lang="de-DE" dirty="0"/>
          </a:p>
          <a:p>
            <a:r>
              <a:rPr lang="de-DE" dirty="0"/>
              <a:t>SciBERT is a pretrained BERT model specifically trained for scientific texts and data</a:t>
            </a:r>
          </a:p>
          <a:p>
            <a:endParaRPr lang="de-DE" dirty="0"/>
          </a:p>
          <a:p>
            <a:r>
              <a:rPr lang="de-DE" dirty="0"/>
              <a:t>BERT (Transformers python module):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Bidirectional Encoder Representations from Transformers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published in 2018 by google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Advantage against other embedding tools like word2vec or doc2vec: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Context-sensitive Embeddings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Word, Sentence and Document Embeddings</a:t>
            </a: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Use Scibert before extracting the noun phrases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For the noun phrase extraction: Spacy library for R and Python</a:t>
            </a:r>
            <a:endParaRPr lang="en-US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8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we use Scibert to get quantified representations of the word meanings</a:t>
            </a:r>
          </a:p>
          <a:p>
            <a:endParaRPr lang="de-DE" dirty="0"/>
          </a:p>
          <a:p>
            <a:r>
              <a:rPr lang="de-DE" dirty="0"/>
              <a:t>SciBERT is a pretrained BERT model specifically trained for scientific texts and data</a:t>
            </a:r>
          </a:p>
          <a:p>
            <a:endParaRPr lang="de-DE" dirty="0"/>
          </a:p>
          <a:p>
            <a:r>
              <a:rPr lang="de-DE" dirty="0"/>
              <a:t>BERT (Transformers python module):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Bidirectional Encoder Representations from Transformers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published in 2018 by google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Advantage against other embedding tools like word2vec or doc2vec: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Context-sensitive Embeddings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Word, Sentence and Document Embeddings</a:t>
            </a: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Use Scibert before extracting the noun phrases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For the noun phrase extraction: Spacy library for R and Python</a:t>
            </a:r>
            <a:endParaRPr lang="en-US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30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Describe what slide shows / what was done to retrieve these results!</a:t>
            </a:r>
          </a:p>
          <a:p>
            <a:pPr marL="171450" indent="-171450">
              <a:buFontTx/>
              <a:buChar char="-"/>
            </a:pPr>
            <a:r>
              <a:rPr lang="de-DE" dirty="0"/>
              <a:t>boxes=cluster</a:t>
            </a:r>
          </a:p>
          <a:p>
            <a:pPr marL="171450" indent="-171450">
              <a:buFontTx/>
              <a:buChar char="-"/>
            </a:pPr>
            <a:r>
              <a:rPr lang="de-DE" dirty="0"/>
              <a:t>Arrow means relative intersection between clusters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r>
              <a:rPr lang="de-DE" dirty="0"/>
              <a:t>Noun phrases with a high TF and TFIDF inside their specific time slot</a:t>
            </a:r>
          </a:p>
          <a:p>
            <a:endParaRPr lang="de-DE" dirty="0"/>
          </a:p>
          <a:p>
            <a:r>
              <a:rPr lang="de-DE" dirty="0"/>
              <a:t>Of course also have other streams such as rather continous waste managament stream, dealing e.g. with organic and plastic waste</a:t>
            </a:r>
          </a:p>
          <a:p>
            <a:endParaRPr lang="de-DE" dirty="0"/>
          </a:p>
          <a:p>
            <a:r>
              <a:rPr lang="de-DE" dirty="0"/>
              <a:t>The re-appearance of the same noun phrases in a cluster of a newer time slots means that the research transitions into this new cluster</a:t>
            </a:r>
          </a:p>
          <a:p>
            <a:endParaRPr lang="de-DE" dirty="0"/>
          </a:p>
          <a:p>
            <a:r>
              <a:rPr lang="de-DE" dirty="0"/>
              <a:t>Here the cluster about natural resources, waste management and recycling transitions into two distinct clusters in 2018+2019 and then comes together again in 2020+2021 as one bigger cluster of growing interest</a:t>
            </a:r>
          </a:p>
          <a:p>
            <a:endParaRPr lang="de-DE" dirty="0"/>
          </a:p>
          <a:p>
            <a:r>
              <a:rPr lang="de-DE" dirty="0"/>
              <a:t>These streams can be an indication for new knowledge fields with growing interest and therefore the split to an individual cluster or a convergence of two knowledge fields to one cluster</a:t>
            </a:r>
          </a:p>
          <a:p>
            <a:endParaRPr lang="de-DE" dirty="0"/>
          </a:p>
          <a:p>
            <a:r>
              <a:rPr lang="de-DE" dirty="0"/>
              <a:t>New knowledge elements in a recent cluster of a knowledge streams can help finding new technology, innovations</a:t>
            </a:r>
          </a:p>
          <a:p>
            <a:r>
              <a:rPr lang="de-DE" dirty="0">
                <a:sym typeface="Wingdings" panose="05000000000000000000" pitchFamily="2" charset="2"/>
              </a:rPr>
              <a:t> Next step of our method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85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Carbon or ecological footprints as a recently introduced and discussed measurement for the impact of individuals on the climate change</a:t>
            </a:r>
          </a:p>
          <a:p>
            <a:endParaRPr lang="de-DE" dirty="0"/>
          </a:p>
          <a:p>
            <a:r>
              <a:rPr lang="de-DE" dirty="0"/>
              <a:t>Net zero emission: The point where all emissions can be reduced to 0 and there is no impact on the environment</a:t>
            </a:r>
          </a:p>
          <a:p>
            <a:r>
              <a:rPr lang="de-DE" dirty="0">
                <a:sym typeface="Wingdings" panose="05000000000000000000" pitchFamily="2" charset="2"/>
              </a:rPr>
              <a:t> Recent goal in circular econom and sustainability policy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Next step new scientific knowledge elements</a:t>
            </a:r>
          </a:p>
          <a:p>
            <a:endParaRPr lang="de-DE" dirty="0"/>
          </a:p>
          <a:p>
            <a:r>
              <a:rPr lang="de-DE" dirty="0"/>
              <a:t>- We substract the previously already existing noun phrases from the most recent cluster to receive topics with increasing interest and trends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3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Approach worked which means: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/>
              <a:t>clear research streams and scientific research fields can be found </a:t>
            </a:r>
            <a:r>
              <a:rPr lang="de-DE" dirty="0">
                <a:sym typeface="Wingdings" panose="05000000000000000000" pitchFamily="2" charset="2"/>
              </a:rPr>
              <a:t> Advantage of less generic and more content specific proxy research fields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New knowledge elements can be found in the streams  Research field specific trends and innovations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Organizations that have high interest in the research streams and drive the evolution of the streams can be identified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sym typeface="Wingdings" panose="05000000000000000000" pitchFamily="2" charset="2"/>
              </a:rPr>
              <a:t>Limitiations: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All design decisions can put a bias on the result  Example: which noun phrases describe the research area and how to identify them  Example 2: Different time frames may lead to completely different results and finding the fitting frames is very subjective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Some noun phrases are very generic inside a specific research field and can not be identified by generalised stopword lists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sym typeface="Wingdings" panose="05000000000000000000" pitchFamily="2" charset="2"/>
              </a:rPr>
              <a:t>Future work: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sym typeface="Wingdings" panose="05000000000000000000" pitchFamily="2" charset="2"/>
              </a:rPr>
              <a:t> Maybe find a way to use the full text instead of abstracts only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The convergences of scientific areas are indicated but can‘t be measured by our method. There is a need to find a measurement for the interdisciplinarity and convergence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As data scientists we aren‘t experts for circular economy and therefore need to discuss the quality of our results with research field experts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Overall: Promising approach but still needs a lot of refining and future work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09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Thank you for your attention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3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Circular economy is a topic of growing interest for society</a:t>
            </a:r>
          </a:p>
          <a:p>
            <a:endParaRPr lang="de-DE" dirty="0"/>
          </a:p>
          <a:p>
            <a:r>
              <a:rPr lang="de-DE" dirty="0"/>
              <a:t>Research questions and motivation: </a:t>
            </a:r>
          </a:p>
          <a:p>
            <a:r>
              <a:rPr lang="de-DE" dirty="0"/>
              <a:t>How can we as Data or Future scientist support this transition towards a more sustainable future?</a:t>
            </a:r>
          </a:p>
          <a:p>
            <a:r>
              <a:rPr lang="de-DE" dirty="0"/>
              <a:t>A: By representing the research landscape and identifying research needs, new developments as well as possible networking opportunities for researchers</a:t>
            </a:r>
          </a:p>
          <a:p>
            <a:endParaRPr lang="de-DE" dirty="0"/>
          </a:p>
          <a:p>
            <a:r>
              <a:rPr lang="de-DE" dirty="0"/>
              <a:t>Two basic steps: </a:t>
            </a:r>
            <a:r>
              <a:rPr lang="de-DE" b="1" dirty="0"/>
              <a:t>Identifying</a:t>
            </a:r>
            <a:r>
              <a:rPr lang="de-DE" dirty="0"/>
              <a:t> and </a:t>
            </a:r>
            <a:r>
              <a:rPr lang="de-DE" b="1" dirty="0"/>
              <a:t>tracking</a:t>
            </a:r>
            <a:r>
              <a:rPr lang="de-DE" dirty="0"/>
              <a:t> knowledge fields</a:t>
            </a:r>
          </a:p>
          <a:p>
            <a:endParaRPr lang="de-DE" dirty="0"/>
          </a:p>
          <a:p>
            <a:r>
              <a:rPr lang="de-DE" dirty="0"/>
              <a:t>More specified aims:</a:t>
            </a:r>
          </a:p>
          <a:p>
            <a:r>
              <a:rPr lang="de-DE" dirty="0"/>
              <a:t>Continuous research streams allow to identify possible convergences of knowledge fields as well es growing or decreasing interest in certain knowledge fields</a:t>
            </a:r>
          </a:p>
          <a:p>
            <a:endParaRPr lang="de-DE" dirty="0"/>
          </a:p>
          <a:p>
            <a:r>
              <a:rPr lang="de-DE" dirty="0"/>
              <a:t>New knowledge elements represent upcoming or trending technologies or topics</a:t>
            </a:r>
          </a:p>
          <a:p>
            <a:endParaRPr lang="de-DE" dirty="0"/>
          </a:p>
          <a:p>
            <a:r>
              <a:rPr lang="de-DE" dirty="0"/>
              <a:t>Drivers of research streams are organizations with many publications in the research stream and offer possible networking opportunities for other organizations working on the topics of the research stream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5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aims of circular economy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00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3 steps: Data, Text Mining and Clustering</a:t>
            </a:r>
          </a:p>
          <a:p>
            <a:endParaRPr lang="de-DE" dirty="0"/>
          </a:p>
          <a:p>
            <a:r>
              <a:rPr lang="de-DE" dirty="0"/>
              <a:t>Higher growth rate means that the circular economy publication number is relatively growing faster than the overall dimension database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Exponential growth beginning 2017, therefore the bigger time slice at the start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94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we use Scibert to get quantified representations of the word meanings</a:t>
            </a:r>
          </a:p>
          <a:p>
            <a:endParaRPr lang="de-DE" dirty="0"/>
          </a:p>
          <a:p>
            <a:r>
              <a:rPr lang="de-DE" dirty="0"/>
              <a:t>SciBERT is a pretrained BERT model specifically trained for scientific texts and data</a:t>
            </a:r>
          </a:p>
          <a:p>
            <a:endParaRPr lang="de-DE" dirty="0"/>
          </a:p>
          <a:p>
            <a:r>
              <a:rPr lang="de-DE" dirty="0"/>
              <a:t>BERT (Transformers python module):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Bidirectional Encoder Representations from Transformers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published in 2018 by google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Advantage against other embedding tools like word2vec or doc2vec: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Context-sensitive Embeddings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Word, Sentence and Document Embeddings</a:t>
            </a: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Use Scibert before extracting the noun phrases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For the noun phrase extraction: Spacy library for R and Python</a:t>
            </a:r>
            <a:endParaRPr lang="en-US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3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we use Scibert to get quantified representations of the word meanings</a:t>
            </a:r>
          </a:p>
          <a:p>
            <a:endParaRPr lang="de-DE" dirty="0"/>
          </a:p>
          <a:p>
            <a:r>
              <a:rPr lang="de-DE" dirty="0"/>
              <a:t>SciBERT is a pretrained BERT model specifically trained for scientific texts and data</a:t>
            </a:r>
          </a:p>
          <a:p>
            <a:endParaRPr lang="de-DE" dirty="0"/>
          </a:p>
          <a:p>
            <a:r>
              <a:rPr lang="de-DE" dirty="0"/>
              <a:t>BERT (Transformers python module):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Bidirectional Encoder Representations from Transformers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published in 2018 by google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Advantage against other embedding tools like word2vec or doc2vec: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Context-sensitive Embeddings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Word, Sentence and Document Embeddings</a:t>
            </a: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Use Scibert before extracting the noun phrases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For the noun phrase extraction: Spacy library for R and Python</a:t>
            </a:r>
            <a:endParaRPr lang="en-US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2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we use Scibert to get quantified representations of the word meanings</a:t>
            </a:r>
          </a:p>
          <a:p>
            <a:endParaRPr lang="de-DE" dirty="0"/>
          </a:p>
          <a:p>
            <a:r>
              <a:rPr lang="de-DE" dirty="0"/>
              <a:t>SciBERT is a pretrained BERT model specifically trained for scientific texts and data</a:t>
            </a:r>
          </a:p>
          <a:p>
            <a:endParaRPr lang="de-DE" dirty="0"/>
          </a:p>
          <a:p>
            <a:r>
              <a:rPr lang="de-DE" dirty="0"/>
              <a:t>BERT (Transformers python module):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Bidirectional Encoder Representations from Transformers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published in 2018 by google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Advantage against other embedding tools like word2vec or doc2vec: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Context-sensitive Embeddings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Word, Sentence and Document Embeddings</a:t>
            </a: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Use Scibert before extracting the noun phrases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For the noun phrase extraction: Spacy library for R and Python</a:t>
            </a:r>
            <a:endParaRPr lang="en-US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8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we use Scibert to get quantified representations of the word meanings</a:t>
            </a:r>
          </a:p>
          <a:p>
            <a:endParaRPr lang="de-DE" dirty="0"/>
          </a:p>
          <a:p>
            <a:r>
              <a:rPr lang="de-DE" dirty="0"/>
              <a:t>SciBERT is a pretrained BERT model specifically trained for scientific texts and data</a:t>
            </a:r>
          </a:p>
          <a:p>
            <a:endParaRPr lang="de-DE" dirty="0"/>
          </a:p>
          <a:p>
            <a:r>
              <a:rPr lang="de-DE" dirty="0"/>
              <a:t>BERT (Transformers python module):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Bidirectional Encoder Representations from Transformers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published in 2018 by google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Advantage against other embedding tools like word2vec or doc2vec: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Context-sensitive Embeddings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Word, Sentence and Document Embeddings</a:t>
            </a: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Use Scibert before extracting the noun phrases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For the noun phrase extraction: Spacy library for R and Python</a:t>
            </a:r>
            <a:endParaRPr lang="en-US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37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First we use Scibert to get quantified representations of the word meanings</a:t>
            </a:r>
          </a:p>
          <a:p>
            <a:endParaRPr lang="de-DE" dirty="0"/>
          </a:p>
          <a:p>
            <a:r>
              <a:rPr lang="de-DE" dirty="0"/>
              <a:t>SciBERT is a pretrained BERT model specifically trained for scientific texts and data</a:t>
            </a:r>
          </a:p>
          <a:p>
            <a:endParaRPr lang="de-DE" dirty="0"/>
          </a:p>
          <a:p>
            <a:r>
              <a:rPr lang="de-DE" dirty="0"/>
              <a:t>BERT (Transformers python module):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Bidirectional Encoder Representations from Transformers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published in 2018 by google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Advantage against other embedding tools like word2vec or doc2vec: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Context-sensitive Embeddings</a:t>
            </a:r>
          </a:p>
          <a:p>
            <a:r>
              <a:rPr lang="de-DE" sz="1200" b="1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  <a:sym typeface="Wingdings" panose="05000000000000000000" pitchFamily="2" charset="2"/>
              </a:rPr>
              <a:t>Word, Sentence and Document Embeddings</a:t>
            </a: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Use Scibert before extracting the noun phrases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For the noun phrase extraction: Spacy library for R and Python</a:t>
            </a:r>
            <a:endParaRPr lang="en-US" sz="1200" b="0" i="0" kern="1200" dirty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29F0A-9DE2-44AB-9A84-CC28BAF7B39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983B20-CF3E-4EB7-8ABD-887696F49A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758628-A8B7-4C0C-9D76-AB8C368362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D93D0D8-808F-4B9D-9E74-3D2864287D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7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3059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6794500" cy="44579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Kapitelüberschrift, Frutiger LT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Bold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, 16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CF3FD1A-1D27-41F1-9CA0-1DB93D823F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79119F-C342-4DBA-9211-F4375B7FF2D1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E2CAD830-41D2-49E6-9A6C-8B30840C61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1C2822D-ACBC-46C4-BC5F-37D1A4BC04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41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3226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622533"/>
          </a:xfrm>
          <a:gradFill flip="none" rotWithShape="1">
            <a:gsLst>
              <a:gs pos="34000">
                <a:srgbClr val="1C768F">
                  <a:alpha val="94902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0"/>
              </a:spcAft>
              <a:defRPr sz="28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Kapitelüberschrift, Frutiger </a:t>
            </a:r>
            <a:r>
              <a:rPr lang="de-DE" dirty="0" err="1"/>
              <a:t>Bold</a:t>
            </a:r>
            <a:r>
              <a:rPr lang="de-DE" dirty="0"/>
              <a:t>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Frutiger LT </a:t>
            </a:r>
            <a:r>
              <a:rPr lang="de-DE" dirty="0" err="1"/>
              <a:t>Com</a:t>
            </a:r>
            <a:r>
              <a:rPr lang="de-DE" dirty="0"/>
              <a:t> Light 16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57475347-60C7-4275-87BB-E0A043A539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469E6C-F598-4F80-AB6C-46A0783E2A2E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262368A1-9617-47E7-A038-2429D810911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CAF98EC-E908-46DA-A386-F0D4232D41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9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F8DCC3F-E343-4E3F-B16A-B6051F15F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015" b="18610"/>
          <a:stretch/>
        </p:blipFill>
        <p:spPr>
          <a:xfrm>
            <a:off x="0" y="1"/>
            <a:ext cx="12192000" cy="6151957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66575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75AC2F-D644-43D9-B982-47D14AE506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E4F662B-8B67-467B-B579-81B65A21735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09CF1CB-7C21-4B1B-8641-DD8AC9A83C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B71B0-9D5B-4CFF-97F3-7D9E421F2D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6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8244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0EB8D40A-176A-4C73-94E8-E4F599039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58116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Kapitelnummer 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r>
              <a:rPr lang="de-DE" dirty="0"/>
              <a:t>,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AD05C7-382B-438D-B349-2F1CC8C2BCC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088260-380C-400E-94F1-80576C9596AC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6" name="Copyright Fraunhofer">
            <a:extLst>
              <a:ext uri="{FF2B5EF4-FFF2-40B4-BE49-F238E27FC236}">
                <a16:creationId xmlns:a16="http://schemas.microsoft.com/office/drawing/2014/main" id="{F4113842-5E3F-4997-8349-B76EB457E53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428535-A26E-4A75-A2D0-95960DB6B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6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21640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DBBD9DA-78F9-4E62-A16F-A3EAEE48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2951-09AD-4688-B783-DAE1ADDED63E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9" name="Copyright Fraunhofer">
            <a:extLst>
              <a:ext uri="{FF2B5EF4-FFF2-40B4-BE49-F238E27FC236}">
                <a16:creationId xmlns:a16="http://schemas.microsoft.com/office/drawing/2014/main" id="{68024DD5-D614-4E40-8330-76F9312A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4063AB9-A95E-44E6-BF4C-CF29833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542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70035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A3A3249-3413-4CB5-A695-6373FE34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5054-8F4D-4B67-8803-E473E83FD8A6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97173DEC-80BC-41B9-97B7-7718E8E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BA71267-E3FD-4A93-BE1B-8DD36105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218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8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61F0DBA5-C1B0-44DC-A359-F53055D1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3568-9F39-45BA-8ABC-B5488CC74074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13" name="Copyright Fraunhofer">
            <a:extLst>
              <a:ext uri="{FF2B5EF4-FFF2-40B4-BE49-F238E27FC236}">
                <a16:creationId xmlns:a16="http://schemas.microsoft.com/office/drawing/2014/main" id="{3A411D1E-2AF9-4CC5-AEC7-0C6DF157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828F296-FF06-4CDF-A47F-F729AA31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2520950" cy="2932112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5663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5388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91625" y="1703388"/>
            <a:ext cx="2520950" cy="291143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706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 userDrawn="1">
          <p15:clr>
            <a:srgbClr val="FBAE40"/>
          </p15:clr>
        </p15:guide>
        <p15:guide id="4" pos="1890" userDrawn="1">
          <p15:clr>
            <a:srgbClr val="FBAE40"/>
          </p15:clr>
        </p15:guide>
        <p15:guide id="5" pos="5541" userDrawn="1">
          <p15:clr>
            <a:srgbClr val="FBAE40"/>
          </p15:clr>
        </p15:guide>
        <p15:guide id="6" pos="579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24408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593715C-3DC0-4E6F-AC38-9875A9DF0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0"/>
            <a:ext cx="5916612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4EB5820C-E708-4B83-B2D5-A17747D22E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47F9E9-11D7-474D-A6DA-3492ADD97332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D2144230-B8EC-476B-931A-D0CD27889E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1FBFD26-99E1-4A8F-A74A-F6ADF2E2D8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880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1807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1458B9F-36A1-41C9-BED5-48660CBF7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20075" y="0"/>
            <a:ext cx="3971925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A55FE10-1600-4EC9-BD53-2AD0F1FF5A2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09DD79-ED55-4B70-88EA-06391A367C88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11" name="Copyright Fraunhofer">
            <a:extLst>
              <a:ext uri="{FF2B5EF4-FFF2-40B4-BE49-F238E27FC236}">
                <a16:creationId xmlns:a16="http://schemas.microsoft.com/office/drawing/2014/main" id="{3F46C379-14E1-4C3E-81B3-2514BD91D65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1983DEDE-C1BC-4CFF-B990-BF9CE174A5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58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1608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381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4000">
                <a:srgbClr val="1D7790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8778D-8BC8-464B-A800-1D1791A3726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260CBB-BBBF-4BD2-A2B2-E16FB43BCE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9F131B-2B68-425B-8FFF-8D359E0D5DD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23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292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42AEA7-0D8C-4AD8-8EEC-63FF8206F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8" name="Copyright Fraunhofer">
            <a:extLst>
              <a:ext uri="{FF2B5EF4-FFF2-40B4-BE49-F238E27FC236}">
                <a16:creationId xmlns:a16="http://schemas.microsoft.com/office/drawing/2014/main" id="{3BFD0A8D-1DCE-43F0-A5E3-4221FF17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680CF9D-E06C-44A3-9743-D9D200F4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6013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1888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2640595"/>
          </a:xfrm>
        </p:spPr>
        <p:txBody>
          <a:bodyPr numCol="1" spcCol="360000"/>
          <a:lstStyle>
            <a:lvl5pPr>
              <a:defRPr/>
            </a:lvl5pPr>
            <a:lvl8pPr>
              <a:buAutoNum type="arabicPeriod"/>
              <a:defRPr/>
            </a:lvl8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A80A6E1-2019-439E-8E86-0046D913F8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9D36A6-A034-4164-BBE1-F8AE84912B9F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F3CF5D9C-18A9-4FD1-BF61-90B1DF40DA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C7C1689-11E8-41AB-9458-DE44740E23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9AB49C-1F4E-4EF1-AAF8-5D9B08CE01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2979DCD-35B3-46F6-8E1A-F7517950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437187" cy="2640595"/>
          </a:xfrm>
        </p:spPr>
        <p:txBody>
          <a:bodyPr numCol="1"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0333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2174C6A4-3B89-4478-A08C-B54D082B38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443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700213"/>
            <a:ext cx="5437188" cy="3085204"/>
          </a:xfrm>
        </p:spPr>
        <p:txBody>
          <a:bodyPr numCol="1" spcCol="360000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buAutoNum type="arabicPeriod"/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318EBD9-F5F5-405C-9B19-55E93DB7BE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BE7333-2DF4-417D-84A6-4C1EC6024486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A65BD112-D0DA-4A2E-BD97-424BCF96C4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38D657B-7546-4822-9986-D778474870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B913C0-DAEC-4E03-BE28-C93BE7F200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DDDE3BD-D7C5-4F7F-8E5F-2F194BD44F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5388" y="1700213"/>
            <a:ext cx="5516562" cy="3020314"/>
          </a:xfrm>
        </p:spPr>
        <p:txBody>
          <a:bodyPr numCol="1"/>
          <a:lstStyle>
            <a:lvl1pPr>
              <a:lnSpc>
                <a:spcPct val="110000"/>
              </a:lnSpc>
              <a:spcAft>
                <a:spcPts val="2200"/>
              </a:spcAft>
              <a:defRPr sz="1800"/>
            </a:lvl1pPr>
            <a:lvl2pPr>
              <a:lnSpc>
                <a:spcPct val="110000"/>
              </a:lnSpc>
              <a:spcAft>
                <a:spcPts val="2200"/>
              </a:spcAft>
              <a:defRPr sz="1600"/>
            </a:lvl2pPr>
            <a:lvl3pPr>
              <a:lnSpc>
                <a:spcPct val="110000"/>
              </a:lnSpc>
              <a:defRPr sz="1600"/>
            </a:lvl3pPr>
            <a:lvl4pPr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 sz="1600"/>
            </a:lvl5pPr>
            <a:lvl6pPr>
              <a:lnSpc>
                <a:spcPct val="110000"/>
              </a:lnSpc>
              <a:defRPr sz="1600"/>
            </a:lvl6pPr>
            <a:lvl7pPr>
              <a:lnSpc>
                <a:spcPct val="110000"/>
              </a:lnSpc>
              <a:defRPr sz="1600"/>
            </a:lvl7pPr>
            <a:lvl8pPr>
              <a:lnSpc>
                <a:spcPct val="110000"/>
              </a:lnSpc>
              <a:defRPr sz="1600"/>
            </a:lvl8pPr>
            <a:lvl9pPr>
              <a:lnSpc>
                <a:spcPct val="110000"/>
              </a:lnSpc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527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2209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5388" y="1700213"/>
            <a:ext cx="5437187" cy="277729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C7C33152-44C8-4D5F-8A14-F5A77C4509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4E2D0BE-C1C0-4F7D-8CA3-1AB441DBDBE6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10" name="Copyright Fraunhofer">
            <a:extLst>
              <a:ext uri="{FF2B5EF4-FFF2-40B4-BE49-F238E27FC236}">
                <a16:creationId xmlns:a16="http://schemas.microsoft.com/office/drawing/2014/main" id="{E4293628-7C4E-4B40-9C44-4455388844A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2CBCEFF-ED55-43F4-840E-11635FF54F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285A88-12D6-4461-A4C7-1D177C10FE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8C3B39-287A-4DC2-86D1-47762D2F82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A36F7860-0DEC-4D26-A4CA-9345FD1896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2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5574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>
            <a:extLst>
              <a:ext uri="{FF2B5EF4-FFF2-40B4-BE49-F238E27FC236}">
                <a16:creationId xmlns:a16="http://schemas.microsoft.com/office/drawing/2014/main" id="{A5AD49B5-73A6-4C2A-8588-DD0F8943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015" b="18624"/>
          <a:stretch/>
        </p:blipFill>
        <p:spPr>
          <a:xfrm>
            <a:off x="0" y="2"/>
            <a:ext cx="12192000" cy="6150768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 dirty="0"/>
              <a:t>Zitat</a:t>
            </a:r>
          </a:p>
          <a:p>
            <a:pPr lvl="1"/>
            <a:r>
              <a:rPr lang="de-DE" dirty="0"/>
              <a:t>Name des Autors</a:t>
            </a:r>
          </a:p>
          <a:p>
            <a:pPr lvl="2"/>
            <a:r>
              <a:rPr lang="de-DE" dirty="0"/>
              <a:t>Position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FE2E23E-A04B-4A3C-9731-269F09B361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E324B6-D7C2-429F-9563-54E4F47990AC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17" name="Copyright Fraunhofer">
            <a:extLst>
              <a:ext uri="{FF2B5EF4-FFF2-40B4-BE49-F238E27FC236}">
                <a16:creationId xmlns:a16="http://schemas.microsoft.com/office/drawing/2014/main" id="{7BF1A88B-92B6-448D-B293-70A607B265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9320B56D-3BA0-4D7D-91B3-67F9A11E4A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621507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162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114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809F1F2-5AE7-4500-87D3-FAD916B3136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9D760A-5328-4251-ACFF-CB470EE347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FC189F-C42A-4071-BC47-28A29172D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02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F48CE-72D6-4312-9E4E-63E50B50038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83046E-333C-49E5-BC21-4B96362580A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6BEE77-0380-4FD0-A81C-71B6A50C65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0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197DE11-A966-449E-A5FD-31979AF34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31679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Titel Vorname Name</a:t>
            </a:r>
          </a:p>
          <a:p>
            <a:pPr lvl="2"/>
            <a:r>
              <a:rPr lang="de-DE" dirty="0"/>
              <a:t>Geschäftsbereich XXX</a:t>
            </a:r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Fraunhofer XYZ</a:t>
            </a:r>
          </a:p>
          <a:p>
            <a:pPr lvl="3"/>
            <a:r>
              <a:rPr lang="pt-BR" dirty="0"/>
              <a:t>Straße XY</a:t>
            </a:r>
          </a:p>
          <a:p>
            <a:pPr lvl="3"/>
            <a:r>
              <a:rPr lang="pt-BR" dirty="0"/>
              <a:t>12345 Stadt</a:t>
            </a:r>
          </a:p>
          <a:p>
            <a:pPr lvl="3"/>
            <a:r>
              <a:rPr lang="pt-BR" dirty="0"/>
              <a:t>www.fraunhofer.de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313C52-2525-4A5D-916B-98841273CA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19F9CA-C990-4FAF-BBA2-C37D042E4F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B3BB0E-EF1D-44E5-9391-ED9E79F83D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43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20813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Vielen Dank für Ihre Aufmerksamkeit</a:t>
            </a:r>
          </a:p>
          <a:p>
            <a:pPr lvl="1"/>
            <a:r>
              <a:rPr lang="de-DE" dirty="0"/>
              <a:t>—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614564-45F3-43F4-A781-81B474E1C1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B5AC9A-7737-4C1C-B583-AD4EA4DAE9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919D1C-ADAC-4933-80BD-01165FF9D2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74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3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974270"/>
            <a:ext cx="5916612" cy="3010605"/>
          </a:xfrm>
          <a:gradFill flip="none" rotWithShape="1">
            <a:gsLst>
              <a:gs pos="34000">
                <a:srgbClr val="00779A"/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max. 3 Zeilen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4FAF97-8E98-4493-977E-6FEDC5291BD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CB561-9F99-4288-90CE-88D602D52C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596121-908B-4B59-963A-E95F7A8684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99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klein, Frutiger LT </a:t>
            </a:r>
            <a:r>
              <a:rPr lang="de-DE" dirty="0" err="1"/>
              <a:t>Com</a:t>
            </a:r>
            <a:r>
              <a:rPr lang="de-DE" dirty="0"/>
              <a:t> Light, 24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arem</a:t>
            </a:r>
            <a:r>
              <a:rPr lang="de-DE" dirty="0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6C9846-D78A-41C2-B9DE-AAB4647AB0B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8AD9C8-2824-4897-945F-4A8A1D2456E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1209F8-6861-41DE-A5C0-5C8F5AB393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24025"/>
            <a:ext cx="7824783" cy="2981879"/>
          </a:xfrm>
          <a:gradFill flip="none" rotWithShape="1">
            <a:gsLst>
              <a:gs pos="34000">
                <a:srgbClr val="1E7992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5719AE-30B8-45EA-B80C-409CF4F2B2F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3BC588A-DC32-4D84-AD10-E7DF3D9A9C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CB5C3E-E47D-427A-AA11-CB39E0BAF28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9587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3148592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4204C2-4248-49B0-B888-AEDE5C87E88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296C33-84D5-4891-A511-A73F2EF90ED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DE090B-8EDC-46F6-A07B-49E25523BD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50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274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7C751A8B-7DD1-4C74-A6D8-AE2E6694A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0014" b="10419"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71DDCE-8584-473E-89A6-4E1C8FE4FE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F76422-6FC9-4F77-8DC2-9370AFAFE8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BBD116-D531-4394-B940-E1E0CD4B01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465993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1F1A574-59A7-4800-855F-6C927C3EF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 groß, Frutiger LT </a:t>
            </a:r>
            <a:r>
              <a:rPr lang="de-DE" dirty="0" err="1"/>
              <a:t>Com</a:t>
            </a:r>
            <a:r>
              <a:rPr lang="de-DE" dirty="0"/>
              <a:t> Light,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 err="1"/>
              <a:t>Subline</a:t>
            </a:r>
            <a:r>
              <a:rPr lang="de-DE" dirty="0"/>
              <a:t>/Referent/Datum</a:t>
            </a:r>
          </a:p>
          <a:p>
            <a:pPr lvl="3"/>
            <a:r>
              <a:rPr lang="de-DE" dirty="0"/>
              <a:t>Referenten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C68886-21F8-4FFB-8201-7F0BA6565D6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388048" y="7027336"/>
            <a:ext cx="720000" cy="123111"/>
          </a:xfrm>
        </p:spPr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BD0276-DAC0-4256-A958-3D3DD10E63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7027336"/>
            <a:ext cx="2952000" cy="123111"/>
          </a:xfrm>
        </p:spPr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96E82-453E-4196-8BCD-BF982D2641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79425" y="70273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0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158116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Zahl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Kapitelüberschrift, Frutiger LT </a:t>
            </a:r>
            <a:r>
              <a:rPr lang="de-DE" dirty="0" err="1"/>
              <a:t>Com</a:t>
            </a:r>
            <a:r>
              <a:rPr lang="de-DE" dirty="0"/>
              <a:t> </a:t>
            </a:r>
            <a:r>
              <a:rPr lang="de-DE" dirty="0" err="1"/>
              <a:t>Bold</a:t>
            </a:r>
            <a:r>
              <a:rPr lang="de-DE" dirty="0"/>
              <a:t>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A94CF4-7D7D-4A16-808E-9BB3F11A797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BEEC3F-C136-4E04-8E02-6DF963A6E721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12" name="Copyright Fraunhofer">
            <a:extLst>
              <a:ext uri="{FF2B5EF4-FFF2-40B4-BE49-F238E27FC236}">
                <a16:creationId xmlns:a16="http://schemas.microsoft.com/office/drawing/2014/main" id="{86A8951A-7642-4D31-B686-A714C8CCF5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DE5828C-86B5-43E8-99E0-320BB3D4C7F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03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5652144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344" imgH="345" progId="TCLayout.ActiveDocument.1">
                  <p:embed/>
                </p:oleObj>
              </mc:Choice>
              <mc:Fallback>
                <p:oleObj name="think-cell Folie" r:id="rId32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88048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0" dirty="0"/>
              <a:t>© Fraunhofer INT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nformationsklassifizierung">
            <a:extLst>
              <a:ext uri="{FF2B5EF4-FFF2-40B4-BE49-F238E27FC236}">
                <a16:creationId xmlns:a16="http://schemas.microsoft.com/office/drawing/2014/main" id="{6C489D0F-950D-4913-86C7-7EB1061786F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3847" y="6455836"/>
            <a:ext cx="1444306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US" sz="800" b="1" dirty="0">
                <a:latin typeface="+mj-lt"/>
              </a:rPr>
              <a:t>Public information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FFAE78-FC0D-4DC3-A58F-888E658B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455836"/>
            <a:ext cx="7200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int_rgb">
            <a:extLst>
              <a:ext uri="{FF2B5EF4-FFF2-40B4-BE49-F238E27FC236}">
                <a16:creationId xmlns:a16="http://schemas.microsoft.com/office/drawing/2014/main" id="{6B3AB749-BEF0-4AE4-9CD9-41FC95DDABF3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0309226" y="6334126"/>
            <a:ext cx="1404000" cy="37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8" r:id="rId14"/>
    <p:sldLayoutId id="2147483665" r:id="rId15"/>
    <p:sldLayoutId id="2147483671" r:id="rId16"/>
    <p:sldLayoutId id="2147483664" r:id="rId17"/>
    <p:sldLayoutId id="2147483667" r:id="rId18"/>
    <p:sldLayoutId id="2147483659" r:id="rId19"/>
    <p:sldLayoutId id="2147483678" r:id="rId20"/>
    <p:sldLayoutId id="2147483666" r:id="rId21"/>
    <p:sldLayoutId id="2147483669" r:id="rId22"/>
    <p:sldLayoutId id="2147483670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otpot.ai/art-generato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CDC082-012F-4E61-858B-C0FB30EFD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gray">
          <a:xfrm>
            <a:off x="479425" y="1485529"/>
            <a:ext cx="11233150" cy="4499346"/>
          </a:xfrm>
        </p:spPr>
        <p:txBody>
          <a:bodyPr lIns="0"/>
          <a:lstStyle/>
          <a:p>
            <a:pPr lvl="0">
              <a:lnSpc>
                <a:spcPct val="110000"/>
              </a:lnSpc>
            </a:pPr>
            <a:r>
              <a:rPr lang="de-DE" sz="2400" dirty="0">
                <a:solidFill>
                  <a:prstClr val="white"/>
                </a:solidFill>
                <a:latin typeface="Frutiger LT Com 65 Bold"/>
              </a:rPr>
              <a:t>Daniel Richter, Philipp Baaden &amp; Mohammad Saknini</a:t>
            </a:r>
          </a:p>
          <a:p>
            <a:pPr lvl="0">
              <a:lnSpc>
                <a:spcPct val="110000"/>
              </a:lnSpc>
            </a:pPr>
            <a:r>
              <a:rPr lang="de-DE" sz="2400" dirty="0">
                <a:solidFill>
                  <a:prstClr val="white"/>
                </a:solidFill>
                <a:latin typeface="Frutiger LT Com 65 Bold"/>
              </a:rPr>
              <a:t>Nordic Workshop on Bibliometrics and Research Policy 12.10.2023</a:t>
            </a:r>
          </a:p>
          <a:p>
            <a:pPr lvl="1">
              <a:lnSpc>
                <a:spcPts val="4800"/>
              </a:lnSpc>
              <a:spcAft>
                <a:spcPts val="960"/>
              </a:spcAft>
            </a:pPr>
            <a:r>
              <a:rPr lang="de-DE" sz="6240" b="1" dirty="0">
                <a:solidFill>
                  <a:prstClr val="white"/>
                </a:solidFill>
              </a:rPr>
              <a:t>—</a:t>
            </a:r>
          </a:p>
          <a:p>
            <a:pPr lvl="2">
              <a:lnSpc>
                <a:spcPct val="100000"/>
              </a:lnSpc>
            </a:pPr>
            <a:r>
              <a:rPr lang="en-US" sz="4800" dirty="0">
                <a:solidFill>
                  <a:prstClr val="white"/>
                </a:solidFill>
                <a:latin typeface="Frutiger LT Com 45 Light"/>
              </a:rPr>
              <a:t>Exploring the Thematic Landscape of the Circular Economy: A Comparative Study of Publication and Wikipedia Data</a:t>
            </a:r>
            <a:endParaRPr lang="de-DE" sz="4800" dirty="0">
              <a:solidFill>
                <a:prstClr val="white"/>
              </a:solidFill>
              <a:latin typeface="Frutiger LT Com 45 Light"/>
            </a:endParaRPr>
          </a:p>
        </p:txBody>
      </p:sp>
      <p:pic>
        <p:nvPicPr>
          <p:cNvPr id="4" name="int_rgb_modul_send_en">
            <a:extLst>
              <a:ext uri="{FF2B5EF4-FFF2-40B4-BE49-F238E27FC236}">
                <a16:creationId xmlns:a16="http://schemas.microsoft.com/office/drawing/2014/main" id="{15F2BE46-DB2F-4E35-9CB3-67ADB6E8D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18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69540-5EAB-485D-A9DE-EF65555A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en-US" dirty="0"/>
              <a:t>Clustering results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B99F5CE-AAD6-49E2-6565-31706CF79847}"/>
              </a:ext>
            </a:extLst>
          </p:cNvPr>
          <p:cNvSpPr/>
          <p:nvPr/>
        </p:nvSpPr>
        <p:spPr>
          <a:xfrm>
            <a:off x="479425" y="1133475"/>
            <a:ext cx="454025" cy="2571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2B64314-91EF-8BE7-B36C-F2EEA9184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01" y="1262061"/>
            <a:ext cx="4867275" cy="48672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1453BEE-38EF-25ED-7FA1-369380499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6" y="1262062"/>
            <a:ext cx="4867275" cy="486727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CA12D67A-F752-78C8-D863-6491122F814C}"/>
              </a:ext>
            </a:extLst>
          </p:cNvPr>
          <p:cNvSpPr txBox="1"/>
          <p:nvPr/>
        </p:nvSpPr>
        <p:spPr>
          <a:xfrm rot="16200000">
            <a:off x="2783027" y="-207585"/>
            <a:ext cx="260071" cy="267922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rgbClr val="014A6B"/>
                </a:solidFill>
              </a:rPr>
              <a:t>Wikipedia Waste Cluster</a:t>
            </a:r>
            <a:endParaRPr lang="en-GB" dirty="0">
              <a:solidFill>
                <a:srgbClr val="014A6B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A859C11-8628-F65E-88CA-88D37DD7ACCD}"/>
              </a:ext>
            </a:extLst>
          </p:cNvPr>
          <p:cNvSpPr txBox="1"/>
          <p:nvPr/>
        </p:nvSpPr>
        <p:spPr>
          <a:xfrm rot="16200000">
            <a:off x="9233041" y="-291723"/>
            <a:ext cx="260071" cy="284749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rgbClr val="014A6B"/>
                </a:solidFill>
              </a:rPr>
              <a:t>Dimensions Waste Cluster</a:t>
            </a:r>
            <a:endParaRPr lang="en-GB" dirty="0">
              <a:solidFill>
                <a:srgbClr val="014A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0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69540-5EAB-485D-A9DE-EF65555A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en-US" dirty="0"/>
              <a:t>Clustering results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B99F5CE-AAD6-49E2-6565-31706CF79847}"/>
              </a:ext>
            </a:extLst>
          </p:cNvPr>
          <p:cNvSpPr/>
          <p:nvPr/>
        </p:nvSpPr>
        <p:spPr>
          <a:xfrm>
            <a:off x="479425" y="1133475"/>
            <a:ext cx="454025" cy="2571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12D67A-F752-78C8-D863-6491122F814C}"/>
              </a:ext>
            </a:extLst>
          </p:cNvPr>
          <p:cNvSpPr txBox="1"/>
          <p:nvPr/>
        </p:nvSpPr>
        <p:spPr>
          <a:xfrm rot="16200000">
            <a:off x="2783027" y="-207585"/>
            <a:ext cx="260071" cy="2679220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rgbClr val="014A6B"/>
                </a:solidFill>
              </a:rPr>
              <a:t>Wikipedia Global Cluster</a:t>
            </a:r>
            <a:endParaRPr lang="en-GB" dirty="0">
              <a:solidFill>
                <a:srgbClr val="014A6B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A859C11-8628-F65E-88CA-88D37DD7ACCD}"/>
              </a:ext>
            </a:extLst>
          </p:cNvPr>
          <p:cNvSpPr txBox="1"/>
          <p:nvPr/>
        </p:nvSpPr>
        <p:spPr>
          <a:xfrm rot="16200000">
            <a:off x="9233041" y="-291723"/>
            <a:ext cx="260071" cy="284749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rgbClr val="014A6B"/>
                </a:solidFill>
              </a:rPr>
              <a:t>Dimensions Global Cluster</a:t>
            </a:r>
            <a:endParaRPr lang="en-GB" dirty="0">
              <a:solidFill>
                <a:srgbClr val="014A6B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635284F-3AF7-8C70-3249-21C4F686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37" y="1390650"/>
            <a:ext cx="4656138" cy="44656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288F194-0AD8-E70A-2A7C-56A71E9B5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007" y="1390650"/>
            <a:ext cx="4656138" cy="446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04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D0087897-D683-E795-8590-F9D594263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511" y="778321"/>
            <a:ext cx="4998364" cy="49983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7F3BC2A-D0F1-6BCD-09A6-C9BDD1DA8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55" y="726161"/>
            <a:ext cx="4998364" cy="49983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B69540-5EAB-485D-A9DE-EF65555A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en-US" dirty="0"/>
              <a:t>Clustering results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B99F5CE-AAD6-49E2-6565-31706CF79847}"/>
              </a:ext>
            </a:extLst>
          </p:cNvPr>
          <p:cNvSpPr/>
          <p:nvPr/>
        </p:nvSpPr>
        <p:spPr>
          <a:xfrm>
            <a:off x="479425" y="1133475"/>
            <a:ext cx="454025" cy="2571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A12D67A-F752-78C8-D863-6491122F814C}"/>
              </a:ext>
            </a:extLst>
          </p:cNvPr>
          <p:cNvSpPr txBox="1"/>
          <p:nvPr/>
        </p:nvSpPr>
        <p:spPr>
          <a:xfrm rot="16200000">
            <a:off x="2577326" y="-413287"/>
            <a:ext cx="260071" cy="309062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rgbClr val="014A6B"/>
                </a:solidFill>
              </a:rPr>
              <a:t>Wikipedia Emissions Cluster</a:t>
            </a:r>
            <a:endParaRPr lang="en-GB" dirty="0">
              <a:solidFill>
                <a:srgbClr val="014A6B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A859C11-8628-F65E-88CA-88D37DD7ACCD}"/>
              </a:ext>
            </a:extLst>
          </p:cNvPr>
          <p:cNvSpPr txBox="1"/>
          <p:nvPr/>
        </p:nvSpPr>
        <p:spPr>
          <a:xfrm rot="16200000">
            <a:off x="9025752" y="-499013"/>
            <a:ext cx="260071" cy="3262075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2000" dirty="0">
                <a:solidFill>
                  <a:srgbClr val="014A6B"/>
                </a:solidFill>
              </a:rPr>
              <a:t>Dimensions Emissions Cluster</a:t>
            </a:r>
            <a:endParaRPr lang="en-GB" dirty="0">
              <a:solidFill>
                <a:srgbClr val="014A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1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C6E65-1FD8-4EC9-0AEB-30E90FCF1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</a:t>
            </a:r>
            <a:r>
              <a:rPr lang="en-GB" dirty="0"/>
              <a:t>of</a:t>
            </a:r>
            <a:r>
              <a:rPr lang="de-DE" dirty="0"/>
              <a:t> </a:t>
            </a:r>
            <a:r>
              <a:rPr lang="en-GB" dirty="0"/>
              <a:t>the</a:t>
            </a:r>
            <a:r>
              <a:rPr lang="de-DE" dirty="0"/>
              <a:t> </a:t>
            </a:r>
            <a:r>
              <a:rPr lang="en-GB" dirty="0"/>
              <a:t>two data</a:t>
            </a:r>
            <a:r>
              <a:rPr lang="de-DE" dirty="0"/>
              <a:t> </a:t>
            </a:r>
            <a:r>
              <a:rPr lang="en-GB" dirty="0"/>
              <a:t>resources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22F47E-842C-2F58-D6EA-C2057520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B55802-089B-3FF2-4207-BCFCE940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6EB06F-828E-5CA0-06AD-0FB94C59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BE8D3ED-CF8B-E050-374C-BD021538DD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Which data resource is better?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19AEFC4-395F-8413-4E87-6B521BF61E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22438"/>
            <a:ext cx="11233150" cy="39131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14A6B"/>
                </a:solidFill>
              </a:rPr>
              <a:t>Wikipedia and Publication data both allow for an analysis of the topic landscape of circular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14A6B"/>
                </a:solidFill>
              </a:rPr>
              <a:t>There are topics that can be found in both data resources but also individual clusters which leads to the assumption that a full analysis should include both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14A6B"/>
                </a:solidFill>
              </a:rPr>
              <a:t>Wikipedia data includes a different perspective on the topic from publication data by offering more noun phrases including specific names of people, locations or associations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14A6B"/>
                </a:solidFill>
              </a:rPr>
              <a:t>It is difficult to evaluate the actual correctness or usefulness of the specific noun phrases in both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14A6B"/>
                </a:solidFill>
              </a:rPr>
              <a:t>Our approach for Wikipedia analysis does not yet allow an analysis over time to overview the development of a research landscape while it is possible with publication data thanks to the publication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14A6B"/>
                </a:solidFill>
              </a:rPr>
              <a:t>The Wikipedia structure and concept of having one article per topic might be useful for a different approach of illustrating the topic landscape</a:t>
            </a:r>
          </a:p>
        </p:txBody>
      </p:sp>
    </p:spTree>
    <p:extLst>
      <p:ext uri="{BB962C8B-B14F-4D97-AF65-F5344CB8AC3E}">
        <p14:creationId xmlns:p14="http://schemas.microsoft.com/office/powerpoint/2010/main" val="176201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AF4EBA0-97A9-4036-9C12-CBE0DE5A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675400-B3B0-474F-84CD-DCB2A1722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807BD6-D461-4313-A08D-5BDEBAF6F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3F4D472-6AE8-4765-994D-47149669CD6D}"/>
              </a:ext>
            </a:extLst>
          </p:cNvPr>
          <p:cNvCxnSpPr>
            <a:cxnSpLocks/>
            <a:stCxn id="43" idx="3"/>
            <a:endCxn id="49" idx="1"/>
          </p:cNvCxnSpPr>
          <p:nvPr/>
        </p:nvCxnSpPr>
        <p:spPr>
          <a:xfrm flipV="1">
            <a:off x="7460007" y="2953256"/>
            <a:ext cx="1608070" cy="998802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E94558E-3C32-4411-8BE5-8ECB50A0B124}"/>
              </a:ext>
            </a:extLst>
          </p:cNvPr>
          <p:cNvCxnSpPr>
            <a:cxnSpLocks/>
            <a:stCxn id="19" idx="3"/>
            <a:endCxn id="18" idx="1"/>
          </p:cNvCxnSpPr>
          <p:nvPr/>
        </p:nvCxnSpPr>
        <p:spPr>
          <a:xfrm flipV="1">
            <a:off x="2908950" y="2203579"/>
            <a:ext cx="1772624" cy="759839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FC408B4-E422-46A7-9B57-DAB678B35CFD}"/>
              </a:ext>
            </a:extLst>
          </p:cNvPr>
          <p:cNvCxnSpPr>
            <a:cxnSpLocks/>
            <a:stCxn id="18" idx="3"/>
            <a:endCxn id="49" idx="1"/>
          </p:cNvCxnSpPr>
          <p:nvPr/>
        </p:nvCxnSpPr>
        <p:spPr>
          <a:xfrm>
            <a:off x="7371464" y="2203579"/>
            <a:ext cx="1696613" cy="74967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05CFCFC-2F01-4CF2-8323-63E4C9C3C3F2}"/>
              </a:ext>
            </a:extLst>
          </p:cNvPr>
          <p:cNvCxnSpPr>
            <a:cxnSpLocks/>
          </p:cNvCxnSpPr>
          <p:nvPr/>
        </p:nvCxnSpPr>
        <p:spPr>
          <a:xfrm>
            <a:off x="3916413" y="1004017"/>
            <a:ext cx="0" cy="4331646"/>
          </a:xfrm>
          <a:prstGeom prst="line">
            <a:avLst/>
          </a:prstGeom>
          <a:ln w="38100">
            <a:solidFill>
              <a:srgbClr val="179C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8987E008-680D-4114-820A-ED6D7EAC5DE8}"/>
              </a:ext>
            </a:extLst>
          </p:cNvPr>
          <p:cNvCxnSpPr>
            <a:cxnSpLocks/>
          </p:cNvCxnSpPr>
          <p:nvPr/>
        </p:nvCxnSpPr>
        <p:spPr>
          <a:xfrm>
            <a:off x="8240906" y="1004017"/>
            <a:ext cx="0" cy="4354379"/>
          </a:xfrm>
          <a:prstGeom prst="line">
            <a:avLst/>
          </a:prstGeom>
          <a:ln w="38100">
            <a:solidFill>
              <a:srgbClr val="179C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7CF4881D-89E3-429F-9BBC-1735A280F0E6}"/>
              </a:ext>
            </a:extLst>
          </p:cNvPr>
          <p:cNvSpPr/>
          <p:nvPr/>
        </p:nvSpPr>
        <p:spPr>
          <a:xfrm>
            <a:off x="0" y="5707760"/>
            <a:ext cx="3471378" cy="2682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2010-2017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D73895B-2041-49F4-A7DB-E8C359E49F0F}"/>
              </a:ext>
            </a:extLst>
          </p:cNvPr>
          <p:cNvSpPr/>
          <p:nvPr/>
        </p:nvSpPr>
        <p:spPr>
          <a:xfrm>
            <a:off x="4254799" y="5713413"/>
            <a:ext cx="3471378" cy="2682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2018+2019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22BA06C-5590-4AD4-BFA2-C628731B144D}"/>
              </a:ext>
            </a:extLst>
          </p:cNvPr>
          <p:cNvSpPr/>
          <p:nvPr/>
        </p:nvSpPr>
        <p:spPr>
          <a:xfrm>
            <a:off x="8513611" y="5713414"/>
            <a:ext cx="3471378" cy="26823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2020+2021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A5D9FB3-8C99-4C98-A40C-04707BE316C3}"/>
              </a:ext>
            </a:extLst>
          </p:cNvPr>
          <p:cNvSpPr/>
          <p:nvPr/>
        </p:nvSpPr>
        <p:spPr>
          <a:xfrm>
            <a:off x="4681574" y="1667886"/>
            <a:ext cx="2689890" cy="1071386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waste management, waste stream, waste prevention, construction waste, e-waste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E672D20-3C90-4D45-BC6B-EDFF456BCF60}"/>
              </a:ext>
            </a:extLst>
          </p:cNvPr>
          <p:cNvSpPr/>
          <p:nvPr/>
        </p:nvSpPr>
        <p:spPr>
          <a:xfrm>
            <a:off x="438581" y="2256293"/>
            <a:ext cx="2470369" cy="1414249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natural resource, waste management, recycle material, renewable resource, green chemistry, white mud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354F848-5D04-40D6-A1F3-D05584A604B8}"/>
              </a:ext>
            </a:extLst>
          </p:cNvPr>
          <p:cNvSpPr txBox="1"/>
          <p:nvPr/>
        </p:nvSpPr>
        <p:spPr>
          <a:xfrm>
            <a:off x="2995297" y="2355605"/>
            <a:ext cx="83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23%</a:t>
            </a:r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DDDD570-1690-4AE4-BDC4-ACC1927E5AC2}"/>
              </a:ext>
            </a:extLst>
          </p:cNvPr>
          <p:cNvSpPr txBox="1"/>
          <p:nvPr/>
        </p:nvSpPr>
        <p:spPr>
          <a:xfrm>
            <a:off x="7516664" y="1899947"/>
            <a:ext cx="86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46%</a:t>
            </a:r>
            <a:endParaRPr lang="en-US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E1E2D85-6911-4DFB-9D32-BD3BB5ACD19D}"/>
              </a:ext>
            </a:extLst>
          </p:cNvPr>
          <p:cNvSpPr txBox="1"/>
          <p:nvPr/>
        </p:nvSpPr>
        <p:spPr>
          <a:xfrm>
            <a:off x="7509160" y="3904745"/>
            <a:ext cx="87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41%</a:t>
            </a:r>
            <a:endParaRPr lang="en-US" dirty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D84F0DA2-BAA3-4252-870F-A5118A893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10" y="1677859"/>
            <a:ext cx="839468" cy="83946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A2B09DE-909C-4C47-AF48-8A45A332B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" y="1667886"/>
            <a:ext cx="795160" cy="79516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C74F9295-C081-4745-8B93-DB1BEA5057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826" y="3031420"/>
            <a:ext cx="795160" cy="795160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00EFB510-03A0-4F76-B02C-6E829BCD0F2F}"/>
              </a:ext>
            </a:extLst>
          </p:cNvPr>
          <p:cNvSpPr/>
          <p:nvPr/>
        </p:nvSpPr>
        <p:spPr>
          <a:xfrm>
            <a:off x="4655034" y="3100135"/>
            <a:ext cx="2804973" cy="1703845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natural resource, renewable energy, rare earth element, recycle material, secondary raw material, biodegradable plastic</a:t>
            </a:r>
          </a:p>
        </p:txBody>
      </p: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F4B15E21-FB4B-49F6-97A3-13DD8D47BF89}"/>
              </a:ext>
            </a:extLst>
          </p:cNvPr>
          <p:cNvCxnSpPr>
            <a:cxnSpLocks/>
            <a:stCxn id="19" idx="3"/>
            <a:endCxn id="43" idx="1"/>
          </p:cNvCxnSpPr>
          <p:nvPr/>
        </p:nvCxnSpPr>
        <p:spPr>
          <a:xfrm>
            <a:off x="2908950" y="2963418"/>
            <a:ext cx="1746084" cy="98864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9572145F-403E-4E0F-B26C-9D89641249C4}"/>
              </a:ext>
            </a:extLst>
          </p:cNvPr>
          <p:cNvSpPr txBox="1"/>
          <p:nvPr/>
        </p:nvSpPr>
        <p:spPr>
          <a:xfrm>
            <a:off x="3025622" y="3366110"/>
            <a:ext cx="839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31%</a:t>
            </a:r>
            <a:endParaRPr lang="en-US" dirty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10F7E094-3E1D-4A5B-95E2-3FE151269BD8}"/>
              </a:ext>
            </a:extLst>
          </p:cNvPr>
          <p:cNvSpPr/>
          <p:nvPr/>
        </p:nvSpPr>
        <p:spPr>
          <a:xfrm>
            <a:off x="9068077" y="2101333"/>
            <a:ext cx="2804973" cy="1703845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raw material, waste management, municipal solid waste, waste pcbs, opaque PET, wastewater product, biobased product</a:t>
            </a: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1860A997-3A7E-46B5-AAEE-216B0ADFE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84" y="1040848"/>
            <a:ext cx="795160" cy="79516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E2F38E9C-3437-427D-A6E2-4BA0D5386A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365" y="2611686"/>
            <a:ext cx="839468" cy="839468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25B5AED4-03EF-48CA-8B8B-F5240545F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67" y="1644453"/>
            <a:ext cx="795160" cy="795160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A684FC89-7FD9-432D-8F1C-E0B6D25535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747" y="1647288"/>
            <a:ext cx="792325" cy="79232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6E5642D-4075-3B34-E4E5-0A35EC38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Unique for publication data: Finding research streams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24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D45399-EFE1-4A50-8995-99DDF1B3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15A29F-965C-4CBE-A345-4845777A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5A85-2555-438D-818B-4B2F8011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15B684-F805-4E1E-9E43-769F0AE993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63" y="1792948"/>
            <a:ext cx="800139" cy="80013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4B24A09-E882-40B3-BB6E-194DE1DACEDD}"/>
              </a:ext>
            </a:extLst>
          </p:cNvPr>
          <p:cNvSpPr/>
          <p:nvPr/>
        </p:nvSpPr>
        <p:spPr>
          <a:xfrm>
            <a:off x="6759393" y="1583375"/>
            <a:ext cx="4968552" cy="1219286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carbon footprint</a:t>
            </a:r>
            <a:r>
              <a:rPr lang="en-US" dirty="0">
                <a:solidFill>
                  <a:schemeClr val="tx1"/>
                </a:solidFill>
              </a:rPr>
              <a:t>, sustainability impact, social pressure, </a:t>
            </a:r>
            <a:r>
              <a:rPr lang="en-US" dirty="0">
                <a:solidFill>
                  <a:srgbClr val="4DC7D2"/>
                </a:solidFill>
              </a:rPr>
              <a:t>net zero emission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46E4439-FD1A-4D4B-BFB1-336208F33710}"/>
              </a:ext>
            </a:extLst>
          </p:cNvPr>
          <p:cNvSpPr/>
          <p:nvPr/>
        </p:nvSpPr>
        <p:spPr>
          <a:xfrm>
            <a:off x="6940769" y="1473682"/>
            <a:ext cx="3452911" cy="238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New Knowledge elements: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FF2BB47-7EF9-4CCD-BFF5-3860C55E02D2}"/>
              </a:ext>
            </a:extLst>
          </p:cNvPr>
          <p:cNvSpPr/>
          <p:nvPr/>
        </p:nvSpPr>
        <p:spPr>
          <a:xfrm>
            <a:off x="692718" y="1602635"/>
            <a:ext cx="3515754" cy="1219286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climate change, human health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E5EA6B1-6FF4-4760-A268-6858EEE31222}"/>
              </a:ext>
            </a:extLst>
          </p:cNvPr>
          <p:cNvSpPr/>
          <p:nvPr/>
        </p:nvSpPr>
        <p:spPr>
          <a:xfrm>
            <a:off x="839425" y="1473682"/>
            <a:ext cx="2700301" cy="21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Cluster 2020+2021: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D2A0D2-4D6E-4321-9767-807B108E8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404" y="3066964"/>
            <a:ext cx="5931205" cy="231151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7556142-1A96-407F-972B-CE9779900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0" y="3188311"/>
            <a:ext cx="5563622" cy="1695537"/>
          </a:xfrm>
          <a:prstGeom prst="rect">
            <a:avLst/>
          </a:prstGeom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CFAC876B-3A02-3FA6-45F6-6DD4F4DF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Unique for publication data: Finding new knowledge elements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0661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184A2-71D0-4FF7-AF75-96B2A7FA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9069928" cy="385939"/>
          </a:xfrm>
        </p:spPr>
        <p:txBody>
          <a:bodyPr/>
          <a:lstStyle/>
          <a:p>
            <a:r>
              <a:rPr lang="en-US" dirty="0"/>
              <a:t>Unique for Wikipedia data: Hyperlink network illustration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CA8458-9A0A-495A-A8A7-37663367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1E2C47-7377-4CFC-8A64-309B10F0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EEB7AC-9421-40AB-94BB-EF6C3614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A97D1A77-30CB-4254-AB2A-4E819DD3E889}"/>
              </a:ext>
            </a:extLst>
          </p:cNvPr>
          <p:cNvSpPr txBox="1"/>
          <p:nvPr/>
        </p:nvSpPr>
        <p:spPr>
          <a:xfrm>
            <a:off x="479425" y="1187777"/>
            <a:ext cx="368987" cy="2381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58E22B-EE04-3072-08CF-F3DE1BD93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970646"/>
            <a:ext cx="10506703" cy="49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4E4774-0798-1CE8-1EE0-246534E0E3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6BEEC3F-C136-4E04-8E02-6DF963A6E721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084EAF-9758-AD5E-E58F-97DA29CBDA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9E88D6-BCE4-0FE2-F5CA-E2B017D300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1605771A-060E-2141-4E8F-E25B5FDEE616}"/>
              </a:ext>
            </a:extLst>
          </p:cNvPr>
          <p:cNvSpPr txBox="1"/>
          <p:nvPr/>
        </p:nvSpPr>
        <p:spPr>
          <a:xfrm>
            <a:off x="1230312" y="4914436"/>
            <a:ext cx="2762250" cy="496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de-DE" sz="1400" dirty="0">
                <a:solidFill>
                  <a:srgbClr val="014A6B"/>
                </a:solidFill>
              </a:rPr>
              <a:t>Wikipedia articles about waste and waste management</a:t>
            </a:r>
            <a:endParaRPr lang="en-GB" sz="1400" dirty="0">
              <a:solidFill>
                <a:srgbClr val="014A6B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B67F07A-E667-8E77-B6D0-0AB527408218}"/>
              </a:ext>
            </a:extLst>
          </p:cNvPr>
          <p:cNvSpPr txBox="1"/>
          <p:nvPr/>
        </p:nvSpPr>
        <p:spPr>
          <a:xfrm>
            <a:off x="7774764" y="4914436"/>
            <a:ext cx="2762250" cy="496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de-DE" sz="1400" dirty="0">
                <a:solidFill>
                  <a:srgbClr val="014A6B"/>
                </a:solidFill>
              </a:rPr>
              <a:t>Wikipedia articles about energy production and emissions</a:t>
            </a:r>
            <a:endParaRPr lang="en-GB" sz="1400" dirty="0">
              <a:solidFill>
                <a:srgbClr val="014A6B"/>
              </a:solidFill>
            </a:endParaRP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90604974-8CC0-C66E-2773-7A53F9F23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141915"/>
            <a:ext cx="4264025" cy="3593793"/>
          </a:xfrm>
          <a:prstGeom prst="rect">
            <a:avLst/>
          </a:prstGeom>
        </p:spPr>
      </p:pic>
      <p:sp>
        <p:nvSpPr>
          <p:cNvPr id="40" name="Titel 1">
            <a:extLst>
              <a:ext uri="{FF2B5EF4-FFF2-40B4-BE49-F238E27FC236}">
                <a16:creationId xmlns:a16="http://schemas.microsoft.com/office/drawing/2014/main" id="{155070E8-A841-B1C9-DD67-613338C22AAC}"/>
              </a:ext>
            </a:extLst>
          </p:cNvPr>
          <p:cNvSpPr txBox="1">
            <a:spLocks/>
          </p:cNvSpPr>
          <p:nvPr/>
        </p:nvSpPr>
        <p:spPr>
          <a:xfrm>
            <a:off x="479425" y="395588"/>
            <a:ext cx="9069928" cy="3859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400" b="0" kern="1200">
                <a:solidFill>
                  <a:schemeClr val="accent2"/>
                </a:solidFill>
                <a:latin typeface="Frutiger LT Com 65 Bold" panose="020B0803030504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Unique for Wikipedia data: Hyperlink network illustration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E21F673A-C1A4-D5B6-4EA4-4FB71986F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874" y="1141914"/>
            <a:ext cx="4264026" cy="35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1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6C8D4-B7D5-4F33-976F-7F98F63A1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de-DE" b="1" dirty="0"/>
              <a:t>Conclusions, Limitations and Future work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63B628-4A7D-4C06-827C-F3799B0B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6BC4FB-AC2F-4193-BBA4-ACCD56BE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982A66-AB4F-47D8-B854-7F3DAFB2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CD1214-6D6B-42AE-8A41-AF6E4192B803}"/>
              </a:ext>
            </a:extLst>
          </p:cNvPr>
          <p:cNvSpPr/>
          <p:nvPr/>
        </p:nvSpPr>
        <p:spPr>
          <a:xfrm>
            <a:off x="6978919" y="1565852"/>
            <a:ext cx="5104761" cy="1931492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Design decisions e.g. cluster labelling, selection of hyperlinks,…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Need for extended and research field specific stopword list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automatic analysis of the clusters possible at this point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B999BA-3920-4CE8-8EC4-455C2BE71920}"/>
              </a:ext>
            </a:extLst>
          </p:cNvPr>
          <p:cNvSpPr/>
          <p:nvPr/>
        </p:nvSpPr>
        <p:spPr>
          <a:xfrm>
            <a:off x="7192647" y="1389645"/>
            <a:ext cx="1531902" cy="341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</a:rPr>
              <a:t>Limitations: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385F3E-DF6C-4C48-89E7-C54795BBDC05}"/>
              </a:ext>
            </a:extLst>
          </p:cNvPr>
          <p:cNvSpPr/>
          <p:nvPr/>
        </p:nvSpPr>
        <p:spPr>
          <a:xfrm>
            <a:off x="875420" y="1560524"/>
            <a:ext cx="5420711" cy="2640294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Both data resources allow to investigate clusters and the thematic landscape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clusters show similarities but also differences between the data resources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The approach illustrates unique strengths and opportunities but also weaknesses of Wikipedia and Publication Data for bibliometric analysis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FDB7097-6383-491E-B97E-25AEA62B4A77}"/>
              </a:ext>
            </a:extLst>
          </p:cNvPr>
          <p:cNvSpPr/>
          <p:nvPr/>
        </p:nvSpPr>
        <p:spPr>
          <a:xfrm>
            <a:off x="1093329" y="1389645"/>
            <a:ext cx="1675918" cy="341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</a:rPr>
              <a:t>Conclusions: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2BF3628-CE5D-46B6-B658-5FFD1821851B}"/>
              </a:ext>
            </a:extLst>
          </p:cNvPr>
          <p:cNvSpPr/>
          <p:nvPr/>
        </p:nvSpPr>
        <p:spPr>
          <a:xfrm>
            <a:off x="6978919" y="3964774"/>
            <a:ext cx="5104761" cy="193149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Improving information extraction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Expert evaluation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Investigate the inclusion of the second layer of hyperlinks in Wikipedia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Find a qualitative method to measure the quality difference between Wikipedia and Publication data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842AB1E-C888-4EBE-929C-04D27E642FDF}"/>
              </a:ext>
            </a:extLst>
          </p:cNvPr>
          <p:cNvSpPr/>
          <p:nvPr/>
        </p:nvSpPr>
        <p:spPr>
          <a:xfrm>
            <a:off x="7192647" y="3635831"/>
            <a:ext cx="1531902" cy="341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</a:rPr>
              <a:t>Future work: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62FF0B-9C6B-4192-AD53-EFD09A0C4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70" y="2172631"/>
            <a:ext cx="348697" cy="34175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2A2A5561-C911-4A20-83C4-77ACC1512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422" y="2706322"/>
            <a:ext cx="348697" cy="3486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FED3435-3452-43C1-8113-A779481EB1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48" y="3561300"/>
            <a:ext cx="348697" cy="34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9E09D09-DEBD-4BD2-9106-B7329113C4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1700213"/>
            <a:ext cx="6280604" cy="4302653"/>
          </a:xfrm>
        </p:spPr>
        <p:txBody>
          <a:bodyPr/>
          <a:lstStyle/>
          <a:p>
            <a:r>
              <a:rPr lang="de-DE" dirty="0"/>
              <a:t>Daniel Richter</a:t>
            </a:r>
          </a:p>
          <a:p>
            <a:r>
              <a:rPr lang="de-DE" dirty="0"/>
              <a:t>daniel.richter@int.fraunhofer.de</a:t>
            </a:r>
          </a:p>
          <a:p>
            <a:endParaRPr lang="de-DE" dirty="0"/>
          </a:p>
          <a:p>
            <a:r>
              <a:rPr lang="de-DE" dirty="0"/>
              <a:t>Fraunhofer Institute for Technological Trend Analysis (INT)</a:t>
            </a:r>
          </a:p>
          <a:p>
            <a:endParaRPr lang="de-DE" dirty="0"/>
          </a:p>
          <a:p>
            <a:r>
              <a:rPr lang="de-DE" dirty="0"/>
              <a:t>Appelsgarten 2, 53879 Euskirchen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7A61D5-3B63-45B6-8FBC-1A461CB5D9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8404E2F-0DC3-491D-BBFF-E567024868D0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9343BC-F02C-4880-AC35-4881D9CAF46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D87515-E877-4DD7-8F5C-9864DBB0E0D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7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D939B-AA85-4FFF-8F14-C1D3F6F5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446532"/>
          </a:xfrm>
        </p:spPr>
        <p:txBody>
          <a:bodyPr/>
          <a:lstStyle/>
          <a:p>
            <a:r>
              <a:rPr lang="en-GB" dirty="0"/>
              <a:t>Exploring</a:t>
            </a:r>
            <a:r>
              <a:rPr lang="de-DE" sz="2800" dirty="0"/>
              <a:t> </a:t>
            </a:r>
            <a:r>
              <a:rPr lang="de-DE" dirty="0"/>
              <a:t>the </a:t>
            </a:r>
            <a:r>
              <a:rPr lang="en-US" dirty="0"/>
              <a:t>thematic</a:t>
            </a:r>
            <a:r>
              <a:rPr lang="de-DE" dirty="0"/>
              <a:t> </a:t>
            </a:r>
            <a:r>
              <a:rPr lang="en-GB" dirty="0"/>
              <a:t>landscape</a:t>
            </a:r>
            <a:r>
              <a:rPr lang="de-DE" dirty="0"/>
              <a:t> </a:t>
            </a:r>
            <a:r>
              <a:rPr lang="en-GB" dirty="0"/>
              <a:t>of</a:t>
            </a:r>
            <a:r>
              <a:rPr lang="de-DE" dirty="0"/>
              <a:t> </a:t>
            </a:r>
            <a:r>
              <a:rPr lang="en-GB" dirty="0"/>
              <a:t>Circular</a:t>
            </a:r>
            <a:r>
              <a:rPr lang="de-DE" dirty="0"/>
              <a:t> </a:t>
            </a:r>
            <a:r>
              <a:rPr lang="en-GB" dirty="0"/>
              <a:t>Economy</a:t>
            </a:r>
            <a:endParaRPr lang="en-GB" sz="28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B376A6-5FFB-483E-B411-7B7CCCA1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443C-B870-41CA-8630-426F79C7DA41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9DE0B2-E4D7-4F69-A70B-ED7AA5A2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226B27-8550-46A2-B67F-AD02C4BA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78F4A9-9CE8-4B08-81E3-501E3FC9DE29}"/>
              </a:ext>
            </a:extLst>
          </p:cNvPr>
          <p:cNvSpPr/>
          <p:nvPr/>
        </p:nvSpPr>
        <p:spPr>
          <a:xfrm>
            <a:off x="5370304" y="3259798"/>
            <a:ext cx="6480720" cy="2585323"/>
          </a:xfrm>
          <a:prstGeom prst="rect">
            <a:avLst/>
          </a:prstGeom>
          <a:ln w="19050">
            <a:solidFill>
              <a:srgbClr val="179C7D"/>
            </a:solidFill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Representing the thematic landscape of CE by identifying scientific knowledge fields in Publication &amp; Wikipedia Data</a:t>
            </a:r>
          </a:p>
          <a:p>
            <a:endParaRPr lang="en-US" dirty="0"/>
          </a:p>
          <a:p>
            <a:pPr lvl="1"/>
            <a:r>
              <a:rPr lang="en-US" dirty="0"/>
              <a:t>Find thematic clusters in Publication and Wikipedia Data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Compare results and approaches between both resources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Find unique advantages and disadvantages of the datasets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7994AD0-35B2-44D1-AAF1-C721EE090EC0}"/>
              </a:ext>
            </a:extLst>
          </p:cNvPr>
          <p:cNvSpPr/>
          <p:nvPr/>
        </p:nvSpPr>
        <p:spPr>
          <a:xfrm>
            <a:off x="5397782" y="3207031"/>
            <a:ext cx="1847528" cy="2561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Research aim: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42A0A3E-F682-44E5-8FBC-D553C652A067}"/>
              </a:ext>
            </a:extLst>
          </p:cNvPr>
          <p:cNvSpPr/>
          <p:nvPr/>
        </p:nvSpPr>
        <p:spPr>
          <a:xfrm>
            <a:off x="335360" y="1126810"/>
            <a:ext cx="11540434" cy="1923604"/>
          </a:xfrm>
          <a:prstGeom prst="rect">
            <a:avLst/>
          </a:prstGeom>
          <a:ln w="19050">
            <a:solidFill>
              <a:srgbClr val="179C7D"/>
            </a:solidFill>
          </a:ln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dirty="0"/>
              <a:t>Circular economy (CE) is one way to support transition towards a more sustainable future.</a:t>
            </a:r>
          </a:p>
          <a:p>
            <a:endParaRPr lang="en-US" dirty="0"/>
          </a:p>
          <a:p>
            <a:r>
              <a:rPr lang="en-US" dirty="0"/>
              <a:t>Need to identify technologies and innovations that support this transition.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Comparative analysis between established (Publication Data) and more unconventional (Wikipedia) Data sources</a:t>
            </a:r>
          </a:p>
          <a:p>
            <a:pPr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(Ena et al. 2016)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0958D47-CDCB-4917-81E7-D933ECA1A98C}"/>
              </a:ext>
            </a:extLst>
          </p:cNvPr>
          <p:cNvSpPr/>
          <p:nvPr/>
        </p:nvSpPr>
        <p:spPr>
          <a:xfrm>
            <a:off x="479425" y="1005534"/>
            <a:ext cx="2016224" cy="27330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Our motivation: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EAC4C89A-3158-4DE6-A0C9-40A805EE8F11}"/>
              </a:ext>
            </a:extLst>
          </p:cNvPr>
          <p:cNvSpPr/>
          <p:nvPr/>
        </p:nvSpPr>
        <p:spPr>
          <a:xfrm>
            <a:off x="340976" y="3413760"/>
            <a:ext cx="648072" cy="50405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2D1A4CA-7427-46C6-ADAF-E9EE7A4D1A61}"/>
              </a:ext>
            </a:extLst>
          </p:cNvPr>
          <p:cNvSpPr txBox="1"/>
          <p:nvPr/>
        </p:nvSpPr>
        <p:spPr>
          <a:xfrm>
            <a:off x="1038451" y="3342801"/>
            <a:ext cx="428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can we contribute to this research with data driven / tech-mining methods?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9F855F8-54EF-41FF-B36A-9730246013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82" y="4229294"/>
            <a:ext cx="576064" cy="57606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BF24D85-740F-4493-85A5-8ABCC048C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82" y="4749532"/>
            <a:ext cx="576064" cy="57606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5FD39A77-6918-4A08-B198-48B5784F8746}"/>
              </a:ext>
            </a:extLst>
          </p:cNvPr>
          <p:cNvSpPr/>
          <p:nvPr/>
        </p:nvSpPr>
        <p:spPr>
          <a:xfrm>
            <a:off x="989048" y="4314417"/>
            <a:ext cx="4179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opportunities do Publication and Wikipedia Data offer to enable researchers, managers and policy makers to identify such technologies and trends?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F26A03B3-CA08-4E75-BB71-8129123EF839}"/>
              </a:ext>
            </a:extLst>
          </p:cNvPr>
          <p:cNvSpPr/>
          <p:nvPr/>
        </p:nvSpPr>
        <p:spPr>
          <a:xfrm>
            <a:off x="340976" y="4662553"/>
            <a:ext cx="648072" cy="50405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9C0EEDF-5D32-46B3-A20A-BE872437B1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782" y="5325596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46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1B25C096-D03B-DD06-77F1-217A3AC0762B}"/>
              </a:ext>
            </a:extLst>
          </p:cNvPr>
          <p:cNvSpPr txBox="1"/>
          <p:nvPr/>
        </p:nvSpPr>
        <p:spPr>
          <a:xfrm>
            <a:off x="9629775" y="5670435"/>
            <a:ext cx="3057525" cy="212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ts val="1960"/>
              </a:lnSpc>
              <a:buClr>
                <a:schemeClr val="accent1"/>
              </a:buClr>
            </a:pPr>
            <a:r>
              <a:rPr lang="de-DE" sz="600" dirty="0"/>
              <a:t>Source: </a:t>
            </a:r>
            <a:r>
              <a:rPr lang="it-IT" sz="600" dirty="0">
                <a:hlinkClick r:id="rId3"/>
              </a:rPr>
              <a:t>AI Art Generator - AI Image Generator API - Hotpot.ai</a:t>
            </a:r>
            <a:endParaRPr lang="en-GB" sz="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493547-6EC3-4F06-95E2-45DDABF6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24468"/>
            <a:ext cx="11233150" cy="382733"/>
          </a:xfrm>
        </p:spPr>
        <p:txBody>
          <a:bodyPr/>
          <a:lstStyle/>
          <a:p>
            <a:r>
              <a:rPr lang="en-US" dirty="0"/>
              <a:t>The basis of our research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F4F1FF-95A7-4DB2-A139-920846509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79F012-7F6B-4D93-B04E-537B51AF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B06EB7-24BA-46BC-942F-2328D65A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28D119B-0FE9-40E9-BEB8-5375083664E8}"/>
              </a:ext>
            </a:extLst>
          </p:cNvPr>
          <p:cNvSpPr/>
          <p:nvPr/>
        </p:nvSpPr>
        <p:spPr>
          <a:xfrm>
            <a:off x="335360" y="985704"/>
            <a:ext cx="5760640" cy="2200602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/>
              <a:t>Research landscape </a:t>
            </a:r>
            <a:r>
              <a:rPr lang="en-US" dirty="0"/>
              <a:t>consists of different scientific knowledge fields.</a:t>
            </a:r>
          </a:p>
          <a:p>
            <a:endParaRPr lang="en-US" dirty="0"/>
          </a:p>
          <a:p>
            <a:r>
              <a:rPr lang="en-US" b="1" dirty="0"/>
              <a:t>Scientific knowledge field </a:t>
            </a:r>
            <a:r>
              <a:rPr lang="en-US" dirty="0"/>
              <a:t>is union of </a:t>
            </a:r>
            <a:r>
              <a:rPr lang="en-US" b="1" dirty="0"/>
              <a:t>scientific knowledge elements</a:t>
            </a:r>
            <a:r>
              <a:rPr lang="en-US" dirty="0"/>
              <a:t>, which are information embedded in a scientific article.</a:t>
            </a:r>
          </a:p>
          <a:p>
            <a:pPr lvl="1" algn="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(Zhang et al. 2020)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DDB8A56-CB62-44D9-98F0-B1D5D5FFD103}"/>
              </a:ext>
            </a:extLst>
          </p:cNvPr>
          <p:cNvSpPr/>
          <p:nvPr/>
        </p:nvSpPr>
        <p:spPr>
          <a:xfrm>
            <a:off x="443341" y="787331"/>
            <a:ext cx="1512168" cy="44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Definitions: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5B17760-0DDE-4A9D-A4DD-20A84ADC4389}"/>
              </a:ext>
            </a:extLst>
          </p:cNvPr>
          <p:cNvSpPr/>
          <p:nvPr/>
        </p:nvSpPr>
        <p:spPr>
          <a:xfrm>
            <a:off x="335360" y="3457489"/>
            <a:ext cx="5760640" cy="2563799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Minimizing waste generation and material inputs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Maintaining value of products and resources 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Eco-design,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Sharing, repairing, refurbishing,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Recycling and reusing of products.</a:t>
            </a:r>
          </a:p>
          <a:p>
            <a:pPr algn="r">
              <a:spcBef>
                <a:spcPts val="0"/>
              </a:spcBef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(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Wijkman and Skanberg; 2015; Merli et al. 2018)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0F9D4E3-7D94-4997-8FD2-BB4C09C9E01D}"/>
              </a:ext>
            </a:extLst>
          </p:cNvPr>
          <p:cNvSpPr/>
          <p:nvPr/>
        </p:nvSpPr>
        <p:spPr>
          <a:xfrm>
            <a:off x="479424" y="3287433"/>
            <a:ext cx="2446656" cy="33342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Circular Economy: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9F42976-445E-495C-ACC3-669DE9B7DB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97" y="4167904"/>
            <a:ext cx="2023440" cy="202344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3F0E58-1811-F3A9-AE4A-0AE04C9DF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725" y="985704"/>
            <a:ext cx="49625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7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69540-5EAB-485D-A9DE-EF65555A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en-US" dirty="0"/>
              <a:t>Finding research streams and new scientific knowledge elements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4AA5D1-BA78-43C0-905C-1A696D96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E914B1-364A-436F-AD09-B4A75D16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F9EAAA-002D-4781-96E9-808E799D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61219F2-A55E-4C5E-93EB-521D146B8F2F}"/>
              </a:ext>
            </a:extLst>
          </p:cNvPr>
          <p:cNvSpPr/>
          <p:nvPr/>
        </p:nvSpPr>
        <p:spPr>
          <a:xfrm>
            <a:off x="3056230" y="1830231"/>
            <a:ext cx="3792245" cy="3441469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Query: “circular economy”</a:t>
            </a:r>
            <a:endParaRPr lang="en-US" sz="800" dirty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(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Geissdoerfer et al.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, 2017)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</a:rPr>
              <a:t>6,149 publications from 2023</a:t>
            </a:r>
          </a:p>
          <a:p>
            <a:pPr>
              <a:spcBef>
                <a:spcPts val="600"/>
              </a:spcBef>
            </a:pPr>
            <a:endParaRPr lang="de-DE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de-DE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dirty="0">
                <a:solidFill>
                  <a:schemeClr val="tx1"/>
                </a:solidFill>
                <a:ea typeface="Calibri" panose="020F0502020204030204" pitchFamily="34" charset="0"/>
              </a:rPr>
              <a:t>Wikipedia article: „circular economy“</a:t>
            </a:r>
          </a:p>
          <a:p>
            <a:pPr>
              <a:spcBef>
                <a:spcPts val="600"/>
              </a:spcBef>
            </a:pPr>
            <a:endParaRPr lang="de-DE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de-DE" dirty="0">
                <a:solidFill>
                  <a:schemeClr val="tx1"/>
                </a:solidFill>
                <a:ea typeface="Calibri" panose="020F0502020204030204" pitchFamily="34" charset="0"/>
              </a:rPr>
              <a:t>623 in- and outgoing hyperlinks to connected articles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BF52A36-4A39-45C3-958C-33D177B6B93A}"/>
              </a:ext>
            </a:extLst>
          </p:cNvPr>
          <p:cNvSpPr/>
          <p:nvPr/>
        </p:nvSpPr>
        <p:spPr>
          <a:xfrm>
            <a:off x="3193409" y="1693578"/>
            <a:ext cx="1512168" cy="268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Basic facts: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54763818-19AB-4F41-9344-ECB43B41A54A}"/>
              </a:ext>
            </a:extLst>
          </p:cNvPr>
          <p:cNvCxnSpPr>
            <a:cxnSpLocks/>
            <a:stCxn id="23" idx="3"/>
            <a:endCxn id="12" idx="1"/>
          </p:cNvCxnSpPr>
          <p:nvPr/>
        </p:nvCxnSpPr>
        <p:spPr>
          <a:xfrm>
            <a:off x="2402140" y="2884607"/>
            <a:ext cx="654090" cy="6663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41D63AE-D3E9-4EA5-8EA2-149E13F77377}"/>
              </a:ext>
            </a:extLst>
          </p:cNvPr>
          <p:cNvSpPr txBox="1"/>
          <p:nvPr/>
        </p:nvSpPr>
        <p:spPr>
          <a:xfrm>
            <a:off x="832219" y="5800725"/>
            <a:ext cx="97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Data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F3ABAECD-C5E3-4FC6-B30F-5F7D211AC412}"/>
              </a:ext>
            </a:extLst>
          </p:cNvPr>
          <p:cNvCxnSpPr>
            <a:cxnSpLocks/>
          </p:cNvCxnSpPr>
          <p:nvPr/>
        </p:nvCxnSpPr>
        <p:spPr>
          <a:xfrm flipV="1">
            <a:off x="301510" y="5728623"/>
            <a:ext cx="1849711" cy="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F2240AE7-113E-4EA6-A967-41C937DC5C9F}"/>
              </a:ext>
            </a:extLst>
          </p:cNvPr>
          <p:cNvSpPr txBox="1"/>
          <p:nvPr/>
        </p:nvSpPr>
        <p:spPr>
          <a:xfrm>
            <a:off x="646009" y="2071217"/>
            <a:ext cx="368987" cy="2381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A022436-1EB6-4C53-B83B-86A511D3405B}"/>
              </a:ext>
            </a:extLst>
          </p:cNvPr>
          <p:cNvSpPr txBox="1"/>
          <p:nvPr/>
        </p:nvSpPr>
        <p:spPr>
          <a:xfrm>
            <a:off x="123042" y="2561441"/>
            <a:ext cx="2279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Search query in</a:t>
            </a:r>
          </a:p>
          <a:p>
            <a:pPr algn="ctr"/>
            <a:r>
              <a:rPr lang="de-DE" dirty="0"/>
              <a:t>D</a:t>
            </a:r>
            <a:r>
              <a:rPr lang="en-US" dirty="0"/>
              <a:t>imensions database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FF7C616-3425-41B8-8EA2-6C619810C5A0}"/>
              </a:ext>
            </a:extLst>
          </p:cNvPr>
          <p:cNvSpPr txBox="1"/>
          <p:nvPr/>
        </p:nvSpPr>
        <p:spPr>
          <a:xfrm>
            <a:off x="301510" y="1117600"/>
            <a:ext cx="713486" cy="2381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5E1F4D7-F07E-28E5-9AA2-27643323E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63" y="4367428"/>
            <a:ext cx="1014523" cy="923863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4668C35-D928-F685-FF1B-6E316A4F5FEA}"/>
              </a:ext>
            </a:extLst>
          </p:cNvPr>
          <p:cNvSpPr txBox="1"/>
          <p:nvPr/>
        </p:nvSpPr>
        <p:spPr>
          <a:xfrm>
            <a:off x="123042" y="3989219"/>
            <a:ext cx="227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Wikipedia Hyperlinks</a:t>
            </a:r>
            <a:endParaRPr lang="en-US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7731FA4-9924-458D-96F1-CE8317FB29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8" y="1600973"/>
            <a:ext cx="1056108" cy="1046271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B21341C-8186-5151-B85F-63ECEC68A470}"/>
              </a:ext>
            </a:extLst>
          </p:cNvPr>
          <p:cNvCxnSpPr>
            <a:cxnSpLocks/>
            <a:stCxn id="20" idx="3"/>
            <a:endCxn id="12" idx="1"/>
          </p:cNvCxnSpPr>
          <p:nvPr/>
        </p:nvCxnSpPr>
        <p:spPr>
          <a:xfrm flipV="1">
            <a:off x="2402140" y="3550966"/>
            <a:ext cx="654090" cy="6229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155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69540-5EAB-485D-A9DE-EF65555A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en-US" dirty="0"/>
              <a:t>Finding research streams and new scientific knowledge elements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4AA5D1-BA78-43C0-905C-1A696D96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E914B1-364A-436F-AD09-B4A75D16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F9EAAA-002D-4781-96E9-808E799D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E46EC09F-2533-4DE4-A59F-64BCB1198968}"/>
              </a:ext>
            </a:extLst>
          </p:cNvPr>
          <p:cNvSpPr/>
          <p:nvPr/>
        </p:nvSpPr>
        <p:spPr>
          <a:xfrm>
            <a:off x="5511190" y="2752763"/>
            <a:ext cx="5993455" cy="135549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Because of its nutritious properties, the black soldier fly has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emerged as one of the most popular species in advancing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circular economy through the re-valorization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of anthropogenic organic wastes to insect biomass.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00D00344-E32E-4FCC-A943-604C11949C33}"/>
              </a:ext>
            </a:extLst>
          </p:cNvPr>
          <p:cNvSpPr/>
          <p:nvPr/>
        </p:nvSpPr>
        <p:spPr>
          <a:xfrm>
            <a:off x="6893750" y="2846475"/>
            <a:ext cx="2052053" cy="22851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C7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457F509C-36DD-4CB6-BE17-0CD5BB21D8C8}"/>
              </a:ext>
            </a:extLst>
          </p:cNvPr>
          <p:cNvSpPr/>
          <p:nvPr/>
        </p:nvSpPr>
        <p:spPr>
          <a:xfrm>
            <a:off x="9250285" y="2846475"/>
            <a:ext cx="1594192" cy="256023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C7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3B36AB21-3E4F-4F5D-8355-61C31761ABED}"/>
              </a:ext>
            </a:extLst>
          </p:cNvPr>
          <p:cNvSpPr/>
          <p:nvPr/>
        </p:nvSpPr>
        <p:spPr>
          <a:xfrm>
            <a:off x="8232792" y="3135786"/>
            <a:ext cx="1548016" cy="30047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C7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3766D34E-F29F-4FA7-9D0B-E761046C75C4}"/>
              </a:ext>
            </a:extLst>
          </p:cNvPr>
          <p:cNvSpPr/>
          <p:nvPr/>
        </p:nvSpPr>
        <p:spPr>
          <a:xfrm>
            <a:off x="8907656" y="3771995"/>
            <a:ext cx="1594192" cy="30048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C7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Rechteck 94">
            <a:extLst>
              <a:ext uri="{FF2B5EF4-FFF2-40B4-BE49-F238E27FC236}">
                <a16:creationId xmlns:a16="http://schemas.microsoft.com/office/drawing/2014/main" id="{CC7A9C7E-F499-4671-BEE5-F57B015F3561}"/>
              </a:ext>
            </a:extLst>
          </p:cNvPr>
          <p:cNvSpPr/>
          <p:nvPr/>
        </p:nvSpPr>
        <p:spPr>
          <a:xfrm>
            <a:off x="8353328" y="3441060"/>
            <a:ext cx="2062979" cy="276423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C7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Rechteck 95">
            <a:extLst>
              <a:ext uri="{FF2B5EF4-FFF2-40B4-BE49-F238E27FC236}">
                <a16:creationId xmlns:a16="http://schemas.microsoft.com/office/drawing/2014/main" id="{84FEB77B-9AEA-4E43-A8E6-7C9959BF4A15}"/>
              </a:ext>
            </a:extLst>
          </p:cNvPr>
          <p:cNvSpPr/>
          <p:nvPr/>
        </p:nvSpPr>
        <p:spPr>
          <a:xfrm>
            <a:off x="5797314" y="3766748"/>
            <a:ext cx="2912724" cy="27153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C7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Rechteck 96">
            <a:extLst>
              <a:ext uri="{FF2B5EF4-FFF2-40B4-BE49-F238E27FC236}">
                <a16:creationId xmlns:a16="http://schemas.microsoft.com/office/drawing/2014/main" id="{54B041E3-927F-432A-9482-23A51C93F15E}"/>
              </a:ext>
            </a:extLst>
          </p:cNvPr>
          <p:cNvSpPr/>
          <p:nvPr/>
        </p:nvSpPr>
        <p:spPr>
          <a:xfrm>
            <a:off x="5538207" y="3485876"/>
            <a:ext cx="1715469" cy="256112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C7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A718197-EE14-4564-8A91-57D0538737A0}"/>
              </a:ext>
            </a:extLst>
          </p:cNvPr>
          <p:cNvSpPr/>
          <p:nvPr/>
        </p:nvSpPr>
        <p:spPr>
          <a:xfrm>
            <a:off x="11679867" y="1819896"/>
            <a:ext cx="80730" cy="35190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C7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885B73CE-5B34-46AC-B831-763001DD173F}"/>
              </a:ext>
            </a:extLst>
          </p:cNvPr>
          <p:cNvSpPr/>
          <p:nvPr/>
        </p:nvSpPr>
        <p:spPr>
          <a:xfrm rot="1374695">
            <a:off x="4202026" y="259202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4BD5917-B47B-4AE9-BBEC-09B17C818DA7}"/>
              </a:ext>
            </a:extLst>
          </p:cNvPr>
          <p:cNvSpPr txBox="1"/>
          <p:nvPr/>
        </p:nvSpPr>
        <p:spPr>
          <a:xfrm>
            <a:off x="832219" y="5800725"/>
            <a:ext cx="97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Data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D1A95E7D-ED18-4A45-AF3B-55EA7E33C7EE}"/>
              </a:ext>
            </a:extLst>
          </p:cNvPr>
          <p:cNvCxnSpPr>
            <a:cxnSpLocks/>
          </p:cNvCxnSpPr>
          <p:nvPr/>
        </p:nvCxnSpPr>
        <p:spPr>
          <a:xfrm flipV="1">
            <a:off x="301510" y="5728623"/>
            <a:ext cx="1849711" cy="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EE2B613-C2F9-43E5-981D-8E200BE9CBD7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 flipV="1">
            <a:off x="1794743" y="2719475"/>
            <a:ext cx="616449" cy="4320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B6DECB8F-78C5-48F6-864F-E8DD70832B00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>
            <a:off x="1794743" y="3151525"/>
            <a:ext cx="583021" cy="9567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9348AC65-C271-4EAE-B381-BF86D465FCAF}"/>
              </a:ext>
            </a:extLst>
          </p:cNvPr>
          <p:cNvSpPr/>
          <p:nvPr/>
        </p:nvSpPr>
        <p:spPr>
          <a:xfrm>
            <a:off x="290573" y="2747814"/>
            <a:ext cx="1504170" cy="80742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Abstracts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6458742-3CB0-41A7-B92E-BE2636C2CEE1}"/>
              </a:ext>
            </a:extLst>
          </p:cNvPr>
          <p:cNvSpPr/>
          <p:nvPr/>
        </p:nvSpPr>
        <p:spPr>
          <a:xfrm>
            <a:off x="2411192" y="2225144"/>
            <a:ext cx="1407660" cy="98866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Noun phrase extraction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0DBD4CE-0F6D-4EBB-9856-2BB5B25AA500}"/>
              </a:ext>
            </a:extLst>
          </p:cNvPr>
          <p:cNvSpPr/>
          <p:nvPr/>
        </p:nvSpPr>
        <p:spPr>
          <a:xfrm>
            <a:off x="2377764" y="3613932"/>
            <a:ext cx="1407660" cy="98866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SciBERT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607272C-90E4-4A59-990D-3819D5717F07}"/>
              </a:ext>
            </a:extLst>
          </p:cNvPr>
          <p:cNvSpPr txBox="1"/>
          <p:nvPr/>
        </p:nvSpPr>
        <p:spPr>
          <a:xfrm>
            <a:off x="479425" y="1187777"/>
            <a:ext cx="368987" cy="2381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C1E260B7-2E74-4EBE-AA11-54F859ACD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5" y="994737"/>
            <a:ext cx="780051" cy="772785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354EDE5-098D-4F4D-BD22-67CD1D5010D3}"/>
              </a:ext>
            </a:extLst>
          </p:cNvPr>
          <p:cNvSpPr txBox="1"/>
          <p:nvPr/>
        </p:nvSpPr>
        <p:spPr>
          <a:xfrm>
            <a:off x="61517" y="1774874"/>
            <a:ext cx="1962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Dimensions</a:t>
            </a:r>
            <a:endParaRPr lang="en-US" sz="1600" dirty="0"/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191E3F31-0A98-48EE-AE5B-23BB0E7B2919}"/>
              </a:ext>
            </a:extLst>
          </p:cNvPr>
          <p:cNvCxnSpPr>
            <a:cxnSpLocks/>
            <a:stCxn id="39" idx="2"/>
            <a:endCxn id="34" idx="0"/>
          </p:cNvCxnSpPr>
          <p:nvPr/>
        </p:nvCxnSpPr>
        <p:spPr>
          <a:xfrm flipH="1">
            <a:off x="1042658" y="2113428"/>
            <a:ext cx="1" cy="63438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C0E5BF25-5D99-40FE-A67A-F263880D295C}"/>
              </a:ext>
            </a:extLst>
          </p:cNvPr>
          <p:cNvSpPr txBox="1"/>
          <p:nvPr/>
        </p:nvSpPr>
        <p:spPr>
          <a:xfrm>
            <a:off x="3956670" y="5800725"/>
            <a:ext cx="211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Text mining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D825F138-8280-43EB-8C6F-C7A0734D8741}"/>
              </a:ext>
            </a:extLst>
          </p:cNvPr>
          <p:cNvCxnSpPr>
            <a:cxnSpLocks/>
          </p:cNvCxnSpPr>
          <p:nvPr/>
        </p:nvCxnSpPr>
        <p:spPr>
          <a:xfrm>
            <a:off x="2407926" y="5729278"/>
            <a:ext cx="535680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50C2DE76-94FA-4C48-AD2F-B26723C5B5C7}"/>
              </a:ext>
            </a:extLst>
          </p:cNvPr>
          <p:cNvCxnSpPr>
            <a:cxnSpLocks/>
            <a:stCxn id="35" idx="3"/>
            <a:endCxn id="90" idx="1"/>
          </p:cNvCxnSpPr>
          <p:nvPr/>
        </p:nvCxnSpPr>
        <p:spPr>
          <a:xfrm>
            <a:off x="3818852" y="2719475"/>
            <a:ext cx="1692338" cy="7110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37F46CE-1BC2-4F8F-E410-E2839F0E4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42" y="4538859"/>
            <a:ext cx="1014523" cy="92386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2A2339C-C667-402E-B111-C94353A2E7E8}"/>
              </a:ext>
            </a:extLst>
          </p:cNvPr>
          <p:cNvSpPr txBox="1"/>
          <p:nvPr/>
        </p:nvSpPr>
        <p:spPr>
          <a:xfrm>
            <a:off x="55263" y="4154954"/>
            <a:ext cx="1962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Wikipedia</a:t>
            </a:r>
            <a:endParaRPr lang="en-US" sz="1600" dirty="0"/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04939BD-B7CC-01E2-7ABD-402369E83918}"/>
              </a:ext>
            </a:extLst>
          </p:cNvPr>
          <p:cNvCxnSpPr>
            <a:cxnSpLocks/>
            <a:stCxn id="16" idx="0"/>
            <a:endCxn id="34" idx="2"/>
          </p:cNvCxnSpPr>
          <p:nvPr/>
        </p:nvCxnSpPr>
        <p:spPr>
          <a:xfrm flipV="1">
            <a:off x="1036405" y="3555235"/>
            <a:ext cx="6253" cy="59971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8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69540-5EAB-485D-A9DE-EF65555A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en-US" dirty="0"/>
              <a:t>Finding research streams and new scientific knowledge elements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4AA5D1-BA78-43C0-905C-1A696D96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E914B1-364A-436F-AD09-B4A75D16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F9EAAA-002D-4781-96E9-808E799D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A718197-EE14-4564-8A91-57D0538737A0}"/>
              </a:ext>
            </a:extLst>
          </p:cNvPr>
          <p:cNvSpPr/>
          <p:nvPr/>
        </p:nvSpPr>
        <p:spPr>
          <a:xfrm>
            <a:off x="11679867" y="1819896"/>
            <a:ext cx="80730" cy="35190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C7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4BD5917-B47B-4AE9-BBEC-09B17C818DA7}"/>
              </a:ext>
            </a:extLst>
          </p:cNvPr>
          <p:cNvSpPr txBox="1"/>
          <p:nvPr/>
        </p:nvSpPr>
        <p:spPr>
          <a:xfrm>
            <a:off x="832219" y="5800725"/>
            <a:ext cx="97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Data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D1A95E7D-ED18-4A45-AF3B-55EA7E33C7EE}"/>
              </a:ext>
            </a:extLst>
          </p:cNvPr>
          <p:cNvCxnSpPr>
            <a:cxnSpLocks/>
          </p:cNvCxnSpPr>
          <p:nvPr/>
        </p:nvCxnSpPr>
        <p:spPr>
          <a:xfrm flipV="1">
            <a:off x="301510" y="5728623"/>
            <a:ext cx="1849711" cy="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EE2B613-C2F9-43E5-981D-8E200BE9CBD7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 flipV="1">
            <a:off x="1794743" y="2719475"/>
            <a:ext cx="616449" cy="4320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B6DECB8F-78C5-48F6-864F-E8DD70832B00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>
            <a:off x="1794743" y="3151525"/>
            <a:ext cx="583021" cy="9567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9348AC65-C271-4EAE-B381-BF86D465FCAF}"/>
              </a:ext>
            </a:extLst>
          </p:cNvPr>
          <p:cNvSpPr/>
          <p:nvPr/>
        </p:nvSpPr>
        <p:spPr>
          <a:xfrm>
            <a:off x="290573" y="2747814"/>
            <a:ext cx="1504170" cy="80742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Abstracts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6458742-3CB0-41A7-B92E-BE2636C2CEE1}"/>
              </a:ext>
            </a:extLst>
          </p:cNvPr>
          <p:cNvSpPr/>
          <p:nvPr/>
        </p:nvSpPr>
        <p:spPr>
          <a:xfrm>
            <a:off x="2411192" y="2225144"/>
            <a:ext cx="1407660" cy="98866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Noun phrase extraction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0DBD4CE-0F6D-4EBB-9856-2BB5B25AA500}"/>
              </a:ext>
            </a:extLst>
          </p:cNvPr>
          <p:cNvSpPr/>
          <p:nvPr/>
        </p:nvSpPr>
        <p:spPr>
          <a:xfrm>
            <a:off x="2377764" y="3613932"/>
            <a:ext cx="1407660" cy="98866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SciBERT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607272C-90E4-4A59-990D-3819D5717F07}"/>
              </a:ext>
            </a:extLst>
          </p:cNvPr>
          <p:cNvSpPr txBox="1"/>
          <p:nvPr/>
        </p:nvSpPr>
        <p:spPr>
          <a:xfrm>
            <a:off x="479425" y="1187777"/>
            <a:ext cx="368987" cy="2381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C1E260B7-2E74-4EBE-AA11-54F859ACD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5" y="994737"/>
            <a:ext cx="780051" cy="772785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354EDE5-098D-4F4D-BD22-67CD1D5010D3}"/>
              </a:ext>
            </a:extLst>
          </p:cNvPr>
          <p:cNvSpPr txBox="1"/>
          <p:nvPr/>
        </p:nvSpPr>
        <p:spPr>
          <a:xfrm>
            <a:off x="61517" y="1774874"/>
            <a:ext cx="1962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Dimensions</a:t>
            </a:r>
            <a:endParaRPr lang="en-US" sz="1600" dirty="0"/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191E3F31-0A98-48EE-AE5B-23BB0E7B2919}"/>
              </a:ext>
            </a:extLst>
          </p:cNvPr>
          <p:cNvCxnSpPr>
            <a:cxnSpLocks/>
            <a:stCxn id="39" idx="2"/>
            <a:endCxn id="34" idx="0"/>
          </p:cNvCxnSpPr>
          <p:nvPr/>
        </p:nvCxnSpPr>
        <p:spPr>
          <a:xfrm flipH="1">
            <a:off x="1042658" y="2113428"/>
            <a:ext cx="1" cy="63438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C0E5BF25-5D99-40FE-A67A-F263880D295C}"/>
              </a:ext>
            </a:extLst>
          </p:cNvPr>
          <p:cNvSpPr txBox="1"/>
          <p:nvPr/>
        </p:nvSpPr>
        <p:spPr>
          <a:xfrm>
            <a:off x="3956670" y="5800725"/>
            <a:ext cx="211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Text mining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D825F138-8280-43EB-8C6F-C7A0734D8741}"/>
              </a:ext>
            </a:extLst>
          </p:cNvPr>
          <p:cNvCxnSpPr>
            <a:cxnSpLocks/>
          </p:cNvCxnSpPr>
          <p:nvPr/>
        </p:nvCxnSpPr>
        <p:spPr>
          <a:xfrm>
            <a:off x="2407926" y="5729278"/>
            <a:ext cx="535680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37F46CE-1BC2-4F8F-E410-E2839F0E4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42" y="4538859"/>
            <a:ext cx="1014523" cy="92386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2A2339C-C667-402E-B111-C94353A2E7E8}"/>
              </a:ext>
            </a:extLst>
          </p:cNvPr>
          <p:cNvSpPr txBox="1"/>
          <p:nvPr/>
        </p:nvSpPr>
        <p:spPr>
          <a:xfrm>
            <a:off x="55263" y="4154954"/>
            <a:ext cx="1962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Wikipedia</a:t>
            </a:r>
            <a:endParaRPr lang="en-US" sz="1600" dirty="0"/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04939BD-B7CC-01E2-7ABD-402369E83918}"/>
              </a:ext>
            </a:extLst>
          </p:cNvPr>
          <p:cNvCxnSpPr>
            <a:cxnSpLocks/>
            <a:stCxn id="16" idx="0"/>
            <a:endCxn id="34" idx="2"/>
          </p:cNvCxnSpPr>
          <p:nvPr/>
        </p:nvCxnSpPr>
        <p:spPr>
          <a:xfrm flipV="1">
            <a:off x="1036405" y="3555235"/>
            <a:ext cx="6253" cy="59971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7E74BF10-EDC7-DAE3-9421-EE55FA1C1A17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594623" y="1527570"/>
            <a:ext cx="1142125" cy="1298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93E791E2-97CB-B2B6-DB6E-DD8F8E521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842610"/>
              </p:ext>
            </p:extLst>
          </p:nvPr>
        </p:nvGraphicFramePr>
        <p:xfrm>
          <a:off x="6736748" y="1359848"/>
          <a:ext cx="5263908" cy="146304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41399">
                  <a:extLst>
                    <a:ext uri="{9D8B030D-6E8A-4147-A177-3AD203B41FA5}">
                      <a16:colId xmlns:a16="http://schemas.microsoft.com/office/drawing/2014/main" val="3037349221"/>
                    </a:ext>
                  </a:extLst>
                </a:gridCol>
                <a:gridCol w="807126">
                  <a:extLst>
                    <a:ext uri="{9D8B030D-6E8A-4147-A177-3AD203B41FA5}">
                      <a16:colId xmlns:a16="http://schemas.microsoft.com/office/drawing/2014/main" val="1511127198"/>
                    </a:ext>
                  </a:extLst>
                </a:gridCol>
                <a:gridCol w="1898192">
                  <a:extLst>
                    <a:ext uri="{9D8B030D-6E8A-4147-A177-3AD203B41FA5}">
                      <a16:colId xmlns:a16="http://schemas.microsoft.com/office/drawing/2014/main" val="2142395099"/>
                    </a:ext>
                  </a:extLst>
                </a:gridCol>
                <a:gridCol w="1817191">
                  <a:extLst>
                    <a:ext uri="{9D8B030D-6E8A-4147-A177-3AD203B41FA5}">
                      <a16:colId xmlns:a16="http://schemas.microsoft.com/office/drawing/2014/main" val="249668040"/>
                    </a:ext>
                  </a:extLst>
                </a:gridCol>
              </a:tblGrid>
              <a:tr h="31722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Noun phrase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Embedding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618273"/>
                  </a:ext>
                </a:extLst>
              </a:tr>
              <a:tr h="317227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Black soldier fly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[1.8, 3.0, 4.5 …]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711877"/>
                  </a:ext>
                </a:extLst>
              </a:tr>
              <a:tr h="317227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Black soldier fly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[1.6, 3.1, 5.5 …]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530006"/>
                  </a:ext>
                </a:extLst>
              </a:tr>
              <a:tr h="317227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Black soldier fly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[0.9, 2.8, 4.4 …]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031236"/>
                  </a:ext>
                </a:extLst>
              </a:tr>
            </a:tbl>
          </a:graphicData>
        </a:graphic>
      </p:graphicFrame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795437A7-74A5-0538-14D0-1A1AE8E7701B}"/>
              </a:ext>
            </a:extLst>
          </p:cNvPr>
          <p:cNvSpPr/>
          <p:nvPr/>
        </p:nvSpPr>
        <p:spPr>
          <a:xfrm rot="5400000">
            <a:off x="11034507" y="2205667"/>
            <a:ext cx="216024" cy="163139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02FE7B5-AB23-BE72-E43C-71FC1D26503E}"/>
              </a:ext>
            </a:extLst>
          </p:cNvPr>
          <p:cNvSpPr/>
          <p:nvPr/>
        </p:nvSpPr>
        <p:spPr>
          <a:xfrm>
            <a:off x="10228107" y="3129377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768 dimensions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AC9AA9C-A42E-285C-B5E7-B016AFBE9E79}"/>
              </a:ext>
            </a:extLst>
          </p:cNvPr>
          <p:cNvCxnSpPr>
            <a:cxnSpLocks/>
            <a:stCxn id="35" idx="3"/>
            <a:endCxn id="15" idx="1"/>
          </p:cNvCxnSpPr>
          <p:nvPr/>
        </p:nvCxnSpPr>
        <p:spPr>
          <a:xfrm>
            <a:off x="3818852" y="2719475"/>
            <a:ext cx="800671" cy="7095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ED72E53-775F-F20D-D74C-33A9AFCD6B68}"/>
              </a:ext>
            </a:extLst>
          </p:cNvPr>
          <p:cNvCxnSpPr>
            <a:cxnSpLocks/>
            <a:stCxn id="36" idx="3"/>
            <a:endCxn id="15" idx="1"/>
          </p:cNvCxnSpPr>
          <p:nvPr/>
        </p:nvCxnSpPr>
        <p:spPr>
          <a:xfrm flipV="1">
            <a:off x="3785424" y="3429000"/>
            <a:ext cx="834099" cy="67926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3CA99A90-42A1-5981-FC66-1882973405AA}"/>
              </a:ext>
            </a:extLst>
          </p:cNvPr>
          <p:cNvSpPr/>
          <p:nvPr/>
        </p:nvSpPr>
        <p:spPr>
          <a:xfrm>
            <a:off x="4619523" y="2324028"/>
            <a:ext cx="1414399" cy="2209943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Sentence specific noun phrase embeddings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9752C2E-8740-EDEC-CE55-DB9756AB7408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3115022" y="1657377"/>
            <a:ext cx="841648" cy="5677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B9595F4-3633-D9AF-97CC-F3C6F4E0A647}"/>
              </a:ext>
            </a:extLst>
          </p:cNvPr>
          <p:cNvSpPr txBox="1"/>
          <p:nvPr/>
        </p:nvSpPr>
        <p:spPr>
          <a:xfrm>
            <a:off x="3621627" y="1065905"/>
            <a:ext cx="1972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Proxy scientific </a:t>
            </a:r>
          </a:p>
          <a:p>
            <a:pPr algn="ctr"/>
            <a:r>
              <a:rPr lang="en-US" dirty="0"/>
              <a:t>knowledge element</a:t>
            </a:r>
          </a:p>
        </p:txBody>
      </p:sp>
    </p:spTree>
    <p:extLst>
      <p:ext uri="{BB962C8B-B14F-4D97-AF65-F5344CB8AC3E}">
        <p14:creationId xmlns:p14="http://schemas.microsoft.com/office/powerpoint/2010/main" val="11255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69540-5EAB-485D-A9DE-EF65555A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en-US" dirty="0"/>
              <a:t>Finding research streams and new scientific knowledge elements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4AA5D1-BA78-43C0-905C-1A696D96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E914B1-364A-436F-AD09-B4A75D16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F9EAAA-002D-4781-96E9-808E799D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A718197-EE14-4564-8A91-57D0538737A0}"/>
              </a:ext>
            </a:extLst>
          </p:cNvPr>
          <p:cNvSpPr/>
          <p:nvPr/>
        </p:nvSpPr>
        <p:spPr>
          <a:xfrm>
            <a:off x="11679867" y="1819896"/>
            <a:ext cx="80730" cy="35190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C7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4BD5917-B47B-4AE9-BBEC-09B17C818DA7}"/>
              </a:ext>
            </a:extLst>
          </p:cNvPr>
          <p:cNvSpPr txBox="1"/>
          <p:nvPr/>
        </p:nvSpPr>
        <p:spPr>
          <a:xfrm>
            <a:off x="832219" y="5800725"/>
            <a:ext cx="97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Data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D1A95E7D-ED18-4A45-AF3B-55EA7E33C7EE}"/>
              </a:ext>
            </a:extLst>
          </p:cNvPr>
          <p:cNvCxnSpPr>
            <a:cxnSpLocks/>
          </p:cNvCxnSpPr>
          <p:nvPr/>
        </p:nvCxnSpPr>
        <p:spPr>
          <a:xfrm flipV="1">
            <a:off x="301510" y="5728623"/>
            <a:ext cx="1849711" cy="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EE2B613-C2F9-43E5-981D-8E200BE9CBD7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 flipV="1">
            <a:off x="1794743" y="2719475"/>
            <a:ext cx="616449" cy="4320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B6DECB8F-78C5-48F6-864F-E8DD70832B00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>
            <a:off x="1794743" y="3151525"/>
            <a:ext cx="583021" cy="9567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9348AC65-C271-4EAE-B381-BF86D465FCAF}"/>
              </a:ext>
            </a:extLst>
          </p:cNvPr>
          <p:cNvSpPr/>
          <p:nvPr/>
        </p:nvSpPr>
        <p:spPr>
          <a:xfrm>
            <a:off x="290573" y="2747814"/>
            <a:ext cx="1504170" cy="80742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Abstracts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6458742-3CB0-41A7-B92E-BE2636C2CEE1}"/>
              </a:ext>
            </a:extLst>
          </p:cNvPr>
          <p:cNvSpPr/>
          <p:nvPr/>
        </p:nvSpPr>
        <p:spPr>
          <a:xfrm>
            <a:off x="2411192" y="2225144"/>
            <a:ext cx="1407660" cy="98866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Noun phrase extraction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0DBD4CE-0F6D-4EBB-9856-2BB5B25AA500}"/>
              </a:ext>
            </a:extLst>
          </p:cNvPr>
          <p:cNvSpPr/>
          <p:nvPr/>
        </p:nvSpPr>
        <p:spPr>
          <a:xfrm>
            <a:off x="2377764" y="3613932"/>
            <a:ext cx="1407660" cy="98866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SciBERT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607272C-90E4-4A59-990D-3819D5717F07}"/>
              </a:ext>
            </a:extLst>
          </p:cNvPr>
          <p:cNvSpPr txBox="1"/>
          <p:nvPr/>
        </p:nvSpPr>
        <p:spPr>
          <a:xfrm>
            <a:off x="479425" y="1187777"/>
            <a:ext cx="368987" cy="2381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C1E260B7-2E74-4EBE-AA11-54F859ACD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5" y="994737"/>
            <a:ext cx="780051" cy="772785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354EDE5-098D-4F4D-BD22-67CD1D5010D3}"/>
              </a:ext>
            </a:extLst>
          </p:cNvPr>
          <p:cNvSpPr txBox="1"/>
          <p:nvPr/>
        </p:nvSpPr>
        <p:spPr>
          <a:xfrm>
            <a:off x="61517" y="1774874"/>
            <a:ext cx="1962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Dimensions</a:t>
            </a:r>
            <a:endParaRPr lang="en-US" sz="1600" dirty="0"/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191E3F31-0A98-48EE-AE5B-23BB0E7B2919}"/>
              </a:ext>
            </a:extLst>
          </p:cNvPr>
          <p:cNvCxnSpPr>
            <a:cxnSpLocks/>
            <a:stCxn id="39" idx="2"/>
            <a:endCxn id="34" idx="0"/>
          </p:cNvCxnSpPr>
          <p:nvPr/>
        </p:nvCxnSpPr>
        <p:spPr>
          <a:xfrm flipH="1">
            <a:off x="1042658" y="2113428"/>
            <a:ext cx="1" cy="63438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C0E5BF25-5D99-40FE-A67A-F263880D295C}"/>
              </a:ext>
            </a:extLst>
          </p:cNvPr>
          <p:cNvSpPr txBox="1"/>
          <p:nvPr/>
        </p:nvSpPr>
        <p:spPr>
          <a:xfrm>
            <a:off x="3956670" y="5800725"/>
            <a:ext cx="211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Text mining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D825F138-8280-43EB-8C6F-C7A0734D8741}"/>
              </a:ext>
            </a:extLst>
          </p:cNvPr>
          <p:cNvCxnSpPr>
            <a:cxnSpLocks/>
          </p:cNvCxnSpPr>
          <p:nvPr/>
        </p:nvCxnSpPr>
        <p:spPr>
          <a:xfrm>
            <a:off x="2407926" y="5729278"/>
            <a:ext cx="535680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37F46CE-1BC2-4F8F-E410-E2839F0E4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42" y="4538859"/>
            <a:ext cx="1014523" cy="92386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2A2339C-C667-402E-B111-C94353A2E7E8}"/>
              </a:ext>
            </a:extLst>
          </p:cNvPr>
          <p:cNvSpPr txBox="1"/>
          <p:nvPr/>
        </p:nvSpPr>
        <p:spPr>
          <a:xfrm>
            <a:off x="55263" y="4154954"/>
            <a:ext cx="1962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Wikipedia</a:t>
            </a:r>
            <a:endParaRPr lang="en-US" sz="1600" dirty="0"/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04939BD-B7CC-01E2-7ABD-402369E83918}"/>
              </a:ext>
            </a:extLst>
          </p:cNvPr>
          <p:cNvCxnSpPr>
            <a:cxnSpLocks/>
            <a:stCxn id="16" idx="0"/>
            <a:endCxn id="34" idx="2"/>
          </p:cNvCxnSpPr>
          <p:nvPr/>
        </p:nvCxnSpPr>
        <p:spPr>
          <a:xfrm flipV="1">
            <a:off x="1036405" y="3555235"/>
            <a:ext cx="6253" cy="59971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AC9AA9C-A42E-285C-B5E7-B016AFBE9E79}"/>
              </a:ext>
            </a:extLst>
          </p:cNvPr>
          <p:cNvCxnSpPr>
            <a:cxnSpLocks/>
            <a:stCxn id="35" idx="3"/>
            <a:endCxn id="15" idx="1"/>
          </p:cNvCxnSpPr>
          <p:nvPr/>
        </p:nvCxnSpPr>
        <p:spPr>
          <a:xfrm>
            <a:off x="3818852" y="2719475"/>
            <a:ext cx="800671" cy="7095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ED72E53-775F-F20D-D74C-33A9AFCD6B68}"/>
              </a:ext>
            </a:extLst>
          </p:cNvPr>
          <p:cNvCxnSpPr>
            <a:cxnSpLocks/>
            <a:stCxn id="36" idx="3"/>
            <a:endCxn id="15" idx="1"/>
          </p:cNvCxnSpPr>
          <p:nvPr/>
        </p:nvCxnSpPr>
        <p:spPr>
          <a:xfrm flipV="1">
            <a:off x="3785424" y="3429000"/>
            <a:ext cx="834099" cy="67926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3CA99A90-42A1-5981-FC66-1882973405AA}"/>
              </a:ext>
            </a:extLst>
          </p:cNvPr>
          <p:cNvSpPr/>
          <p:nvPr/>
        </p:nvSpPr>
        <p:spPr>
          <a:xfrm>
            <a:off x="4619523" y="2324028"/>
            <a:ext cx="1414399" cy="2209943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Sentence specific noun phrase embeddings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9752C2E-8740-EDEC-CE55-DB9756AB7408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3115022" y="1657377"/>
            <a:ext cx="841648" cy="5677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B9595F4-3633-D9AF-97CC-F3C6F4E0A647}"/>
              </a:ext>
            </a:extLst>
          </p:cNvPr>
          <p:cNvSpPr txBox="1"/>
          <p:nvPr/>
        </p:nvSpPr>
        <p:spPr>
          <a:xfrm>
            <a:off x="3621627" y="1065905"/>
            <a:ext cx="1972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Proxy scientific </a:t>
            </a:r>
          </a:p>
          <a:p>
            <a:pPr algn="ctr"/>
            <a:r>
              <a:rPr lang="en-US" dirty="0"/>
              <a:t>knowledge element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7875D6C-C114-20E7-6D5E-DFFA9E2AF42C}"/>
              </a:ext>
            </a:extLst>
          </p:cNvPr>
          <p:cNvSpPr/>
          <p:nvPr/>
        </p:nvSpPr>
        <p:spPr>
          <a:xfrm>
            <a:off x="6628399" y="2324028"/>
            <a:ext cx="1123409" cy="2209943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Cleaning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7FBD503-F1B4-82EC-66F9-A1F2BCD445F0}"/>
              </a:ext>
            </a:extLst>
          </p:cNvPr>
          <p:cNvCxnSpPr>
            <a:cxnSpLocks/>
          </p:cNvCxnSpPr>
          <p:nvPr/>
        </p:nvCxnSpPr>
        <p:spPr>
          <a:xfrm flipV="1">
            <a:off x="7915991" y="5717583"/>
            <a:ext cx="3713264" cy="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AB50FB55-563F-8587-6406-A282140659A6}"/>
              </a:ext>
            </a:extLst>
          </p:cNvPr>
          <p:cNvSpPr/>
          <p:nvPr/>
        </p:nvSpPr>
        <p:spPr>
          <a:xfrm>
            <a:off x="10500817" y="2942356"/>
            <a:ext cx="1343900" cy="1016566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kmeans++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3A08C61-9CE0-A10D-F857-EEA581A78804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>
            <a:off x="6033922" y="3429000"/>
            <a:ext cx="594477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C13E7A2-D4DF-6214-F301-7DC0F5872242}"/>
              </a:ext>
            </a:extLst>
          </p:cNvPr>
          <p:cNvCxnSpPr>
            <a:cxnSpLocks/>
            <a:stCxn id="6" idx="3"/>
            <a:endCxn id="25" idx="1"/>
          </p:cNvCxnSpPr>
          <p:nvPr/>
        </p:nvCxnSpPr>
        <p:spPr>
          <a:xfrm>
            <a:off x="7751808" y="3429000"/>
            <a:ext cx="615372" cy="581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71271E8C-B847-BCB2-A451-E62526D57D5B}"/>
              </a:ext>
            </a:extLst>
          </p:cNvPr>
          <p:cNvSpPr/>
          <p:nvPr/>
        </p:nvSpPr>
        <p:spPr>
          <a:xfrm>
            <a:off x="8367180" y="2924413"/>
            <a:ext cx="1474412" cy="1020808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Summarize + filter noun phrases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2BD18C0B-E3E7-B3E5-4213-AAC55727DBF7}"/>
              </a:ext>
            </a:extLst>
          </p:cNvPr>
          <p:cNvCxnSpPr>
            <a:cxnSpLocks/>
            <a:stCxn id="25" idx="3"/>
            <a:endCxn id="21" idx="1"/>
          </p:cNvCxnSpPr>
          <p:nvPr/>
        </p:nvCxnSpPr>
        <p:spPr>
          <a:xfrm>
            <a:off x="9841592" y="3434817"/>
            <a:ext cx="659225" cy="1582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76CCB92E-E46D-C8B7-3547-E0D81824282E}"/>
              </a:ext>
            </a:extLst>
          </p:cNvPr>
          <p:cNvSpPr txBox="1"/>
          <p:nvPr/>
        </p:nvSpPr>
        <p:spPr>
          <a:xfrm>
            <a:off x="7036239" y="5789685"/>
            <a:ext cx="5581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Clustering + Evaluation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258E336-3F6E-5519-5E9B-EF50C04B8E13}"/>
              </a:ext>
            </a:extLst>
          </p:cNvPr>
          <p:cNvSpPr/>
          <p:nvPr/>
        </p:nvSpPr>
        <p:spPr>
          <a:xfrm>
            <a:off x="10354203" y="946418"/>
            <a:ext cx="1637127" cy="1447960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Labelling + development of clusters by intersection of noun phrases</a:t>
            </a:r>
          </a:p>
        </p:txBody>
      </p: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0B50FE75-7D22-8824-019E-9CCD8B0ADEF7}"/>
              </a:ext>
            </a:extLst>
          </p:cNvPr>
          <p:cNvCxnSpPr>
            <a:cxnSpLocks/>
            <a:stCxn id="21" idx="0"/>
            <a:endCxn id="53" idx="2"/>
          </p:cNvCxnSpPr>
          <p:nvPr/>
        </p:nvCxnSpPr>
        <p:spPr>
          <a:xfrm flipV="1">
            <a:off x="11172767" y="2394378"/>
            <a:ext cx="0" cy="5479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58">
            <a:extLst>
              <a:ext uri="{FF2B5EF4-FFF2-40B4-BE49-F238E27FC236}">
                <a16:creationId xmlns:a16="http://schemas.microsoft.com/office/drawing/2014/main" id="{58BFB248-384D-E6FD-962C-49ACA09BA5DD}"/>
              </a:ext>
            </a:extLst>
          </p:cNvPr>
          <p:cNvSpPr txBox="1"/>
          <p:nvPr/>
        </p:nvSpPr>
        <p:spPr>
          <a:xfrm>
            <a:off x="8675122" y="4676195"/>
            <a:ext cx="197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Proxy scientific </a:t>
            </a:r>
          </a:p>
          <a:p>
            <a:pPr algn="ctr"/>
            <a:r>
              <a:rPr lang="en-US" dirty="0"/>
              <a:t>knowledge field</a:t>
            </a:r>
          </a:p>
        </p:txBody>
      </p: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9C02079A-0CC3-6588-05D1-7D1FFE834915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9963150" y="3958922"/>
            <a:ext cx="1209617" cy="7557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14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69540-5EAB-485D-A9DE-EF65555A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en-US" dirty="0"/>
              <a:t>Finding research streams and new scientific knowledge elements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A4AA5D1-BA78-43C0-905C-1A696D96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88048" y="6455836"/>
            <a:ext cx="720000" cy="123111"/>
          </a:xfrm>
        </p:spPr>
        <p:txBody>
          <a:bodyPr/>
          <a:lstStyle/>
          <a:p>
            <a:fld id="{65A82B2D-840F-4167-AD44-C02BC9C87CCB}" type="datetime1">
              <a:rPr lang="de-DE" noProof="0" smtClean="0"/>
              <a:t>03.10.2023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E914B1-364A-436F-AD09-B4A75D16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© Fraunhofer INT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F9EAAA-002D-4781-96E9-808E799D6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5836"/>
            <a:ext cx="720000" cy="123111"/>
          </a:xfrm>
        </p:spPr>
        <p:txBody>
          <a:bodyPr/>
          <a:lstStyle/>
          <a:p>
            <a:r>
              <a:rPr lang="de-DE" noProof="0" dirty="0"/>
              <a:t>Seite</a:t>
            </a:r>
            <a:r>
              <a:rPr lang="en-US" dirty="0"/>
              <a:t> </a:t>
            </a:r>
            <a:fld id="{401BA3E4-5E55-4F99-AF09-CC6D6B2539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A718197-EE14-4564-8A91-57D0538737A0}"/>
              </a:ext>
            </a:extLst>
          </p:cNvPr>
          <p:cNvSpPr/>
          <p:nvPr/>
        </p:nvSpPr>
        <p:spPr>
          <a:xfrm>
            <a:off x="11679867" y="1819896"/>
            <a:ext cx="80730" cy="351903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5C7D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4BD5917-B47B-4AE9-BBEC-09B17C818DA7}"/>
              </a:ext>
            </a:extLst>
          </p:cNvPr>
          <p:cNvSpPr txBox="1"/>
          <p:nvPr/>
        </p:nvSpPr>
        <p:spPr>
          <a:xfrm>
            <a:off x="832219" y="5800725"/>
            <a:ext cx="97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Data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D1A95E7D-ED18-4A45-AF3B-55EA7E33C7EE}"/>
              </a:ext>
            </a:extLst>
          </p:cNvPr>
          <p:cNvCxnSpPr>
            <a:cxnSpLocks/>
          </p:cNvCxnSpPr>
          <p:nvPr/>
        </p:nvCxnSpPr>
        <p:spPr>
          <a:xfrm flipV="1">
            <a:off x="301510" y="5728623"/>
            <a:ext cx="1849711" cy="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EE2B613-C2F9-43E5-981D-8E200BE9CBD7}"/>
              </a:ext>
            </a:extLst>
          </p:cNvPr>
          <p:cNvCxnSpPr>
            <a:cxnSpLocks/>
            <a:stCxn id="34" idx="3"/>
            <a:endCxn id="35" idx="1"/>
          </p:cNvCxnSpPr>
          <p:nvPr/>
        </p:nvCxnSpPr>
        <p:spPr>
          <a:xfrm flipV="1">
            <a:off x="1794743" y="2719475"/>
            <a:ext cx="616449" cy="4320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B6DECB8F-78C5-48F6-864F-E8DD70832B00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>
            <a:off x="1794743" y="3151525"/>
            <a:ext cx="583021" cy="95673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9348AC65-C271-4EAE-B381-BF86D465FCAF}"/>
              </a:ext>
            </a:extLst>
          </p:cNvPr>
          <p:cNvSpPr/>
          <p:nvPr/>
        </p:nvSpPr>
        <p:spPr>
          <a:xfrm>
            <a:off x="290573" y="2747814"/>
            <a:ext cx="1504170" cy="80742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Abstracts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6458742-3CB0-41A7-B92E-BE2636C2CEE1}"/>
              </a:ext>
            </a:extLst>
          </p:cNvPr>
          <p:cNvSpPr/>
          <p:nvPr/>
        </p:nvSpPr>
        <p:spPr>
          <a:xfrm>
            <a:off x="2411192" y="2225144"/>
            <a:ext cx="1407660" cy="98866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Noun phrase extraction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0DBD4CE-0F6D-4EBB-9856-2BB5B25AA500}"/>
              </a:ext>
            </a:extLst>
          </p:cNvPr>
          <p:cNvSpPr/>
          <p:nvPr/>
        </p:nvSpPr>
        <p:spPr>
          <a:xfrm>
            <a:off x="2377764" y="3613932"/>
            <a:ext cx="1407660" cy="988661"/>
          </a:xfrm>
          <a:prstGeom prst="rect">
            <a:avLst/>
          </a:prstGeom>
          <a:solidFill>
            <a:schemeClr val="bg1"/>
          </a:solidFill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SciBERT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607272C-90E4-4A59-990D-3819D5717F07}"/>
              </a:ext>
            </a:extLst>
          </p:cNvPr>
          <p:cNvSpPr txBox="1"/>
          <p:nvPr/>
        </p:nvSpPr>
        <p:spPr>
          <a:xfrm>
            <a:off x="479425" y="1187777"/>
            <a:ext cx="368987" cy="23814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C1E260B7-2E74-4EBE-AA11-54F859ACD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5" y="994737"/>
            <a:ext cx="780051" cy="772785"/>
          </a:xfrm>
          <a:prstGeom prst="rect">
            <a:avLst/>
          </a:prstGeom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6354EDE5-098D-4F4D-BD22-67CD1D5010D3}"/>
              </a:ext>
            </a:extLst>
          </p:cNvPr>
          <p:cNvSpPr txBox="1"/>
          <p:nvPr/>
        </p:nvSpPr>
        <p:spPr>
          <a:xfrm>
            <a:off x="61517" y="1774874"/>
            <a:ext cx="1962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Dimensions</a:t>
            </a:r>
            <a:endParaRPr lang="en-US" sz="1600" dirty="0"/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191E3F31-0A98-48EE-AE5B-23BB0E7B2919}"/>
              </a:ext>
            </a:extLst>
          </p:cNvPr>
          <p:cNvCxnSpPr>
            <a:cxnSpLocks/>
            <a:stCxn id="39" idx="2"/>
            <a:endCxn id="34" idx="0"/>
          </p:cNvCxnSpPr>
          <p:nvPr/>
        </p:nvCxnSpPr>
        <p:spPr>
          <a:xfrm flipH="1">
            <a:off x="1042658" y="2113428"/>
            <a:ext cx="1" cy="63438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>
            <a:extLst>
              <a:ext uri="{FF2B5EF4-FFF2-40B4-BE49-F238E27FC236}">
                <a16:creationId xmlns:a16="http://schemas.microsoft.com/office/drawing/2014/main" id="{C0E5BF25-5D99-40FE-A67A-F263880D295C}"/>
              </a:ext>
            </a:extLst>
          </p:cNvPr>
          <p:cNvSpPr txBox="1"/>
          <p:nvPr/>
        </p:nvSpPr>
        <p:spPr>
          <a:xfrm>
            <a:off x="3956670" y="5800725"/>
            <a:ext cx="2111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Text mining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D825F138-8280-43EB-8C6F-C7A0734D8741}"/>
              </a:ext>
            </a:extLst>
          </p:cNvPr>
          <p:cNvCxnSpPr>
            <a:cxnSpLocks/>
          </p:cNvCxnSpPr>
          <p:nvPr/>
        </p:nvCxnSpPr>
        <p:spPr>
          <a:xfrm>
            <a:off x="2407926" y="5729278"/>
            <a:ext cx="535680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37F46CE-1BC2-4F8F-E410-E2839F0E4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42" y="4538859"/>
            <a:ext cx="1014523" cy="92386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2A2339C-C667-402E-B111-C94353A2E7E8}"/>
              </a:ext>
            </a:extLst>
          </p:cNvPr>
          <p:cNvSpPr txBox="1"/>
          <p:nvPr/>
        </p:nvSpPr>
        <p:spPr>
          <a:xfrm>
            <a:off x="55263" y="4154954"/>
            <a:ext cx="1962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Wikipedia</a:t>
            </a:r>
            <a:endParaRPr lang="en-US" sz="1600" dirty="0"/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804939BD-B7CC-01E2-7ABD-402369E83918}"/>
              </a:ext>
            </a:extLst>
          </p:cNvPr>
          <p:cNvCxnSpPr>
            <a:cxnSpLocks/>
            <a:stCxn id="16" idx="0"/>
            <a:endCxn id="34" idx="2"/>
          </p:cNvCxnSpPr>
          <p:nvPr/>
        </p:nvCxnSpPr>
        <p:spPr>
          <a:xfrm flipV="1">
            <a:off x="1036405" y="3555235"/>
            <a:ext cx="6253" cy="59971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AC9AA9C-A42E-285C-B5E7-B016AFBE9E79}"/>
              </a:ext>
            </a:extLst>
          </p:cNvPr>
          <p:cNvCxnSpPr>
            <a:cxnSpLocks/>
            <a:stCxn id="35" idx="3"/>
            <a:endCxn id="15" idx="1"/>
          </p:cNvCxnSpPr>
          <p:nvPr/>
        </p:nvCxnSpPr>
        <p:spPr>
          <a:xfrm>
            <a:off x="3818852" y="2719475"/>
            <a:ext cx="800671" cy="7095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3ED72E53-775F-F20D-D74C-33A9AFCD6B68}"/>
              </a:ext>
            </a:extLst>
          </p:cNvPr>
          <p:cNvCxnSpPr>
            <a:cxnSpLocks/>
            <a:stCxn id="36" idx="3"/>
            <a:endCxn id="15" idx="1"/>
          </p:cNvCxnSpPr>
          <p:nvPr/>
        </p:nvCxnSpPr>
        <p:spPr>
          <a:xfrm flipV="1">
            <a:off x="3785424" y="3429000"/>
            <a:ext cx="834099" cy="67926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3CA99A90-42A1-5981-FC66-1882973405AA}"/>
              </a:ext>
            </a:extLst>
          </p:cNvPr>
          <p:cNvSpPr/>
          <p:nvPr/>
        </p:nvSpPr>
        <p:spPr>
          <a:xfrm>
            <a:off x="4619523" y="2324028"/>
            <a:ext cx="1414399" cy="2209943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Sentence specific noun phrase embeddings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9752C2E-8740-EDEC-CE55-DB9756AB7408}"/>
              </a:ext>
            </a:extLst>
          </p:cNvPr>
          <p:cNvCxnSpPr>
            <a:cxnSpLocks/>
            <a:stCxn id="35" idx="0"/>
          </p:cNvCxnSpPr>
          <p:nvPr/>
        </p:nvCxnSpPr>
        <p:spPr>
          <a:xfrm flipV="1">
            <a:off x="3115022" y="1657377"/>
            <a:ext cx="841648" cy="5677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B9595F4-3633-D9AF-97CC-F3C6F4E0A647}"/>
              </a:ext>
            </a:extLst>
          </p:cNvPr>
          <p:cNvSpPr txBox="1"/>
          <p:nvPr/>
        </p:nvSpPr>
        <p:spPr>
          <a:xfrm>
            <a:off x="3621627" y="1065905"/>
            <a:ext cx="1972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Proxy scientific </a:t>
            </a:r>
          </a:p>
          <a:p>
            <a:pPr algn="ctr"/>
            <a:r>
              <a:rPr lang="en-US" dirty="0"/>
              <a:t>knowledge element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7875D6C-C114-20E7-6D5E-DFFA9E2AF42C}"/>
              </a:ext>
            </a:extLst>
          </p:cNvPr>
          <p:cNvSpPr/>
          <p:nvPr/>
        </p:nvSpPr>
        <p:spPr>
          <a:xfrm>
            <a:off x="6628399" y="2324028"/>
            <a:ext cx="1123409" cy="2209943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Cleaning 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7FBD503-F1B4-82EC-66F9-A1F2BCD445F0}"/>
              </a:ext>
            </a:extLst>
          </p:cNvPr>
          <p:cNvCxnSpPr>
            <a:cxnSpLocks/>
          </p:cNvCxnSpPr>
          <p:nvPr/>
        </p:nvCxnSpPr>
        <p:spPr>
          <a:xfrm flipV="1">
            <a:off x="7915991" y="5717583"/>
            <a:ext cx="3713264" cy="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AB50FB55-563F-8587-6406-A282140659A6}"/>
              </a:ext>
            </a:extLst>
          </p:cNvPr>
          <p:cNvSpPr/>
          <p:nvPr/>
        </p:nvSpPr>
        <p:spPr>
          <a:xfrm>
            <a:off x="10407080" y="3506456"/>
            <a:ext cx="1343900" cy="1016566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kmeans++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E3A08C61-9CE0-A10D-F857-EEA581A78804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>
          <a:xfrm>
            <a:off x="6033922" y="3429000"/>
            <a:ext cx="594477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C13E7A2-D4DF-6214-F301-7DC0F5872242}"/>
              </a:ext>
            </a:extLst>
          </p:cNvPr>
          <p:cNvCxnSpPr>
            <a:cxnSpLocks/>
            <a:stCxn id="6" idx="3"/>
            <a:endCxn id="25" idx="1"/>
          </p:cNvCxnSpPr>
          <p:nvPr/>
        </p:nvCxnSpPr>
        <p:spPr>
          <a:xfrm>
            <a:off x="7751808" y="3429000"/>
            <a:ext cx="583139" cy="5878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71271E8C-B847-BCB2-A451-E62526D57D5B}"/>
              </a:ext>
            </a:extLst>
          </p:cNvPr>
          <p:cNvSpPr/>
          <p:nvPr/>
        </p:nvSpPr>
        <p:spPr>
          <a:xfrm>
            <a:off x="8334947" y="3506456"/>
            <a:ext cx="1474412" cy="1020808"/>
          </a:xfrm>
          <a:prstGeom prst="rect">
            <a:avLst/>
          </a:prstGeom>
          <a:noFill/>
          <a:ln w="19050">
            <a:solidFill>
              <a:srgbClr val="179C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Summarize + filter noun phrases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2BD18C0B-E3E7-B3E5-4213-AAC55727DBF7}"/>
              </a:ext>
            </a:extLst>
          </p:cNvPr>
          <p:cNvCxnSpPr>
            <a:cxnSpLocks/>
            <a:stCxn id="25" idx="3"/>
            <a:endCxn id="21" idx="1"/>
          </p:cNvCxnSpPr>
          <p:nvPr/>
        </p:nvCxnSpPr>
        <p:spPr>
          <a:xfrm flipV="1">
            <a:off x="9809359" y="4014739"/>
            <a:ext cx="597721" cy="212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76CCB92E-E46D-C8B7-3547-E0D81824282E}"/>
              </a:ext>
            </a:extLst>
          </p:cNvPr>
          <p:cNvSpPr txBox="1"/>
          <p:nvPr/>
        </p:nvSpPr>
        <p:spPr>
          <a:xfrm>
            <a:off x="7036239" y="5789685"/>
            <a:ext cx="5581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Clustering + Evaluation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7482465-92F2-8602-68B0-3CFB8F414CE9}"/>
              </a:ext>
            </a:extLst>
          </p:cNvPr>
          <p:cNvSpPr/>
          <p:nvPr/>
        </p:nvSpPr>
        <p:spPr>
          <a:xfrm>
            <a:off x="9284050" y="1419636"/>
            <a:ext cx="2436182" cy="752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Dimensions: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20 clusters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2,810 noun phrases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Wikipedia: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20 clusters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665 noun phrases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C8190C6C-0877-5B9F-43A3-8D116D132284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10287000" y="2796729"/>
            <a:ext cx="792030" cy="7097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42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69540-5EAB-485D-A9DE-EF65555A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en-US" dirty="0"/>
              <a:t>Clustering results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B99F5CE-AAD6-49E2-6565-31706CF79847}"/>
              </a:ext>
            </a:extLst>
          </p:cNvPr>
          <p:cNvSpPr/>
          <p:nvPr/>
        </p:nvSpPr>
        <p:spPr>
          <a:xfrm>
            <a:off x="479425" y="1133475"/>
            <a:ext cx="454025" cy="2571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4C622875-4738-EA76-82CF-2C035A633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40735"/>
              </p:ext>
            </p:extLst>
          </p:nvPr>
        </p:nvGraphicFramePr>
        <p:xfrm>
          <a:off x="393699" y="981519"/>
          <a:ext cx="8750301" cy="448741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859373">
                  <a:extLst>
                    <a:ext uri="{9D8B030D-6E8A-4147-A177-3AD203B41FA5}">
                      <a16:colId xmlns:a16="http://schemas.microsoft.com/office/drawing/2014/main" val="3222202882"/>
                    </a:ext>
                  </a:extLst>
                </a:gridCol>
                <a:gridCol w="3698438">
                  <a:extLst>
                    <a:ext uri="{9D8B030D-6E8A-4147-A177-3AD203B41FA5}">
                      <a16:colId xmlns:a16="http://schemas.microsoft.com/office/drawing/2014/main" val="2606973876"/>
                    </a:ext>
                  </a:extLst>
                </a:gridCol>
                <a:gridCol w="4192490">
                  <a:extLst>
                    <a:ext uri="{9D8B030D-6E8A-4147-A177-3AD203B41FA5}">
                      <a16:colId xmlns:a16="http://schemas.microsoft.com/office/drawing/2014/main" val="3767107646"/>
                    </a:ext>
                  </a:extLst>
                </a:gridCol>
              </a:tblGrid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Cluster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Wikipedia Topic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Dimensions Topic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3135173067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Carbon emission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Carbon emission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3755663893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2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Wastes &amp; Waste management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Wastes &amp; Waste management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3167291283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3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Sustainability &amp; Recycling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Sustainability &amp; Environment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2851104340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4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Ecosystem &amp; Lifecycles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Supply chains &amp; Lifecycles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2503848683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5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Natural resources &amp; Resource management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Natural resources &amp; Resource management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1219153999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6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Share logistics &amp; Recycle network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Share logistics &amp; Recycle network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1516502894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Globalisation &amp; International Associations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Globalisation &amp; Global demands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1904121314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8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Business Management &amp; Social sciences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Business Management &amp; Social responsibility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1362461933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9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Global demands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Urbanisation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3178244764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10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Animal &amp; human rights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Digitalisation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1109386905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11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Green Politics &amp; Policies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Challenges &amp; Principles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3062647443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12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Climate Change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Materials &amp; Films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3809929001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13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Energy production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Liquids &amp; Indicators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709852423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14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Locations, Cities &amp; States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Effects &amp; Impacts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2586857376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15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Costs &amp; Markets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Organic materials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2637124638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16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Environment &amp; Technologies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Parameters, Approaches &amp; Tools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540250190"/>
                  </a:ext>
                </a:extLst>
              </a:tr>
              <a:tr h="248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600" kern="1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kern="100" dirty="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Artificial Intelligence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50286" marR="50286" marT="0" marB="0"/>
                </a:tc>
                <a:extLst>
                  <a:ext uri="{0D108BD9-81ED-4DB2-BD59-A6C34878D82A}">
                    <a16:rowId xmlns:a16="http://schemas.microsoft.com/office/drawing/2014/main" val="4177206994"/>
                  </a:ext>
                </a:extLst>
              </a:tr>
            </a:tbl>
          </a:graphicData>
        </a:graphic>
      </p:graphicFrame>
      <p:sp>
        <p:nvSpPr>
          <p:cNvPr id="20" name="Textfeld 19">
            <a:extLst>
              <a:ext uri="{FF2B5EF4-FFF2-40B4-BE49-F238E27FC236}">
                <a16:creationId xmlns:a16="http://schemas.microsoft.com/office/drawing/2014/main" id="{78DDC30F-24E6-7191-E6F5-84FF579BE94F}"/>
              </a:ext>
            </a:extLst>
          </p:cNvPr>
          <p:cNvSpPr txBox="1"/>
          <p:nvPr/>
        </p:nvSpPr>
        <p:spPr>
          <a:xfrm>
            <a:off x="9324975" y="1133475"/>
            <a:ext cx="2752725" cy="43601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960"/>
              </a:lnSpc>
              <a:buClr>
                <a:schemeClr val="accent1"/>
              </a:buClr>
            </a:pPr>
            <a:r>
              <a:rPr lang="de-DE" b="1" dirty="0"/>
              <a:t>Summary</a:t>
            </a: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e-DE" dirty="0"/>
              <a:t>4 clusters with identical topic ranges in both resources</a:t>
            </a: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4 clusters with very similar themes in Wikipedia and Dimensions</a:t>
            </a: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8 and 9 clusters with more individual topics between the two resources</a:t>
            </a:r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ts val="196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4 and 3 clusters that were filled with stopwords or almost empty </a:t>
            </a:r>
          </a:p>
        </p:txBody>
      </p:sp>
    </p:spTree>
    <p:extLst>
      <p:ext uri="{BB962C8B-B14F-4D97-AF65-F5344CB8AC3E}">
        <p14:creationId xmlns:p14="http://schemas.microsoft.com/office/powerpoint/2010/main" val="40914823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7" id="{14180148-20CF-4DA7-A721-921E466A1C22}" vid="{F8CF5006-811B-4D57-A7EB-E6DAF4B53F7A}"/>
    </a:ext>
  </a:extLst>
</a:theme>
</file>

<file path=ppt/theme/theme2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1FAF6488162442B3BEA141681D76CA" ma:contentTypeVersion="0" ma:contentTypeDescription="Ein neues Dokument erstellen." ma:contentTypeScope="" ma:versionID="aaf6905124426fa0613b88747b89160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EC8B2C-2415-4285-BA8C-210409E0C1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F9FEEB-5F15-4044-AEFB-372FD0DE8D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1559DF-4827-4D50-BB2E-E75145A7983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PP_190122_Fraunhofer_Master_16-9</Template>
  <TotalTime>0</TotalTime>
  <Words>2587</Words>
  <Application>Microsoft Office PowerPoint</Application>
  <PresentationFormat>Widescreen</PresentationFormat>
  <Paragraphs>453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Frutiger LT Com 45 Light</vt:lpstr>
      <vt:lpstr>Frutiger LT Com 65 Bold</vt:lpstr>
      <vt:lpstr>Frutiger LT Com 75 Black</vt:lpstr>
      <vt:lpstr>Arial</vt:lpstr>
      <vt:lpstr>Calibri</vt:lpstr>
      <vt:lpstr>Wingdings</vt:lpstr>
      <vt:lpstr>Fraunhofer_Master_16-9</vt:lpstr>
      <vt:lpstr>think-cell Folie</vt:lpstr>
      <vt:lpstr>PowerPoint Presentation</vt:lpstr>
      <vt:lpstr>Exploring the thematic landscape of Circular Economy</vt:lpstr>
      <vt:lpstr>The basis of our research</vt:lpstr>
      <vt:lpstr>Finding research streams and new scientific knowledge elements</vt:lpstr>
      <vt:lpstr>Finding research streams and new scientific knowledge elements</vt:lpstr>
      <vt:lpstr>Finding research streams and new scientific knowledge elements</vt:lpstr>
      <vt:lpstr>Finding research streams and new scientific knowledge elements</vt:lpstr>
      <vt:lpstr>Finding research streams and new scientific knowledge elements</vt:lpstr>
      <vt:lpstr>Clustering results</vt:lpstr>
      <vt:lpstr>Clustering results</vt:lpstr>
      <vt:lpstr>Clustering results</vt:lpstr>
      <vt:lpstr>Clustering results</vt:lpstr>
      <vt:lpstr>Evaluation of the two data resources</vt:lpstr>
      <vt:lpstr>Unique for publication data: Finding research streams</vt:lpstr>
      <vt:lpstr>Unique for publication data: Finding new knowledge elements</vt:lpstr>
      <vt:lpstr>Unique for Wikipedia data: Hyperlink network illustration</vt:lpstr>
      <vt:lpstr>PowerPoint Presentation</vt:lpstr>
      <vt:lpstr>Conclusions, Limitations and 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Büttgen, Jan-Lukas</dc:creator>
  <cp:lastModifiedBy>Daniel.Richter</cp:lastModifiedBy>
  <cp:revision>126</cp:revision>
  <dcterms:created xsi:type="dcterms:W3CDTF">2022-06-29T08:15:51Z</dcterms:created>
  <dcterms:modified xsi:type="dcterms:W3CDTF">2023-10-03T18:51:52Z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0x0101008D1FAF6488162442B3BEA141681D76CA</vt:lpwstr>
  </property>
</Properties>
</file>