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4"/>
  </p:notesMasterIdLst>
  <p:sldIdLst>
    <p:sldId id="658" r:id="rId3"/>
    <p:sldId id="693" r:id="rId4"/>
    <p:sldId id="732" r:id="rId5"/>
    <p:sldId id="731" r:id="rId6"/>
    <p:sldId id="733" r:id="rId7"/>
    <p:sldId id="734" r:id="rId8"/>
    <p:sldId id="684" r:id="rId9"/>
    <p:sldId id="674" r:id="rId10"/>
    <p:sldId id="728" r:id="rId11"/>
    <p:sldId id="709" r:id="rId12"/>
    <p:sldId id="691" r:id="rId13"/>
    <p:sldId id="701" r:id="rId14"/>
    <p:sldId id="742" r:id="rId15"/>
    <p:sldId id="721" r:id="rId16"/>
    <p:sldId id="725" r:id="rId17"/>
    <p:sldId id="726" r:id="rId18"/>
    <p:sldId id="740" r:id="rId19"/>
    <p:sldId id="736" r:id="rId20"/>
    <p:sldId id="741" r:id="rId21"/>
    <p:sldId id="714" r:id="rId22"/>
    <p:sldId id="7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3207"/>
  </p:normalViewPr>
  <p:slideViewPr>
    <p:cSldViewPr snapToGrid="0">
      <p:cViewPr>
        <p:scale>
          <a:sx n="100" d="100"/>
          <a:sy n="100" d="100"/>
        </p:scale>
        <p:origin x="92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CA0E4-ABB2-4044-9727-DEBF72539911}" type="datetimeFigureOut">
              <a:rPr lang="en-US" smtClean="0"/>
              <a:t>10/3/23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03120-D124-6448-B0DF-9B6B2F65C854}" type="slidenum">
              <a:rPr lang="en-US" smtClean="0"/>
              <a:t>‹#›</a:t>
            </a:fld>
            <a:endParaRPr lang="en-US"/>
          </a:p>
        </p:txBody>
      </p:sp>
    </p:spTree>
    <p:extLst>
      <p:ext uri="{BB962C8B-B14F-4D97-AF65-F5344CB8AC3E}">
        <p14:creationId xmlns:p14="http://schemas.microsoft.com/office/powerpoint/2010/main" val="383674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ink.springer.com/article/10.1007/s11024-023-09501-3#ref-CR29" TargetMode="External"/><Relationship Id="rId7" Type="http://schemas.openxmlformats.org/officeDocument/2006/relationships/hyperlink" Target="https://link.springer.com/article/10.1007/s11192-010-0191-y#ref-CR6"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link.springer.com/article/10.1007/s11024-023-09501-3" TargetMode="External"/><Relationship Id="rId5" Type="http://schemas.openxmlformats.org/officeDocument/2006/relationships/hyperlink" Target="https://link.springer.com/article/10.1007/s11024-023-09501-3#ref-CR64" TargetMode="External"/><Relationship Id="rId4" Type="http://schemas.openxmlformats.org/officeDocument/2006/relationships/hyperlink" Target="https://link.springer.com/article/10.1007/s11024-023-09501-3#ref-CR44"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ature.com/articles/d41586-022-00478-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03120-D124-6448-B0DF-9B6B2F65C854}" type="slidenum">
              <a:rPr lang="en-US" smtClean="0"/>
              <a:t>1</a:t>
            </a:fld>
            <a:endParaRPr lang="en-US"/>
          </a:p>
        </p:txBody>
      </p:sp>
    </p:spTree>
    <p:extLst>
      <p:ext uri="{BB962C8B-B14F-4D97-AF65-F5344CB8AC3E}">
        <p14:creationId xmlns:p14="http://schemas.microsoft.com/office/powerpoint/2010/main" val="135247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country overall EC not top for </a:t>
            </a:r>
            <a:r>
              <a:rPr lang="en-US" dirty="0" err="1"/>
              <a:t>Finalnd</a:t>
            </a:r>
            <a:r>
              <a:rPr lang="en-US" dirty="0"/>
              <a:t> and Norway   (</a:t>
            </a:r>
            <a:r>
              <a:rPr lang="en-US" dirty="0" err="1"/>
              <a:t>nowirway</a:t>
            </a:r>
            <a:r>
              <a:rPr lang="en-US" dirty="0"/>
              <a:t> is research council of Norway – 20k vs 14k papers)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2021 only  change is German research foundation in top 10 and NSF drops out.</a:t>
            </a:r>
          </a:p>
          <a:p>
            <a:endParaRPr lang="en-US" dirty="0"/>
          </a:p>
        </p:txBody>
      </p:sp>
      <p:sp>
        <p:nvSpPr>
          <p:cNvPr id="4" name="Slide Number Placeholder 3"/>
          <p:cNvSpPr>
            <a:spLocks noGrp="1"/>
          </p:cNvSpPr>
          <p:nvPr>
            <p:ph type="sldNum" sz="quarter" idx="5"/>
          </p:nvPr>
        </p:nvSpPr>
        <p:spPr/>
        <p:txBody>
          <a:bodyPr/>
          <a:lstStyle/>
          <a:p>
            <a:fld id="{C6A03120-D124-6448-B0DF-9B6B2F65C854}" type="slidenum">
              <a:rPr lang="en-US" smtClean="0"/>
              <a:t>12</a:t>
            </a:fld>
            <a:endParaRPr lang="en-US"/>
          </a:p>
        </p:txBody>
      </p:sp>
    </p:spTree>
    <p:extLst>
      <p:ext uri="{BB962C8B-B14F-4D97-AF65-F5344CB8AC3E}">
        <p14:creationId xmlns:p14="http://schemas.microsoft.com/office/powerpoint/2010/main" val="2453201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country overall EC not top for </a:t>
            </a:r>
            <a:r>
              <a:rPr lang="en-US" dirty="0" err="1"/>
              <a:t>Finalnd</a:t>
            </a:r>
            <a:r>
              <a:rPr lang="en-US" dirty="0"/>
              <a:t> and Norway   (</a:t>
            </a:r>
            <a:r>
              <a:rPr lang="en-US" dirty="0" err="1"/>
              <a:t>nowirway</a:t>
            </a:r>
            <a:r>
              <a:rPr lang="en-US" dirty="0"/>
              <a:t> is research council of Norway – 20k vs 14k papers)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2021 only  change is German research foundation in top 10 and NSF drops out.</a:t>
            </a:r>
          </a:p>
          <a:p>
            <a:endParaRPr lang="en-US" dirty="0"/>
          </a:p>
        </p:txBody>
      </p:sp>
      <p:sp>
        <p:nvSpPr>
          <p:cNvPr id="4" name="Slide Number Placeholder 3"/>
          <p:cNvSpPr>
            <a:spLocks noGrp="1"/>
          </p:cNvSpPr>
          <p:nvPr>
            <p:ph type="sldNum" sz="quarter" idx="5"/>
          </p:nvPr>
        </p:nvSpPr>
        <p:spPr/>
        <p:txBody>
          <a:bodyPr/>
          <a:lstStyle/>
          <a:p>
            <a:fld id="{C6A03120-D124-6448-B0DF-9B6B2F65C854}" type="slidenum">
              <a:rPr lang="en-US" smtClean="0"/>
              <a:t>13</a:t>
            </a:fld>
            <a:endParaRPr lang="en-US"/>
          </a:p>
        </p:txBody>
      </p:sp>
    </p:spTree>
    <p:extLst>
      <p:ext uri="{BB962C8B-B14F-4D97-AF65-F5344CB8AC3E}">
        <p14:creationId xmlns:p14="http://schemas.microsoft.com/office/powerpoint/2010/main" val="8085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NSF = 15% on </a:t>
            </a:r>
            <a:r>
              <a:rPr lang="en-GB" dirty="0" err="1"/>
              <a:t>particules</a:t>
            </a:r>
            <a:r>
              <a:rPr lang="en-GB" dirty="0"/>
              <a:t> and fields, UKRI 5% standard model, NNSDFC ~6%, NSF 9%, ERC ~6.5%</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C6A03120-D124-6448-B0DF-9B6B2F65C854}" type="slidenum">
              <a:rPr lang="en-US" smtClean="0"/>
              <a:t>18</a:t>
            </a:fld>
            <a:endParaRPr lang="en-US"/>
          </a:p>
        </p:txBody>
      </p:sp>
    </p:spTree>
    <p:extLst>
      <p:ext uri="{BB962C8B-B14F-4D97-AF65-F5344CB8AC3E}">
        <p14:creationId xmlns:p14="http://schemas.microsoft.com/office/powerpoint/2010/main" val="2666189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NSF = 15% on </a:t>
            </a:r>
            <a:r>
              <a:rPr lang="en-GB" dirty="0" err="1"/>
              <a:t>particules</a:t>
            </a:r>
            <a:r>
              <a:rPr lang="en-GB" dirty="0"/>
              <a:t> and fields, UKRI 5% standard model, NNSDFC ~6%, NSF 9%, ERC ~6.5%</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C6A03120-D124-6448-B0DF-9B6B2F65C854}" type="slidenum">
              <a:rPr lang="en-US" smtClean="0"/>
              <a:t>19</a:t>
            </a:fld>
            <a:endParaRPr lang="en-US"/>
          </a:p>
        </p:txBody>
      </p:sp>
    </p:spTree>
    <p:extLst>
      <p:ext uri="{BB962C8B-B14F-4D97-AF65-F5344CB8AC3E}">
        <p14:creationId xmlns:p14="http://schemas.microsoft.com/office/powerpoint/2010/main" val="1197881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a typeface="Calibri" panose="020F0502020204030204" pitchFamily="34" charset="0"/>
              </a:rPr>
              <a:t>National Natural Science Foundation of China doubled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Calibri" panose="020F0502020204030204" pitchFamily="34" charset="0"/>
              </a:rPr>
              <a:t>BREXIT? </a:t>
            </a:r>
            <a:r>
              <a:rPr lang="en-GB" sz="1200" dirty="0" err="1">
                <a:effectLst/>
                <a:latin typeface="Times New Roman" panose="02020603050405020304" pitchFamily="18" charset="0"/>
                <a:ea typeface="Calibri" panose="020F0502020204030204" pitchFamily="34" charset="0"/>
              </a:rPr>
              <a:t>Uk</a:t>
            </a:r>
            <a:r>
              <a:rPr lang="en-GB" sz="1200" dirty="0">
                <a:effectLst/>
                <a:latin typeface="Times New Roman" panose="02020603050405020304" pitchFamily="18" charset="0"/>
                <a:ea typeface="Calibri" panose="020F0502020204030204" pitchFamily="34" charset="0"/>
              </a:rPr>
              <a:t> </a:t>
            </a:r>
            <a:r>
              <a:rPr lang="en-GB" sz="1200" dirty="0" err="1">
                <a:effectLst/>
                <a:latin typeface="Times New Roman" panose="02020603050405020304" pitchFamily="18" charset="0"/>
                <a:ea typeface="Calibri" panose="020F0502020204030204" pitchFamily="34" charset="0"/>
              </a:rPr>
              <a:t>beome</a:t>
            </a:r>
            <a:r>
              <a:rPr lang="en-GB" sz="1200" dirty="0">
                <a:effectLst/>
                <a:latin typeface="Times New Roman" panose="02020603050405020304" pitchFamily="18" charset="0"/>
                <a:ea typeface="Calibri" panose="020F0502020204030204" pitchFamily="34" charset="0"/>
              </a:rPr>
              <a:t> part of </a:t>
            </a:r>
            <a:r>
              <a:rPr lang="en-GB" sz="1200" dirty="0" err="1">
                <a:effectLst/>
                <a:latin typeface="Times New Roman" panose="02020603050405020304" pitchFamily="18" charset="0"/>
                <a:ea typeface="Calibri" panose="020F0502020204030204" pitchFamily="34" charset="0"/>
              </a:rPr>
              <a:t>Horiizon</a:t>
            </a:r>
            <a:r>
              <a:rPr lang="en-GB" sz="1200" dirty="0">
                <a:effectLst/>
                <a:latin typeface="Times New Roman" panose="02020603050405020304" pitchFamily="18" charset="0"/>
                <a:ea typeface="Calibri" panose="020F0502020204030204" pitchFamily="34" charset="0"/>
              </a:rPr>
              <a:t> – may  increase but will be lagging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Calibri" panose="020F0502020204030204" pitchFamily="34" charset="0"/>
              </a:rPr>
              <a:t>the EU, funding from US government health bodies (e.g., National Institute of Health - NIH) is prominent but has decreased (12% to 9.5%). Funding from UK Research and Innovation (UKRI) has also declined (10.5% to 7.5%) over the period, possibly a consequence of Brexit. Notably, the impact of Nordic research declines over the period - all top 10 funders (by publication count) saw their Category Normalised Citation Impact (CNCI) stagnate or decrease, particularly UKRI and NIH whose values halved from above 6 to around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indent="0">
              <a:buNone/>
            </a:pPr>
            <a:r>
              <a:rPr lang="en-GB" sz="1200" dirty="0" err="1">
                <a:effectLst/>
                <a:latin typeface="Times New Roman" panose="02020603050405020304" pitchFamily="18" charset="0"/>
                <a:ea typeface="Calibri" panose="020F0502020204030204" pitchFamily="34" charset="0"/>
              </a:rPr>
              <a:t>Cnci</a:t>
            </a:r>
            <a:r>
              <a:rPr lang="en-GB" sz="1200" dirty="0">
                <a:effectLst/>
                <a:latin typeface="Times New Roman" panose="02020603050405020304" pitchFamily="18" charset="0"/>
                <a:ea typeface="Calibri" panose="020F0502020204030204" pitchFamily="34" charset="0"/>
              </a:rPr>
              <a:t> above world average but </a:t>
            </a:r>
            <a:r>
              <a:rPr lang="en-GB" sz="1200" dirty="0" err="1">
                <a:effectLst/>
                <a:latin typeface="Times New Roman" panose="02020603050405020304" pitchFamily="18" charset="0"/>
                <a:ea typeface="Calibri" panose="020F0502020204030204" pitchFamily="34" charset="0"/>
              </a:rPr>
              <a:t>ddeclining</a:t>
            </a:r>
            <a:r>
              <a:rPr lang="en-GB" sz="1200" dirty="0">
                <a:effectLst/>
                <a:latin typeface="Times New Roman" panose="02020603050405020304" pitchFamily="18" charset="0"/>
                <a:ea typeface="Calibri" panose="020F0502020204030204" pitchFamily="34" charset="0"/>
              </a:rPr>
              <a:t> – could change some change coul</a:t>
            </a:r>
            <a:r>
              <a:rPr lang="en-GB" sz="1200" dirty="0">
                <a:latin typeface="Times New Roman" panose="02020603050405020304" pitchFamily="18" charset="0"/>
                <a:ea typeface="Calibri" panose="020F0502020204030204" pitchFamily="34" charset="0"/>
              </a:rPr>
              <a:t>d be noise</a:t>
            </a:r>
          </a:p>
          <a:p>
            <a:pPr marL="0" indent="0">
              <a:buNone/>
            </a:pPr>
            <a:r>
              <a:rPr lang="en-GB" sz="1200" dirty="0" err="1">
                <a:effectLst/>
                <a:latin typeface="Times New Roman" panose="02020603050405020304" pitchFamily="18" charset="0"/>
                <a:ea typeface="Calibri" panose="020F0502020204030204" pitchFamily="34" charset="0"/>
              </a:rPr>
              <a:t>Rresearch</a:t>
            </a:r>
            <a:r>
              <a:rPr lang="en-GB" sz="1200" dirty="0">
                <a:effectLst/>
                <a:latin typeface="Times New Roman" panose="02020603050405020304" pitchFamily="18" charset="0"/>
                <a:ea typeface="Calibri" panose="020F0502020204030204" pitchFamily="34" charset="0"/>
              </a:rPr>
              <a:t> council of Norway and </a:t>
            </a:r>
            <a:r>
              <a:rPr lang="en-GB" sz="1200" dirty="0" err="1">
                <a:effectLst/>
                <a:latin typeface="Times New Roman" panose="02020603050405020304" pitchFamily="18" charset="0"/>
                <a:ea typeface="Calibri" panose="020F0502020204030204" pitchFamily="34" charset="0"/>
              </a:rPr>
              <a:t>dacadmey</a:t>
            </a:r>
            <a:r>
              <a:rPr lang="en-GB" sz="1200" dirty="0">
                <a:effectLst/>
                <a:latin typeface="Times New Roman" panose="02020603050405020304" pitchFamily="18" charset="0"/>
                <a:ea typeface="Calibri" panose="020F0502020204030204" pitchFamily="34" charset="0"/>
              </a:rPr>
              <a:t>  </a:t>
            </a:r>
            <a:r>
              <a:rPr lang="en-GB" sz="1200" dirty="0" err="1">
                <a:effectLst/>
                <a:latin typeface="Times New Roman" panose="02020603050405020304" pitchFamily="18" charset="0"/>
                <a:ea typeface="Calibri" panose="020F0502020204030204" pitchFamily="34" charset="0"/>
              </a:rPr>
              <a:t>oif</a:t>
            </a:r>
            <a:r>
              <a:rPr lang="en-GB" sz="1200" dirty="0">
                <a:effectLst/>
                <a:latin typeface="Times New Roman" panose="02020603050405020304" pitchFamily="18" charset="0"/>
                <a:ea typeface="Calibri" panose="020F0502020204030204" pitchFamily="34" charset="0"/>
              </a:rPr>
              <a:t> </a:t>
            </a:r>
            <a:r>
              <a:rPr lang="en-GB" sz="1200" dirty="0" err="1">
                <a:effectLst/>
                <a:latin typeface="Times New Roman" panose="02020603050405020304" pitchFamily="18" charset="0"/>
                <a:ea typeface="Calibri" panose="020F0502020204030204" pitchFamily="34" charset="0"/>
              </a:rPr>
              <a:t>finlan</a:t>
            </a:r>
            <a:r>
              <a:rPr lang="en-GB" sz="1200" dirty="0">
                <a:effectLst/>
                <a:latin typeface="Times New Roman" panose="02020603050405020304" pitchFamily="18" charset="0"/>
                <a:ea typeface="Calibri" panose="020F0502020204030204" pitchFamily="34" charset="0"/>
              </a:rPr>
              <a:t> </a:t>
            </a:r>
            <a:r>
              <a:rPr lang="en-GB" sz="1200" dirty="0" err="1">
                <a:effectLst/>
                <a:latin typeface="Times New Roman" panose="02020603050405020304" pitchFamily="18" charset="0"/>
                <a:ea typeface="Calibri" panose="020F0502020204030204" pitchFamily="34" charset="0"/>
              </a:rPr>
              <a:t>dabove</a:t>
            </a:r>
            <a:r>
              <a:rPr lang="en-GB" sz="1200" dirty="0">
                <a:effectLst/>
                <a:latin typeface="Times New Roman" panose="02020603050405020304" pitchFamily="18" charset="0"/>
                <a:ea typeface="Calibri" panose="020F0502020204030204" pitchFamily="34" charset="0"/>
              </a:rPr>
              <a:t> </a:t>
            </a:r>
            <a:r>
              <a:rPr lang="en-GB" sz="1200" dirty="0" err="1">
                <a:effectLst/>
                <a:latin typeface="Times New Roman" panose="02020603050405020304" pitchFamily="18" charset="0"/>
                <a:ea typeface="Calibri" panose="020F0502020204030204" pitchFamily="34" charset="0"/>
              </a:rPr>
              <a:t>worl</a:t>
            </a:r>
            <a:r>
              <a:rPr lang="en-GB" sz="1200" dirty="0">
                <a:effectLst/>
                <a:latin typeface="Times New Roman" panose="02020603050405020304" pitchFamily="18" charset="0"/>
                <a:ea typeface="Calibri" panose="020F0502020204030204" pitchFamily="34" charset="0"/>
              </a:rPr>
              <a:t> </a:t>
            </a:r>
            <a:r>
              <a:rPr lang="en-GB" sz="1200" dirty="0" err="1">
                <a:effectLst/>
                <a:latin typeface="Times New Roman" panose="02020603050405020304" pitchFamily="18" charset="0"/>
                <a:ea typeface="Calibri" panose="020F0502020204030204" pitchFamily="34" charset="0"/>
              </a:rPr>
              <a:t>davearage</a:t>
            </a:r>
            <a:r>
              <a:rPr lang="en-GB" sz="1200" dirty="0">
                <a:effectLst/>
                <a:latin typeface="Times New Roman" panose="02020603050405020304" pitchFamily="18" charset="0"/>
                <a:ea typeface="Calibri" panose="020F0502020204030204" pitchFamily="34" charset="0"/>
              </a:rPr>
              <a:t> for collab </a:t>
            </a:r>
            <a:r>
              <a:rPr lang="en-GB" sz="1200" dirty="0" err="1">
                <a:effectLst/>
                <a:latin typeface="Times New Roman" panose="02020603050405020304" pitchFamily="18" charset="0"/>
                <a:ea typeface="Calibri" panose="020F0502020204030204" pitchFamily="34" charset="0"/>
              </a:rPr>
              <a:t>cnci</a:t>
            </a:r>
            <a:endParaRPr lang="en-GB" sz="1200" dirty="0">
              <a:effectLst/>
              <a:latin typeface="Times New Roman" panose="02020603050405020304" pitchFamily="18" charset="0"/>
              <a:ea typeface="Calibri" panose="020F0502020204030204" pitchFamily="34" charset="0"/>
            </a:endParaRPr>
          </a:p>
          <a:p>
            <a:pPr marL="0" indent="0">
              <a:buNone/>
            </a:pPr>
            <a:endParaRPr lang="en-GB" sz="1200" dirty="0">
              <a:latin typeface="Times New Roman" panose="02020603050405020304" pitchFamily="18" charset="0"/>
              <a:ea typeface="Calibri" panose="020F0502020204030204" pitchFamily="34" charset="0"/>
            </a:endParaRPr>
          </a:p>
          <a:p>
            <a:pPr marL="0" indent="0">
              <a:buNone/>
            </a:pPr>
            <a:r>
              <a:rPr lang="en-GB" sz="1200" dirty="0">
                <a:effectLst/>
                <a:latin typeface="Times New Roman" panose="02020603050405020304" pitchFamily="18" charset="0"/>
                <a:ea typeface="Calibri" panose="020F0502020204030204" pitchFamily="34" charset="0"/>
              </a:rPr>
              <a:t>Only  considering ~50% </a:t>
            </a:r>
            <a:r>
              <a:rPr lang="en-GB" sz="1200" dirty="0">
                <a:latin typeface="Times New Roman" panose="02020603050405020304" pitchFamily="18" charset="0"/>
                <a:ea typeface="Calibri" panose="020F0502020204030204" pitchFamily="34" charset="0"/>
              </a:rPr>
              <a:t>of Nordic papers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6A03120-D124-6448-B0DF-9B6B2F65C854}" type="slidenum">
              <a:rPr lang="en-US" smtClean="0"/>
              <a:t>20</a:t>
            </a:fld>
            <a:endParaRPr lang="en-US"/>
          </a:p>
        </p:txBody>
      </p:sp>
    </p:spTree>
    <p:extLst>
      <p:ext uri="{BB962C8B-B14F-4D97-AF65-F5344CB8AC3E}">
        <p14:creationId xmlns:p14="http://schemas.microsoft.com/office/powerpoint/2010/main" val="2890331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Times New Roman" panose="02020603050405020304" pitchFamily="18" charset="0"/>
                <a:ea typeface="Times New Roman" panose="02020603050405020304" pitchFamily="18" charset="0"/>
              </a:rPr>
              <a:t>Chinese funding likely  to increase</a:t>
            </a:r>
          </a:p>
        </p:txBody>
      </p:sp>
      <p:sp>
        <p:nvSpPr>
          <p:cNvPr id="4" name="Slide Number Placeholder 3"/>
          <p:cNvSpPr>
            <a:spLocks noGrp="1"/>
          </p:cNvSpPr>
          <p:nvPr>
            <p:ph type="sldNum" sz="quarter" idx="5"/>
          </p:nvPr>
        </p:nvSpPr>
        <p:spPr/>
        <p:txBody>
          <a:bodyPr/>
          <a:lstStyle/>
          <a:p>
            <a:fld id="{C6A03120-D124-6448-B0DF-9B6B2F65C854}" type="slidenum">
              <a:rPr lang="en-US" smtClean="0"/>
              <a:t>21</a:t>
            </a:fld>
            <a:endParaRPr lang="en-US"/>
          </a:p>
        </p:txBody>
      </p:sp>
    </p:spTree>
    <p:extLst>
      <p:ext uri="{BB962C8B-B14F-4D97-AF65-F5344CB8AC3E}">
        <p14:creationId xmlns:p14="http://schemas.microsoft.com/office/powerpoint/2010/main" val="94436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Funding is imperative for academic research and can be provided by, among others, governments and private companies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national natural science foundation of </a:t>
            </a:r>
            <a:r>
              <a:rPr lang="en-GB" sz="1200" dirty="0" err="1"/>
              <a:t>china</a:t>
            </a:r>
            <a:r>
              <a:rPr lang="en-GB" sz="1200" dirty="0"/>
              <a:t> $4b, Academy of Finland €500M,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r>
              <a:rPr lang="en-GB" dirty="0"/>
              <a:t>In most research systems across Europe, the proportion of project grants allocated to scientists has become almost as large as the proportion of block grants allocated to universities (</a:t>
            </a:r>
            <a:r>
              <a:rPr lang="en-GB" dirty="0" err="1"/>
              <a:t>Gläser</a:t>
            </a:r>
            <a:r>
              <a:rPr lang="en-GB" dirty="0"/>
              <a:t> and </a:t>
            </a:r>
            <a:r>
              <a:rPr lang="en-GB" dirty="0" err="1"/>
              <a:t>Laudel</a:t>
            </a:r>
            <a:r>
              <a:rPr lang="en-GB" dirty="0"/>
              <a:t> </a:t>
            </a:r>
            <a:r>
              <a:rPr lang="en-GB" dirty="0">
                <a:hlinkClick r:id="rId3" tooltip="Gläser, Jochen and Grit Laudel. 2016. Governing Science: How Science Policy Shapes Research Content. European Journal of Sociology 57: 117–168."/>
              </a:rPr>
              <a:t>2016</a:t>
            </a:r>
            <a:r>
              <a:rPr lang="en-GB" dirty="0"/>
              <a:t>; </a:t>
            </a:r>
            <a:r>
              <a:rPr lang="en-GB" dirty="0" err="1"/>
              <a:t>Lepori</a:t>
            </a:r>
            <a:r>
              <a:rPr lang="en-GB" dirty="0"/>
              <a:t> et al. </a:t>
            </a:r>
            <a:r>
              <a:rPr lang="en-GB" dirty="0">
                <a:hlinkClick r:id="rId4" tooltip="Lepori, Benedetto, Peter van den Besselaar, Michael Dinges, Bianca Potì, Emanuela Reale, Stig Slipersæter, Jean Thèves, and Barend van der Meulen. 2007. Comparing the Evolution of National Research Policies: What Patterns of Change? Science and Public Policy 34: 372–388."/>
              </a:rPr>
              <a:t>2007</a:t>
            </a:r>
            <a:r>
              <a:rPr lang="en-GB" dirty="0"/>
              <a:t>; </a:t>
            </a:r>
            <a:r>
              <a:rPr lang="en-GB" dirty="0" err="1"/>
              <a:t>Skoie</a:t>
            </a:r>
            <a:r>
              <a:rPr lang="en-GB" dirty="0"/>
              <a:t> </a:t>
            </a:r>
            <a:r>
              <a:rPr lang="en-GB" dirty="0">
                <a:hlinkClick r:id="rId5" tooltip="Skoie, Hans. 1996. Basic Research - A New Funding Climate? Science and Public Policy 23: 66–75."/>
              </a:rPr>
              <a:t>1996</a:t>
            </a:r>
            <a:r>
              <a:rPr lang="en-GB" dirty="0"/>
              <a:t>). </a:t>
            </a:r>
            <a:r>
              <a:rPr lang="en-GB" sz="1400" dirty="0"/>
              <a:t>“ - </a:t>
            </a:r>
            <a:r>
              <a:rPr lang="en-GB" sz="1400" dirty="0">
                <a:hlinkClick r:id="rId6"/>
              </a:rPr>
              <a:t>https://link.springer.com/article/10.1007/s11024-023-09501-3</a:t>
            </a: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Public </a:t>
            </a:r>
            <a:r>
              <a:rPr lang="en-GB" sz="1200" dirty="0" err="1"/>
              <a:t>ubniversities</a:t>
            </a:r>
            <a:r>
              <a:rPr lang="en-GB" sz="1200" dirty="0"/>
              <a:t> more reliant on external </a:t>
            </a:r>
            <a:r>
              <a:rPr lang="en-GB" sz="1200" dirty="0" err="1"/>
              <a:t>peerr</a:t>
            </a:r>
            <a:r>
              <a:rPr lang="en-GB" sz="1200" dirty="0"/>
              <a:t> reviewed funding opportunities. </a:t>
            </a:r>
            <a:r>
              <a:rPr lang="en-GB" dirty="0"/>
              <a:t>-Consequently, scholars “are forced into a competitive environment driven by evaluation for the allocation of these scarce funds” (Heinze </a:t>
            </a:r>
            <a:r>
              <a:rPr lang="en-GB" dirty="0">
                <a:hlinkClick r:id="rId7" tooltip="Heinze, T. (2008). How to sponsor ground-breaking research: A comparison of funding schemes. Science and Public Policy,&#10;                           35(5), 302–318."/>
              </a:rPr>
              <a:t>2008</a:t>
            </a:r>
            <a:r>
              <a:rPr lang="en-GB" dirty="0"/>
              <a:t>, p. 302). The success in obtaining research funding has been given strong weight in performance evaluations of university professors and researchers, including in decisions on hiring and tenure or promotion. As a result, applying for external research funding has become one of the major activities carried out routinely by scholars at universities</a:t>
            </a:r>
            <a:endParaRPr lang="en-GB" sz="1200" dirty="0"/>
          </a:p>
        </p:txBody>
      </p:sp>
      <p:sp>
        <p:nvSpPr>
          <p:cNvPr id="4" name="Slide Number Placeholder 3"/>
          <p:cNvSpPr>
            <a:spLocks noGrp="1"/>
          </p:cNvSpPr>
          <p:nvPr>
            <p:ph type="sldNum" sz="quarter" idx="5"/>
          </p:nvPr>
        </p:nvSpPr>
        <p:spPr/>
        <p:txBody>
          <a:bodyPr/>
          <a:lstStyle/>
          <a:p>
            <a:fld id="{C6A03120-D124-6448-B0DF-9B6B2F65C854}" type="slidenum">
              <a:rPr lang="en-US" smtClean="0"/>
              <a:t>2</a:t>
            </a:fld>
            <a:endParaRPr lang="en-US"/>
          </a:p>
        </p:txBody>
      </p:sp>
    </p:spTree>
    <p:extLst>
      <p:ext uri="{BB962C8B-B14F-4D97-AF65-F5344CB8AC3E}">
        <p14:creationId xmlns:p14="http://schemas.microsoft.com/office/powerpoint/2010/main" val="354542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g_d0_f1"/>
              </a:rPr>
              <a:t>Funding constitutes one of the main channels through which authority is exercised over research</a:t>
            </a:r>
          </a:p>
          <a:p>
            <a:r>
              <a:rPr lang="en-GB" sz="1200" dirty="0"/>
              <a:t>However, it is not always clear how such efforts will be paid for in practice.  Other funding agencies should follow the NIH’s lead and require grant applications to set out how this work is to be done, and explicitly underwrite it with earmarked monies. Universities will need to invest in data-science centres and academic data managers. </a:t>
            </a:r>
            <a:r>
              <a:rPr lang="en-GB" sz="1200" dirty="0">
                <a:hlinkClick r:id="rId3"/>
              </a:rPr>
              <a:t>https://www.nature.com/articles/d41586-022-00478-9</a:t>
            </a:r>
            <a:endParaRPr lang="en-GB" sz="1200" dirty="0"/>
          </a:p>
          <a:p>
            <a:r>
              <a:rPr lang="en-GB" dirty="0"/>
              <a:t>.</a:t>
            </a:r>
            <a:endParaRPr lang="en-US" dirty="0"/>
          </a:p>
        </p:txBody>
      </p:sp>
      <p:sp>
        <p:nvSpPr>
          <p:cNvPr id="4" name="Slide Number Placeholder 3"/>
          <p:cNvSpPr>
            <a:spLocks noGrp="1"/>
          </p:cNvSpPr>
          <p:nvPr>
            <p:ph type="sldNum" sz="quarter" idx="5"/>
          </p:nvPr>
        </p:nvSpPr>
        <p:spPr/>
        <p:txBody>
          <a:bodyPr/>
          <a:lstStyle/>
          <a:p>
            <a:fld id="{C6A03120-D124-6448-B0DF-9B6B2F65C854}" type="slidenum">
              <a:rPr lang="en-US" smtClean="0"/>
              <a:t>3</a:t>
            </a:fld>
            <a:endParaRPr lang="en-US"/>
          </a:p>
        </p:txBody>
      </p:sp>
    </p:spTree>
    <p:extLst>
      <p:ext uri="{BB962C8B-B14F-4D97-AF65-F5344CB8AC3E}">
        <p14:creationId xmlns:p14="http://schemas.microsoft.com/office/powerpoint/2010/main" val="199066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PRFSs have emerged in response to the knowledge economy, new public management and a desire for research excellence) (PRFSs will not increase equity or diversity, nor enhance economic relevance.) Hicks 2012 https://</a:t>
            </a:r>
            <a:r>
              <a:rPr lang="en-GB" dirty="0" err="1"/>
              <a:t>www.sciencedirect.com</a:t>
            </a:r>
            <a:r>
              <a:rPr lang="en-GB" dirty="0"/>
              <a:t>/science/article/</a:t>
            </a:r>
            <a:r>
              <a:rPr lang="en-GB" dirty="0" err="1"/>
              <a:t>pii</a:t>
            </a:r>
            <a:r>
              <a:rPr lang="en-GB" dirty="0"/>
              <a:t>/S0048733311001752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Norwegian model type of </a:t>
            </a:r>
            <a:r>
              <a:rPr lang="en-GB" sz="1200" dirty="0" err="1"/>
              <a:t>ibndicator</a:t>
            </a:r>
            <a:r>
              <a:rPr lang="en-GB" sz="1200" dirty="0"/>
              <a:t> based assessment model. In general, countries with indicator-based funding of research institutions do not rely solely on bibliometric indicators. Other indicators may be for example be external funding or the number of doctoral degrees….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t>
            </a:r>
            <a:r>
              <a:rPr lang="en-GB" dirty="0"/>
              <a:t>he publication indicator reallocates less than 2% of the total expenses in the Higher Education Sector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_d0_f1"/>
              </a:rPr>
              <a:t>Finnish university productivity increase (quantity and quality) (</a:t>
            </a:r>
            <a:r>
              <a:rPr lang="en-GB" sz="1200" dirty="0" err="1">
                <a:effectLst/>
                <a:latin typeface="g_d0_f1"/>
              </a:rPr>
              <a:t>Pölönen</a:t>
            </a:r>
            <a:r>
              <a:rPr lang="en-GB" sz="1200" dirty="0">
                <a:effectLst/>
                <a:latin typeface="g_d0_f1"/>
              </a:rPr>
              <a:t>, 2018, </a:t>
            </a:r>
            <a:r>
              <a:rPr lang="en-GB" sz="1200" i="1" dirty="0">
                <a:effectLst/>
                <a:latin typeface="g_d0_f1"/>
              </a:rPr>
              <a:t>JDIS)</a:t>
            </a:r>
          </a:p>
          <a:p>
            <a:pPr lvl="1"/>
            <a:r>
              <a:rPr lang="en-GB" sz="1200" dirty="0">
                <a:effectLst/>
                <a:latin typeface="g_d0_f1"/>
              </a:rPr>
              <a:t>https://</a:t>
            </a:r>
            <a:r>
              <a:rPr lang="en-GB" sz="1200" dirty="0" err="1">
                <a:effectLst/>
                <a:latin typeface="g_d0_f1"/>
              </a:rPr>
              <a:t>sciendo.com</a:t>
            </a:r>
            <a:r>
              <a:rPr lang="en-GB" sz="1200" dirty="0">
                <a:effectLst/>
                <a:latin typeface="g_d0_f1"/>
              </a:rPr>
              <a:t>/article/10.2478/jdis-2018-0019</a:t>
            </a:r>
            <a:endParaRPr lang="en-GB" sz="1200" dirty="0"/>
          </a:p>
          <a:p>
            <a:pPr lvl="1"/>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C6A03120-D124-6448-B0DF-9B6B2F65C854}" type="slidenum">
              <a:rPr lang="en-US" smtClean="0"/>
              <a:t>4</a:t>
            </a:fld>
            <a:endParaRPr lang="en-US"/>
          </a:p>
        </p:txBody>
      </p:sp>
    </p:spTree>
    <p:extLst>
      <p:ext uri="{BB962C8B-B14F-4D97-AF65-F5344CB8AC3E}">
        <p14:creationId xmlns:p14="http://schemas.microsoft.com/office/powerpoint/2010/main" val="193382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derive important and otherwise hidden insights into countries’ research output and therefore </a:t>
            </a:r>
          </a:p>
        </p:txBody>
      </p:sp>
      <p:sp>
        <p:nvSpPr>
          <p:cNvPr id="4" name="Slide Number Placeholder 3"/>
          <p:cNvSpPr>
            <a:spLocks noGrp="1"/>
          </p:cNvSpPr>
          <p:nvPr>
            <p:ph type="sldNum" sz="quarter" idx="5"/>
          </p:nvPr>
        </p:nvSpPr>
        <p:spPr/>
        <p:txBody>
          <a:bodyPr/>
          <a:lstStyle/>
          <a:p>
            <a:fld id="{C6A03120-D124-6448-B0DF-9B6B2F65C854}" type="slidenum">
              <a:rPr lang="en-US" smtClean="0"/>
              <a:t>7</a:t>
            </a:fld>
            <a:endParaRPr lang="en-US"/>
          </a:p>
        </p:txBody>
      </p:sp>
    </p:spTree>
    <p:extLst>
      <p:ext uri="{BB962C8B-B14F-4D97-AF65-F5344CB8AC3E}">
        <p14:creationId xmlns:p14="http://schemas.microsoft.com/office/powerpoint/2010/main" val="261813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a typeface="Calibri" panose="020F0502020204030204" pitchFamily="34" charset="0"/>
              </a:rPr>
              <a:t>research (articles authored with at least  one author from a Nordic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6A03120-D124-6448-B0DF-9B6B2F65C854}" type="slidenum">
              <a:rPr lang="en-US" smtClean="0"/>
              <a:t>8</a:t>
            </a:fld>
            <a:endParaRPr lang="en-US"/>
          </a:p>
        </p:txBody>
      </p:sp>
    </p:spTree>
    <p:extLst>
      <p:ext uri="{BB962C8B-B14F-4D97-AF65-F5344CB8AC3E}">
        <p14:creationId xmlns:p14="http://schemas.microsoft.com/office/powerpoint/2010/main" val="288994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rPr>
              <a:t>R</a:t>
            </a:r>
            <a:r>
              <a:rPr lang="en-GB" sz="1200" dirty="0">
                <a:solidFill>
                  <a:srgbClr val="000000"/>
                </a:solidFill>
                <a:effectLst/>
              </a:rPr>
              <a:t>ecords entered </a:t>
            </a:r>
            <a:r>
              <a:rPr lang="en-GB" sz="1200" i="1" dirty="0">
                <a:solidFill>
                  <a:srgbClr val="000000"/>
                </a:solidFill>
                <a:effectLst/>
              </a:rPr>
              <a:t>Web of Science Core Collection</a:t>
            </a:r>
            <a:r>
              <a:rPr lang="en-GB" sz="1200" dirty="0">
                <a:solidFill>
                  <a:srgbClr val="000000"/>
                </a:solidFill>
                <a:effectLst/>
              </a:rPr>
              <a:t> since August 2008.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rPr>
              <a:t>Besides the funding data we capture from the records themselves, </a:t>
            </a:r>
            <a:r>
              <a:rPr lang="en-GB" sz="1200" i="1" dirty="0">
                <a:solidFill>
                  <a:srgbClr val="000000"/>
                </a:solidFill>
                <a:effectLst/>
                <a:latin typeface="arial" panose="020B0604020202020204" pitchFamily="34" charset="0"/>
              </a:rPr>
              <a:t>Web of Science Core Collection</a:t>
            </a:r>
            <a:r>
              <a:rPr lang="en-GB" sz="1200" dirty="0">
                <a:solidFill>
                  <a:srgbClr val="000000"/>
                </a:solidFill>
                <a:effectLst/>
                <a:latin typeface="arial" panose="020B0604020202020204" pitchFamily="34" charset="0"/>
              </a:rPr>
              <a:t> contains funding information from the following sources</a:t>
            </a:r>
            <a:r>
              <a:rPr lang="en-GB" sz="1100" dirty="0">
                <a:solidFill>
                  <a:srgbClr val="000000"/>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err="1">
                <a:solidFill>
                  <a:srgbClr val="000000"/>
                </a:solidFill>
                <a:effectLst/>
                <a:latin typeface="arial" panose="020B0604020202020204" pitchFamily="34" charset="0"/>
              </a:rPr>
              <a:t>Vinnova</a:t>
            </a:r>
            <a:r>
              <a:rPr lang="en-GB" sz="1100" dirty="0">
                <a:solidFill>
                  <a:srgbClr val="000000"/>
                </a:solidFill>
                <a:effectLst/>
                <a:latin typeface="arial" panose="020B0604020202020204" pitchFamily="34" charset="0"/>
              </a:rPr>
              <a:t> (</a:t>
            </a:r>
            <a:r>
              <a:rPr lang="en-GB" sz="1600" dirty="0"/>
              <a:t>government agency that administers state funding for research and development.</a:t>
            </a:r>
            <a:r>
              <a:rPr lang="en-GB" sz="1100" dirty="0">
                <a:solidFill>
                  <a:srgbClr val="000000"/>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0000"/>
                </a:solidFill>
                <a:effectLst/>
                <a:latin typeface="arial" panose="020B0604020202020204" pitchFamily="34" charset="0"/>
              </a:rPr>
              <a:t>Research fish </a:t>
            </a:r>
            <a:r>
              <a:rPr lang="en-GB" sz="1600" b="1" dirty="0"/>
              <a:t>online reporting system used by funders to collect information on the outcomes and the impact of their research</a:t>
            </a:r>
            <a:r>
              <a:rPr lang="en-GB" sz="1600" dirty="0"/>
              <a:t>.</a:t>
            </a:r>
            <a:endParaRPr lang="en-GB" sz="110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Swedish Energy Agency, Swedish Research Council, Research Council of Norway, Academy of Finland, Novo Nordisk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DENMARK 46.30 FINLAND 52.38 ICELAND 44.24 NORWAY 44.54 SWEDEN 54.53</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C6A03120-D124-6448-B0DF-9B6B2F65C854}" type="slidenum">
              <a:rPr lang="en-US" smtClean="0"/>
              <a:t>9</a:t>
            </a:fld>
            <a:endParaRPr lang="en-US"/>
          </a:p>
        </p:txBody>
      </p:sp>
    </p:spTree>
    <p:extLst>
      <p:ext uri="{BB962C8B-B14F-4D97-AF65-F5344CB8AC3E}">
        <p14:creationId xmlns:p14="http://schemas.microsoft.com/office/powerpoint/2010/main" val="2903211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derive important and otherwise hidden insights into countries’ research output and therefore </a:t>
            </a:r>
          </a:p>
        </p:txBody>
      </p:sp>
      <p:sp>
        <p:nvSpPr>
          <p:cNvPr id="4" name="Slide Number Placeholder 3"/>
          <p:cNvSpPr>
            <a:spLocks noGrp="1"/>
          </p:cNvSpPr>
          <p:nvPr>
            <p:ph type="sldNum" sz="quarter" idx="5"/>
          </p:nvPr>
        </p:nvSpPr>
        <p:spPr/>
        <p:txBody>
          <a:bodyPr/>
          <a:lstStyle/>
          <a:p>
            <a:fld id="{C6A03120-D124-6448-B0DF-9B6B2F65C854}" type="slidenum">
              <a:rPr lang="en-US" smtClean="0"/>
              <a:t>10</a:t>
            </a:fld>
            <a:endParaRPr lang="en-US"/>
          </a:p>
        </p:txBody>
      </p:sp>
    </p:spTree>
    <p:extLst>
      <p:ext uri="{BB962C8B-B14F-4D97-AF65-F5344CB8AC3E}">
        <p14:creationId xmlns:p14="http://schemas.microsoft.com/office/powerpoint/2010/main" val="199363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noneu</a:t>
            </a:r>
            <a:r>
              <a:rPr lang="en-US" dirty="0"/>
              <a:t> = ['UKRAINE','RUSSIA','SWITZERLAND','TURKEY’], </a:t>
            </a:r>
            <a:r>
              <a:rPr lang="en-US" dirty="0" err="1"/>
              <a:t>northam</a:t>
            </a:r>
            <a:r>
              <a:rPr lang="en-US" dirty="0"/>
              <a:t> = ['UNITED STATES','CANADA','PANAMA','MEXICO’,], </a:t>
            </a:r>
            <a:r>
              <a:rPr lang="en-US" dirty="0" err="1"/>
              <a:t>southam</a:t>
            </a:r>
            <a:r>
              <a:rPr lang="en-US" dirty="0"/>
              <a:t> = ['BRAZIL','ARGENTINA','COLOMBIA','CHILE',]</a:t>
            </a:r>
          </a:p>
          <a:p>
            <a:r>
              <a:rPr lang="en-US" dirty="0" err="1"/>
              <a:t>africa</a:t>
            </a:r>
            <a:r>
              <a:rPr lang="en-US" dirty="0"/>
              <a:t> = ['EGYPT','SOUTH AFRICA’,], </a:t>
            </a:r>
            <a:r>
              <a:rPr lang="en-US" dirty="0" err="1"/>
              <a:t>middleeast</a:t>
            </a:r>
            <a:r>
              <a:rPr lang="en-US" dirty="0"/>
              <a:t> = ['KUWAIT','UNITED ARAB EMIRATES','SAUDI ARABIA','ISRAEL','IRAN','OMAN']</a:t>
            </a:r>
          </a:p>
          <a:p>
            <a:r>
              <a:rPr lang="en-US" dirty="0" err="1"/>
              <a:t>asia</a:t>
            </a:r>
            <a:r>
              <a:rPr lang="en-US" dirty="0"/>
              <a:t> = ['SOUTH KOREA','PHILIPPINES','VIETNAM','TAIWAN','CHINA MAINLAND','INDONESIA','HONG KONG','MALAYSIA','INDIA','THAILAND','PAKISTAN','KAZAKHSTAN’,  'AZERBAIJAN','JAPAN','SINGAPORE']</a:t>
            </a:r>
          </a:p>
          <a:p>
            <a:r>
              <a:rPr lang="en-US" dirty="0" err="1"/>
              <a:t>oceania</a:t>
            </a:r>
            <a:r>
              <a:rPr lang="en-US" dirty="0"/>
              <a:t> = ['AUSTRALIA','NEW ZEALAND']</a:t>
            </a:r>
          </a:p>
        </p:txBody>
      </p:sp>
      <p:sp>
        <p:nvSpPr>
          <p:cNvPr id="4" name="Slide Number Placeholder 3"/>
          <p:cNvSpPr>
            <a:spLocks noGrp="1"/>
          </p:cNvSpPr>
          <p:nvPr>
            <p:ph type="sldNum" sz="quarter" idx="5"/>
          </p:nvPr>
        </p:nvSpPr>
        <p:spPr/>
        <p:txBody>
          <a:bodyPr/>
          <a:lstStyle/>
          <a:p>
            <a:fld id="{C6A03120-D124-6448-B0DF-9B6B2F65C854}" type="slidenum">
              <a:rPr lang="en-US" smtClean="0"/>
              <a:t>11</a:t>
            </a:fld>
            <a:endParaRPr lang="en-US"/>
          </a:p>
        </p:txBody>
      </p:sp>
    </p:spTree>
    <p:extLst>
      <p:ext uri="{BB962C8B-B14F-4D97-AF65-F5344CB8AC3E}">
        <p14:creationId xmlns:p14="http://schemas.microsoft.com/office/powerpoint/2010/main" val="108439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image - 1 line only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dirty="0"/>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284508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 2 or 3 lines - Mint">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1"/>
                </a:solidFill>
                <a:latin typeface="+mj-lt"/>
              </a:defRPr>
            </a:lvl1pPr>
          </a:lstStyle>
          <a:p>
            <a:pPr lvl="0"/>
            <a:r>
              <a:rPr lang="en-US" dirty="0"/>
              <a:t>Simple cover two or three line title</a:t>
            </a:r>
            <a:br>
              <a:rPr lang="en-US" dirty="0"/>
            </a:br>
            <a:r>
              <a:rPr lang="en-US" dirty="0"/>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290511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 1 lne only - Citrus">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3"/>
                </a:solidFill>
                <a:latin typeface="+mj-lt"/>
              </a:defRPr>
            </a:lvl1pPr>
          </a:lstStyle>
          <a:p>
            <a:pPr lvl="0"/>
            <a:r>
              <a:rPr lang="en-US" dirty="0"/>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29237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50 - 2 or 3 lines - Citrus">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3"/>
                </a:solidFill>
                <a:latin typeface="+mj-lt"/>
              </a:defRPr>
            </a:lvl1pPr>
          </a:lstStyle>
          <a:p>
            <a:pPr lvl="0"/>
            <a:r>
              <a:rPr lang="en-US" dirty="0"/>
              <a:t>Simple cover two or three line title</a:t>
            </a:r>
            <a:br>
              <a:rPr lang="en-US" dirty="0"/>
            </a:br>
            <a:r>
              <a:rPr lang="en-US" dirty="0"/>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0" rIns="0" bIns="0" anchor="b" anchorCtr="0">
            <a:noAutofit/>
          </a:bodyPr>
          <a:lstStyle>
            <a:lvl1pPr marL="0" indent="0" algn="l">
              <a:lnSpc>
                <a:spcPct val="9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320046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3335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9852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8" name="Text Placeholder 12">
            <a:extLst>
              <a:ext uri="{FF2B5EF4-FFF2-40B4-BE49-F238E27FC236}">
                <a16:creationId xmlns:a16="http://schemas.microsoft.com/office/drawing/2014/main" id="{49E19914-A73D-36ED-F704-267D2EE80CB7}"/>
              </a:ext>
            </a:extLst>
          </p:cNvPr>
          <p:cNvSpPr>
            <a:spLocks noGrp="1"/>
          </p:cNvSpPr>
          <p:nvPr>
            <p:ph type="body" sz="quarter" idx="17"/>
          </p:nvPr>
        </p:nvSpPr>
        <p:spPr>
          <a:xfrm>
            <a:off x="8039438"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8108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dirty="0"/>
              <a:t>Click to edit Master text styles</a:t>
            </a:r>
          </a:p>
          <a:p>
            <a:pPr lvl="1"/>
            <a:r>
              <a:rPr lang="en-US" dirty="0"/>
              <a:t>Second level</a:t>
            </a:r>
          </a:p>
          <a:p>
            <a:pPr lvl="2"/>
            <a:r>
              <a:rPr lang="en-US" dirty="0"/>
              <a:t>Third level</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dirty="0"/>
              <a:t>Click to edit Master text styles</a:t>
            </a:r>
          </a:p>
          <a:p>
            <a:pPr lvl="1"/>
            <a:r>
              <a:rPr lang="en-US" dirty="0"/>
              <a:t>Second level</a:t>
            </a:r>
          </a:p>
          <a:p>
            <a:pPr lvl="2"/>
            <a:r>
              <a:rPr lang="en-US" dirty="0"/>
              <a:t>Third level</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Four</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Five</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Six</a:t>
            </a:r>
          </a:p>
        </p:txBody>
      </p:sp>
    </p:spTree>
    <p:extLst>
      <p:ext uri="{BB962C8B-B14F-4D97-AF65-F5344CB8AC3E}">
        <p14:creationId xmlns:p14="http://schemas.microsoft.com/office/powerpoint/2010/main" val="174364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dirty="0"/>
              <a:t>click or drag </a:t>
            </a:r>
            <a:br>
              <a:rPr lang="en-GB" dirty="0"/>
            </a:br>
            <a:r>
              <a:rPr lang="en-GB" dirty="0"/>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dirty="0"/>
              <a:t>click or drag </a:t>
            </a:r>
            <a:br>
              <a:rPr lang="en-GB" dirty="0"/>
            </a:br>
            <a:r>
              <a:rPr lang="en-GB" dirty="0"/>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dirty="0"/>
              <a:t>click or drag </a:t>
            </a:r>
            <a:br>
              <a:rPr lang="en-GB" dirty="0"/>
            </a:br>
            <a:r>
              <a:rPr lang="en-GB" dirty="0"/>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Tree>
    <p:extLst>
      <p:ext uri="{BB962C8B-B14F-4D97-AF65-F5344CB8AC3E}">
        <p14:creationId xmlns:p14="http://schemas.microsoft.com/office/powerpoint/2010/main" val="282868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err="1"/>
              <a:t>toinsert</a:t>
            </a:r>
            <a:r>
              <a:rPr lang="en-GB" dirty="0"/>
              <a:t>  pictogram</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Four</a:t>
            </a:r>
          </a:p>
        </p:txBody>
      </p:sp>
    </p:spTree>
    <p:extLst>
      <p:ext uri="{BB962C8B-B14F-4D97-AF65-F5344CB8AC3E}">
        <p14:creationId xmlns:p14="http://schemas.microsoft.com/office/powerpoint/2010/main" val="164356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7896226" y="0"/>
            <a:ext cx="429577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12">
            <a:extLst>
              <a:ext uri="{FF2B5EF4-FFF2-40B4-BE49-F238E27FC236}">
                <a16:creationId xmlns:a16="http://schemas.microsoft.com/office/drawing/2014/main" id="{BF118552-E3C1-3540-F57A-9CA2F0C7D623}"/>
              </a:ext>
            </a:extLst>
          </p:cNvPr>
          <p:cNvSpPr>
            <a:spLocks noGrp="1"/>
          </p:cNvSpPr>
          <p:nvPr>
            <p:ph type="body" sz="quarter" idx="17"/>
          </p:nvPr>
        </p:nvSpPr>
        <p:spPr>
          <a:xfrm>
            <a:off x="4295151"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2">
            <a:extLst>
              <a:ext uri="{FF2B5EF4-FFF2-40B4-BE49-F238E27FC236}">
                <a16:creationId xmlns:a16="http://schemas.microsoft.com/office/drawing/2014/main" id="{A9CD24D4-DA21-58A6-D7F7-52F6BB2323FF}"/>
              </a:ext>
            </a:extLst>
          </p:cNvPr>
          <p:cNvSpPr>
            <a:spLocks noGrp="1"/>
          </p:cNvSpPr>
          <p:nvPr>
            <p:ph type="body" sz="quarter" idx="18"/>
          </p:nvPr>
        </p:nvSpPr>
        <p:spPr>
          <a:xfrm>
            <a:off x="8437136"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7428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image - 1 line only - Citrus">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accent3"/>
                </a:solidFill>
                <a:latin typeface="+mj-lt"/>
              </a:defRPr>
            </a:lvl1pPr>
          </a:lstStyle>
          <a:p>
            <a:pPr lvl="0"/>
            <a:r>
              <a:rPr lang="en-US" dirty="0"/>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35135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x Columns - Blue /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295151"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FB29449A-7F88-8F52-2169-99B80B568955}"/>
              </a:ext>
            </a:extLst>
          </p:cNvPr>
          <p:cNvSpPr>
            <a:spLocks noGrp="1"/>
          </p:cNvSpPr>
          <p:nvPr>
            <p:ph type="body" sz="quarter" idx="18"/>
          </p:nvPr>
        </p:nvSpPr>
        <p:spPr>
          <a:xfrm>
            <a:off x="8437136" y="1808163"/>
            <a:ext cx="3204000"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3711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dirty="0"/>
              <a:t>“Quote Copy Avenir Demi 24pt”.</a:t>
            </a:r>
            <a:endParaRPr lang="en-GB" dirty="0"/>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Tree>
    <p:extLst>
      <p:ext uri="{BB962C8B-B14F-4D97-AF65-F5344CB8AC3E}">
        <p14:creationId xmlns:p14="http://schemas.microsoft.com/office/powerpoint/2010/main" val="300430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dirty="0"/>
              <a:t>Header avenir demi 24pt</a:t>
            </a:r>
            <a:endParaRPr lang="en-GB" dirty="0"/>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0475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2315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5CACE1-373F-1887-B5D9-B73EA9691DEA}"/>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1176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 Light Image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EBDDE-664E-22FA-02F4-D12882D309AB}"/>
              </a:ext>
            </a:extLst>
          </p:cNvPr>
          <p:cNvSpPr/>
          <p:nvPr userDrawn="1"/>
        </p:nvSpPr>
        <p:spPr>
          <a:xfrm rot="10800000">
            <a:off x="8040687"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GB" noProof="0" dirty="0" err="1"/>
              <a:t>center</a:t>
            </a:r>
            <a:r>
              <a:rPr lang="en-US" dirty="0"/>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2535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50 Text / Big Sta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92AC438-4963-3E86-AF1D-907809837B4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2861"/>
            <a:ext cx="6096000" cy="6852277"/>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lang="en-US" sz="12000" kern="1200" spc="-300" baseline="0" dirty="0">
                <a:solidFill>
                  <a:schemeClr val="accent1"/>
                </a:solidFill>
                <a:latin typeface="+mn-lt"/>
                <a:ea typeface="+mn-ea"/>
                <a:cs typeface="+mn-cs"/>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marL="0" lvl="0" indent="0" algn="ctr" defTabSz="914400" rtl="0" eaLnBrk="1" latinLnBrk="0" hangingPunct="1">
              <a:lnSpc>
                <a:spcPct val="100000"/>
              </a:lnSpc>
              <a:spcBef>
                <a:spcPts val="900"/>
              </a:spcBef>
              <a:buFont typeface="Arial" panose="020B0604020202020204" pitchFamily="34" charset="0"/>
              <a:buNone/>
            </a:pPr>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dirty="0"/>
              <a:t>Header avenir demi 24pt</a:t>
            </a:r>
            <a:endParaRPr lang="en-GB" dirty="0"/>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0046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5762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x Columns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363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 Light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GB" noProof="0" dirty="0" err="1"/>
              <a:t>center</a:t>
            </a:r>
            <a:r>
              <a:rPr lang="en-US" dirty="0"/>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3931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image - 2 or 3 lines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dirty="0"/>
              <a:t>Two or three</a:t>
            </a:r>
            <a:br>
              <a:rPr lang="en-US" dirty="0"/>
            </a:br>
            <a:r>
              <a:rPr lang="en-US" dirty="0"/>
              <a:t>line title here</a:t>
            </a:r>
            <a:br>
              <a:rPr lang="en-US" dirty="0"/>
            </a:br>
            <a:r>
              <a:rPr lang="en-US" dirty="0"/>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1343025"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
        <p:nvSpPr>
          <p:cNvPr id="5" name="Text Placeholder 9">
            <a:extLst>
              <a:ext uri="{FF2B5EF4-FFF2-40B4-BE49-F238E27FC236}">
                <a16:creationId xmlns:a16="http://schemas.microsoft.com/office/drawing/2014/main" id="{114D21C6-BDDC-DA63-C8CD-AE44CF6E3FD0}"/>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350133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986F515-904D-A198-71ED-870E64DDB4CE}"/>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dirty="0"/>
              <a:t>Click to edit Master text styles</a:t>
            </a:r>
          </a:p>
          <a:p>
            <a:pPr lvl="1"/>
            <a:r>
              <a:rPr lang="en-US" dirty="0"/>
              <a:t>Second level</a:t>
            </a:r>
          </a:p>
          <a:p>
            <a:pPr lvl="2"/>
            <a:r>
              <a:rPr lang="en-US" dirty="0"/>
              <a:t>Third level</a:t>
            </a:r>
          </a:p>
          <a:p>
            <a:pPr lvl="3"/>
            <a:endParaRPr lang="en-GB" dirty="0"/>
          </a:p>
        </p:txBody>
      </p:sp>
    </p:spTree>
    <p:extLst>
      <p:ext uri="{BB962C8B-B14F-4D97-AF65-F5344CB8AC3E}">
        <p14:creationId xmlns:p14="http://schemas.microsoft.com/office/powerpoint/2010/main" val="28225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x Columns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8E49A-5FC1-C240-F8BE-AC453CAF0766}"/>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EA90A8E-21EE-B1AB-3E54-90DA5E7A3E20}"/>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6" name="Text Placeholder 12">
            <a:extLst>
              <a:ext uri="{FF2B5EF4-FFF2-40B4-BE49-F238E27FC236}">
                <a16:creationId xmlns:a16="http://schemas.microsoft.com/office/drawing/2014/main" id="{1B23EB47-EA6A-4201-980F-A29FAC028C02}"/>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7" name="Text Placeholder 12">
            <a:extLst>
              <a:ext uri="{FF2B5EF4-FFF2-40B4-BE49-F238E27FC236}">
                <a16:creationId xmlns:a16="http://schemas.microsoft.com/office/drawing/2014/main" id="{ADB540FA-D322-473E-8258-CEDC558D4B93}"/>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9204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 Light Image / 2x Big Sta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DCDF42-4795-B9BB-A09E-30C7785EE34D}"/>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F2E5A3-55A9-35F4-3B8B-B4FDDD908EF8}"/>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1C7CE8EE-CC8D-2E5F-9BEA-0C8DABDDFC8D}"/>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10" name="Text Placeholder 12">
            <a:extLst>
              <a:ext uri="{FF2B5EF4-FFF2-40B4-BE49-F238E27FC236}">
                <a16:creationId xmlns:a16="http://schemas.microsoft.com/office/drawing/2014/main" id="{8B54CE3D-7DB3-3908-6F56-2737E451B052}"/>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2" name="Text Placeholder 12">
            <a:extLst>
              <a:ext uri="{FF2B5EF4-FFF2-40B4-BE49-F238E27FC236}">
                <a16:creationId xmlns:a16="http://schemas.microsoft.com/office/drawing/2014/main" id="{294BFB3D-8653-F8BB-E3B2-7D7BFC091DB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3" name="Text Placeholder 12">
            <a:extLst>
              <a:ext uri="{FF2B5EF4-FFF2-40B4-BE49-F238E27FC236}">
                <a16:creationId xmlns:a16="http://schemas.microsoft.com/office/drawing/2014/main" id="{2415A28B-D58E-716B-17B3-97619E7F95AB}"/>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GB" noProof="0" dirty="0" err="1"/>
              <a:t>center</a:t>
            </a:r>
            <a:r>
              <a:rPr lang="en-US" dirty="0"/>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348764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2x Light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EB4482-ADD8-A5AC-E88D-E80B1F5288A7}"/>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a:extLst>
              <a:ext uri="{FF2B5EF4-FFF2-40B4-BE49-F238E27FC236}">
                <a16:creationId xmlns:a16="http://schemas.microsoft.com/office/drawing/2014/main" id="{E521FEA4-99B7-D7D2-C66A-489E89D4E18C}"/>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dirty="0"/>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471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2x Dark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5FE163-4C99-A5A6-EBA5-2406214B10A1}"/>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a:extLst>
              <a:ext uri="{FF2B5EF4-FFF2-40B4-BE49-F238E27FC236}">
                <a16:creationId xmlns:a16="http://schemas.microsoft.com/office/drawing/2014/main" id="{9FEFCD9E-E41F-4430-9898-406F2EA0E269}"/>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tx1">
              <a:lumMod val="65000"/>
              <a:lumOff val="35000"/>
            </a:schemeClr>
          </a:solidFill>
          <a:ln>
            <a:noFill/>
          </a:ln>
        </p:spPr>
        <p:txBody>
          <a:bodyPr tIns="108000" anchor="t" anchorCtr="0"/>
          <a:lstStyle>
            <a:lvl1pPr marL="0" indent="0" algn="ctr">
              <a:buNone/>
              <a:defRPr sz="1000">
                <a:solidFill>
                  <a:schemeClr val="accent1"/>
                </a:solidFill>
                <a:latin typeface="+mn-lt"/>
              </a:defRPr>
            </a:lvl1pPr>
          </a:lstStyle>
          <a:p>
            <a:pPr lvl="0"/>
            <a:r>
              <a:rPr lang="en-US" dirty="0"/>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31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10C57F1D-C950-AFEA-188D-505320175FDB}"/>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dirty="0"/>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303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8BA68AC2-1837-231B-AFE1-BE116D250A39}"/>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978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trus/mint pattern - Black quot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5659636-78CF-6EFF-68F5-52F1AB620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dirty="0"/>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dirty="0"/>
              <a:t>“Quote copy, resize textbox horizontally as required”.</a:t>
            </a:r>
            <a:endParaRPr lang="en-GB" dirty="0"/>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353845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Light Image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388A-E89F-1465-CB42-4F8D1E8B7BCE}"/>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icture Placeholder 5">
            <a:extLst>
              <a:ext uri="{FF2B5EF4-FFF2-40B4-BE49-F238E27FC236}">
                <a16:creationId xmlns:a16="http://schemas.microsoft.com/office/drawing/2014/main" id="{E7B1683A-D886-9B6C-2690-189E65E5E8DC}"/>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dirty="0"/>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dirty="0"/>
              <a:t>“Quote copy, resize textbox </a:t>
            </a:r>
            <a:r>
              <a:rPr lang="en-US" dirty="0" err="1"/>
              <a:t>recolour</a:t>
            </a:r>
            <a:r>
              <a:rPr lang="en-US" dirty="0"/>
              <a:t> text as required”.</a:t>
            </a:r>
            <a:endParaRPr lang="en-GB" dirty="0"/>
          </a:p>
        </p:txBody>
      </p:sp>
    </p:spTree>
    <p:extLst>
      <p:ext uri="{BB962C8B-B14F-4D97-AF65-F5344CB8AC3E}">
        <p14:creationId xmlns:p14="http://schemas.microsoft.com/office/powerpoint/2010/main" val="263233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3" y="1720850"/>
            <a:ext cx="3202897"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4295560" y="1720850"/>
            <a:ext cx="3202898"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8040168" y="1720850"/>
            <a:ext cx="3204519"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dirty="0"/>
              <a:t>Click to edit Master text styles</a:t>
            </a:r>
          </a:p>
          <a:p>
            <a:pPr lvl="1"/>
            <a:r>
              <a:rPr lang="en-US" dirty="0"/>
              <a:t>Second level</a:t>
            </a:r>
          </a:p>
          <a:p>
            <a:pPr lvl="2"/>
            <a:r>
              <a:rPr lang="en-US" dirty="0"/>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dirty="0"/>
              <a:t>Click to edit Master text styles</a:t>
            </a:r>
          </a:p>
          <a:p>
            <a:pPr lvl="1"/>
            <a:r>
              <a:rPr lang="en-US" dirty="0"/>
              <a:t>Second level</a:t>
            </a:r>
          </a:p>
          <a:p>
            <a:pPr lvl="2"/>
            <a:r>
              <a:rPr lang="en-US" dirty="0"/>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8597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image - 2 or 3 lines - Citrus">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accent3"/>
                </a:solidFill>
                <a:latin typeface="+mj-lt"/>
              </a:defRPr>
            </a:lvl1pPr>
          </a:lstStyle>
          <a:p>
            <a:pPr lvl="0"/>
            <a:r>
              <a:rPr lang="en-US" dirty="0"/>
              <a:t>Two or three</a:t>
            </a:r>
            <a:br>
              <a:rPr lang="en-US" dirty="0"/>
            </a:br>
            <a:r>
              <a:rPr lang="en-US" dirty="0"/>
              <a:t>line title here</a:t>
            </a:r>
            <a:br>
              <a:rPr lang="en-US" dirty="0"/>
            </a:br>
            <a:r>
              <a:rPr lang="en-US" dirty="0"/>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1343025"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
        <p:nvSpPr>
          <p:cNvPr id="5" name="Text Placeholder 9">
            <a:extLst>
              <a:ext uri="{FF2B5EF4-FFF2-40B4-BE49-F238E27FC236}">
                <a16:creationId xmlns:a16="http://schemas.microsoft.com/office/drawing/2014/main" id="{114D21C6-BDDC-DA63-C8CD-AE44CF6E3FD0}"/>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170367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3359151"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6167438"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2" name="Text Placeholder 12">
            <a:extLst>
              <a:ext uri="{FF2B5EF4-FFF2-40B4-BE49-F238E27FC236}">
                <a16:creationId xmlns:a16="http://schemas.microsoft.com/office/drawing/2014/main" id="{16AEE30E-3916-27B5-D72D-39A00D8F21C2}"/>
              </a:ext>
            </a:extLst>
          </p:cNvPr>
          <p:cNvSpPr>
            <a:spLocks noGrp="1"/>
          </p:cNvSpPr>
          <p:nvPr>
            <p:ph type="body" sz="quarter" idx="42" hasCustomPrompt="1"/>
          </p:nvPr>
        </p:nvSpPr>
        <p:spPr>
          <a:xfrm>
            <a:off x="897572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dirty="0"/>
              <a:t>Click to edit Master text styles</a:t>
            </a:r>
          </a:p>
          <a:p>
            <a:pPr lvl="1"/>
            <a:r>
              <a:rPr lang="en-US" dirty="0"/>
              <a:t>Second level</a:t>
            </a:r>
          </a:p>
          <a:p>
            <a:pPr lvl="2"/>
            <a:r>
              <a:rPr lang="en-US" dirty="0"/>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dirty="0"/>
              <a:t>Click to edit Master text styles</a:t>
            </a:r>
          </a:p>
          <a:p>
            <a:pPr lvl="1"/>
            <a:r>
              <a:rPr lang="en-US" dirty="0"/>
              <a:t>Second level</a:t>
            </a:r>
          </a:p>
          <a:p>
            <a:pPr lvl="2"/>
            <a:r>
              <a:rPr lang="en-US" dirty="0"/>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dirty="0"/>
              <a:t>Click to edit Master text styles</a:t>
            </a:r>
          </a:p>
          <a:p>
            <a:pPr lvl="1"/>
            <a:r>
              <a:rPr lang="en-US" dirty="0"/>
              <a:t>Second level</a:t>
            </a:r>
          </a:p>
          <a:p>
            <a:pPr lvl="2"/>
            <a:r>
              <a:rPr lang="en-US" dirty="0"/>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0892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4 Teams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6167437"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8981446"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8981446"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16" name="Picture Placeholder 15">
            <a:extLst>
              <a:ext uri="{FF2B5EF4-FFF2-40B4-BE49-F238E27FC236}">
                <a16:creationId xmlns:a16="http://schemas.microsoft.com/office/drawing/2014/main" id="{DA05801B-112D-E8CC-61BD-A4834B349AA6}"/>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dirty="0"/>
              <a:t>Click to edit Master text styles</a:t>
            </a:r>
          </a:p>
          <a:p>
            <a:pPr lvl="1"/>
            <a:r>
              <a:rPr lang="en-US" dirty="0"/>
              <a:t>Second level</a:t>
            </a:r>
          </a:p>
          <a:p>
            <a:pPr lvl="2"/>
            <a:r>
              <a:rPr lang="en-US" dirty="0"/>
              <a:t>Third level</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7" name="Picture Placeholder 15">
            <a:extLst>
              <a:ext uri="{FF2B5EF4-FFF2-40B4-BE49-F238E27FC236}">
                <a16:creationId xmlns:a16="http://schemas.microsoft.com/office/drawing/2014/main" id="{C124DB5D-11D5-E18C-B3C8-AF86AD1E4C51}"/>
              </a:ext>
            </a:extLst>
          </p:cNvPr>
          <p:cNvSpPr>
            <a:spLocks noGrp="1"/>
          </p:cNvSpPr>
          <p:nvPr>
            <p:ph type="pic" sz="quarter" idx="49" hasCustomPrompt="1"/>
          </p:nvPr>
        </p:nvSpPr>
        <p:spPr>
          <a:xfrm>
            <a:off x="3359519"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6167437"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8981446"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4974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550864"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550864"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550864"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336487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336487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336487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550864"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550864"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550864"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336487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336487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336487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550864"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336487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550864"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336487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 name="Picture Placeholder 15">
            <a:extLst>
              <a:ext uri="{FF2B5EF4-FFF2-40B4-BE49-F238E27FC236}">
                <a16:creationId xmlns:a16="http://schemas.microsoft.com/office/drawing/2014/main" id="{579F519F-FF28-E95A-90FD-8ED476302122}"/>
              </a:ext>
            </a:extLst>
          </p:cNvPr>
          <p:cNvSpPr>
            <a:spLocks noGrp="1"/>
          </p:cNvSpPr>
          <p:nvPr>
            <p:ph type="pic" sz="quarter" idx="65" hasCustomPrompt="1"/>
          </p:nvPr>
        </p:nvSpPr>
        <p:spPr>
          <a:xfrm>
            <a:off x="6167438"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8" name="Text Placeholder 12">
            <a:extLst>
              <a:ext uri="{FF2B5EF4-FFF2-40B4-BE49-F238E27FC236}">
                <a16:creationId xmlns:a16="http://schemas.microsoft.com/office/drawing/2014/main" id="{EDFB7F73-2CDA-0D25-68DB-68D4065E2EFB}"/>
              </a:ext>
            </a:extLst>
          </p:cNvPr>
          <p:cNvSpPr>
            <a:spLocks noGrp="1"/>
          </p:cNvSpPr>
          <p:nvPr>
            <p:ph type="body" sz="quarter" idx="66"/>
          </p:nvPr>
        </p:nvSpPr>
        <p:spPr>
          <a:xfrm>
            <a:off x="6167438"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EEB2D7DD-C214-FC47-587A-A689E46CA317}"/>
              </a:ext>
            </a:extLst>
          </p:cNvPr>
          <p:cNvSpPr>
            <a:spLocks noGrp="1"/>
          </p:cNvSpPr>
          <p:nvPr>
            <p:ph type="body" sz="quarter" idx="67" hasCustomPrompt="1"/>
          </p:nvPr>
        </p:nvSpPr>
        <p:spPr>
          <a:xfrm>
            <a:off x="6167438"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12" name="Picture Placeholder 15">
            <a:extLst>
              <a:ext uri="{FF2B5EF4-FFF2-40B4-BE49-F238E27FC236}">
                <a16:creationId xmlns:a16="http://schemas.microsoft.com/office/drawing/2014/main" id="{A16AFFED-3679-EC6F-38E4-BB141B3DC4A0}"/>
              </a:ext>
            </a:extLst>
          </p:cNvPr>
          <p:cNvSpPr>
            <a:spLocks noGrp="1"/>
          </p:cNvSpPr>
          <p:nvPr>
            <p:ph type="pic" sz="quarter" idx="68" hasCustomPrompt="1"/>
          </p:nvPr>
        </p:nvSpPr>
        <p:spPr>
          <a:xfrm>
            <a:off x="898270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7" name="Text Placeholder 12">
            <a:extLst>
              <a:ext uri="{FF2B5EF4-FFF2-40B4-BE49-F238E27FC236}">
                <a16:creationId xmlns:a16="http://schemas.microsoft.com/office/drawing/2014/main" id="{61B398F2-4320-2608-763F-19F2EAD3DF7D}"/>
              </a:ext>
            </a:extLst>
          </p:cNvPr>
          <p:cNvSpPr>
            <a:spLocks noGrp="1"/>
          </p:cNvSpPr>
          <p:nvPr>
            <p:ph type="body" sz="quarter" idx="69"/>
          </p:nvPr>
        </p:nvSpPr>
        <p:spPr>
          <a:xfrm>
            <a:off x="898270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626B44F3-03D8-5E28-57CB-031C8BA36E3E}"/>
              </a:ext>
            </a:extLst>
          </p:cNvPr>
          <p:cNvSpPr>
            <a:spLocks noGrp="1"/>
          </p:cNvSpPr>
          <p:nvPr>
            <p:ph type="body" sz="quarter" idx="70" hasCustomPrompt="1"/>
          </p:nvPr>
        </p:nvSpPr>
        <p:spPr>
          <a:xfrm>
            <a:off x="898270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1" name="Picture Placeholder 15">
            <a:extLst>
              <a:ext uri="{FF2B5EF4-FFF2-40B4-BE49-F238E27FC236}">
                <a16:creationId xmlns:a16="http://schemas.microsoft.com/office/drawing/2014/main" id="{40DA321B-E9DB-5413-41F7-007CC6996CC5}"/>
              </a:ext>
            </a:extLst>
          </p:cNvPr>
          <p:cNvSpPr>
            <a:spLocks noGrp="1"/>
          </p:cNvSpPr>
          <p:nvPr>
            <p:ph type="pic" sz="quarter" idx="71" hasCustomPrompt="1"/>
          </p:nvPr>
        </p:nvSpPr>
        <p:spPr>
          <a:xfrm>
            <a:off x="6167438"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2" name="Text Placeholder 12">
            <a:extLst>
              <a:ext uri="{FF2B5EF4-FFF2-40B4-BE49-F238E27FC236}">
                <a16:creationId xmlns:a16="http://schemas.microsoft.com/office/drawing/2014/main" id="{E80292A4-F3B1-05FF-D679-13BCF59C7C94}"/>
              </a:ext>
            </a:extLst>
          </p:cNvPr>
          <p:cNvSpPr>
            <a:spLocks noGrp="1"/>
          </p:cNvSpPr>
          <p:nvPr>
            <p:ph type="body" sz="quarter" idx="72"/>
          </p:nvPr>
        </p:nvSpPr>
        <p:spPr>
          <a:xfrm>
            <a:off x="6167438"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9AB4C234-EBBC-75A7-2F01-97E082284DFF}"/>
              </a:ext>
            </a:extLst>
          </p:cNvPr>
          <p:cNvSpPr>
            <a:spLocks noGrp="1"/>
          </p:cNvSpPr>
          <p:nvPr>
            <p:ph type="body" sz="quarter" idx="73" hasCustomPrompt="1"/>
          </p:nvPr>
        </p:nvSpPr>
        <p:spPr>
          <a:xfrm>
            <a:off x="6167438"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4" name="Picture Placeholder 15">
            <a:extLst>
              <a:ext uri="{FF2B5EF4-FFF2-40B4-BE49-F238E27FC236}">
                <a16:creationId xmlns:a16="http://schemas.microsoft.com/office/drawing/2014/main" id="{D7DCA51C-09C7-C83C-64D8-CE36012B9682}"/>
              </a:ext>
            </a:extLst>
          </p:cNvPr>
          <p:cNvSpPr>
            <a:spLocks noGrp="1"/>
          </p:cNvSpPr>
          <p:nvPr>
            <p:ph type="pic" sz="quarter" idx="74" hasCustomPrompt="1"/>
          </p:nvPr>
        </p:nvSpPr>
        <p:spPr>
          <a:xfrm>
            <a:off x="898270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5" name="Text Placeholder 12">
            <a:extLst>
              <a:ext uri="{FF2B5EF4-FFF2-40B4-BE49-F238E27FC236}">
                <a16:creationId xmlns:a16="http://schemas.microsoft.com/office/drawing/2014/main" id="{28E7888C-B313-A876-D19E-25E7127C1E4E}"/>
              </a:ext>
            </a:extLst>
          </p:cNvPr>
          <p:cNvSpPr>
            <a:spLocks noGrp="1"/>
          </p:cNvSpPr>
          <p:nvPr>
            <p:ph type="body" sz="quarter" idx="75"/>
          </p:nvPr>
        </p:nvSpPr>
        <p:spPr>
          <a:xfrm>
            <a:off x="898270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A7460C6C-C808-196C-F5E0-454921820765}"/>
              </a:ext>
            </a:extLst>
          </p:cNvPr>
          <p:cNvSpPr>
            <a:spLocks noGrp="1"/>
          </p:cNvSpPr>
          <p:nvPr>
            <p:ph type="body" sz="quarter" idx="76" hasCustomPrompt="1"/>
          </p:nvPr>
        </p:nvSpPr>
        <p:spPr>
          <a:xfrm>
            <a:off x="898270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42" name="Text Placeholder 12">
            <a:extLst>
              <a:ext uri="{FF2B5EF4-FFF2-40B4-BE49-F238E27FC236}">
                <a16:creationId xmlns:a16="http://schemas.microsoft.com/office/drawing/2014/main" id="{B770DFBB-C159-C249-725B-DC15A247A240}"/>
              </a:ext>
            </a:extLst>
          </p:cNvPr>
          <p:cNvSpPr>
            <a:spLocks noGrp="1"/>
          </p:cNvSpPr>
          <p:nvPr>
            <p:ph type="body" sz="quarter" idx="77" hasCustomPrompt="1"/>
          </p:nvPr>
        </p:nvSpPr>
        <p:spPr>
          <a:xfrm>
            <a:off x="6167438"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3" name="Text Placeholder 12">
            <a:extLst>
              <a:ext uri="{FF2B5EF4-FFF2-40B4-BE49-F238E27FC236}">
                <a16:creationId xmlns:a16="http://schemas.microsoft.com/office/drawing/2014/main" id="{10A5C412-5937-A2B1-0F24-356981AA64A4}"/>
              </a:ext>
            </a:extLst>
          </p:cNvPr>
          <p:cNvSpPr>
            <a:spLocks noGrp="1"/>
          </p:cNvSpPr>
          <p:nvPr>
            <p:ph type="body" sz="quarter" idx="78" hasCustomPrompt="1"/>
          </p:nvPr>
        </p:nvSpPr>
        <p:spPr>
          <a:xfrm>
            <a:off x="898270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4" name="Text Placeholder 12">
            <a:extLst>
              <a:ext uri="{FF2B5EF4-FFF2-40B4-BE49-F238E27FC236}">
                <a16:creationId xmlns:a16="http://schemas.microsoft.com/office/drawing/2014/main" id="{B47DFAEF-1925-0117-D75F-D223750DD5F5}"/>
              </a:ext>
            </a:extLst>
          </p:cNvPr>
          <p:cNvSpPr>
            <a:spLocks noGrp="1"/>
          </p:cNvSpPr>
          <p:nvPr>
            <p:ph type="body" sz="quarter" idx="79" hasCustomPrompt="1"/>
          </p:nvPr>
        </p:nvSpPr>
        <p:spPr>
          <a:xfrm>
            <a:off x="6167438"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5" name="Text Placeholder 12">
            <a:extLst>
              <a:ext uri="{FF2B5EF4-FFF2-40B4-BE49-F238E27FC236}">
                <a16:creationId xmlns:a16="http://schemas.microsoft.com/office/drawing/2014/main" id="{89BF951E-99C3-2209-D30F-3BEFE1C9319C}"/>
              </a:ext>
            </a:extLst>
          </p:cNvPr>
          <p:cNvSpPr>
            <a:spLocks noGrp="1"/>
          </p:cNvSpPr>
          <p:nvPr>
            <p:ph type="body" sz="quarter" idx="80" hasCustomPrompt="1"/>
          </p:nvPr>
        </p:nvSpPr>
        <p:spPr>
          <a:xfrm>
            <a:off x="898270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Tree>
    <p:extLst>
      <p:ext uri="{BB962C8B-B14F-4D97-AF65-F5344CB8AC3E}">
        <p14:creationId xmlns:p14="http://schemas.microsoft.com/office/powerpoint/2010/main" val="54769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ingle image - 2 or 3 lines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dirty="0"/>
              <a:t>Two or three</a:t>
            </a:r>
            <a:br>
              <a:rPr lang="en-US" dirty="0"/>
            </a:br>
            <a:r>
              <a:rPr lang="en-US" dirty="0"/>
              <a:t>line title here</a:t>
            </a:r>
            <a:br>
              <a:rPr lang="en-US" dirty="0"/>
            </a:br>
            <a:r>
              <a:rPr lang="en-US" dirty="0"/>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1343025"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
        <p:nvSpPr>
          <p:cNvPr id="5" name="Text Placeholder 9">
            <a:extLst>
              <a:ext uri="{FF2B5EF4-FFF2-40B4-BE49-F238E27FC236}">
                <a16:creationId xmlns:a16="http://schemas.microsoft.com/office/drawing/2014/main" id="{114D21C6-BDDC-DA63-C8CD-AE44CF6E3FD0}"/>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21272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ttern - 1 line only - Mi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6F40D-311F-9DAF-7722-E26A0EECAF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3" name="Text Placeholder 2">
            <a:extLst>
              <a:ext uri="{FF2B5EF4-FFF2-40B4-BE49-F238E27FC236}">
                <a16:creationId xmlns:a16="http://schemas.microsoft.com/office/drawing/2014/main" id="{00B46115-27C9-1632-4193-41871681CCD0}"/>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2" name="Text Placeholder 9">
            <a:extLst>
              <a:ext uri="{FF2B5EF4-FFF2-40B4-BE49-F238E27FC236}">
                <a16:creationId xmlns:a16="http://schemas.microsoft.com/office/drawing/2014/main" id="{9B1E7E56-BB61-F595-D102-91046074E5B6}"/>
              </a:ext>
            </a:extLst>
          </p:cNvPr>
          <p:cNvSpPr>
            <a:spLocks noGrp="1"/>
          </p:cNvSpPr>
          <p:nvPr>
            <p:ph type="body" sz="quarter" idx="16" hasCustomPrompt="1"/>
          </p:nvPr>
        </p:nvSpPr>
        <p:spPr>
          <a:xfrm>
            <a:off x="1343025" y="2708275"/>
            <a:ext cx="9505949" cy="890589"/>
          </a:xfrm>
          <a:prstGeom prst="rect">
            <a:avLst/>
          </a:prstGeom>
        </p:spPr>
        <p:txBody>
          <a:bodyPr lIns="0" tIns="36000" rIns="0" bIns="0" anchor="b" anchorCtr="0">
            <a:noAutofit/>
          </a:bodyPr>
          <a:lstStyle>
            <a:lvl1pPr marL="0" indent="0" algn="ctr">
              <a:lnSpc>
                <a:spcPct val="85000"/>
              </a:lnSpc>
              <a:buNone/>
              <a:defRPr sz="5400" spc="-100" baseline="0">
                <a:solidFill>
                  <a:schemeClr val="accent1"/>
                </a:solidFill>
                <a:latin typeface="+mj-lt"/>
              </a:defRPr>
            </a:lvl1pPr>
          </a:lstStyle>
          <a:p>
            <a:pPr lvl="0"/>
            <a:r>
              <a:rPr lang="en-GB" dirty="0"/>
              <a:t>D</a:t>
            </a:r>
            <a:r>
              <a:rPr lang="en-US" dirty="0"/>
              <a:t>ark pattern one line title</a:t>
            </a:r>
          </a:p>
        </p:txBody>
      </p:sp>
      <p:sp>
        <p:nvSpPr>
          <p:cNvPr id="4" name="Text Placeholder 9">
            <a:extLst>
              <a:ext uri="{FF2B5EF4-FFF2-40B4-BE49-F238E27FC236}">
                <a16:creationId xmlns:a16="http://schemas.microsoft.com/office/drawing/2014/main" id="{8132D823-FAB6-8942-115E-ECA384A8E0C0}"/>
              </a:ext>
            </a:extLst>
          </p:cNvPr>
          <p:cNvSpPr>
            <a:spLocks noGrp="1"/>
          </p:cNvSpPr>
          <p:nvPr>
            <p:ph type="body" sz="quarter" idx="17" hasCustomPrompt="1"/>
          </p:nvPr>
        </p:nvSpPr>
        <p:spPr>
          <a:xfrm>
            <a:off x="1343079" y="3683220"/>
            <a:ext cx="950233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251407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ttern - 2 or 3 lines - Mi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C2CE3A-10E3-A0F1-A206-74B0BF2E2B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2" name="Text Placeholder 2">
            <a:extLst>
              <a:ext uri="{FF2B5EF4-FFF2-40B4-BE49-F238E27FC236}">
                <a16:creationId xmlns:a16="http://schemas.microsoft.com/office/drawing/2014/main" id="{7069AED8-B383-E3ED-1315-7BCB2C145A6A}"/>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3" name="Text Placeholder 9">
            <a:extLst>
              <a:ext uri="{FF2B5EF4-FFF2-40B4-BE49-F238E27FC236}">
                <a16:creationId xmlns:a16="http://schemas.microsoft.com/office/drawing/2014/main" id="{5E004001-F9FA-DB49-B103-7D69482E2157}"/>
              </a:ext>
            </a:extLst>
          </p:cNvPr>
          <p:cNvSpPr>
            <a:spLocks noGrp="1"/>
          </p:cNvSpPr>
          <p:nvPr>
            <p:ph type="body" sz="quarter" idx="16" hasCustomPrompt="1"/>
          </p:nvPr>
        </p:nvSpPr>
        <p:spPr>
          <a:xfrm>
            <a:off x="1343026" y="2708275"/>
            <a:ext cx="9498748" cy="1588441"/>
          </a:xfrm>
          <a:prstGeom prst="rect">
            <a:avLst/>
          </a:prstGeom>
        </p:spPr>
        <p:txBody>
          <a:bodyPr lIns="0" tIns="36000" rIns="0" bIns="0" anchor="b" anchorCtr="0">
            <a:noAutofit/>
          </a:bodyPr>
          <a:lstStyle>
            <a:lvl1pPr marL="0" indent="0" algn="ctr">
              <a:lnSpc>
                <a:spcPct val="85000"/>
              </a:lnSpc>
              <a:buNone/>
              <a:defRPr sz="5400" spc="-100" baseline="0">
                <a:solidFill>
                  <a:schemeClr val="accent1"/>
                </a:solidFill>
                <a:latin typeface="+mj-lt"/>
              </a:defRPr>
            </a:lvl1pPr>
          </a:lstStyle>
          <a:p>
            <a:pPr lvl="0"/>
            <a:r>
              <a:rPr lang="en-US" dirty="0"/>
              <a:t>Dark pattern cover two or three line title</a:t>
            </a:r>
          </a:p>
        </p:txBody>
      </p:sp>
      <p:sp>
        <p:nvSpPr>
          <p:cNvPr id="4" name="Text Placeholder 9">
            <a:extLst>
              <a:ext uri="{FF2B5EF4-FFF2-40B4-BE49-F238E27FC236}">
                <a16:creationId xmlns:a16="http://schemas.microsoft.com/office/drawing/2014/main" id="{652E3981-AF30-649F-42FB-9DDE6BCA1A26}"/>
              </a:ext>
            </a:extLst>
          </p:cNvPr>
          <p:cNvSpPr>
            <a:spLocks noGrp="1"/>
          </p:cNvSpPr>
          <p:nvPr>
            <p:ph type="body" sz="quarter" idx="17" hasCustomPrompt="1"/>
          </p:nvPr>
        </p:nvSpPr>
        <p:spPr>
          <a:xfrm>
            <a:off x="1343079" y="4383735"/>
            <a:ext cx="9495141"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27046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 1 line only - Citru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6F40D-311F-9DAF-7722-E26A0EECAF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3" name="Text Placeholder 2">
            <a:extLst>
              <a:ext uri="{FF2B5EF4-FFF2-40B4-BE49-F238E27FC236}">
                <a16:creationId xmlns:a16="http://schemas.microsoft.com/office/drawing/2014/main" id="{00B46115-27C9-1632-4193-41871681CCD0}"/>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2" name="Text Placeholder 9">
            <a:extLst>
              <a:ext uri="{FF2B5EF4-FFF2-40B4-BE49-F238E27FC236}">
                <a16:creationId xmlns:a16="http://schemas.microsoft.com/office/drawing/2014/main" id="{9B1E7E56-BB61-F595-D102-91046074E5B6}"/>
              </a:ext>
            </a:extLst>
          </p:cNvPr>
          <p:cNvSpPr>
            <a:spLocks noGrp="1"/>
          </p:cNvSpPr>
          <p:nvPr>
            <p:ph type="body" sz="quarter" idx="16" hasCustomPrompt="1"/>
          </p:nvPr>
        </p:nvSpPr>
        <p:spPr>
          <a:xfrm>
            <a:off x="1343025" y="2708275"/>
            <a:ext cx="9505949" cy="890589"/>
          </a:xfrm>
          <a:prstGeom prst="rect">
            <a:avLst/>
          </a:prstGeom>
        </p:spPr>
        <p:txBody>
          <a:bodyPr lIns="0" tIns="36000" rIns="0" bIns="0" anchor="b" anchorCtr="0">
            <a:noAutofit/>
          </a:bodyPr>
          <a:lstStyle>
            <a:lvl1pPr marL="0" indent="0" algn="ctr">
              <a:lnSpc>
                <a:spcPct val="85000"/>
              </a:lnSpc>
              <a:buNone/>
              <a:defRPr sz="5400" spc="-100" baseline="0">
                <a:solidFill>
                  <a:schemeClr val="accent3"/>
                </a:solidFill>
                <a:latin typeface="+mj-lt"/>
              </a:defRPr>
            </a:lvl1pPr>
          </a:lstStyle>
          <a:p>
            <a:pPr lvl="0"/>
            <a:r>
              <a:rPr lang="en-GB" dirty="0"/>
              <a:t>D</a:t>
            </a:r>
            <a:r>
              <a:rPr lang="en-US" dirty="0"/>
              <a:t>ark pattern one line title</a:t>
            </a:r>
          </a:p>
        </p:txBody>
      </p:sp>
      <p:sp>
        <p:nvSpPr>
          <p:cNvPr id="4" name="Text Placeholder 9">
            <a:extLst>
              <a:ext uri="{FF2B5EF4-FFF2-40B4-BE49-F238E27FC236}">
                <a16:creationId xmlns:a16="http://schemas.microsoft.com/office/drawing/2014/main" id="{8132D823-FAB6-8942-115E-ECA384A8E0C0}"/>
              </a:ext>
            </a:extLst>
          </p:cNvPr>
          <p:cNvSpPr>
            <a:spLocks noGrp="1"/>
          </p:cNvSpPr>
          <p:nvPr>
            <p:ph type="body" sz="quarter" idx="17" hasCustomPrompt="1"/>
          </p:nvPr>
        </p:nvSpPr>
        <p:spPr>
          <a:xfrm>
            <a:off x="1343079" y="3683220"/>
            <a:ext cx="950233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35273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 2 or 3 lines - Citru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C2CE3A-10E3-A0F1-A206-74B0BF2E2B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2" name="Text Placeholder 2">
            <a:extLst>
              <a:ext uri="{FF2B5EF4-FFF2-40B4-BE49-F238E27FC236}">
                <a16:creationId xmlns:a16="http://schemas.microsoft.com/office/drawing/2014/main" id="{7069AED8-B383-E3ED-1315-7BCB2C145A6A}"/>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3" name="Text Placeholder 9">
            <a:extLst>
              <a:ext uri="{FF2B5EF4-FFF2-40B4-BE49-F238E27FC236}">
                <a16:creationId xmlns:a16="http://schemas.microsoft.com/office/drawing/2014/main" id="{5E004001-F9FA-DB49-B103-7D69482E2157}"/>
              </a:ext>
            </a:extLst>
          </p:cNvPr>
          <p:cNvSpPr>
            <a:spLocks noGrp="1"/>
          </p:cNvSpPr>
          <p:nvPr>
            <p:ph type="body" sz="quarter" idx="16" hasCustomPrompt="1"/>
          </p:nvPr>
        </p:nvSpPr>
        <p:spPr>
          <a:xfrm>
            <a:off x="1343026" y="2708275"/>
            <a:ext cx="9498748" cy="1588441"/>
          </a:xfrm>
          <a:prstGeom prst="rect">
            <a:avLst/>
          </a:prstGeom>
        </p:spPr>
        <p:txBody>
          <a:bodyPr lIns="0" tIns="36000" rIns="0" bIns="0" anchor="b" anchorCtr="0">
            <a:noAutofit/>
          </a:bodyPr>
          <a:lstStyle>
            <a:lvl1pPr marL="0" indent="0" algn="ctr">
              <a:lnSpc>
                <a:spcPct val="85000"/>
              </a:lnSpc>
              <a:buNone/>
              <a:defRPr sz="5400" spc="-100" baseline="0">
                <a:solidFill>
                  <a:schemeClr val="accent3"/>
                </a:solidFill>
                <a:latin typeface="+mj-lt"/>
              </a:defRPr>
            </a:lvl1pPr>
          </a:lstStyle>
          <a:p>
            <a:pPr lvl="0"/>
            <a:r>
              <a:rPr lang="en-US" dirty="0"/>
              <a:t>Dark pattern cover two or three line title</a:t>
            </a:r>
          </a:p>
        </p:txBody>
      </p:sp>
      <p:sp>
        <p:nvSpPr>
          <p:cNvPr id="4" name="Text Placeholder 9">
            <a:extLst>
              <a:ext uri="{FF2B5EF4-FFF2-40B4-BE49-F238E27FC236}">
                <a16:creationId xmlns:a16="http://schemas.microsoft.com/office/drawing/2014/main" id="{652E3981-AF30-649F-42FB-9DDE6BCA1A26}"/>
              </a:ext>
            </a:extLst>
          </p:cNvPr>
          <p:cNvSpPr>
            <a:spLocks noGrp="1"/>
          </p:cNvSpPr>
          <p:nvPr>
            <p:ph type="body" sz="quarter" idx="17" hasCustomPrompt="1"/>
          </p:nvPr>
        </p:nvSpPr>
        <p:spPr>
          <a:xfrm>
            <a:off x="1343079" y="4383735"/>
            <a:ext cx="9495141"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421437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0:50 - 1 line only - Mint">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1"/>
                </a:solidFill>
                <a:latin typeface="+mj-lt"/>
              </a:defRPr>
            </a:lvl1pPr>
          </a:lstStyle>
          <a:p>
            <a:pPr lvl="0"/>
            <a:r>
              <a:rPr lang="en-US" dirty="0"/>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232175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image" Target="../media/image5.sv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8E8CDF53-4FE8-15C2-243A-51319AE344A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30901C6D-D659-DF4B-235B-F43FAC45101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4EF9568-0FAE-D2D4-BC5F-BEDD4C4CACCD}"/>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0E379-D5B5-012F-2937-8C32948CD04F}"/>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A12DEA6-279B-AC8E-DD1F-CA4A1269E0A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2E0786F-9438-5721-54CD-ACC88EF3020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4CD2C44-B8F7-A0CB-8474-725DBCE9D94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1025BAE-3BA9-63E5-E0E2-269B8FD53FE3}"/>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1BAFA63-62C5-5E72-59DE-07190B72B3F7}"/>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7F5D498-2AED-D8A4-CA52-99FF209043D9}"/>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055F5ED-67F8-2C72-E525-E17491506361}"/>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D1F5A364-269F-022A-26D8-EE9619B136E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5FC700C-7899-FBD9-DCA4-D238854D7A78}"/>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85205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33" cstate="print">
            <a:extLst>
              <a:ext uri="{28A0092B-C50C-407E-A947-70E740481C1C}">
                <a14:useLocalDpi xmlns:a14="http://schemas.microsoft.com/office/drawing/2010/main"/>
              </a:ext>
              <a:ext uri="{96DAC541-7B7A-43D3-8B79-37D633B846F1}">
                <asvg:svgBlip xmlns:asvg="http://schemas.microsoft.com/office/drawing/2016/SVG/main" r:embed="rId34"/>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ADCE2269-69DA-04F2-DBD0-1281C6804897}"/>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2B2DA727-A8B9-DA92-0F12-5082AE01E64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F7F33-63B7-FDB5-1360-148DA1FB35D9}"/>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6520FC-DDFC-1D28-7D21-58787C85BD6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F34FEDE-A544-32CB-956C-08B6851A6CB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3344DCD-D25F-16D3-F805-22497F233DD6}"/>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BA6AE9-08C6-8141-C8E3-9F6675B8C579}"/>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DEB21DF-8918-9A58-B073-ABCFEFC6332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E56E9A-AC7D-7BD1-2547-8191229C587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3A256C3-A341-5BEF-6DC7-405690412DF3}"/>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CCCA90-1DF3-0A59-7FFC-5C2CC4BAF64A}"/>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F60BD6-64C7-59E8-1FA3-9C35CCFCDEB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EAA7B64-67D6-512C-069B-EE0FAE1DB219}"/>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708267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ross.potter@clarivate.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link.springer.com/article/10.1007/s11024-023-09501-3#ref-CR29"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incites.help.clarivate.com/Content/Resources/Docs/incites-funding-agencies.xlsx"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support.clarivate.com/s/article/Web-of-Science-Core-Collection-Availability-of-funding-data?language=en_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8" descr="A picture containing green, night sky&#10;&#10;Description automatically generated">
            <a:extLst>
              <a:ext uri="{FF2B5EF4-FFF2-40B4-BE49-F238E27FC236}">
                <a16:creationId xmlns:a16="http://schemas.microsoft.com/office/drawing/2014/main" id="{EFD489DF-AB37-97C8-E1C3-15442F51C3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pic>
      <p:sp>
        <p:nvSpPr>
          <p:cNvPr id="3" name="Text Placeholder 2">
            <a:extLst>
              <a:ext uri="{FF2B5EF4-FFF2-40B4-BE49-F238E27FC236}">
                <a16:creationId xmlns:a16="http://schemas.microsoft.com/office/drawing/2014/main" id="{BEE0177E-2E45-4C00-A932-04599A9F18B8}"/>
              </a:ext>
            </a:extLst>
          </p:cNvPr>
          <p:cNvSpPr>
            <a:spLocks noGrp="1"/>
          </p:cNvSpPr>
          <p:nvPr>
            <p:ph type="body" sz="quarter" idx="16"/>
          </p:nvPr>
        </p:nvSpPr>
        <p:spPr>
          <a:xfrm>
            <a:off x="207347" y="1843320"/>
            <a:ext cx="9688915" cy="1557590"/>
          </a:xfrm>
        </p:spPr>
        <p:txBody>
          <a:bodyPr/>
          <a:lstStyle/>
          <a:p>
            <a:pPr algn="l"/>
            <a:r>
              <a:rPr lang="en-GB" sz="5400" dirty="0"/>
              <a:t>Who funds Nordic research?</a:t>
            </a:r>
            <a:endParaRPr lang="en-US" dirty="0">
              <a:solidFill>
                <a:schemeClr val="accent1"/>
              </a:solidFill>
            </a:endParaRPr>
          </a:p>
        </p:txBody>
      </p:sp>
      <p:sp>
        <p:nvSpPr>
          <p:cNvPr id="5" name="Text Placeholder 4">
            <a:extLst>
              <a:ext uri="{FF2B5EF4-FFF2-40B4-BE49-F238E27FC236}">
                <a16:creationId xmlns:a16="http://schemas.microsoft.com/office/drawing/2014/main" id="{00204AC0-70DD-F1A0-8E6D-E0E32744536B}"/>
              </a:ext>
            </a:extLst>
          </p:cNvPr>
          <p:cNvSpPr>
            <a:spLocks noGrp="1"/>
          </p:cNvSpPr>
          <p:nvPr>
            <p:ph type="body" sz="quarter" idx="15"/>
          </p:nvPr>
        </p:nvSpPr>
        <p:spPr/>
        <p:txBody>
          <a:bodyPr/>
          <a:lstStyle/>
          <a:p>
            <a:r>
              <a:rPr lang="en-US" dirty="0"/>
              <a:t>NWB 2023, Gothenburg</a:t>
            </a:r>
          </a:p>
        </p:txBody>
      </p:sp>
      <p:sp>
        <p:nvSpPr>
          <p:cNvPr id="2" name="Text Placeholder 3">
            <a:extLst>
              <a:ext uri="{FF2B5EF4-FFF2-40B4-BE49-F238E27FC236}">
                <a16:creationId xmlns:a16="http://schemas.microsoft.com/office/drawing/2014/main" id="{ED24676C-133E-A20A-7588-78B5171A9346}"/>
              </a:ext>
            </a:extLst>
          </p:cNvPr>
          <p:cNvSpPr txBox="1">
            <a:spLocks/>
          </p:cNvSpPr>
          <p:nvPr/>
        </p:nvSpPr>
        <p:spPr>
          <a:xfrm>
            <a:off x="321647" y="3710567"/>
            <a:ext cx="2960248" cy="327724"/>
          </a:xfrm>
          <a:prstGeom prst="rect">
            <a:avLst/>
          </a:prstGeom>
          <a:noFill/>
        </p:spPr>
        <p:txBody>
          <a:bodyPr vert="horz" lIns="0" tIns="36000" rIns="0" bIns="0" rtlCol="0" anchor="t" anchorCtr="0">
            <a:noAutofit/>
          </a:bodyPr>
          <a:lstStyle>
            <a:lvl1pPr marL="0" indent="0" algn="ctr" defTabSz="914400" rtl="0" eaLnBrk="1" latinLnBrk="0" hangingPunct="1">
              <a:lnSpc>
                <a:spcPct val="85000"/>
              </a:lnSpc>
              <a:spcBef>
                <a:spcPts val="900"/>
              </a:spcBef>
              <a:buFont typeface="Arial" panose="020B0604020202020204" pitchFamily="34" charset="0"/>
              <a:buNone/>
              <a:defRPr sz="24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b="1" dirty="0"/>
              <a:t>Ross W.K. Potter</a:t>
            </a:r>
          </a:p>
        </p:txBody>
      </p:sp>
      <p:sp>
        <p:nvSpPr>
          <p:cNvPr id="7" name="TextBox 6">
            <a:extLst>
              <a:ext uri="{FF2B5EF4-FFF2-40B4-BE49-F238E27FC236}">
                <a16:creationId xmlns:a16="http://schemas.microsoft.com/office/drawing/2014/main" id="{72558C95-DDBC-E324-1DCE-9F7B6DB16433}"/>
              </a:ext>
            </a:extLst>
          </p:cNvPr>
          <p:cNvSpPr txBox="1"/>
          <p:nvPr/>
        </p:nvSpPr>
        <p:spPr>
          <a:xfrm>
            <a:off x="207347" y="4240070"/>
            <a:ext cx="4674520" cy="663771"/>
          </a:xfrm>
          <a:prstGeom prst="rect">
            <a:avLst/>
          </a:prstGeom>
          <a:noFill/>
          <a:ln>
            <a:noFill/>
          </a:ln>
        </p:spPr>
        <p:txBody>
          <a:bodyPr wrap="square">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bg1"/>
                </a:solidFill>
                <a:effectLst/>
                <a:uLnTx/>
                <a:uFillTx/>
                <a:latin typeface="AvenirNext LT Pro Bold"/>
                <a:ea typeface="+mn-ea"/>
                <a:cs typeface="+mn-cs"/>
              </a:rPr>
              <a:t>Institute for Scientific Information, Clarivate, London </a:t>
            </a:r>
            <a:endParaRPr kumimoji="0" lang="en-GB" sz="1600" b="0" i="0" u="none" strike="noStrike" kern="1200" cap="none" spc="0" normalizeH="0" baseline="30000" noProof="0" dirty="0">
              <a:ln>
                <a:noFill/>
              </a:ln>
              <a:solidFill>
                <a:schemeClr val="bg1"/>
              </a:solidFill>
              <a:effectLst/>
              <a:uLnTx/>
              <a:uFillTx/>
              <a:latin typeface="AvenirNext LT Pro Bold"/>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bg1"/>
                </a:solidFill>
                <a:effectLst/>
                <a:uLnTx/>
                <a:uFillTx/>
                <a:latin typeface="AvenirNext LT Pro Bold"/>
                <a:ea typeface="+mn-ea"/>
                <a:cs typeface="+mn-cs"/>
                <a:hlinkClick r:id="rId4">
                  <a:extLst>
                    <a:ext uri="{A12FA001-AC4F-418D-AE19-62706E023703}">
                      <ahyp:hlinkClr xmlns:ahyp="http://schemas.microsoft.com/office/drawing/2018/hyperlinkcolor" val="tx"/>
                    </a:ext>
                  </a:extLst>
                </a:hlinkClick>
              </a:rPr>
              <a:t>ross.potter@clarivate.com</a:t>
            </a:r>
            <a:endParaRPr kumimoji="0" lang="en-GB" sz="2000" b="0" i="0" u="none" strike="noStrike" kern="1200" cap="none" spc="0" normalizeH="0" baseline="0" noProof="0" dirty="0">
              <a:ln>
                <a:noFill/>
              </a:ln>
              <a:solidFill>
                <a:schemeClr val="bg1"/>
              </a:solidFill>
              <a:effectLst/>
              <a:uLnTx/>
              <a:uFillTx/>
              <a:latin typeface="AvenirNext LT Pro Bold"/>
              <a:ea typeface="+mn-ea"/>
              <a:cs typeface="+mn-cs"/>
            </a:endParaRPr>
          </a:p>
        </p:txBody>
      </p:sp>
    </p:spTree>
    <p:extLst>
      <p:ext uri="{BB962C8B-B14F-4D97-AF65-F5344CB8AC3E}">
        <p14:creationId xmlns:p14="http://schemas.microsoft.com/office/powerpoint/2010/main" val="122726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 shelf, book, library&#10;&#10;Description automatically generated">
            <a:extLst>
              <a:ext uri="{FF2B5EF4-FFF2-40B4-BE49-F238E27FC236}">
                <a16:creationId xmlns:a16="http://schemas.microsoft.com/office/drawing/2014/main" id="{7C22B77B-F668-D85B-43DD-85081DBC9F33}"/>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a:stretch>
            <a:fillRect/>
          </a:stretch>
        </p:blipFill>
        <p:spPr/>
      </p:pic>
      <p:sp>
        <p:nvSpPr>
          <p:cNvPr id="3" name="Text Placeholder 2">
            <a:extLst>
              <a:ext uri="{FF2B5EF4-FFF2-40B4-BE49-F238E27FC236}">
                <a16:creationId xmlns:a16="http://schemas.microsoft.com/office/drawing/2014/main" id="{BEE0177E-2E45-4C00-A932-04599A9F18B8}"/>
              </a:ext>
            </a:extLst>
          </p:cNvPr>
          <p:cNvSpPr>
            <a:spLocks noGrp="1"/>
          </p:cNvSpPr>
          <p:nvPr>
            <p:ph type="body" sz="quarter" idx="16"/>
          </p:nvPr>
        </p:nvSpPr>
        <p:spPr>
          <a:xfrm>
            <a:off x="1343025" y="2474265"/>
            <a:ext cx="9688915" cy="1248938"/>
          </a:xfrm>
        </p:spPr>
        <p:txBody>
          <a:bodyPr/>
          <a:lstStyle/>
          <a:p>
            <a:r>
              <a:rPr lang="en-GB" sz="5400" dirty="0"/>
              <a:t>Results</a:t>
            </a:r>
            <a:endParaRPr lang="en-US" dirty="0">
              <a:solidFill>
                <a:schemeClr val="accent1"/>
              </a:solidFill>
            </a:endParaRPr>
          </a:p>
        </p:txBody>
      </p:sp>
      <p:sp>
        <p:nvSpPr>
          <p:cNvPr id="11" name="Text Placeholder 10">
            <a:extLst>
              <a:ext uri="{FF2B5EF4-FFF2-40B4-BE49-F238E27FC236}">
                <a16:creationId xmlns:a16="http://schemas.microsoft.com/office/drawing/2014/main" id="{6A4A6703-2457-8A3D-7C2C-55CBB794EF9D}"/>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495380D1-0249-E2C8-D349-6A035570A2D1}"/>
              </a:ext>
            </a:extLst>
          </p:cNvPr>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235364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F757-6A71-9A26-1FF1-E9690663B590}"/>
              </a:ext>
            </a:extLst>
          </p:cNvPr>
          <p:cNvSpPr>
            <a:spLocks noGrp="1"/>
          </p:cNvSpPr>
          <p:nvPr>
            <p:ph type="title"/>
          </p:nvPr>
        </p:nvSpPr>
        <p:spPr/>
        <p:txBody>
          <a:bodyPr/>
          <a:lstStyle/>
          <a:p>
            <a:r>
              <a:rPr lang="en-US" dirty="0"/>
              <a:t>Funding by continent</a:t>
            </a:r>
          </a:p>
        </p:txBody>
      </p:sp>
      <p:sp>
        <p:nvSpPr>
          <p:cNvPr id="3" name="Footer Placeholder 2">
            <a:extLst>
              <a:ext uri="{FF2B5EF4-FFF2-40B4-BE49-F238E27FC236}">
                <a16:creationId xmlns:a16="http://schemas.microsoft.com/office/drawing/2014/main" id="{142C0C23-869A-8486-C679-3D6722E66572}"/>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43C9A636-590F-09A3-0CA3-B3A0AC2F7CF6}"/>
              </a:ext>
            </a:extLst>
          </p:cNvPr>
          <p:cNvSpPr>
            <a:spLocks noGrp="1"/>
          </p:cNvSpPr>
          <p:nvPr>
            <p:ph type="sldNum" sz="quarter" idx="11"/>
          </p:nvPr>
        </p:nvSpPr>
        <p:spPr/>
        <p:txBody>
          <a:bodyPr/>
          <a:lstStyle/>
          <a:p>
            <a:fld id="{F59CD943-D024-467A-B36E-F11E1285ED75}" type="slidenum">
              <a:rPr lang="en-GB" smtClean="0"/>
              <a:pPr/>
              <a:t>11</a:t>
            </a:fld>
            <a:endParaRPr lang="en-GB" dirty="0"/>
          </a:p>
        </p:txBody>
      </p:sp>
      <p:sp>
        <p:nvSpPr>
          <p:cNvPr id="5" name="Text Placeholder 4">
            <a:extLst>
              <a:ext uri="{FF2B5EF4-FFF2-40B4-BE49-F238E27FC236}">
                <a16:creationId xmlns:a16="http://schemas.microsoft.com/office/drawing/2014/main" id="{5D35C87A-05D1-143D-962F-9F610CBF1B1A}"/>
              </a:ext>
            </a:extLst>
          </p:cNvPr>
          <p:cNvSpPr>
            <a:spLocks noGrp="1"/>
          </p:cNvSpPr>
          <p:nvPr>
            <p:ph type="body" sz="quarter" idx="13"/>
          </p:nvPr>
        </p:nvSpPr>
        <p:spPr/>
        <p:txBody>
          <a:bodyPr/>
          <a:lstStyle/>
          <a:p>
            <a:r>
              <a:rPr lang="en-US" dirty="0"/>
              <a:t>By continent. Similar view for other Nordic countries</a:t>
            </a:r>
          </a:p>
        </p:txBody>
      </p:sp>
      <p:sp>
        <p:nvSpPr>
          <p:cNvPr id="6" name="Text Placeholder 5">
            <a:extLst>
              <a:ext uri="{FF2B5EF4-FFF2-40B4-BE49-F238E27FC236}">
                <a16:creationId xmlns:a16="http://schemas.microsoft.com/office/drawing/2014/main" id="{CFD7BA40-8761-0451-C89A-B5C209129FD7}"/>
              </a:ext>
            </a:extLst>
          </p:cNvPr>
          <p:cNvSpPr>
            <a:spLocks noGrp="1"/>
          </p:cNvSpPr>
          <p:nvPr>
            <p:ph type="body" sz="quarter" idx="14"/>
          </p:nvPr>
        </p:nvSpPr>
        <p:spPr>
          <a:xfrm>
            <a:off x="550864" y="1808163"/>
            <a:ext cx="5076000" cy="4321175"/>
          </a:xfrm>
        </p:spPr>
        <p:txBody>
          <a:bodyPr/>
          <a:lstStyle/>
          <a:p>
            <a:endParaRPr lang="en-US" dirty="0"/>
          </a:p>
        </p:txBody>
      </p:sp>
      <p:pic>
        <p:nvPicPr>
          <p:cNvPr id="8" name="Picture 7">
            <a:extLst>
              <a:ext uri="{FF2B5EF4-FFF2-40B4-BE49-F238E27FC236}">
                <a16:creationId xmlns:a16="http://schemas.microsoft.com/office/drawing/2014/main" id="{D0ECBBE1-0237-42BB-4412-DDDF6E1B5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58" y="1032792"/>
            <a:ext cx="11517484" cy="4903483"/>
          </a:xfrm>
          <a:prstGeom prst="rect">
            <a:avLst/>
          </a:prstGeom>
        </p:spPr>
      </p:pic>
    </p:spTree>
    <p:extLst>
      <p:ext uri="{BB962C8B-B14F-4D97-AF65-F5344CB8AC3E}">
        <p14:creationId xmlns:p14="http://schemas.microsoft.com/office/powerpoint/2010/main" val="401434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DFCD11-A620-0C24-2813-5FDD84997198}"/>
              </a:ext>
            </a:extLst>
          </p:cNvPr>
          <p:cNvPicPr>
            <a:picLocks noChangeAspect="1"/>
          </p:cNvPicPr>
          <p:nvPr/>
        </p:nvPicPr>
        <p:blipFill rotWithShape="1">
          <a:blip r:embed="rId3">
            <a:extLst>
              <a:ext uri="{28A0092B-C50C-407E-A947-70E740481C1C}">
                <a14:useLocalDpi xmlns:a14="http://schemas.microsoft.com/office/drawing/2010/main" val="0"/>
              </a:ext>
            </a:extLst>
          </a:blip>
          <a:srcRect t="10759" r="31605"/>
          <a:stretch/>
        </p:blipFill>
        <p:spPr>
          <a:xfrm>
            <a:off x="1390061" y="753852"/>
            <a:ext cx="10116139" cy="4357632"/>
          </a:xfrm>
          <a:prstGeom prst="rect">
            <a:avLst/>
          </a:prstGeom>
        </p:spPr>
      </p:pic>
      <p:pic>
        <p:nvPicPr>
          <p:cNvPr id="6" name="Picture 5">
            <a:extLst>
              <a:ext uri="{FF2B5EF4-FFF2-40B4-BE49-F238E27FC236}">
                <a16:creationId xmlns:a16="http://schemas.microsoft.com/office/drawing/2014/main" id="{09C41462-283D-1AA2-9EF4-0F701A1EB416}"/>
              </a:ext>
            </a:extLst>
          </p:cNvPr>
          <p:cNvPicPr>
            <a:picLocks noChangeAspect="1"/>
          </p:cNvPicPr>
          <p:nvPr/>
        </p:nvPicPr>
        <p:blipFill rotWithShape="1">
          <a:blip r:embed="rId3">
            <a:extLst>
              <a:ext uri="{28A0092B-C50C-407E-A947-70E740481C1C}">
                <a14:useLocalDpi xmlns:a14="http://schemas.microsoft.com/office/drawing/2010/main" val="0"/>
              </a:ext>
            </a:extLst>
          </a:blip>
          <a:srcRect l="68489" t="10758" b="66167"/>
          <a:stretch/>
        </p:blipFill>
        <p:spPr>
          <a:xfrm>
            <a:off x="948562" y="4855515"/>
            <a:ext cx="4656923" cy="1125803"/>
          </a:xfrm>
          <a:prstGeom prst="rect">
            <a:avLst/>
          </a:prstGeom>
        </p:spPr>
      </p:pic>
      <p:sp>
        <p:nvSpPr>
          <p:cNvPr id="2" name="Title 1">
            <a:extLst>
              <a:ext uri="{FF2B5EF4-FFF2-40B4-BE49-F238E27FC236}">
                <a16:creationId xmlns:a16="http://schemas.microsoft.com/office/drawing/2014/main" id="{4FCCF757-6A71-9A26-1FF1-E9690663B590}"/>
              </a:ext>
            </a:extLst>
          </p:cNvPr>
          <p:cNvSpPr>
            <a:spLocks noGrp="1"/>
          </p:cNvSpPr>
          <p:nvPr>
            <p:ph type="title"/>
          </p:nvPr>
        </p:nvSpPr>
        <p:spPr/>
        <p:txBody>
          <a:bodyPr/>
          <a:lstStyle/>
          <a:p>
            <a:r>
              <a:rPr lang="en-US" dirty="0"/>
              <a:t>Largest funders overall</a:t>
            </a:r>
          </a:p>
        </p:txBody>
      </p:sp>
      <p:sp>
        <p:nvSpPr>
          <p:cNvPr id="3" name="Footer Placeholder 2">
            <a:extLst>
              <a:ext uri="{FF2B5EF4-FFF2-40B4-BE49-F238E27FC236}">
                <a16:creationId xmlns:a16="http://schemas.microsoft.com/office/drawing/2014/main" id="{142C0C23-869A-8486-C679-3D6722E66572}"/>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43C9A636-590F-09A3-0CA3-B3A0AC2F7CF6}"/>
              </a:ext>
            </a:extLst>
          </p:cNvPr>
          <p:cNvSpPr>
            <a:spLocks noGrp="1"/>
          </p:cNvSpPr>
          <p:nvPr>
            <p:ph type="sldNum" sz="quarter" idx="11"/>
          </p:nvPr>
        </p:nvSpPr>
        <p:spPr/>
        <p:txBody>
          <a:bodyPr/>
          <a:lstStyle/>
          <a:p>
            <a:fld id="{F59CD943-D024-467A-B36E-F11E1285ED75}" type="slidenum">
              <a:rPr lang="en-GB" smtClean="0"/>
              <a:pPr/>
              <a:t>12</a:t>
            </a:fld>
            <a:endParaRPr lang="en-GB" dirty="0"/>
          </a:p>
        </p:txBody>
      </p:sp>
      <p:sp>
        <p:nvSpPr>
          <p:cNvPr id="5" name="Text Placeholder 4">
            <a:extLst>
              <a:ext uri="{FF2B5EF4-FFF2-40B4-BE49-F238E27FC236}">
                <a16:creationId xmlns:a16="http://schemas.microsoft.com/office/drawing/2014/main" id="{5D35C87A-05D1-143D-962F-9F610CBF1B1A}"/>
              </a:ext>
            </a:extLst>
          </p:cNvPr>
          <p:cNvSpPr>
            <a:spLocks noGrp="1"/>
          </p:cNvSpPr>
          <p:nvPr>
            <p:ph type="body" sz="quarter" idx="13"/>
          </p:nvPr>
        </p:nvSpPr>
        <p:spPr/>
        <p:txBody>
          <a:bodyPr/>
          <a:lstStyle/>
          <a:p>
            <a:r>
              <a:rPr lang="en-US" dirty="0"/>
              <a:t>Output</a:t>
            </a:r>
          </a:p>
        </p:txBody>
      </p:sp>
      <p:pic>
        <p:nvPicPr>
          <p:cNvPr id="7" name="Picture 6">
            <a:extLst>
              <a:ext uri="{FF2B5EF4-FFF2-40B4-BE49-F238E27FC236}">
                <a16:creationId xmlns:a16="http://schemas.microsoft.com/office/drawing/2014/main" id="{BDE6FD8A-39D5-005E-A43E-942C8B31E1D2}"/>
              </a:ext>
            </a:extLst>
          </p:cNvPr>
          <p:cNvPicPr>
            <a:picLocks noChangeAspect="1"/>
          </p:cNvPicPr>
          <p:nvPr/>
        </p:nvPicPr>
        <p:blipFill rotWithShape="1">
          <a:blip r:embed="rId3">
            <a:extLst>
              <a:ext uri="{28A0092B-C50C-407E-A947-70E740481C1C}">
                <a14:useLocalDpi xmlns:a14="http://schemas.microsoft.com/office/drawing/2010/main" val="0"/>
              </a:ext>
            </a:extLst>
          </a:blip>
          <a:srcRect l="68489" t="33833" b="45451"/>
          <a:stretch/>
        </p:blipFill>
        <p:spPr>
          <a:xfrm>
            <a:off x="6669693" y="5111484"/>
            <a:ext cx="4573745" cy="992663"/>
          </a:xfrm>
          <a:prstGeom prst="rect">
            <a:avLst/>
          </a:prstGeom>
        </p:spPr>
      </p:pic>
    </p:spTree>
    <p:extLst>
      <p:ext uri="{BB962C8B-B14F-4D97-AF65-F5344CB8AC3E}">
        <p14:creationId xmlns:p14="http://schemas.microsoft.com/office/powerpoint/2010/main" val="108421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DFCD11-A620-0C24-2813-5FDD84997198}"/>
              </a:ext>
            </a:extLst>
          </p:cNvPr>
          <p:cNvPicPr>
            <a:picLocks noChangeAspect="1"/>
          </p:cNvPicPr>
          <p:nvPr/>
        </p:nvPicPr>
        <p:blipFill rotWithShape="1">
          <a:blip r:embed="rId3">
            <a:extLst>
              <a:ext uri="{28A0092B-C50C-407E-A947-70E740481C1C}">
                <a14:useLocalDpi xmlns:a14="http://schemas.microsoft.com/office/drawing/2010/main" val="0"/>
              </a:ext>
            </a:extLst>
          </a:blip>
          <a:srcRect t="10759" r="31605"/>
          <a:stretch/>
        </p:blipFill>
        <p:spPr>
          <a:xfrm>
            <a:off x="1390061" y="753852"/>
            <a:ext cx="10116139" cy="4357632"/>
          </a:xfrm>
          <a:prstGeom prst="rect">
            <a:avLst/>
          </a:prstGeom>
        </p:spPr>
      </p:pic>
      <p:pic>
        <p:nvPicPr>
          <p:cNvPr id="6" name="Picture 5">
            <a:extLst>
              <a:ext uri="{FF2B5EF4-FFF2-40B4-BE49-F238E27FC236}">
                <a16:creationId xmlns:a16="http://schemas.microsoft.com/office/drawing/2014/main" id="{09C41462-283D-1AA2-9EF4-0F701A1EB416}"/>
              </a:ext>
            </a:extLst>
          </p:cNvPr>
          <p:cNvPicPr>
            <a:picLocks noChangeAspect="1"/>
          </p:cNvPicPr>
          <p:nvPr/>
        </p:nvPicPr>
        <p:blipFill rotWithShape="1">
          <a:blip r:embed="rId3">
            <a:extLst>
              <a:ext uri="{28A0092B-C50C-407E-A947-70E740481C1C}">
                <a14:useLocalDpi xmlns:a14="http://schemas.microsoft.com/office/drawing/2010/main" val="0"/>
              </a:ext>
            </a:extLst>
          </a:blip>
          <a:srcRect l="68489" t="10758" b="66167"/>
          <a:stretch/>
        </p:blipFill>
        <p:spPr>
          <a:xfrm>
            <a:off x="948562" y="4855515"/>
            <a:ext cx="4656923" cy="1125803"/>
          </a:xfrm>
          <a:prstGeom prst="rect">
            <a:avLst/>
          </a:prstGeom>
        </p:spPr>
      </p:pic>
      <p:sp>
        <p:nvSpPr>
          <p:cNvPr id="2" name="Title 1">
            <a:extLst>
              <a:ext uri="{FF2B5EF4-FFF2-40B4-BE49-F238E27FC236}">
                <a16:creationId xmlns:a16="http://schemas.microsoft.com/office/drawing/2014/main" id="{4FCCF757-6A71-9A26-1FF1-E9690663B590}"/>
              </a:ext>
            </a:extLst>
          </p:cNvPr>
          <p:cNvSpPr>
            <a:spLocks noGrp="1"/>
          </p:cNvSpPr>
          <p:nvPr>
            <p:ph type="title"/>
          </p:nvPr>
        </p:nvSpPr>
        <p:spPr/>
        <p:txBody>
          <a:bodyPr/>
          <a:lstStyle/>
          <a:p>
            <a:r>
              <a:rPr lang="en-US" dirty="0"/>
              <a:t>Largest funders overall</a:t>
            </a:r>
          </a:p>
        </p:txBody>
      </p:sp>
      <p:sp>
        <p:nvSpPr>
          <p:cNvPr id="3" name="Footer Placeholder 2">
            <a:extLst>
              <a:ext uri="{FF2B5EF4-FFF2-40B4-BE49-F238E27FC236}">
                <a16:creationId xmlns:a16="http://schemas.microsoft.com/office/drawing/2014/main" id="{142C0C23-869A-8486-C679-3D6722E66572}"/>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43C9A636-590F-09A3-0CA3-B3A0AC2F7CF6}"/>
              </a:ext>
            </a:extLst>
          </p:cNvPr>
          <p:cNvSpPr>
            <a:spLocks noGrp="1"/>
          </p:cNvSpPr>
          <p:nvPr>
            <p:ph type="sldNum" sz="quarter" idx="11"/>
          </p:nvPr>
        </p:nvSpPr>
        <p:spPr/>
        <p:txBody>
          <a:bodyPr/>
          <a:lstStyle/>
          <a:p>
            <a:fld id="{F59CD943-D024-467A-B36E-F11E1285ED75}" type="slidenum">
              <a:rPr lang="en-GB" smtClean="0"/>
              <a:pPr/>
              <a:t>13</a:t>
            </a:fld>
            <a:endParaRPr lang="en-GB" dirty="0"/>
          </a:p>
        </p:txBody>
      </p:sp>
      <p:sp>
        <p:nvSpPr>
          <p:cNvPr id="5" name="Text Placeholder 4">
            <a:extLst>
              <a:ext uri="{FF2B5EF4-FFF2-40B4-BE49-F238E27FC236}">
                <a16:creationId xmlns:a16="http://schemas.microsoft.com/office/drawing/2014/main" id="{5D35C87A-05D1-143D-962F-9F610CBF1B1A}"/>
              </a:ext>
            </a:extLst>
          </p:cNvPr>
          <p:cNvSpPr>
            <a:spLocks noGrp="1"/>
          </p:cNvSpPr>
          <p:nvPr>
            <p:ph type="body" sz="quarter" idx="13"/>
          </p:nvPr>
        </p:nvSpPr>
        <p:spPr/>
        <p:txBody>
          <a:bodyPr/>
          <a:lstStyle/>
          <a:p>
            <a:r>
              <a:rPr lang="en-US" dirty="0"/>
              <a:t>Output</a:t>
            </a:r>
          </a:p>
        </p:txBody>
      </p:sp>
      <p:pic>
        <p:nvPicPr>
          <p:cNvPr id="7" name="Picture 6">
            <a:extLst>
              <a:ext uri="{FF2B5EF4-FFF2-40B4-BE49-F238E27FC236}">
                <a16:creationId xmlns:a16="http://schemas.microsoft.com/office/drawing/2014/main" id="{BDE6FD8A-39D5-005E-A43E-942C8B31E1D2}"/>
              </a:ext>
            </a:extLst>
          </p:cNvPr>
          <p:cNvPicPr>
            <a:picLocks noChangeAspect="1"/>
          </p:cNvPicPr>
          <p:nvPr/>
        </p:nvPicPr>
        <p:blipFill rotWithShape="1">
          <a:blip r:embed="rId3">
            <a:extLst>
              <a:ext uri="{28A0092B-C50C-407E-A947-70E740481C1C}">
                <a14:useLocalDpi xmlns:a14="http://schemas.microsoft.com/office/drawing/2010/main" val="0"/>
              </a:ext>
            </a:extLst>
          </a:blip>
          <a:srcRect l="68489" t="33833" b="45451"/>
          <a:stretch/>
        </p:blipFill>
        <p:spPr>
          <a:xfrm>
            <a:off x="6669693" y="5111484"/>
            <a:ext cx="4573745" cy="992663"/>
          </a:xfrm>
          <a:prstGeom prst="rect">
            <a:avLst/>
          </a:prstGeom>
        </p:spPr>
      </p:pic>
      <p:sp>
        <p:nvSpPr>
          <p:cNvPr id="10" name="TextBox 9">
            <a:extLst>
              <a:ext uri="{FF2B5EF4-FFF2-40B4-BE49-F238E27FC236}">
                <a16:creationId xmlns:a16="http://schemas.microsoft.com/office/drawing/2014/main" id="{CB5C853C-4728-4A86-4147-2878070651D5}"/>
              </a:ext>
            </a:extLst>
          </p:cNvPr>
          <p:cNvSpPr txBox="1"/>
          <p:nvPr/>
        </p:nvSpPr>
        <p:spPr>
          <a:xfrm>
            <a:off x="2169556" y="1145574"/>
            <a:ext cx="8557147" cy="990312"/>
          </a:xfrm>
          <a:prstGeom prst="rect">
            <a:avLst/>
          </a:prstGeom>
          <a:solidFill>
            <a:schemeClr val="bg1"/>
          </a:solidFill>
          <a:ln>
            <a:noFill/>
          </a:ln>
        </p:spPr>
        <p:txBody>
          <a:bodyPr wrap="none" rtlCol="0">
            <a:noAutofit/>
          </a:bodyPr>
          <a:lstStyle/>
          <a:p>
            <a:pPr algn="l"/>
            <a:r>
              <a:rPr lang="en-US" b="1" dirty="0"/>
              <a:t>Finland: Academy of Finland funds ~48%</a:t>
            </a:r>
          </a:p>
          <a:p>
            <a:pPr algn="l"/>
            <a:r>
              <a:rPr lang="en-US" b="1" dirty="0"/>
              <a:t>Norway: Research Council of Norway funds 42%</a:t>
            </a:r>
          </a:p>
          <a:p>
            <a:pPr algn="l"/>
            <a:r>
              <a:rPr lang="en-US" b="1" dirty="0"/>
              <a:t>Sweden: European Commission and Swedish Research Council both fund ~39%  </a:t>
            </a:r>
          </a:p>
        </p:txBody>
      </p:sp>
    </p:spTree>
    <p:extLst>
      <p:ext uri="{BB962C8B-B14F-4D97-AF65-F5344CB8AC3E}">
        <p14:creationId xmlns:p14="http://schemas.microsoft.com/office/powerpoint/2010/main" val="174256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3EDFBA-E2E4-948E-E718-32A7ABAFD84E}"/>
              </a:ext>
            </a:extLst>
          </p:cNvPr>
          <p:cNvPicPr>
            <a:picLocks noChangeAspect="1"/>
          </p:cNvPicPr>
          <p:nvPr/>
        </p:nvPicPr>
        <p:blipFill rotWithShape="1">
          <a:blip r:embed="rId2">
            <a:extLst>
              <a:ext uri="{28A0092B-C50C-407E-A947-70E740481C1C}">
                <a14:useLocalDpi xmlns:a14="http://schemas.microsoft.com/office/drawing/2010/main" val="0"/>
              </a:ext>
            </a:extLst>
          </a:blip>
          <a:srcRect t="11582" r="36196"/>
          <a:stretch/>
        </p:blipFill>
        <p:spPr>
          <a:xfrm>
            <a:off x="840655" y="948376"/>
            <a:ext cx="10112991" cy="4379509"/>
          </a:xfrm>
          <a:prstGeom prst="rect">
            <a:avLst/>
          </a:prstGeom>
        </p:spPr>
      </p:pic>
      <p:sp>
        <p:nvSpPr>
          <p:cNvPr id="2" name="Title 1">
            <a:extLst>
              <a:ext uri="{FF2B5EF4-FFF2-40B4-BE49-F238E27FC236}">
                <a16:creationId xmlns:a16="http://schemas.microsoft.com/office/drawing/2014/main" id="{4FCCF757-6A71-9A26-1FF1-E9690663B590}"/>
              </a:ext>
            </a:extLst>
          </p:cNvPr>
          <p:cNvSpPr>
            <a:spLocks noGrp="1"/>
          </p:cNvSpPr>
          <p:nvPr>
            <p:ph type="title"/>
          </p:nvPr>
        </p:nvSpPr>
        <p:spPr/>
        <p:txBody>
          <a:bodyPr/>
          <a:lstStyle/>
          <a:p>
            <a:r>
              <a:rPr lang="en-US" dirty="0"/>
              <a:t>Largest funders overall</a:t>
            </a:r>
          </a:p>
        </p:txBody>
      </p:sp>
      <p:sp>
        <p:nvSpPr>
          <p:cNvPr id="3" name="Footer Placeholder 2">
            <a:extLst>
              <a:ext uri="{FF2B5EF4-FFF2-40B4-BE49-F238E27FC236}">
                <a16:creationId xmlns:a16="http://schemas.microsoft.com/office/drawing/2014/main" id="{142C0C23-869A-8486-C679-3D6722E66572}"/>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43C9A636-590F-09A3-0CA3-B3A0AC2F7CF6}"/>
              </a:ext>
            </a:extLst>
          </p:cNvPr>
          <p:cNvSpPr>
            <a:spLocks noGrp="1"/>
          </p:cNvSpPr>
          <p:nvPr>
            <p:ph type="sldNum" sz="quarter" idx="11"/>
          </p:nvPr>
        </p:nvSpPr>
        <p:spPr/>
        <p:txBody>
          <a:bodyPr/>
          <a:lstStyle/>
          <a:p>
            <a:fld id="{F59CD943-D024-467A-B36E-F11E1285ED75}" type="slidenum">
              <a:rPr lang="en-GB" smtClean="0"/>
              <a:pPr/>
              <a:t>14</a:t>
            </a:fld>
            <a:endParaRPr lang="en-GB" dirty="0"/>
          </a:p>
        </p:txBody>
      </p:sp>
      <p:sp>
        <p:nvSpPr>
          <p:cNvPr id="5" name="Text Placeholder 4">
            <a:extLst>
              <a:ext uri="{FF2B5EF4-FFF2-40B4-BE49-F238E27FC236}">
                <a16:creationId xmlns:a16="http://schemas.microsoft.com/office/drawing/2014/main" id="{5D35C87A-05D1-143D-962F-9F610CBF1B1A}"/>
              </a:ext>
            </a:extLst>
          </p:cNvPr>
          <p:cNvSpPr>
            <a:spLocks noGrp="1"/>
          </p:cNvSpPr>
          <p:nvPr>
            <p:ph type="body" sz="quarter" idx="13"/>
          </p:nvPr>
        </p:nvSpPr>
        <p:spPr/>
        <p:txBody>
          <a:bodyPr/>
          <a:lstStyle/>
          <a:p>
            <a:r>
              <a:rPr lang="en-US" dirty="0"/>
              <a:t>CNCI performance</a:t>
            </a:r>
          </a:p>
        </p:txBody>
      </p:sp>
      <p:pic>
        <p:nvPicPr>
          <p:cNvPr id="6" name="Picture 5">
            <a:extLst>
              <a:ext uri="{FF2B5EF4-FFF2-40B4-BE49-F238E27FC236}">
                <a16:creationId xmlns:a16="http://schemas.microsoft.com/office/drawing/2014/main" id="{9B197EBF-1CD2-4FF0-2A4C-511F5DC257A5}"/>
              </a:ext>
            </a:extLst>
          </p:cNvPr>
          <p:cNvPicPr>
            <a:picLocks noChangeAspect="1"/>
          </p:cNvPicPr>
          <p:nvPr/>
        </p:nvPicPr>
        <p:blipFill rotWithShape="1">
          <a:blip r:embed="rId2">
            <a:extLst>
              <a:ext uri="{28A0092B-C50C-407E-A947-70E740481C1C}">
                <a14:useLocalDpi xmlns:a14="http://schemas.microsoft.com/office/drawing/2010/main" val="0"/>
              </a:ext>
            </a:extLst>
          </a:blip>
          <a:srcRect l="63681" t="34896" r="5625" b="44726"/>
          <a:stretch/>
        </p:blipFill>
        <p:spPr>
          <a:xfrm>
            <a:off x="6500457" y="5296354"/>
            <a:ext cx="5050394" cy="1047844"/>
          </a:xfrm>
          <a:prstGeom prst="rect">
            <a:avLst/>
          </a:prstGeom>
        </p:spPr>
      </p:pic>
      <p:pic>
        <p:nvPicPr>
          <p:cNvPr id="8" name="Picture 7">
            <a:extLst>
              <a:ext uri="{FF2B5EF4-FFF2-40B4-BE49-F238E27FC236}">
                <a16:creationId xmlns:a16="http://schemas.microsoft.com/office/drawing/2014/main" id="{27ED1A30-0BB3-63F4-7D7E-F6D9AFC4524D}"/>
              </a:ext>
            </a:extLst>
          </p:cNvPr>
          <p:cNvPicPr>
            <a:picLocks noChangeAspect="1"/>
          </p:cNvPicPr>
          <p:nvPr/>
        </p:nvPicPr>
        <p:blipFill rotWithShape="1">
          <a:blip r:embed="rId2">
            <a:extLst>
              <a:ext uri="{28A0092B-C50C-407E-A947-70E740481C1C}">
                <a14:useLocalDpi xmlns:a14="http://schemas.microsoft.com/office/drawing/2010/main" val="0"/>
              </a:ext>
            </a:extLst>
          </a:blip>
          <a:srcRect l="63681" t="14800" r="5625" b="65665"/>
          <a:stretch/>
        </p:blipFill>
        <p:spPr>
          <a:xfrm>
            <a:off x="1042558" y="5202509"/>
            <a:ext cx="5268347" cy="1047845"/>
          </a:xfrm>
          <a:prstGeom prst="rect">
            <a:avLst/>
          </a:prstGeom>
        </p:spPr>
      </p:pic>
    </p:spTree>
    <p:extLst>
      <p:ext uri="{BB962C8B-B14F-4D97-AF65-F5344CB8AC3E}">
        <p14:creationId xmlns:p14="http://schemas.microsoft.com/office/powerpoint/2010/main" val="391197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F757-6A71-9A26-1FF1-E9690663B590}"/>
              </a:ext>
            </a:extLst>
          </p:cNvPr>
          <p:cNvSpPr>
            <a:spLocks noGrp="1"/>
          </p:cNvSpPr>
          <p:nvPr>
            <p:ph type="title"/>
          </p:nvPr>
        </p:nvSpPr>
        <p:spPr/>
        <p:txBody>
          <a:bodyPr/>
          <a:lstStyle/>
          <a:p>
            <a:r>
              <a:rPr lang="en-US" dirty="0"/>
              <a:t>Research funded</a:t>
            </a:r>
          </a:p>
        </p:txBody>
      </p:sp>
      <p:sp>
        <p:nvSpPr>
          <p:cNvPr id="3" name="Footer Placeholder 2">
            <a:extLst>
              <a:ext uri="{FF2B5EF4-FFF2-40B4-BE49-F238E27FC236}">
                <a16:creationId xmlns:a16="http://schemas.microsoft.com/office/drawing/2014/main" id="{142C0C23-869A-8486-C679-3D6722E66572}"/>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43C9A636-590F-09A3-0CA3-B3A0AC2F7CF6}"/>
              </a:ext>
            </a:extLst>
          </p:cNvPr>
          <p:cNvSpPr>
            <a:spLocks noGrp="1"/>
          </p:cNvSpPr>
          <p:nvPr>
            <p:ph type="sldNum" sz="quarter" idx="11"/>
          </p:nvPr>
        </p:nvSpPr>
        <p:spPr/>
        <p:txBody>
          <a:bodyPr/>
          <a:lstStyle/>
          <a:p>
            <a:fld id="{F59CD943-D024-467A-B36E-F11E1285ED75}" type="slidenum">
              <a:rPr lang="en-GB" smtClean="0"/>
              <a:pPr/>
              <a:t>15</a:t>
            </a:fld>
            <a:endParaRPr lang="en-GB" dirty="0"/>
          </a:p>
        </p:txBody>
      </p:sp>
      <p:sp>
        <p:nvSpPr>
          <p:cNvPr id="5" name="Text Placeholder 4">
            <a:extLst>
              <a:ext uri="{FF2B5EF4-FFF2-40B4-BE49-F238E27FC236}">
                <a16:creationId xmlns:a16="http://schemas.microsoft.com/office/drawing/2014/main" id="{5D35C87A-05D1-143D-962F-9F610CBF1B1A}"/>
              </a:ext>
            </a:extLst>
          </p:cNvPr>
          <p:cNvSpPr>
            <a:spLocks noGrp="1"/>
          </p:cNvSpPr>
          <p:nvPr>
            <p:ph type="body" sz="quarter" idx="13"/>
          </p:nvPr>
        </p:nvSpPr>
        <p:spPr/>
        <p:txBody>
          <a:bodyPr/>
          <a:lstStyle/>
          <a:p>
            <a:r>
              <a:rPr lang="en-US" dirty="0"/>
              <a:t>Macro Citation Topics</a:t>
            </a:r>
          </a:p>
        </p:txBody>
      </p:sp>
      <p:sp>
        <p:nvSpPr>
          <p:cNvPr id="9" name="TextBox 8">
            <a:extLst>
              <a:ext uri="{FF2B5EF4-FFF2-40B4-BE49-F238E27FC236}">
                <a16:creationId xmlns:a16="http://schemas.microsoft.com/office/drawing/2014/main" id="{70D451EA-5E43-AF7B-A534-FED85DC3FFA2}"/>
              </a:ext>
            </a:extLst>
          </p:cNvPr>
          <p:cNvSpPr txBox="1"/>
          <p:nvPr/>
        </p:nvSpPr>
        <p:spPr>
          <a:xfrm>
            <a:off x="1678675" y="1801504"/>
            <a:ext cx="0" cy="0"/>
          </a:xfrm>
          <a:prstGeom prst="rect">
            <a:avLst/>
          </a:prstGeom>
          <a:solidFill>
            <a:schemeClr val="bg1"/>
          </a:solidFill>
          <a:ln>
            <a:solidFill>
              <a:schemeClr val="accent2"/>
            </a:solidFill>
          </a:ln>
        </p:spPr>
        <p:txBody>
          <a:bodyPr wrap="none" rtlCol="0">
            <a:noAutofit/>
          </a:bodyPr>
          <a:lstStyle/>
          <a:p>
            <a:pPr algn="l"/>
            <a:endParaRPr lang="en-US" dirty="0" err="1"/>
          </a:p>
        </p:txBody>
      </p:sp>
      <p:pic>
        <p:nvPicPr>
          <p:cNvPr id="8" name="Picture 7">
            <a:extLst>
              <a:ext uri="{FF2B5EF4-FFF2-40B4-BE49-F238E27FC236}">
                <a16:creationId xmlns:a16="http://schemas.microsoft.com/office/drawing/2014/main" id="{8E26EBD6-594F-1B06-7D58-3EAC5CA40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60" y="1082309"/>
            <a:ext cx="9814688" cy="5274560"/>
          </a:xfrm>
          <a:prstGeom prst="rect">
            <a:avLst/>
          </a:prstGeom>
        </p:spPr>
      </p:pic>
      <p:sp>
        <p:nvSpPr>
          <p:cNvPr id="10" name="TextBox 9">
            <a:extLst>
              <a:ext uri="{FF2B5EF4-FFF2-40B4-BE49-F238E27FC236}">
                <a16:creationId xmlns:a16="http://schemas.microsoft.com/office/drawing/2014/main" id="{0F2E0B04-31D6-85C3-785C-4491B50D9ABF}"/>
              </a:ext>
            </a:extLst>
          </p:cNvPr>
          <p:cNvSpPr txBox="1"/>
          <p:nvPr/>
        </p:nvSpPr>
        <p:spPr>
          <a:xfrm>
            <a:off x="10009380" y="1035263"/>
            <a:ext cx="1391249" cy="714535"/>
          </a:xfrm>
          <a:prstGeom prst="rect">
            <a:avLst/>
          </a:prstGeom>
          <a:noFill/>
          <a:ln>
            <a:noFill/>
          </a:ln>
        </p:spPr>
        <p:txBody>
          <a:bodyPr wrap="square" rtlCol="0">
            <a:noAutofit/>
          </a:bodyPr>
          <a:lstStyle/>
          <a:p>
            <a:pPr algn="ctr"/>
            <a:r>
              <a:rPr lang="en-US" b="1" dirty="0"/>
              <a:t>~100,000 articles </a:t>
            </a:r>
          </a:p>
        </p:txBody>
      </p:sp>
      <p:sp>
        <p:nvSpPr>
          <p:cNvPr id="11" name="TextBox 10">
            <a:extLst>
              <a:ext uri="{FF2B5EF4-FFF2-40B4-BE49-F238E27FC236}">
                <a16:creationId xmlns:a16="http://schemas.microsoft.com/office/drawing/2014/main" id="{6E8FE237-377F-FAAF-4F75-1881A2178B69}"/>
              </a:ext>
            </a:extLst>
          </p:cNvPr>
          <p:cNvSpPr txBox="1"/>
          <p:nvPr/>
        </p:nvSpPr>
        <p:spPr>
          <a:xfrm>
            <a:off x="4655757" y="5511049"/>
            <a:ext cx="2045293" cy="365310"/>
          </a:xfrm>
          <a:prstGeom prst="rect">
            <a:avLst/>
          </a:prstGeom>
          <a:noFill/>
          <a:ln>
            <a:noFill/>
          </a:ln>
        </p:spPr>
        <p:txBody>
          <a:bodyPr wrap="square" rtlCol="0">
            <a:noAutofit/>
          </a:bodyPr>
          <a:lstStyle/>
          <a:p>
            <a:pPr algn="l"/>
            <a:r>
              <a:rPr lang="en-US" b="1" dirty="0"/>
              <a:t>~1000 articles </a:t>
            </a:r>
          </a:p>
        </p:txBody>
      </p:sp>
    </p:spTree>
    <p:extLst>
      <p:ext uri="{BB962C8B-B14F-4D97-AF65-F5344CB8AC3E}">
        <p14:creationId xmlns:p14="http://schemas.microsoft.com/office/powerpoint/2010/main" val="346191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F757-6A71-9A26-1FF1-E9690663B590}"/>
              </a:ext>
            </a:extLst>
          </p:cNvPr>
          <p:cNvSpPr>
            <a:spLocks noGrp="1"/>
          </p:cNvSpPr>
          <p:nvPr>
            <p:ph type="title"/>
          </p:nvPr>
        </p:nvSpPr>
        <p:spPr/>
        <p:txBody>
          <a:bodyPr/>
          <a:lstStyle/>
          <a:p>
            <a:r>
              <a:rPr lang="en-US" dirty="0"/>
              <a:t>Research funded</a:t>
            </a:r>
          </a:p>
        </p:txBody>
      </p:sp>
      <p:sp>
        <p:nvSpPr>
          <p:cNvPr id="3" name="Footer Placeholder 2">
            <a:extLst>
              <a:ext uri="{FF2B5EF4-FFF2-40B4-BE49-F238E27FC236}">
                <a16:creationId xmlns:a16="http://schemas.microsoft.com/office/drawing/2014/main" id="{142C0C23-869A-8486-C679-3D6722E66572}"/>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43C9A636-590F-09A3-0CA3-B3A0AC2F7CF6}"/>
              </a:ext>
            </a:extLst>
          </p:cNvPr>
          <p:cNvSpPr>
            <a:spLocks noGrp="1"/>
          </p:cNvSpPr>
          <p:nvPr>
            <p:ph type="sldNum" sz="quarter" idx="11"/>
          </p:nvPr>
        </p:nvSpPr>
        <p:spPr/>
        <p:txBody>
          <a:bodyPr/>
          <a:lstStyle/>
          <a:p>
            <a:fld id="{F59CD943-D024-467A-B36E-F11E1285ED75}" type="slidenum">
              <a:rPr lang="en-GB" smtClean="0"/>
              <a:pPr/>
              <a:t>16</a:t>
            </a:fld>
            <a:endParaRPr lang="en-GB" dirty="0"/>
          </a:p>
        </p:txBody>
      </p:sp>
      <p:sp>
        <p:nvSpPr>
          <p:cNvPr id="5" name="Text Placeholder 4">
            <a:extLst>
              <a:ext uri="{FF2B5EF4-FFF2-40B4-BE49-F238E27FC236}">
                <a16:creationId xmlns:a16="http://schemas.microsoft.com/office/drawing/2014/main" id="{5D35C87A-05D1-143D-962F-9F610CBF1B1A}"/>
              </a:ext>
            </a:extLst>
          </p:cNvPr>
          <p:cNvSpPr>
            <a:spLocks noGrp="1"/>
          </p:cNvSpPr>
          <p:nvPr>
            <p:ph type="body" sz="quarter" idx="13"/>
          </p:nvPr>
        </p:nvSpPr>
        <p:spPr/>
        <p:txBody>
          <a:bodyPr/>
          <a:lstStyle/>
          <a:p>
            <a:r>
              <a:rPr lang="en-US" dirty="0" err="1"/>
              <a:t>Meso</a:t>
            </a:r>
            <a:r>
              <a:rPr lang="en-US" dirty="0"/>
              <a:t> Citation Topics</a:t>
            </a:r>
          </a:p>
        </p:txBody>
      </p:sp>
      <p:sp>
        <p:nvSpPr>
          <p:cNvPr id="9" name="TextBox 8">
            <a:extLst>
              <a:ext uri="{FF2B5EF4-FFF2-40B4-BE49-F238E27FC236}">
                <a16:creationId xmlns:a16="http://schemas.microsoft.com/office/drawing/2014/main" id="{70D451EA-5E43-AF7B-A534-FED85DC3FFA2}"/>
              </a:ext>
            </a:extLst>
          </p:cNvPr>
          <p:cNvSpPr txBox="1"/>
          <p:nvPr/>
        </p:nvSpPr>
        <p:spPr>
          <a:xfrm>
            <a:off x="1678675" y="1801504"/>
            <a:ext cx="0" cy="0"/>
          </a:xfrm>
          <a:prstGeom prst="rect">
            <a:avLst/>
          </a:prstGeom>
          <a:solidFill>
            <a:schemeClr val="bg1"/>
          </a:solidFill>
          <a:ln>
            <a:solidFill>
              <a:schemeClr val="accent2"/>
            </a:solidFill>
          </a:ln>
        </p:spPr>
        <p:txBody>
          <a:bodyPr wrap="none" rtlCol="0">
            <a:noAutofit/>
          </a:bodyPr>
          <a:lstStyle/>
          <a:p>
            <a:pPr algn="l"/>
            <a:endParaRPr lang="en-US" dirty="0" err="1"/>
          </a:p>
        </p:txBody>
      </p:sp>
      <p:pic>
        <p:nvPicPr>
          <p:cNvPr id="10" name="Picture 9">
            <a:extLst>
              <a:ext uri="{FF2B5EF4-FFF2-40B4-BE49-F238E27FC236}">
                <a16:creationId xmlns:a16="http://schemas.microsoft.com/office/drawing/2014/main" id="{086E0D5F-A7B8-BC81-9EF1-A60AF9A10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02" y="1060976"/>
            <a:ext cx="9799661" cy="5214867"/>
          </a:xfrm>
          <a:prstGeom prst="rect">
            <a:avLst/>
          </a:prstGeom>
        </p:spPr>
      </p:pic>
      <p:sp>
        <p:nvSpPr>
          <p:cNvPr id="11" name="TextBox 10">
            <a:extLst>
              <a:ext uri="{FF2B5EF4-FFF2-40B4-BE49-F238E27FC236}">
                <a16:creationId xmlns:a16="http://schemas.microsoft.com/office/drawing/2014/main" id="{91ED3AB4-F88B-28F6-2334-72A51A11212B}"/>
              </a:ext>
            </a:extLst>
          </p:cNvPr>
          <p:cNvSpPr txBox="1"/>
          <p:nvPr/>
        </p:nvSpPr>
        <p:spPr>
          <a:xfrm>
            <a:off x="9654900" y="922338"/>
            <a:ext cx="1386139" cy="714535"/>
          </a:xfrm>
          <a:prstGeom prst="rect">
            <a:avLst/>
          </a:prstGeom>
          <a:noFill/>
          <a:ln>
            <a:noFill/>
          </a:ln>
        </p:spPr>
        <p:txBody>
          <a:bodyPr wrap="square" rtlCol="0">
            <a:noAutofit/>
          </a:bodyPr>
          <a:lstStyle/>
          <a:p>
            <a:pPr algn="ctr"/>
            <a:r>
              <a:rPr lang="en-US" b="1" dirty="0"/>
              <a:t>~5,500 articles </a:t>
            </a:r>
          </a:p>
        </p:txBody>
      </p:sp>
      <p:sp>
        <p:nvSpPr>
          <p:cNvPr id="12" name="TextBox 11">
            <a:extLst>
              <a:ext uri="{FF2B5EF4-FFF2-40B4-BE49-F238E27FC236}">
                <a16:creationId xmlns:a16="http://schemas.microsoft.com/office/drawing/2014/main" id="{C543B425-48C2-E165-159B-163110A5CA3F}"/>
              </a:ext>
            </a:extLst>
          </p:cNvPr>
          <p:cNvSpPr txBox="1"/>
          <p:nvPr/>
        </p:nvSpPr>
        <p:spPr>
          <a:xfrm>
            <a:off x="6791145" y="5460243"/>
            <a:ext cx="2025309" cy="714535"/>
          </a:xfrm>
          <a:prstGeom prst="rect">
            <a:avLst/>
          </a:prstGeom>
          <a:noFill/>
          <a:ln>
            <a:noFill/>
          </a:ln>
        </p:spPr>
        <p:txBody>
          <a:bodyPr wrap="square" rtlCol="0">
            <a:noAutofit/>
          </a:bodyPr>
          <a:lstStyle/>
          <a:p>
            <a:pPr algn="ctr"/>
            <a:r>
              <a:rPr lang="en-US" b="1" dirty="0"/>
              <a:t>~3,000 articles </a:t>
            </a:r>
          </a:p>
        </p:txBody>
      </p:sp>
    </p:spTree>
    <p:extLst>
      <p:ext uri="{BB962C8B-B14F-4D97-AF65-F5344CB8AC3E}">
        <p14:creationId xmlns:p14="http://schemas.microsoft.com/office/powerpoint/2010/main" val="403325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01A1-1098-A621-A2BD-12628D8BDAF5}"/>
              </a:ext>
            </a:extLst>
          </p:cNvPr>
          <p:cNvSpPr>
            <a:spLocks noGrp="1"/>
          </p:cNvSpPr>
          <p:nvPr>
            <p:ph type="title"/>
          </p:nvPr>
        </p:nvSpPr>
        <p:spPr/>
        <p:txBody>
          <a:bodyPr/>
          <a:lstStyle/>
          <a:p>
            <a:r>
              <a:rPr lang="en-US" dirty="0"/>
              <a:t>Research funded</a:t>
            </a:r>
          </a:p>
        </p:txBody>
      </p:sp>
      <p:sp>
        <p:nvSpPr>
          <p:cNvPr id="3" name="Footer Placeholder 2">
            <a:extLst>
              <a:ext uri="{FF2B5EF4-FFF2-40B4-BE49-F238E27FC236}">
                <a16:creationId xmlns:a16="http://schemas.microsoft.com/office/drawing/2014/main" id="{075E2510-E000-9D37-1B21-E932B5F6CA40}"/>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3E7F726C-9705-2BB2-CA79-4C58384D1044}"/>
              </a:ext>
            </a:extLst>
          </p:cNvPr>
          <p:cNvSpPr>
            <a:spLocks noGrp="1"/>
          </p:cNvSpPr>
          <p:nvPr>
            <p:ph type="sldNum" sz="quarter" idx="11"/>
          </p:nvPr>
        </p:nvSpPr>
        <p:spPr/>
        <p:txBody>
          <a:bodyPr/>
          <a:lstStyle/>
          <a:p>
            <a:fld id="{F59CD943-D024-467A-B36E-F11E1285ED75}" type="slidenum">
              <a:rPr lang="en-GB" smtClean="0"/>
              <a:pPr/>
              <a:t>17</a:t>
            </a:fld>
            <a:endParaRPr lang="en-GB" dirty="0"/>
          </a:p>
        </p:txBody>
      </p:sp>
      <p:sp>
        <p:nvSpPr>
          <p:cNvPr id="5" name="Text Placeholder 4">
            <a:extLst>
              <a:ext uri="{FF2B5EF4-FFF2-40B4-BE49-F238E27FC236}">
                <a16:creationId xmlns:a16="http://schemas.microsoft.com/office/drawing/2014/main" id="{F54A3F87-808B-CA7D-B3A6-E4C3CA30F367}"/>
              </a:ext>
            </a:extLst>
          </p:cNvPr>
          <p:cNvSpPr>
            <a:spLocks noGrp="1"/>
          </p:cNvSpPr>
          <p:nvPr>
            <p:ph type="body" sz="quarter" idx="13"/>
          </p:nvPr>
        </p:nvSpPr>
        <p:spPr/>
        <p:txBody>
          <a:bodyPr/>
          <a:lstStyle/>
          <a:p>
            <a:r>
              <a:rPr lang="en-US" dirty="0"/>
              <a:t>Micro Citation Topics</a:t>
            </a:r>
          </a:p>
        </p:txBody>
      </p:sp>
      <p:pic>
        <p:nvPicPr>
          <p:cNvPr id="9" name="Picture 8">
            <a:extLst>
              <a:ext uri="{FF2B5EF4-FFF2-40B4-BE49-F238E27FC236}">
                <a16:creationId xmlns:a16="http://schemas.microsoft.com/office/drawing/2014/main" id="{73F0603C-9B03-C090-B6E0-7DBAC6E02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08" y="1090825"/>
            <a:ext cx="8435004" cy="5228638"/>
          </a:xfrm>
          <a:prstGeom prst="rect">
            <a:avLst/>
          </a:prstGeom>
        </p:spPr>
      </p:pic>
      <p:sp>
        <p:nvSpPr>
          <p:cNvPr id="10" name="TextBox 9">
            <a:extLst>
              <a:ext uri="{FF2B5EF4-FFF2-40B4-BE49-F238E27FC236}">
                <a16:creationId xmlns:a16="http://schemas.microsoft.com/office/drawing/2014/main" id="{187120D0-614A-0488-EE12-2B229A5C0CA2}"/>
              </a:ext>
            </a:extLst>
          </p:cNvPr>
          <p:cNvSpPr txBox="1"/>
          <p:nvPr/>
        </p:nvSpPr>
        <p:spPr>
          <a:xfrm>
            <a:off x="9532072" y="957686"/>
            <a:ext cx="1072240" cy="714535"/>
          </a:xfrm>
          <a:prstGeom prst="rect">
            <a:avLst/>
          </a:prstGeom>
          <a:noFill/>
          <a:ln>
            <a:noFill/>
          </a:ln>
        </p:spPr>
        <p:txBody>
          <a:bodyPr wrap="square" rtlCol="0">
            <a:noAutofit/>
          </a:bodyPr>
          <a:lstStyle/>
          <a:p>
            <a:pPr algn="ctr"/>
            <a:r>
              <a:rPr lang="en-US" b="1" dirty="0"/>
              <a:t>~2,000 articles </a:t>
            </a:r>
          </a:p>
        </p:txBody>
      </p:sp>
      <p:sp>
        <p:nvSpPr>
          <p:cNvPr id="11" name="TextBox 10">
            <a:extLst>
              <a:ext uri="{FF2B5EF4-FFF2-40B4-BE49-F238E27FC236}">
                <a16:creationId xmlns:a16="http://schemas.microsoft.com/office/drawing/2014/main" id="{37E77DFD-26CF-811C-3A88-63F08F5B2667}"/>
              </a:ext>
            </a:extLst>
          </p:cNvPr>
          <p:cNvSpPr txBox="1"/>
          <p:nvPr/>
        </p:nvSpPr>
        <p:spPr>
          <a:xfrm>
            <a:off x="6709259" y="5466381"/>
            <a:ext cx="2025308" cy="357268"/>
          </a:xfrm>
          <a:prstGeom prst="rect">
            <a:avLst/>
          </a:prstGeom>
          <a:noFill/>
          <a:ln>
            <a:noFill/>
          </a:ln>
        </p:spPr>
        <p:txBody>
          <a:bodyPr wrap="square" rtlCol="0">
            <a:noAutofit/>
          </a:bodyPr>
          <a:lstStyle/>
          <a:p>
            <a:pPr algn="ctr"/>
            <a:r>
              <a:rPr lang="en-US" b="1" dirty="0"/>
              <a:t>~1,000 articles </a:t>
            </a:r>
          </a:p>
        </p:txBody>
      </p:sp>
    </p:spTree>
    <p:extLst>
      <p:ext uri="{BB962C8B-B14F-4D97-AF65-F5344CB8AC3E}">
        <p14:creationId xmlns:p14="http://schemas.microsoft.com/office/powerpoint/2010/main" val="399795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F757-6A71-9A26-1FF1-E9690663B590}"/>
              </a:ext>
            </a:extLst>
          </p:cNvPr>
          <p:cNvSpPr>
            <a:spLocks noGrp="1"/>
          </p:cNvSpPr>
          <p:nvPr>
            <p:ph type="title"/>
          </p:nvPr>
        </p:nvSpPr>
        <p:spPr/>
        <p:txBody>
          <a:bodyPr/>
          <a:lstStyle/>
          <a:p>
            <a:r>
              <a:rPr lang="en-US" dirty="0"/>
              <a:t>Research funded</a:t>
            </a:r>
          </a:p>
        </p:txBody>
      </p:sp>
      <p:sp>
        <p:nvSpPr>
          <p:cNvPr id="3" name="Footer Placeholder 2">
            <a:extLst>
              <a:ext uri="{FF2B5EF4-FFF2-40B4-BE49-F238E27FC236}">
                <a16:creationId xmlns:a16="http://schemas.microsoft.com/office/drawing/2014/main" id="{142C0C23-869A-8486-C679-3D6722E66572}"/>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43C9A636-590F-09A3-0CA3-B3A0AC2F7CF6}"/>
              </a:ext>
            </a:extLst>
          </p:cNvPr>
          <p:cNvSpPr>
            <a:spLocks noGrp="1"/>
          </p:cNvSpPr>
          <p:nvPr>
            <p:ph type="sldNum" sz="quarter" idx="11"/>
          </p:nvPr>
        </p:nvSpPr>
        <p:spPr/>
        <p:txBody>
          <a:bodyPr/>
          <a:lstStyle/>
          <a:p>
            <a:fld id="{F59CD943-D024-467A-B36E-F11E1285ED75}" type="slidenum">
              <a:rPr lang="en-GB" smtClean="0"/>
              <a:pPr/>
              <a:t>18</a:t>
            </a:fld>
            <a:endParaRPr lang="en-GB" dirty="0"/>
          </a:p>
        </p:txBody>
      </p:sp>
      <p:sp>
        <p:nvSpPr>
          <p:cNvPr id="5" name="Text Placeholder 4">
            <a:extLst>
              <a:ext uri="{FF2B5EF4-FFF2-40B4-BE49-F238E27FC236}">
                <a16:creationId xmlns:a16="http://schemas.microsoft.com/office/drawing/2014/main" id="{5D35C87A-05D1-143D-962F-9F610CBF1B1A}"/>
              </a:ext>
            </a:extLst>
          </p:cNvPr>
          <p:cNvSpPr>
            <a:spLocks noGrp="1"/>
          </p:cNvSpPr>
          <p:nvPr>
            <p:ph type="body" sz="quarter" idx="13"/>
          </p:nvPr>
        </p:nvSpPr>
        <p:spPr/>
        <p:txBody>
          <a:bodyPr/>
          <a:lstStyle/>
          <a:p>
            <a:r>
              <a:rPr lang="en-US" dirty="0"/>
              <a:t>Citation Topics by funder</a:t>
            </a:r>
          </a:p>
        </p:txBody>
      </p:sp>
      <p:sp>
        <p:nvSpPr>
          <p:cNvPr id="9" name="TextBox 8">
            <a:extLst>
              <a:ext uri="{FF2B5EF4-FFF2-40B4-BE49-F238E27FC236}">
                <a16:creationId xmlns:a16="http://schemas.microsoft.com/office/drawing/2014/main" id="{70D451EA-5E43-AF7B-A534-FED85DC3FFA2}"/>
              </a:ext>
            </a:extLst>
          </p:cNvPr>
          <p:cNvSpPr txBox="1"/>
          <p:nvPr/>
        </p:nvSpPr>
        <p:spPr>
          <a:xfrm>
            <a:off x="1678675" y="1801504"/>
            <a:ext cx="0" cy="0"/>
          </a:xfrm>
          <a:prstGeom prst="rect">
            <a:avLst/>
          </a:prstGeom>
          <a:solidFill>
            <a:schemeClr val="bg1"/>
          </a:solidFill>
          <a:ln>
            <a:solidFill>
              <a:schemeClr val="accent2"/>
            </a:solidFill>
          </a:ln>
        </p:spPr>
        <p:txBody>
          <a:bodyPr wrap="none" rtlCol="0">
            <a:noAutofit/>
          </a:bodyPr>
          <a:lstStyle/>
          <a:p>
            <a:pPr algn="l"/>
            <a:endParaRPr lang="en-US" dirty="0" err="1"/>
          </a:p>
        </p:txBody>
      </p:sp>
      <p:sp>
        <p:nvSpPr>
          <p:cNvPr id="7" name="TextBox 6">
            <a:extLst>
              <a:ext uri="{FF2B5EF4-FFF2-40B4-BE49-F238E27FC236}">
                <a16:creationId xmlns:a16="http://schemas.microsoft.com/office/drawing/2014/main" id="{D73EA1F9-A6A4-AC00-3617-E5A0211AE2D7}"/>
              </a:ext>
            </a:extLst>
          </p:cNvPr>
          <p:cNvSpPr txBox="1"/>
          <p:nvPr/>
        </p:nvSpPr>
        <p:spPr>
          <a:xfrm>
            <a:off x="1419367" y="3316406"/>
            <a:ext cx="0" cy="0"/>
          </a:xfrm>
          <a:prstGeom prst="rect">
            <a:avLst/>
          </a:prstGeom>
          <a:solidFill>
            <a:schemeClr val="bg1"/>
          </a:solidFill>
          <a:ln>
            <a:solidFill>
              <a:schemeClr val="accent2"/>
            </a:solidFill>
          </a:ln>
        </p:spPr>
        <p:txBody>
          <a:bodyPr wrap="none" rtlCol="0">
            <a:noAutofit/>
          </a:bodyPr>
          <a:lstStyle/>
          <a:p>
            <a:pPr algn="l"/>
            <a:endParaRPr lang="en-US" dirty="0" err="1"/>
          </a:p>
        </p:txBody>
      </p:sp>
      <p:sp>
        <p:nvSpPr>
          <p:cNvPr id="10" name="TextBox 9">
            <a:extLst>
              <a:ext uri="{FF2B5EF4-FFF2-40B4-BE49-F238E27FC236}">
                <a16:creationId xmlns:a16="http://schemas.microsoft.com/office/drawing/2014/main" id="{BC6F33F9-62B3-FB9C-664A-9598B217B49F}"/>
              </a:ext>
            </a:extLst>
          </p:cNvPr>
          <p:cNvSpPr txBox="1"/>
          <p:nvPr/>
        </p:nvSpPr>
        <p:spPr>
          <a:xfrm>
            <a:off x="550863" y="1473958"/>
            <a:ext cx="5003776" cy="4630189"/>
          </a:xfrm>
          <a:prstGeom prst="rect">
            <a:avLst/>
          </a:prstGeom>
          <a:noFill/>
          <a:ln>
            <a:noFill/>
          </a:ln>
        </p:spPr>
        <p:txBody>
          <a:bodyPr wrap="square" rtlCol="0">
            <a:noAutofit/>
          </a:bodyPr>
          <a:lstStyle/>
          <a:p>
            <a:pPr marL="285750" indent="-285750">
              <a:buFont typeface="Arial" panose="020B0604020202020204" pitchFamily="34" charset="0"/>
              <a:buChar char="•"/>
            </a:pPr>
            <a:r>
              <a:rPr lang="en-GB" sz="2000" dirty="0"/>
              <a:t>Clinical and Life Sciences most funded area for all 10 largest funders, bar</a:t>
            </a:r>
          </a:p>
          <a:p>
            <a:pPr marL="742950" lvl="1" indent="-285750">
              <a:buFont typeface="Arial" panose="020B0604020202020204" pitchFamily="34" charset="0"/>
              <a:buChar char="•"/>
            </a:pPr>
            <a:r>
              <a:rPr lang="en-GB" sz="2000" dirty="0"/>
              <a:t>National Natural Science Foundation of China (Physics – 18%)</a:t>
            </a:r>
          </a:p>
          <a:p>
            <a:pPr marL="742950" lvl="1" indent="-285750">
              <a:buFont typeface="Arial" panose="020B0604020202020204" pitchFamily="34" charset="0"/>
              <a:buChar char="•"/>
            </a:pPr>
            <a:r>
              <a:rPr lang="en-GB" sz="2000" dirty="0"/>
              <a:t>National Science Foundation (Physics – 39%)</a:t>
            </a:r>
          </a:p>
          <a:p>
            <a:pPr marL="0" indent="0">
              <a:buNone/>
            </a:pPr>
            <a:endParaRPr lang="en-GB" sz="2000" dirty="0"/>
          </a:p>
          <a:p>
            <a:pPr marL="285750" indent="-285750">
              <a:buFont typeface="Arial" panose="020B0604020202020204" pitchFamily="34" charset="0"/>
              <a:buChar char="•"/>
            </a:pPr>
            <a:endParaRPr lang="en-GB" sz="2000" dirty="0"/>
          </a:p>
          <a:p>
            <a:pPr marL="0" indent="0">
              <a:buNone/>
            </a:pPr>
            <a:endParaRPr lang="en-GB" dirty="0"/>
          </a:p>
        </p:txBody>
      </p:sp>
      <p:sp>
        <p:nvSpPr>
          <p:cNvPr id="11" name="TextBox 10">
            <a:extLst>
              <a:ext uri="{FF2B5EF4-FFF2-40B4-BE49-F238E27FC236}">
                <a16:creationId xmlns:a16="http://schemas.microsoft.com/office/drawing/2014/main" id="{F8F4809F-FCB0-FCD5-2893-1E39E517B65C}"/>
              </a:ext>
            </a:extLst>
          </p:cNvPr>
          <p:cNvSpPr txBox="1"/>
          <p:nvPr/>
        </p:nvSpPr>
        <p:spPr>
          <a:xfrm>
            <a:off x="6874638" y="1473958"/>
            <a:ext cx="4631562" cy="3170099"/>
          </a:xfrm>
          <a:prstGeom prst="rect">
            <a:avLst/>
          </a:prstGeom>
          <a:noFill/>
          <a:ln>
            <a:noFill/>
          </a:ln>
        </p:spPr>
        <p:txBody>
          <a:bodyPr wrap="square">
            <a:spAutoFit/>
          </a:bodyPr>
          <a:lstStyle/>
          <a:p>
            <a:r>
              <a:rPr lang="en-GB" sz="2000" b="1" dirty="0"/>
              <a:t>NNSFC </a:t>
            </a:r>
          </a:p>
          <a:p>
            <a:pPr marL="742950" lvl="1" indent="-285750">
              <a:buFont typeface="Arial" panose="020B0604020202020204" pitchFamily="34" charset="0"/>
              <a:buChar char="•"/>
            </a:pPr>
            <a:r>
              <a:rPr lang="en-GB" sz="2000" dirty="0"/>
              <a:t>Physics 18%, </a:t>
            </a:r>
          </a:p>
          <a:p>
            <a:pPr marL="742950" lvl="1" indent="-285750">
              <a:buFont typeface="Arial" panose="020B0604020202020204" pitchFamily="34" charset="0"/>
              <a:buChar char="•"/>
            </a:pPr>
            <a:r>
              <a:rPr lang="en-GB" sz="2000" dirty="0"/>
              <a:t>Chemistry 17%</a:t>
            </a:r>
          </a:p>
          <a:p>
            <a:pPr marL="742950" lvl="1" indent="-285750">
              <a:buFont typeface="Arial" panose="020B0604020202020204" pitchFamily="34" charset="0"/>
              <a:buChar char="•"/>
            </a:pPr>
            <a:r>
              <a:rPr lang="en-GB" sz="2000" dirty="0"/>
              <a:t>Electrical Engineering/Computing 16%</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b="1" dirty="0"/>
              <a:t>Swedish Research Council</a:t>
            </a:r>
          </a:p>
          <a:p>
            <a:pPr marL="742950" lvl="1" indent="-285750">
              <a:buFont typeface="Arial" panose="020B0604020202020204" pitchFamily="34" charset="0"/>
              <a:buChar char="•"/>
            </a:pPr>
            <a:r>
              <a:rPr lang="en-GB" sz="2000" dirty="0"/>
              <a:t>Clinical and Life Sciences 44%</a:t>
            </a:r>
          </a:p>
          <a:p>
            <a:pPr marL="742950" lvl="1" indent="-285750">
              <a:buFont typeface="Arial" panose="020B0604020202020204" pitchFamily="34" charset="0"/>
              <a:buChar char="•"/>
            </a:pPr>
            <a:r>
              <a:rPr lang="en-GB" sz="2000" dirty="0"/>
              <a:t>Chemistry 14% </a:t>
            </a:r>
          </a:p>
          <a:p>
            <a:pPr marL="742950" lvl="1" indent="-285750">
              <a:buFont typeface="Arial" panose="020B0604020202020204" pitchFamily="34" charset="0"/>
              <a:buChar char="•"/>
            </a:pPr>
            <a:r>
              <a:rPr lang="en-GB" sz="2000" dirty="0"/>
              <a:t>Physics 12%</a:t>
            </a:r>
          </a:p>
        </p:txBody>
      </p:sp>
    </p:spTree>
    <p:extLst>
      <p:ext uri="{BB962C8B-B14F-4D97-AF65-F5344CB8AC3E}">
        <p14:creationId xmlns:p14="http://schemas.microsoft.com/office/powerpoint/2010/main" val="419725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F757-6A71-9A26-1FF1-E9690663B590}"/>
              </a:ext>
            </a:extLst>
          </p:cNvPr>
          <p:cNvSpPr>
            <a:spLocks noGrp="1"/>
          </p:cNvSpPr>
          <p:nvPr>
            <p:ph type="title"/>
          </p:nvPr>
        </p:nvSpPr>
        <p:spPr/>
        <p:txBody>
          <a:bodyPr/>
          <a:lstStyle/>
          <a:p>
            <a:r>
              <a:rPr lang="en-US" dirty="0"/>
              <a:t>Research funded</a:t>
            </a:r>
          </a:p>
        </p:txBody>
      </p:sp>
      <p:sp>
        <p:nvSpPr>
          <p:cNvPr id="3" name="Footer Placeholder 2">
            <a:extLst>
              <a:ext uri="{FF2B5EF4-FFF2-40B4-BE49-F238E27FC236}">
                <a16:creationId xmlns:a16="http://schemas.microsoft.com/office/drawing/2014/main" id="{142C0C23-869A-8486-C679-3D6722E66572}"/>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43C9A636-590F-09A3-0CA3-B3A0AC2F7CF6}"/>
              </a:ext>
            </a:extLst>
          </p:cNvPr>
          <p:cNvSpPr>
            <a:spLocks noGrp="1"/>
          </p:cNvSpPr>
          <p:nvPr>
            <p:ph type="sldNum" sz="quarter" idx="11"/>
          </p:nvPr>
        </p:nvSpPr>
        <p:spPr/>
        <p:txBody>
          <a:bodyPr/>
          <a:lstStyle/>
          <a:p>
            <a:fld id="{F59CD943-D024-467A-B36E-F11E1285ED75}" type="slidenum">
              <a:rPr lang="en-GB" smtClean="0"/>
              <a:pPr/>
              <a:t>19</a:t>
            </a:fld>
            <a:endParaRPr lang="en-GB" dirty="0"/>
          </a:p>
        </p:txBody>
      </p:sp>
      <p:sp>
        <p:nvSpPr>
          <p:cNvPr id="5" name="Text Placeholder 4">
            <a:extLst>
              <a:ext uri="{FF2B5EF4-FFF2-40B4-BE49-F238E27FC236}">
                <a16:creationId xmlns:a16="http://schemas.microsoft.com/office/drawing/2014/main" id="{5D35C87A-05D1-143D-962F-9F610CBF1B1A}"/>
              </a:ext>
            </a:extLst>
          </p:cNvPr>
          <p:cNvSpPr>
            <a:spLocks noGrp="1"/>
          </p:cNvSpPr>
          <p:nvPr>
            <p:ph type="body" sz="quarter" idx="13"/>
          </p:nvPr>
        </p:nvSpPr>
        <p:spPr/>
        <p:txBody>
          <a:bodyPr/>
          <a:lstStyle/>
          <a:p>
            <a:r>
              <a:rPr lang="en-US" dirty="0"/>
              <a:t>Citation Topics by funder</a:t>
            </a:r>
          </a:p>
        </p:txBody>
      </p:sp>
      <p:sp>
        <p:nvSpPr>
          <p:cNvPr id="9" name="TextBox 8">
            <a:extLst>
              <a:ext uri="{FF2B5EF4-FFF2-40B4-BE49-F238E27FC236}">
                <a16:creationId xmlns:a16="http://schemas.microsoft.com/office/drawing/2014/main" id="{70D451EA-5E43-AF7B-A534-FED85DC3FFA2}"/>
              </a:ext>
            </a:extLst>
          </p:cNvPr>
          <p:cNvSpPr txBox="1"/>
          <p:nvPr/>
        </p:nvSpPr>
        <p:spPr>
          <a:xfrm>
            <a:off x="1678675" y="1801504"/>
            <a:ext cx="0" cy="0"/>
          </a:xfrm>
          <a:prstGeom prst="rect">
            <a:avLst/>
          </a:prstGeom>
          <a:solidFill>
            <a:schemeClr val="bg1"/>
          </a:solidFill>
          <a:ln>
            <a:solidFill>
              <a:schemeClr val="accent2"/>
            </a:solidFill>
          </a:ln>
        </p:spPr>
        <p:txBody>
          <a:bodyPr wrap="none" rtlCol="0">
            <a:noAutofit/>
          </a:bodyPr>
          <a:lstStyle/>
          <a:p>
            <a:pPr algn="l"/>
            <a:endParaRPr lang="en-US" dirty="0" err="1"/>
          </a:p>
        </p:txBody>
      </p:sp>
      <p:sp>
        <p:nvSpPr>
          <p:cNvPr id="7" name="TextBox 6">
            <a:extLst>
              <a:ext uri="{FF2B5EF4-FFF2-40B4-BE49-F238E27FC236}">
                <a16:creationId xmlns:a16="http://schemas.microsoft.com/office/drawing/2014/main" id="{D73EA1F9-A6A4-AC00-3617-E5A0211AE2D7}"/>
              </a:ext>
            </a:extLst>
          </p:cNvPr>
          <p:cNvSpPr txBox="1"/>
          <p:nvPr/>
        </p:nvSpPr>
        <p:spPr>
          <a:xfrm>
            <a:off x="1419367" y="3316406"/>
            <a:ext cx="0" cy="0"/>
          </a:xfrm>
          <a:prstGeom prst="rect">
            <a:avLst/>
          </a:prstGeom>
          <a:solidFill>
            <a:schemeClr val="bg1"/>
          </a:solidFill>
          <a:ln>
            <a:solidFill>
              <a:schemeClr val="accent2"/>
            </a:solidFill>
          </a:ln>
        </p:spPr>
        <p:txBody>
          <a:bodyPr wrap="none" rtlCol="0">
            <a:noAutofit/>
          </a:bodyPr>
          <a:lstStyle/>
          <a:p>
            <a:pPr algn="l"/>
            <a:endParaRPr lang="en-US" dirty="0" err="1"/>
          </a:p>
        </p:txBody>
      </p:sp>
      <p:sp>
        <p:nvSpPr>
          <p:cNvPr id="8" name="TextBox 7">
            <a:extLst>
              <a:ext uri="{FF2B5EF4-FFF2-40B4-BE49-F238E27FC236}">
                <a16:creationId xmlns:a16="http://schemas.microsoft.com/office/drawing/2014/main" id="{43AA6252-D641-1596-2815-65E696F61FC6}"/>
              </a:ext>
            </a:extLst>
          </p:cNvPr>
          <p:cNvSpPr txBox="1"/>
          <p:nvPr/>
        </p:nvSpPr>
        <p:spPr>
          <a:xfrm>
            <a:off x="5897151" y="1413063"/>
            <a:ext cx="5102002" cy="4031873"/>
          </a:xfrm>
          <a:prstGeom prst="rect">
            <a:avLst/>
          </a:prstGeom>
          <a:noFill/>
          <a:ln>
            <a:noFill/>
          </a:ln>
        </p:spPr>
        <p:txBody>
          <a:bodyPr wrap="square">
            <a:spAutoFit/>
          </a:bodyPr>
          <a:lstStyle/>
          <a:p>
            <a:r>
              <a:rPr lang="en-GB" sz="2000" b="1" dirty="0"/>
              <a:t>Research Council of Norway</a:t>
            </a:r>
          </a:p>
          <a:p>
            <a:pPr marL="742950" lvl="1" indent="-285750">
              <a:buFont typeface="Arial" panose="020B0604020202020204" pitchFamily="34" charset="0"/>
              <a:buChar char="•"/>
            </a:pPr>
            <a:r>
              <a:rPr lang="en-GB" sz="2000" dirty="0" err="1"/>
              <a:t>Meso</a:t>
            </a:r>
            <a:r>
              <a:rPr lang="en-GB" sz="2000" dirty="0"/>
              <a:t> level</a:t>
            </a:r>
          </a:p>
          <a:p>
            <a:pPr marL="1200150" lvl="2" indent="-285750">
              <a:buFont typeface="Arial" panose="020B0604020202020204" pitchFamily="34" charset="0"/>
              <a:buChar char="•"/>
            </a:pPr>
            <a:r>
              <a:rPr lang="en-GB" sz="2000" dirty="0"/>
              <a:t>Marine Biology (~5%) </a:t>
            </a:r>
          </a:p>
          <a:p>
            <a:pPr marL="1200150" lvl="2" indent="-285750">
              <a:buFont typeface="Arial" panose="020B0604020202020204" pitchFamily="34" charset="0"/>
              <a:buChar char="•"/>
            </a:pPr>
            <a:r>
              <a:rPr lang="en-GB" sz="2000" dirty="0"/>
              <a:t>Oceanography, Meteorology &amp; Atmospheric Sciences (3.2%)</a:t>
            </a:r>
          </a:p>
          <a:p>
            <a:pPr marL="1200150" lvl="2" indent="-285750">
              <a:buFont typeface="Arial" panose="020B0604020202020204" pitchFamily="34" charset="0"/>
              <a:buChar char="•"/>
            </a:pPr>
            <a:r>
              <a:rPr lang="en-GB" sz="2000" dirty="0"/>
              <a:t>Geology, Geophysics, Geochemistry (3%)</a:t>
            </a:r>
          </a:p>
          <a:p>
            <a:pPr marL="742950" lvl="1"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GB" sz="2000" dirty="0"/>
              <a:t>Micro level</a:t>
            </a:r>
          </a:p>
          <a:p>
            <a:pPr marL="1200150" lvl="2" indent="-285750">
              <a:buFont typeface="Arial" panose="020B0604020202020204" pitchFamily="34" charset="0"/>
              <a:buChar char="•"/>
            </a:pPr>
            <a:r>
              <a:rPr lang="en-GB" sz="2000" dirty="0"/>
              <a:t>Fisheries (1.2%)</a:t>
            </a:r>
          </a:p>
          <a:p>
            <a:pPr marL="1200150" lvl="2" indent="-285750">
              <a:buFont typeface="Arial" panose="020B0604020202020204" pitchFamily="34" charset="0"/>
              <a:buChar char="•"/>
            </a:pPr>
            <a:r>
              <a:rPr lang="en-GB" sz="2000" dirty="0"/>
              <a:t>El Nino (1.1%)</a:t>
            </a:r>
          </a:p>
          <a:p>
            <a:pPr marL="1200150" lvl="2" indent="-285750">
              <a:buFont typeface="Arial" panose="020B0604020202020204" pitchFamily="34" charset="0"/>
              <a:buChar char="•"/>
            </a:pPr>
            <a:r>
              <a:rPr lang="en-GB" sz="2000" dirty="0"/>
              <a:t>Rainbow Trout (1.1%)</a:t>
            </a:r>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F1FDAB98-C190-D104-AABE-102774D2E6E2}"/>
              </a:ext>
            </a:extLst>
          </p:cNvPr>
          <p:cNvSpPr txBox="1"/>
          <p:nvPr/>
        </p:nvSpPr>
        <p:spPr>
          <a:xfrm>
            <a:off x="391522" y="1483376"/>
            <a:ext cx="4931105" cy="3754874"/>
          </a:xfrm>
          <a:prstGeom prst="rect">
            <a:avLst/>
          </a:prstGeom>
          <a:noFill/>
          <a:ln>
            <a:noFill/>
          </a:ln>
        </p:spPr>
        <p:txBody>
          <a:bodyPr wrap="square">
            <a:spAutoFit/>
          </a:bodyPr>
          <a:lstStyle/>
          <a:p>
            <a:r>
              <a:rPr lang="en-GB" sz="2000" b="1" dirty="0"/>
              <a:t>Swedish Research Council </a:t>
            </a:r>
          </a:p>
          <a:p>
            <a:pPr marL="742950" lvl="1" indent="-285750">
              <a:buFont typeface="Arial" panose="020B0604020202020204" pitchFamily="34" charset="0"/>
              <a:buChar char="•"/>
            </a:pPr>
            <a:r>
              <a:rPr lang="en-GB" sz="2000" dirty="0" err="1"/>
              <a:t>Meso</a:t>
            </a:r>
            <a:r>
              <a:rPr lang="en-GB" sz="2000" dirty="0"/>
              <a:t> level</a:t>
            </a:r>
          </a:p>
          <a:p>
            <a:pPr marL="1200150" lvl="2" indent="-285750">
              <a:buFont typeface="Arial" panose="020B0604020202020204" pitchFamily="34" charset="0"/>
              <a:buChar char="•"/>
            </a:pPr>
            <a:r>
              <a:rPr lang="en-GB" sz="2000" dirty="0"/>
              <a:t>Neurodegenerative Diseases (3%)</a:t>
            </a:r>
          </a:p>
          <a:p>
            <a:pPr marL="1200150" lvl="2" indent="-285750">
              <a:buFont typeface="Arial" panose="020B0604020202020204" pitchFamily="34" charset="0"/>
              <a:buChar char="•"/>
            </a:pPr>
            <a:r>
              <a:rPr lang="en-GB" sz="2000" dirty="0"/>
              <a:t>Particles &amp; Fields (2.45%)</a:t>
            </a:r>
          </a:p>
          <a:p>
            <a:pPr marL="1200150" lvl="2" indent="-285750">
              <a:buFont typeface="Arial" panose="020B0604020202020204" pitchFamily="34" charset="0"/>
              <a:buChar char="•"/>
            </a:pPr>
            <a:r>
              <a:rPr lang="en-GB" sz="2000" dirty="0"/>
              <a:t>Astronomy &amp; Astrophysics (1.8%)</a:t>
            </a:r>
          </a:p>
          <a:p>
            <a:pPr marL="742950" lvl="1"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GB" sz="2000" dirty="0"/>
              <a:t>Micro level</a:t>
            </a:r>
          </a:p>
          <a:p>
            <a:pPr marL="1200150" lvl="2" indent="-285750">
              <a:buFont typeface="Arial" panose="020B0604020202020204" pitchFamily="34" charset="0"/>
              <a:buChar char="•"/>
            </a:pPr>
            <a:r>
              <a:rPr lang="en-GB" sz="2000" dirty="0"/>
              <a:t>Dementia (1.4%)</a:t>
            </a:r>
          </a:p>
          <a:p>
            <a:pPr marL="1200150" lvl="2" indent="-285750">
              <a:buFont typeface="Arial" panose="020B0604020202020204" pitchFamily="34" charset="0"/>
              <a:buChar char="•"/>
            </a:pPr>
            <a:r>
              <a:rPr lang="en-GB" sz="2000" dirty="0"/>
              <a:t>Alzheimer's (0.7%)</a:t>
            </a:r>
          </a:p>
          <a:p>
            <a:endParaRPr lang="en-GB" dirty="0"/>
          </a:p>
        </p:txBody>
      </p:sp>
    </p:spTree>
    <p:extLst>
      <p:ext uri="{BB962C8B-B14F-4D97-AF65-F5344CB8AC3E}">
        <p14:creationId xmlns:p14="http://schemas.microsoft.com/office/powerpoint/2010/main" val="130297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5B5900-BF0E-9E9B-9952-7979DAB88FFE}"/>
              </a:ext>
            </a:extLst>
          </p:cNvPr>
          <p:cNvSpPr>
            <a:spLocks noGrp="1"/>
          </p:cNvSpPr>
          <p:nvPr>
            <p:ph type="title"/>
          </p:nvPr>
        </p:nvSpPr>
        <p:spPr/>
        <p:txBody>
          <a:bodyPr/>
          <a:lstStyle/>
          <a:p>
            <a:r>
              <a:rPr lang="en-GB" dirty="0"/>
              <a:t>Funding sources</a:t>
            </a:r>
          </a:p>
        </p:txBody>
      </p:sp>
      <p:sp>
        <p:nvSpPr>
          <p:cNvPr id="3" name="Footer Placeholder 2">
            <a:extLst>
              <a:ext uri="{FF2B5EF4-FFF2-40B4-BE49-F238E27FC236}">
                <a16:creationId xmlns:a16="http://schemas.microsoft.com/office/drawing/2014/main" id="{09153689-07F9-CDF3-DAEB-BACE732884C7}"/>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venirNext LT Pro Bold"/>
              <a:ea typeface="+mn-ea"/>
              <a:cs typeface="+mn-cs"/>
            </a:endParaRPr>
          </a:p>
        </p:txBody>
      </p:sp>
      <p:sp>
        <p:nvSpPr>
          <p:cNvPr id="4" name="Slide Number Placeholder 3">
            <a:extLst>
              <a:ext uri="{FF2B5EF4-FFF2-40B4-BE49-F238E27FC236}">
                <a16:creationId xmlns:a16="http://schemas.microsoft.com/office/drawing/2014/main" id="{F7A2AA6A-2181-15DA-0F88-81BF625E33B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Next LT Pro Bol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900" b="0" i="0" u="none" strike="noStrike" kern="1200" cap="none" spc="0" normalizeH="0" baseline="0" noProof="0" dirty="0">
              <a:ln>
                <a:noFill/>
              </a:ln>
              <a:solidFill>
                <a:prstClr val="black"/>
              </a:solidFill>
              <a:effectLst/>
              <a:uLnTx/>
              <a:uFillTx/>
              <a:latin typeface="AvenirNext LT Pro Bold"/>
              <a:ea typeface="+mn-ea"/>
              <a:cs typeface="+mn-cs"/>
            </a:endParaRPr>
          </a:p>
        </p:txBody>
      </p:sp>
      <p:sp>
        <p:nvSpPr>
          <p:cNvPr id="9" name="Text Placeholder 8">
            <a:extLst>
              <a:ext uri="{FF2B5EF4-FFF2-40B4-BE49-F238E27FC236}">
                <a16:creationId xmlns:a16="http://schemas.microsoft.com/office/drawing/2014/main" id="{7544F46C-FFDF-9292-6706-D745575E3C70}"/>
              </a:ext>
            </a:extLst>
          </p:cNvPr>
          <p:cNvSpPr>
            <a:spLocks noGrp="1"/>
          </p:cNvSpPr>
          <p:nvPr>
            <p:ph type="body" sz="quarter" idx="13"/>
          </p:nvPr>
        </p:nvSpPr>
        <p:spPr/>
        <p:txBody>
          <a:bodyPr/>
          <a:lstStyle/>
          <a:p>
            <a:endParaRPr lang="en-GB"/>
          </a:p>
        </p:txBody>
      </p:sp>
      <p:sp>
        <p:nvSpPr>
          <p:cNvPr id="10" name="Text Placeholder 9">
            <a:extLst>
              <a:ext uri="{FF2B5EF4-FFF2-40B4-BE49-F238E27FC236}">
                <a16:creationId xmlns:a16="http://schemas.microsoft.com/office/drawing/2014/main" id="{BCD08803-931F-CE8C-0771-8B559F08FACC}"/>
              </a:ext>
            </a:extLst>
          </p:cNvPr>
          <p:cNvSpPr>
            <a:spLocks noGrp="1"/>
          </p:cNvSpPr>
          <p:nvPr>
            <p:ph type="body" sz="quarter" idx="14"/>
          </p:nvPr>
        </p:nvSpPr>
        <p:spPr>
          <a:xfrm>
            <a:off x="550864" y="1223964"/>
            <a:ext cx="11322688" cy="5165843"/>
          </a:xfrm>
        </p:spPr>
        <p:txBody>
          <a:bodyPr/>
          <a:lstStyle/>
          <a:p>
            <a:r>
              <a:rPr lang="en-GB" sz="1800" dirty="0"/>
              <a:t>Government </a:t>
            </a:r>
          </a:p>
          <a:p>
            <a:pPr lvl="1"/>
            <a:r>
              <a:rPr lang="en-GB" sz="1800" dirty="0"/>
              <a:t>Horizon Europe 2021 – 2027: €96B</a:t>
            </a:r>
          </a:p>
          <a:p>
            <a:r>
              <a:rPr lang="en-GB" sz="1800" dirty="0"/>
              <a:t>Charities</a:t>
            </a:r>
          </a:p>
          <a:p>
            <a:r>
              <a:rPr lang="en-GB" sz="1800" dirty="0"/>
              <a:t>Research councils</a:t>
            </a:r>
          </a:p>
          <a:p>
            <a:pPr lvl="1"/>
            <a:r>
              <a:rPr lang="en-GB" sz="1800" dirty="0"/>
              <a:t>UK Research &amp; Innovation €3.2B, Swedish Research Council €670M</a:t>
            </a:r>
          </a:p>
          <a:p>
            <a:r>
              <a:rPr lang="en-GB" sz="1800" dirty="0"/>
              <a:t>National academies</a:t>
            </a:r>
          </a:p>
          <a:p>
            <a:r>
              <a:rPr lang="en-GB" sz="1800" dirty="0"/>
              <a:t>Endowments</a:t>
            </a:r>
          </a:p>
          <a:p>
            <a:pPr lvl="1"/>
            <a:r>
              <a:rPr lang="en-GB" sz="1800" dirty="0"/>
              <a:t>Stanford €70B, Japan Science &amp; Technology €75B, King Abdullah University Science &amp; Technology €22B</a:t>
            </a:r>
          </a:p>
          <a:p>
            <a:r>
              <a:rPr lang="en-GB" sz="1800" dirty="0"/>
              <a:t>Industry and private companies </a:t>
            </a:r>
          </a:p>
          <a:p>
            <a:pPr lvl="1"/>
            <a:r>
              <a:rPr lang="en-GB" sz="1800" dirty="0"/>
              <a:t>Gates foundation €6.5B</a:t>
            </a:r>
          </a:p>
          <a:p>
            <a:r>
              <a:rPr lang="en-GB" sz="1800" dirty="0"/>
              <a:t>Proportion of grants allocated to scientists almost as large as proportion allocated to universities (e.g., </a:t>
            </a:r>
            <a:r>
              <a:rPr lang="en-GB" sz="1800" dirty="0" err="1"/>
              <a:t>Gläser</a:t>
            </a:r>
            <a:r>
              <a:rPr lang="en-GB" sz="1800" dirty="0"/>
              <a:t> and </a:t>
            </a:r>
            <a:r>
              <a:rPr lang="en-GB" sz="1800" dirty="0" err="1"/>
              <a:t>Laudel</a:t>
            </a:r>
            <a:r>
              <a:rPr lang="en-GB" sz="1800" dirty="0"/>
              <a:t> </a:t>
            </a:r>
            <a:r>
              <a:rPr lang="en-GB" sz="1800" dirty="0">
                <a:hlinkClick r:id="rId3" tooltip="Gläser, Jochen and Grit Laudel. 2016. Governing Science: How Science Policy Shapes Research Content. European Journal of Sociology 57: 117–168."/>
              </a:rPr>
              <a:t>2016</a:t>
            </a:r>
            <a:r>
              <a:rPr lang="en-GB" sz="1800" dirty="0"/>
              <a:t>)</a:t>
            </a:r>
            <a:endParaRPr lang="en-GB" sz="2000" dirty="0"/>
          </a:p>
          <a:p>
            <a:endParaRPr lang="en-GB" sz="1800" dirty="0"/>
          </a:p>
          <a:p>
            <a:pPr marL="0" indent="0">
              <a:buNone/>
            </a:pPr>
            <a:endParaRPr lang="en-GB" sz="1800" dirty="0"/>
          </a:p>
          <a:p>
            <a:endParaRPr lang="en-GB" dirty="0"/>
          </a:p>
          <a:p>
            <a:endParaRPr lang="en-GB" dirty="0"/>
          </a:p>
        </p:txBody>
      </p:sp>
    </p:spTree>
    <p:extLst>
      <p:ext uri="{BB962C8B-B14F-4D97-AF65-F5344CB8AC3E}">
        <p14:creationId xmlns:p14="http://schemas.microsoft.com/office/powerpoint/2010/main" val="129211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5B5900-BF0E-9E9B-9952-7979DAB88FFE}"/>
              </a:ext>
            </a:extLst>
          </p:cNvPr>
          <p:cNvSpPr>
            <a:spLocks noGrp="1"/>
          </p:cNvSpPr>
          <p:nvPr>
            <p:ph type="title"/>
          </p:nvPr>
        </p:nvSpPr>
        <p:spPr/>
        <p:txBody>
          <a:bodyPr/>
          <a:lstStyle/>
          <a:p>
            <a:r>
              <a:rPr lang="en-GB" dirty="0"/>
              <a:t>Discussion</a:t>
            </a:r>
          </a:p>
        </p:txBody>
      </p:sp>
      <p:sp>
        <p:nvSpPr>
          <p:cNvPr id="3" name="Footer Placeholder 2">
            <a:extLst>
              <a:ext uri="{FF2B5EF4-FFF2-40B4-BE49-F238E27FC236}">
                <a16:creationId xmlns:a16="http://schemas.microsoft.com/office/drawing/2014/main" id="{09153689-07F9-CDF3-DAEB-BACE732884C7}"/>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venirNext LT Pro Bold"/>
              <a:ea typeface="+mn-ea"/>
              <a:cs typeface="+mn-cs"/>
            </a:endParaRPr>
          </a:p>
        </p:txBody>
      </p:sp>
      <p:sp>
        <p:nvSpPr>
          <p:cNvPr id="4" name="Slide Number Placeholder 3">
            <a:extLst>
              <a:ext uri="{FF2B5EF4-FFF2-40B4-BE49-F238E27FC236}">
                <a16:creationId xmlns:a16="http://schemas.microsoft.com/office/drawing/2014/main" id="{F7A2AA6A-2181-15DA-0F88-81BF625E33B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Next LT Pro Bol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900" b="0" i="0" u="none" strike="noStrike" kern="1200" cap="none" spc="0" normalizeH="0" baseline="0" noProof="0" dirty="0">
              <a:ln>
                <a:noFill/>
              </a:ln>
              <a:solidFill>
                <a:prstClr val="black"/>
              </a:solidFill>
              <a:effectLst/>
              <a:uLnTx/>
              <a:uFillTx/>
              <a:latin typeface="AvenirNext LT Pro Bold"/>
              <a:ea typeface="+mn-ea"/>
              <a:cs typeface="+mn-cs"/>
            </a:endParaRPr>
          </a:p>
        </p:txBody>
      </p:sp>
      <p:sp>
        <p:nvSpPr>
          <p:cNvPr id="9" name="Text Placeholder 8">
            <a:extLst>
              <a:ext uri="{FF2B5EF4-FFF2-40B4-BE49-F238E27FC236}">
                <a16:creationId xmlns:a16="http://schemas.microsoft.com/office/drawing/2014/main" id="{7544F46C-FFDF-9292-6706-D745575E3C70}"/>
              </a:ext>
            </a:extLst>
          </p:cNvPr>
          <p:cNvSpPr>
            <a:spLocks noGrp="1"/>
          </p:cNvSpPr>
          <p:nvPr>
            <p:ph type="body" sz="quarter" idx="13"/>
          </p:nvPr>
        </p:nvSpPr>
        <p:spPr/>
        <p:txBody>
          <a:bodyPr/>
          <a:lstStyle/>
          <a:p>
            <a:endParaRPr lang="en-GB" dirty="0"/>
          </a:p>
        </p:txBody>
      </p:sp>
      <p:sp>
        <p:nvSpPr>
          <p:cNvPr id="5" name="Text Placeholder 9">
            <a:extLst>
              <a:ext uri="{FF2B5EF4-FFF2-40B4-BE49-F238E27FC236}">
                <a16:creationId xmlns:a16="http://schemas.microsoft.com/office/drawing/2014/main" id="{921928FF-C9B4-B863-2E4C-1856D0AA1CF6}"/>
              </a:ext>
            </a:extLst>
          </p:cNvPr>
          <p:cNvSpPr txBox="1">
            <a:spLocks/>
          </p:cNvSpPr>
          <p:nvPr/>
        </p:nvSpPr>
        <p:spPr>
          <a:xfrm>
            <a:off x="550863" y="1441779"/>
            <a:ext cx="10271812" cy="3785314"/>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dirty="0">
                <a:effectLst/>
                <a:ea typeface="Calibri" panose="020F0502020204030204" pitchFamily="34" charset="0"/>
              </a:rPr>
              <a:t>Funding dominated by European sources</a:t>
            </a:r>
          </a:p>
          <a:p>
            <a:r>
              <a:rPr lang="en-GB" sz="1700" dirty="0">
                <a:ea typeface="Calibri" panose="020F0502020204030204" pitchFamily="34" charset="0"/>
              </a:rPr>
              <a:t>Increasing influence from China </a:t>
            </a:r>
          </a:p>
          <a:p>
            <a:r>
              <a:rPr lang="en-GB" sz="1700" dirty="0">
                <a:effectLst/>
                <a:ea typeface="Calibri" panose="020F0502020204030204" pitchFamily="34" charset="0"/>
              </a:rPr>
              <a:t>Decline in share </a:t>
            </a:r>
            <a:r>
              <a:rPr lang="en-GB" sz="1700" dirty="0">
                <a:ea typeface="Calibri" panose="020F0502020204030204" pitchFamily="34" charset="0"/>
              </a:rPr>
              <a:t>of </a:t>
            </a:r>
            <a:r>
              <a:rPr lang="en-GB" sz="1700" dirty="0">
                <a:effectLst/>
                <a:ea typeface="Calibri" panose="020F0502020204030204" pitchFamily="34" charset="0"/>
              </a:rPr>
              <a:t>NIH and UKRI funding</a:t>
            </a:r>
          </a:p>
          <a:p>
            <a:r>
              <a:rPr lang="en-GB" sz="1700" dirty="0">
                <a:effectLst/>
                <a:ea typeface="Calibri" panose="020F0502020204030204" pitchFamily="34" charset="0"/>
              </a:rPr>
              <a:t>Decline in impact of Nordic research </a:t>
            </a:r>
          </a:p>
          <a:p>
            <a:pPr lvl="1"/>
            <a:r>
              <a:rPr lang="en-GB" sz="1700" dirty="0">
                <a:effectLst/>
                <a:ea typeface="Calibri" panose="020F0502020204030204" pitchFamily="34" charset="0"/>
              </a:rPr>
              <a:t>UKRI and NIH CNCI decrease from &gt;6 to ~3</a:t>
            </a:r>
          </a:p>
          <a:p>
            <a:endParaRPr lang="en-GB" sz="1700" dirty="0">
              <a:effectLst/>
              <a:ea typeface="Calibri" panose="020F0502020204030204" pitchFamily="34" charset="0"/>
            </a:endParaRPr>
          </a:p>
          <a:p>
            <a:r>
              <a:rPr lang="en-GB" sz="1700" dirty="0">
                <a:effectLst/>
                <a:ea typeface="Calibri" panose="020F0502020204030204" pitchFamily="34" charset="0"/>
              </a:rPr>
              <a:t>Life sciences funding more diverse and distributed</a:t>
            </a:r>
          </a:p>
          <a:p>
            <a:r>
              <a:rPr lang="en-GB" sz="1700" dirty="0">
                <a:effectLst/>
                <a:ea typeface="Calibri" panose="020F0502020204030204" pitchFamily="34" charset="0"/>
              </a:rPr>
              <a:t>Physics and Earth Sciences funding more focused and specialized</a:t>
            </a:r>
          </a:p>
          <a:p>
            <a:endParaRPr lang="en-GB" sz="1600" dirty="0">
              <a:effectLst/>
              <a:latin typeface="Times New Roman" panose="02020603050405020304" pitchFamily="18" charset="0"/>
              <a:ea typeface="Calibri" panose="020F0502020204030204" pitchFamily="34" charset="0"/>
            </a:endParaRPr>
          </a:p>
          <a:p>
            <a:pPr marL="0" indent="0">
              <a:buNone/>
            </a:pPr>
            <a:endParaRPr lang="en-GB" sz="1600" dirty="0">
              <a:effectLst/>
              <a:latin typeface="Times New Roman" panose="02020603050405020304" pitchFamily="18" charset="0"/>
              <a:ea typeface="Calibri" panose="020F0502020204030204" pitchFamily="34" charset="0"/>
            </a:endParaRPr>
          </a:p>
          <a:p>
            <a:pPr marL="0" indent="0">
              <a:buNone/>
            </a:pPr>
            <a:endParaRPr lang="en-GB" sz="1600" dirty="0">
              <a:effectLst/>
              <a:latin typeface="Times New Roman" panose="02020603050405020304" pitchFamily="18" charset="0"/>
              <a:ea typeface="Calibri" panose="020F0502020204030204" pitchFamily="34" charset="0"/>
            </a:endParaRPr>
          </a:p>
          <a:p>
            <a:pPr marL="0" indent="0">
              <a:buNone/>
            </a:pPr>
            <a:endParaRPr lang="en-GB" sz="1600" dirty="0">
              <a:latin typeface="Times New Roman" panose="02020603050405020304" pitchFamily="18" charset="0"/>
              <a:ea typeface="Calibri" panose="020F0502020204030204" pitchFamily="34" charset="0"/>
            </a:endParaRPr>
          </a:p>
          <a:p>
            <a:pPr marL="0" indent="0">
              <a:buNone/>
            </a:pPr>
            <a:endParaRPr lang="en-GB" sz="1600" dirty="0">
              <a:effectLst/>
              <a:latin typeface="Times New Roman" panose="02020603050405020304" pitchFamily="18" charset="0"/>
              <a:ea typeface="Calibri" panose="020F0502020204030204" pitchFamily="34" charset="0"/>
            </a:endParaRPr>
          </a:p>
          <a:p>
            <a:pPr marL="0" indent="0">
              <a:buNone/>
            </a:pPr>
            <a:endParaRPr lang="en-GB" sz="1600" dirty="0">
              <a:effectLst/>
              <a:latin typeface="Times New Roman" panose="02020603050405020304" pitchFamily="18" charset="0"/>
              <a:ea typeface="Calibri" panose="020F0502020204030204" pitchFamily="34" charset="0"/>
            </a:endParaRPr>
          </a:p>
          <a:p>
            <a:pPr marL="0" indent="0">
              <a:buNone/>
            </a:pPr>
            <a:endParaRPr lang="en-GB" sz="1600" dirty="0">
              <a:latin typeface="Times New Roman" panose="02020603050405020304" pitchFamily="18" charset="0"/>
              <a:ea typeface="Calibri" panose="020F0502020204030204" pitchFamily="34" charset="0"/>
            </a:endParaRPr>
          </a:p>
          <a:p>
            <a:pPr marL="0" indent="0">
              <a:buNone/>
            </a:pPr>
            <a:endParaRPr lang="en-GB" sz="1600" dirty="0">
              <a:effectLst/>
              <a:latin typeface="Times New Roman" panose="02020603050405020304" pitchFamily="18" charset="0"/>
              <a:ea typeface="Calibri" panose="020F0502020204030204" pitchFamily="34" charset="0"/>
            </a:endParaRPr>
          </a:p>
          <a:p>
            <a:pPr marL="0" indent="0">
              <a:buNone/>
            </a:pPr>
            <a:r>
              <a:rPr lang="en-GB" dirty="0"/>
              <a:t>.</a:t>
            </a:r>
          </a:p>
          <a:p>
            <a:pPr marL="0" indent="0">
              <a:buNone/>
            </a:pPr>
            <a:endParaRPr lang="en-GB" dirty="0"/>
          </a:p>
          <a:p>
            <a:endParaRPr lang="en-GB" dirty="0"/>
          </a:p>
        </p:txBody>
      </p:sp>
    </p:spTree>
    <p:extLst>
      <p:ext uri="{BB962C8B-B14F-4D97-AF65-F5344CB8AC3E}">
        <p14:creationId xmlns:p14="http://schemas.microsoft.com/office/powerpoint/2010/main" val="70951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5B5900-BF0E-9E9B-9952-7979DAB88FFE}"/>
              </a:ext>
            </a:extLst>
          </p:cNvPr>
          <p:cNvSpPr>
            <a:spLocks noGrp="1"/>
          </p:cNvSpPr>
          <p:nvPr>
            <p:ph type="title"/>
          </p:nvPr>
        </p:nvSpPr>
        <p:spPr/>
        <p:txBody>
          <a:bodyPr/>
          <a:lstStyle/>
          <a:p>
            <a:r>
              <a:rPr lang="en-GB" dirty="0"/>
              <a:t>Conclusions</a:t>
            </a:r>
          </a:p>
        </p:txBody>
      </p:sp>
      <p:sp>
        <p:nvSpPr>
          <p:cNvPr id="3" name="Footer Placeholder 2">
            <a:extLst>
              <a:ext uri="{FF2B5EF4-FFF2-40B4-BE49-F238E27FC236}">
                <a16:creationId xmlns:a16="http://schemas.microsoft.com/office/drawing/2014/main" id="{09153689-07F9-CDF3-DAEB-BACE732884C7}"/>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venirNext LT Pro Bold"/>
              <a:ea typeface="+mn-ea"/>
              <a:cs typeface="+mn-cs"/>
            </a:endParaRPr>
          </a:p>
        </p:txBody>
      </p:sp>
      <p:sp>
        <p:nvSpPr>
          <p:cNvPr id="4" name="Slide Number Placeholder 3">
            <a:extLst>
              <a:ext uri="{FF2B5EF4-FFF2-40B4-BE49-F238E27FC236}">
                <a16:creationId xmlns:a16="http://schemas.microsoft.com/office/drawing/2014/main" id="{F7A2AA6A-2181-15DA-0F88-81BF625E33B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Next LT Pro Bol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900" b="0" i="0" u="none" strike="noStrike" kern="1200" cap="none" spc="0" normalizeH="0" baseline="0" noProof="0" dirty="0">
              <a:ln>
                <a:noFill/>
              </a:ln>
              <a:solidFill>
                <a:prstClr val="black"/>
              </a:solidFill>
              <a:effectLst/>
              <a:uLnTx/>
              <a:uFillTx/>
              <a:latin typeface="AvenirNext LT Pro Bold"/>
              <a:ea typeface="+mn-ea"/>
              <a:cs typeface="+mn-cs"/>
            </a:endParaRPr>
          </a:p>
        </p:txBody>
      </p:sp>
      <p:sp>
        <p:nvSpPr>
          <p:cNvPr id="9" name="Text Placeholder 8">
            <a:extLst>
              <a:ext uri="{FF2B5EF4-FFF2-40B4-BE49-F238E27FC236}">
                <a16:creationId xmlns:a16="http://schemas.microsoft.com/office/drawing/2014/main" id="{7544F46C-FFDF-9292-6706-D745575E3C70}"/>
              </a:ext>
            </a:extLst>
          </p:cNvPr>
          <p:cNvSpPr>
            <a:spLocks noGrp="1"/>
          </p:cNvSpPr>
          <p:nvPr>
            <p:ph type="body" sz="quarter" idx="13"/>
          </p:nvPr>
        </p:nvSpPr>
        <p:spPr/>
        <p:txBody>
          <a:bodyPr/>
          <a:lstStyle/>
          <a:p>
            <a:endParaRPr lang="en-GB" dirty="0"/>
          </a:p>
        </p:txBody>
      </p:sp>
      <p:sp>
        <p:nvSpPr>
          <p:cNvPr id="10" name="Text Placeholder 9">
            <a:extLst>
              <a:ext uri="{FF2B5EF4-FFF2-40B4-BE49-F238E27FC236}">
                <a16:creationId xmlns:a16="http://schemas.microsoft.com/office/drawing/2014/main" id="{BCD08803-931F-CE8C-0771-8B559F08FACC}"/>
              </a:ext>
            </a:extLst>
          </p:cNvPr>
          <p:cNvSpPr>
            <a:spLocks noGrp="1"/>
          </p:cNvSpPr>
          <p:nvPr>
            <p:ph type="body" sz="quarter" idx="14"/>
          </p:nvPr>
        </p:nvSpPr>
        <p:spPr>
          <a:xfrm>
            <a:off x="1370368" y="1617096"/>
            <a:ext cx="9451264" cy="2845724"/>
          </a:xfrm>
        </p:spPr>
        <p:txBody>
          <a:bodyPr/>
          <a:lstStyle/>
          <a:p>
            <a:endParaRPr lang="en-GB" sz="1800" dirty="0"/>
          </a:p>
          <a:p>
            <a:pPr lvl="1"/>
            <a:r>
              <a:rPr lang="en-GB" sz="2000" dirty="0"/>
              <a:t>Funding is global, but with European focus</a:t>
            </a:r>
          </a:p>
          <a:p>
            <a:pPr lvl="1"/>
            <a:r>
              <a:rPr lang="en-GB" sz="2000" dirty="0"/>
              <a:t>Different foci for different Nordic countries</a:t>
            </a:r>
          </a:p>
          <a:p>
            <a:pPr lvl="1"/>
            <a:r>
              <a:rPr lang="en-GB" sz="2000" dirty="0"/>
              <a:t>Impact of Nordic research declining</a:t>
            </a:r>
          </a:p>
          <a:p>
            <a:pPr lvl="1"/>
            <a:endParaRPr lang="en-GB" sz="1800" dirty="0"/>
          </a:p>
        </p:txBody>
      </p:sp>
    </p:spTree>
    <p:extLst>
      <p:ext uri="{BB962C8B-B14F-4D97-AF65-F5344CB8AC3E}">
        <p14:creationId xmlns:p14="http://schemas.microsoft.com/office/powerpoint/2010/main" val="33951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7DDC0-CDF8-86EF-A4FA-E7AFA7C4BFAC}"/>
              </a:ext>
            </a:extLst>
          </p:cNvPr>
          <p:cNvSpPr>
            <a:spLocks noGrp="1"/>
          </p:cNvSpPr>
          <p:nvPr>
            <p:ph type="title"/>
          </p:nvPr>
        </p:nvSpPr>
        <p:spPr/>
        <p:txBody>
          <a:bodyPr/>
          <a:lstStyle/>
          <a:p>
            <a:r>
              <a:rPr lang="en-US" dirty="0"/>
              <a:t>Funding requirements</a:t>
            </a:r>
          </a:p>
        </p:txBody>
      </p:sp>
      <p:sp>
        <p:nvSpPr>
          <p:cNvPr id="3" name="Footer Placeholder 2">
            <a:extLst>
              <a:ext uri="{FF2B5EF4-FFF2-40B4-BE49-F238E27FC236}">
                <a16:creationId xmlns:a16="http://schemas.microsoft.com/office/drawing/2014/main" id="{444D1CB8-E335-9A38-5083-A4238E4BFDDB}"/>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BB3DB4AC-9CF0-4246-7B76-705410939330}"/>
              </a:ext>
            </a:extLst>
          </p:cNvPr>
          <p:cNvSpPr>
            <a:spLocks noGrp="1"/>
          </p:cNvSpPr>
          <p:nvPr>
            <p:ph type="sldNum" sz="quarter" idx="11"/>
          </p:nvPr>
        </p:nvSpPr>
        <p:spPr/>
        <p:txBody>
          <a:bodyPr/>
          <a:lstStyle/>
          <a:p>
            <a:fld id="{F59CD943-D024-467A-B36E-F11E1285ED75}" type="slidenum">
              <a:rPr lang="en-GB" smtClean="0"/>
              <a:pPr/>
              <a:t>3</a:t>
            </a:fld>
            <a:endParaRPr lang="en-GB" dirty="0"/>
          </a:p>
        </p:txBody>
      </p:sp>
      <p:sp>
        <p:nvSpPr>
          <p:cNvPr id="5" name="Text Placeholder 4">
            <a:extLst>
              <a:ext uri="{FF2B5EF4-FFF2-40B4-BE49-F238E27FC236}">
                <a16:creationId xmlns:a16="http://schemas.microsoft.com/office/drawing/2014/main" id="{522FC9E7-4C29-BC70-08F6-0BABE35326CE}"/>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60153414-28E9-5269-8E40-B3C99D6F1C17}"/>
              </a:ext>
            </a:extLst>
          </p:cNvPr>
          <p:cNvSpPr>
            <a:spLocks noGrp="1"/>
          </p:cNvSpPr>
          <p:nvPr>
            <p:ph type="body" sz="quarter" idx="14"/>
          </p:nvPr>
        </p:nvSpPr>
        <p:spPr>
          <a:xfrm>
            <a:off x="550863" y="1808163"/>
            <a:ext cx="10692573" cy="4321175"/>
          </a:xfrm>
        </p:spPr>
        <p:txBody>
          <a:bodyPr/>
          <a:lstStyle/>
          <a:p>
            <a:r>
              <a:rPr lang="en-US" sz="2000" dirty="0"/>
              <a:t>Open Access publication</a:t>
            </a:r>
          </a:p>
          <a:p>
            <a:pPr lvl="1"/>
            <a:r>
              <a:rPr lang="en-US" sz="2000" dirty="0"/>
              <a:t>Article processing charges</a:t>
            </a:r>
          </a:p>
          <a:p>
            <a:r>
              <a:rPr lang="en-US" sz="2000" dirty="0"/>
              <a:t>Open data</a:t>
            </a:r>
          </a:p>
          <a:p>
            <a:pPr lvl="1"/>
            <a:r>
              <a:rPr lang="en-US" sz="2000" dirty="0"/>
              <a:t>Burdensome</a:t>
            </a:r>
          </a:p>
          <a:p>
            <a:r>
              <a:rPr lang="en-GB" sz="2000" dirty="0"/>
              <a:t>Specific foci:</a:t>
            </a:r>
          </a:p>
          <a:p>
            <a:pPr lvl="1"/>
            <a:r>
              <a:rPr lang="en-GB" sz="2000" dirty="0"/>
              <a:t>Sustainable Development Goals</a:t>
            </a:r>
          </a:p>
          <a:p>
            <a:pPr lvl="1"/>
            <a:r>
              <a:rPr lang="en-GB" sz="2000" dirty="0"/>
              <a:t>Socio-economic issues</a:t>
            </a:r>
          </a:p>
          <a:p>
            <a:endParaRPr lang="en-GB" sz="2000" dirty="0"/>
          </a:p>
          <a:p>
            <a:pPr marL="0" indent="0">
              <a:buNone/>
            </a:pPr>
            <a:endParaRPr lang="en-GB" sz="1800" dirty="0"/>
          </a:p>
          <a:p>
            <a:endParaRPr lang="en-US" dirty="0"/>
          </a:p>
        </p:txBody>
      </p:sp>
    </p:spTree>
    <p:extLst>
      <p:ext uri="{BB962C8B-B14F-4D97-AF65-F5344CB8AC3E}">
        <p14:creationId xmlns:p14="http://schemas.microsoft.com/office/powerpoint/2010/main" val="18109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5B5900-BF0E-9E9B-9952-7979DAB88FFE}"/>
              </a:ext>
            </a:extLst>
          </p:cNvPr>
          <p:cNvSpPr>
            <a:spLocks noGrp="1"/>
          </p:cNvSpPr>
          <p:nvPr>
            <p:ph type="title"/>
          </p:nvPr>
        </p:nvSpPr>
        <p:spPr/>
        <p:txBody>
          <a:bodyPr/>
          <a:lstStyle/>
          <a:p>
            <a:r>
              <a:rPr lang="en-GB" dirty="0"/>
              <a:t>Research evaluation</a:t>
            </a:r>
          </a:p>
        </p:txBody>
      </p:sp>
      <p:sp>
        <p:nvSpPr>
          <p:cNvPr id="3" name="Footer Placeholder 2">
            <a:extLst>
              <a:ext uri="{FF2B5EF4-FFF2-40B4-BE49-F238E27FC236}">
                <a16:creationId xmlns:a16="http://schemas.microsoft.com/office/drawing/2014/main" id="{09153689-07F9-CDF3-DAEB-BACE732884C7}"/>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venirNext LT Pro Bold"/>
              <a:ea typeface="+mn-ea"/>
              <a:cs typeface="+mn-cs"/>
            </a:endParaRPr>
          </a:p>
        </p:txBody>
      </p:sp>
      <p:sp>
        <p:nvSpPr>
          <p:cNvPr id="4" name="Slide Number Placeholder 3">
            <a:extLst>
              <a:ext uri="{FF2B5EF4-FFF2-40B4-BE49-F238E27FC236}">
                <a16:creationId xmlns:a16="http://schemas.microsoft.com/office/drawing/2014/main" id="{F7A2AA6A-2181-15DA-0F88-81BF625E33B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Next LT Pro Bol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dirty="0">
              <a:ln>
                <a:noFill/>
              </a:ln>
              <a:solidFill>
                <a:prstClr val="black"/>
              </a:solidFill>
              <a:effectLst/>
              <a:uLnTx/>
              <a:uFillTx/>
              <a:latin typeface="AvenirNext LT Pro Bold"/>
              <a:ea typeface="+mn-ea"/>
              <a:cs typeface="+mn-cs"/>
            </a:endParaRPr>
          </a:p>
        </p:txBody>
      </p:sp>
      <p:sp>
        <p:nvSpPr>
          <p:cNvPr id="9" name="Text Placeholder 8">
            <a:extLst>
              <a:ext uri="{FF2B5EF4-FFF2-40B4-BE49-F238E27FC236}">
                <a16:creationId xmlns:a16="http://schemas.microsoft.com/office/drawing/2014/main" id="{7544F46C-FFDF-9292-6706-D745575E3C70}"/>
              </a:ext>
            </a:extLst>
          </p:cNvPr>
          <p:cNvSpPr>
            <a:spLocks noGrp="1"/>
          </p:cNvSpPr>
          <p:nvPr>
            <p:ph type="body" sz="quarter" idx="13"/>
          </p:nvPr>
        </p:nvSpPr>
        <p:spPr/>
        <p:txBody>
          <a:bodyPr/>
          <a:lstStyle/>
          <a:p>
            <a:endParaRPr lang="en-GB"/>
          </a:p>
        </p:txBody>
      </p:sp>
      <p:sp>
        <p:nvSpPr>
          <p:cNvPr id="10" name="Text Placeholder 9">
            <a:extLst>
              <a:ext uri="{FF2B5EF4-FFF2-40B4-BE49-F238E27FC236}">
                <a16:creationId xmlns:a16="http://schemas.microsoft.com/office/drawing/2014/main" id="{BCD08803-931F-CE8C-0771-8B559F08FACC}"/>
              </a:ext>
            </a:extLst>
          </p:cNvPr>
          <p:cNvSpPr>
            <a:spLocks noGrp="1"/>
          </p:cNvSpPr>
          <p:nvPr>
            <p:ph type="body" sz="quarter" idx="14"/>
          </p:nvPr>
        </p:nvSpPr>
        <p:spPr>
          <a:xfrm>
            <a:off x="550864" y="1398410"/>
            <a:ext cx="5645220" cy="5165843"/>
          </a:xfrm>
        </p:spPr>
        <p:txBody>
          <a:bodyPr/>
          <a:lstStyle/>
          <a:p>
            <a:r>
              <a:rPr lang="en-GB" sz="1600" dirty="0"/>
              <a:t>Performance based research funding systems </a:t>
            </a:r>
          </a:p>
          <a:p>
            <a:pPr lvl="1"/>
            <a:r>
              <a:rPr lang="en-GB" sz="1600" dirty="0"/>
              <a:t>Norwegian Model (Norway, Denmark, Finland, Belgium…)</a:t>
            </a:r>
          </a:p>
          <a:p>
            <a:pPr lvl="1"/>
            <a:r>
              <a:rPr lang="en-GB" sz="1600" dirty="0"/>
              <a:t>National research assessment evaluation-based (UK, Australia)</a:t>
            </a:r>
          </a:p>
          <a:p>
            <a:pPr lvl="1"/>
            <a:r>
              <a:rPr lang="en-GB" sz="1600" dirty="0"/>
              <a:t>Publication in ‘better’ journals</a:t>
            </a:r>
          </a:p>
          <a:p>
            <a:pPr lvl="1"/>
            <a:r>
              <a:rPr lang="en-GB" sz="1600" dirty="0"/>
              <a:t>Evaluation methods may suppress excellence</a:t>
            </a:r>
          </a:p>
          <a:p>
            <a:pPr lvl="1"/>
            <a:r>
              <a:rPr lang="en-GB" sz="1600" dirty="0"/>
              <a:t>Equity and excellence balance</a:t>
            </a:r>
          </a:p>
          <a:p>
            <a:pPr lvl="1"/>
            <a:r>
              <a:rPr lang="en-GB" sz="1600" dirty="0"/>
              <a:t>Allocation of funding varies - &lt;2% of the total expenses in the Norwegian Higher Education Sector (Sivertsen, 2018, </a:t>
            </a:r>
            <a:r>
              <a:rPr lang="en-GB" sz="1600" i="1" dirty="0"/>
              <a:t>JDIS</a:t>
            </a:r>
            <a:r>
              <a:rPr lang="en-GB" sz="1600" dirty="0"/>
              <a:t>)</a:t>
            </a:r>
          </a:p>
          <a:p>
            <a:pPr lvl="1"/>
            <a:r>
              <a:rPr lang="en-GB" sz="1600" dirty="0">
                <a:effectLst/>
              </a:rPr>
              <a:t>Finnish university productivity increase - quantity and quality</a:t>
            </a:r>
            <a:r>
              <a:rPr lang="en-GB" sz="1600" dirty="0"/>
              <a:t> </a:t>
            </a:r>
            <a:r>
              <a:rPr lang="en-GB" sz="1600" dirty="0">
                <a:effectLst/>
              </a:rPr>
              <a:t>(</a:t>
            </a:r>
            <a:r>
              <a:rPr lang="en-GB" sz="1600" dirty="0" err="1">
                <a:effectLst/>
              </a:rPr>
              <a:t>Pölönen</a:t>
            </a:r>
            <a:r>
              <a:rPr lang="en-GB" sz="1600" dirty="0">
                <a:effectLst/>
              </a:rPr>
              <a:t>, 2018, </a:t>
            </a:r>
            <a:r>
              <a:rPr lang="en-GB" sz="1600" i="1" dirty="0">
                <a:effectLst/>
              </a:rPr>
              <a:t>JDIS)</a:t>
            </a:r>
            <a:endParaRPr lang="en-GB" dirty="0"/>
          </a:p>
          <a:p>
            <a:pPr marL="0" indent="0">
              <a:buNone/>
            </a:pPr>
            <a:endParaRPr lang="en-GB" dirty="0"/>
          </a:p>
          <a:p>
            <a:endParaRPr lang="en-GB" dirty="0"/>
          </a:p>
        </p:txBody>
      </p:sp>
      <p:sp>
        <p:nvSpPr>
          <p:cNvPr id="2" name="Text Placeholder 9">
            <a:extLst>
              <a:ext uri="{FF2B5EF4-FFF2-40B4-BE49-F238E27FC236}">
                <a16:creationId xmlns:a16="http://schemas.microsoft.com/office/drawing/2014/main" id="{61B437A6-8999-3FA4-7253-4DCDED6B6AAC}"/>
              </a:ext>
            </a:extLst>
          </p:cNvPr>
          <p:cNvSpPr txBox="1">
            <a:spLocks/>
          </p:cNvSpPr>
          <p:nvPr/>
        </p:nvSpPr>
        <p:spPr>
          <a:xfrm>
            <a:off x="6546780" y="1398410"/>
            <a:ext cx="3893757" cy="3473841"/>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Researcher incentives</a:t>
            </a:r>
          </a:p>
          <a:p>
            <a:pPr lvl="1"/>
            <a:r>
              <a:rPr lang="en-GB" sz="1600" dirty="0"/>
              <a:t>Cash for articles in high JIF journals</a:t>
            </a:r>
          </a:p>
          <a:p>
            <a:endParaRPr lang="en-GB" sz="1600" dirty="0"/>
          </a:p>
          <a:p>
            <a:r>
              <a:rPr lang="en-GB" sz="1600" dirty="0"/>
              <a:t>A focus on research impact</a:t>
            </a:r>
          </a:p>
          <a:p>
            <a:pPr lvl="1"/>
            <a:r>
              <a:rPr lang="en-GB" sz="1600" dirty="0"/>
              <a:t>Normalised citations</a:t>
            </a:r>
          </a:p>
          <a:p>
            <a:pPr lvl="1"/>
            <a:r>
              <a:rPr lang="en-GB" sz="1600" dirty="0"/>
              <a:t>Relative performance</a:t>
            </a:r>
          </a:p>
          <a:p>
            <a:pPr lvl="1"/>
            <a:r>
              <a:rPr lang="en-GB" sz="1600" dirty="0"/>
              <a:t>Short term focus?</a:t>
            </a:r>
          </a:p>
          <a:p>
            <a:pPr lvl="1"/>
            <a:r>
              <a:rPr lang="en-GB" sz="1600" dirty="0"/>
              <a:t>Elite and/or closed network</a:t>
            </a:r>
          </a:p>
          <a:p>
            <a:pPr lvl="1"/>
            <a:r>
              <a:rPr lang="en-GB" sz="1600" dirty="0"/>
              <a:t>University rankings</a:t>
            </a:r>
          </a:p>
          <a:p>
            <a:pPr lvl="1"/>
            <a:endParaRPr lang="en-GB" dirty="0"/>
          </a:p>
          <a:p>
            <a:pPr lvl="1"/>
            <a:endParaRPr lang="en-GB" dirty="0"/>
          </a:p>
          <a:p>
            <a:pPr marL="0" indent="0">
              <a:buFont typeface="Arial" panose="020B0604020202020204" pitchFamily="34" charset="0"/>
              <a:buNone/>
            </a:pPr>
            <a:endParaRPr lang="en-GB" dirty="0"/>
          </a:p>
          <a:p>
            <a:endParaRPr lang="en-GB" dirty="0"/>
          </a:p>
        </p:txBody>
      </p:sp>
    </p:spTree>
    <p:extLst>
      <p:ext uri="{BB962C8B-B14F-4D97-AF65-F5344CB8AC3E}">
        <p14:creationId xmlns:p14="http://schemas.microsoft.com/office/powerpoint/2010/main" val="40058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ED58-F022-F2D6-FE6A-1C7B36E145EE}"/>
              </a:ext>
            </a:extLst>
          </p:cNvPr>
          <p:cNvSpPr>
            <a:spLocks noGrp="1"/>
          </p:cNvSpPr>
          <p:nvPr>
            <p:ph type="title"/>
          </p:nvPr>
        </p:nvSpPr>
        <p:spPr/>
        <p:txBody>
          <a:bodyPr/>
          <a:lstStyle/>
          <a:p>
            <a:r>
              <a:rPr lang="en-US" dirty="0"/>
              <a:t>The funding circle</a:t>
            </a:r>
          </a:p>
        </p:txBody>
      </p:sp>
      <p:sp>
        <p:nvSpPr>
          <p:cNvPr id="3" name="Footer Placeholder 2">
            <a:extLst>
              <a:ext uri="{FF2B5EF4-FFF2-40B4-BE49-F238E27FC236}">
                <a16:creationId xmlns:a16="http://schemas.microsoft.com/office/drawing/2014/main" id="{AAB62405-E363-8DAD-EA48-0777F54A8952}"/>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482857CE-A3E4-7B2B-CB54-923395329738}"/>
              </a:ext>
            </a:extLst>
          </p:cNvPr>
          <p:cNvSpPr>
            <a:spLocks noGrp="1"/>
          </p:cNvSpPr>
          <p:nvPr>
            <p:ph type="sldNum" sz="quarter" idx="11"/>
          </p:nvPr>
        </p:nvSpPr>
        <p:spPr/>
        <p:txBody>
          <a:bodyPr/>
          <a:lstStyle/>
          <a:p>
            <a:fld id="{F59CD943-D024-467A-B36E-F11E1285ED75}" type="slidenum">
              <a:rPr lang="en-GB" smtClean="0"/>
              <a:pPr/>
              <a:t>5</a:t>
            </a:fld>
            <a:endParaRPr lang="en-GB" dirty="0"/>
          </a:p>
        </p:txBody>
      </p:sp>
      <p:sp>
        <p:nvSpPr>
          <p:cNvPr id="5" name="Text Placeholder 4">
            <a:extLst>
              <a:ext uri="{FF2B5EF4-FFF2-40B4-BE49-F238E27FC236}">
                <a16:creationId xmlns:a16="http://schemas.microsoft.com/office/drawing/2014/main" id="{F2C51FEB-4ABF-A12C-EFE7-AA9E9A41BB06}"/>
              </a:ext>
            </a:extLst>
          </p:cNvPr>
          <p:cNvSpPr>
            <a:spLocks noGrp="1"/>
          </p:cNvSpPr>
          <p:nvPr>
            <p:ph type="body" sz="quarter" idx="13"/>
          </p:nvPr>
        </p:nvSpPr>
        <p:spPr/>
        <p:txBody>
          <a:bodyPr/>
          <a:lstStyle/>
          <a:p>
            <a:endParaRPr lang="en-US"/>
          </a:p>
        </p:txBody>
      </p:sp>
      <p:sp>
        <p:nvSpPr>
          <p:cNvPr id="8" name="Curved Right Arrow 7">
            <a:extLst>
              <a:ext uri="{FF2B5EF4-FFF2-40B4-BE49-F238E27FC236}">
                <a16:creationId xmlns:a16="http://schemas.microsoft.com/office/drawing/2014/main" id="{D8F248BD-3948-14F3-D812-37C26D9127AE}"/>
              </a:ext>
            </a:extLst>
          </p:cNvPr>
          <p:cNvSpPr/>
          <p:nvPr/>
        </p:nvSpPr>
        <p:spPr>
          <a:xfrm rot="10800000" flipH="1">
            <a:off x="2836803" y="1524266"/>
            <a:ext cx="1665027" cy="2923194"/>
          </a:xfrm>
          <a:prstGeom prst="curvedRightArrow">
            <a:avLst/>
          </a:prstGeom>
          <a:solidFill>
            <a:schemeClr val="bg1"/>
          </a:solidFill>
          <a:ln>
            <a:solidFill>
              <a:schemeClr val="accent2"/>
            </a:solidFill>
          </a:ln>
        </p:spPr>
        <p:txBody>
          <a:bodyPr wrap="square" rtlCol="0" anchor="ctr">
            <a:noAutofit/>
          </a:bodyPr>
          <a:lstStyle/>
          <a:p>
            <a:pPr algn="l"/>
            <a:endParaRPr lang="en-US">
              <a:solidFill>
                <a:schemeClr val="tx1"/>
              </a:solidFill>
            </a:endParaRPr>
          </a:p>
        </p:txBody>
      </p:sp>
      <p:sp>
        <p:nvSpPr>
          <p:cNvPr id="9" name="TextBox 8">
            <a:extLst>
              <a:ext uri="{FF2B5EF4-FFF2-40B4-BE49-F238E27FC236}">
                <a16:creationId xmlns:a16="http://schemas.microsoft.com/office/drawing/2014/main" id="{3A824F3E-20E0-57EB-4382-CFB5BD6FD280}"/>
              </a:ext>
            </a:extLst>
          </p:cNvPr>
          <p:cNvSpPr txBox="1"/>
          <p:nvPr/>
        </p:nvSpPr>
        <p:spPr>
          <a:xfrm>
            <a:off x="4918086" y="3979672"/>
            <a:ext cx="1665028" cy="615183"/>
          </a:xfrm>
          <a:prstGeom prst="rect">
            <a:avLst/>
          </a:prstGeom>
          <a:noFill/>
          <a:ln>
            <a:noFill/>
          </a:ln>
        </p:spPr>
        <p:txBody>
          <a:bodyPr wrap="none" rtlCol="0">
            <a:noAutofit/>
          </a:bodyPr>
          <a:lstStyle/>
          <a:p>
            <a:pPr algn="l"/>
            <a:r>
              <a:rPr lang="en-US" sz="2400" dirty="0"/>
              <a:t>Get funding</a:t>
            </a:r>
          </a:p>
        </p:txBody>
      </p:sp>
      <p:sp>
        <p:nvSpPr>
          <p:cNvPr id="10" name="Curved Right Arrow 9">
            <a:extLst>
              <a:ext uri="{FF2B5EF4-FFF2-40B4-BE49-F238E27FC236}">
                <a16:creationId xmlns:a16="http://schemas.microsoft.com/office/drawing/2014/main" id="{FE3510FA-A81E-E7D0-A7DF-2CCEC7C5ED0C}"/>
              </a:ext>
            </a:extLst>
          </p:cNvPr>
          <p:cNvSpPr/>
          <p:nvPr/>
        </p:nvSpPr>
        <p:spPr>
          <a:xfrm flipH="1">
            <a:off x="6999371" y="1661966"/>
            <a:ext cx="1665027" cy="2923194"/>
          </a:xfrm>
          <a:prstGeom prst="curvedRightArrow">
            <a:avLst/>
          </a:prstGeom>
          <a:solidFill>
            <a:schemeClr val="bg1"/>
          </a:solidFill>
          <a:ln>
            <a:solidFill>
              <a:schemeClr val="accent2"/>
            </a:solidFill>
          </a:ln>
        </p:spPr>
        <p:txBody>
          <a:bodyPr wrap="square" rtlCol="0" anchor="ctr">
            <a:noAutofit/>
          </a:bodyPr>
          <a:lstStyle/>
          <a:p>
            <a:pPr algn="l"/>
            <a:endParaRPr lang="en-US">
              <a:solidFill>
                <a:schemeClr val="tx1"/>
              </a:solidFill>
            </a:endParaRPr>
          </a:p>
        </p:txBody>
      </p:sp>
      <p:sp>
        <p:nvSpPr>
          <p:cNvPr id="11" name="TextBox 10">
            <a:extLst>
              <a:ext uri="{FF2B5EF4-FFF2-40B4-BE49-F238E27FC236}">
                <a16:creationId xmlns:a16="http://schemas.microsoft.com/office/drawing/2014/main" id="{6C5FBF24-FAF1-0D8E-72F4-A3346F40CD4F}"/>
              </a:ext>
            </a:extLst>
          </p:cNvPr>
          <p:cNvSpPr txBox="1"/>
          <p:nvPr/>
        </p:nvSpPr>
        <p:spPr>
          <a:xfrm>
            <a:off x="5066636" y="1524266"/>
            <a:ext cx="1367929" cy="615183"/>
          </a:xfrm>
          <a:prstGeom prst="rect">
            <a:avLst/>
          </a:prstGeom>
          <a:noFill/>
          <a:ln>
            <a:noFill/>
          </a:ln>
        </p:spPr>
        <p:txBody>
          <a:bodyPr wrap="none" rtlCol="0">
            <a:noAutofit/>
          </a:bodyPr>
          <a:lstStyle/>
          <a:p>
            <a:pPr algn="l"/>
            <a:r>
              <a:rPr lang="en-US" sz="2400" dirty="0"/>
              <a:t>Impactful</a:t>
            </a:r>
          </a:p>
          <a:p>
            <a:pPr algn="l"/>
            <a:r>
              <a:rPr lang="en-US" sz="2400" dirty="0"/>
              <a:t>research</a:t>
            </a:r>
          </a:p>
        </p:txBody>
      </p:sp>
      <p:sp>
        <p:nvSpPr>
          <p:cNvPr id="13" name="TextBox 12">
            <a:extLst>
              <a:ext uri="{FF2B5EF4-FFF2-40B4-BE49-F238E27FC236}">
                <a16:creationId xmlns:a16="http://schemas.microsoft.com/office/drawing/2014/main" id="{3613AEE1-395C-5A3F-D471-765392DDFC4F}"/>
              </a:ext>
            </a:extLst>
          </p:cNvPr>
          <p:cNvSpPr txBox="1"/>
          <p:nvPr/>
        </p:nvSpPr>
        <p:spPr>
          <a:xfrm>
            <a:off x="10406743" y="3947886"/>
            <a:ext cx="0" cy="0"/>
          </a:xfrm>
          <a:prstGeom prst="rect">
            <a:avLst/>
          </a:prstGeom>
          <a:solidFill>
            <a:schemeClr val="bg1"/>
          </a:solidFill>
          <a:ln>
            <a:solidFill>
              <a:schemeClr val="accent2"/>
            </a:solidFill>
          </a:ln>
        </p:spPr>
        <p:txBody>
          <a:bodyPr wrap="none" rtlCol="0">
            <a:noAutofit/>
          </a:bodyPr>
          <a:lstStyle/>
          <a:p>
            <a:pPr algn="l"/>
            <a:endParaRPr lang="en-US" dirty="0" err="1"/>
          </a:p>
        </p:txBody>
      </p:sp>
    </p:spTree>
    <p:extLst>
      <p:ext uri="{BB962C8B-B14F-4D97-AF65-F5344CB8AC3E}">
        <p14:creationId xmlns:p14="http://schemas.microsoft.com/office/powerpoint/2010/main" val="381721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ED58-F022-F2D6-FE6A-1C7B36E145EE}"/>
              </a:ext>
            </a:extLst>
          </p:cNvPr>
          <p:cNvSpPr>
            <a:spLocks noGrp="1"/>
          </p:cNvSpPr>
          <p:nvPr>
            <p:ph type="title"/>
          </p:nvPr>
        </p:nvSpPr>
        <p:spPr/>
        <p:txBody>
          <a:bodyPr/>
          <a:lstStyle/>
          <a:p>
            <a:r>
              <a:rPr lang="en-US" dirty="0"/>
              <a:t>The funding circle</a:t>
            </a:r>
          </a:p>
        </p:txBody>
      </p:sp>
      <p:sp>
        <p:nvSpPr>
          <p:cNvPr id="3" name="Footer Placeholder 2">
            <a:extLst>
              <a:ext uri="{FF2B5EF4-FFF2-40B4-BE49-F238E27FC236}">
                <a16:creationId xmlns:a16="http://schemas.microsoft.com/office/drawing/2014/main" id="{AAB62405-E363-8DAD-EA48-0777F54A8952}"/>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482857CE-A3E4-7B2B-CB54-923395329738}"/>
              </a:ext>
            </a:extLst>
          </p:cNvPr>
          <p:cNvSpPr>
            <a:spLocks noGrp="1"/>
          </p:cNvSpPr>
          <p:nvPr>
            <p:ph type="sldNum" sz="quarter" idx="11"/>
          </p:nvPr>
        </p:nvSpPr>
        <p:spPr/>
        <p:txBody>
          <a:bodyPr/>
          <a:lstStyle/>
          <a:p>
            <a:fld id="{F59CD943-D024-467A-B36E-F11E1285ED75}" type="slidenum">
              <a:rPr lang="en-GB" smtClean="0"/>
              <a:pPr/>
              <a:t>6</a:t>
            </a:fld>
            <a:endParaRPr lang="en-GB" dirty="0"/>
          </a:p>
        </p:txBody>
      </p:sp>
      <p:sp>
        <p:nvSpPr>
          <p:cNvPr id="5" name="Text Placeholder 4">
            <a:extLst>
              <a:ext uri="{FF2B5EF4-FFF2-40B4-BE49-F238E27FC236}">
                <a16:creationId xmlns:a16="http://schemas.microsoft.com/office/drawing/2014/main" id="{F2C51FEB-4ABF-A12C-EFE7-AA9E9A41BB06}"/>
              </a:ext>
            </a:extLst>
          </p:cNvPr>
          <p:cNvSpPr>
            <a:spLocks noGrp="1"/>
          </p:cNvSpPr>
          <p:nvPr>
            <p:ph type="body" sz="quarter" idx="13"/>
          </p:nvPr>
        </p:nvSpPr>
        <p:spPr/>
        <p:txBody>
          <a:bodyPr/>
          <a:lstStyle/>
          <a:p>
            <a:endParaRPr lang="en-US"/>
          </a:p>
        </p:txBody>
      </p:sp>
      <p:sp>
        <p:nvSpPr>
          <p:cNvPr id="8" name="Curved Right Arrow 7">
            <a:extLst>
              <a:ext uri="{FF2B5EF4-FFF2-40B4-BE49-F238E27FC236}">
                <a16:creationId xmlns:a16="http://schemas.microsoft.com/office/drawing/2014/main" id="{D8F248BD-3948-14F3-D812-37C26D9127AE}"/>
              </a:ext>
            </a:extLst>
          </p:cNvPr>
          <p:cNvSpPr/>
          <p:nvPr/>
        </p:nvSpPr>
        <p:spPr>
          <a:xfrm rot="10800000" flipH="1">
            <a:off x="2836803" y="1524266"/>
            <a:ext cx="1665027" cy="2923194"/>
          </a:xfrm>
          <a:prstGeom prst="curvedRightArrow">
            <a:avLst/>
          </a:prstGeom>
          <a:solidFill>
            <a:schemeClr val="bg1"/>
          </a:solidFill>
          <a:ln>
            <a:solidFill>
              <a:schemeClr val="accent2"/>
            </a:solidFill>
          </a:ln>
        </p:spPr>
        <p:txBody>
          <a:bodyPr wrap="square" rtlCol="0" anchor="ctr">
            <a:noAutofit/>
          </a:bodyPr>
          <a:lstStyle/>
          <a:p>
            <a:pPr algn="l"/>
            <a:endParaRPr lang="en-US">
              <a:solidFill>
                <a:schemeClr val="tx1"/>
              </a:solidFill>
            </a:endParaRPr>
          </a:p>
        </p:txBody>
      </p:sp>
      <p:sp>
        <p:nvSpPr>
          <p:cNvPr id="9" name="TextBox 8">
            <a:extLst>
              <a:ext uri="{FF2B5EF4-FFF2-40B4-BE49-F238E27FC236}">
                <a16:creationId xmlns:a16="http://schemas.microsoft.com/office/drawing/2014/main" id="{3A824F3E-20E0-57EB-4382-CFB5BD6FD280}"/>
              </a:ext>
            </a:extLst>
          </p:cNvPr>
          <p:cNvSpPr txBox="1"/>
          <p:nvPr/>
        </p:nvSpPr>
        <p:spPr>
          <a:xfrm>
            <a:off x="4918086" y="3979672"/>
            <a:ext cx="1665028" cy="615183"/>
          </a:xfrm>
          <a:prstGeom prst="rect">
            <a:avLst/>
          </a:prstGeom>
          <a:noFill/>
          <a:ln>
            <a:noFill/>
          </a:ln>
        </p:spPr>
        <p:txBody>
          <a:bodyPr wrap="none" rtlCol="0">
            <a:noAutofit/>
          </a:bodyPr>
          <a:lstStyle/>
          <a:p>
            <a:pPr algn="l"/>
            <a:r>
              <a:rPr lang="en-US" sz="2400" dirty="0"/>
              <a:t>Get funding</a:t>
            </a:r>
          </a:p>
        </p:txBody>
      </p:sp>
      <p:sp>
        <p:nvSpPr>
          <p:cNvPr id="10" name="Curved Right Arrow 9">
            <a:extLst>
              <a:ext uri="{FF2B5EF4-FFF2-40B4-BE49-F238E27FC236}">
                <a16:creationId xmlns:a16="http://schemas.microsoft.com/office/drawing/2014/main" id="{FE3510FA-A81E-E7D0-A7DF-2CCEC7C5ED0C}"/>
              </a:ext>
            </a:extLst>
          </p:cNvPr>
          <p:cNvSpPr/>
          <p:nvPr/>
        </p:nvSpPr>
        <p:spPr>
          <a:xfrm flipH="1">
            <a:off x="6999371" y="1661966"/>
            <a:ext cx="1665027" cy="2923194"/>
          </a:xfrm>
          <a:prstGeom prst="curvedRightArrow">
            <a:avLst/>
          </a:prstGeom>
          <a:solidFill>
            <a:schemeClr val="bg1"/>
          </a:solidFill>
          <a:ln>
            <a:solidFill>
              <a:schemeClr val="accent2"/>
            </a:solidFill>
          </a:ln>
        </p:spPr>
        <p:txBody>
          <a:bodyPr wrap="square" rtlCol="0" anchor="ctr">
            <a:noAutofit/>
          </a:bodyPr>
          <a:lstStyle/>
          <a:p>
            <a:pPr algn="l"/>
            <a:endParaRPr lang="en-US">
              <a:solidFill>
                <a:schemeClr val="tx1"/>
              </a:solidFill>
            </a:endParaRPr>
          </a:p>
        </p:txBody>
      </p:sp>
      <p:sp>
        <p:nvSpPr>
          <p:cNvPr id="11" name="TextBox 10">
            <a:extLst>
              <a:ext uri="{FF2B5EF4-FFF2-40B4-BE49-F238E27FC236}">
                <a16:creationId xmlns:a16="http://schemas.microsoft.com/office/drawing/2014/main" id="{6C5FBF24-FAF1-0D8E-72F4-A3346F40CD4F}"/>
              </a:ext>
            </a:extLst>
          </p:cNvPr>
          <p:cNvSpPr txBox="1"/>
          <p:nvPr/>
        </p:nvSpPr>
        <p:spPr>
          <a:xfrm>
            <a:off x="5066636" y="1524266"/>
            <a:ext cx="1367929" cy="615183"/>
          </a:xfrm>
          <a:prstGeom prst="rect">
            <a:avLst/>
          </a:prstGeom>
          <a:noFill/>
          <a:ln>
            <a:noFill/>
          </a:ln>
        </p:spPr>
        <p:txBody>
          <a:bodyPr wrap="none" rtlCol="0">
            <a:noAutofit/>
          </a:bodyPr>
          <a:lstStyle/>
          <a:p>
            <a:pPr algn="l"/>
            <a:r>
              <a:rPr lang="en-US" sz="2400" dirty="0"/>
              <a:t>Impactful</a:t>
            </a:r>
          </a:p>
          <a:p>
            <a:pPr algn="l"/>
            <a:r>
              <a:rPr lang="en-US" sz="2400" dirty="0"/>
              <a:t>research</a:t>
            </a:r>
          </a:p>
        </p:txBody>
      </p:sp>
      <p:sp>
        <p:nvSpPr>
          <p:cNvPr id="12" name="Curved Left Arrow 11">
            <a:extLst>
              <a:ext uri="{FF2B5EF4-FFF2-40B4-BE49-F238E27FC236}">
                <a16:creationId xmlns:a16="http://schemas.microsoft.com/office/drawing/2014/main" id="{DF2D3D3C-3F7D-1D54-FB26-0843A2C54AF7}"/>
              </a:ext>
            </a:extLst>
          </p:cNvPr>
          <p:cNvSpPr/>
          <p:nvPr/>
        </p:nvSpPr>
        <p:spPr>
          <a:xfrm rot="5400000">
            <a:off x="7222381" y="2846245"/>
            <a:ext cx="1117600" cy="4699579"/>
          </a:xfrm>
          <a:prstGeom prst="curvedLeftArrow">
            <a:avLst>
              <a:gd name="adj1" fmla="val 19722"/>
              <a:gd name="adj2" fmla="val 70946"/>
              <a:gd name="adj3" fmla="val 28896"/>
            </a:avLst>
          </a:prstGeom>
          <a:solidFill>
            <a:schemeClr val="bg1"/>
          </a:solidFill>
          <a:ln>
            <a:solidFill>
              <a:schemeClr val="accent2"/>
            </a:solidFill>
          </a:ln>
        </p:spPr>
        <p:txBody>
          <a:bodyPr wrap="square" rtlCol="0" anchor="ctr">
            <a:noAutofit/>
          </a:bodyPr>
          <a:lstStyle/>
          <a:p>
            <a:pPr algn="l"/>
            <a:endParaRPr lang="en-US">
              <a:solidFill>
                <a:schemeClr val="tx1"/>
              </a:solidFill>
            </a:endParaRPr>
          </a:p>
        </p:txBody>
      </p:sp>
      <p:sp>
        <p:nvSpPr>
          <p:cNvPr id="13" name="TextBox 12">
            <a:extLst>
              <a:ext uri="{FF2B5EF4-FFF2-40B4-BE49-F238E27FC236}">
                <a16:creationId xmlns:a16="http://schemas.microsoft.com/office/drawing/2014/main" id="{3613AEE1-395C-5A3F-D471-765392DDFC4F}"/>
              </a:ext>
            </a:extLst>
          </p:cNvPr>
          <p:cNvSpPr txBox="1"/>
          <p:nvPr/>
        </p:nvSpPr>
        <p:spPr>
          <a:xfrm>
            <a:off x="10406743" y="3947886"/>
            <a:ext cx="0" cy="0"/>
          </a:xfrm>
          <a:prstGeom prst="rect">
            <a:avLst/>
          </a:prstGeom>
          <a:solidFill>
            <a:schemeClr val="bg1"/>
          </a:solidFill>
          <a:ln>
            <a:solidFill>
              <a:schemeClr val="accent2"/>
            </a:solidFill>
          </a:ln>
        </p:spPr>
        <p:txBody>
          <a:bodyPr wrap="none" rtlCol="0">
            <a:noAutofit/>
          </a:bodyPr>
          <a:lstStyle/>
          <a:p>
            <a:pPr algn="l"/>
            <a:endParaRPr lang="en-US" dirty="0" err="1"/>
          </a:p>
        </p:txBody>
      </p:sp>
      <p:sp>
        <p:nvSpPr>
          <p:cNvPr id="14" name="TextBox 13">
            <a:extLst>
              <a:ext uri="{FF2B5EF4-FFF2-40B4-BE49-F238E27FC236}">
                <a16:creationId xmlns:a16="http://schemas.microsoft.com/office/drawing/2014/main" id="{26496256-4E20-77EA-7CF6-12F37C892002}"/>
              </a:ext>
            </a:extLst>
          </p:cNvPr>
          <p:cNvSpPr txBox="1"/>
          <p:nvPr/>
        </p:nvSpPr>
        <p:spPr>
          <a:xfrm>
            <a:off x="9080655" y="3969977"/>
            <a:ext cx="1665028" cy="615183"/>
          </a:xfrm>
          <a:prstGeom prst="rect">
            <a:avLst/>
          </a:prstGeom>
          <a:noFill/>
          <a:ln>
            <a:noFill/>
          </a:ln>
        </p:spPr>
        <p:txBody>
          <a:bodyPr wrap="none" rtlCol="0">
            <a:noAutofit/>
          </a:bodyPr>
          <a:lstStyle/>
          <a:p>
            <a:pPr algn="l"/>
            <a:r>
              <a:rPr lang="en-US" sz="2400" dirty="0"/>
              <a:t>Write proposal</a:t>
            </a:r>
          </a:p>
        </p:txBody>
      </p:sp>
    </p:spTree>
    <p:extLst>
      <p:ext uri="{BB962C8B-B14F-4D97-AF65-F5344CB8AC3E}">
        <p14:creationId xmlns:p14="http://schemas.microsoft.com/office/powerpoint/2010/main" val="112884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 shelf, book, library&#10;&#10;Description automatically generated">
            <a:extLst>
              <a:ext uri="{FF2B5EF4-FFF2-40B4-BE49-F238E27FC236}">
                <a16:creationId xmlns:a16="http://schemas.microsoft.com/office/drawing/2014/main" id="{7C22B77B-F668-D85B-43DD-85081DBC9F33}"/>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a:stretch>
            <a:fillRect/>
          </a:stretch>
        </p:blipFill>
        <p:spPr/>
      </p:pic>
      <p:sp>
        <p:nvSpPr>
          <p:cNvPr id="3" name="Text Placeholder 2">
            <a:extLst>
              <a:ext uri="{FF2B5EF4-FFF2-40B4-BE49-F238E27FC236}">
                <a16:creationId xmlns:a16="http://schemas.microsoft.com/office/drawing/2014/main" id="{BEE0177E-2E45-4C00-A932-04599A9F18B8}"/>
              </a:ext>
            </a:extLst>
          </p:cNvPr>
          <p:cNvSpPr>
            <a:spLocks noGrp="1"/>
          </p:cNvSpPr>
          <p:nvPr>
            <p:ph type="body" sz="quarter" idx="16"/>
          </p:nvPr>
        </p:nvSpPr>
        <p:spPr>
          <a:xfrm>
            <a:off x="1438559" y="1521910"/>
            <a:ext cx="9688915" cy="1248938"/>
          </a:xfrm>
        </p:spPr>
        <p:txBody>
          <a:bodyPr/>
          <a:lstStyle/>
          <a:p>
            <a:r>
              <a:rPr lang="en-GB" sz="5400" dirty="0"/>
              <a:t>Aim</a:t>
            </a:r>
            <a:endParaRPr lang="en-US" dirty="0">
              <a:solidFill>
                <a:schemeClr val="accent1"/>
              </a:solidFill>
            </a:endParaRPr>
          </a:p>
        </p:txBody>
      </p:sp>
      <p:sp>
        <p:nvSpPr>
          <p:cNvPr id="11" name="Text Placeholder 10">
            <a:extLst>
              <a:ext uri="{FF2B5EF4-FFF2-40B4-BE49-F238E27FC236}">
                <a16:creationId xmlns:a16="http://schemas.microsoft.com/office/drawing/2014/main" id="{6A4A6703-2457-8A3D-7C2C-55CBB794EF9D}"/>
              </a:ext>
            </a:extLst>
          </p:cNvPr>
          <p:cNvSpPr>
            <a:spLocks noGrp="1"/>
          </p:cNvSpPr>
          <p:nvPr>
            <p:ph type="body" sz="quarter" idx="15"/>
          </p:nvPr>
        </p:nvSpPr>
        <p:spPr/>
        <p:txBody>
          <a:bodyPr/>
          <a:lstStyle/>
          <a:p>
            <a:endParaRPr lang="en-US"/>
          </a:p>
        </p:txBody>
      </p:sp>
      <p:sp>
        <p:nvSpPr>
          <p:cNvPr id="2" name="Text Placeholder 3">
            <a:extLst>
              <a:ext uri="{FF2B5EF4-FFF2-40B4-BE49-F238E27FC236}">
                <a16:creationId xmlns:a16="http://schemas.microsoft.com/office/drawing/2014/main" id="{8965FC39-62AC-0124-DF14-A9E8712FE40A}"/>
              </a:ext>
            </a:extLst>
          </p:cNvPr>
          <p:cNvSpPr>
            <a:spLocks noGrp="1"/>
          </p:cNvSpPr>
          <p:nvPr>
            <p:ph type="body" sz="quarter" idx="17"/>
          </p:nvPr>
        </p:nvSpPr>
        <p:spPr>
          <a:xfrm>
            <a:off x="1530041" y="2937073"/>
            <a:ext cx="9505949" cy="281703"/>
          </a:xfrm>
        </p:spPr>
        <p:txBody>
          <a:bodyPr/>
          <a:lstStyle/>
          <a:p>
            <a:pPr algn="l"/>
            <a:r>
              <a:rPr lang="en-GB" b="1" dirty="0"/>
              <a:t>Understand who funds Nordic research</a:t>
            </a:r>
            <a:endParaRPr lang="en-GB" sz="2400" b="1" dirty="0"/>
          </a:p>
          <a:p>
            <a:pPr marL="342900" indent="-342900" algn="l">
              <a:buFont typeface="Arial" panose="020B0604020202020204" pitchFamily="34" charset="0"/>
              <a:buChar char="•"/>
            </a:pPr>
            <a:r>
              <a:rPr lang="en-GB" b="1" dirty="0"/>
              <a:t>Over time</a:t>
            </a:r>
            <a:endParaRPr lang="en-GB" sz="2400" b="1" dirty="0"/>
          </a:p>
          <a:p>
            <a:pPr marL="342900" indent="-342900" algn="l">
              <a:buFont typeface="Arial" panose="020B0604020202020204" pitchFamily="34" charset="0"/>
              <a:buChar char="•"/>
            </a:pPr>
            <a:r>
              <a:rPr lang="en-GB" b="1" dirty="0"/>
              <a:t>By region</a:t>
            </a:r>
            <a:endParaRPr lang="en-GB" sz="2400" b="1" dirty="0"/>
          </a:p>
          <a:p>
            <a:pPr marL="342900" indent="-342900" algn="l">
              <a:buFont typeface="Arial" panose="020B0604020202020204" pitchFamily="34" charset="0"/>
              <a:buChar char="•"/>
            </a:pPr>
            <a:r>
              <a:rPr lang="en-GB" b="1" dirty="0"/>
              <a:t>T</a:t>
            </a:r>
            <a:r>
              <a:rPr lang="en-GB" sz="2400" b="1" dirty="0"/>
              <a:t>o help better inform policy and funding direction</a:t>
            </a:r>
          </a:p>
        </p:txBody>
      </p:sp>
    </p:spTree>
    <p:extLst>
      <p:ext uri="{BB962C8B-B14F-4D97-AF65-F5344CB8AC3E}">
        <p14:creationId xmlns:p14="http://schemas.microsoft.com/office/powerpoint/2010/main" val="346887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5B5900-BF0E-9E9B-9952-7979DAB88FFE}"/>
              </a:ext>
            </a:extLst>
          </p:cNvPr>
          <p:cNvSpPr>
            <a:spLocks noGrp="1"/>
          </p:cNvSpPr>
          <p:nvPr>
            <p:ph type="title"/>
          </p:nvPr>
        </p:nvSpPr>
        <p:spPr/>
        <p:txBody>
          <a:bodyPr/>
          <a:lstStyle/>
          <a:p>
            <a:r>
              <a:rPr lang="en-GB" dirty="0"/>
              <a:t>Methods I</a:t>
            </a:r>
          </a:p>
        </p:txBody>
      </p:sp>
      <p:sp>
        <p:nvSpPr>
          <p:cNvPr id="3" name="Footer Placeholder 2">
            <a:extLst>
              <a:ext uri="{FF2B5EF4-FFF2-40B4-BE49-F238E27FC236}">
                <a16:creationId xmlns:a16="http://schemas.microsoft.com/office/drawing/2014/main" id="{09153689-07F9-CDF3-DAEB-BACE732884C7}"/>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venirNext LT Pro Bold"/>
              <a:ea typeface="+mn-ea"/>
              <a:cs typeface="+mn-cs"/>
            </a:endParaRPr>
          </a:p>
        </p:txBody>
      </p:sp>
      <p:sp>
        <p:nvSpPr>
          <p:cNvPr id="4" name="Slide Number Placeholder 3">
            <a:extLst>
              <a:ext uri="{FF2B5EF4-FFF2-40B4-BE49-F238E27FC236}">
                <a16:creationId xmlns:a16="http://schemas.microsoft.com/office/drawing/2014/main" id="{F7A2AA6A-2181-15DA-0F88-81BF625E33B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Next LT Pro Bol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900" b="0" i="0" u="none" strike="noStrike" kern="1200" cap="none" spc="0" normalizeH="0" baseline="0" noProof="0" dirty="0">
              <a:ln>
                <a:noFill/>
              </a:ln>
              <a:solidFill>
                <a:prstClr val="black"/>
              </a:solidFill>
              <a:effectLst/>
              <a:uLnTx/>
              <a:uFillTx/>
              <a:latin typeface="AvenirNext LT Pro Bold"/>
              <a:ea typeface="+mn-ea"/>
              <a:cs typeface="+mn-cs"/>
            </a:endParaRPr>
          </a:p>
        </p:txBody>
      </p:sp>
      <p:sp>
        <p:nvSpPr>
          <p:cNvPr id="9" name="Text Placeholder 8">
            <a:extLst>
              <a:ext uri="{FF2B5EF4-FFF2-40B4-BE49-F238E27FC236}">
                <a16:creationId xmlns:a16="http://schemas.microsoft.com/office/drawing/2014/main" id="{7544F46C-FFDF-9292-6706-D745575E3C70}"/>
              </a:ext>
            </a:extLst>
          </p:cNvPr>
          <p:cNvSpPr>
            <a:spLocks noGrp="1"/>
          </p:cNvSpPr>
          <p:nvPr>
            <p:ph type="body" sz="quarter" idx="13"/>
          </p:nvPr>
        </p:nvSpPr>
        <p:spPr/>
        <p:txBody>
          <a:bodyPr/>
          <a:lstStyle/>
          <a:p>
            <a:endParaRPr lang="en-GB" dirty="0"/>
          </a:p>
        </p:txBody>
      </p:sp>
      <p:sp>
        <p:nvSpPr>
          <p:cNvPr id="10" name="Text Placeholder 9">
            <a:extLst>
              <a:ext uri="{FF2B5EF4-FFF2-40B4-BE49-F238E27FC236}">
                <a16:creationId xmlns:a16="http://schemas.microsoft.com/office/drawing/2014/main" id="{BCD08803-931F-CE8C-0771-8B559F08FACC}"/>
              </a:ext>
            </a:extLst>
          </p:cNvPr>
          <p:cNvSpPr>
            <a:spLocks noGrp="1"/>
          </p:cNvSpPr>
          <p:nvPr>
            <p:ph type="body" sz="quarter" idx="14"/>
          </p:nvPr>
        </p:nvSpPr>
        <p:spPr>
          <a:xfrm>
            <a:off x="550863" y="1532391"/>
            <a:ext cx="9916970" cy="4321175"/>
          </a:xfrm>
        </p:spPr>
        <p:txBody>
          <a:bodyPr/>
          <a:lstStyle/>
          <a:p>
            <a:r>
              <a:rPr lang="en-GB" sz="1800" dirty="0">
                <a:effectLst/>
                <a:ea typeface="Calibri" panose="020F0502020204030204" pitchFamily="34" charset="0"/>
              </a:rPr>
              <a:t>Web of Science and Incites Benchmarking &amp; Analytics data</a:t>
            </a:r>
          </a:p>
          <a:p>
            <a:pPr lvl="1"/>
            <a:r>
              <a:rPr lang="en-GB" sz="1800" dirty="0">
                <a:ea typeface="Calibri" panose="020F0502020204030204" pitchFamily="34" charset="0"/>
              </a:rPr>
              <a:t>Core collection</a:t>
            </a:r>
            <a:endParaRPr lang="en-GB" sz="1800" dirty="0">
              <a:effectLst/>
              <a:ea typeface="Calibri" panose="020F0502020204030204" pitchFamily="34" charset="0"/>
            </a:endParaRPr>
          </a:p>
          <a:p>
            <a:pPr lvl="1"/>
            <a:r>
              <a:rPr lang="en-GB" sz="1800" dirty="0">
                <a:ea typeface="Calibri" panose="020F0502020204030204" pitchFamily="34" charset="0"/>
              </a:rPr>
              <a:t>Published articles</a:t>
            </a:r>
          </a:p>
          <a:p>
            <a:pPr lvl="1"/>
            <a:r>
              <a:rPr lang="en-GB" sz="1800" dirty="0">
                <a:ea typeface="Calibri" panose="020F0502020204030204" pitchFamily="34" charset="0"/>
              </a:rPr>
              <a:t>2016-2021 inclusive</a:t>
            </a:r>
          </a:p>
          <a:p>
            <a:pPr lvl="1"/>
            <a:r>
              <a:rPr lang="en-GB" sz="1800" dirty="0">
                <a:ea typeface="Calibri" panose="020F0502020204030204" pitchFamily="34" charset="0"/>
              </a:rPr>
              <a:t>Nordic-authored research</a:t>
            </a:r>
          </a:p>
          <a:p>
            <a:pPr lvl="1"/>
            <a:r>
              <a:rPr lang="en-GB" sz="1800" dirty="0"/>
              <a:t>Social sciences, humanities, books etc. not as extensively covered</a:t>
            </a:r>
          </a:p>
          <a:p>
            <a:pPr lvl="1"/>
            <a:endParaRPr lang="en-GB" sz="1800" dirty="0"/>
          </a:p>
        </p:txBody>
      </p:sp>
      <p:sp>
        <p:nvSpPr>
          <p:cNvPr id="5" name="Rectangle 1">
            <a:extLst>
              <a:ext uri="{FF2B5EF4-FFF2-40B4-BE49-F238E27FC236}">
                <a16:creationId xmlns:a16="http://schemas.microsoft.com/office/drawing/2014/main" id="{9BC89901-4240-CC80-3C40-B532D29F5CF1}"/>
              </a:ext>
            </a:extLst>
          </p:cNvPr>
          <p:cNvSpPr>
            <a:spLocks noChangeArrowheads="1"/>
          </p:cNvSpPr>
          <p:nvPr/>
        </p:nvSpPr>
        <p:spPr bwMode="auto">
          <a:xfrm>
            <a:off x="9266024" y="35374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92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5B5900-BF0E-9E9B-9952-7979DAB88FFE}"/>
              </a:ext>
            </a:extLst>
          </p:cNvPr>
          <p:cNvSpPr>
            <a:spLocks noGrp="1"/>
          </p:cNvSpPr>
          <p:nvPr>
            <p:ph type="title"/>
          </p:nvPr>
        </p:nvSpPr>
        <p:spPr/>
        <p:txBody>
          <a:bodyPr/>
          <a:lstStyle/>
          <a:p>
            <a:r>
              <a:rPr lang="en-GB" dirty="0"/>
              <a:t>Methods II</a:t>
            </a:r>
          </a:p>
        </p:txBody>
      </p:sp>
      <p:sp>
        <p:nvSpPr>
          <p:cNvPr id="3" name="Footer Placeholder 2">
            <a:extLst>
              <a:ext uri="{FF2B5EF4-FFF2-40B4-BE49-F238E27FC236}">
                <a16:creationId xmlns:a16="http://schemas.microsoft.com/office/drawing/2014/main" id="{09153689-07F9-CDF3-DAEB-BACE732884C7}"/>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venirNext LT Pro Bold"/>
              <a:ea typeface="+mn-ea"/>
              <a:cs typeface="+mn-cs"/>
            </a:endParaRPr>
          </a:p>
        </p:txBody>
      </p:sp>
      <p:sp>
        <p:nvSpPr>
          <p:cNvPr id="4" name="Slide Number Placeholder 3">
            <a:extLst>
              <a:ext uri="{FF2B5EF4-FFF2-40B4-BE49-F238E27FC236}">
                <a16:creationId xmlns:a16="http://schemas.microsoft.com/office/drawing/2014/main" id="{F7A2AA6A-2181-15DA-0F88-81BF625E33B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Next LT Pro Bol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900" b="0" i="0" u="none" strike="noStrike" kern="1200" cap="none" spc="0" normalizeH="0" baseline="0" noProof="0" dirty="0">
              <a:ln>
                <a:noFill/>
              </a:ln>
              <a:solidFill>
                <a:prstClr val="black"/>
              </a:solidFill>
              <a:effectLst/>
              <a:uLnTx/>
              <a:uFillTx/>
              <a:latin typeface="AvenirNext LT Pro Bold"/>
              <a:ea typeface="+mn-ea"/>
              <a:cs typeface="+mn-cs"/>
            </a:endParaRPr>
          </a:p>
        </p:txBody>
      </p:sp>
      <p:sp>
        <p:nvSpPr>
          <p:cNvPr id="9" name="Text Placeholder 8">
            <a:extLst>
              <a:ext uri="{FF2B5EF4-FFF2-40B4-BE49-F238E27FC236}">
                <a16:creationId xmlns:a16="http://schemas.microsoft.com/office/drawing/2014/main" id="{7544F46C-FFDF-9292-6706-D745575E3C70}"/>
              </a:ext>
            </a:extLst>
          </p:cNvPr>
          <p:cNvSpPr>
            <a:spLocks noGrp="1"/>
          </p:cNvSpPr>
          <p:nvPr>
            <p:ph type="body" sz="quarter" idx="13"/>
          </p:nvPr>
        </p:nvSpPr>
        <p:spPr/>
        <p:txBody>
          <a:bodyPr/>
          <a:lstStyle/>
          <a:p>
            <a:endParaRPr lang="en-GB" dirty="0"/>
          </a:p>
        </p:txBody>
      </p:sp>
      <p:sp>
        <p:nvSpPr>
          <p:cNvPr id="10" name="Text Placeholder 9">
            <a:extLst>
              <a:ext uri="{FF2B5EF4-FFF2-40B4-BE49-F238E27FC236}">
                <a16:creationId xmlns:a16="http://schemas.microsoft.com/office/drawing/2014/main" id="{BCD08803-931F-CE8C-0771-8B559F08FACC}"/>
              </a:ext>
            </a:extLst>
          </p:cNvPr>
          <p:cNvSpPr>
            <a:spLocks noGrp="1"/>
          </p:cNvSpPr>
          <p:nvPr>
            <p:ph type="body" sz="quarter" idx="14"/>
          </p:nvPr>
        </p:nvSpPr>
        <p:spPr>
          <a:xfrm>
            <a:off x="550863" y="1532392"/>
            <a:ext cx="9916970" cy="2903130"/>
          </a:xfrm>
        </p:spPr>
        <p:txBody>
          <a:bodyPr/>
          <a:lstStyle/>
          <a:p>
            <a:r>
              <a:rPr lang="en-GB" sz="1700" dirty="0">
                <a:solidFill>
                  <a:srgbClr val="000000"/>
                </a:solidFill>
                <a:effectLst/>
              </a:rPr>
              <a:t>Funding data</a:t>
            </a:r>
          </a:p>
          <a:p>
            <a:pPr lvl="1"/>
            <a:r>
              <a:rPr lang="en-GB" sz="1700" dirty="0"/>
              <a:t>Numerous sources</a:t>
            </a:r>
            <a:r>
              <a:rPr lang="en-GB" sz="1700" baseline="30000" dirty="0"/>
              <a:t>#</a:t>
            </a:r>
            <a:r>
              <a:rPr lang="en-GB" sz="1700" dirty="0"/>
              <a:t> (</a:t>
            </a:r>
            <a:r>
              <a:rPr lang="en-GB" sz="1700" dirty="0" err="1"/>
              <a:t>Vinnova</a:t>
            </a:r>
            <a:r>
              <a:rPr lang="en-GB" sz="1700" dirty="0"/>
              <a:t>, Research Fish, Gates Foundation) </a:t>
            </a:r>
            <a:endParaRPr lang="en-GB" sz="1700" dirty="0">
              <a:solidFill>
                <a:srgbClr val="000000"/>
              </a:solidFill>
              <a:effectLst/>
            </a:endParaRPr>
          </a:p>
          <a:p>
            <a:pPr lvl="1"/>
            <a:r>
              <a:rPr lang="en-GB" sz="1700" dirty="0"/>
              <a:t>Unified funding agencies* (~1200)</a:t>
            </a:r>
          </a:p>
          <a:p>
            <a:pPr lvl="1"/>
            <a:r>
              <a:rPr lang="en-GB" sz="1700" dirty="0"/>
              <a:t>30 funders from the Nordic region </a:t>
            </a:r>
          </a:p>
          <a:p>
            <a:pPr lvl="1"/>
            <a:r>
              <a:rPr lang="en-GB" sz="1700" dirty="0"/>
              <a:t>Denmark (11), Finland (4), Norway (2), Sweden (13)</a:t>
            </a:r>
            <a:endParaRPr lang="en-GB" sz="1700" dirty="0">
              <a:solidFill>
                <a:srgbClr val="000000"/>
              </a:solidFill>
              <a:effectLst/>
            </a:endParaRPr>
          </a:p>
          <a:p>
            <a:endParaRPr lang="en-GB" sz="1700" dirty="0">
              <a:solidFill>
                <a:srgbClr val="000000"/>
              </a:solidFill>
            </a:endParaRPr>
          </a:p>
          <a:p>
            <a:r>
              <a:rPr lang="en-GB" sz="1700" dirty="0">
                <a:solidFill>
                  <a:srgbClr val="000000"/>
                </a:solidFill>
              </a:rPr>
              <a:t>Studied dataset</a:t>
            </a:r>
            <a:endParaRPr lang="en-GB" sz="1700" dirty="0">
              <a:solidFill>
                <a:srgbClr val="000000"/>
              </a:solidFill>
              <a:effectLst/>
            </a:endParaRPr>
          </a:p>
          <a:p>
            <a:pPr lvl="1"/>
            <a:r>
              <a:rPr lang="en-GB" sz="1700" dirty="0">
                <a:effectLst/>
                <a:ea typeface="Calibri" panose="020F0502020204030204" pitchFamily="34" charset="0"/>
              </a:rPr>
              <a:t>~245,000 research articles (</a:t>
            </a:r>
            <a:r>
              <a:rPr lang="en-GB" sz="1700" dirty="0"/>
              <a:t>~50% of all articles)</a:t>
            </a:r>
          </a:p>
          <a:p>
            <a:pPr lvl="1"/>
            <a:r>
              <a:rPr lang="en-GB" sz="1700" dirty="0"/>
              <a:t>Funders from 68 countries (includes Azerbaijan, Cuba, Oman, Philippines)</a:t>
            </a:r>
            <a:endParaRPr lang="en-GB" sz="1700" dirty="0">
              <a:effectLst/>
            </a:endParaRPr>
          </a:p>
          <a:p>
            <a:pPr marL="0" indent="0">
              <a:buNone/>
            </a:pPr>
            <a:endParaRPr lang="en-GB" sz="1800" dirty="0"/>
          </a:p>
        </p:txBody>
      </p:sp>
      <p:sp>
        <p:nvSpPr>
          <p:cNvPr id="5" name="Rectangle 1">
            <a:extLst>
              <a:ext uri="{FF2B5EF4-FFF2-40B4-BE49-F238E27FC236}">
                <a16:creationId xmlns:a16="http://schemas.microsoft.com/office/drawing/2014/main" id="{9BC89901-4240-CC80-3C40-B532D29F5CF1}"/>
              </a:ext>
            </a:extLst>
          </p:cNvPr>
          <p:cNvSpPr>
            <a:spLocks noChangeArrowheads="1"/>
          </p:cNvSpPr>
          <p:nvPr/>
        </p:nvSpPr>
        <p:spPr bwMode="auto">
          <a:xfrm>
            <a:off x="9266024" y="35374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EF09303E-2D80-CE65-1264-5AA5D06764C7}"/>
              </a:ext>
            </a:extLst>
          </p:cNvPr>
          <p:cNvSpPr txBox="1"/>
          <p:nvPr/>
        </p:nvSpPr>
        <p:spPr>
          <a:xfrm>
            <a:off x="550863" y="5273151"/>
            <a:ext cx="6919414" cy="830997"/>
          </a:xfrm>
          <a:prstGeom prst="rect">
            <a:avLst/>
          </a:prstGeom>
          <a:solidFill>
            <a:schemeClr val="bg1"/>
          </a:solidFill>
          <a:ln>
            <a:noFill/>
          </a:ln>
        </p:spPr>
        <p:txBody>
          <a:bodyPr wrap="square">
            <a:spAutoFit/>
          </a:bodyPr>
          <a:lstStyle/>
          <a:p>
            <a:pPr marL="180000" lvl="1"/>
            <a:r>
              <a:rPr lang="en-GB" sz="1200" baseline="30000" dirty="0">
                <a:effectLst/>
                <a:hlinkClick r:id="rId3"/>
              </a:rPr>
              <a:t>#</a:t>
            </a:r>
            <a:r>
              <a:rPr lang="en-GB" sz="1200" dirty="0">
                <a:hlinkClick r:id="rId4"/>
              </a:rPr>
              <a:t>https://support.clarivate.com/s/article/Web-of-Science-Core-Collection-Availability-of-funding-data?language=en_US</a:t>
            </a:r>
            <a:endParaRPr lang="en-GB" sz="1200" dirty="0"/>
          </a:p>
          <a:p>
            <a:pPr marL="180000" lvl="1" indent="0">
              <a:buNone/>
            </a:pPr>
            <a:endParaRPr lang="en-GB" sz="1200" dirty="0">
              <a:effectLst/>
              <a:hlinkClick r:id="rId3"/>
            </a:endParaRPr>
          </a:p>
          <a:p>
            <a:pPr marL="180000" lvl="1" indent="0">
              <a:buNone/>
            </a:pPr>
            <a:r>
              <a:rPr lang="en-GB" sz="1200" dirty="0">
                <a:effectLst/>
                <a:hlinkClick r:id="rId3"/>
              </a:rPr>
              <a:t>*https://incites.help.clarivate.com/Content/Resources/Docs/incites-funding-agencies.xlsx</a:t>
            </a:r>
            <a:endParaRPr lang="en-GB" sz="1200" dirty="0">
              <a:effectLst/>
            </a:endParaRPr>
          </a:p>
        </p:txBody>
      </p:sp>
    </p:spTree>
    <p:extLst>
      <p:ext uri="{BB962C8B-B14F-4D97-AF65-F5344CB8AC3E}">
        <p14:creationId xmlns:p14="http://schemas.microsoft.com/office/powerpoint/2010/main" val="16111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Layouts - Dark">
  <a:themeElements>
    <a:clrScheme name="Custom 42">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8BA251A-CC2F-4031-87B1-FBF8AA66DF83}"/>
    </a:ext>
  </a:extLst>
</a:theme>
</file>

<file path=ppt/theme/theme2.xml><?xml version="1.0" encoding="utf-8"?>
<a:theme xmlns:a="http://schemas.openxmlformats.org/drawingml/2006/main" name="Content Layouts - Light">
  <a:themeElements>
    <a:clrScheme name="Custom 45">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E9931B46-9C35-4685-ACA9-4A52E829BFB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45170</TotalTime>
  <Words>1718</Words>
  <Application>Microsoft Macintosh PowerPoint</Application>
  <PresentationFormat>Widescreen</PresentationFormat>
  <Paragraphs>239</Paragraphs>
  <Slides>21</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Arial</vt:lpstr>
      <vt:lpstr>Avenir Next LT Pro</vt:lpstr>
      <vt:lpstr>Avenir Next LT Pro Demi</vt:lpstr>
      <vt:lpstr>AvenirNext LT Pro Bold</vt:lpstr>
      <vt:lpstr>Calibri</vt:lpstr>
      <vt:lpstr>Courier New</vt:lpstr>
      <vt:lpstr>g_d0_f1</vt:lpstr>
      <vt:lpstr>Times New Roman</vt:lpstr>
      <vt:lpstr>Wingdings</vt:lpstr>
      <vt:lpstr>Title Layouts - Dark</vt:lpstr>
      <vt:lpstr>Content Layouts - Light</vt:lpstr>
      <vt:lpstr>PowerPoint Presentation</vt:lpstr>
      <vt:lpstr>Funding sources</vt:lpstr>
      <vt:lpstr>Funding requirements</vt:lpstr>
      <vt:lpstr>Research evaluation</vt:lpstr>
      <vt:lpstr>The funding circle</vt:lpstr>
      <vt:lpstr>The funding circle</vt:lpstr>
      <vt:lpstr>PowerPoint Presentation</vt:lpstr>
      <vt:lpstr>Methods I</vt:lpstr>
      <vt:lpstr>Methods II</vt:lpstr>
      <vt:lpstr>PowerPoint Presentation</vt:lpstr>
      <vt:lpstr>Funding by continent</vt:lpstr>
      <vt:lpstr>Largest funders overall</vt:lpstr>
      <vt:lpstr>Largest funders overall</vt:lpstr>
      <vt:lpstr>Largest funders overall</vt:lpstr>
      <vt:lpstr>Research funded</vt:lpstr>
      <vt:lpstr>Research funded</vt:lpstr>
      <vt:lpstr>Research funded</vt:lpstr>
      <vt:lpstr>Research funded</vt:lpstr>
      <vt:lpstr>Research funded</vt:lpstr>
      <vt:lpstr>Discussion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Category Normalized Citation Impact (CNCI) changes:  Benefits of combining standard, collaboration and fractional CNCI for performance evaluation and understanding</dc:title>
  <dc:creator>Ross Potter</dc:creator>
  <cp:lastModifiedBy>Ross Potter</cp:lastModifiedBy>
  <cp:revision>69</cp:revision>
  <dcterms:created xsi:type="dcterms:W3CDTF">2023-06-07T12:18:13Z</dcterms:created>
  <dcterms:modified xsi:type="dcterms:W3CDTF">2023-10-03T23:10:43Z</dcterms:modified>
</cp:coreProperties>
</file>