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6"/>
  </p:notesMasterIdLst>
  <p:sldIdLst>
    <p:sldId id="658" r:id="rId3"/>
    <p:sldId id="724" r:id="rId4"/>
    <p:sldId id="2147471887" r:id="rId5"/>
    <p:sldId id="2147471900" r:id="rId6"/>
    <p:sldId id="2147471899" r:id="rId7"/>
    <p:sldId id="2147471903" r:id="rId8"/>
    <p:sldId id="2147471907" r:id="rId9"/>
    <p:sldId id="2147471905" r:id="rId10"/>
    <p:sldId id="2147471906" r:id="rId11"/>
    <p:sldId id="2147471904" r:id="rId12"/>
    <p:sldId id="2147471908" r:id="rId13"/>
    <p:sldId id="2147471912" r:id="rId14"/>
    <p:sldId id="2147471918" r:id="rId15"/>
    <p:sldId id="726" r:id="rId16"/>
    <p:sldId id="2147471913" r:id="rId17"/>
    <p:sldId id="2147471911" r:id="rId18"/>
    <p:sldId id="2147471914" r:id="rId19"/>
    <p:sldId id="2147471919" r:id="rId20"/>
    <p:sldId id="2147471922" r:id="rId21"/>
    <p:sldId id="2147471931" r:id="rId22"/>
    <p:sldId id="2147471915" r:id="rId23"/>
    <p:sldId id="2147471920" r:id="rId24"/>
    <p:sldId id="2147471921" r:id="rId25"/>
    <p:sldId id="2147471916" r:id="rId26"/>
    <p:sldId id="2144446669" r:id="rId27"/>
    <p:sldId id="2147471917" r:id="rId28"/>
    <p:sldId id="2147469113" r:id="rId29"/>
    <p:sldId id="2147471893" r:id="rId30"/>
    <p:sldId id="2147471924" r:id="rId31"/>
    <p:sldId id="2147471925" r:id="rId32"/>
    <p:sldId id="2147471926" r:id="rId33"/>
    <p:sldId id="2147471927" r:id="rId34"/>
    <p:sldId id="21474719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3207"/>
  </p:normalViewPr>
  <p:slideViewPr>
    <p:cSldViewPr snapToGrid="0">
      <p:cViewPr varScale="1">
        <p:scale>
          <a:sx n="94" d="100"/>
          <a:sy n="94" d="100"/>
        </p:scale>
        <p:origin x="11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CA0E4-ABB2-4044-9727-DEBF72539911}" type="datetimeFigureOut">
              <a:rPr lang="en-US" smtClean="0"/>
              <a:t>10/3/23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03120-D124-6448-B0DF-9B6B2F65C854}" type="slidenum">
              <a:rPr lang="en-US" smtClean="0"/>
              <a:t>‹#›</a:t>
            </a:fld>
            <a:endParaRPr lang="en-US"/>
          </a:p>
        </p:txBody>
      </p:sp>
    </p:spTree>
    <p:extLst>
      <p:ext uri="{BB962C8B-B14F-4D97-AF65-F5344CB8AC3E}">
        <p14:creationId xmlns:p14="http://schemas.microsoft.com/office/powerpoint/2010/main" val="383674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springer.com/article/10.1007/s11024-017-9329-x#ref-CR2"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link.springer.com/article/10.1007/s11024-017-9329-x#ref-CR47" TargetMode="External"/><Relationship Id="rId5" Type="http://schemas.openxmlformats.org/officeDocument/2006/relationships/hyperlink" Target="https://link.springer.com/article/10.1007/s11024-017-9329-x#ref-CR48" TargetMode="External"/><Relationship Id="rId4" Type="http://schemas.openxmlformats.org/officeDocument/2006/relationships/hyperlink" Target="https://link.springer.com/article/10.1007/s11024-017-9329-x#ref-CR44"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conomis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n.wikipedia.org/wiki/Monetary_policy" TargetMode="External"/><Relationship Id="rId4" Type="http://schemas.openxmlformats.org/officeDocument/2006/relationships/hyperlink" Target="https://en.wikipedia.org/wiki/Charles_Goodhar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ink.springer.com/article/10.1007/s11024-017-9329-x#ref-CR1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a:t>
            </a:fld>
            <a:endParaRPr lang="en-US"/>
          </a:p>
        </p:txBody>
      </p:sp>
    </p:spTree>
    <p:extLst>
      <p:ext uri="{BB962C8B-B14F-4D97-AF65-F5344CB8AC3E}">
        <p14:creationId xmlns:p14="http://schemas.microsoft.com/office/powerpoint/2010/main" val="135247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expression first appeared in an academic context in Logan Wilson's book, "The Academic Man: A Study in the Sociology of a Profession", published in 1942.</a:t>
            </a:r>
          </a:p>
          <a:p>
            <a:r>
              <a:rPr lang="en-US" dirty="0"/>
              <a:t>…Decades of research has shown that these measures are highly flawed mainly because…</a:t>
            </a:r>
          </a:p>
          <a:p>
            <a:r>
              <a:rPr lang="en-US" dirty="0"/>
              <a:t>…</a:t>
            </a:r>
            <a:r>
              <a:rPr lang="en-US" sz="1200" dirty="0"/>
              <a:t>that do not capture a researcher’s complete body of work</a:t>
            </a:r>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13</a:t>
            </a:fld>
            <a:endParaRPr lang="en-US"/>
          </a:p>
        </p:txBody>
      </p:sp>
    </p:spTree>
    <p:extLst>
      <p:ext uri="{BB962C8B-B14F-4D97-AF65-F5344CB8AC3E}">
        <p14:creationId xmlns:p14="http://schemas.microsoft.com/office/powerpoint/2010/main" val="130705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millennium, university rankings have become increasingly influential. Key stakeholders use rankings to influence important decisions, including:</a:t>
            </a:r>
          </a:p>
          <a:p>
            <a:r>
              <a:rPr lang="en-US" dirty="0"/>
              <a:t>Academics, General public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Critical studies usually focus on the ideological level, and rankings are discussed as an indication of a more general development described under headlines such as ‘marketization’ (Bok </a:t>
            </a:r>
            <a:r>
              <a:rPr lang="en-GB" dirty="0">
                <a:hlinkClick r:id="rId3" tooltip="Bok, Derek. 2009. Universities in the marketplace: The commercialization of higher education. New Jersey: Princeton University Press."/>
              </a:rPr>
              <a:t>2009</a:t>
            </a:r>
            <a:r>
              <a:rPr lang="en-GB" dirty="0"/>
              <a:t>), ‘commodification’ (</a:t>
            </a:r>
            <a:r>
              <a:rPr lang="en-GB" dirty="0" err="1"/>
              <a:t>Radder</a:t>
            </a:r>
            <a:r>
              <a:rPr lang="en-GB" dirty="0"/>
              <a:t> </a:t>
            </a:r>
            <a:r>
              <a:rPr lang="en-GB" dirty="0">
                <a:hlinkClick r:id="rId4" tooltip="Radder, Hans. 2010. The commodification of academic research: Science and the modern university. Pittsburgh: University of Pittsburgh Press."/>
              </a:rPr>
              <a:t>2010</a:t>
            </a:r>
            <a:r>
              <a:rPr lang="en-GB" dirty="0"/>
              <a:t>), ‘academic capitalism’ (Slaughter and Rhoades </a:t>
            </a:r>
            <a:r>
              <a:rPr lang="en-GB" dirty="0">
                <a:hlinkClick r:id="rId5" tooltip="Slaughter, Sheila, and Gary Rhoades. 2004. Academic capitalism and the new economy: Markets, state, and higher education. Baltimore: JHU Press."/>
              </a:rPr>
              <a:t>2004</a:t>
            </a:r>
            <a:r>
              <a:rPr lang="en-GB" dirty="0"/>
              <a:t>) or ‘neoliberalism’ (Shore </a:t>
            </a:r>
            <a:r>
              <a:rPr lang="en-GB" dirty="0">
                <a:hlinkClick r:id="rId6" tooltip="Shore, Cris. 2010. Beyond the multiversity: Neoliberalism and the rise of the schizophrenic university. Social Anthropology 18(1): 15–29."/>
              </a:rPr>
              <a:t>2010</a:t>
            </a:r>
            <a:r>
              <a:rPr lang="en-GB"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14</a:t>
            </a:fld>
            <a:endParaRPr lang="en-US"/>
          </a:p>
        </p:txBody>
      </p:sp>
    </p:spTree>
    <p:extLst>
      <p:ext uri="{BB962C8B-B14F-4D97-AF65-F5344CB8AC3E}">
        <p14:creationId xmlns:p14="http://schemas.microsoft.com/office/powerpoint/2010/main" val="260208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Nunito" pitchFamily="2" charset="0"/>
              </a:rPr>
              <a:t>As more data sources and data types become available, it raises the question of whether they can be used for research evaluation.</a:t>
            </a:r>
          </a:p>
          <a:p>
            <a:endParaRPr lang="en-US" sz="1200" b="0" i="0" dirty="0">
              <a:solidFill>
                <a:srgbClr val="000000"/>
              </a:solidFill>
              <a:effectLst/>
              <a:latin typeface="Nunito" pitchFamily="2" charset="0"/>
            </a:endParaRPr>
          </a:p>
          <a:p>
            <a:r>
              <a:rPr lang="en-US" sz="1200" b="0" i="0" dirty="0">
                <a:solidFill>
                  <a:srgbClr val="000000"/>
                </a:solidFill>
                <a:effectLst/>
                <a:latin typeface="Nunito" pitchFamily="2" charset="0"/>
              </a:rPr>
              <a:t>New data sources: policy documents, pre-prints, patents, drug information, and retractions data.</a:t>
            </a:r>
          </a:p>
          <a:p>
            <a:endParaRPr lang="en-US" sz="1200" b="0" i="0" dirty="0">
              <a:solidFill>
                <a:srgbClr val="000000"/>
              </a:solidFill>
              <a:effectLst/>
              <a:latin typeface="Nunito" pitchFamily="2" charset="0"/>
            </a:endParaRPr>
          </a:p>
          <a:p>
            <a:r>
              <a:rPr lang="en-US" sz="1200" b="0" i="0" dirty="0">
                <a:solidFill>
                  <a:srgbClr val="000000"/>
                </a:solidFill>
                <a:effectLst/>
                <a:latin typeface="Nunito" pitchFamily="2" charset="0"/>
              </a:rPr>
              <a:t>In addition, new usage data such as views and downloads are available.</a:t>
            </a:r>
          </a:p>
          <a:p>
            <a:endParaRPr lang="en-US" sz="1200" b="0" i="0" dirty="0">
              <a:solidFill>
                <a:srgbClr val="000000"/>
              </a:solidFill>
              <a:effectLst/>
              <a:latin typeface="Nunito" pitchFamily="2" charset="0"/>
            </a:endParaRPr>
          </a:p>
          <a:p>
            <a:r>
              <a:rPr lang="en-US" sz="1200" b="0" i="0" dirty="0">
                <a:solidFill>
                  <a:srgbClr val="000000"/>
                </a:solidFill>
                <a:effectLst/>
                <a:latin typeface="Nunito" pitchFamily="2" charset="0"/>
              </a:rPr>
              <a:t>These can compliment citations data that takes longer to accumulate.</a:t>
            </a:r>
            <a:endParaRPr lang="en-US" sz="1200"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15</a:t>
            </a:fld>
            <a:endParaRPr lang="en-US"/>
          </a:p>
        </p:txBody>
      </p:sp>
    </p:spTree>
    <p:extLst>
      <p:ext uri="{BB962C8B-B14F-4D97-AF65-F5344CB8AC3E}">
        <p14:creationId xmlns:p14="http://schemas.microsoft.com/office/powerpoint/2010/main" val="378503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multi faceted research assessment framework provides both principals and guidelines for an evaluation process that takes into account the various ‘impact’ measures </a:t>
            </a:r>
          </a:p>
          <a:p>
            <a:endParaRPr lang="en-US" b="0" dirty="0"/>
          </a:p>
          <a:p>
            <a:r>
              <a:rPr lang="en-US" b="0" dirty="0"/>
              <a:t>First, it takes into consideration the scholarly, scientific, economic and societal impact of research </a:t>
            </a:r>
          </a:p>
          <a:p>
            <a:endParaRPr lang="en-US" b="0" dirty="0"/>
          </a:p>
          <a:p>
            <a:r>
              <a:rPr lang="en-US" b="0" dirty="0"/>
              <a:t>Second, it guides the user in defining what is THE UNIT of assessment – this is in order to avoid using the wrong data and indicators. For example, if one is assessing a researcher, they shouldn't use journal metrics that are inappropriate. Therefore, defining what is it that we are assessing helps select the right data and indicators </a:t>
            </a:r>
          </a:p>
          <a:p>
            <a:endParaRPr lang="en-US" b="0" dirty="0"/>
          </a:p>
          <a:p>
            <a:r>
              <a:rPr lang="en-US" b="0" dirty="0"/>
              <a:t>Third, it calls for the collection of various data sources whenever possible to try and capture impact. (For example ; combining publications, citations and patents)</a:t>
            </a:r>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16</a:t>
            </a:fld>
            <a:endParaRPr lang="en-US"/>
          </a:p>
        </p:txBody>
      </p:sp>
    </p:spTree>
    <p:extLst>
      <p:ext uri="{BB962C8B-B14F-4D97-AF65-F5344CB8AC3E}">
        <p14:creationId xmlns:p14="http://schemas.microsoft.com/office/powerpoint/2010/main" val="371394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panose="020F0502020204030204" pitchFamily="34" charset="0"/>
              </a:rPr>
              <a:t>(e.g., misuse of indicators and citation gaming) … To tackle these issues, we recommend the measurement of scientific impact beyond publications and citations, </a:t>
            </a:r>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17</a:t>
            </a:fld>
            <a:endParaRPr lang="en-US"/>
          </a:p>
        </p:txBody>
      </p:sp>
    </p:spTree>
    <p:extLst>
      <p:ext uri="{BB962C8B-B14F-4D97-AF65-F5344CB8AC3E}">
        <p14:creationId xmlns:p14="http://schemas.microsoft.com/office/powerpoint/2010/main" val="151470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panose="020F0502020204030204" pitchFamily="34" charset="0"/>
              </a:rPr>
              <a:t>Academic impact of research calls for … number and success of graduate students and their success rates in </a:t>
            </a:r>
            <a:r>
              <a:rPr lang="en-US" sz="1200" b="1" dirty="0">
                <a:solidFill>
                  <a:srgbClr val="FF0000"/>
                </a:solidFill>
                <a:cs typeface="Calibri" panose="020F0502020204030204" pitchFamily="34" charset="0"/>
              </a:rPr>
              <a:t>advancement and employment</a:t>
            </a:r>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21</a:t>
            </a:fld>
            <a:endParaRPr lang="en-US"/>
          </a:p>
        </p:txBody>
      </p:sp>
    </p:spTree>
    <p:extLst>
      <p:ext uri="{BB962C8B-B14F-4D97-AF65-F5344CB8AC3E}">
        <p14:creationId xmlns:p14="http://schemas.microsoft.com/office/powerpoint/2010/main" val="3062171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Difficult to define and measure</a:t>
            </a:r>
            <a:r>
              <a:rPr lang="en-US" dirty="0"/>
              <a:t> especially for basic sciences, arts and humanities. It should include measures, such as:</a:t>
            </a:r>
          </a:p>
        </p:txBody>
      </p:sp>
      <p:sp>
        <p:nvSpPr>
          <p:cNvPr id="4" name="Slide Number Placeholder 3"/>
          <p:cNvSpPr>
            <a:spLocks noGrp="1"/>
          </p:cNvSpPr>
          <p:nvPr>
            <p:ph type="sldNum" sz="quarter" idx="5"/>
          </p:nvPr>
        </p:nvSpPr>
        <p:spPr/>
        <p:txBody>
          <a:bodyPr/>
          <a:lstStyle/>
          <a:p>
            <a:fld id="{C6A03120-D124-6448-B0DF-9B6B2F65C854}" type="slidenum">
              <a:rPr lang="en-US" smtClean="0"/>
              <a:t>24</a:t>
            </a:fld>
            <a:endParaRPr lang="en-US"/>
          </a:p>
        </p:txBody>
      </p:sp>
    </p:spTree>
    <p:extLst>
      <p:ext uri="{BB962C8B-B14F-4D97-AF65-F5344CB8AC3E}">
        <p14:creationId xmlns:p14="http://schemas.microsoft.com/office/powerpoint/2010/main" val="490169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Mapping for all publication years (from 1980 onwards) </a:t>
            </a:r>
          </a:p>
          <a:p>
            <a:r>
              <a:rPr lang="en-GB" dirty="0"/>
              <a:t>16 of the 17 SDGs included</a:t>
            </a:r>
          </a:p>
          <a:p>
            <a:r>
              <a:rPr lang="en-GB" dirty="0"/>
              <a:t>New visualization reporting 16 SDGs</a:t>
            </a:r>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0B3C285-11B3-A64B-A5AF-6A4034B439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8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economic impact of research is a part of its societal impact, yet measured through a series of indicators, such as:</a:t>
            </a:r>
          </a:p>
          <a:p>
            <a:endParaRPr lang="en-US" dirty="0"/>
          </a:p>
          <a:p>
            <a:r>
              <a:rPr lang="en-US" dirty="0"/>
              <a:t>Policy  documents</a:t>
            </a:r>
          </a:p>
          <a:p>
            <a:r>
              <a:rPr lang="en-US" dirty="0"/>
              <a:t>Innovation – research fronts mapping</a:t>
            </a:r>
          </a:p>
          <a:p>
            <a:r>
              <a:rPr lang="en-US" dirty="0"/>
              <a:t>IP data ; institutional mobility </a:t>
            </a:r>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26</a:t>
            </a:fld>
            <a:endParaRPr lang="en-US"/>
          </a:p>
        </p:txBody>
      </p:sp>
    </p:spTree>
    <p:extLst>
      <p:ext uri="{BB962C8B-B14F-4D97-AF65-F5344CB8AC3E}">
        <p14:creationId xmlns:p14="http://schemas.microsoft.com/office/powerpoint/2010/main" val="407104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second report from the Institute for Scientific Information on the value of shifting from simple metrics of research activity and performance to visually more informative profiles. These profiles help us understand what is going on in research and so enable better policy and management decision making. We focus on four key indicators at researcher, journal, institutional and research field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addresses the conflict between simple metrics and deeper visual exhibits in data analysis, emphasizing the value of profiled data over metrics. We discuss the skewed distribution of research activity data, the limitations of average citation impact and raw citation counts, and the concept of normalization using Category Normalized Citation Impact (CNCI). Through the lens of four key indicators, we examine excessive self- citation, characteristics of journals, the influence of international collaboration on research performance indicators, and the use of Research Fronts™ to identify current impactful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28</a:t>
            </a:fld>
            <a:endParaRPr lang="en-US"/>
          </a:p>
        </p:txBody>
      </p:sp>
    </p:spTree>
    <p:extLst>
      <p:ext uri="{BB962C8B-B14F-4D97-AF65-F5344CB8AC3E}">
        <p14:creationId xmlns:p14="http://schemas.microsoft.com/office/powerpoint/2010/main" val="377403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British </a:t>
            </a:r>
            <a:r>
              <a:rPr lang="en-GB" dirty="0">
                <a:hlinkClick r:id="rId3" tooltip="Economist"/>
              </a:rPr>
              <a:t>economist</a:t>
            </a:r>
            <a:r>
              <a:rPr lang="en-GB" dirty="0"/>
              <a:t> </a:t>
            </a:r>
            <a:r>
              <a:rPr lang="en-GB" dirty="0">
                <a:hlinkClick r:id="rId4" tooltip="Charles Goodhart"/>
              </a:rPr>
              <a:t>Charles Goodhart</a:t>
            </a:r>
            <a:r>
              <a:rPr lang="en-GB" dirty="0"/>
              <a:t>, who is credited with expressing the core idea of the adage in a 1975 article on </a:t>
            </a:r>
            <a:r>
              <a:rPr lang="en-GB" dirty="0">
                <a:hlinkClick r:id="rId5" tooltip="Monetary policy"/>
              </a:rPr>
              <a:t>monetary policy</a:t>
            </a:r>
            <a:r>
              <a:rPr lang="en-GB" dirty="0"/>
              <a:t> in the United Kingdom</a:t>
            </a:r>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2</a:t>
            </a:fld>
            <a:endParaRPr lang="en-US"/>
          </a:p>
        </p:txBody>
      </p:sp>
    </p:spTree>
    <p:extLst>
      <p:ext uri="{BB962C8B-B14F-4D97-AF65-F5344CB8AC3E}">
        <p14:creationId xmlns:p14="http://schemas.microsoft.com/office/powerpoint/2010/main" val="1741260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is about 50% self cite, 3.5 is ~30%. Lower threshold about 9%</a:t>
            </a:r>
          </a:p>
        </p:txBody>
      </p:sp>
      <p:sp>
        <p:nvSpPr>
          <p:cNvPr id="4" name="Slide Number Placeholder 3"/>
          <p:cNvSpPr>
            <a:spLocks noGrp="1"/>
          </p:cNvSpPr>
          <p:nvPr>
            <p:ph type="sldNum" sz="quarter" idx="5"/>
          </p:nvPr>
        </p:nvSpPr>
        <p:spPr/>
        <p:txBody>
          <a:bodyPr/>
          <a:lstStyle/>
          <a:p>
            <a:fld id="{C6A03120-D124-6448-B0DF-9B6B2F65C854}" type="slidenum">
              <a:rPr lang="en-US" smtClean="0"/>
              <a:t>29</a:t>
            </a:fld>
            <a:endParaRPr lang="en-US"/>
          </a:p>
        </p:txBody>
      </p:sp>
    </p:spTree>
    <p:extLst>
      <p:ext uri="{BB962C8B-B14F-4D97-AF65-F5344CB8AC3E}">
        <p14:creationId xmlns:p14="http://schemas.microsoft.com/office/powerpoint/2010/main" val="2041876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journals may include content predominantly authored by researchers from a single country/region, many of those journals receive citations from  further afield. The influence of these 'local' journals is therefore an </a:t>
            </a:r>
            <a:r>
              <a:rPr lang="en-US" dirty="0" err="1"/>
              <a:t>importan</a:t>
            </a:r>
            <a:r>
              <a:rPr lang="en-US" dirty="0"/>
              <a:t> part of the international, indeed global, research ecosystem, helping to The Korean Journal of Applied </a:t>
            </a:r>
            <a:r>
              <a:rPr lang="en-US" dirty="0" err="1"/>
              <a:t>Statisticssurface</a:t>
            </a:r>
            <a:r>
              <a:rPr lang="en-US" dirty="0"/>
              <a:t> research results more widely.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helping to surface research results more widely</a:t>
            </a:r>
          </a:p>
          <a:p>
            <a:endParaRPr lang="en-US"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30</a:t>
            </a:fld>
            <a:endParaRPr lang="en-US"/>
          </a:p>
        </p:txBody>
      </p:sp>
    </p:spTree>
    <p:extLst>
      <p:ext uri="{BB962C8B-B14F-4D97-AF65-F5344CB8AC3E}">
        <p14:creationId xmlns:p14="http://schemas.microsoft.com/office/powerpoint/2010/main" val="2697155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…illustrating the contrast in their research focus</a:t>
            </a:r>
          </a:p>
        </p:txBody>
      </p:sp>
      <p:sp>
        <p:nvSpPr>
          <p:cNvPr id="4" name="Slide Number Placeholder 3"/>
          <p:cNvSpPr>
            <a:spLocks noGrp="1"/>
          </p:cNvSpPr>
          <p:nvPr>
            <p:ph type="sldNum" sz="quarter" idx="5"/>
          </p:nvPr>
        </p:nvSpPr>
        <p:spPr/>
        <p:txBody>
          <a:bodyPr/>
          <a:lstStyle/>
          <a:p>
            <a:fld id="{C6A03120-D124-6448-B0DF-9B6B2F65C854}" type="slidenum">
              <a:rPr lang="en-US" smtClean="0"/>
              <a:t>32</a:t>
            </a:fld>
            <a:endParaRPr lang="en-US"/>
          </a:p>
        </p:txBody>
      </p:sp>
    </p:spTree>
    <p:extLst>
      <p:ext uri="{BB962C8B-B14F-4D97-AF65-F5344CB8AC3E}">
        <p14:creationId xmlns:p14="http://schemas.microsoft.com/office/powerpoint/2010/main" val="368662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33</a:t>
            </a:fld>
            <a:endParaRPr lang="en-US"/>
          </a:p>
        </p:txBody>
      </p:sp>
    </p:spTree>
    <p:extLst>
      <p:ext uri="{BB962C8B-B14F-4D97-AF65-F5344CB8AC3E}">
        <p14:creationId xmlns:p14="http://schemas.microsoft.com/office/powerpoint/2010/main" val="356819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class universities</a:t>
            </a:r>
          </a:p>
        </p:txBody>
      </p:sp>
      <p:sp>
        <p:nvSpPr>
          <p:cNvPr id="4" name="Slide Number Placeholder 3"/>
          <p:cNvSpPr>
            <a:spLocks noGrp="1"/>
          </p:cNvSpPr>
          <p:nvPr>
            <p:ph type="sldNum" sz="quarter" idx="5"/>
          </p:nvPr>
        </p:nvSpPr>
        <p:spPr/>
        <p:txBody>
          <a:bodyPr/>
          <a:lstStyle/>
          <a:p>
            <a:fld id="{C6A03120-D124-6448-B0DF-9B6B2F65C854}" type="slidenum">
              <a:rPr lang="en-US" smtClean="0"/>
              <a:t>4</a:t>
            </a:fld>
            <a:endParaRPr lang="en-US"/>
          </a:p>
        </p:txBody>
      </p:sp>
    </p:spTree>
    <p:extLst>
      <p:ext uri="{BB962C8B-B14F-4D97-AF65-F5344CB8AC3E}">
        <p14:creationId xmlns:p14="http://schemas.microsoft.com/office/powerpoint/2010/main" val="374809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and everyone is ranked, Search engines, School examinations</a:t>
            </a:r>
          </a:p>
          <a:p>
            <a:endParaRPr lang="en-US" dirty="0"/>
          </a:p>
          <a:p>
            <a:r>
              <a:rPr lang="en-US" dirty="0"/>
              <a:t>Good to know relative performance, Elitism/snobbishness</a:t>
            </a:r>
          </a:p>
          <a:p>
            <a:endParaRPr lang="en-US" dirty="0"/>
          </a:p>
          <a:p>
            <a:r>
              <a:rPr lang="en-US" dirty="0"/>
              <a:t>https://</a:t>
            </a:r>
            <a:r>
              <a:rPr lang="en-US" dirty="0" err="1"/>
              <a:t>www.thisismoney.co.uk</a:t>
            </a:r>
            <a:r>
              <a:rPr lang="en-US" dirty="0"/>
              <a:t>/money/cars/article-11258415/Most-reliable-cars-</a:t>
            </a:r>
            <a:r>
              <a:rPr lang="en-US" dirty="0" err="1"/>
              <a:t>REVEALED.html</a:t>
            </a:r>
            <a:endParaRPr lang="en-US"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6</a:t>
            </a:fld>
            <a:endParaRPr lang="en-US"/>
          </a:p>
        </p:txBody>
      </p:sp>
    </p:spTree>
    <p:extLst>
      <p:ext uri="{BB962C8B-B14F-4D97-AF65-F5344CB8AC3E}">
        <p14:creationId xmlns:p14="http://schemas.microsoft.com/office/powerpoint/2010/main" val="316135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universities play a critical role in training the professionals, high-level specialists, scientists, and researchers needed by the economy and in generating new knowledge in support of the national innovation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American psychologist James McKeen Cattell (1860–1944) . was an American psychologist and long-time editor of </a:t>
            </a:r>
            <a:r>
              <a:rPr lang="en-GB" i="1" dirty="0"/>
              <a:t>Science </a:t>
            </a:r>
            <a:r>
              <a:rPr lang="en-GB" dirty="0"/>
              <a:t>Calculation of …professor at Columbia University in 1889</a:t>
            </a:r>
            <a:endParaRPr lang="en-US" dirty="0"/>
          </a:p>
          <a:p>
            <a:r>
              <a:rPr lang="en-GB" sz="1200" dirty="0"/>
              <a:t>Instead, Cattell came to construct his ranking based on his study of </a:t>
            </a:r>
            <a:r>
              <a:rPr lang="en-GB" sz="1200" i="1" dirty="0"/>
              <a:t>American Men of Science</a:t>
            </a:r>
            <a:r>
              <a:rPr lang="en-GB" sz="1200" dirty="0"/>
              <a:t>. Crucial for this undertaking was the qualitative judgment made on the relative standing of scientists made by peers. Building on his initial list of prominent scientists—derived from</a:t>
            </a:r>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7</a:t>
            </a:fld>
            <a:endParaRPr lang="en-US"/>
          </a:p>
        </p:txBody>
      </p:sp>
    </p:spTree>
    <p:extLst>
      <p:ext uri="{BB962C8B-B14F-4D97-AF65-F5344CB8AC3E}">
        <p14:creationId xmlns:p14="http://schemas.microsoft.com/office/powerpoint/2010/main" val="19239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Of note are the early attempts of measuring institutional performance based on output of doctorates.</a:t>
            </a:r>
            <a:endParaRPr lang="en-US" sz="1200"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8</a:t>
            </a:fld>
            <a:endParaRPr lang="en-US"/>
          </a:p>
        </p:txBody>
      </p:sp>
    </p:spTree>
    <p:extLst>
      <p:ext uri="{BB962C8B-B14F-4D97-AF65-F5344CB8AC3E}">
        <p14:creationId xmlns:p14="http://schemas.microsoft.com/office/powerpoint/2010/main" val="52264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He </a:t>
            </a:r>
            <a:r>
              <a:rPr lang="en-GB" sz="1200" dirty="0" err="1"/>
              <a:t>belived</a:t>
            </a:r>
            <a:r>
              <a:rPr lang="en-GB" sz="1200" dirty="0"/>
              <a:t>… Scientists were underpaid compared to other qualified professions, and this was in Cattell’s view a major hindrance to science as otherwise talented men would choose other careers. One strategy of achieving this was through the production of rankings, of both men and universities.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Clearly, Cattell imagined a market for academics where universities could invest in highly  ranked scientists in order to boost their ‘strength’ and position in the ranking. He also suggests that competition for highly ranked scientists could be an important factor for the promotion of local universities (Cattell </a:t>
            </a:r>
            <a:r>
              <a:rPr lang="en-GB" sz="1200" dirty="0">
                <a:hlinkClick r:id="rId3" tooltip="Catell, James McKeen. 1910. A Further Statistical Study of American Men of Science II. Science 32: 672–688."/>
              </a:rPr>
              <a:t>1910</a:t>
            </a:r>
            <a:r>
              <a:rPr lang="en-GB" sz="1200" dirty="0"/>
              <a:t>: 688).</a:t>
            </a:r>
            <a:endParaRPr lang="en-US" sz="1200"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9</a:t>
            </a:fld>
            <a:endParaRPr lang="en-US"/>
          </a:p>
        </p:txBody>
      </p:sp>
    </p:spTree>
    <p:extLst>
      <p:ext uri="{BB962C8B-B14F-4D97-AF65-F5344CB8AC3E}">
        <p14:creationId xmlns:p14="http://schemas.microsoft.com/office/powerpoint/2010/main" val="39771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two decades, there have been dramatic changes in higher education and ideology defining standards and global </a:t>
            </a:r>
            <a:r>
              <a:rPr lang="en-US" dirty="0" err="1"/>
              <a:t>competiveness</a:t>
            </a:r>
            <a:r>
              <a:rPr lang="en-US" dirty="0"/>
              <a:t>. Combined with the impact of globalization and the development of the global "knowledge economy," these competitive forces have resulted in the global competition phenomenon that is currently reshaping higher education including</a:t>
            </a:r>
          </a:p>
          <a:p>
            <a:r>
              <a:rPr lang="en-US" dirty="0"/>
              <a:t>The arrival of global university rankings, generally seen to start in2003, has changed the global landscape of higher education and is likely to continue to influence development nationally and internationally. In fact, ranking systems have become a standard feature in higher education systems. They are also increasingly accepted as an instrument to inform and guide evaluation and planning decisions at a global, national, institutional and individual level. Rankings serve as a particularly useful lens for the study of power in higher education, as they are used to confer prestige, in the allocation of resources, as a form of agenda setting, as a means of stratifying national higher education systems, as a means of establishing hierarchical relations between nations, and as a lever to impose demands for accountability5 .</a:t>
            </a:r>
          </a:p>
          <a:p>
            <a:r>
              <a:rPr lang="en-US" dirty="0"/>
              <a:t>However, no ranking system can present the full picture of Higher Education Institutions(HEIs) in their entirety, but they are an important comparator. They impact stakeholders across the full university system: from students, faculty, researchers and research office to national governments and funding bodies.</a:t>
            </a:r>
          </a:p>
          <a:p>
            <a:endParaRPr lang="en-US" dirty="0"/>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10</a:t>
            </a:fld>
            <a:endParaRPr lang="en-US"/>
          </a:p>
        </p:txBody>
      </p:sp>
    </p:spTree>
    <p:extLst>
      <p:ext uri="{BB962C8B-B14F-4D97-AF65-F5344CB8AC3E}">
        <p14:creationId xmlns:p14="http://schemas.microsoft.com/office/powerpoint/2010/main" val="62437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Citations are a measure (apart from AWRU – but uses HCR)</a:t>
            </a:r>
          </a:p>
          <a:p>
            <a:endParaRPr lang="en-US" dirty="0"/>
          </a:p>
        </p:txBody>
      </p:sp>
      <p:sp>
        <p:nvSpPr>
          <p:cNvPr id="4" name="Slide Number Placeholder 3"/>
          <p:cNvSpPr>
            <a:spLocks noGrp="1"/>
          </p:cNvSpPr>
          <p:nvPr>
            <p:ph type="sldNum" sz="quarter" idx="5"/>
          </p:nvPr>
        </p:nvSpPr>
        <p:spPr/>
        <p:txBody>
          <a:bodyPr/>
          <a:lstStyle/>
          <a:p>
            <a:fld id="{C6A03120-D124-6448-B0DF-9B6B2F65C854}" type="slidenum">
              <a:rPr lang="en-US" smtClean="0"/>
              <a:t>11</a:t>
            </a:fld>
            <a:endParaRPr lang="en-US"/>
          </a:p>
        </p:txBody>
      </p:sp>
    </p:spTree>
    <p:extLst>
      <p:ext uri="{BB962C8B-B14F-4D97-AF65-F5344CB8AC3E}">
        <p14:creationId xmlns:p14="http://schemas.microsoft.com/office/powerpoint/2010/main" val="490739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84508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9051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9237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20046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3335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9852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8108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174364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282868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164356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742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513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3711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00430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0475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2315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1176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2535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0046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576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363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931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50133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Tree>
    <p:extLst>
      <p:ext uri="{BB962C8B-B14F-4D97-AF65-F5344CB8AC3E}">
        <p14:creationId xmlns:p14="http://schemas.microsoft.com/office/powerpoint/2010/main" val="28225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9204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8764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471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1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303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78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353845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2632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8597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7036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0892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4974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54769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609600" y="1493087"/>
            <a:ext cx="10972800" cy="4525963"/>
          </a:xfrm>
        </p:spPr>
        <p:txBody>
          <a:bodyPr/>
          <a:lstStyle>
            <a:lvl1pPr>
              <a:lnSpc>
                <a:spcPts val="2300"/>
              </a:lnSpc>
              <a:defRPr/>
            </a:lvl1pPr>
            <a:lvl4pPr>
              <a:defRPr>
                <a:latin typeface="Arial"/>
                <a:cs typeface="Aria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9600" y="6356351"/>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9438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51407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704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5273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421437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32175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image" Target="../media/image5.sv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8E8CDF53-4FE8-15C2-243A-51319AE344A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5205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708267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9"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mailto:ross.potter@clarivat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clarivate.com/lp/an-introduction-to-global-university-ranking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clarivate.com/lp/an-introduction-to-global-university-ranking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nature.com/articles/s44183-023-00020-y" TargetMode="External"/><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nature.com/articles/s44183-023-00020-y" TargetMode="External"/><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org/doi/10.1126/science.32.828.672"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hyperlink" Target="https://doi.org/10.1007/s11024-017-9329-x"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cience.org/doi/10.1126/science.8.190.197"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org/doi/10.1126/science.32.828.672"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shelf, book, library&#10;&#10;Description automatically generated">
            <a:extLst>
              <a:ext uri="{FF2B5EF4-FFF2-40B4-BE49-F238E27FC236}">
                <a16:creationId xmlns:a16="http://schemas.microsoft.com/office/drawing/2014/main" id="{7C22B77B-F668-D85B-43DD-85081DBC9F33}"/>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BEE0177E-2E45-4C00-A932-04599A9F18B8}"/>
              </a:ext>
            </a:extLst>
          </p:cNvPr>
          <p:cNvSpPr>
            <a:spLocks noGrp="1"/>
          </p:cNvSpPr>
          <p:nvPr>
            <p:ph type="body" sz="quarter" idx="16"/>
          </p:nvPr>
        </p:nvSpPr>
        <p:spPr>
          <a:xfrm>
            <a:off x="207347" y="1843320"/>
            <a:ext cx="9688915" cy="1557590"/>
          </a:xfrm>
        </p:spPr>
        <p:txBody>
          <a:bodyPr/>
          <a:lstStyle/>
          <a:p>
            <a:pPr algn="l"/>
            <a:r>
              <a:rPr lang="en-GB" b="1" dirty="0">
                <a:effectLst/>
              </a:rPr>
              <a:t>Rankings and the future of research assessment</a:t>
            </a:r>
            <a:endParaRPr lang="en-US" dirty="0">
              <a:solidFill>
                <a:schemeClr val="accent1"/>
              </a:solidFill>
            </a:endParaRPr>
          </a:p>
        </p:txBody>
      </p:sp>
      <p:sp>
        <p:nvSpPr>
          <p:cNvPr id="4" name="Text Placeholder 3">
            <a:extLst>
              <a:ext uri="{FF2B5EF4-FFF2-40B4-BE49-F238E27FC236}">
                <a16:creationId xmlns:a16="http://schemas.microsoft.com/office/drawing/2014/main" id="{60469D32-BCE9-262E-140F-8CB2CD30D2FE}"/>
              </a:ext>
            </a:extLst>
          </p:cNvPr>
          <p:cNvSpPr>
            <a:spLocks noGrp="1"/>
          </p:cNvSpPr>
          <p:nvPr>
            <p:ph type="body" sz="quarter" idx="17"/>
          </p:nvPr>
        </p:nvSpPr>
        <p:spPr>
          <a:xfrm>
            <a:off x="207347" y="3504645"/>
            <a:ext cx="7343774" cy="1321029"/>
          </a:xfrm>
        </p:spPr>
        <p:txBody>
          <a:bodyPr/>
          <a:lstStyle/>
          <a:p>
            <a:pPr algn="l"/>
            <a:br>
              <a:rPr lang="en-GB" sz="2400" b="1" dirty="0"/>
            </a:br>
            <a:endParaRPr lang="en-GB" sz="2400" b="1" dirty="0"/>
          </a:p>
        </p:txBody>
      </p:sp>
      <p:sp>
        <p:nvSpPr>
          <p:cNvPr id="5" name="Text Placeholder 4">
            <a:extLst>
              <a:ext uri="{FF2B5EF4-FFF2-40B4-BE49-F238E27FC236}">
                <a16:creationId xmlns:a16="http://schemas.microsoft.com/office/drawing/2014/main" id="{00204AC0-70DD-F1A0-8E6D-E0E32744536B}"/>
              </a:ext>
            </a:extLst>
          </p:cNvPr>
          <p:cNvSpPr>
            <a:spLocks noGrp="1"/>
          </p:cNvSpPr>
          <p:nvPr>
            <p:ph type="body" sz="quarter" idx="15"/>
          </p:nvPr>
        </p:nvSpPr>
        <p:spPr/>
        <p:txBody>
          <a:bodyPr/>
          <a:lstStyle/>
          <a:p>
            <a:r>
              <a:rPr lang="en-US" dirty="0"/>
              <a:t>NWB 2023, Gothenburg</a:t>
            </a:r>
          </a:p>
        </p:txBody>
      </p:sp>
      <p:sp>
        <p:nvSpPr>
          <p:cNvPr id="2" name="Text Placeholder 3">
            <a:extLst>
              <a:ext uri="{FF2B5EF4-FFF2-40B4-BE49-F238E27FC236}">
                <a16:creationId xmlns:a16="http://schemas.microsoft.com/office/drawing/2014/main" id="{ED24676C-133E-A20A-7588-78B5171A9346}"/>
              </a:ext>
            </a:extLst>
          </p:cNvPr>
          <p:cNvSpPr txBox="1">
            <a:spLocks/>
          </p:cNvSpPr>
          <p:nvPr/>
        </p:nvSpPr>
        <p:spPr>
          <a:xfrm>
            <a:off x="217086" y="3837435"/>
            <a:ext cx="2960248" cy="327724"/>
          </a:xfrm>
          <a:prstGeom prst="rect">
            <a:avLst/>
          </a:prstGeom>
          <a:noFill/>
        </p:spPr>
        <p:txBody>
          <a:bodyPr vert="horz" lIns="0" tIns="36000" rIns="0" bIns="0" rtlCol="0" anchor="t" anchorCtr="0">
            <a:noAutofit/>
          </a:bodyPr>
          <a:lstStyle>
            <a:lvl1pPr marL="0" indent="0" algn="ctr" defTabSz="914400" rtl="0" eaLnBrk="1" latinLnBrk="0" hangingPunct="1">
              <a:lnSpc>
                <a:spcPct val="85000"/>
              </a:lnSpc>
              <a:spcBef>
                <a:spcPts val="900"/>
              </a:spcBef>
              <a:buFont typeface="Arial" panose="020B0604020202020204" pitchFamily="34" charset="0"/>
              <a:buNone/>
              <a:defRPr sz="24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b="1" dirty="0"/>
              <a:t>Ross W.K. Potter</a:t>
            </a:r>
          </a:p>
        </p:txBody>
      </p:sp>
      <p:sp>
        <p:nvSpPr>
          <p:cNvPr id="7" name="TextBox 6">
            <a:extLst>
              <a:ext uri="{FF2B5EF4-FFF2-40B4-BE49-F238E27FC236}">
                <a16:creationId xmlns:a16="http://schemas.microsoft.com/office/drawing/2014/main" id="{72558C95-DDBC-E324-1DCE-9F7B6DB16433}"/>
              </a:ext>
            </a:extLst>
          </p:cNvPr>
          <p:cNvSpPr txBox="1"/>
          <p:nvPr/>
        </p:nvSpPr>
        <p:spPr>
          <a:xfrm>
            <a:off x="166403" y="4439207"/>
            <a:ext cx="5181183" cy="1096710"/>
          </a:xfrm>
          <a:prstGeom prst="rect">
            <a:avLst/>
          </a:prstGeom>
          <a:noFill/>
          <a:ln>
            <a:noFill/>
          </a:ln>
        </p:spPr>
        <p:txBody>
          <a:bodyPr wrap="square">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schemeClr val="bg1"/>
                </a:solidFill>
                <a:effectLst/>
                <a:uLnTx/>
                <a:uFillTx/>
                <a:latin typeface="AvenirNext LT Pro Bold"/>
                <a:ea typeface="+mn-ea"/>
                <a:cs typeface="+mn-cs"/>
              </a:rPr>
              <a:t>Lead Data Scientist</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schemeClr val="bg1"/>
                </a:solidFill>
                <a:effectLst/>
                <a:uLnTx/>
                <a:uFillTx/>
                <a:latin typeface="AvenirNext LT Pro Bold"/>
                <a:ea typeface="+mn-ea"/>
                <a:cs typeface="+mn-cs"/>
              </a:rPr>
              <a:t>Institute for Scientific Information, Clarivate, London </a:t>
            </a:r>
            <a:endParaRPr kumimoji="0" lang="en-GB" b="0" i="0" u="none" strike="noStrike" kern="1200" cap="none" spc="0" normalizeH="0" baseline="30000" noProof="0" dirty="0">
              <a:ln>
                <a:noFill/>
              </a:ln>
              <a:solidFill>
                <a:schemeClr val="bg1"/>
              </a:solidFill>
              <a:effectLst/>
              <a:uLnTx/>
              <a:uFillTx/>
              <a:latin typeface="AvenirNext LT Pro Bold"/>
              <a:ea typeface="+mn-ea"/>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0" i="0" u="none" strike="noStrike" kern="1200" cap="none" spc="0" normalizeH="0" baseline="0" noProof="0" dirty="0">
                <a:ln>
                  <a:noFill/>
                </a:ln>
                <a:solidFill>
                  <a:schemeClr val="bg1"/>
                </a:solidFill>
                <a:effectLst/>
                <a:uLnTx/>
                <a:uFillTx/>
                <a:latin typeface="AvenirNext LT Pro Bold"/>
                <a:ea typeface="+mn-ea"/>
                <a:cs typeface="+mn-cs"/>
                <a:hlinkClick r:id="rId4">
                  <a:extLst>
                    <a:ext uri="{A12FA001-AC4F-418D-AE19-62706E023703}">
                      <ahyp:hlinkClr xmlns:ahyp="http://schemas.microsoft.com/office/drawing/2018/hyperlinkcolor" val="tx"/>
                    </a:ext>
                  </a:extLst>
                </a:hlinkClick>
              </a:rPr>
              <a:t>ross.potter@clarivate.com</a:t>
            </a:r>
            <a:endParaRPr kumimoji="0" lang="en-GB" sz="2400" b="0" i="0" u="none" strike="noStrike" kern="1200" cap="none" spc="0" normalizeH="0" baseline="0" noProof="0" dirty="0">
              <a:ln>
                <a:noFill/>
              </a:ln>
              <a:solidFill>
                <a:schemeClr val="bg1"/>
              </a:solidFill>
              <a:effectLst/>
              <a:uLnTx/>
              <a:uFillTx/>
              <a:latin typeface="AvenirNext LT Pro Bold"/>
              <a:ea typeface="+mn-ea"/>
              <a:cs typeface="+mn-cs"/>
            </a:endParaRPr>
          </a:p>
        </p:txBody>
      </p:sp>
    </p:spTree>
    <p:extLst>
      <p:ext uri="{BB962C8B-B14F-4D97-AF65-F5344CB8AC3E}">
        <p14:creationId xmlns:p14="http://schemas.microsoft.com/office/powerpoint/2010/main" val="1227261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672E-E0B0-F2B9-08F9-13BB6631F365}"/>
              </a:ext>
            </a:extLst>
          </p:cNvPr>
          <p:cNvSpPr>
            <a:spLocks noGrp="1"/>
          </p:cNvSpPr>
          <p:nvPr>
            <p:ph type="title"/>
          </p:nvPr>
        </p:nvSpPr>
        <p:spPr/>
        <p:txBody>
          <a:bodyPr/>
          <a:lstStyle/>
          <a:p>
            <a:r>
              <a:rPr lang="en-US" dirty="0"/>
              <a:t>Proliferation of university rankings</a:t>
            </a:r>
            <a:br>
              <a:rPr lang="en-US" dirty="0"/>
            </a:br>
            <a:endParaRPr lang="en-US" dirty="0"/>
          </a:p>
        </p:txBody>
      </p:sp>
      <p:sp>
        <p:nvSpPr>
          <p:cNvPr id="3" name="Footer Placeholder 2">
            <a:extLst>
              <a:ext uri="{FF2B5EF4-FFF2-40B4-BE49-F238E27FC236}">
                <a16:creationId xmlns:a16="http://schemas.microsoft.com/office/drawing/2014/main" id="{F7C363EA-C75D-6A34-E338-625630022144}"/>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98CF0D7F-A027-7543-B743-DC1E4483698D}"/>
              </a:ext>
            </a:extLst>
          </p:cNvPr>
          <p:cNvSpPr>
            <a:spLocks noGrp="1"/>
          </p:cNvSpPr>
          <p:nvPr>
            <p:ph type="sldNum" sz="quarter" idx="11"/>
          </p:nvPr>
        </p:nvSpPr>
        <p:spPr/>
        <p:txBody>
          <a:bodyPr/>
          <a:lstStyle/>
          <a:p>
            <a:fld id="{F59CD943-D024-467A-B36E-F11E1285ED75}" type="slidenum">
              <a:rPr lang="en-GB" smtClean="0"/>
              <a:pPr/>
              <a:t>10</a:t>
            </a:fld>
            <a:endParaRPr lang="en-GB" dirty="0"/>
          </a:p>
        </p:txBody>
      </p:sp>
      <p:sp>
        <p:nvSpPr>
          <p:cNvPr id="5" name="Text Placeholder 4">
            <a:extLst>
              <a:ext uri="{FF2B5EF4-FFF2-40B4-BE49-F238E27FC236}">
                <a16:creationId xmlns:a16="http://schemas.microsoft.com/office/drawing/2014/main" id="{B1256E56-17E0-1A22-2B37-C0C569E25E52}"/>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7F5DDFB8-A86C-5E63-CBEB-B54E848E6694}"/>
              </a:ext>
            </a:extLst>
          </p:cNvPr>
          <p:cNvSpPr>
            <a:spLocks noGrp="1"/>
          </p:cNvSpPr>
          <p:nvPr>
            <p:ph type="body" sz="quarter" idx="14"/>
          </p:nvPr>
        </p:nvSpPr>
        <p:spPr>
          <a:xfrm>
            <a:off x="550863" y="1392503"/>
            <a:ext cx="6191953" cy="4711645"/>
          </a:xfrm>
        </p:spPr>
        <p:txBody>
          <a:bodyPr/>
          <a:lstStyle/>
          <a:p>
            <a:r>
              <a:rPr lang="en-US" sz="1600" dirty="0"/>
              <a:t>Post-WW2</a:t>
            </a:r>
          </a:p>
          <a:p>
            <a:pPr lvl="1"/>
            <a:r>
              <a:rPr lang="en-US" sz="1600" dirty="0"/>
              <a:t>National levels</a:t>
            </a:r>
          </a:p>
          <a:p>
            <a:pPr lvl="1"/>
            <a:r>
              <a:rPr lang="en-US" sz="1600" dirty="0"/>
              <a:t>Educational specialists</a:t>
            </a:r>
          </a:p>
          <a:p>
            <a:r>
              <a:rPr lang="en-US" sz="1600" dirty="0"/>
              <a:t>Post-2000</a:t>
            </a:r>
          </a:p>
          <a:p>
            <a:pPr lvl="1"/>
            <a:r>
              <a:rPr lang="en-US" sz="1600" dirty="0"/>
              <a:t>Ideological changes</a:t>
            </a:r>
          </a:p>
          <a:p>
            <a:pPr lvl="1"/>
            <a:r>
              <a:rPr lang="en-US" sz="1600" dirty="0"/>
              <a:t>Policymakers want top universities at the cutting edge of intellectual and scientific development</a:t>
            </a:r>
          </a:p>
          <a:p>
            <a:pPr lvl="1"/>
            <a:r>
              <a:rPr lang="en-US" sz="1600" dirty="0"/>
              <a:t>Systematic way of identifying and classifying world-class universities </a:t>
            </a:r>
          </a:p>
          <a:p>
            <a:pPr lvl="1"/>
            <a:r>
              <a:rPr lang="en-GB" sz="1600" dirty="0"/>
              <a:t>Integral part of discussions regarding the role and impact of universities </a:t>
            </a:r>
            <a:r>
              <a:rPr lang="en-US" sz="1600" dirty="0"/>
              <a:t>and guide evaluation and planning decisions at a global, national, institutional and individual level.</a:t>
            </a:r>
          </a:p>
          <a:p>
            <a:pPr lvl="1"/>
            <a:r>
              <a:rPr lang="en-US" sz="1600" dirty="0"/>
              <a:t>Cannot present the full picture of institutions </a:t>
            </a:r>
          </a:p>
          <a:p>
            <a:pPr lvl="1"/>
            <a:endParaRPr lang="en-US" dirty="0"/>
          </a:p>
          <a:p>
            <a:pPr marL="0" indent="0">
              <a:buNone/>
            </a:pPr>
            <a:endParaRPr lang="en-US" dirty="0"/>
          </a:p>
        </p:txBody>
      </p:sp>
      <p:pic>
        <p:nvPicPr>
          <p:cNvPr id="8" name="Picture 7">
            <a:extLst>
              <a:ext uri="{FF2B5EF4-FFF2-40B4-BE49-F238E27FC236}">
                <a16:creationId xmlns:a16="http://schemas.microsoft.com/office/drawing/2014/main" id="{E7E45039-F842-0F50-79B8-4D803D9F6279}"/>
              </a:ext>
            </a:extLst>
          </p:cNvPr>
          <p:cNvPicPr>
            <a:picLocks noChangeAspect="1"/>
          </p:cNvPicPr>
          <p:nvPr/>
        </p:nvPicPr>
        <p:blipFill rotWithShape="1">
          <a:blip r:embed="rId3">
            <a:extLst>
              <a:ext uri="{28A0092B-C50C-407E-A947-70E740481C1C}">
                <a14:useLocalDpi xmlns:a14="http://schemas.microsoft.com/office/drawing/2010/main" val="0"/>
              </a:ext>
            </a:extLst>
          </a:blip>
          <a:srcRect l="40638"/>
          <a:stretch/>
        </p:blipFill>
        <p:spPr>
          <a:xfrm>
            <a:off x="6823882" y="3553091"/>
            <a:ext cx="4817255" cy="3184263"/>
          </a:xfrm>
          <a:prstGeom prst="rect">
            <a:avLst/>
          </a:prstGeom>
        </p:spPr>
      </p:pic>
      <p:pic>
        <p:nvPicPr>
          <p:cNvPr id="9" name="Picture 8">
            <a:extLst>
              <a:ext uri="{FF2B5EF4-FFF2-40B4-BE49-F238E27FC236}">
                <a16:creationId xmlns:a16="http://schemas.microsoft.com/office/drawing/2014/main" id="{8548A18A-11D1-25D1-0036-3C1CA8B43462}"/>
              </a:ext>
            </a:extLst>
          </p:cNvPr>
          <p:cNvPicPr>
            <a:picLocks noChangeAspect="1"/>
          </p:cNvPicPr>
          <p:nvPr/>
        </p:nvPicPr>
        <p:blipFill rotWithShape="1">
          <a:blip r:embed="rId3">
            <a:extLst>
              <a:ext uri="{28A0092B-C50C-407E-A947-70E740481C1C}">
                <a14:useLocalDpi xmlns:a14="http://schemas.microsoft.com/office/drawing/2010/main" val="0"/>
              </a:ext>
            </a:extLst>
          </a:blip>
          <a:srcRect r="59030"/>
          <a:stretch/>
        </p:blipFill>
        <p:spPr>
          <a:xfrm>
            <a:off x="7474594" y="244737"/>
            <a:ext cx="3324759" cy="3184263"/>
          </a:xfrm>
          <a:prstGeom prst="rect">
            <a:avLst/>
          </a:prstGeom>
        </p:spPr>
      </p:pic>
      <p:sp>
        <p:nvSpPr>
          <p:cNvPr id="10" name="TextBox 9">
            <a:extLst>
              <a:ext uri="{FF2B5EF4-FFF2-40B4-BE49-F238E27FC236}">
                <a16:creationId xmlns:a16="http://schemas.microsoft.com/office/drawing/2014/main" id="{EEB059CC-46DD-EE09-1CAF-C1524CDE40CF}"/>
              </a:ext>
            </a:extLst>
          </p:cNvPr>
          <p:cNvSpPr txBox="1"/>
          <p:nvPr/>
        </p:nvSpPr>
        <p:spPr>
          <a:xfrm>
            <a:off x="550863" y="5827149"/>
            <a:ext cx="5099216" cy="276999"/>
          </a:xfrm>
          <a:prstGeom prst="rect">
            <a:avLst/>
          </a:prstGeom>
          <a:noFill/>
          <a:ln>
            <a:noFill/>
          </a:ln>
        </p:spPr>
        <p:txBody>
          <a:bodyPr wrap="square">
            <a:spAutoFit/>
          </a:bodyPr>
          <a:lstStyle/>
          <a:p>
            <a:r>
              <a:rPr lang="en-US" sz="1200" dirty="0">
                <a:hlinkClick r:id="rId4"/>
              </a:rPr>
              <a:t>https://</a:t>
            </a:r>
            <a:r>
              <a:rPr lang="en-US" sz="1200" dirty="0" err="1">
                <a:hlinkClick r:id="rId4"/>
              </a:rPr>
              <a:t>clarivate.com</a:t>
            </a:r>
            <a:r>
              <a:rPr lang="en-US" sz="1200" dirty="0">
                <a:hlinkClick r:id="rId4"/>
              </a:rPr>
              <a:t>/</a:t>
            </a:r>
            <a:r>
              <a:rPr lang="en-US" sz="1200" dirty="0" err="1">
                <a:hlinkClick r:id="rId4"/>
              </a:rPr>
              <a:t>lp</a:t>
            </a:r>
            <a:r>
              <a:rPr lang="en-US" sz="1200" dirty="0">
                <a:hlinkClick r:id="rId4"/>
              </a:rPr>
              <a:t>/an-introduction-to-global-university-rankings/</a:t>
            </a:r>
            <a:endParaRPr lang="en-US" sz="1200" dirty="0"/>
          </a:p>
        </p:txBody>
      </p:sp>
    </p:spTree>
    <p:extLst>
      <p:ext uri="{BB962C8B-B14F-4D97-AF65-F5344CB8AC3E}">
        <p14:creationId xmlns:p14="http://schemas.microsoft.com/office/powerpoint/2010/main" val="282996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566-99BC-6657-F5D1-1DD942E4C973}"/>
              </a:ext>
            </a:extLst>
          </p:cNvPr>
          <p:cNvSpPr>
            <a:spLocks noGrp="1"/>
          </p:cNvSpPr>
          <p:nvPr>
            <p:ph type="title"/>
          </p:nvPr>
        </p:nvSpPr>
        <p:spPr/>
        <p:txBody>
          <a:bodyPr/>
          <a:lstStyle/>
          <a:p>
            <a:r>
              <a:rPr lang="en-US" dirty="0"/>
              <a:t>Ranking methodology</a:t>
            </a:r>
          </a:p>
        </p:txBody>
      </p:sp>
      <p:sp>
        <p:nvSpPr>
          <p:cNvPr id="3" name="Footer Placeholder 2">
            <a:extLst>
              <a:ext uri="{FF2B5EF4-FFF2-40B4-BE49-F238E27FC236}">
                <a16:creationId xmlns:a16="http://schemas.microsoft.com/office/drawing/2014/main" id="{42D5A4B6-8740-607E-DCBC-A50B54CF1F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DEA607E-4CE4-83BC-552B-F18C13C07C43}"/>
              </a:ext>
            </a:extLst>
          </p:cNvPr>
          <p:cNvSpPr>
            <a:spLocks noGrp="1"/>
          </p:cNvSpPr>
          <p:nvPr>
            <p:ph type="sldNum" sz="quarter" idx="11"/>
          </p:nvPr>
        </p:nvSpPr>
        <p:spPr/>
        <p:txBody>
          <a:bodyPr/>
          <a:lstStyle/>
          <a:p>
            <a:fld id="{F59CD943-D024-467A-B36E-F11E1285ED75}" type="slidenum">
              <a:rPr lang="en-GB" smtClean="0"/>
              <a:pPr/>
              <a:t>11</a:t>
            </a:fld>
            <a:endParaRPr lang="en-GB" dirty="0"/>
          </a:p>
        </p:txBody>
      </p:sp>
      <p:sp>
        <p:nvSpPr>
          <p:cNvPr id="5" name="Text Placeholder 4">
            <a:extLst>
              <a:ext uri="{FF2B5EF4-FFF2-40B4-BE49-F238E27FC236}">
                <a16:creationId xmlns:a16="http://schemas.microsoft.com/office/drawing/2014/main" id="{C129330D-736E-E072-277A-42B10EC2E13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7D8B9AE-001C-C07A-D313-0A79635B4EFE}"/>
              </a:ext>
            </a:extLst>
          </p:cNvPr>
          <p:cNvSpPr>
            <a:spLocks noGrp="1"/>
          </p:cNvSpPr>
          <p:nvPr>
            <p:ph type="body" sz="quarter" idx="14"/>
          </p:nvPr>
        </p:nvSpPr>
        <p:spPr>
          <a:xfrm>
            <a:off x="550864" y="1569493"/>
            <a:ext cx="5076000" cy="4559845"/>
          </a:xfrm>
        </p:spPr>
        <p:txBody>
          <a:bodyPr/>
          <a:lstStyle/>
          <a:p>
            <a:r>
              <a:rPr lang="en-US" sz="1700" dirty="0"/>
              <a:t>Criteria</a:t>
            </a:r>
          </a:p>
          <a:p>
            <a:pPr lvl="1"/>
            <a:r>
              <a:rPr lang="en-US" sz="1700" dirty="0"/>
              <a:t>Research, patents based</a:t>
            </a:r>
          </a:p>
          <a:p>
            <a:pPr lvl="2"/>
            <a:r>
              <a:rPr lang="en-US" sz="1700" dirty="0"/>
              <a:t>Citations are a measure (apart from AWRU)</a:t>
            </a:r>
          </a:p>
          <a:p>
            <a:pPr lvl="1"/>
            <a:r>
              <a:rPr lang="en-US" sz="1700" dirty="0"/>
              <a:t>Others</a:t>
            </a:r>
          </a:p>
          <a:p>
            <a:endParaRPr lang="en-US" dirty="0"/>
          </a:p>
        </p:txBody>
      </p:sp>
      <p:sp>
        <p:nvSpPr>
          <p:cNvPr id="7" name="Text Placeholder 6">
            <a:extLst>
              <a:ext uri="{FF2B5EF4-FFF2-40B4-BE49-F238E27FC236}">
                <a16:creationId xmlns:a16="http://schemas.microsoft.com/office/drawing/2014/main" id="{3764A233-209B-3B12-D08B-701AE7014515}"/>
              </a:ext>
            </a:extLst>
          </p:cNvPr>
          <p:cNvSpPr>
            <a:spLocks noGrp="1"/>
          </p:cNvSpPr>
          <p:nvPr>
            <p:ph type="body" sz="quarter" idx="15"/>
          </p:nvPr>
        </p:nvSpPr>
        <p:spPr>
          <a:xfrm>
            <a:off x="6167438" y="1569493"/>
            <a:ext cx="5076000" cy="4321175"/>
          </a:xfrm>
        </p:spPr>
        <p:txBody>
          <a:bodyPr/>
          <a:lstStyle/>
          <a:p>
            <a:pPr marL="180000" lvl="1" indent="0">
              <a:buNone/>
            </a:pPr>
            <a:r>
              <a:rPr lang="en-US" sz="1700" dirty="0"/>
              <a:t>Relevant or useful criteria?</a:t>
            </a:r>
          </a:p>
          <a:p>
            <a:pPr lvl="1"/>
            <a:r>
              <a:rPr lang="en-US" sz="1700" dirty="0"/>
              <a:t>Alumni and staff with Nobel Prizes/Fields medals (AWRU)</a:t>
            </a:r>
          </a:p>
          <a:p>
            <a:pPr lvl="1"/>
            <a:r>
              <a:rPr lang="en-US" sz="1700" dirty="0"/>
              <a:t>Academic reputation (QS)</a:t>
            </a:r>
          </a:p>
          <a:p>
            <a:pPr lvl="2"/>
            <a:r>
              <a:rPr lang="en-US" sz="1700" dirty="0"/>
              <a:t>Opinions of &gt;94,000 individuals in higher education regarding teaching/research quality (40%)</a:t>
            </a:r>
          </a:p>
          <a:p>
            <a:pPr lvl="1"/>
            <a:r>
              <a:rPr lang="en-US" sz="1700" dirty="0"/>
              <a:t>Employer reputation (QS)</a:t>
            </a:r>
          </a:p>
          <a:p>
            <a:pPr lvl="2"/>
            <a:r>
              <a:rPr lang="en-US" sz="1700" dirty="0"/>
              <a:t>Employers' opinions identifying those institutions from which they source the most competent, innovative, effective graduates (10%)</a:t>
            </a:r>
          </a:p>
        </p:txBody>
      </p:sp>
      <p:pic>
        <p:nvPicPr>
          <p:cNvPr id="9" name="Picture 8">
            <a:extLst>
              <a:ext uri="{FF2B5EF4-FFF2-40B4-BE49-F238E27FC236}">
                <a16:creationId xmlns:a16="http://schemas.microsoft.com/office/drawing/2014/main" id="{C5716492-5326-C258-63AC-E84801DD0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64" y="3051494"/>
            <a:ext cx="5404946" cy="2839174"/>
          </a:xfrm>
          <a:prstGeom prst="rect">
            <a:avLst/>
          </a:prstGeom>
        </p:spPr>
      </p:pic>
      <p:sp>
        <p:nvSpPr>
          <p:cNvPr id="10" name="TextBox 9">
            <a:extLst>
              <a:ext uri="{FF2B5EF4-FFF2-40B4-BE49-F238E27FC236}">
                <a16:creationId xmlns:a16="http://schemas.microsoft.com/office/drawing/2014/main" id="{E36535E5-7F6B-ED7B-4C32-EB0F307A1CDB}"/>
              </a:ext>
            </a:extLst>
          </p:cNvPr>
          <p:cNvSpPr txBox="1"/>
          <p:nvPr/>
        </p:nvSpPr>
        <p:spPr>
          <a:xfrm>
            <a:off x="550863" y="5827149"/>
            <a:ext cx="5099216" cy="276999"/>
          </a:xfrm>
          <a:prstGeom prst="rect">
            <a:avLst/>
          </a:prstGeom>
          <a:noFill/>
          <a:ln>
            <a:noFill/>
          </a:ln>
        </p:spPr>
        <p:txBody>
          <a:bodyPr wrap="square">
            <a:spAutoFit/>
          </a:bodyPr>
          <a:lstStyle/>
          <a:p>
            <a:r>
              <a:rPr lang="en-US" sz="1200" dirty="0">
                <a:hlinkClick r:id="rId4"/>
              </a:rPr>
              <a:t>https://</a:t>
            </a:r>
            <a:r>
              <a:rPr lang="en-US" sz="1200" dirty="0" err="1">
                <a:hlinkClick r:id="rId4"/>
              </a:rPr>
              <a:t>clarivate.com</a:t>
            </a:r>
            <a:r>
              <a:rPr lang="en-US" sz="1200" dirty="0">
                <a:hlinkClick r:id="rId4"/>
              </a:rPr>
              <a:t>/</a:t>
            </a:r>
            <a:r>
              <a:rPr lang="en-US" sz="1200" dirty="0" err="1">
                <a:hlinkClick r:id="rId4"/>
              </a:rPr>
              <a:t>lp</a:t>
            </a:r>
            <a:r>
              <a:rPr lang="en-US" sz="1200" dirty="0">
                <a:hlinkClick r:id="rId4"/>
              </a:rPr>
              <a:t>/an-introduction-to-global-university-rankings/</a:t>
            </a:r>
            <a:endParaRPr lang="en-US" sz="1200" dirty="0"/>
          </a:p>
        </p:txBody>
      </p:sp>
    </p:spTree>
    <p:extLst>
      <p:ext uri="{BB962C8B-B14F-4D97-AF65-F5344CB8AC3E}">
        <p14:creationId xmlns:p14="http://schemas.microsoft.com/office/powerpoint/2010/main" val="380971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F250-380B-1F2A-D1B9-F4AE83ED803E}"/>
              </a:ext>
            </a:extLst>
          </p:cNvPr>
          <p:cNvSpPr>
            <a:spLocks noGrp="1"/>
          </p:cNvSpPr>
          <p:nvPr>
            <p:ph type="title"/>
          </p:nvPr>
        </p:nvSpPr>
        <p:spPr/>
        <p:txBody>
          <a:bodyPr/>
          <a:lstStyle/>
          <a:p>
            <a:r>
              <a:rPr lang="en-US" dirty="0"/>
              <a:t>Rewards</a:t>
            </a:r>
          </a:p>
        </p:txBody>
      </p:sp>
      <p:sp>
        <p:nvSpPr>
          <p:cNvPr id="3" name="Footer Placeholder 2">
            <a:extLst>
              <a:ext uri="{FF2B5EF4-FFF2-40B4-BE49-F238E27FC236}">
                <a16:creationId xmlns:a16="http://schemas.microsoft.com/office/drawing/2014/main" id="{8A26041B-E487-9C75-0D7F-898C0559FF0D}"/>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490619E-77B2-9DFB-32AC-8DFF47A1C905}"/>
              </a:ext>
            </a:extLst>
          </p:cNvPr>
          <p:cNvSpPr>
            <a:spLocks noGrp="1"/>
          </p:cNvSpPr>
          <p:nvPr>
            <p:ph type="sldNum" sz="quarter" idx="11"/>
          </p:nvPr>
        </p:nvSpPr>
        <p:spPr/>
        <p:txBody>
          <a:bodyPr/>
          <a:lstStyle/>
          <a:p>
            <a:fld id="{F59CD943-D024-467A-B36E-F11E1285ED75}" type="slidenum">
              <a:rPr lang="en-GB" smtClean="0"/>
              <a:pPr/>
              <a:t>12</a:t>
            </a:fld>
            <a:endParaRPr lang="en-GB" dirty="0"/>
          </a:p>
        </p:txBody>
      </p:sp>
      <p:sp>
        <p:nvSpPr>
          <p:cNvPr id="5" name="Text Placeholder 4">
            <a:extLst>
              <a:ext uri="{FF2B5EF4-FFF2-40B4-BE49-F238E27FC236}">
                <a16:creationId xmlns:a16="http://schemas.microsoft.com/office/drawing/2014/main" id="{9BB7F936-B719-EE05-FF07-AFAC00AB107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FC069F53-303A-558A-8B32-8F10332AC14D}"/>
              </a:ext>
            </a:extLst>
          </p:cNvPr>
          <p:cNvSpPr>
            <a:spLocks noGrp="1"/>
          </p:cNvSpPr>
          <p:nvPr>
            <p:ph type="body" sz="quarter" idx="14"/>
          </p:nvPr>
        </p:nvSpPr>
        <p:spPr>
          <a:xfrm>
            <a:off x="550863" y="1426026"/>
            <a:ext cx="8606785" cy="4321175"/>
          </a:xfrm>
        </p:spPr>
        <p:txBody>
          <a:bodyPr/>
          <a:lstStyle/>
          <a:p>
            <a:r>
              <a:rPr lang="en-US" sz="1800" dirty="0"/>
              <a:t>Cash for publications*</a:t>
            </a:r>
          </a:p>
          <a:p>
            <a:pPr lvl="1"/>
            <a:r>
              <a:rPr lang="en-US" sz="1800" dirty="0"/>
              <a:t>China</a:t>
            </a:r>
          </a:p>
          <a:p>
            <a:pPr lvl="1"/>
            <a:r>
              <a:rPr lang="en-US" sz="1800" dirty="0"/>
              <a:t>High impact journals</a:t>
            </a:r>
          </a:p>
          <a:p>
            <a:pPr lvl="1"/>
            <a:r>
              <a:rPr lang="en-US" sz="1800" dirty="0"/>
              <a:t>Policy reversal (</a:t>
            </a:r>
            <a:r>
              <a:rPr lang="en-US" sz="1800" i="1" dirty="0"/>
              <a:t>Nature</a:t>
            </a:r>
            <a:r>
              <a:rPr lang="en-US" sz="1800" dirty="0"/>
              <a:t> 579, 18, 2020)</a:t>
            </a:r>
          </a:p>
          <a:p>
            <a:pPr lvl="1"/>
            <a:r>
              <a:rPr lang="en-US" sz="1800" dirty="0"/>
              <a:t>“fewer but better” policy</a:t>
            </a:r>
          </a:p>
          <a:p>
            <a:pPr lvl="1"/>
            <a:r>
              <a:rPr lang="en-US" sz="1800" dirty="0"/>
              <a:t>South Korea - but does not promote innovation (</a:t>
            </a:r>
            <a:r>
              <a:rPr lang="en-GB" sz="1800" i="1" dirty="0"/>
              <a:t>Nature</a:t>
            </a:r>
            <a:r>
              <a:rPr lang="en-GB" sz="1800" dirty="0"/>
              <a:t> 606, 229, 2022)</a:t>
            </a:r>
          </a:p>
          <a:p>
            <a:pPr lvl="1"/>
            <a:r>
              <a:rPr lang="en-GB" sz="1800" dirty="0"/>
              <a:t>Pakistan</a:t>
            </a:r>
            <a:endParaRPr lang="en-US" sz="1800" dirty="0"/>
          </a:p>
          <a:p>
            <a:r>
              <a:rPr lang="en-US" sz="1800" dirty="0"/>
              <a:t>Strategic self citation</a:t>
            </a:r>
          </a:p>
          <a:p>
            <a:r>
              <a:rPr lang="en-US" sz="1800" dirty="0"/>
              <a:t>Highly Cited Researchers (AWRU)</a:t>
            </a:r>
          </a:p>
          <a:p>
            <a:endParaRPr lang="en-US" dirty="0"/>
          </a:p>
          <a:p>
            <a:endParaRPr lang="en-US" dirty="0"/>
          </a:p>
          <a:p>
            <a:pPr lvl="1"/>
            <a:endParaRPr lang="en-US" dirty="0"/>
          </a:p>
        </p:txBody>
      </p:sp>
      <p:sp>
        <p:nvSpPr>
          <p:cNvPr id="9" name="TextBox 8">
            <a:extLst>
              <a:ext uri="{FF2B5EF4-FFF2-40B4-BE49-F238E27FC236}">
                <a16:creationId xmlns:a16="http://schemas.microsoft.com/office/drawing/2014/main" id="{730AFF4E-2A8E-C1E8-1557-9CDB0F697578}"/>
              </a:ext>
            </a:extLst>
          </p:cNvPr>
          <p:cNvSpPr txBox="1"/>
          <p:nvPr/>
        </p:nvSpPr>
        <p:spPr>
          <a:xfrm>
            <a:off x="0" y="5748695"/>
            <a:ext cx="9053131" cy="276999"/>
          </a:xfrm>
          <a:prstGeom prst="rect">
            <a:avLst/>
          </a:prstGeom>
          <a:noFill/>
          <a:ln>
            <a:noFill/>
          </a:ln>
        </p:spPr>
        <p:txBody>
          <a:bodyPr wrap="square">
            <a:spAutoFit/>
          </a:bodyPr>
          <a:lstStyle/>
          <a:p>
            <a:pPr lvl="1"/>
            <a:r>
              <a:rPr lang="en-US" sz="1200" dirty="0"/>
              <a:t>*e.g., </a:t>
            </a:r>
            <a:r>
              <a:rPr lang="en-GB" sz="1200" dirty="0" err="1"/>
              <a:t>Fuyuno</a:t>
            </a:r>
            <a:r>
              <a:rPr lang="en-GB" sz="1200" dirty="0"/>
              <a:t> &amp; </a:t>
            </a:r>
            <a:r>
              <a:rPr lang="en-GB" sz="1200" dirty="0" err="1"/>
              <a:t>Cyranoski</a:t>
            </a:r>
            <a:r>
              <a:rPr lang="en-GB" sz="1200" dirty="0"/>
              <a:t>. Cash for papers: putting a premium on publication. </a:t>
            </a:r>
            <a:r>
              <a:rPr lang="en-GB" sz="1200" i="1" dirty="0"/>
              <a:t>Nature</a:t>
            </a:r>
            <a:r>
              <a:rPr lang="en-GB" sz="1200" dirty="0"/>
              <a:t> 441, 792 (2006)</a:t>
            </a:r>
            <a:endParaRPr lang="en-US" sz="1200" dirty="0"/>
          </a:p>
        </p:txBody>
      </p:sp>
    </p:spTree>
    <p:extLst>
      <p:ext uri="{BB962C8B-B14F-4D97-AF65-F5344CB8AC3E}">
        <p14:creationId xmlns:p14="http://schemas.microsoft.com/office/powerpoint/2010/main" val="188506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F250-380B-1F2A-D1B9-F4AE83ED803E}"/>
              </a:ext>
            </a:extLst>
          </p:cNvPr>
          <p:cNvSpPr>
            <a:spLocks noGrp="1"/>
          </p:cNvSpPr>
          <p:nvPr>
            <p:ph type="title"/>
          </p:nvPr>
        </p:nvSpPr>
        <p:spPr/>
        <p:txBody>
          <a:bodyPr/>
          <a:lstStyle/>
          <a:p>
            <a:r>
              <a:rPr lang="en-US" dirty="0"/>
              <a:t>Publish or perish</a:t>
            </a:r>
          </a:p>
        </p:txBody>
      </p:sp>
      <p:sp>
        <p:nvSpPr>
          <p:cNvPr id="3" name="Footer Placeholder 2">
            <a:extLst>
              <a:ext uri="{FF2B5EF4-FFF2-40B4-BE49-F238E27FC236}">
                <a16:creationId xmlns:a16="http://schemas.microsoft.com/office/drawing/2014/main" id="{8A26041B-E487-9C75-0D7F-898C0559FF0D}"/>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490619E-77B2-9DFB-32AC-8DFF47A1C905}"/>
              </a:ext>
            </a:extLst>
          </p:cNvPr>
          <p:cNvSpPr>
            <a:spLocks noGrp="1"/>
          </p:cNvSpPr>
          <p:nvPr>
            <p:ph type="sldNum" sz="quarter" idx="11"/>
          </p:nvPr>
        </p:nvSpPr>
        <p:spPr/>
        <p:txBody>
          <a:bodyPr/>
          <a:lstStyle/>
          <a:p>
            <a:fld id="{F59CD943-D024-467A-B36E-F11E1285ED75}" type="slidenum">
              <a:rPr lang="en-GB" smtClean="0"/>
              <a:pPr/>
              <a:t>13</a:t>
            </a:fld>
            <a:endParaRPr lang="en-GB" dirty="0"/>
          </a:p>
        </p:txBody>
      </p:sp>
      <p:sp>
        <p:nvSpPr>
          <p:cNvPr id="5" name="Text Placeholder 4">
            <a:extLst>
              <a:ext uri="{FF2B5EF4-FFF2-40B4-BE49-F238E27FC236}">
                <a16:creationId xmlns:a16="http://schemas.microsoft.com/office/drawing/2014/main" id="{9BB7F936-B719-EE05-FF07-AFAC00AB107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FC069F53-303A-558A-8B32-8F10332AC14D}"/>
              </a:ext>
            </a:extLst>
          </p:cNvPr>
          <p:cNvSpPr>
            <a:spLocks noGrp="1"/>
          </p:cNvSpPr>
          <p:nvPr>
            <p:ph type="body" sz="quarter" idx="14"/>
          </p:nvPr>
        </p:nvSpPr>
        <p:spPr/>
        <p:txBody>
          <a:bodyPr/>
          <a:lstStyle/>
          <a:p>
            <a:r>
              <a:rPr lang="en-US" sz="1800" dirty="0"/>
              <a:t>Tenure, promotions and funding are still highly influenced by:</a:t>
            </a:r>
          </a:p>
          <a:p>
            <a:pPr lvl="1"/>
            <a:r>
              <a:rPr lang="en-US" sz="1800" dirty="0"/>
              <a:t>Number of publications </a:t>
            </a:r>
          </a:p>
          <a:p>
            <a:pPr lvl="1"/>
            <a:r>
              <a:rPr lang="en-US" sz="1800" dirty="0"/>
              <a:t>Publishing in high impact journals </a:t>
            </a:r>
          </a:p>
          <a:p>
            <a:pPr lvl="1"/>
            <a:r>
              <a:rPr lang="en-US" sz="1800" dirty="0"/>
              <a:t>Number of citations  </a:t>
            </a:r>
          </a:p>
          <a:p>
            <a:endParaRPr lang="en-US" sz="1800" dirty="0"/>
          </a:p>
          <a:p>
            <a:pPr lvl="1"/>
            <a:endParaRPr lang="en-US" dirty="0"/>
          </a:p>
        </p:txBody>
      </p:sp>
      <p:sp>
        <p:nvSpPr>
          <p:cNvPr id="7" name="Text Placeholder 6">
            <a:extLst>
              <a:ext uri="{FF2B5EF4-FFF2-40B4-BE49-F238E27FC236}">
                <a16:creationId xmlns:a16="http://schemas.microsoft.com/office/drawing/2014/main" id="{0A010E12-9779-12E1-1A1C-2A59A4C1E644}"/>
              </a:ext>
            </a:extLst>
          </p:cNvPr>
          <p:cNvSpPr>
            <a:spLocks noGrp="1"/>
          </p:cNvSpPr>
          <p:nvPr>
            <p:ph type="body" sz="quarter" idx="15"/>
          </p:nvPr>
        </p:nvSpPr>
        <p:spPr/>
        <p:txBody>
          <a:bodyPr/>
          <a:lstStyle/>
          <a:p>
            <a:r>
              <a:rPr lang="en-US" sz="1800" dirty="0"/>
              <a:t>Highly flawed measures</a:t>
            </a:r>
          </a:p>
          <a:p>
            <a:pPr lvl="1"/>
            <a:r>
              <a:rPr lang="en-US" sz="1800" dirty="0"/>
              <a:t>Biased datasets</a:t>
            </a:r>
          </a:p>
          <a:p>
            <a:pPr lvl="1"/>
            <a:r>
              <a:rPr lang="en-US" sz="1800" dirty="0"/>
              <a:t>Disparities between disciplines </a:t>
            </a:r>
          </a:p>
          <a:p>
            <a:pPr lvl="1"/>
            <a:r>
              <a:rPr lang="en-US" sz="1800" dirty="0"/>
              <a:t>Inability to accurately capture interdisciplinary research</a:t>
            </a:r>
          </a:p>
          <a:p>
            <a:pPr lvl="1"/>
            <a:r>
              <a:rPr lang="en-US" sz="1800" dirty="0"/>
              <a:t>Inability to accurately capture increasingly  specialized science</a:t>
            </a:r>
          </a:p>
          <a:p>
            <a:endParaRPr lang="en-US" dirty="0"/>
          </a:p>
        </p:txBody>
      </p:sp>
    </p:spTree>
    <p:extLst>
      <p:ext uri="{BB962C8B-B14F-4D97-AF65-F5344CB8AC3E}">
        <p14:creationId xmlns:p14="http://schemas.microsoft.com/office/powerpoint/2010/main" val="421298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672E-E0B0-F2B9-08F9-13BB6631F365}"/>
              </a:ext>
            </a:extLst>
          </p:cNvPr>
          <p:cNvSpPr>
            <a:spLocks noGrp="1"/>
          </p:cNvSpPr>
          <p:nvPr>
            <p:ph type="title"/>
          </p:nvPr>
        </p:nvSpPr>
        <p:spPr/>
        <p:txBody>
          <a:bodyPr/>
          <a:lstStyle/>
          <a:p>
            <a:r>
              <a:rPr lang="en-US" dirty="0"/>
              <a:t>Who are rankings for?</a:t>
            </a:r>
          </a:p>
        </p:txBody>
      </p:sp>
      <p:sp>
        <p:nvSpPr>
          <p:cNvPr id="3" name="Footer Placeholder 2">
            <a:extLst>
              <a:ext uri="{FF2B5EF4-FFF2-40B4-BE49-F238E27FC236}">
                <a16:creationId xmlns:a16="http://schemas.microsoft.com/office/drawing/2014/main" id="{F7C363EA-C75D-6A34-E338-625630022144}"/>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98CF0D7F-A027-7543-B743-DC1E4483698D}"/>
              </a:ext>
            </a:extLst>
          </p:cNvPr>
          <p:cNvSpPr>
            <a:spLocks noGrp="1"/>
          </p:cNvSpPr>
          <p:nvPr>
            <p:ph type="sldNum" sz="quarter" idx="11"/>
          </p:nvPr>
        </p:nvSpPr>
        <p:spPr/>
        <p:txBody>
          <a:bodyPr/>
          <a:lstStyle/>
          <a:p>
            <a:fld id="{F59CD943-D024-467A-B36E-F11E1285ED75}" type="slidenum">
              <a:rPr lang="en-GB" smtClean="0"/>
              <a:pPr/>
              <a:t>14</a:t>
            </a:fld>
            <a:endParaRPr lang="en-GB" dirty="0"/>
          </a:p>
        </p:txBody>
      </p:sp>
      <p:sp>
        <p:nvSpPr>
          <p:cNvPr id="5" name="Text Placeholder 4">
            <a:extLst>
              <a:ext uri="{FF2B5EF4-FFF2-40B4-BE49-F238E27FC236}">
                <a16:creationId xmlns:a16="http://schemas.microsoft.com/office/drawing/2014/main" id="{B1256E56-17E0-1A22-2B37-C0C569E25E52}"/>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7F5DDFB8-A86C-5E63-CBEB-B54E848E6694}"/>
              </a:ext>
            </a:extLst>
          </p:cNvPr>
          <p:cNvSpPr>
            <a:spLocks noGrp="1"/>
          </p:cNvSpPr>
          <p:nvPr>
            <p:ph type="body" sz="quarter" idx="14"/>
          </p:nvPr>
        </p:nvSpPr>
        <p:spPr/>
        <p:txBody>
          <a:bodyPr/>
          <a:lstStyle/>
          <a:p>
            <a:endParaRPr lang="en-US" dirty="0"/>
          </a:p>
        </p:txBody>
      </p:sp>
      <p:sp>
        <p:nvSpPr>
          <p:cNvPr id="7" name="Text Placeholder 6">
            <a:extLst>
              <a:ext uri="{FF2B5EF4-FFF2-40B4-BE49-F238E27FC236}">
                <a16:creationId xmlns:a16="http://schemas.microsoft.com/office/drawing/2014/main" id="{1763569F-A4E3-1FF9-DA34-013BC3C8FB66}"/>
              </a:ext>
            </a:extLst>
          </p:cNvPr>
          <p:cNvSpPr>
            <a:spLocks noGrp="1"/>
          </p:cNvSpPr>
          <p:nvPr>
            <p:ph type="body" sz="quarter" idx="15"/>
          </p:nvPr>
        </p:nvSpPr>
        <p:spPr/>
        <p:txBody>
          <a:bodyPr/>
          <a:lstStyle/>
          <a:p>
            <a:endParaRPr lang="en-US"/>
          </a:p>
        </p:txBody>
      </p:sp>
      <p:sp>
        <p:nvSpPr>
          <p:cNvPr id="24" name="Rectangle 23">
            <a:extLst>
              <a:ext uri="{FF2B5EF4-FFF2-40B4-BE49-F238E27FC236}">
                <a16:creationId xmlns:a16="http://schemas.microsoft.com/office/drawing/2014/main" id="{57359F8E-21F7-CF22-7EEE-FECE3BD18CEF}"/>
              </a:ext>
            </a:extLst>
          </p:cNvPr>
          <p:cNvSpPr/>
          <p:nvPr/>
        </p:nvSpPr>
        <p:spPr>
          <a:xfrm>
            <a:off x="569986" y="1585192"/>
            <a:ext cx="3216923" cy="8229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Ins="14400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panose="020B0604020104020204" pitchFamily="34" charset="0"/>
              </a:rPr>
              <a:t>STUDENTS</a:t>
            </a:r>
          </a:p>
        </p:txBody>
      </p:sp>
      <p:sp>
        <p:nvSpPr>
          <p:cNvPr id="25" name="Rectangle 24">
            <a:extLst>
              <a:ext uri="{FF2B5EF4-FFF2-40B4-BE49-F238E27FC236}">
                <a16:creationId xmlns:a16="http://schemas.microsoft.com/office/drawing/2014/main" id="{2FC1F3EF-2D14-1EEC-A814-580BA312A6EA}"/>
              </a:ext>
            </a:extLst>
          </p:cNvPr>
          <p:cNvSpPr/>
          <p:nvPr/>
        </p:nvSpPr>
        <p:spPr>
          <a:xfrm>
            <a:off x="4105996" y="1587935"/>
            <a:ext cx="7495136" cy="822960"/>
          </a:xfrm>
          <a:prstGeom prst="rect">
            <a:avLst/>
          </a:prstGeom>
          <a:solidFill>
            <a:schemeClr val="bg1">
              <a:lumMod val="95000"/>
            </a:schemeClr>
          </a:solidFill>
        </p:spPr>
        <p:txBody>
          <a:bodyPr anchor="ctr" anchorCtr="0">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rPr>
              <a:t>Reputation derived from league tables/rankings is a critical determinant for student applicants, especially for international students</a:t>
            </a:r>
          </a:p>
        </p:txBody>
      </p:sp>
      <p:sp>
        <p:nvSpPr>
          <p:cNvPr id="26" name="Rectangle 25">
            <a:extLst>
              <a:ext uri="{FF2B5EF4-FFF2-40B4-BE49-F238E27FC236}">
                <a16:creationId xmlns:a16="http://schemas.microsoft.com/office/drawing/2014/main" id="{932334BC-D44A-4F6A-49EB-168D0A0C9725}"/>
              </a:ext>
            </a:extLst>
          </p:cNvPr>
          <p:cNvSpPr/>
          <p:nvPr/>
        </p:nvSpPr>
        <p:spPr>
          <a:xfrm>
            <a:off x="569986" y="2484791"/>
            <a:ext cx="3215998" cy="822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Ins="14400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panose="020B0604020104020204" pitchFamily="34" charset="0"/>
              </a:rPr>
              <a:t>GOVERNMENT &amp; </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panose="020B0604020104020204" pitchFamily="34" charset="0"/>
              </a:rPr>
              <a:t>FUNDING AGENCIES</a:t>
            </a:r>
          </a:p>
        </p:txBody>
      </p:sp>
      <p:sp>
        <p:nvSpPr>
          <p:cNvPr id="27" name="Rectangle 26">
            <a:extLst>
              <a:ext uri="{FF2B5EF4-FFF2-40B4-BE49-F238E27FC236}">
                <a16:creationId xmlns:a16="http://schemas.microsoft.com/office/drawing/2014/main" id="{D92ADFEE-849B-421C-9E39-644117B2837A}"/>
              </a:ext>
            </a:extLst>
          </p:cNvPr>
          <p:cNvSpPr/>
          <p:nvPr/>
        </p:nvSpPr>
        <p:spPr>
          <a:xfrm>
            <a:off x="4105995" y="2487534"/>
            <a:ext cx="7495136" cy="822960"/>
          </a:xfrm>
          <a:prstGeom prst="rect">
            <a:avLst/>
          </a:prstGeom>
          <a:solidFill>
            <a:schemeClr val="bg1">
              <a:lumMod val="95000"/>
            </a:schemeClr>
          </a:solidFill>
        </p:spPr>
        <p:txBody>
          <a:bodyPr anchor="ctr" anchorCtr="0">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rPr>
              <a:t>Government and funding agencies are more favorably disposed to highly ranked universities</a:t>
            </a:r>
          </a:p>
        </p:txBody>
      </p:sp>
      <p:sp>
        <p:nvSpPr>
          <p:cNvPr id="28" name="Rectangle 27">
            <a:extLst>
              <a:ext uri="{FF2B5EF4-FFF2-40B4-BE49-F238E27FC236}">
                <a16:creationId xmlns:a16="http://schemas.microsoft.com/office/drawing/2014/main" id="{0795DF9D-2AE8-5FFB-4E0B-857DA8C1C024}"/>
              </a:ext>
            </a:extLst>
          </p:cNvPr>
          <p:cNvSpPr/>
          <p:nvPr/>
        </p:nvSpPr>
        <p:spPr>
          <a:xfrm>
            <a:off x="569985" y="3384390"/>
            <a:ext cx="3215998" cy="8229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Ins="14400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panose="020B0604020104020204" pitchFamily="34" charset="0"/>
              </a:rPr>
              <a:t>EMPLOYERS</a:t>
            </a:r>
          </a:p>
        </p:txBody>
      </p:sp>
      <p:sp>
        <p:nvSpPr>
          <p:cNvPr id="29" name="Rectangle 28">
            <a:extLst>
              <a:ext uri="{FF2B5EF4-FFF2-40B4-BE49-F238E27FC236}">
                <a16:creationId xmlns:a16="http://schemas.microsoft.com/office/drawing/2014/main" id="{DD48D4BA-E675-C29D-1E81-DDCB6B6DBDC4}"/>
              </a:ext>
            </a:extLst>
          </p:cNvPr>
          <p:cNvSpPr/>
          <p:nvPr/>
        </p:nvSpPr>
        <p:spPr>
          <a:xfrm>
            <a:off x="4105995" y="3387133"/>
            <a:ext cx="7495136" cy="822960"/>
          </a:xfrm>
          <a:prstGeom prst="rect">
            <a:avLst/>
          </a:prstGeom>
          <a:solidFill>
            <a:schemeClr val="bg1">
              <a:lumMod val="95000"/>
            </a:schemeClr>
          </a:solidFill>
        </p:spPr>
        <p:txBody>
          <a:bodyPr anchor="ctr" anchorCtr="0">
            <a:noAutofit/>
          </a:bodyPr>
          <a:lstStyle/>
          <a:p>
            <a:pPr lvl="0" algn="just"/>
            <a:r>
              <a:rPr lang="en-US" sz="1700" dirty="0">
                <a:solidFill>
                  <a:srgbClr val="000000"/>
                </a:solidFill>
              </a:rPr>
              <a:t>Employers often seek out and prioritize candidates from the most highly respected universities</a:t>
            </a:r>
            <a:endParaRPr kumimoji="0" lang="en-US" sz="1700" b="0" i="0" u="none" strike="noStrike" kern="1200" cap="none" spc="0" normalizeH="0" baseline="0" noProof="0" dirty="0">
              <a:ln>
                <a:noFill/>
              </a:ln>
              <a:solidFill>
                <a:srgbClr val="000000"/>
              </a:solidFill>
              <a:effectLst/>
              <a:uLnTx/>
              <a:uFillTx/>
            </a:endParaRPr>
          </a:p>
        </p:txBody>
      </p:sp>
      <p:sp>
        <p:nvSpPr>
          <p:cNvPr id="30" name="Rectangle 29">
            <a:extLst>
              <a:ext uri="{FF2B5EF4-FFF2-40B4-BE49-F238E27FC236}">
                <a16:creationId xmlns:a16="http://schemas.microsoft.com/office/drawing/2014/main" id="{509AB72A-0AC4-178B-F81A-9B1C26B8CB94}"/>
              </a:ext>
            </a:extLst>
          </p:cNvPr>
          <p:cNvSpPr/>
          <p:nvPr/>
        </p:nvSpPr>
        <p:spPr>
          <a:xfrm>
            <a:off x="569006" y="4283990"/>
            <a:ext cx="3217851" cy="822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Ins="14400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panose="020B0604020104020204" pitchFamily="34" charset="0"/>
              </a:rPr>
              <a:t>PARTNERS &amp; COLLABORATORS</a:t>
            </a:r>
          </a:p>
        </p:txBody>
      </p:sp>
      <p:sp>
        <p:nvSpPr>
          <p:cNvPr id="31" name="Rectangle 30">
            <a:extLst>
              <a:ext uri="{FF2B5EF4-FFF2-40B4-BE49-F238E27FC236}">
                <a16:creationId xmlns:a16="http://schemas.microsoft.com/office/drawing/2014/main" id="{8606EC75-D638-04F6-4A6B-83673C697D62}"/>
              </a:ext>
            </a:extLst>
          </p:cNvPr>
          <p:cNvSpPr/>
          <p:nvPr/>
        </p:nvSpPr>
        <p:spPr>
          <a:xfrm>
            <a:off x="4105996" y="4286733"/>
            <a:ext cx="7495136" cy="822960"/>
          </a:xfrm>
          <a:prstGeom prst="rect">
            <a:avLst/>
          </a:prstGeom>
          <a:solidFill>
            <a:schemeClr val="bg1">
              <a:lumMod val="95000"/>
            </a:schemeClr>
          </a:solidFill>
        </p:spPr>
        <p:txBody>
          <a:bodyPr anchor="ctr" anchorCtr="0">
            <a:noAutofit/>
          </a:bodyPr>
          <a:lstStyle/>
          <a:p>
            <a:pPr lvl="0" algn="just"/>
            <a:r>
              <a:rPr lang="en-US" sz="1700" dirty="0">
                <a:solidFill>
                  <a:srgbClr val="000000"/>
                </a:solidFill>
              </a:rPr>
              <a:t>Organizations and institutions use rankings as a benchmark when seeking out collaboration partners</a:t>
            </a:r>
          </a:p>
        </p:txBody>
      </p:sp>
      <p:sp>
        <p:nvSpPr>
          <p:cNvPr id="32" name="Rectangle 31">
            <a:extLst>
              <a:ext uri="{FF2B5EF4-FFF2-40B4-BE49-F238E27FC236}">
                <a16:creationId xmlns:a16="http://schemas.microsoft.com/office/drawing/2014/main" id="{27C4CC38-A3FA-E54D-C303-4033F8210825}"/>
              </a:ext>
            </a:extLst>
          </p:cNvPr>
          <p:cNvSpPr/>
          <p:nvPr/>
        </p:nvSpPr>
        <p:spPr>
          <a:xfrm>
            <a:off x="569006" y="5183588"/>
            <a:ext cx="3217851" cy="8229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Ins="144000" rtlCol="0" anchor="ctr"/>
          <a:lstStyle/>
          <a:p>
            <a:pPr lvl="0" algn="r"/>
            <a:r>
              <a:rPr lang="en-US" sz="2000" b="1" dirty="0">
                <a:solidFill>
                  <a:srgbClr val="FFFFFF"/>
                </a:solidFill>
                <a:latin typeface="Abadi" panose="020B0604020104020204" pitchFamily="34" charset="0"/>
              </a:rPr>
              <a:t>UNIVERSITIES &amp; LEADERSHIP</a:t>
            </a:r>
          </a:p>
        </p:txBody>
      </p:sp>
      <p:sp>
        <p:nvSpPr>
          <p:cNvPr id="33" name="Rectangle 32">
            <a:extLst>
              <a:ext uri="{FF2B5EF4-FFF2-40B4-BE49-F238E27FC236}">
                <a16:creationId xmlns:a16="http://schemas.microsoft.com/office/drawing/2014/main" id="{70F01513-DBD0-3F05-E540-018E0BB6875C}"/>
              </a:ext>
            </a:extLst>
          </p:cNvPr>
          <p:cNvSpPr/>
          <p:nvPr/>
        </p:nvSpPr>
        <p:spPr>
          <a:xfrm>
            <a:off x="4105995" y="5183588"/>
            <a:ext cx="7495136" cy="822960"/>
          </a:xfrm>
          <a:prstGeom prst="rect">
            <a:avLst/>
          </a:prstGeom>
          <a:solidFill>
            <a:schemeClr val="bg1">
              <a:lumMod val="95000"/>
            </a:schemeClr>
          </a:solidFill>
        </p:spPr>
        <p:txBody>
          <a:bodyPr anchor="ctr" anchorCtr="0">
            <a:noAutofit/>
          </a:bodyPr>
          <a:lstStyle/>
          <a:p>
            <a:pPr lvl="0" algn="just"/>
            <a:r>
              <a:rPr lang="en-US" sz="1700" dirty="0">
                <a:solidFill>
                  <a:srgbClr val="000000"/>
                </a:solidFill>
              </a:rPr>
              <a:t>University leadership can see the impact directly in the form of quality and number of students enrolled, which in turn affect their budget</a:t>
            </a:r>
          </a:p>
        </p:txBody>
      </p:sp>
      <p:pic>
        <p:nvPicPr>
          <p:cNvPr id="34" name="Graphic 33" descr="Bank with solid fill">
            <a:extLst>
              <a:ext uri="{FF2B5EF4-FFF2-40B4-BE49-F238E27FC236}">
                <a16:creationId xmlns:a16="http://schemas.microsoft.com/office/drawing/2014/main" id="{A410E526-E0FD-7B69-C096-826AD45CB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57" y="5235068"/>
            <a:ext cx="720000" cy="720000"/>
          </a:xfrm>
          <a:prstGeom prst="rect">
            <a:avLst/>
          </a:prstGeom>
        </p:spPr>
      </p:pic>
      <p:pic>
        <p:nvPicPr>
          <p:cNvPr id="35" name="Graphic 34" descr="Connections with solid fill">
            <a:extLst>
              <a:ext uri="{FF2B5EF4-FFF2-40B4-BE49-F238E27FC236}">
                <a16:creationId xmlns:a16="http://schemas.microsoft.com/office/drawing/2014/main" id="{A968E61E-8983-3622-1CB5-69173096E4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756" y="4337967"/>
            <a:ext cx="720000" cy="720000"/>
          </a:xfrm>
          <a:prstGeom prst="rect">
            <a:avLst/>
          </a:prstGeom>
        </p:spPr>
      </p:pic>
      <p:pic>
        <p:nvPicPr>
          <p:cNvPr id="36" name="Graphic 35" descr="Target Audience with solid fill">
            <a:extLst>
              <a:ext uri="{FF2B5EF4-FFF2-40B4-BE49-F238E27FC236}">
                <a16:creationId xmlns:a16="http://schemas.microsoft.com/office/drawing/2014/main" id="{A5BEC03E-DDF9-43A9-EB2A-6D9528C0D7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4756" y="3429000"/>
            <a:ext cx="720000" cy="720000"/>
          </a:xfrm>
          <a:prstGeom prst="rect">
            <a:avLst/>
          </a:prstGeom>
        </p:spPr>
      </p:pic>
      <p:pic>
        <p:nvPicPr>
          <p:cNvPr id="37" name="Graphic 36" descr="Aspiration with solid fill">
            <a:extLst>
              <a:ext uri="{FF2B5EF4-FFF2-40B4-BE49-F238E27FC236}">
                <a16:creationId xmlns:a16="http://schemas.microsoft.com/office/drawing/2014/main" id="{4BFAE8FC-D91D-E854-7132-EE277EEE99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4756" y="1642317"/>
            <a:ext cx="720000" cy="720000"/>
          </a:xfrm>
          <a:prstGeom prst="rect">
            <a:avLst/>
          </a:prstGeom>
        </p:spPr>
      </p:pic>
      <p:pic>
        <p:nvPicPr>
          <p:cNvPr id="38" name="Graphic 37" descr="Money with solid fill">
            <a:extLst>
              <a:ext uri="{FF2B5EF4-FFF2-40B4-BE49-F238E27FC236}">
                <a16:creationId xmlns:a16="http://schemas.microsoft.com/office/drawing/2014/main" id="{D575D2C8-7D5D-C3B1-4227-BF04C5ED0A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4756" y="2544308"/>
            <a:ext cx="720000" cy="720000"/>
          </a:xfrm>
          <a:prstGeom prst="rect">
            <a:avLst/>
          </a:prstGeom>
        </p:spPr>
      </p:pic>
    </p:spTree>
    <p:extLst>
      <p:ext uri="{BB962C8B-B14F-4D97-AF65-F5344CB8AC3E}">
        <p14:creationId xmlns:p14="http://schemas.microsoft.com/office/powerpoint/2010/main" val="234649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566-99BC-6657-F5D1-1DD942E4C973}"/>
              </a:ext>
            </a:extLst>
          </p:cNvPr>
          <p:cNvSpPr>
            <a:spLocks noGrp="1"/>
          </p:cNvSpPr>
          <p:nvPr>
            <p:ph type="title"/>
          </p:nvPr>
        </p:nvSpPr>
        <p:spPr/>
        <p:txBody>
          <a:bodyPr/>
          <a:lstStyle/>
          <a:p>
            <a:r>
              <a:rPr lang="en-US" dirty="0"/>
              <a:t>Clarivate supports an evolving approach to research assessment</a:t>
            </a:r>
          </a:p>
        </p:txBody>
      </p:sp>
      <p:sp>
        <p:nvSpPr>
          <p:cNvPr id="3" name="Footer Placeholder 2">
            <a:extLst>
              <a:ext uri="{FF2B5EF4-FFF2-40B4-BE49-F238E27FC236}">
                <a16:creationId xmlns:a16="http://schemas.microsoft.com/office/drawing/2014/main" id="{42D5A4B6-8740-607E-DCBC-A50B54CF1F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DEA607E-4CE4-83BC-552B-F18C13C07C43}"/>
              </a:ext>
            </a:extLst>
          </p:cNvPr>
          <p:cNvSpPr>
            <a:spLocks noGrp="1"/>
          </p:cNvSpPr>
          <p:nvPr>
            <p:ph type="sldNum" sz="quarter" idx="11"/>
          </p:nvPr>
        </p:nvSpPr>
        <p:spPr/>
        <p:txBody>
          <a:bodyPr/>
          <a:lstStyle/>
          <a:p>
            <a:fld id="{F59CD943-D024-467A-B36E-F11E1285ED75}" type="slidenum">
              <a:rPr lang="en-GB" smtClean="0"/>
              <a:pPr/>
              <a:t>15</a:t>
            </a:fld>
            <a:endParaRPr lang="en-GB" dirty="0"/>
          </a:p>
        </p:txBody>
      </p:sp>
      <p:sp>
        <p:nvSpPr>
          <p:cNvPr id="5" name="Text Placeholder 4">
            <a:extLst>
              <a:ext uri="{FF2B5EF4-FFF2-40B4-BE49-F238E27FC236}">
                <a16:creationId xmlns:a16="http://schemas.microsoft.com/office/drawing/2014/main" id="{C129330D-736E-E072-277A-42B10EC2E13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7D8B9AE-001C-C07A-D313-0A79635B4EFE}"/>
              </a:ext>
            </a:extLst>
          </p:cNvPr>
          <p:cNvSpPr>
            <a:spLocks noGrp="1"/>
          </p:cNvSpPr>
          <p:nvPr>
            <p:ph type="body" sz="quarter" idx="14"/>
          </p:nvPr>
        </p:nvSpPr>
        <p:spPr/>
        <p:txBody>
          <a:bodyPr/>
          <a:lstStyle/>
          <a:p>
            <a:r>
              <a:rPr lang="en-US" sz="1800" dirty="0">
                <a:cs typeface="Calibri" panose="020F0502020204030204" pitchFamily="34" charset="0"/>
              </a:rPr>
              <a:t>We are committed to </a:t>
            </a:r>
            <a:r>
              <a:rPr lang="en-US" sz="1800" i="1" dirty="0">
                <a:solidFill>
                  <a:srgbClr val="FF0000"/>
                </a:solidFill>
                <a:cs typeface="Calibri" panose="020F0502020204030204" pitchFamily="34" charset="0"/>
              </a:rPr>
              <a:t>responsible use </a:t>
            </a:r>
            <a:r>
              <a:rPr lang="en-US" sz="1800" dirty="0">
                <a:cs typeface="Calibri" panose="020F0502020204030204" pitchFamily="34" charset="0"/>
              </a:rPr>
              <a:t>of metrics and indicators </a:t>
            </a:r>
          </a:p>
          <a:p>
            <a:endParaRPr lang="en-US" sz="1800" dirty="0">
              <a:cs typeface="Calibri" panose="020F0502020204030204" pitchFamily="34" charset="0"/>
            </a:endParaRPr>
          </a:p>
          <a:p>
            <a:endParaRPr lang="en-US" sz="1800" dirty="0">
              <a:cs typeface="Calibri" panose="020F0502020204030204" pitchFamily="34" charset="0"/>
            </a:endParaRPr>
          </a:p>
          <a:p>
            <a:r>
              <a:rPr lang="en-US" sz="1800" dirty="0">
                <a:cs typeface="Calibri" panose="020F0502020204030204" pitchFamily="34" charset="0"/>
              </a:rPr>
              <a:t>We discourage </a:t>
            </a:r>
            <a:r>
              <a:rPr lang="en-US" sz="1800" i="1" dirty="0">
                <a:solidFill>
                  <a:srgbClr val="FF0000"/>
                </a:solidFill>
                <a:cs typeface="Calibri" panose="020F0502020204030204" pitchFamily="34" charset="0"/>
              </a:rPr>
              <a:t>inappropriate use </a:t>
            </a:r>
            <a:r>
              <a:rPr lang="en-US" sz="1800" dirty="0">
                <a:cs typeface="Calibri" panose="020F0502020204030204" pitchFamily="34" charset="0"/>
              </a:rPr>
              <a:t>of the Journal Impact Factor </a:t>
            </a:r>
          </a:p>
          <a:p>
            <a:endParaRPr lang="en-US" sz="1800" dirty="0">
              <a:cs typeface="Calibri" panose="020F0502020204030204" pitchFamily="34" charset="0"/>
            </a:endParaRPr>
          </a:p>
          <a:p>
            <a:endParaRPr lang="en-US" sz="1800" dirty="0">
              <a:cs typeface="Calibri" panose="020F0502020204030204" pitchFamily="34" charset="0"/>
            </a:endParaRPr>
          </a:p>
          <a:p>
            <a:r>
              <a:rPr lang="en-US" sz="1800" dirty="0">
                <a:cs typeface="Calibri" panose="020F0502020204030204" pitchFamily="34" charset="0"/>
              </a:rPr>
              <a:t>We encourage the use of </a:t>
            </a:r>
            <a:r>
              <a:rPr lang="en-US" sz="1800" i="1" dirty="0">
                <a:solidFill>
                  <a:srgbClr val="FF0000"/>
                </a:solidFill>
                <a:cs typeface="Calibri" panose="020F0502020204030204" pitchFamily="34" charset="0"/>
              </a:rPr>
              <a:t>profiles, not metrics</a:t>
            </a:r>
          </a:p>
          <a:p>
            <a:endParaRPr lang="en-US" dirty="0"/>
          </a:p>
        </p:txBody>
      </p:sp>
      <p:sp>
        <p:nvSpPr>
          <p:cNvPr id="7" name="Text Placeholder 6">
            <a:extLst>
              <a:ext uri="{FF2B5EF4-FFF2-40B4-BE49-F238E27FC236}">
                <a16:creationId xmlns:a16="http://schemas.microsoft.com/office/drawing/2014/main" id="{3764A233-209B-3B12-D08B-701AE7014515}"/>
              </a:ext>
            </a:extLst>
          </p:cNvPr>
          <p:cNvSpPr>
            <a:spLocks noGrp="1"/>
          </p:cNvSpPr>
          <p:nvPr>
            <p:ph type="body" sz="quarter" idx="15"/>
          </p:nvPr>
        </p:nvSpPr>
        <p:spPr/>
        <p:txBody>
          <a:bodyPr/>
          <a:lstStyle/>
          <a:p>
            <a:r>
              <a:rPr lang="en-US" sz="1800" dirty="0"/>
              <a:t>We are exploring:</a:t>
            </a:r>
          </a:p>
          <a:p>
            <a:pPr lvl="1"/>
            <a:r>
              <a:rPr lang="en-US" sz="1800" dirty="0"/>
              <a:t>A variety of data sources to show multi-faceted impact</a:t>
            </a:r>
          </a:p>
          <a:p>
            <a:pPr lvl="1"/>
            <a:r>
              <a:rPr lang="en-US" sz="1800" dirty="0"/>
              <a:t>Innovative indicators around diversity, sustainability, mobility, and collaboration.</a:t>
            </a:r>
          </a:p>
          <a:p>
            <a:pPr marL="0" indent="0">
              <a:buNone/>
            </a:pPr>
            <a:endParaRPr lang="en-US" sz="1800" dirty="0"/>
          </a:p>
          <a:p>
            <a:r>
              <a:rPr lang="en-US" sz="1800" dirty="0"/>
              <a:t>New data sources</a:t>
            </a:r>
          </a:p>
          <a:p>
            <a:pPr lvl="1"/>
            <a:r>
              <a:rPr lang="en-US" sz="1800" dirty="0"/>
              <a:t>Policy documents</a:t>
            </a:r>
          </a:p>
          <a:p>
            <a:pPr lvl="1"/>
            <a:r>
              <a:rPr lang="en-US" sz="1800" dirty="0"/>
              <a:t>Pre-prints</a:t>
            </a:r>
          </a:p>
          <a:p>
            <a:pPr lvl="1"/>
            <a:r>
              <a:rPr lang="en-US" sz="1800" dirty="0"/>
              <a:t>Patents</a:t>
            </a:r>
          </a:p>
          <a:p>
            <a:pPr lvl="1"/>
            <a:r>
              <a:rPr lang="en-US" sz="1800" dirty="0"/>
              <a:t>Retraction data</a:t>
            </a:r>
          </a:p>
          <a:p>
            <a:endParaRPr lang="en-US" dirty="0"/>
          </a:p>
        </p:txBody>
      </p:sp>
    </p:spTree>
    <p:extLst>
      <p:ext uri="{BB962C8B-B14F-4D97-AF65-F5344CB8AC3E}">
        <p14:creationId xmlns:p14="http://schemas.microsoft.com/office/powerpoint/2010/main" val="3607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2DE8-7C89-9A1B-CC8F-8E7864D9DB08}"/>
              </a:ext>
            </a:extLst>
          </p:cNvPr>
          <p:cNvSpPr>
            <a:spLocks noGrp="1"/>
          </p:cNvSpPr>
          <p:nvPr>
            <p:ph type="title"/>
          </p:nvPr>
        </p:nvSpPr>
        <p:spPr/>
        <p:txBody>
          <a:bodyPr/>
          <a:lstStyle/>
          <a:p>
            <a:r>
              <a:rPr lang="en-US" dirty="0"/>
              <a:t>Multi-faceted research assessment framework</a:t>
            </a:r>
          </a:p>
        </p:txBody>
      </p:sp>
      <p:sp>
        <p:nvSpPr>
          <p:cNvPr id="3" name="Footer Placeholder 2">
            <a:extLst>
              <a:ext uri="{FF2B5EF4-FFF2-40B4-BE49-F238E27FC236}">
                <a16:creationId xmlns:a16="http://schemas.microsoft.com/office/drawing/2014/main" id="{7F9E16F7-4478-EFBF-320B-2B75CCEF2256}"/>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12D8FD3-8779-BD86-6B09-A4B73EDD3D12}"/>
              </a:ext>
            </a:extLst>
          </p:cNvPr>
          <p:cNvSpPr>
            <a:spLocks noGrp="1"/>
          </p:cNvSpPr>
          <p:nvPr>
            <p:ph type="sldNum" sz="quarter" idx="11"/>
          </p:nvPr>
        </p:nvSpPr>
        <p:spPr/>
        <p:txBody>
          <a:bodyPr/>
          <a:lstStyle/>
          <a:p>
            <a:fld id="{F59CD943-D024-467A-B36E-F11E1285ED75}" type="slidenum">
              <a:rPr lang="en-GB" smtClean="0"/>
              <a:pPr/>
              <a:t>16</a:t>
            </a:fld>
            <a:endParaRPr lang="en-GB" dirty="0"/>
          </a:p>
        </p:txBody>
      </p:sp>
      <p:sp>
        <p:nvSpPr>
          <p:cNvPr id="5" name="Text Placeholder 4">
            <a:extLst>
              <a:ext uri="{FF2B5EF4-FFF2-40B4-BE49-F238E27FC236}">
                <a16:creationId xmlns:a16="http://schemas.microsoft.com/office/drawing/2014/main" id="{822604BF-06F7-2F26-3AE5-3D3E24119287}"/>
              </a:ext>
            </a:extLst>
          </p:cNvPr>
          <p:cNvSpPr>
            <a:spLocks noGrp="1"/>
          </p:cNvSpPr>
          <p:nvPr>
            <p:ph type="body" sz="quarter" idx="13"/>
          </p:nvPr>
        </p:nvSpPr>
        <p:spPr/>
        <p:txBody>
          <a:bodyPr/>
          <a:lstStyle/>
          <a:p>
            <a:endParaRPr lang="en-US"/>
          </a:p>
        </p:txBody>
      </p:sp>
      <p:pic>
        <p:nvPicPr>
          <p:cNvPr id="8" name="Picture 2">
            <a:extLst>
              <a:ext uri="{FF2B5EF4-FFF2-40B4-BE49-F238E27FC236}">
                <a16:creationId xmlns:a16="http://schemas.microsoft.com/office/drawing/2014/main" id="{64209EC7-D996-B164-FAF3-F19F440D1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773" y="748773"/>
            <a:ext cx="7889446" cy="5578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53ED9A-93FB-A7B8-C5EA-A370021F3156}"/>
              </a:ext>
            </a:extLst>
          </p:cNvPr>
          <p:cNvSpPr txBox="1"/>
          <p:nvPr/>
        </p:nvSpPr>
        <p:spPr>
          <a:xfrm>
            <a:off x="3613878" y="6301080"/>
            <a:ext cx="6073046" cy="307777"/>
          </a:xfrm>
          <a:prstGeom prst="rect">
            <a:avLst/>
          </a:prstGeom>
          <a:noFill/>
        </p:spPr>
        <p:txBody>
          <a:bodyPr wrap="square">
            <a:spAutoFit/>
          </a:bodyPr>
          <a:lstStyle/>
          <a:p>
            <a:r>
              <a:rPr lang="en-US" sz="1400" dirty="0"/>
              <a:t>https://stories.nuigalway.ie/what-is-research-impact-/index.html</a:t>
            </a:r>
          </a:p>
        </p:txBody>
      </p:sp>
    </p:spTree>
    <p:extLst>
      <p:ext uri="{BB962C8B-B14F-4D97-AF65-F5344CB8AC3E}">
        <p14:creationId xmlns:p14="http://schemas.microsoft.com/office/powerpoint/2010/main" val="6375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566-99BC-6657-F5D1-1DD942E4C973}"/>
              </a:ext>
            </a:extLst>
          </p:cNvPr>
          <p:cNvSpPr>
            <a:spLocks noGrp="1"/>
          </p:cNvSpPr>
          <p:nvPr>
            <p:ph type="title"/>
          </p:nvPr>
        </p:nvSpPr>
        <p:spPr/>
        <p:txBody>
          <a:bodyPr/>
          <a:lstStyle/>
          <a:p>
            <a:r>
              <a:rPr lang="en-US" dirty="0"/>
              <a:t>1. Scholarly impact of research</a:t>
            </a:r>
          </a:p>
        </p:txBody>
      </p:sp>
      <p:sp>
        <p:nvSpPr>
          <p:cNvPr id="3" name="Footer Placeholder 2">
            <a:extLst>
              <a:ext uri="{FF2B5EF4-FFF2-40B4-BE49-F238E27FC236}">
                <a16:creationId xmlns:a16="http://schemas.microsoft.com/office/drawing/2014/main" id="{42D5A4B6-8740-607E-DCBC-A50B54CF1F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DEA607E-4CE4-83BC-552B-F18C13C07C43}"/>
              </a:ext>
            </a:extLst>
          </p:cNvPr>
          <p:cNvSpPr>
            <a:spLocks noGrp="1"/>
          </p:cNvSpPr>
          <p:nvPr>
            <p:ph type="sldNum" sz="quarter" idx="11"/>
          </p:nvPr>
        </p:nvSpPr>
        <p:spPr/>
        <p:txBody>
          <a:bodyPr/>
          <a:lstStyle/>
          <a:p>
            <a:fld id="{F59CD943-D024-467A-B36E-F11E1285ED75}" type="slidenum">
              <a:rPr lang="en-GB" smtClean="0"/>
              <a:pPr/>
              <a:t>17</a:t>
            </a:fld>
            <a:endParaRPr lang="en-GB" dirty="0"/>
          </a:p>
        </p:txBody>
      </p:sp>
      <p:sp>
        <p:nvSpPr>
          <p:cNvPr id="5" name="Text Placeholder 4">
            <a:extLst>
              <a:ext uri="{FF2B5EF4-FFF2-40B4-BE49-F238E27FC236}">
                <a16:creationId xmlns:a16="http://schemas.microsoft.com/office/drawing/2014/main" id="{C129330D-736E-E072-277A-42B10EC2E13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7D8B9AE-001C-C07A-D313-0A79635B4EFE}"/>
              </a:ext>
            </a:extLst>
          </p:cNvPr>
          <p:cNvSpPr>
            <a:spLocks noGrp="1"/>
          </p:cNvSpPr>
          <p:nvPr>
            <p:ph type="body" sz="quarter" idx="14"/>
          </p:nvPr>
        </p:nvSpPr>
        <p:spPr/>
        <p:txBody>
          <a:bodyPr/>
          <a:lstStyle/>
          <a:p>
            <a:r>
              <a:rPr lang="en-US" sz="1600" dirty="0">
                <a:cs typeface="Calibri" panose="020F0502020204030204" pitchFamily="34" charset="0"/>
              </a:rPr>
              <a:t>Traditional focus on using indicators based on publications and citations in peer-reviewed journals, books, and proceedings.</a:t>
            </a:r>
            <a:br>
              <a:rPr lang="en-US" sz="1600" dirty="0">
                <a:cs typeface="Calibri" panose="020F0502020204030204" pitchFamily="34" charset="0"/>
              </a:rPr>
            </a:br>
            <a:endParaRPr lang="en-US" sz="1600" dirty="0">
              <a:cs typeface="Calibri" panose="020F0502020204030204" pitchFamily="34" charset="0"/>
            </a:endParaRPr>
          </a:p>
          <a:p>
            <a:r>
              <a:rPr lang="en-US" sz="1600" dirty="0">
                <a:cs typeface="Calibri" panose="020F0502020204030204" pitchFamily="34" charset="0"/>
              </a:rPr>
              <a:t>Negative practices and fraudulent research</a:t>
            </a:r>
          </a:p>
          <a:p>
            <a:pPr lvl="1"/>
            <a:r>
              <a:rPr lang="en-US" sz="1600" dirty="0">
                <a:cs typeface="Calibri" panose="020F0502020204030204" pitchFamily="34" charset="0"/>
              </a:rPr>
              <a:t>Reproducibility issues </a:t>
            </a:r>
          </a:p>
          <a:p>
            <a:pPr lvl="1"/>
            <a:r>
              <a:rPr lang="en-US" sz="1600" dirty="0">
                <a:cs typeface="Calibri" panose="020F0502020204030204" pitchFamily="34" charset="0"/>
              </a:rPr>
              <a:t>Increasing retractions</a:t>
            </a:r>
            <a:br>
              <a:rPr lang="en-US" sz="1600" dirty="0">
                <a:cs typeface="Calibri" panose="020F0502020204030204" pitchFamily="34" charset="0"/>
              </a:rPr>
            </a:br>
            <a:endParaRPr lang="en-US" sz="1600" dirty="0">
              <a:cs typeface="Calibri" panose="020F0502020204030204" pitchFamily="34" charset="0"/>
            </a:endParaRPr>
          </a:p>
          <a:p>
            <a:r>
              <a:rPr lang="en-US" sz="1600" dirty="0">
                <a:cs typeface="Calibri" panose="020F0502020204030204" pitchFamily="34" charset="0"/>
              </a:rPr>
              <a:t>Incorporate indicators of integrity, reproducibility, openness, and collaboration.</a:t>
            </a:r>
          </a:p>
          <a:p>
            <a:endParaRPr lang="en-US" dirty="0"/>
          </a:p>
        </p:txBody>
      </p:sp>
      <p:sp>
        <p:nvSpPr>
          <p:cNvPr id="10" name="Text Placeholder 3">
            <a:extLst>
              <a:ext uri="{FF2B5EF4-FFF2-40B4-BE49-F238E27FC236}">
                <a16:creationId xmlns:a16="http://schemas.microsoft.com/office/drawing/2014/main" id="{A7188A1D-4BA4-2017-20E3-03A78DB0551D}"/>
              </a:ext>
            </a:extLst>
          </p:cNvPr>
          <p:cNvSpPr>
            <a:spLocks noGrp="1"/>
          </p:cNvSpPr>
          <p:nvPr>
            <p:ph type="body" sz="quarter" idx="15"/>
          </p:nvPr>
        </p:nvSpPr>
        <p:spPr/>
        <p:txBody>
          <a:bodyPr/>
          <a:lstStyle/>
          <a:p>
            <a:r>
              <a:rPr lang="en-US" sz="1800" b="1" dirty="0">
                <a:cs typeface="Calibri" panose="020F0502020204030204" pitchFamily="34" charset="0"/>
              </a:rPr>
              <a:t>How collaborative is the unit of assessment (at the author, department, institution levels)?</a:t>
            </a:r>
            <a:br>
              <a:rPr lang="en-US" sz="1800" b="1" dirty="0">
                <a:cs typeface="Calibri" panose="020F0502020204030204" pitchFamily="34" charset="0"/>
              </a:rPr>
            </a:br>
            <a:endParaRPr lang="en-US" sz="1800" b="1" dirty="0">
              <a:cs typeface="Calibri" panose="020F0502020204030204" pitchFamily="34" charset="0"/>
            </a:endParaRPr>
          </a:p>
          <a:p>
            <a:r>
              <a:rPr lang="en-US" sz="1800" b="1" dirty="0">
                <a:cs typeface="Calibri" panose="020F0502020204030204" pitchFamily="34" charset="0"/>
              </a:rPr>
              <a:t>How trusted is the research output?</a:t>
            </a:r>
            <a:br>
              <a:rPr lang="en-US" sz="1800" b="1" dirty="0">
                <a:cs typeface="Calibri" panose="020F0502020204030204" pitchFamily="34" charset="0"/>
              </a:rPr>
            </a:br>
            <a:endParaRPr lang="en-US" sz="1800" b="1" dirty="0">
              <a:cs typeface="Calibri" panose="020F0502020204030204" pitchFamily="34" charset="0"/>
            </a:endParaRPr>
          </a:p>
          <a:p>
            <a:r>
              <a:rPr lang="en-US" sz="1800" b="1" dirty="0">
                <a:cs typeface="Calibri" panose="020F0502020204030204" pitchFamily="34" charset="0"/>
              </a:rPr>
              <a:t>How open and transparent is output?</a:t>
            </a:r>
            <a:br>
              <a:rPr lang="en-US" sz="1800" b="1" dirty="0">
                <a:cs typeface="Calibri" panose="020F0502020204030204" pitchFamily="34" charset="0"/>
              </a:rPr>
            </a:br>
            <a:endParaRPr lang="en-US" sz="1800" b="1" dirty="0">
              <a:cs typeface="Calibri" panose="020F0502020204030204" pitchFamily="34" charset="0"/>
            </a:endParaRPr>
          </a:p>
          <a:p>
            <a:r>
              <a:rPr lang="en-US" sz="1800" b="1" dirty="0">
                <a:cs typeface="Calibri" panose="020F0502020204030204" pitchFamily="34" charset="0"/>
              </a:rPr>
              <a:t>How reliable is output?</a:t>
            </a:r>
            <a:endParaRPr lang="en-US" sz="1800" b="1" dirty="0"/>
          </a:p>
        </p:txBody>
      </p:sp>
    </p:spTree>
    <p:extLst>
      <p:ext uri="{BB962C8B-B14F-4D97-AF65-F5344CB8AC3E}">
        <p14:creationId xmlns:p14="http://schemas.microsoft.com/office/powerpoint/2010/main" val="307870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78C9-311F-CF2D-6ADB-1B1104C88CF6}"/>
              </a:ext>
            </a:extLst>
          </p:cNvPr>
          <p:cNvSpPr>
            <a:spLocks noGrp="1"/>
          </p:cNvSpPr>
          <p:nvPr>
            <p:ph type="title"/>
          </p:nvPr>
        </p:nvSpPr>
        <p:spPr/>
        <p:txBody>
          <a:bodyPr/>
          <a:lstStyle/>
          <a:p>
            <a:r>
              <a:rPr lang="en-US" dirty="0"/>
              <a:t>International collaboration</a:t>
            </a:r>
          </a:p>
        </p:txBody>
      </p:sp>
      <p:sp>
        <p:nvSpPr>
          <p:cNvPr id="3" name="Footer Placeholder 2">
            <a:extLst>
              <a:ext uri="{FF2B5EF4-FFF2-40B4-BE49-F238E27FC236}">
                <a16:creationId xmlns:a16="http://schemas.microsoft.com/office/drawing/2014/main" id="{EBF6ABE6-883C-9537-C82F-B77B06198D0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7D272B78-40A4-4DEF-FD38-E7A5283C571A}"/>
              </a:ext>
            </a:extLst>
          </p:cNvPr>
          <p:cNvSpPr>
            <a:spLocks noGrp="1"/>
          </p:cNvSpPr>
          <p:nvPr>
            <p:ph type="sldNum" sz="quarter" idx="11"/>
          </p:nvPr>
        </p:nvSpPr>
        <p:spPr/>
        <p:txBody>
          <a:bodyPr/>
          <a:lstStyle/>
          <a:p>
            <a:fld id="{F59CD943-D024-467A-B36E-F11E1285ED75}" type="slidenum">
              <a:rPr lang="en-GB" smtClean="0"/>
              <a:pPr/>
              <a:t>18</a:t>
            </a:fld>
            <a:endParaRPr lang="en-GB" dirty="0"/>
          </a:p>
        </p:txBody>
      </p:sp>
      <p:sp>
        <p:nvSpPr>
          <p:cNvPr id="5" name="Text Placeholder 4">
            <a:extLst>
              <a:ext uri="{FF2B5EF4-FFF2-40B4-BE49-F238E27FC236}">
                <a16:creationId xmlns:a16="http://schemas.microsoft.com/office/drawing/2014/main" id="{0812CA57-4775-9EA1-4789-95CE1E7FAD57}"/>
              </a:ext>
            </a:extLst>
          </p:cNvPr>
          <p:cNvSpPr>
            <a:spLocks noGrp="1"/>
          </p:cNvSpPr>
          <p:nvPr>
            <p:ph type="body" sz="quarter" idx="13"/>
          </p:nvPr>
        </p:nvSpPr>
        <p:spPr/>
        <p:txBody>
          <a:bodyPr/>
          <a:lstStyle/>
          <a:p>
            <a:endParaRPr lang="en-US"/>
          </a:p>
        </p:txBody>
      </p:sp>
      <p:pic>
        <p:nvPicPr>
          <p:cNvPr id="8" name="Picture 7" descr="A graph of different colored lines&#10;&#10;Description automatically generated">
            <a:extLst>
              <a:ext uri="{FF2B5EF4-FFF2-40B4-BE49-F238E27FC236}">
                <a16:creationId xmlns:a16="http://schemas.microsoft.com/office/drawing/2014/main" id="{CB57D1FB-5AB0-A37D-164E-580D0A75C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61" y="1235804"/>
            <a:ext cx="9147342" cy="4763712"/>
          </a:xfrm>
          <a:prstGeom prst="rect">
            <a:avLst/>
          </a:prstGeom>
        </p:spPr>
      </p:pic>
      <p:sp>
        <p:nvSpPr>
          <p:cNvPr id="9" name="TextBox 8">
            <a:extLst>
              <a:ext uri="{FF2B5EF4-FFF2-40B4-BE49-F238E27FC236}">
                <a16:creationId xmlns:a16="http://schemas.microsoft.com/office/drawing/2014/main" id="{4B44AB66-BD0B-E941-ADA7-6A7A6C8495F8}"/>
              </a:ext>
            </a:extLst>
          </p:cNvPr>
          <p:cNvSpPr txBox="1"/>
          <p:nvPr/>
        </p:nvSpPr>
        <p:spPr>
          <a:xfrm>
            <a:off x="9147837" y="5817243"/>
            <a:ext cx="1078173" cy="364545"/>
          </a:xfrm>
          <a:prstGeom prst="rect">
            <a:avLst/>
          </a:prstGeom>
          <a:solidFill>
            <a:schemeClr val="bg1"/>
          </a:solidFill>
          <a:ln>
            <a:noFill/>
          </a:ln>
        </p:spPr>
        <p:txBody>
          <a:bodyPr wrap="none" rtlCol="0">
            <a:noAutofit/>
          </a:bodyPr>
          <a:lstStyle/>
          <a:p>
            <a:pPr algn="l"/>
            <a:r>
              <a:rPr lang="en-US" sz="1200" dirty="0" err="1"/>
              <a:t>InCites</a:t>
            </a:r>
            <a:r>
              <a:rPr lang="en-US" sz="1200" dirty="0"/>
              <a:t> data</a:t>
            </a:r>
          </a:p>
        </p:txBody>
      </p:sp>
    </p:spTree>
    <p:extLst>
      <p:ext uri="{BB962C8B-B14F-4D97-AF65-F5344CB8AC3E}">
        <p14:creationId xmlns:p14="http://schemas.microsoft.com/office/powerpoint/2010/main" val="233254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DCD3-20B4-D7CD-44BD-39C8F80C3BB0}"/>
              </a:ext>
            </a:extLst>
          </p:cNvPr>
          <p:cNvSpPr>
            <a:spLocks noGrp="1"/>
          </p:cNvSpPr>
          <p:nvPr>
            <p:ph type="title"/>
          </p:nvPr>
        </p:nvSpPr>
        <p:spPr/>
        <p:txBody>
          <a:bodyPr/>
          <a:lstStyle/>
          <a:p>
            <a:r>
              <a:rPr lang="en-US" dirty="0"/>
              <a:t>International collaboration</a:t>
            </a:r>
          </a:p>
        </p:txBody>
      </p:sp>
      <p:sp>
        <p:nvSpPr>
          <p:cNvPr id="3" name="Footer Placeholder 2">
            <a:extLst>
              <a:ext uri="{FF2B5EF4-FFF2-40B4-BE49-F238E27FC236}">
                <a16:creationId xmlns:a16="http://schemas.microsoft.com/office/drawing/2014/main" id="{2CBE904A-974F-F6BE-7B52-DEB8B40C66B6}"/>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DE27599-140A-C5E9-D2AF-85984A6D7724}"/>
              </a:ext>
            </a:extLst>
          </p:cNvPr>
          <p:cNvSpPr>
            <a:spLocks noGrp="1"/>
          </p:cNvSpPr>
          <p:nvPr>
            <p:ph type="sldNum" sz="quarter" idx="11"/>
          </p:nvPr>
        </p:nvSpPr>
        <p:spPr/>
        <p:txBody>
          <a:bodyPr/>
          <a:lstStyle/>
          <a:p>
            <a:fld id="{F59CD943-D024-467A-B36E-F11E1285ED75}" type="slidenum">
              <a:rPr lang="en-GB" smtClean="0"/>
              <a:pPr/>
              <a:t>19</a:t>
            </a:fld>
            <a:endParaRPr lang="en-GB" dirty="0"/>
          </a:p>
        </p:txBody>
      </p:sp>
      <p:sp>
        <p:nvSpPr>
          <p:cNvPr id="5" name="Text Placeholder 4">
            <a:extLst>
              <a:ext uri="{FF2B5EF4-FFF2-40B4-BE49-F238E27FC236}">
                <a16:creationId xmlns:a16="http://schemas.microsoft.com/office/drawing/2014/main" id="{5121F735-BDB4-81BE-91B8-9129A861DCFB}"/>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BD8EB892-875E-2BE0-6C9B-48099D73A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97" y="-40943"/>
            <a:ext cx="8695781" cy="7089880"/>
          </a:xfrm>
          <a:prstGeom prst="rect">
            <a:avLst/>
          </a:prstGeom>
        </p:spPr>
      </p:pic>
      <p:sp>
        <p:nvSpPr>
          <p:cNvPr id="11" name="TextBox 10">
            <a:extLst>
              <a:ext uri="{FF2B5EF4-FFF2-40B4-BE49-F238E27FC236}">
                <a16:creationId xmlns:a16="http://schemas.microsoft.com/office/drawing/2014/main" id="{10631BB6-6A3E-390A-8D1D-7459EB58D447}"/>
              </a:ext>
            </a:extLst>
          </p:cNvPr>
          <p:cNvSpPr txBox="1"/>
          <p:nvPr/>
        </p:nvSpPr>
        <p:spPr>
          <a:xfrm>
            <a:off x="4505918" y="6332241"/>
            <a:ext cx="3534770" cy="464024"/>
          </a:xfrm>
          <a:prstGeom prst="rect">
            <a:avLst/>
          </a:prstGeom>
          <a:noFill/>
          <a:ln>
            <a:noFill/>
          </a:ln>
        </p:spPr>
        <p:txBody>
          <a:bodyPr wrap="square" rtlCol="0">
            <a:noAutofit/>
          </a:bodyPr>
          <a:lstStyle/>
          <a:p>
            <a:pPr algn="l"/>
            <a:r>
              <a:rPr lang="en-US" sz="1200" dirty="0">
                <a:hlinkClick r:id="rId3"/>
              </a:rPr>
              <a:t>Potter &amp; Pearson</a:t>
            </a:r>
            <a:r>
              <a:rPr lang="en-US" sz="1200" dirty="0"/>
              <a:t> (2023) </a:t>
            </a:r>
            <a:r>
              <a:rPr lang="en-US" sz="1200" i="1" dirty="0"/>
              <a:t>npj Ocean Sustainability</a:t>
            </a:r>
          </a:p>
        </p:txBody>
      </p:sp>
    </p:spTree>
    <p:extLst>
      <p:ext uri="{BB962C8B-B14F-4D97-AF65-F5344CB8AC3E}">
        <p14:creationId xmlns:p14="http://schemas.microsoft.com/office/powerpoint/2010/main" val="38178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5B5900-BF0E-9E9B-9952-7979DAB88FFE}"/>
              </a:ext>
            </a:extLst>
          </p:cNvPr>
          <p:cNvSpPr>
            <a:spLocks noGrp="1"/>
          </p:cNvSpPr>
          <p:nvPr>
            <p:ph type="title"/>
          </p:nvPr>
        </p:nvSpPr>
        <p:spPr/>
        <p:txBody>
          <a:bodyPr/>
          <a:lstStyle/>
          <a:p>
            <a:endParaRPr lang="en-GB" dirty="0"/>
          </a:p>
        </p:txBody>
      </p:sp>
      <p:sp>
        <p:nvSpPr>
          <p:cNvPr id="3" name="Footer Placeholder 2">
            <a:extLst>
              <a:ext uri="{FF2B5EF4-FFF2-40B4-BE49-F238E27FC236}">
                <a16:creationId xmlns:a16="http://schemas.microsoft.com/office/drawing/2014/main" id="{09153689-07F9-CDF3-DAEB-BACE732884C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venirNext LT Pro Bold"/>
              <a:ea typeface="+mn-ea"/>
              <a:cs typeface="+mn-cs"/>
            </a:endParaRPr>
          </a:p>
        </p:txBody>
      </p:sp>
      <p:sp>
        <p:nvSpPr>
          <p:cNvPr id="4" name="Slide Number Placeholder 3">
            <a:extLst>
              <a:ext uri="{FF2B5EF4-FFF2-40B4-BE49-F238E27FC236}">
                <a16:creationId xmlns:a16="http://schemas.microsoft.com/office/drawing/2014/main" id="{F7A2AA6A-2181-15DA-0F88-81BF625E33B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Next LT Pro 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Next LT Pro Bold"/>
              <a:ea typeface="+mn-ea"/>
              <a:cs typeface="+mn-cs"/>
            </a:endParaRPr>
          </a:p>
        </p:txBody>
      </p:sp>
      <p:sp>
        <p:nvSpPr>
          <p:cNvPr id="9" name="Text Placeholder 8">
            <a:extLst>
              <a:ext uri="{FF2B5EF4-FFF2-40B4-BE49-F238E27FC236}">
                <a16:creationId xmlns:a16="http://schemas.microsoft.com/office/drawing/2014/main" id="{7544F46C-FFDF-9292-6706-D745575E3C70}"/>
              </a:ext>
            </a:extLst>
          </p:cNvPr>
          <p:cNvSpPr>
            <a:spLocks noGrp="1"/>
          </p:cNvSpPr>
          <p:nvPr>
            <p:ph type="body" sz="quarter" idx="13"/>
          </p:nvPr>
        </p:nvSpPr>
        <p:spPr/>
        <p:txBody>
          <a:bodyPr/>
          <a:lstStyle/>
          <a:p>
            <a:endParaRPr lang="en-GB" dirty="0"/>
          </a:p>
        </p:txBody>
      </p:sp>
      <p:sp>
        <p:nvSpPr>
          <p:cNvPr id="10" name="Text Placeholder 9">
            <a:extLst>
              <a:ext uri="{FF2B5EF4-FFF2-40B4-BE49-F238E27FC236}">
                <a16:creationId xmlns:a16="http://schemas.microsoft.com/office/drawing/2014/main" id="{BCD08803-931F-CE8C-0771-8B559F08FACC}"/>
              </a:ext>
            </a:extLst>
          </p:cNvPr>
          <p:cNvSpPr>
            <a:spLocks noGrp="1"/>
          </p:cNvSpPr>
          <p:nvPr>
            <p:ph type="body" sz="quarter" idx="14"/>
          </p:nvPr>
        </p:nvSpPr>
        <p:spPr>
          <a:xfrm>
            <a:off x="1175317" y="2292741"/>
            <a:ext cx="9841366" cy="2272517"/>
          </a:xfrm>
        </p:spPr>
        <p:txBody>
          <a:bodyPr/>
          <a:lstStyle/>
          <a:p>
            <a:pPr marL="180000" lvl="1" indent="0">
              <a:buNone/>
            </a:pPr>
            <a:r>
              <a:rPr lang="en-GB" sz="4000" dirty="0"/>
              <a:t>“When a measure becomes a target, it ceases to be a good measure”</a:t>
            </a:r>
          </a:p>
          <a:p>
            <a:pPr marL="180000" lvl="1" indent="0">
              <a:buNone/>
            </a:pPr>
            <a:endParaRPr lang="en-GB" sz="1600" dirty="0"/>
          </a:p>
          <a:p>
            <a:pPr marL="180000" lvl="1" indent="0">
              <a:buNone/>
            </a:pPr>
            <a:r>
              <a:rPr lang="en-GB" sz="1800" dirty="0"/>
              <a:t>Goodhart’s Law</a:t>
            </a:r>
          </a:p>
          <a:p>
            <a:pPr marL="180000" lvl="1" indent="0">
              <a:buNone/>
            </a:pPr>
            <a:endParaRPr lang="en-GB" sz="1600" dirty="0"/>
          </a:p>
          <a:p>
            <a:pPr marL="180000" lvl="1" indent="0">
              <a:buNone/>
            </a:pPr>
            <a:endParaRPr lang="en-GB" sz="1600" dirty="0"/>
          </a:p>
          <a:p>
            <a:pPr lvl="1"/>
            <a:endParaRPr lang="en-GB" sz="1600" dirty="0"/>
          </a:p>
          <a:p>
            <a:pPr lvl="2"/>
            <a:endParaRPr lang="en-GB" sz="1600" dirty="0"/>
          </a:p>
          <a:p>
            <a:pPr marL="0" indent="0">
              <a:buNone/>
            </a:pPr>
            <a:endParaRPr lang="en-GB" dirty="0"/>
          </a:p>
        </p:txBody>
      </p:sp>
      <p:sp>
        <p:nvSpPr>
          <p:cNvPr id="5" name="Text Placeholder 9">
            <a:extLst>
              <a:ext uri="{FF2B5EF4-FFF2-40B4-BE49-F238E27FC236}">
                <a16:creationId xmlns:a16="http://schemas.microsoft.com/office/drawing/2014/main" id="{921928FF-C9B4-B863-2E4C-1856D0AA1CF6}"/>
              </a:ext>
            </a:extLst>
          </p:cNvPr>
          <p:cNvSpPr txBox="1">
            <a:spLocks/>
          </p:cNvSpPr>
          <p:nvPr/>
        </p:nvSpPr>
        <p:spPr>
          <a:xfrm>
            <a:off x="6430200" y="1548856"/>
            <a:ext cx="5076000"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1600" dirty="0"/>
          </a:p>
        </p:txBody>
      </p:sp>
      <p:sp>
        <p:nvSpPr>
          <p:cNvPr id="2" name="TextBox 1">
            <a:extLst>
              <a:ext uri="{FF2B5EF4-FFF2-40B4-BE49-F238E27FC236}">
                <a16:creationId xmlns:a16="http://schemas.microsoft.com/office/drawing/2014/main" id="{E7124F1A-5A5A-037D-685C-5A1116A59AA2}"/>
              </a:ext>
            </a:extLst>
          </p:cNvPr>
          <p:cNvSpPr txBox="1"/>
          <p:nvPr/>
        </p:nvSpPr>
        <p:spPr>
          <a:xfrm>
            <a:off x="1719618" y="2797791"/>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88371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DCD3-20B4-D7CD-44BD-39C8F80C3BB0}"/>
              </a:ext>
            </a:extLst>
          </p:cNvPr>
          <p:cNvSpPr>
            <a:spLocks noGrp="1"/>
          </p:cNvSpPr>
          <p:nvPr>
            <p:ph type="title"/>
          </p:nvPr>
        </p:nvSpPr>
        <p:spPr/>
        <p:txBody>
          <a:bodyPr/>
          <a:lstStyle/>
          <a:p>
            <a:r>
              <a:rPr lang="en-US" dirty="0"/>
              <a:t>International collaboration</a:t>
            </a:r>
          </a:p>
        </p:txBody>
      </p:sp>
      <p:sp>
        <p:nvSpPr>
          <p:cNvPr id="3" name="Footer Placeholder 2">
            <a:extLst>
              <a:ext uri="{FF2B5EF4-FFF2-40B4-BE49-F238E27FC236}">
                <a16:creationId xmlns:a16="http://schemas.microsoft.com/office/drawing/2014/main" id="{2CBE904A-974F-F6BE-7B52-DEB8B40C66B6}"/>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DE27599-140A-C5E9-D2AF-85984A6D7724}"/>
              </a:ext>
            </a:extLst>
          </p:cNvPr>
          <p:cNvSpPr>
            <a:spLocks noGrp="1"/>
          </p:cNvSpPr>
          <p:nvPr>
            <p:ph type="sldNum" sz="quarter" idx="11"/>
          </p:nvPr>
        </p:nvSpPr>
        <p:spPr/>
        <p:txBody>
          <a:bodyPr/>
          <a:lstStyle/>
          <a:p>
            <a:fld id="{F59CD943-D024-467A-B36E-F11E1285ED75}" type="slidenum">
              <a:rPr lang="en-GB" smtClean="0"/>
              <a:pPr/>
              <a:t>20</a:t>
            </a:fld>
            <a:endParaRPr lang="en-GB" dirty="0"/>
          </a:p>
        </p:txBody>
      </p:sp>
      <p:sp>
        <p:nvSpPr>
          <p:cNvPr id="5" name="Text Placeholder 4">
            <a:extLst>
              <a:ext uri="{FF2B5EF4-FFF2-40B4-BE49-F238E27FC236}">
                <a16:creationId xmlns:a16="http://schemas.microsoft.com/office/drawing/2014/main" id="{5121F735-BDB4-81BE-91B8-9129A861DCFB}"/>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BD8EB892-875E-2BE0-6C9B-48099D73A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97" y="-40943"/>
            <a:ext cx="8695781" cy="7089880"/>
          </a:xfrm>
          <a:prstGeom prst="rect">
            <a:avLst/>
          </a:prstGeom>
        </p:spPr>
      </p:pic>
      <p:sp>
        <p:nvSpPr>
          <p:cNvPr id="10" name="TextBox 9">
            <a:extLst>
              <a:ext uri="{FF2B5EF4-FFF2-40B4-BE49-F238E27FC236}">
                <a16:creationId xmlns:a16="http://schemas.microsoft.com/office/drawing/2014/main" id="{CB23655C-E60E-E91E-FF46-5237CABFB963}"/>
              </a:ext>
            </a:extLst>
          </p:cNvPr>
          <p:cNvSpPr txBox="1"/>
          <p:nvPr/>
        </p:nvSpPr>
        <p:spPr>
          <a:xfrm>
            <a:off x="550864" y="3203746"/>
            <a:ext cx="2315166" cy="600502"/>
          </a:xfrm>
          <a:prstGeom prst="rect">
            <a:avLst/>
          </a:prstGeom>
          <a:noFill/>
          <a:ln>
            <a:noFill/>
          </a:ln>
        </p:spPr>
        <p:txBody>
          <a:bodyPr wrap="none" rtlCol="0">
            <a:noAutofit/>
          </a:bodyPr>
          <a:lstStyle/>
          <a:p>
            <a:pPr algn="l"/>
            <a:r>
              <a:rPr lang="en-US" b="1" dirty="0"/>
              <a:t>Collaboration CNCI</a:t>
            </a:r>
          </a:p>
        </p:txBody>
      </p:sp>
      <p:sp>
        <p:nvSpPr>
          <p:cNvPr id="11" name="TextBox 10">
            <a:extLst>
              <a:ext uri="{FF2B5EF4-FFF2-40B4-BE49-F238E27FC236}">
                <a16:creationId xmlns:a16="http://schemas.microsoft.com/office/drawing/2014/main" id="{10631BB6-6A3E-390A-8D1D-7459EB58D447}"/>
              </a:ext>
            </a:extLst>
          </p:cNvPr>
          <p:cNvSpPr txBox="1"/>
          <p:nvPr/>
        </p:nvSpPr>
        <p:spPr>
          <a:xfrm>
            <a:off x="4505918" y="6332241"/>
            <a:ext cx="3534770" cy="464024"/>
          </a:xfrm>
          <a:prstGeom prst="rect">
            <a:avLst/>
          </a:prstGeom>
          <a:noFill/>
          <a:ln>
            <a:noFill/>
          </a:ln>
        </p:spPr>
        <p:txBody>
          <a:bodyPr wrap="square" rtlCol="0">
            <a:noAutofit/>
          </a:bodyPr>
          <a:lstStyle/>
          <a:p>
            <a:pPr algn="l"/>
            <a:r>
              <a:rPr lang="en-US" sz="1200" dirty="0">
                <a:hlinkClick r:id="rId3"/>
              </a:rPr>
              <a:t>Potter &amp; Pearson</a:t>
            </a:r>
            <a:r>
              <a:rPr lang="en-US" sz="1200" dirty="0"/>
              <a:t> (2023) </a:t>
            </a:r>
            <a:r>
              <a:rPr lang="en-US" sz="1200" i="1" dirty="0"/>
              <a:t>npj Ocean Sustainability</a:t>
            </a:r>
          </a:p>
        </p:txBody>
      </p:sp>
    </p:spTree>
    <p:extLst>
      <p:ext uri="{BB962C8B-B14F-4D97-AF65-F5344CB8AC3E}">
        <p14:creationId xmlns:p14="http://schemas.microsoft.com/office/powerpoint/2010/main" val="15753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566-99BC-6657-F5D1-1DD942E4C973}"/>
              </a:ext>
            </a:extLst>
          </p:cNvPr>
          <p:cNvSpPr>
            <a:spLocks noGrp="1"/>
          </p:cNvSpPr>
          <p:nvPr>
            <p:ph type="title"/>
          </p:nvPr>
        </p:nvSpPr>
        <p:spPr/>
        <p:txBody>
          <a:bodyPr/>
          <a:lstStyle/>
          <a:p>
            <a:r>
              <a:rPr lang="en-US" dirty="0"/>
              <a:t>2. Academic impact of research </a:t>
            </a:r>
          </a:p>
        </p:txBody>
      </p:sp>
      <p:sp>
        <p:nvSpPr>
          <p:cNvPr id="3" name="Footer Placeholder 2">
            <a:extLst>
              <a:ext uri="{FF2B5EF4-FFF2-40B4-BE49-F238E27FC236}">
                <a16:creationId xmlns:a16="http://schemas.microsoft.com/office/drawing/2014/main" id="{42D5A4B6-8740-607E-DCBC-A50B54CF1F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DEA607E-4CE4-83BC-552B-F18C13C07C43}"/>
              </a:ext>
            </a:extLst>
          </p:cNvPr>
          <p:cNvSpPr>
            <a:spLocks noGrp="1"/>
          </p:cNvSpPr>
          <p:nvPr>
            <p:ph type="sldNum" sz="quarter" idx="11"/>
          </p:nvPr>
        </p:nvSpPr>
        <p:spPr/>
        <p:txBody>
          <a:bodyPr/>
          <a:lstStyle/>
          <a:p>
            <a:fld id="{F59CD943-D024-467A-B36E-F11E1285ED75}" type="slidenum">
              <a:rPr lang="en-GB" smtClean="0"/>
              <a:pPr/>
              <a:t>21</a:t>
            </a:fld>
            <a:endParaRPr lang="en-GB" dirty="0"/>
          </a:p>
        </p:txBody>
      </p:sp>
      <p:sp>
        <p:nvSpPr>
          <p:cNvPr id="5" name="Text Placeholder 4">
            <a:extLst>
              <a:ext uri="{FF2B5EF4-FFF2-40B4-BE49-F238E27FC236}">
                <a16:creationId xmlns:a16="http://schemas.microsoft.com/office/drawing/2014/main" id="{C129330D-736E-E072-277A-42B10EC2E13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7D8B9AE-001C-C07A-D313-0A79635B4EFE}"/>
              </a:ext>
            </a:extLst>
          </p:cNvPr>
          <p:cNvSpPr>
            <a:spLocks noGrp="1"/>
          </p:cNvSpPr>
          <p:nvPr>
            <p:ph type="body" sz="quarter" idx="14"/>
          </p:nvPr>
        </p:nvSpPr>
        <p:spPr/>
        <p:txBody>
          <a:bodyPr/>
          <a:lstStyle/>
          <a:p>
            <a:pPr lvl="0"/>
            <a:r>
              <a:rPr lang="en-US" sz="1600" dirty="0">
                <a:cs typeface="Calibri" panose="020F0502020204030204" pitchFamily="34" charset="0"/>
              </a:rPr>
              <a:t>Evaluation and assessment of the programmatic offerings and results of the </a:t>
            </a:r>
            <a:r>
              <a:rPr lang="en-US" sz="1600" b="1" dirty="0">
                <a:solidFill>
                  <a:srgbClr val="FF0000"/>
                </a:solidFill>
                <a:cs typeface="Calibri" panose="020F0502020204030204" pitchFamily="34" charset="0"/>
              </a:rPr>
              <a:t>unit of assessment </a:t>
            </a:r>
            <a:r>
              <a:rPr lang="en-US" sz="1600" dirty="0">
                <a:cs typeface="Calibri" panose="020F0502020204030204" pitchFamily="34" charset="0"/>
              </a:rPr>
              <a:t>– researcher, </a:t>
            </a:r>
            <a:r>
              <a:rPr lang="en-GB" sz="1600" dirty="0">
                <a:cs typeface="Calibri" panose="020F0502020204030204" pitchFamily="34" charset="0"/>
              </a:rPr>
              <a:t>research group, department, or institution.</a:t>
            </a:r>
            <a:br>
              <a:rPr lang="en-US" sz="1600" dirty="0">
                <a:cs typeface="Calibri" panose="020F0502020204030204" pitchFamily="34" charset="0"/>
              </a:rPr>
            </a:br>
            <a:endParaRPr lang="en-US" sz="1600" dirty="0">
              <a:cs typeface="Calibri" panose="020F0502020204030204" pitchFamily="34" charset="0"/>
            </a:endParaRPr>
          </a:p>
          <a:p>
            <a:r>
              <a:rPr lang="en-US" sz="1600" dirty="0">
                <a:cs typeface="Calibri" panose="020F0502020204030204" pitchFamily="34" charset="0"/>
              </a:rPr>
              <a:t>Should consider</a:t>
            </a:r>
          </a:p>
          <a:p>
            <a:pPr lvl="1"/>
            <a:r>
              <a:rPr lang="en-US" sz="1600" dirty="0">
                <a:cs typeface="Calibri" panose="020F0502020204030204" pitchFamily="34" charset="0"/>
              </a:rPr>
              <a:t>Number and success of graduate students and their success rates</a:t>
            </a:r>
          </a:p>
          <a:p>
            <a:pPr lvl="1"/>
            <a:r>
              <a:rPr lang="en-US" sz="1600" dirty="0">
                <a:cs typeface="Calibri" panose="020F0502020204030204" pitchFamily="34" charset="0"/>
              </a:rPr>
              <a:t>Mentorship programs </a:t>
            </a:r>
          </a:p>
          <a:p>
            <a:pPr lvl="1"/>
            <a:r>
              <a:rPr lang="en-US" sz="1600" dirty="0">
                <a:cs typeface="Calibri" panose="020F0502020204030204" pitchFamily="34" charset="0"/>
              </a:rPr>
              <a:t>Other specialty practices aimed to advance trainees</a:t>
            </a:r>
          </a:p>
          <a:p>
            <a:endParaRPr lang="en-US" dirty="0"/>
          </a:p>
        </p:txBody>
      </p:sp>
      <p:sp>
        <p:nvSpPr>
          <p:cNvPr id="9" name="Text Placeholder 3">
            <a:extLst>
              <a:ext uri="{FF2B5EF4-FFF2-40B4-BE49-F238E27FC236}">
                <a16:creationId xmlns:a16="http://schemas.microsoft.com/office/drawing/2014/main" id="{A5AB2A2F-68E0-0E59-0E00-51EFEE382C08}"/>
              </a:ext>
            </a:extLst>
          </p:cNvPr>
          <p:cNvSpPr>
            <a:spLocks noGrp="1"/>
          </p:cNvSpPr>
          <p:nvPr>
            <p:ph type="body" sz="quarter" idx="15"/>
          </p:nvPr>
        </p:nvSpPr>
        <p:spPr/>
        <p:txBody>
          <a:bodyPr/>
          <a:lstStyle/>
          <a:p>
            <a:pPr lvl="0" rtl="0"/>
            <a:r>
              <a:rPr lang="en-US" sz="1800" b="1" dirty="0">
                <a:cs typeface="Calibri" panose="020F0502020204030204" pitchFamily="34" charset="0"/>
              </a:rPr>
              <a:t>How many graduate students and/or trainees does the research support? </a:t>
            </a:r>
            <a:br>
              <a:rPr lang="en-US" sz="1800" b="1" dirty="0">
                <a:cs typeface="Calibri" panose="020F0502020204030204" pitchFamily="34" charset="0"/>
              </a:rPr>
            </a:br>
            <a:endParaRPr lang="en-US" sz="1800" b="1" dirty="0">
              <a:cs typeface="Calibri" panose="020F0502020204030204" pitchFamily="34" charset="0"/>
            </a:endParaRPr>
          </a:p>
          <a:p>
            <a:r>
              <a:rPr lang="en-US" sz="1800" b="1" dirty="0">
                <a:cs typeface="Calibri" panose="020F0502020204030204" pitchFamily="34" charset="0"/>
              </a:rPr>
              <a:t>What programs or measures exist to support trainees’ advancement?</a:t>
            </a:r>
            <a:br>
              <a:rPr lang="en-US" sz="1800" b="1" dirty="0">
                <a:cs typeface="Calibri" panose="020F0502020204030204" pitchFamily="34" charset="0"/>
              </a:rPr>
            </a:br>
            <a:endParaRPr lang="en-US" sz="1800" b="1" dirty="0">
              <a:cs typeface="Calibri" panose="020F0502020204030204" pitchFamily="34" charset="0"/>
            </a:endParaRPr>
          </a:p>
          <a:p>
            <a:r>
              <a:rPr lang="en-US" sz="1800" b="1" dirty="0">
                <a:cs typeface="Calibri" panose="020F0502020204030204" pitchFamily="34" charset="0"/>
              </a:rPr>
              <a:t>What is the percentage of graduates finding employment?</a:t>
            </a:r>
          </a:p>
        </p:txBody>
      </p:sp>
    </p:spTree>
    <p:extLst>
      <p:ext uri="{BB962C8B-B14F-4D97-AF65-F5344CB8AC3E}">
        <p14:creationId xmlns:p14="http://schemas.microsoft.com/office/powerpoint/2010/main" val="236680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54B8-A2A9-2409-C7D6-015216277D6E}"/>
              </a:ext>
            </a:extLst>
          </p:cNvPr>
          <p:cNvSpPr>
            <a:spLocks noGrp="1"/>
          </p:cNvSpPr>
          <p:nvPr>
            <p:ph type="title"/>
          </p:nvPr>
        </p:nvSpPr>
        <p:spPr/>
        <p:txBody>
          <a:bodyPr/>
          <a:lstStyle/>
          <a:p>
            <a:r>
              <a:rPr lang="en-US" dirty="0"/>
              <a:t>Mobility – international reach</a:t>
            </a:r>
          </a:p>
        </p:txBody>
      </p:sp>
      <p:sp>
        <p:nvSpPr>
          <p:cNvPr id="3" name="Footer Placeholder 2">
            <a:extLst>
              <a:ext uri="{FF2B5EF4-FFF2-40B4-BE49-F238E27FC236}">
                <a16:creationId xmlns:a16="http://schemas.microsoft.com/office/drawing/2014/main" id="{A12C74E7-D7ED-C2B0-927B-8A680865DDD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75112F9-216A-30A9-D210-2653F88E29C6}"/>
              </a:ext>
            </a:extLst>
          </p:cNvPr>
          <p:cNvSpPr>
            <a:spLocks noGrp="1"/>
          </p:cNvSpPr>
          <p:nvPr>
            <p:ph type="sldNum" sz="quarter" idx="11"/>
          </p:nvPr>
        </p:nvSpPr>
        <p:spPr/>
        <p:txBody>
          <a:bodyPr/>
          <a:lstStyle/>
          <a:p>
            <a:fld id="{F59CD943-D024-467A-B36E-F11E1285ED75}" type="slidenum">
              <a:rPr lang="en-GB" smtClean="0"/>
              <a:pPr/>
              <a:t>22</a:t>
            </a:fld>
            <a:endParaRPr lang="en-GB" dirty="0"/>
          </a:p>
        </p:txBody>
      </p:sp>
      <p:sp>
        <p:nvSpPr>
          <p:cNvPr id="5" name="Text Placeholder 4">
            <a:extLst>
              <a:ext uri="{FF2B5EF4-FFF2-40B4-BE49-F238E27FC236}">
                <a16:creationId xmlns:a16="http://schemas.microsoft.com/office/drawing/2014/main" id="{9F0F6DB5-DC10-AC9B-465C-1351205397D7}"/>
              </a:ext>
            </a:extLst>
          </p:cNvPr>
          <p:cNvSpPr>
            <a:spLocks noGrp="1"/>
          </p:cNvSpPr>
          <p:nvPr>
            <p:ph type="body" sz="quarter" idx="13"/>
          </p:nvPr>
        </p:nvSpPr>
        <p:spPr/>
        <p:txBody>
          <a:bodyPr/>
          <a:lstStyle/>
          <a:p>
            <a:endParaRPr lang="en-US"/>
          </a:p>
        </p:txBody>
      </p:sp>
      <p:pic>
        <p:nvPicPr>
          <p:cNvPr id="8" name="Picture 7" descr="Chart, bar chart, histogram&#10;&#10;Description automatically generated">
            <a:extLst>
              <a:ext uri="{FF2B5EF4-FFF2-40B4-BE49-F238E27FC236}">
                <a16:creationId xmlns:a16="http://schemas.microsoft.com/office/drawing/2014/main" id="{FFE24993-9931-D0C3-75AD-B39759A981E0}"/>
              </a:ext>
            </a:extLst>
          </p:cNvPr>
          <p:cNvPicPr>
            <a:picLocks noChangeAspect="1"/>
          </p:cNvPicPr>
          <p:nvPr/>
        </p:nvPicPr>
        <p:blipFill rotWithShape="1">
          <a:blip r:embed="rId2"/>
          <a:srcRect l="2489" t="13536" r="8035" b="9233"/>
          <a:stretch/>
        </p:blipFill>
        <p:spPr>
          <a:xfrm>
            <a:off x="3267627" y="1186604"/>
            <a:ext cx="7869020" cy="2554012"/>
          </a:xfrm>
          <a:prstGeom prst="rect">
            <a:avLst/>
          </a:prstGeom>
          <a:ln>
            <a:noFill/>
          </a:ln>
          <a:effectLst/>
        </p:spPr>
      </p:pic>
      <p:pic>
        <p:nvPicPr>
          <p:cNvPr id="9" name="Picture 8" descr="Chart, histogram&#10;&#10;Description automatically generated">
            <a:extLst>
              <a:ext uri="{FF2B5EF4-FFF2-40B4-BE49-F238E27FC236}">
                <a16:creationId xmlns:a16="http://schemas.microsoft.com/office/drawing/2014/main" id="{DF55DD54-3428-5A71-5452-9A32D7BDB52F}"/>
              </a:ext>
            </a:extLst>
          </p:cNvPr>
          <p:cNvPicPr>
            <a:picLocks noChangeAspect="1"/>
          </p:cNvPicPr>
          <p:nvPr/>
        </p:nvPicPr>
        <p:blipFill>
          <a:blip r:embed="rId3"/>
          <a:stretch>
            <a:fillRect/>
          </a:stretch>
        </p:blipFill>
        <p:spPr>
          <a:xfrm>
            <a:off x="3422033" y="3698562"/>
            <a:ext cx="7930573" cy="2855720"/>
          </a:xfrm>
          <a:prstGeom prst="rect">
            <a:avLst/>
          </a:prstGeom>
          <a:ln>
            <a:noFill/>
          </a:ln>
          <a:effectLst/>
        </p:spPr>
      </p:pic>
      <p:sp>
        <p:nvSpPr>
          <p:cNvPr id="10" name="Trapezoid 117">
            <a:extLst>
              <a:ext uri="{FF2B5EF4-FFF2-40B4-BE49-F238E27FC236}">
                <a16:creationId xmlns:a16="http://schemas.microsoft.com/office/drawing/2014/main" id="{57ED137D-AADE-EA2D-3D22-C4EA94547164}"/>
              </a:ext>
            </a:extLst>
          </p:cNvPr>
          <p:cNvSpPr/>
          <p:nvPr/>
        </p:nvSpPr>
        <p:spPr>
          <a:xfrm flipV="1">
            <a:off x="1319753" y="2441995"/>
            <a:ext cx="1400175" cy="817764"/>
          </a:xfrm>
          <a:prstGeom prst="trapezoid">
            <a:avLst>
              <a:gd name="adj" fmla="val 32840"/>
            </a:avLst>
          </a:prstGeom>
          <a:solidFill>
            <a:schemeClr val="accent2"/>
          </a:solidFill>
          <a:ln>
            <a:noFill/>
          </a:ln>
          <a:effectLst>
            <a:outerShdw blurRad="38100" dist="63500" dir="5400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N" sz="1350" dirty="0">
              <a:latin typeface="Agency FB" panose="020B0503020202020204" pitchFamily="34" charset="0"/>
            </a:endParaRPr>
          </a:p>
        </p:txBody>
      </p:sp>
      <p:sp>
        <p:nvSpPr>
          <p:cNvPr id="11" name="Oval 10">
            <a:extLst>
              <a:ext uri="{FF2B5EF4-FFF2-40B4-BE49-F238E27FC236}">
                <a16:creationId xmlns:a16="http://schemas.microsoft.com/office/drawing/2014/main" id="{1544DE8A-5874-8A46-375B-BB428859BF7B}"/>
              </a:ext>
            </a:extLst>
          </p:cNvPr>
          <p:cNvSpPr/>
          <p:nvPr/>
        </p:nvSpPr>
        <p:spPr>
          <a:xfrm>
            <a:off x="1209841" y="1230877"/>
            <a:ext cx="1620000" cy="1620000"/>
          </a:xfrm>
          <a:prstGeom prst="ellipse">
            <a:avLst/>
          </a:prstGeom>
          <a:solidFill>
            <a:schemeClr val="bg1"/>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2" name="Oval 11">
            <a:extLst>
              <a:ext uri="{FF2B5EF4-FFF2-40B4-BE49-F238E27FC236}">
                <a16:creationId xmlns:a16="http://schemas.microsoft.com/office/drawing/2014/main" id="{4DE809DA-04E0-8289-59A4-0D1BC10C7251}"/>
              </a:ext>
            </a:extLst>
          </p:cNvPr>
          <p:cNvSpPr/>
          <p:nvPr/>
        </p:nvSpPr>
        <p:spPr>
          <a:xfrm>
            <a:off x="1344841" y="1340593"/>
            <a:ext cx="1350000" cy="1350000"/>
          </a:xfrm>
          <a:prstGeom prst="ellipse">
            <a:avLst/>
          </a:prstGeom>
          <a:solidFill>
            <a:schemeClr val="accent2"/>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3" name="Oval 12">
            <a:extLst>
              <a:ext uri="{FF2B5EF4-FFF2-40B4-BE49-F238E27FC236}">
                <a16:creationId xmlns:a16="http://schemas.microsoft.com/office/drawing/2014/main" id="{2BBC1AFE-FAF5-383D-19AD-0B7A48797DBB}"/>
              </a:ext>
            </a:extLst>
          </p:cNvPr>
          <p:cNvSpPr/>
          <p:nvPr/>
        </p:nvSpPr>
        <p:spPr>
          <a:xfrm>
            <a:off x="1479841" y="1427062"/>
            <a:ext cx="1080000" cy="1080000"/>
          </a:xfrm>
          <a:prstGeom prst="ellipse">
            <a:avLst/>
          </a:prstGeom>
          <a:blipFill>
            <a:blip r:embed="rId4"/>
            <a:stretch>
              <a:fillRect l="-23863" t="-3877" r="-7277" b="-272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4" name="Rectangle 13">
            <a:extLst>
              <a:ext uri="{FF2B5EF4-FFF2-40B4-BE49-F238E27FC236}">
                <a16:creationId xmlns:a16="http://schemas.microsoft.com/office/drawing/2014/main" id="{2C548DC1-776E-DBEB-8894-ABD9D890FC35}"/>
              </a:ext>
            </a:extLst>
          </p:cNvPr>
          <p:cNvSpPr/>
          <p:nvPr/>
        </p:nvSpPr>
        <p:spPr>
          <a:xfrm>
            <a:off x="1579656" y="2868919"/>
            <a:ext cx="880370" cy="369332"/>
          </a:xfrm>
          <a:prstGeom prst="rect">
            <a:avLst/>
          </a:prstGeom>
        </p:spPr>
        <p:txBody>
          <a:bodyPr wrap="square">
            <a:spAutoFit/>
          </a:bodyPr>
          <a:lstStyle/>
          <a:p>
            <a:pPr lvl="0" algn="ctr">
              <a:defRPr/>
            </a:pPr>
            <a:r>
              <a:rPr lang="en-US" dirty="0">
                <a:solidFill>
                  <a:schemeClr val="tx1">
                    <a:lumMod val="95000"/>
                    <a:lumOff val="5000"/>
                  </a:schemeClr>
                </a:solidFill>
                <a:latin typeface="Agency FB" panose="020B0503020202020204" pitchFamily="34" charset="0"/>
                <a:ea typeface="Cambria" panose="02040503050406030204" pitchFamily="18" charset="0"/>
                <a:cs typeface="Times New Roman" panose="02020603050405020304" pitchFamily="18" charset="0"/>
              </a:rPr>
              <a:t>Discipline</a:t>
            </a:r>
          </a:p>
        </p:txBody>
      </p:sp>
      <p:sp>
        <p:nvSpPr>
          <p:cNvPr id="15" name="Trapezoid 135">
            <a:extLst>
              <a:ext uri="{FF2B5EF4-FFF2-40B4-BE49-F238E27FC236}">
                <a16:creationId xmlns:a16="http://schemas.microsoft.com/office/drawing/2014/main" id="{8F6E798C-2F6A-2FED-A22B-91CEBEBAB951}"/>
              </a:ext>
            </a:extLst>
          </p:cNvPr>
          <p:cNvSpPr/>
          <p:nvPr/>
        </p:nvSpPr>
        <p:spPr>
          <a:xfrm flipV="1">
            <a:off x="1319754" y="5157439"/>
            <a:ext cx="1400175" cy="817764"/>
          </a:xfrm>
          <a:prstGeom prst="trapezoid">
            <a:avLst>
              <a:gd name="adj" fmla="val 32840"/>
            </a:avLst>
          </a:prstGeom>
          <a:solidFill>
            <a:schemeClr val="accent1"/>
          </a:solidFill>
          <a:ln>
            <a:noFill/>
          </a:ln>
          <a:effectLst>
            <a:outerShdw blurRad="38100" dist="63500" dir="5400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N" sz="1350">
              <a:latin typeface="Agency FB" panose="020B0503020202020204" pitchFamily="34" charset="0"/>
            </a:endParaRPr>
          </a:p>
        </p:txBody>
      </p:sp>
      <p:sp>
        <p:nvSpPr>
          <p:cNvPr id="16" name="Oval 15">
            <a:extLst>
              <a:ext uri="{FF2B5EF4-FFF2-40B4-BE49-F238E27FC236}">
                <a16:creationId xmlns:a16="http://schemas.microsoft.com/office/drawing/2014/main" id="{0A2D2C5F-C877-90F1-0DEF-9C821C5F2484}"/>
              </a:ext>
            </a:extLst>
          </p:cNvPr>
          <p:cNvSpPr/>
          <p:nvPr/>
        </p:nvSpPr>
        <p:spPr>
          <a:xfrm>
            <a:off x="1209841" y="3946321"/>
            <a:ext cx="1620000" cy="1620000"/>
          </a:xfrm>
          <a:prstGeom prst="ellipse">
            <a:avLst/>
          </a:prstGeom>
          <a:solidFill>
            <a:schemeClr val="bg1"/>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7" name="Oval 16">
            <a:extLst>
              <a:ext uri="{FF2B5EF4-FFF2-40B4-BE49-F238E27FC236}">
                <a16:creationId xmlns:a16="http://schemas.microsoft.com/office/drawing/2014/main" id="{4C6CCA09-6845-635C-1A12-90BFB5C4227D}"/>
              </a:ext>
            </a:extLst>
          </p:cNvPr>
          <p:cNvSpPr/>
          <p:nvPr/>
        </p:nvSpPr>
        <p:spPr>
          <a:xfrm>
            <a:off x="1344841" y="4081321"/>
            <a:ext cx="1350000" cy="1350000"/>
          </a:xfrm>
          <a:prstGeom prst="ellipse">
            <a:avLst/>
          </a:prstGeom>
          <a:solidFill>
            <a:schemeClr val="accent1"/>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8" name="Oval 17">
            <a:extLst>
              <a:ext uri="{FF2B5EF4-FFF2-40B4-BE49-F238E27FC236}">
                <a16:creationId xmlns:a16="http://schemas.microsoft.com/office/drawing/2014/main" id="{BFBC42EE-B036-3FDB-8FA9-FA5DB651D34B}"/>
              </a:ext>
            </a:extLst>
          </p:cNvPr>
          <p:cNvSpPr/>
          <p:nvPr/>
        </p:nvSpPr>
        <p:spPr>
          <a:xfrm>
            <a:off x="1479841" y="4216321"/>
            <a:ext cx="1080000" cy="1080000"/>
          </a:xfrm>
          <a:prstGeom prst="ellipse">
            <a:avLst/>
          </a:prstGeom>
          <a:blipFill>
            <a:blip r:embed="rId5"/>
            <a:stretch>
              <a:fillRect l="-10854" b="-10854"/>
            </a:stretch>
          </a:blip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9" name="TextBox 18">
            <a:extLst>
              <a:ext uri="{FF2B5EF4-FFF2-40B4-BE49-F238E27FC236}">
                <a16:creationId xmlns:a16="http://schemas.microsoft.com/office/drawing/2014/main" id="{CC224895-5D7B-24CA-C0E5-74BC260FC89D}"/>
              </a:ext>
            </a:extLst>
          </p:cNvPr>
          <p:cNvSpPr txBox="1"/>
          <p:nvPr/>
        </p:nvSpPr>
        <p:spPr>
          <a:xfrm>
            <a:off x="1055434" y="6060496"/>
            <a:ext cx="1928813" cy="300082"/>
          </a:xfrm>
          <a:prstGeom prst="rect">
            <a:avLst/>
          </a:prstGeom>
          <a:noFill/>
        </p:spPr>
        <p:txBody>
          <a:bodyPr wrap="square" rtlCol="0">
            <a:spAutoFit/>
          </a:bodyPr>
          <a:lstStyle/>
          <a:p>
            <a:pPr algn="ctr"/>
            <a:r>
              <a:rPr lang="en-IN" sz="1350" dirty="0">
                <a:solidFill>
                  <a:schemeClr val="tx1">
                    <a:lumMod val="95000"/>
                    <a:lumOff val="5000"/>
                  </a:schemeClr>
                </a:solidFill>
                <a:latin typeface="Agency FB" panose="020B0503020202020204" pitchFamily="34" charset="0"/>
                <a:ea typeface="Cambria" panose="02040503050406030204" pitchFamily="18" charset="0"/>
              </a:rPr>
              <a:t>Computer Science</a:t>
            </a:r>
          </a:p>
        </p:txBody>
      </p:sp>
      <p:sp>
        <p:nvSpPr>
          <p:cNvPr id="20" name="Rectangle 19">
            <a:extLst>
              <a:ext uri="{FF2B5EF4-FFF2-40B4-BE49-F238E27FC236}">
                <a16:creationId xmlns:a16="http://schemas.microsoft.com/office/drawing/2014/main" id="{5266A5CF-CC46-B039-EC1A-44BDF9689AF7}"/>
              </a:ext>
            </a:extLst>
          </p:cNvPr>
          <p:cNvSpPr/>
          <p:nvPr/>
        </p:nvSpPr>
        <p:spPr>
          <a:xfrm>
            <a:off x="1579656" y="5584363"/>
            <a:ext cx="880370" cy="369332"/>
          </a:xfrm>
          <a:prstGeom prst="rect">
            <a:avLst/>
          </a:prstGeom>
        </p:spPr>
        <p:txBody>
          <a:bodyPr wrap="none">
            <a:spAutoFit/>
          </a:bodyPr>
          <a:lstStyle/>
          <a:p>
            <a:pPr lvl="0" algn="ctr">
              <a:defRPr/>
            </a:pPr>
            <a:r>
              <a:rPr lang="en-US" dirty="0">
                <a:solidFill>
                  <a:schemeClr val="tx1">
                    <a:lumMod val="95000"/>
                    <a:lumOff val="5000"/>
                  </a:schemeClr>
                </a:solidFill>
                <a:latin typeface="Agency FB" panose="020B0503020202020204" pitchFamily="34" charset="0"/>
                <a:ea typeface="Cambria" panose="02040503050406030204" pitchFamily="18" charset="0"/>
                <a:cs typeface="Times New Roman" panose="02020603050405020304" pitchFamily="18" charset="0"/>
              </a:rPr>
              <a:t>Discipline</a:t>
            </a:r>
          </a:p>
        </p:txBody>
      </p:sp>
      <p:sp>
        <p:nvSpPr>
          <p:cNvPr id="21" name="TextBox 20">
            <a:extLst>
              <a:ext uri="{FF2B5EF4-FFF2-40B4-BE49-F238E27FC236}">
                <a16:creationId xmlns:a16="http://schemas.microsoft.com/office/drawing/2014/main" id="{AAA615F3-E365-C094-F477-20B09158262A}"/>
              </a:ext>
            </a:extLst>
          </p:cNvPr>
          <p:cNvSpPr txBox="1"/>
          <p:nvPr/>
        </p:nvSpPr>
        <p:spPr>
          <a:xfrm>
            <a:off x="1055353" y="3383558"/>
            <a:ext cx="1928813" cy="300082"/>
          </a:xfrm>
          <a:prstGeom prst="rect">
            <a:avLst/>
          </a:prstGeom>
          <a:noFill/>
        </p:spPr>
        <p:txBody>
          <a:bodyPr wrap="square" rtlCol="0">
            <a:spAutoFit/>
          </a:bodyPr>
          <a:lstStyle/>
          <a:p>
            <a:pPr algn="ctr"/>
            <a:r>
              <a:rPr lang="en-IN" sz="1350" dirty="0">
                <a:solidFill>
                  <a:schemeClr val="tx1">
                    <a:lumMod val="95000"/>
                    <a:lumOff val="5000"/>
                  </a:schemeClr>
                </a:solidFill>
                <a:latin typeface="Agency FB" panose="020B0503020202020204" pitchFamily="34" charset="0"/>
                <a:ea typeface="Cambria" panose="02040503050406030204" pitchFamily="18" charset="0"/>
              </a:rPr>
              <a:t>Psychology</a:t>
            </a:r>
          </a:p>
        </p:txBody>
      </p:sp>
    </p:spTree>
    <p:extLst>
      <p:ext uri="{BB962C8B-B14F-4D97-AF65-F5344CB8AC3E}">
        <p14:creationId xmlns:p14="http://schemas.microsoft.com/office/powerpoint/2010/main" val="278268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ox and whisker chart&#10;&#10;Description automatically generated">
            <a:extLst>
              <a:ext uri="{FF2B5EF4-FFF2-40B4-BE49-F238E27FC236}">
                <a16:creationId xmlns:a16="http://schemas.microsoft.com/office/drawing/2014/main" id="{15C23972-2243-AD53-9B74-46B47A0F102D}"/>
              </a:ext>
            </a:extLst>
          </p:cNvPr>
          <p:cNvPicPr>
            <a:picLocks noChangeAspect="1"/>
          </p:cNvPicPr>
          <p:nvPr/>
        </p:nvPicPr>
        <p:blipFill rotWithShape="1">
          <a:blip r:embed="rId2"/>
          <a:srcRect l="170" t="5564" r="2399"/>
          <a:stretch/>
        </p:blipFill>
        <p:spPr>
          <a:xfrm>
            <a:off x="3233907" y="3877303"/>
            <a:ext cx="8262051" cy="2980697"/>
          </a:xfrm>
          <a:prstGeom prst="rect">
            <a:avLst/>
          </a:prstGeom>
          <a:ln>
            <a:noFill/>
          </a:ln>
          <a:effectLst/>
        </p:spPr>
      </p:pic>
      <p:sp>
        <p:nvSpPr>
          <p:cNvPr id="2" name="Title 1">
            <a:extLst>
              <a:ext uri="{FF2B5EF4-FFF2-40B4-BE49-F238E27FC236}">
                <a16:creationId xmlns:a16="http://schemas.microsoft.com/office/drawing/2014/main" id="{E79254B8-A2A9-2409-C7D6-015216277D6E}"/>
              </a:ext>
            </a:extLst>
          </p:cNvPr>
          <p:cNvSpPr>
            <a:spLocks noGrp="1"/>
          </p:cNvSpPr>
          <p:nvPr>
            <p:ph type="title"/>
          </p:nvPr>
        </p:nvSpPr>
        <p:spPr/>
        <p:txBody>
          <a:bodyPr/>
          <a:lstStyle/>
          <a:p>
            <a:r>
              <a:rPr lang="en-US" dirty="0"/>
              <a:t>Mobility – institution experience</a:t>
            </a:r>
          </a:p>
        </p:txBody>
      </p:sp>
      <p:sp>
        <p:nvSpPr>
          <p:cNvPr id="3" name="Footer Placeholder 2">
            <a:extLst>
              <a:ext uri="{FF2B5EF4-FFF2-40B4-BE49-F238E27FC236}">
                <a16:creationId xmlns:a16="http://schemas.microsoft.com/office/drawing/2014/main" id="{A12C74E7-D7ED-C2B0-927B-8A680865DDD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75112F9-216A-30A9-D210-2653F88E29C6}"/>
              </a:ext>
            </a:extLst>
          </p:cNvPr>
          <p:cNvSpPr>
            <a:spLocks noGrp="1"/>
          </p:cNvSpPr>
          <p:nvPr>
            <p:ph type="sldNum" sz="quarter" idx="11"/>
          </p:nvPr>
        </p:nvSpPr>
        <p:spPr/>
        <p:txBody>
          <a:bodyPr/>
          <a:lstStyle/>
          <a:p>
            <a:fld id="{F59CD943-D024-467A-B36E-F11E1285ED75}" type="slidenum">
              <a:rPr lang="en-GB" smtClean="0"/>
              <a:pPr/>
              <a:t>23</a:t>
            </a:fld>
            <a:endParaRPr lang="en-GB" dirty="0"/>
          </a:p>
        </p:txBody>
      </p:sp>
      <p:sp>
        <p:nvSpPr>
          <p:cNvPr id="5" name="Text Placeholder 4">
            <a:extLst>
              <a:ext uri="{FF2B5EF4-FFF2-40B4-BE49-F238E27FC236}">
                <a16:creationId xmlns:a16="http://schemas.microsoft.com/office/drawing/2014/main" id="{9F0F6DB5-DC10-AC9B-465C-1351205397D7}"/>
              </a:ext>
            </a:extLst>
          </p:cNvPr>
          <p:cNvSpPr>
            <a:spLocks noGrp="1"/>
          </p:cNvSpPr>
          <p:nvPr>
            <p:ph type="body" sz="quarter" idx="13"/>
          </p:nvPr>
        </p:nvSpPr>
        <p:spPr/>
        <p:txBody>
          <a:bodyPr/>
          <a:lstStyle/>
          <a:p>
            <a:endParaRPr lang="en-US"/>
          </a:p>
        </p:txBody>
      </p:sp>
      <p:sp>
        <p:nvSpPr>
          <p:cNvPr id="10" name="Trapezoid 117">
            <a:extLst>
              <a:ext uri="{FF2B5EF4-FFF2-40B4-BE49-F238E27FC236}">
                <a16:creationId xmlns:a16="http://schemas.microsoft.com/office/drawing/2014/main" id="{57ED137D-AADE-EA2D-3D22-C4EA94547164}"/>
              </a:ext>
            </a:extLst>
          </p:cNvPr>
          <p:cNvSpPr/>
          <p:nvPr/>
        </p:nvSpPr>
        <p:spPr>
          <a:xfrm flipV="1">
            <a:off x="1319753" y="2441995"/>
            <a:ext cx="1400175" cy="817764"/>
          </a:xfrm>
          <a:prstGeom prst="trapezoid">
            <a:avLst>
              <a:gd name="adj" fmla="val 32840"/>
            </a:avLst>
          </a:prstGeom>
          <a:solidFill>
            <a:schemeClr val="accent2"/>
          </a:solidFill>
          <a:ln>
            <a:noFill/>
          </a:ln>
          <a:effectLst>
            <a:outerShdw blurRad="38100" dist="63500" dir="5400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N" sz="1350" dirty="0">
              <a:latin typeface="Agency FB" panose="020B0503020202020204" pitchFamily="34" charset="0"/>
            </a:endParaRPr>
          </a:p>
        </p:txBody>
      </p:sp>
      <p:sp>
        <p:nvSpPr>
          <p:cNvPr id="11" name="Oval 10">
            <a:extLst>
              <a:ext uri="{FF2B5EF4-FFF2-40B4-BE49-F238E27FC236}">
                <a16:creationId xmlns:a16="http://schemas.microsoft.com/office/drawing/2014/main" id="{1544DE8A-5874-8A46-375B-BB428859BF7B}"/>
              </a:ext>
            </a:extLst>
          </p:cNvPr>
          <p:cNvSpPr/>
          <p:nvPr/>
        </p:nvSpPr>
        <p:spPr>
          <a:xfrm>
            <a:off x="1209841" y="1230877"/>
            <a:ext cx="1620000" cy="1620000"/>
          </a:xfrm>
          <a:prstGeom prst="ellipse">
            <a:avLst/>
          </a:prstGeom>
          <a:solidFill>
            <a:schemeClr val="bg1"/>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2" name="Oval 11">
            <a:extLst>
              <a:ext uri="{FF2B5EF4-FFF2-40B4-BE49-F238E27FC236}">
                <a16:creationId xmlns:a16="http://schemas.microsoft.com/office/drawing/2014/main" id="{4DE809DA-04E0-8289-59A4-0D1BC10C7251}"/>
              </a:ext>
            </a:extLst>
          </p:cNvPr>
          <p:cNvSpPr/>
          <p:nvPr/>
        </p:nvSpPr>
        <p:spPr>
          <a:xfrm>
            <a:off x="1344841" y="1340593"/>
            <a:ext cx="1350000" cy="1350000"/>
          </a:xfrm>
          <a:prstGeom prst="ellipse">
            <a:avLst/>
          </a:prstGeom>
          <a:solidFill>
            <a:schemeClr val="accent2"/>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3" name="Oval 12">
            <a:extLst>
              <a:ext uri="{FF2B5EF4-FFF2-40B4-BE49-F238E27FC236}">
                <a16:creationId xmlns:a16="http://schemas.microsoft.com/office/drawing/2014/main" id="{2BBC1AFE-FAF5-383D-19AD-0B7A48797DBB}"/>
              </a:ext>
            </a:extLst>
          </p:cNvPr>
          <p:cNvSpPr/>
          <p:nvPr/>
        </p:nvSpPr>
        <p:spPr>
          <a:xfrm>
            <a:off x="1479841" y="1427062"/>
            <a:ext cx="1080000" cy="1080000"/>
          </a:xfrm>
          <a:prstGeom prst="ellipse">
            <a:avLst/>
          </a:prstGeom>
          <a:blipFill>
            <a:blip r:embed="rId3"/>
            <a:stretch>
              <a:fillRect l="-23863" t="-3877" r="-7277" b="-272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4" name="Rectangle 13">
            <a:extLst>
              <a:ext uri="{FF2B5EF4-FFF2-40B4-BE49-F238E27FC236}">
                <a16:creationId xmlns:a16="http://schemas.microsoft.com/office/drawing/2014/main" id="{2C548DC1-776E-DBEB-8894-ABD9D890FC35}"/>
              </a:ext>
            </a:extLst>
          </p:cNvPr>
          <p:cNvSpPr/>
          <p:nvPr/>
        </p:nvSpPr>
        <p:spPr>
          <a:xfrm>
            <a:off x="1579656" y="2868919"/>
            <a:ext cx="880370" cy="369332"/>
          </a:xfrm>
          <a:prstGeom prst="rect">
            <a:avLst/>
          </a:prstGeom>
        </p:spPr>
        <p:txBody>
          <a:bodyPr wrap="square">
            <a:spAutoFit/>
          </a:bodyPr>
          <a:lstStyle/>
          <a:p>
            <a:pPr lvl="0" algn="ctr">
              <a:defRPr/>
            </a:pPr>
            <a:r>
              <a:rPr lang="en-US" dirty="0">
                <a:solidFill>
                  <a:schemeClr val="tx1">
                    <a:lumMod val="95000"/>
                    <a:lumOff val="5000"/>
                  </a:schemeClr>
                </a:solidFill>
                <a:latin typeface="Agency FB" panose="020B0503020202020204" pitchFamily="34" charset="0"/>
                <a:ea typeface="Cambria" panose="02040503050406030204" pitchFamily="18" charset="0"/>
                <a:cs typeface="Times New Roman" panose="02020603050405020304" pitchFamily="18" charset="0"/>
              </a:rPr>
              <a:t>Discipline</a:t>
            </a:r>
          </a:p>
        </p:txBody>
      </p:sp>
      <p:sp>
        <p:nvSpPr>
          <p:cNvPr id="15" name="Trapezoid 135">
            <a:extLst>
              <a:ext uri="{FF2B5EF4-FFF2-40B4-BE49-F238E27FC236}">
                <a16:creationId xmlns:a16="http://schemas.microsoft.com/office/drawing/2014/main" id="{8F6E798C-2F6A-2FED-A22B-91CEBEBAB951}"/>
              </a:ext>
            </a:extLst>
          </p:cNvPr>
          <p:cNvSpPr/>
          <p:nvPr/>
        </p:nvSpPr>
        <p:spPr>
          <a:xfrm flipV="1">
            <a:off x="1319754" y="5157439"/>
            <a:ext cx="1400175" cy="817764"/>
          </a:xfrm>
          <a:prstGeom prst="trapezoid">
            <a:avLst>
              <a:gd name="adj" fmla="val 32840"/>
            </a:avLst>
          </a:prstGeom>
          <a:solidFill>
            <a:schemeClr val="accent1"/>
          </a:solidFill>
          <a:ln>
            <a:noFill/>
          </a:ln>
          <a:effectLst>
            <a:outerShdw blurRad="38100" dist="63500" dir="5400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N" sz="1350">
              <a:latin typeface="Agency FB" panose="020B0503020202020204" pitchFamily="34" charset="0"/>
            </a:endParaRPr>
          </a:p>
        </p:txBody>
      </p:sp>
      <p:sp>
        <p:nvSpPr>
          <p:cNvPr id="16" name="Oval 15">
            <a:extLst>
              <a:ext uri="{FF2B5EF4-FFF2-40B4-BE49-F238E27FC236}">
                <a16:creationId xmlns:a16="http://schemas.microsoft.com/office/drawing/2014/main" id="{0A2D2C5F-C877-90F1-0DEF-9C821C5F2484}"/>
              </a:ext>
            </a:extLst>
          </p:cNvPr>
          <p:cNvSpPr/>
          <p:nvPr/>
        </p:nvSpPr>
        <p:spPr>
          <a:xfrm>
            <a:off x="1209841" y="3946321"/>
            <a:ext cx="1620000" cy="1620000"/>
          </a:xfrm>
          <a:prstGeom prst="ellipse">
            <a:avLst/>
          </a:prstGeom>
          <a:solidFill>
            <a:schemeClr val="bg1"/>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7" name="Oval 16">
            <a:extLst>
              <a:ext uri="{FF2B5EF4-FFF2-40B4-BE49-F238E27FC236}">
                <a16:creationId xmlns:a16="http://schemas.microsoft.com/office/drawing/2014/main" id="{4C6CCA09-6845-635C-1A12-90BFB5C4227D}"/>
              </a:ext>
            </a:extLst>
          </p:cNvPr>
          <p:cNvSpPr/>
          <p:nvPr/>
        </p:nvSpPr>
        <p:spPr>
          <a:xfrm>
            <a:off x="1344841" y="4081321"/>
            <a:ext cx="1350000" cy="1350000"/>
          </a:xfrm>
          <a:prstGeom prst="ellipse">
            <a:avLst/>
          </a:prstGeom>
          <a:solidFill>
            <a:schemeClr val="accent1"/>
          </a:solid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8" name="Oval 17">
            <a:extLst>
              <a:ext uri="{FF2B5EF4-FFF2-40B4-BE49-F238E27FC236}">
                <a16:creationId xmlns:a16="http://schemas.microsoft.com/office/drawing/2014/main" id="{BFBC42EE-B036-3FDB-8FA9-FA5DB651D34B}"/>
              </a:ext>
            </a:extLst>
          </p:cNvPr>
          <p:cNvSpPr/>
          <p:nvPr/>
        </p:nvSpPr>
        <p:spPr>
          <a:xfrm>
            <a:off x="1479841" y="4216321"/>
            <a:ext cx="1080000" cy="1080000"/>
          </a:xfrm>
          <a:prstGeom prst="ellipse">
            <a:avLst/>
          </a:prstGeom>
          <a:blipFill>
            <a:blip r:embed="rId4"/>
            <a:stretch>
              <a:fillRect l="-10854" b="-10854"/>
            </a:stretch>
          </a:blipFill>
          <a:ln>
            <a:noFill/>
          </a:ln>
          <a:effectLst>
            <a:outerShdw blurRad="38100" sx="102000" sy="102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latin typeface="Agency FB" panose="020B0503020202020204" pitchFamily="34" charset="0"/>
            </a:endParaRPr>
          </a:p>
        </p:txBody>
      </p:sp>
      <p:sp>
        <p:nvSpPr>
          <p:cNvPr id="19" name="TextBox 18">
            <a:extLst>
              <a:ext uri="{FF2B5EF4-FFF2-40B4-BE49-F238E27FC236}">
                <a16:creationId xmlns:a16="http://schemas.microsoft.com/office/drawing/2014/main" id="{CC224895-5D7B-24CA-C0E5-74BC260FC89D}"/>
              </a:ext>
            </a:extLst>
          </p:cNvPr>
          <p:cNvSpPr txBox="1"/>
          <p:nvPr/>
        </p:nvSpPr>
        <p:spPr>
          <a:xfrm>
            <a:off x="1055434" y="6060496"/>
            <a:ext cx="1928813" cy="300082"/>
          </a:xfrm>
          <a:prstGeom prst="rect">
            <a:avLst/>
          </a:prstGeom>
          <a:noFill/>
        </p:spPr>
        <p:txBody>
          <a:bodyPr wrap="square" rtlCol="0">
            <a:spAutoFit/>
          </a:bodyPr>
          <a:lstStyle/>
          <a:p>
            <a:pPr algn="ctr"/>
            <a:r>
              <a:rPr lang="en-IN" sz="1350" dirty="0">
                <a:solidFill>
                  <a:schemeClr val="tx1">
                    <a:lumMod val="95000"/>
                    <a:lumOff val="5000"/>
                  </a:schemeClr>
                </a:solidFill>
                <a:latin typeface="Agency FB" panose="020B0503020202020204" pitchFamily="34" charset="0"/>
                <a:ea typeface="Cambria" panose="02040503050406030204" pitchFamily="18" charset="0"/>
              </a:rPr>
              <a:t>Computer Science</a:t>
            </a:r>
          </a:p>
        </p:txBody>
      </p:sp>
      <p:sp>
        <p:nvSpPr>
          <p:cNvPr id="20" name="Rectangle 19">
            <a:extLst>
              <a:ext uri="{FF2B5EF4-FFF2-40B4-BE49-F238E27FC236}">
                <a16:creationId xmlns:a16="http://schemas.microsoft.com/office/drawing/2014/main" id="{5266A5CF-CC46-B039-EC1A-44BDF9689AF7}"/>
              </a:ext>
            </a:extLst>
          </p:cNvPr>
          <p:cNvSpPr/>
          <p:nvPr/>
        </p:nvSpPr>
        <p:spPr>
          <a:xfrm>
            <a:off x="1579656" y="5584363"/>
            <a:ext cx="880370" cy="369332"/>
          </a:xfrm>
          <a:prstGeom prst="rect">
            <a:avLst/>
          </a:prstGeom>
        </p:spPr>
        <p:txBody>
          <a:bodyPr wrap="none">
            <a:spAutoFit/>
          </a:bodyPr>
          <a:lstStyle/>
          <a:p>
            <a:pPr lvl="0" algn="ctr">
              <a:defRPr/>
            </a:pPr>
            <a:r>
              <a:rPr lang="en-US" dirty="0">
                <a:solidFill>
                  <a:schemeClr val="tx1">
                    <a:lumMod val="95000"/>
                    <a:lumOff val="5000"/>
                  </a:schemeClr>
                </a:solidFill>
                <a:latin typeface="Agency FB" panose="020B0503020202020204" pitchFamily="34" charset="0"/>
                <a:ea typeface="Cambria" panose="02040503050406030204" pitchFamily="18" charset="0"/>
                <a:cs typeface="Times New Roman" panose="02020603050405020304" pitchFamily="18" charset="0"/>
              </a:rPr>
              <a:t>Discipline</a:t>
            </a:r>
          </a:p>
        </p:txBody>
      </p:sp>
      <p:sp>
        <p:nvSpPr>
          <p:cNvPr id="21" name="TextBox 20">
            <a:extLst>
              <a:ext uri="{FF2B5EF4-FFF2-40B4-BE49-F238E27FC236}">
                <a16:creationId xmlns:a16="http://schemas.microsoft.com/office/drawing/2014/main" id="{AAA615F3-E365-C094-F477-20B09158262A}"/>
              </a:ext>
            </a:extLst>
          </p:cNvPr>
          <p:cNvSpPr txBox="1"/>
          <p:nvPr/>
        </p:nvSpPr>
        <p:spPr>
          <a:xfrm>
            <a:off x="1055353" y="3383558"/>
            <a:ext cx="1928813" cy="300082"/>
          </a:xfrm>
          <a:prstGeom prst="rect">
            <a:avLst/>
          </a:prstGeom>
          <a:noFill/>
        </p:spPr>
        <p:txBody>
          <a:bodyPr wrap="square" rtlCol="0">
            <a:spAutoFit/>
          </a:bodyPr>
          <a:lstStyle/>
          <a:p>
            <a:pPr algn="ctr"/>
            <a:r>
              <a:rPr lang="en-IN" sz="1350" dirty="0">
                <a:solidFill>
                  <a:schemeClr val="tx1">
                    <a:lumMod val="95000"/>
                    <a:lumOff val="5000"/>
                  </a:schemeClr>
                </a:solidFill>
                <a:latin typeface="Agency FB" panose="020B0503020202020204" pitchFamily="34" charset="0"/>
                <a:ea typeface="Cambria" panose="02040503050406030204" pitchFamily="18" charset="0"/>
              </a:rPr>
              <a:t>Psychology</a:t>
            </a:r>
          </a:p>
        </p:txBody>
      </p:sp>
      <p:pic>
        <p:nvPicPr>
          <p:cNvPr id="6" name="Picture 5" descr="Chart, box and whisker chart&#10;&#10;Description automatically generated">
            <a:extLst>
              <a:ext uri="{FF2B5EF4-FFF2-40B4-BE49-F238E27FC236}">
                <a16:creationId xmlns:a16="http://schemas.microsoft.com/office/drawing/2014/main" id="{D72A57AD-7779-E78D-5728-733BFEF73BD7}"/>
              </a:ext>
            </a:extLst>
          </p:cNvPr>
          <p:cNvPicPr>
            <a:picLocks noChangeAspect="1"/>
          </p:cNvPicPr>
          <p:nvPr/>
        </p:nvPicPr>
        <p:blipFill rotWithShape="1">
          <a:blip r:embed="rId5"/>
          <a:srcRect l="3214" t="9503" r="5583" b="2760"/>
          <a:stretch/>
        </p:blipFill>
        <p:spPr>
          <a:xfrm>
            <a:off x="2939753" y="1090825"/>
            <a:ext cx="8446293" cy="2980697"/>
          </a:xfrm>
          <a:prstGeom prst="rect">
            <a:avLst/>
          </a:prstGeom>
          <a:ln>
            <a:noFill/>
          </a:ln>
          <a:effectLst/>
        </p:spPr>
      </p:pic>
    </p:spTree>
    <p:extLst>
      <p:ext uri="{BB962C8B-B14F-4D97-AF65-F5344CB8AC3E}">
        <p14:creationId xmlns:p14="http://schemas.microsoft.com/office/powerpoint/2010/main" val="40529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566-99BC-6657-F5D1-1DD942E4C973}"/>
              </a:ext>
            </a:extLst>
          </p:cNvPr>
          <p:cNvSpPr>
            <a:spLocks noGrp="1"/>
          </p:cNvSpPr>
          <p:nvPr>
            <p:ph type="title"/>
          </p:nvPr>
        </p:nvSpPr>
        <p:spPr/>
        <p:txBody>
          <a:bodyPr/>
          <a:lstStyle/>
          <a:p>
            <a:r>
              <a:rPr lang="en-US" dirty="0"/>
              <a:t>3. Societal impact of research</a:t>
            </a:r>
          </a:p>
        </p:txBody>
      </p:sp>
      <p:sp>
        <p:nvSpPr>
          <p:cNvPr id="3" name="Footer Placeholder 2">
            <a:extLst>
              <a:ext uri="{FF2B5EF4-FFF2-40B4-BE49-F238E27FC236}">
                <a16:creationId xmlns:a16="http://schemas.microsoft.com/office/drawing/2014/main" id="{42D5A4B6-8740-607E-DCBC-A50B54CF1F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DEA607E-4CE4-83BC-552B-F18C13C07C43}"/>
              </a:ext>
            </a:extLst>
          </p:cNvPr>
          <p:cNvSpPr>
            <a:spLocks noGrp="1"/>
          </p:cNvSpPr>
          <p:nvPr>
            <p:ph type="sldNum" sz="quarter" idx="11"/>
          </p:nvPr>
        </p:nvSpPr>
        <p:spPr/>
        <p:txBody>
          <a:bodyPr/>
          <a:lstStyle/>
          <a:p>
            <a:fld id="{F59CD943-D024-467A-B36E-F11E1285ED75}" type="slidenum">
              <a:rPr lang="en-GB" smtClean="0"/>
              <a:pPr/>
              <a:t>24</a:t>
            </a:fld>
            <a:endParaRPr lang="en-GB" dirty="0"/>
          </a:p>
        </p:txBody>
      </p:sp>
      <p:sp>
        <p:nvSpPr>
          <p:cNvPr id="5" name="Text Placeholder 4">
            <a:extLst>
              <a:ext uri="{FF2B5EF4-FFF2-40B4-BE49-F238E27FC236}">
                <a16:creationId xmlns:a16="http://schemas.microsoft.com/office/drawing/2014/main" id="{C129330D-736E-E072-277A-42B10EC2E13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7D8B9AE-001C-C07A-D313-0A79635B4EFE}"/>
              </a:ext>
            </a:extLst>
          </p:cNvPr>
          <p:cNvSpPr>
            <a:spLocks noGrp="1"/>
          </p:cNvSpPr>
          <p:nvPr>
            <p:ph type="body" sz="quarter" idx="14"/>
          </p:nvPr>
        </p:nvSpPr>
        <p:spPr/>
        <p:txBody>
          <a:bodyPr/>
          <a:lstStyle/>
          <a:p>
            <a:pPr lvl="1"/>
            <a:r>
              <a:rPr lang="en-US" sz="1800" dirty="0"/>
              <a:t>Citations in policy documents or medical guidelines</a:t>
            </a:r>
            <a:br>
              <a:rPr lang="en-US" sz="1800" dirty="0"/>
            </a:br>
            <a:endParaRPr lang="en-US" sz="1800" dirty="0"/>
          </a:p>
          <a:p>
            <a:pPr lvl="1"/>
            <a:r>
              <a:rPr lang="en-US" sz="1800" dirty="0"/>
              <a:t>Public attention to the research as captured by the news media</a:t>
            </a:r>
            <a:br>
              <a:rPr lang="en-US" sz="1800" dirty="0"/>
            </a:br>
            <a:endParaRPr lang="en-US" sz="1800" dirty="0"/>
          </a:p>
          <a:p>
            <a:pPr lvl="1"/>
            <a:r>
              <a:rPr lang="en-US" sz="1800" dirty="0"/>
              <a:t>Overall readership of output, etc.</a:t>
            </a:r>
          </a:p>
          <a:p>
            <a:endParaRPr lang="en-US" dirty="0"/>
          </a:p>
        </p:txBody>
      </p:sp>
      <p:sp>
        <p:nvSpPr>
          <p:cNvPr id="7" name="Text Placeholder 3">
            <a:extLst>
              <a:ext uri="{FF2B5EF4-FFF2-40B4-BE49-F238E27FC236}">
                <a16:creationId xmlns:a16="http://schemas.microsoft.com/office/drawing/2014/main" id="{7B2BEBDC-06DB-A9F0-9680-3AE88C25FB4B}"/>
              </a:ext>
            </a:extLst>
          </p:cNvPr>
          <p:cNvSpPr>
            <a:spLocks noGrp="1"/>
          </p:cNvSpPr>
          <p:nvPr>
            <p:ph type="body" sz="quarter" idx="15"/>
          </p:nvPr>
        </p:nvSpPr>
        <p:spPr/>
        <p:txBody>
          <a:bodyPr/>
          <a:lstStyle/>
          <a:p>
            <a:r>
              <a:rPr lang="en-GB" sz="1800" b="1" dirty="0">
                <a:cs typeface="Calibri" panose="020F0502020204030204" pitchFamily="34" charset="0"/>
              </a:rPr>
              <a:t>How well does the research map to the UN SDG goals?</a:t>
            </a:r>
            <a:br>
              <a:rPr lang="en-GB" sz="1800" b="1" dirty="0">
                <a:cs typeface="Calibri" panose="020F0502020204030204" pitchFamily="34" charset="0"/>
              </a:rPr>
            </a:br>
            <a:endParaRPr lang="en-US" sz="1800" b="1" dirty="0">
              <a:cs typeface="Calibri" panose="020F0502020204030204" pitchFamily="34" charset="0"/>
            </a:endParaRPr>
          </a:p>
          <a:p>
            <a:r>
              <a:rPr lang="en-GB" sz="1800" b="1" dirty="0">
                <a:cs typeface="Calibri" panose="020F0502020204030204" pitchFamily="34" charset="0"/>
              </a:rPr>
              <a:t>Is the unit of assessment display equal?</a:t>
            </a:r>
            <a:br>
              <a:rPr lang="en-GB" sz="1800" b="1" dirty="0">
                <a:cs typeface="Calibri" panose="020F0502020204030204" pitchFamily="34" charset="0"/>
              </a:rPr>
            </a:br>
            <a:r>
              <a:rPr lang="en-GB" sz="1800" b="1" dirty="0">
                <a:cs typeface="Calibri" panose="020F0502020204030204" pitchFamily="34" charset="0"/>
              </a:rPr>
              <a:t>How diverse is the unit of assessment?</a:t>
            </a:r>
            <a:br>
              <a:rPr lang="en-GB" sz="1800" b="1" dirty="0">
                <a:cs typeface="Calibri" panose="020F0502020204030204" pitchFamily="34" charset="0"/>
              </a:rPr>
            </a:br>
            <a:endParaRPr lang="en-US" sz="1800" b="1" dirty="0">
              <a:cs typeface="Calibri" panose="020F0502020204030204" pitchFamily="34" charset="0"/>
            </a:endParaRPr>
          </a:p>
          <a:p>
            <a:r>
              <a:rPr lang="en-GB" sz="1800" b="1" dirty="0">
                <a:cs typeface="Calibri" panose="020F0502020204030204" pitchFamily="34" charset="0"/>
              </a:rPr>
              <a:t>What are the proportion of male/female authors within the body of output being examined?</a:t>
            </a:r>
            <a:endParaRPr lang="en-US" sz="1800" b="1" dirty="0">
              <a:cs typeface="Calibri" panose="020F0502020204030204" pitchFamily="34" charset="0"/>
            </a:endParaRPr>
          </a:p>
        </p:txBody>
      </p:sp>
    </p:spTree>
    <p:extLst>
      <p:ext uri="{BB962C8B-B14F-4D97-AF65-F5344CB8AC3E}">
        <p14:creationId xmlns:p14="http://schemas.microsoft.com/office/powerpoint/2010/main" val="132450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169D-99AD-4D4F-8CF3-0D1DA9A6BAF9}"/>
              </a:ext>
            </a:extLst>
          </p:cNvPr>
          <p:cNvSpPr>
            <a:spLocks noGrp="1"/>
          </p:cNvSpPr>
          <p:nvPr>
            <p:ph type="title"/>
          </p:nvPr>
        </p:nvSpPr>
        <p:spPr>
          <a:xfrm>
            <a:off x="450212" y="419100"/>
            <a:ext cx="11291575" cy="438403"/>
          </a:xfrm>
        </p:spPr>
        <p:txBody>
          <a:bodyPr>
            <a:noAutofit/>
          </a:bodyPr>
          <a:lstStyle/>
          <a:p>
            <a:r>
              <a:rPr lang="en-US" sz="3000" dirty="0">
                <a:latin typeface="Abadi" panose="020B0604020104020204" pitchFamily="34" charset="0"/>
                <a:cs typeface="Calibri" panose="020F0502020204030204" pitchFamily="34" charset="0"/>
              </a:rPr>
              <a:t>Understanding research contribution to UN SDGs</a:t>
            </a:r>
          </a:p>
        </p:txBody>
      </p:sp>
      <p:sp>
        <p:nvSpPr>
          <p:cNvPr id="5" name="Slide Number Placeholder 4">
            <a:extLst>
              <a:ext uri="{FF2B5EF4-FFF2-40B4-BE49-F238E27FC236}">
                <a16:creationId xmlns:a16="http://schemas.microsoft.com/office/drawing/2014/main" id="{87C1111E-3516-4F4A-8DE3-AB460F4E4FFC}"/>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00" b="0" i="0" u="none" strike="noStrike" kern="1200" cap="none" spc="0" normalizeH="0" baseline="0" noProof="0" smtClean="0">
                <a:ln>
                  <a:noFill/>
                </a:ln>
                <a:solidFill>
                  <a:srgbClr val="000000">
                    <a:tint val="75000"/>
                  </a:srgbClr>
                </a:solidFill>
                <a:effectLst/>
                <a:uLnTx/>
                <a:uFillTx/>
                <a:latin typeface="Nunit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srgbClr val="000000">
                  <a:tint val="75000"/>
                </a:srgbClr>
              </a:solidFill>
              <a:effectLst/>
              <a:uLnTx/>
              <a:uFillTx/>
              <a:latin typeface="Nunito"/>
              <a:ea typeface="+mn-ea"/>
              <a:cs typeface="+mn-cs"/>
            </a:endParaRPr>
          </a:p>
        </p:txBody>
      </p:sp>
      <p:pic>
        <p:nvPicPr>
          <p:cNvPr id="9" name="Picture 8" descr="Chart, treemap chart&#10;&#10;Description automatically generated">
            <a:extLst>
              <a:ext uri="{FF2B5EF4-FFF2-40B4-BE49-F238E27FC236}">
                <a16:creationId xmlns:a16="http://schemas.microsoft.com/office/drawing/2014/main" id="{AA7BF52F-8825-9BF2-A1B7-5AE8864E1CD0}"/>
              </a:ext>
            </a:extLst>
          </p:cNvPr>
          <p:cNvPicPr>
            <a:picLocks noChangeAspect="1"/>
          </p:cNvPicPr>
          <p:nvPr/>
        </p:nvPicPr>
        <p:blipFill rotWithShape="1">
          <a:blip r:embed="rId3"/>
          <a:srcRect b="23098"/>
          <a:stretch/>
        </p:blipFill>
        <p:spPr>
          <a:xfrm>
            <a:off x="517181" y="1045484"/>
            <a:ext cx="10779470" cy="4469946"/>
          </a:xfrm>
          <a:prstGeom prst="rect">
            <a:avLst/>
          </a:prstGeom>
        </p:spPr>
      </p:pic>
    </p:spTree>
    <p:extLst>
      <p:ext uri="{BB962C8B-B14F-4D97-AF65-F5344CB8AC3E}">
        <p14:creationId xmlns:p14="http://schemas.microsoft.com/office/powerpoint/2010/main" val="102809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566-99BC-6657-F5D1-1DD942E4C973}"/>
              </a:ext>
            </a:extLst>
          </p:cNvPr>
          <p:cNvSpPr>
            <a:spLocks noGrp="1"/>
          </p:cNvSpPr>
          <p:nvPr>
            <p:ph type="title"/>
          </p:nvPr>
        </p:nvSpPr>
        <p:spPr/>
        <p:txBody>
          <a:bodyPr/>
          <a:lstStyle/>
          <a:p>
            <a:r>
              <a:rPr lang="en-US" dirty="0"/>
              <a:t>4. Economic impact of research</a:t>
            </a:r>
          </a:p>
        </p:txBody>
      </p:sp>
      <p:sp>
        <p:nvSpPr>
          <p:cNvPr id="3" name="Footer Placeholder 2">
            <a:extLst>
              <a:ext uri="{FF2B5EF4-FFF2-40B4-BE49-F238E27FC236}">
                <a16:creationId xmlns:a16="http://schemas.microsoft.com/office/drawing/2014/main" id="{42D5A4B6-8740-607E-DCBC-A50B54CF1F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ADEA607E-4CE4-83BC-552B-F18C13C07C43}"/>
              </a:ext>
            </a:extLst>
          </p:cNvPr>
          <p:cNvSpPr>
            <a:spLocks noGrp="1"/>
          </p:cNvSpPr>
          <p:nvPr>
            <p:ph type="sldNum" sz="quarter" idx="11"/>
          </p:nvPr>
        </p:nvSpPr>
        <p:spPr/>
        <p:txBody>
          <a:bodyPr/>
          <a:lstStyle/>
          <a:p>
            <a:fld id="{F59CD943-D024-467A-B36E-F11E1285ED75}" type="slidenum">
              <a:rPr lang="en-GB" smtClean="0"/>
              <a:pPr/>
              <a:t>26</a:t>
            </a:fld>
            <a:endParaRPr lang="en-GB" dirty="0"/>
          </a:p>
        </p:txBody>
      </p:sp>
      <p:sp>
        <p:nvSpPr>
          <p:cNvPr id="5" name="Text Placeholder 4">
            <a:extLst>
              <a:ext uri="{FF2B5EF4-FFF2-40B4-BE49-F238E27FC236}">
                <a16:creationId xmlns:a16="http://schemas.microsoft.com/office/drawing/2014/main" id="{C129330D-736E-E072-277A-42B10EC2E13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D7D8B9AE-001C-C07A-D313-0A79635B4EFE}"/>
              </a:ext>
            </a:extLst>
          </p:cNvPr>
          <p:cNvSpPr>
            <a:spLocks noGrp="1"/>
          </p:cNvSpPr>
          <p:nvPr>
            <p:ph type="body" sz="quarter" idx="14"/>
          </p:nvPr>
        </p:nvSpPr>
        <p:spPr/>
        <p:txBody>
          <a:bodyPr/>
          <a:lstStyle/>
          <a:p>
            <a:pPr lvl="1"/>
            <a:r>
              <a:rPr lang="en-US" sz="1800" dirty="0"/>
              <a:t>Technological development and revenue created from the commercialization of research</a:t>
            </a:r>
            <a:br>
              <a:rPr lang="en-US" sz="1800" dirty="0"/>
            </a:br>
            <a:endParaRPr lang="en-US" sz="1800" dirty="0"/>
          </a:p>
          <a:p>
            <a:pPr lvl="1"/>
            <a:r>
              <a:rPr lang="en-US" sz="1800" dirty="0"/>
              <a:t>Generated intellectual property (IP)</a:t>
            </a:r>
            <a:br>
              <a:rPr lang="en-US" sz="1800" dirty="0"/>
            </a:br>
            <a:endParaRPr lang="en-US" sz="1800" dirty="0"/>
          </a:p>
          <a:p>
            <a:pPr lvl="1"/>
            <a:r>
              <a:rPr lang="en-US" sz="1800" dirty="0"/>
              <a:t>Employment creation</a:t>
            </a:r>
            <a:br>
              <a:rPr lang="en-US" sz="1800" dirty="0"/>
            </a:br>
            <a:endParaRPr lang="en-US" sz="1800" dirty="0"/>
          </a:p>
          <a:p>
            <a:pPr lvl="1"/>
            <a:r>
              <a:rPr lang="en-US" sz="1800" dirty="0"/>
              <a:t>Brain retention</a:t>
            </a:r>
          </a:p>
          <a:p>
            <a:endParaRPr lang="en-US" dirty="0"/>
          </a:p>
        </p:txBody>
      </p:sp>
      <p:sp>
        <p:nvSpPr>
          <p:cNvPr id="10" name="Text Placeholder 3">
            <a:extLst>
              <a:ext uri="{FF2B5EF4-FFF2-40B4-BE49-F238E27FC236}">
                <a16:creationId xmlns:a16="http://schemas.microsoft.com/office/drawing/2014/main" id="{A7188A1D-4BA4-2017-20E3-03A78DB0551D}"/>
              </a:ext>
            </a:extLst>
          </p:cNvPr>
          <p:cNvSpPr>
            <a:spLocks noGrp="1"/>
          </p:cNvSpPr>
          <p:nvPr>
            <p:ph type="body" sz="quarter" idx="15"/>
          </p:nvPr>
        </p:nvSpPr>
        <p:spPr/>
        <p:txBody>
          <a:bodyPr/>
          <a:lstStyle/>
          <a:p>
            <a:r>
              <a:rPr lang="en-US" sz="1800" b="1" dirty="0"/>
              <a:t>What technological advancements did the research support?</a:t>
            </a:r>
            <a:br>
              <a:rPr lang="en-US" sz="1800" b="1" dirty="0"/>
            </a:br>
            <a:endParaRPr lang="en-US" sz="1800" b="1" dirty="0"/>
          </a:p>
          <a:p>
            <a:r>
              <a:rPr lang="en-US" sz="1800" b="1" dirty="0"/>
              <a:t>How many patents or other IP did it generate?</a:t>
            </a:r>
            <a:br>
              <a:rPr lang="en-US" sz="1800" b="1" dirty="0"/>
            </a:br>
            <a:endParaRPr lang="en-US" sz="1800" b="1" dirty="0"/>
          </a:p>
          <a:p>
            <a:r>
              <a:rPr lang="en-US" sz="1800" b="1" dirty="0"/>
              <a:t>How many positions or employment opportunities did the research create or support?</a:t>
            </a:r>
          </a:p>
          <a:p>
            <a:endParaRPr lang="en-US" sz="2200" b="1" dirty="0">
              <a:latin typeface="Abadi" panose="020B0604020104020204" pitchFamily="34" charset="0"/>
            </a:endParaRPr>
          </a:p>
        </p:txBody>
      </p:sp>
    </p:spTree>
    <p:extLst>
      <p:ext uri="{BB962C8B-B14F-4D97-AF65-F5344CB8AC3E}">
        <p14:creationId xmlns:p14="http://schemas.microsoft.com/office/powerpoint/2010/main" val="126713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575B24C-8E7B-ED15-FB66-7554DF46144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8FBD0B-D5BA-AC4A-B182-CCF391B5588A}" type="slidenum">
              <a:rPr kumimoji="0" lang="en-US" sz="800" b="0" i="0" u="none" strike="noStrike" kern="1200" cap="none" spc="0" normalizeH="0" baseline="0" noProof="0" smtClean="0">
                <a:ln>
                  <a:noFill/>
                </a:ln>
                <a:solidFill>
                  <a:srgbClr val="000000">
                    <a:tint val="75000"/>
                  </a:srgbClr>
                </a:solidFill>
                <a:effectLst/>
                <a:uLnTx/>
                <a:uFillTx/>
                <a:latin typeface="Nunit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000000">
                  <a:tint val="75000"/>
                </a:srgbClr>
              </a:solidFill>
              <a:effectLst/>
              <a:uLnTx/>
              <a:uFillTx/>
              <a:latin typeface="Nunito"/>
              <a:ea typeface="+mn-ea"/>
              <a:cs typeface="+mn-cs"/>
            </a:endParaRPr>
          </a:p>
        </p:txBody>
      </p:sp>
      <p:sp>
        <p:nvSpPr>
          <p:cNvPr id="8" name="Rectangle 7">
            <a:extLst>
              <a:ext uri="{FF2B5EF4-FFF2-40B4-BE49-F238E27FC236}">
                <a16:creationId xmlns:a16="http://schemas.microsoft.com/office/drawing/2014/main" id="{819726BE-79CE-014C-7C27-C73776D1D1F7}"/>
              </a:ext>
            </a:extLst>
          </p:cNvPr>
          <p:cNvSpPr/>
          <p:nvPr/>
        </p:nvSpPr>
        <p:spPr>
          <a:xfrm>
            <a:off x="5284054" y="1681893"/>
            <a:ext cx="1116832" cy="1501858"/>
          </a:xfrm>
          <a:prstGeom prst="rect">
            <a:avLst/>
          </a:prstGeom>
          <a:noFill/>
          <a:ln w="28575">
            <a:solidFill>
              <a:srgbClr val="CF0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a:ea typeface="+mn-ea"/>
              <a:cs typeface="+mn-cs"/>
            </a:endParaRPr>
          </a:p>
        </p:txBody>
      </p:sp>
      <p:pic>
        <p:nvPicPr>
          <p:cNvPr id="13" name="Picture 12">
            <a:extLst>
              <a:ext uri="{FF2B5EF4-FFF2-40B4-BE49-F238E27FC236}">
                <a16:creationId xmlns:a16="http://schemas.microsoft.com/office/drawing/2014/main" id="{7F392424-083D-B4A0-9C52-DAC33FCB162A}"/>
              </a:ext>
            </a:extLst>
          </p:cNvPr>
          <p:cNvPicPr>
            <a:picLocks noChangeAspect="1"/>
          </p:cNvPicPr>
          <p:nvPr/>
        </p:nvPicPr>
        <p:blipFill>
          <a:blip r:embed="rId2"/>
          <a:stretch>
            <a:fillRect/>
          </a:stretch>
        </p:blipFill>
        <p:spPr>
          <a:xfrm>
            <a:off x="461768" y="1469750"/>
            <a:ext cx="10417443" cy="4473328"/>
          </a:xfrm>
          <a:prstGeom prst="rect">
            <a:avLst/>
          </a:prstGeom>
          <a:ln>
            <a:solidFill>
              <a:schemeClr val="bg1">
                <a:lumMod val="75000"/>
              </a:schemeClr>
            </a:solidFill>
          </a:ln>
        </p:spPr>
      </p:pic>
      <p:sp>
        <p:nvSpPr>
          <p:cNvPr id="11" name="Rectangle 10">
            <a:extLst>
              <a:ext uri="{FF2B5EF4-FFF2-40B4-BE49-F238E27FC236}">
                <a16:creationId xmlns:a16="http://schemas.microsoft.com/office/drawing/2014/main" id="{4F8178EE-2CF3-758E-7EF0-2A00E444A38D}"/>
              </a:ext>
            </a:extLst>
          </p:cNvPr>
          <p:cNvSpPr/>
          <p:nvPr/>
        </p:nvSpPr>
        <p:spPr>
          <a:xfrm>
            <a:off x="8390324" y="5254598"/>
            <a:ext cx="1169895" cy="363071"/>
          </a:xfrm>
          <a:prstGeom prst="rect">
            <a:avLst/>
          </a:prstGeom>
          <a:noFill/>
          <a:ln w="28575">
            <a:solidFill>
              <a:srgbClr val="CF0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unito"/>
              <a:ea typeface="+mn-ea"/>
              <a:cs typeface="+mn-cs"/>
            </a:endParaRPr>
          </a:p>
        </p:txBody>
      </p:sp>
      <p:sp>
        <p:nvSpPr>
          <p:cNvPr id="3" name="TextBox 2">
            <a:extLst>
              <a:ext uri="{FF2B5EF4-FFF2-40B4-BE49-F238E27FC236}">
                <a16:creationId xmlns:a16="http://schemas.microsoft.com/office/drawing/2014/main" id="{526A8212-D49D-DF4C-A6CE-AA6E75F6575A}"/>
              </a:ext>
            </a:extLst>
          </p:cNvPr>
          <p:cNvSpPr txBox="1"/>
          <p:nvPr/>
        </p:nvSpPr>
        <p:spPr>
          <a:xfrm>
            <a:off x="4518298" y="1058133"/>
            <a:ext cx="2017059" cy="369332"/>
          </a:xfrm>
          <a:prstGeom prst="rect">
            <a:avLst/>
          </a:prstGeom>
          <a:solidFill>
            <a:schemeClr val="bg2">
              <a:lumMod val="60000"/>
              <a:lumOff val="40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Nunito"/>
                <a:ea typeface="+mn-ea"/>
                <a:cs typeface="+mn-cs"/>
              </a:rPr>
              <a:t>Web of Science</a:t>
            </a:r>
          </a:p>
        </p:txBody>
      </p:sp>
      <p:sp>
        <p:nvSpPr>
          <p:cNvPr id="12" name="TextBox 11">
            <a:extLst>
              <a:ext uri="{FF2B5EF4-FFF2-40B4-BE49-F238E27FC236}">
                <a16:creationId xmlns:a16="http://schemas.microsoft.com/office/drawing/2014/main" id="{4B52D02D-640E-1E37-E6F8-CBE5D0CD72E2}"/>
              </a:ext>
            </a:extLst>
          </p:cNvPr>
          <p:cNvSpPr txBox="1"/>
          <p:nvPr/>
        </p:nvSpPr>
        <p:spPr>
          <a:xfrm>
            <a:off x="9665936" y="3357755"/>
            <a:ext cx="2265262" cy="2585323"/>
          </a:xfrm>
          <a:prstGeom prst="rect">
            <a:avLst/>
          </a:prstGeom>
          <a:solidFill>
            <a:schemeClr val="bg2">
              <a:lumMod val="60000"/>
              <a:lumOff val="40000"/>
            </a:schemeClr>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Nunito"/>
                <a:ea typeface="+mn-ea"/>
                <a:cs typeface="+mn-cs"/>
              </a:rPr>
              <a:t>View the number of citations from patents to articles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Nunito"/>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Nunito"/>
                <a:ea typeface="+mn-ea"/>
                <a:cs typeface="+mn-cs"/>
              </a:rPr>
              <a:t>Click to see which patents globally built upon this research</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Nunito"/>
              <a:ea typeface="+mn-ea"/>
              <a:cs typeface="+mn-cs"/>
            </a:endParaRPr>
          </a:p>
        </p:txBody>
      </p:sp>
      <p:sp>
        <p:nvSpPr>
          <p:cNvPr id="6" name="Title 5">
            <a:extLst>
              <a:ext uri="{FF2B5EF4-FFF2-40B4-BE49-F238E27FC236}">
                <a16:creationId xmlns:a16="http://schemas.microsoft.com/office/drawing/2014/main" id="{D57F0C9C-CB7E-4E10-97C3-68A93C621E7C}"/>
              </a:ext>
            </a:extLst>
          </p:cNvPr>
          <p:cNvSpPr>
            <a:spLocks noGrp="1"/>
          </p:cNvSpPr>
          <p:nvPr>
            <p:ph type="title"/>
          </p:nvPr>
        </p:nvSpPr>
        <p:spPr>
          <a:xfrm>
            <a:off x="550863" y="368828"/>
            <a:ext cx="8511249" cy="363896"/>
          </a:xfrm>
        </p:spPr>
        <p:txBody>
          <a:bodyPr>
            <a:normAutofit/>
          </a:bodyPr>
          <a:lstStyle/>
          <a:p>
            <a:r>
              <a:rPr lang="en-US" sz="2400" dirty="0">
                <a:cs typeface="Calibri" panose="020F0502020204030204" pitchFamily="34" charset="0"/>
              </a:rPr>
              <a:t>Research and patent connections</a:t>
            </a:r>
            <a:endParaRPr lang="en-US" sz="2400" dirty="0"/>
          </a:p>
        </p:txBody>
      </p:sp>
    </p:spTree>
    <p:extLst>
      <p:ext uri="{BB962C8B-B14F-4D97-AF65-F5344CB8AC3E}">
        <p14:creationId xmlns:p14="http://schemas.microsoft.com/office/powerpoint/2010/main" val="2015048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672E-E0B0-F2B9-08F9-13BB6631F365}"/>
              </a:ext>
            </a:extLst>
          </p:cNvPr>
          <p:cNvSpPr>
            <a:spLocks noGrp="1"/>
          </p:cNvSpPr>
          <p:nvPr>
            <p:ph type="title"/>
          </p:nvPr>
        </p:nvSpPr>
        <p:spPr/>
        <p:txBody>
          <a:bodyPr/>
          <a:lstStyle/>
          <a:p>
            <a:r>
              <a:rPr lang="en-US" dirty="0"/>
              <a:t>Profiles, not metrics</a:t>
            </a:r>
          </a:p>
        </p:txBody>
      </p:sp>
      <p:sp>
        <p:nvSpPr>
          <p:cNvPr id="3" name="Footer Placeholder 2">
            <a:extLst>
              <a:ext uri="{FF2B5EF4-FFF2-40B4-BE49-F238E27FC236}">
                <a16:creationId xmlns:a16="http://schemas.microsoft.com/office/drawing/2014/main" id="{F7C363EA-C75D-6A34-E338-625630022144}"/>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98CF0D7F-A027-7543-B743-DC1E4483698D}"/>
              </a:ext>
            </a:extLst>
          </p:cNvPr>
          <p:cNvSpPr>
            <a:spLocks noGrp="1"/>
          </p:cNvSpPr>
          <p:nvPr>
            <p:ph type="sldNum" sz="quarter" idx="11"/>
          </p:nvPr>
        </p:nvSpPr>
        <p:spPr/>
        <p:txBody>
          <a:bodyPr/>
          <a:lstStyle/>
          <a:p>
            <a:fld id="{F59CD943-D024-467A-B36E-F11E1285ED75}" type="slidenum">
              <a:rPr lang="en-GB" smtClean="0"/>
              <a:pPr/>
              <a:t>28</a:t>
            </a:fld>
            <a:endParaRPr lang="en-GB" dirty="0"/>
          </a:p>
        </p:txBody>
      </p:sp>
      <p:sp>
        <p:nvSpPr>
          <p:cNvPr id="5" name="Text Placeholder 4">
            <a:extLst>
              <a:ext uri="{FF2B5EF4-FFF2-40B4-BE49-F238E27FC236}">
                <a16:creationId xmlns:a16="http://schemas.microsoft.com/office/drawing/2014/main" id="{B1256E56-17E0-1A22-2B37-C0C569E25E52}"/>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7F5DDFB8-A86C-5E63-CBEB-B54E848E6694}"/>
              </a:ext>
            </a:extLst>
          </p:cNvPr>
          <p:cNvSpPr>
            <a:spLocks noGrp="1"/>
          </p:cNvSpPr>
          <p:nvPr>
            <p:ph type="body" sz="quarter" idx="14"/>
          </p:nvPr>
        </p:nvSpPr>
        <p:spPr>
          <a:xfrm>
            <a:off x="550864" y="3548744"/>
            <a:ext cx="5076000" cy="2318201"/>
          </a:xfrm>
        </p:spPr>
        <p:txBody>
          <a:bodyPr/>
          <a:lstStyle/>
          <a:p>
            <a:pPr marL="0" indent="0">
              <a:buNone/>
            </a:pPr>
            <a:r>
              <a:rPr lang="en-US" sz="1700" dirty="0"/>
              <a:t>Profiles not metrics (2019)</a:t>
            </a:r>
          </a:p>
          <a:p>
            <a:pPr lvl="1"/>
            <a:r>
              <a:rPr lang="en-US" sz="1700" dirty="0"/>
              <a:t>Beam plots (not an h-index)</a:t>
            </a:r>
          </a:p>
          <a:p>
            <a:pPr lvl="1"/>
            <a:r>
              <a:rPr lang="en-US" sz="1700" dirty="0"/>
              <a:t>Journal Profile (not a JIF)</a:t>
            </a:r>
          </a:p>
          <a:p>
            <a:pPr lvl="1"/>
            <a:r>
              <a:rPr lang="en-US" sz="1700" dirty="0"/>
              <a:t>Impact Profile (not a summary CNCI value)</a:t>
            </a:r>
          </a:p>
          <a:p>
            <a:pPr lvl="1"/>
            <a:r>
              <a:rPr lang="en-US" sz="1700" dirty="0"/>
              <a:t>Research footprint (not a university ranking)</a:t>
            </a:r>
          </a:p>
        </p:txBody>
      </p:sp>
      <p:sp>
        <p:nvSpPr>
          <p:cNvPr id="7" name="Text Placeholder 6">
            <a:extLst>
              <a:ext uri="{FF2B5EF4-FFF2-40B4-BE49-F238E27FC236}">
                <a16:creationId xmlns:a16="http://schemas.microsoft.com/office/drawing/2014/main" id="{1763569F-A4E3-1FF9-DA34-013BC3C8FB66}"/>
              </a:ext>
            </a:extLst>
          </p:cNvPr>
          <p:cNvSpPr>
            <a:spLocks noGrp="1"/>
          </p:cNvSpPr>
          <p:nvPr>
            <p:ph type="body" sz="quarter" idx="15"/>
          </p:nvPr>
        </p:nvSpPr>
        <p:spPr>
          <a:xfrm>
            <a:off x="5878286" y="3548743"/>
            <a:ext cx="6023428" cy="2329497"/>
          </a:xfrm>
        </p:spPr>
        <p:txBody>
          <a:bodyPr/>
          <a:lstStyle/>
          <a:p>
            <a:pPr marL="0" indent="0">
              <a:buNone/>
            </a:pPr>
            <a:r>
              <a:rPr lang="en-US" sz="1700" dirty="0"/>
              <a:t>Unpacking research profiles: moving beyond metrics (2023)</a:t>
            </a:r>
          </a:p>
          <a:p>
            <a:pPr lvl="1"/>
            <a:r>
              <a:rPr lang="en-US" sz="1700" dirty="0"/>
              <a:t>Self citation</a:t>
            </a:r>
          </a:p>
          <a:p>
            <a:pPr lvl="1"/>
            <a:r>
              <a:rPr lang="en-US" sz="1700" dirty="0"/>
              <a:t>Journal characteristics</a:t>
            </a:r>
          </a:p>
          <a:p>
            <a:pPr lvl="1"/>
            <a:r>
              <a:rPr lang="en-US" sz="1700" dirty="0"/>
              <a:t>Collaboration CNCI</a:t>
            </a:r>
          </a:p>
          <a:p>
            <a:pPr lvl="1"/>
            <a:r>
              <a:rPr lang="en-US" sz="1700" dirty="0"/>
              <a:t>Research Fronts</a:t>
            </a:r>
          </a:p>
        </p:txBody>
      </p:sp>
      <p:pic>
        <p:nvPicPr>
          <p:cNvPr id="9" name="Picture 8" descr="A close-up of a screen&#10;&#10;Description automatically generated">
            <a:extLst>
              <a:ext uri="{FF2B5EF4-FFF2-40B4-BE49-F238E27FC236}">
                <a16:creationId xmlns:a16="http://schemas.microsoft.com/office/drawing/2014/main" id="{9B651C2E-FDC7-FAFF-B06F-91A537EC24F9}"/>
              </a:ext>
            </a:extLst>
          </p:cNvPr>
          <p:cNvPicPr>
            <a:picLocks noChangeAspect="1"/>
          </p:cNvPicPr>
          <p:nvPr/>
        </p:nvPicPr>
        <p:blipFill rotWithShape="1">
          <a:blip r:embed="rId3">
            <a:extLst>
              <a:ext uri="{28A0092B-C50C-407E-A947-70E740481C1C}">
                <a14:useLocalDpi xmlns:a14="http://schemas.microsoft.com/office/drawing/2010/main" val="0"/>
              </a:ext>
            </a:extLst>
          </a:blip>
          <a:srcRect b="62021"/>
          <a:stretch/>
        </p:blipFill>
        <p:spPr>
          <a:xfrm>
            <a:off x="550864" y="1223964"/>
            <a:ext cx="4235162" cy="2018787"/>
          </a:xfrm>
          <a:prstGeom prst="rect">
            <a:avLst/>
          </a:prstGeom>
        </p:spPr>
      </p:pic>
      <p:pic>
        <p:nvPicPr>
          <p:cNvPr id="11" name="Picture 10" descr="A close-up of a screen&#10;&#10;Description automatically generated">
            <a:extLst>
              <a:ext uri="{FF2B5EF4-FFF2-40B4-BE49-F238E27FC236}">
                <a16:creationId xmlns:a16="http://schemas.microsoft.com/office/drawing/2014/main" id="{945C6A0A-7057-1E19-D23C-EA0DAE386CD1}"/>
              </a:ext>
            </a:extLst>
          </p:cNvPr>
          <p:cNvPicPr>
            <a:picLocks noChangeAspect="1"/>
          </p:cNvPicPr>
          <p:nvPr/>
        </p:nvPicPr>
        <p:blipFill rotWithShape="1">
          <a:blip r:embed="rId4">
            <a:extLst>
              <a:ext uri="{28A0092B-C50C-407E-A947-70E740481C1C}">
                <a14:useLocalDpi xmlns:a14="http://schemas.microsoft.com/office/drawing/2010/main" val="0"/>
              </a:ext>
            </a:extLst>
          </a:blip>
          <a:srcRect t="808" b="65471"/>
          <a:stretch/>
        </p:blipFill>
        <p:spPr>
          <a:xfrm>
            <a:off x="5878286" y="1223964"/>
            <a:ext cx="4414391" cy="2036549"/>
          </a:xfrm>
          <a:prstGeom prst="rect">
            <a:avLst/>
          </a:prstGeom>
        </p:spPr>
      </p:pic>
    </p:spTree>
    <p:extLst>
      <p:ext uri="{BB962C8B-B14F-4D97-AF65-F5344CB8AC3E}">
        <p14:creationId xmlns:p14="http://schemas.microsoft.com/office/powerpoint/2010/main" val="320443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6718-FFA0-D0DC-B948-AAF0B79E53C4}"/>
              </a:ext>
            </a:extLst>
          </p:cNvPr>
          <p:cNvSpPr>
            <a:spLocks noGrp="1"/>
          </p:cNvSpPr>
          <p:nvPr>
            <p:ph type="title"/>
          </p:nvPr>
        </p:nvSpPr>
        <p:spPr/>
        <p:txBody>
          <a:bodyPr/>
          <a:lstStyle/>
          <a:p>
            <a:r>
              <a:rPr lang="en-US" dirty="0"/>
              <a:t>Self citations</a:t>
            </a:r>
          </a:p>
        </p:txBody>
      </p:sp>
      <p:sp>
        <p:nvSpPr>
          <p:cNvPr id="3" name="Footer Placeholder 2">
            <a:extLst>
              <a:ext uri="{FF2B5EF4-FFF2-40B4-BE49-F238E27FC236}">
                <a16:creationId xmlns:a16="http://schemas.microsoft.com/office/drawing/2014/main" id="{B5BC24AF-1E50-82AA-1E35-449902529A0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3FA8DE01-A577-75DC-7179-90939427D09F}"/>
              </a:ext>
            </a:extLst>
          </p:cNvPr>
          <p:cNvSpPr>
            <a:spLocks noGrp="1"/>
          </p:cNvSpPr>
          <p:nvPr>
            <p:ph type="sldNum" sz="quarter" idx="11"/>
          </p:nvPr>
        </p:nvSpPr>
        <p:spPr/>
        <p:txBody>
          <a:bodyPr/>
          <a:lstStyle/>
          <a:p>
            <a:fld id="{F59CD943-D024-467A-B36E-F11E1285ED75}" type="slidenum">
              <a:rPr lang="en-GB" smtClean="0"/>
              <a:pPr/>
              <a:t>29</a:t>
            </a:fld>
            <a:endParaRPr lang="en-GB" dirty="0"/>
          </a:p>
        </p:txBody>
      </p:sp>
      <p:pic>
        <p:nvPicPr>
          <p:cNvPr id="13" name="Picture 12">
            <a:extLst>
              <a:ext uri="{FF2B5EF4-FFF2-40B4-BE49-F238E27FC236}">
                <a16:creationId xmlns:a16="http://schemas.microsoft.com/office/drawing/2014/main" id="{A6BB07FE-00EA-344F-6B4A-36DCA07EF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2" y="728661"/>
            <a:ext cx="9427843" cy="5546509"/>
          </a:xfrm>
          <a:prstGeom prst="rect">
            <a:avLst/>
          </a:prstGeom>
        </p:spPr>
      </p:pic>
      <p:sp>
        <p:nvSpPr>
          <p:cNvPr id="16" name="TextBox 15">
            <a:extLst>
              <a:ext uri="{FF2B5EF4-FFF2-40B4-BE49-F238E27FC236}">
                <a16:creationId xmlns:a16="http://schemas.microsoft.com/office/drawing/2014/main" id="{BA492CA2-367F-7806-DB10-8FE8390B600B}"/>
              </a:ext>
            </a:extLst>
          </p:cNvPr>
          <p:cNvSpPr txBox="1"/>
          <p:nvPr/>
        </p:nvSpPr>
        <p:spPr>
          <a:xfrm>
            <a:off x="6473690" y="728661"/>
            <a:ext cx="3133995" cy="477671"/>
          </a:xfrm>
          <a:prstGeom prst="rect">
            <a:avLst/>
          </a:prstGeom>
          <a:noFill/>
          <a:ln>
            <a:noFill/>
          </a:ln>
        </p:spPr>
        <p:txBody>
          <a:bodyPr wrap="none" rtlCol="0">
            <a:noAutofit/>
          </a:bodyPr>
          <a:lstStyle/>
          <a:p>
            <a:pPr algn="l"/>
            <a:r>
              <a:rPr lang="en-US" sz="1400" dirty="0"/>
              <a:t>High Cited Authors in the ESI field of Chemistry</a:t>
            </a:r>
          </a:p>
        </p:txBody>
      </p:sp>
    </p:spTree>
    <p:extLst>
      <p:ext uri="{BB962C8B-B14F-4D97-AF65-F5344CB8AC3E}">
        <p14:creationId xmlns:p14="http://schemas.microsoft.com/office/powerpoint/2010/main" val="17966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ABFD-95C0-178B-22EF-76391A43194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C9A9FFBC-569D-2BC5-EF6E-4F3B08327FC2}"/>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3FC21904-8168-96F6-8296-53D4E43BEA9F}"/>
              </a:ext>
            </a:extLst>
          </p:cNvPr>
          <p:cNvSpPr>
            <a:spLocks noGrp="1"/>
          </p:cNvSpPr>
          <p:nvPr>
            <p:ph type="sldNum" sz="quarter" idx="11"/>
          </p:nvPr>
        </p:nvSpPr>
        <p:spPr/>
        <p:txBody>
          <a:bodyPr/>
          <a:lstStyle/>
          <a:p>
            <a:fld id="{F59CD943-D024-467A-B36E-F11E1285ED75}" type="slidenum">
              <a:rPr lang="en-GB" smtClean="0"/>
              <a:pPr/>
              <a:t>3</a:t>
            </a:fld>
            <a:endParaRPr lang="en-GB" dirty="0"/>
          </a:p>
        </p:txBody>
      </p:sp>
      <p:sp>
        <p:nvSpPr>
          <p:cNvPr id="5" name="Text Placeholder 4">
            <a:extLst>
              <a:ext uri="{FF2B5EF4-FFF2-40B4-BE49-F238E27FC236}">
                <a16:creationId xmlns:a16="http://schemas.microsoft.com/office/drawing/2014/main" id="{6710F24F-151C-D375-F789-FD5FCD9C1A8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F876D294-B9CD-5C5D-5ADC-28348DE80D8A}"/>
              </a:ext>
            </a:extLst>
          </p:cNvPr>
          <p:cNvSpPr>
            <a:spLocks noGrp="1"/>
          </p:cNvSpPr>
          <p:nvPr>
            <p:ph type="body" sz="quarter" idx="14"/>
          </p:nvPr>
        </p:nvSpPr>
        <p:spPr>
          <a:xfrm>
            <a:off x="1029626" y="2135128"/>
            <a:ext cx="9765753" cy="3296681"/>
          </a:xfrm>
        </p:spPr>
        <p:txBody>
          <a:bodyPr/>
          <a:lstStyle/>
          <a:p>
            <a:pPr marL="0" indent="0">
              <a:buNone/>
            </a:pPr>
            <a:r>
              <a:rPr lang="en-US" sz="4000" dirty="0"/>
              <a:t>”Whatever one's own views [on rankings], it is impossible to ignore them”</a:t>
            </a:r>
            <a:endParaRPr lang="sk-SK" sz="4000" dirty="0"/>
          </a:p>
          <a:p>
            <a:pPr marL="0" indent="0">
              <a:buNone/>
            </a:pPr>
            <a:endParaRPr lang="en-US" sz="1800" dirty="0"/>
          </a:p>
          <a:p>
            <a:pPr marL="0" indent="0">
              <a:buNone/>
            </a:pPr>
            <a:r>
              <a:rPr lang="en-US" sz="1800" dirty="0"/>
              <a:t>Ellen </a:t>
            </a:r>
            <a:r>
              <a:rPr lang="en-US" sz="1800" dirty="0" err="1"/>
              <a:t>Hazelkorn</a:t>
            </a:r>
            <a:endParaRPr lang="en-US" sz="1800" dirty="0"/>
          </a:p>
          <a:p>
            <a:pPr marL="0" indent="0">
              <a:buNone/>
            </a:pPr>
            <a:r>
              <a:rPr lang="en-US" sz="1800" dirty="0"/>
              <a:t>Director of Higher Education Policy Research Unit (HEPRU), Dublin Institute of Technology</a:t>
            </a:r>
            <a:endParaRPr lang="en-US" dirty="0"/>
          </a:p>
        </p:txBody>
      </p:sp>
    </p:spTree>
    <p:extLst>
      <p:ext uri="{BB962C8B-B14F-4D97-AF65-F5344CB8AC3E}">
        <p14:creationId xmlns:p14="http://schemas.microsoft.com/office/powerpoint/2010/main" val="236434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6718-FFA0-D0DC-B948-AAF0B79E53C4}"/>
              </a:ext>
            </a:extLst>
          </p:cNvPr>
          <p:cNvSpPr>
            <a:spLocks noGrp="1"/>
          </p:cNvSpPr>
          <p:nvPr>
            <p:ph type="title"/>
          </p:nvPr>
        </p:nvSpPr>
        <p:spPr/>
        <p:txBody>
          <a:bodyPr/>
          <a:lstStyle/>
          <a:p>
            <a:r>
              <a:rPr lang="en-US" dirty="0"/>
              <a:t>Journal Characteristics</a:t>
            </a:r>
          </a:p>
        </p:txBody>
      </p:sp>
      <p:sp>
        <p:nvSpPr>
          <p:cNvPr id="3" name="Footer Placeholder 2">
            <a:extLst>
              <a:ext uri="{FF2B5EF4-FFF2-40B4-BE49-F238E27FC236}">
                <a16:creationId xmlns:a16="http://schemas.microsoft.com/office/drawing/2014/main" id="{B5BC24AF-1E50-82AA-1E35-449902529A0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3FA8DE01-A577-75DC-7179-90939427D09F}"/>
              </a:ext>
            </a:extLst>
          </p:cNvPr>
          <p:cNvSpPr>
            <a:spLocks noGrp="1"/>
          </p:cNvSpPr>
          <p:nvPr>
            <p:ph type="sldNum" sz="quarter" idx="11"/>
          </p:nvPr>
        </p:nvSpPr>
        <p:spPr/>
        <p:txBody>
          <a:bodyPr/>
          <a:lstStyle/>
          <a:p>
            <a:fld id="{F59CD943-D024-467A-B36E-F11E1285ED75}" type="slidenum">
              <a:rPr lang="en-GB" smtClean="0"/>
              <a:pPr/>
              <a:t>30</a:t>
            </a:fld>
            <a:endParaRPr lang="en-GB" dirty="0"/>
          </a:p>
        </p:txBody>
      </p:sp>
      <p:sp>
        <p:nvSpPr>
          <p:cNvPr id="6" name="Text Placeholder 5">
            <a:extLst>
              <a:ext uri="{FF2B5EF4-FFF2-40B4-BE49-F238E27FC236}">
                <a16:creationId xmlns:a16="http://schemas.microsoft.com/office/drawing/2014/main" id="{A188866A-728B-2253-AD62-C3A30F6E6AD2}"/>
              </a:ext>
            </a:extLst>
          </p:cNvPr>
          <p:cNvSpPr>
            <a:spLocks noGrp="1"/>
          </p:cNvSpPr>
          <p:nvPr>
            <p:ph type="body" sz="quarter" idx="14"/>
          </p:nvPr>
        </p:nvSpPr>
        <p:spPr>
          <a:xfrm>
            <a:off x="550864" y="1285270"/>
            <a:ext cx="5076000" cy="4321175"/>
          </a:xfrm>
        </p:spPr>
        <p:txBody>
          <a:bodyPr/>
          <a:lstStyle/>
          <a:p>
            <a:r>
              <a:rPr lang="en-US" sz="1600" dirty="0"/>
              <a:t>INO-P</a:t>
            </a:r>
          </a:p>
          <a:p>
            <a:pPr lvl="1"/>
            <a:r>
              <a:rPr lang="en-US" sz="1600" dirty="0"/>
              <a:t>Indicator of National Orientation – Publishing</a:t>
            </a:r>
          </a:p>
          <a:p>
            <a:endParaRPr lang="en-US" sz="1600" dirty="0"/>
          </a:p>
          <a:p>
            <a:r>
              <a:rPr lang="en-US" sz="1600" dirty="0"/>
              <a:t>INO-C</a:t>
            </a:r>
          </a:p>
          <a:p>
            <a:pPr lvl="1"/>
            <a:r>
              <a:rPr lang="en-US" sz="1600" dirty="0"/>
              <a:t>Indicator of National Orientation – Citing</a:t>
            </a:r>
          </a:p>
          <a:p>
            <a:pPr marL="180000" lvl="1" indent="0">
              <a:buNone/>
            </a:pPr>
            <a:endParaRPr lang="en-US" sz="1600" dirty="0"/>
          </a:p>
          <a:p>
            <a:r>
              <a:rPr lang="en-US" sz="1600" dirty="0"/>
              <a:t>Influence of 'local' journals an important part of the global research ecosystem</a:t>
            </a:r>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2D124972-B7AE-9051-7FC4-CAC725255D60}"/>
              </a:ext>
            </a:extLst>
          </p:cNvPr>
          <p:cNvSpPr>
            <a:spLocks noGrp="1"/>
          </p:cNvSpPr>
          <p:nvPr>
            <p:ph type="body" sz="quarter" idx="15"/>
          </p:nvPr>
        </p:nvSpPr>
        <p:spPr/>
        <p:txBody>
          <a:bodyPr/>
          <a:lstStyle/>
          <a:p>
            <a:endParaRPr lang="en-US"/>
          </a:p>
        </p:txBody>
      </p:sp>
      <p:pic>
        <p:nvPicPr>
          <p:cNvPr id="15" name="Picture 14">
            <a:extLst>
              <a:ext uri="{FF2B5EF4-FFF2-40B4-BE49-F238E27FC236}">
                <a16:creationId xmlns:a16="http://schemas.microsoft.com/office/drawing/2014/main" id="{06A66DFD-FD29-A8FF-F5D1-C6E455712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864" y="194099"/>
            <a:ext cx="6223000" cy="5981700"/>
          </a:xfrm>
          <a:prstGeom prst="rect">
            <a:avLst/>
          </a:prstGeom>
        </p:spPr>
      </p:pic>
      <p:sp>
        <p:nvSpPr>
          <p:cNvPr id="8" name="TextBox 7">
            <a:extLst>
              <a:ext uri="{FF2B5EF4-FFF2-40B4-BE49-F238E27FC236}">
                <a16:creationId xmlns:a16="http://schemas.microsoft.com/office/drawing/2014/main" id="{C28B5CB3-CE23-F7C8-B01E-EB76D5529552}"/>
              </a:ext>
            </a:extLst>
          </p:cNvPr>
          <p:cNvSpPr txBox="1"/>
          <p:nvPr/>
        </p:nvSpPr>
        <p:spPr>
          <a:xfrm>
            <a:off x="10366697" y="179441"/>
            <a:ext cx="1634773" cy="770779"/>
          </a:xfrm>
          <a:prstGeom prst="rect">
            <a:avLst/>
          </a:prstGeom>
          <a:noFill/>
          <a:ln>
            <a:noFill/>
          </a:ln>
        </p:spPr>
        <p:txBody>
          <a:bodyPr wrap="none" rtlCol="0">
            <a:noAutofit/>
          </a:bodyPr>
          <a:lstStyle/>
          <a:p>
            <a:pPr algn="l"/>
            <a:r>
              <a:rPr lang="en-US" sz="1700" b="1" dirty="0"/>
              <a:t>Published and</a:t>
            </a:r>
          </a:p>
          <a:p>
            <a:pPr algn="l"/>
            <a:r>
              <a:rPr lang="en-US" sz="1700" b="1" dirty="0"/>
              <a:t>cited “locally”</a:t>
            </a:r>
          </a:p>
        </p:txBody>
      </p:sp>
      <p:sp>
        <p:nvSpPr>
          <p:cNvPr id="10" name="TextBox 9">
            <a:extLst>
              <a:ext uri="{FF2B5EF4-FFF2-40B4-BE49-F238E27FC236}">
                <a16:creationId xmlns:a16="http://schemas.microsoft.com/office/drawing/2014/main" id="{8B336C89-1434-AB5F-47B3-F8822D807E5D}"/>
              </a:ext>
            </a:extLst>
          </p:cNvPr>
          <p:cNvSpPr txBox="1"/>
          <p:nvPr/>
        </p:nvSpPr>
        <p:spPr>
          <a:xfrm>
            <a:off x="5613228" y="5105908"/>
            <a:ext cx="1903820" cy="770779"/>
          </a:xfrm>
          <a:prstGeom prst="rect">
            <a:avLst/>
          </a:prstGeom>
          <a:noFill/>
          <a:ln>
            <a:noFill/>
          </a:ln>
        </p:spPr>
        <p:txBody>
          <a:bodyPr wrap="none" rtlCol="0">
            <a:noAutofit/>
          </a:bodyPr>
          <a:lstStyle/>
          <a:p>
            <a:pPr algn="l"/>
            <a:r>
              <a:rPr lang="en-US" sz="1700" b="1" dirty="0"/>
              <a:t>Published and</a:t>
            </a:r>
          </a:p>
          <a:p>
            <a:pPr algn="l"/>
            <a:r>
              <a:rPr lang="en-US" sz="1700" b="1" dirty="0"/>
              <a:t>cited “globally”</a:t>
            </a:r>
          </a:p>
        </p:txBody>
      </p:sp>
      <p:sp>
        <p:nvSpPr>
          <p:cNvPr id="14" name="TextBox 13">
            <a:extLst>
              <a:ext uri="{FF2B5EF4-FFF2-40B4-BE49-F238E27FC236}">
                <a16:creationId xmlns:a16="http://schemas.microsoft.com/office/drawing/2014/main" id="{9D286707-DD0F-03D6-EC44-3A16DF2C7975}"/>
              </a:ext>
            </a:extLst>
          </p:cNvPr>
          <p:cNvSpPr txBox="1"/>
          <p:nvPr/>
        </p:nvSpPr>
        <p:spPr>
          <a:xfrm>
            <a:off x="10992026" y="1158555"/>
            <a:ext cx="1161051" cy="738664"/>
          </a:xfrm>
          <a:prstGeom prst="rect">
            <a:avLst/>
          </a:prstGeom>
          <a:noFill/>
          <a:ln>
            <a:noFill/>
          </a:ln>
        </p:spPr>
        <p:txBody>
          <a:bodyPr wrap="square">
            <a:spAutoFit/>
          </a:bodyPr>
          <a:lstStyle/>
          <a:p>
            <a:r>
              <a:rPr lang="en-US" sz="1400" b="1" i="1" dirty="0"/>
              <a:t>Korean J. Applied Statistics</a:t>
            </a:r>
          </a:p>
        </p:txBody>
      </p:sp>
      <p:sp>
        <p:nvSpPr>
          <p:cNvPr id="17" name="TextBox 16">
            <a:extLst>
              <a:ext uri="{FF2B5EF4-FFF2-40B4-BE49-F238E27FC236}">
                <a16:creationId xmlns:a16="http://schemas.microsoft.com/office/drawing/2014/main" id="{766F48C4-D654-8ECA-E33D-D9A599E9463F}"/>
              </a:ext>
            </a:extLst>
          </p:cNvPr>
          <p:cNvSpPr txBox="1"/>
          <p:nvPr/>
        </p:nvSpPr>
        <p:spPr>
          <a:xfrm>
            <a:off x="9994219" y="3445857"/>
            <a:ext cx="1262856" cy="523220"/>
          </a:xfrm>
          <a:prstGeom prst="rect">
            <a:avLst/>
          </a:prstGeom>
          <a:noFill/>
          <a:ln>
            <a:noFill/>
          </a:ln>
        </p:spPr>
        <p:txBody>
          <a:bodyPr wrap="square">
            <a:spAutoFit/>
          </a:bodyPr>
          <a:lstStyle/>
          <a:p>
            <a:r>
              <a:rPr lang="en-US" sz="1400" b="1" i="1" dirty="0"/>
              <a:t>New Eng. J. Medicine</a:t>
            </a:r>
          </a:p>
        </p:txBody>
      </p:sp>
    </p:spTree>
    <p:extLst>
      <p:ext uri="{BB962C8B-B14F-4D97-AF65-F5344CB8AC3E}">
        <p14:creationId xmlns:p14="http://schemas.microsoft.com/office/powerpoint/2010/main" val="366757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6718-FFA0-D0DC-B948-AAF0B79E53C4}"/>
              </a:ext>
            </a:extLst>
          </p:cNvPr>
          <p:cNvSpPr>
            <a:spLocks noGrp="1"/>
          </p:cNvSpPr>
          <p:nvPr>
            <p:ph type="title"/>
          </p:nvPr>
        </p:nvSpPr>
        <p:spPr/>
        <p:txBody>
          <a:bodyPr/>
          <a:lstStyle/>
          <a:p>
            <a:r>
              <a:rPr lang="en-US" dirty="0"/>
              <a:t>Collaboration CNCI</a:t>
            </a:r>
          </a:p>
        </p:txBody>
      </p:sp>
      <p:sp>
        <p:nvSpPr>
          <p:cNvPr id="3" name="Footer Placeholder 2">
            <a:extLst>
              <a:ext uri="{FF2B5EF4-FFF2-40B4-BE49-F238E27FC236}">
                <a16:creationId xmlns:a16="http://schemas.microsoft.com/office/drawing/2014/main" id="{B5BC24AF-1E50-82AA-1E35-449902529A0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3FA8DE01-A577-75DC-7179-90939427D09F}"/>
              </a:ext>
            </a:extLst>
          </p:cNvPr>
          <p:cNvSpPr>
            <a:spLocks noGrp="1"/>
          </p:cNvSpPr>
          <p:nvPr>
            <p:ph type="sldNum" sz="quarter" idx="11"/>
          </p:nvPr>
        </p:nvSpPr>
        <p:spPr/>
        <p:txBody>
          <a:bodyPr/>
          <a:lstStyle/>
          <a:p>
            <a:fld id="{F59CD943-D024-467A-B36E-F11E1285ED75}" type="slidenum">
              <a:rPr lang="en-GB" smtClean="0"/>
              <a:pPr/>
              <a:t>31</a:t>
            </a:fld>
            <a:endParaRPr lang="en-GB" dirty="0"/>
          </a:p>
        </p:txBody>
      </p:sp>
      <p:sp>
        <p:nvSpPr>
          <p:cNvPr id="5" name="Text Placeholder 4">
            <a:extLst>
              <a:ext uri="{FF2B5EF4-FFF2-40B4-BE49-F238E27FC236}">
                <a16:creationId xmlns:a16="http://schemas.microsoft.com/office/drawing/2014/main" id="{50670230-B5DA-F125-C83E-F86018E00585}"/>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A188866A-728B-2253-AD62-C3A30F6E6AD2}"/>
              </a:ext>
            </a:extLst>
          </p:cNvPr>
          <p:cNvSpPr>
            <a:spLocks noGrp="1"/>
          </p:cNvSpPr>
          <p:nvPr>
            <p:ph type="body" sz="quarter" idx="14"/>
          </p:nvPr>
        </p:nvSpPr>
        <p:spPr>
          <a:xfrm>
            <a:off x="550864" y="1340829"/>
            <a:ext cx="5076000" cy="4763319"/>
          </a:xfrm>
        </p:spPr>
        <p:txBody>
          <a:bodyPr/>
          <a:lstStyle/>
          <a:p>
            <a:r>
              <a:rPr lang="en-US" dirty="0"/>
              <a:t>Citations </a:t>
            </a:r>
            <a:r>
              <a:rPr lang="en-US" dirty="0" err="1"/>
              <a:t>normalised</a:t>
            </a:r>
            <a:r>
              <a:rPr lang="en-US" dirty="0"/>
              <a:t> by</a:t>
            </a:r>
          </a:p>
          <a:p>
            <a:pPr lvl="1"/>
            <a:r>
              <a:rPr lang="en-US" dirty="0"/>
              <a:t>Publication year</a:t>
            </a:r>
          </a:p>
          <a:p>
            <a:pPr lvl="1"/>
            <a:r>
              <a:rPr lang="en-US" dirty="0"/>
              <a:t>Subject category</a:t>
            </a:r>
          </a:p>
          <a:p>
            <a:pPr lvl="1"/>
            <a:r>
              <a:rPr lang="en-US" dirty="0"/>
              <a:t>Document type</a:t>
            </a:r>
          </a:p>
          <a:p>
            <a:pPr lvl="1"/>
            <a:r>
              <a:rPr lang="en-US" b="1" dirty="0"/>
              <a:t>Collaboration type</a:t>
            </a:r>
          </a:p>
          <a:p>
            <a:pPr lvl="1"/>
            <a:endParaRPr lang="en-US" b="1" dirty="0"/>
          </a:p>
          <a:p>
            <a:r>
              <a:rPr lang="en-US" dirty="0"/>
              <a:t>Domestic </a:t>
            </a:r>
          </a:p>
          <a:p>
            <a:pPr lvl="1"/>
            <a:r>
              <a:rPr lang="en-US" dirty="0"/>
              <a:t>Single institutional</a:t>
            </a:r>
          </a:p>
          <a:p>
            <a:pPr lvl="1"/>
            <a:r>
              <a:rPr lang="en-US" dirty="0"/>
              <a:t>Multi institutional</a:t>
            </a:r>
          </a:p>
          <a:p>
            <a:r>
              <a:rPr lang="en-US" dirty="0"/>
              <a:t>International</a:t>
            </a:r>
          </a:p>
          <a:p>
            <a:pPr lvl="1"/>
            <a:r>
              <a:rPr lang="en-US" dirty="0"/>
              <a:t>Bilateral</a:t>
            </a:r>
          </a:p>
          <a:p>
            <a:pPr lvl="1"/>
            <a:r>
              <a:rPr lang="en-US" dirty="0"/>
              <a:t>Trilateral</a:t>
            </a:r>
          </a:p>
          <a:p>
            <a:pPr lvl="1"/>
            <a:r>
              <a:rPr lang="en-US" dirty="0"/>
              <a:t>Quadrilateral plus</a:t>
            </a:r>
          </a:p>
        </p:txBody>
      </p:sp>
      <p:sp>
        <p:nvSpPr>
          <p:cNvPr id="7" name="Text Placeholder 6">
            <a:extLst>
              <a:ext uri="{FF2B5EF4-FFF2-40B4-BE49-F238E27FC236}">
                <a16:creationId xmlns:a16="http://schemas.microsoft.com/office/drawing/2014/main" id="{2D124972-B7AE-9051-7FC4-CAC725255D60}"/>
              </a:ext>
            </a:extLst>
          </p:cNvPr>
          <p:cNvSpPr>
            <a:spLocks noGrp="1"/>
          </p:cNvSpPr>
          <p:nvPr>
            <p:ph type="body" sz="quarter" idx="15"/>
          </p:nvPr>
        </p:nvSpPr>
        <p:spPr/>
        <p:txBody>
          <a:bodyPr/>
          <a:lstStyle/>
          <a:p>
            <a:endParaRPr lang="en-US"/>
          </a:p>
        </p:txBody>
      </p:sp>
      <p:pic>
        <p:nvPicPr>
          <p:cNvPr id="8" name="Picture 7" descr="A graph with different colored lines&#10;&#10;Description automatically generated">
            <a:extLst>
              <a:ext uri="{FF2B5EF4-FFF2-40B4-BE49-F238E27FC236}">
                <a16:creationId xmlns:a16="http://schemas.microsoft.com/office/drawing/2014/main" id="{CF07E698-5595-AA14-1330-8FB17FA87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235" y="139823"/>
            <a:ext cx="6721203" cy="3199236"/>
          </a:xfrm>
          <a:prstGeom prst="rect">
            <a:avLst/>
          </a:prstGeom>
        </p:spPr>
      </p:pic>
      <p:pic>
        <p:nvPicPr>
          <p:cNvPr id="10" name="Picture 9" descr="A graph with different colored rectangles&#10;&#10;Description automatically generated">
            <a:extLst>
              <a:ext uri="{FF2B5EF4-FFF2-40B4-BE49-F238E27FC236}">
                <a16:creationId xmlns:a16="http://schemas.microsoft.com/office/drawing/2014/main" id="{E2EEC32F-1FD8-D4BB-9354-A7EE409BE376}"/>
              </a:ext>
            </a:extLst>
          </p:cNvPr>
          <p:cNvPicPr>
            <a:picLocks noChangeAspect="1"/>
          </p:cNvPicPr>
          <p:nvPr/>
        </p:nvPicPr>
        <p:blipFill rotWithShape="1">
          <a:blip r:embed="rId3">
            <a:extLst>
              <a:ext uri="{28A0092B-C50C-407E-A947-70E740481C1C}">
                <a14:useLocalDpi xmlns:a14="http://schemas.microsoft.com/office/drawing/2010/main" val="0"/>
              </a:ext>
            </a:extLst>
          </a:blip>
          <a:srcRect l="2747" t="5981" r="4678" b="5935"/>
          <a:stretch/>
        </p:blipFill>
        <p:spPr>
          <a:xfrm>
            <a:off x="3977745" y="3501417"/>
            <a:ext cx="7528455" cy="2684578"/>
          </a:xfrm>
          <a:prstGeom prst="rect">
            <a:avLst/>
          </a:prstGeom>
        </p:spPr>
      </p:pic>
    </p:spTree>
    <p:extLst>
      <p:ext uri="{BB962C8B-B14F-4D97-AF65-F5344CB8AC3E}">
        <p14:creationId xmlns:p14="http://schemas.microsoft.com/office/powerpoint/2010/main" val="17503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6718-FFA0-D0DC-B948-AAF0B79E53C4}"/>
              </a:ext>
            </a:extLst>
          </p:cNvPr>
          <p:cNvSpPr>
            <a:spLocks noGrp="1"/>
          </p:cNvSpPr>
          <p:nvPr>
            <p:ph type="title"/>
          </p:nvPr>
        </p:nvSpPr>
        <p:spPr/>
        <p:txBody>
          <a:bodyPr/>
          <a:lstStyle/>
          <a:p>
            <a:r>
              <a:rPr lang="en-US" dirty="0"/>
              <a:t>Research fronts</a:t>
            </a:r>
          </a:p>
        </p:txBody>
      </p:sp>
      <p:sp>
        <p:nvSpPr>
          <p:cNvPr id="3" name="Footer Placeholder 2">
            <a:extLst>
              <a:ext uri="{FF2B5EF4-FFF2-40B4-BE49-F238E27FC236}">
                <a16:creationId xmlns:a16="http://schemas.microsoft.com/office/drawing/2014/main" id="{B5BC24AF-1E50-82AA-1E35-449902529A0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3FA8DE01-A577-75DC-7179-90939427D09F}"/>
              </a:ext>
            </a:extLst>
          </p:cNvPr>
          <p:cNvSpPr>
            <a:spLocks noGrp="1"/>
          </p:cNvSpPr>
          <p:nvPr>
            <p:ph type="sldNum" sz="quarter" idx="11"/>
          </p:nvPr>
        </p:nvSpPr>
        <p:spPr/>
        <p:txBody>
          <a:bodyPr/>
          <a:lstStyle/>
          <a:p>
            <a:fld id="{F59CD943-D024-467A-B36E-F11E1285ED75}" type="slidenum">
              <a:rPr lang="en-GB" smtClean="0"/>
              <a:pPr/>
              <a:t>32</a:t>
            </a:fld>
            <a:endParaRPr lang="en-GB" dirty="0"/>
          </a:p>
        </p:txBody>
      </p:sp>
      <p:sp>
        <p:nvSpPr>
          <p:cNvPr id="6" name="Text Placeholder 5">
            <a:extLst>
              <a:ext uri="{FF2B5EF4-FFF2-40B4-BE49-F238E27FC236}">
                <a16:creationId xmlns:a16="http://schemas.microsoft.com/office/drawing/2014/main" id="{A188866A-728B-2253-AD62-C3A30F6E6AD2}"/>
              </a:ext>
            </a:extLst>
          </p:cNvPr>
          <p:cNvSpPr>
            <a:spLocks noGrp="1"/>
          </p:cNvSpPr>
          <p:nvPr>
            <p:ph type="body" sz="quarter" idx="14"/>
          </p:nvPr>
        </p:nvSpPr>
        <p:spPr>
          <a:xfrm>
            <a:off x="2495468" y="5452280"/>
            <a:ext cx="7201064" cy="596956"/>
          </a:xfrm>
        </p:spPr>
        <p:txBody>
          <a:bodyPr/>
          <a:lstStyle/>
          <a:p>
            <a:pPr marL="0" indent="0">
              <a:buNone/>
            </a:pPr>
            <a:r>
              <a:rPr lang="en-US" b="1" dirty="0"/>
              <a:t>A recent paper cites several highly cited papers also cited by another recent paper, then those two new papers must be focusing on the same 'next step'.</a:t>
            </a:r>
          </a:p>
        </p:txBody>
      </p:sp>
      <p:pic>
        <p:nvPicPr>
          <p:cNvPr id="11" name="Picture 10">
            <a:extLst>
              <a:ext uri="{FF2B5EF4-FFF2-40B4-BE49-F238E27FC236}">
                <a16:creationId xmlns:a16="http://schemas.microsoft.com/office/drawing/2014/main" id="{3B96E720-C2B6-A2A4-529E-11D7940C3B2E}"/>
              </a:ext>
            </a:extLst>
          </p:cNvPr>
          <p:cNvPicPr>
            <a:picLocks noChangeAspect="1"/>
          </p:cNvPicPr>
          <p:nvPr/>
        </p:nvPicPr>
        <p:blipFill rotWithShape="1">
          <a:blip r:embed="rId3">
            <a:extLst>
              <a:ext uri="{28A0092B-C50C-407E-A947-70E740481C1C}">
                <a14:useLocalDpi xmlns:a14="http://schemas.microsoft.com/office/drawing/2010/main" val="0"/>
              </a:ext>
            </a:extLst>
          </a:blip>
          <a:srcRect t="12071" b="4028"/>
          <a:stretch/>
        </p:blipFill>
        <p:spPr>
          <a:xfrm>
            <a:off x="590341" y="808764"/>
            <a:ext cx="11131859" cy="4503761"/>
          </a:xfrm>
          <a:prstGeom prst="rect">
            <a:avLst/>
          </a:prstGeom>
        </p:spPr>
      </p:pic>
      <p:sp>
        <p:nvSpPr>
          <p:cNvPr id="10" name="TextBox 9">
            <a:extLst>
              <a:ext uri="{FF2B5EF4-FFF2-40B4-BE49-F238E27FC236}">
                <a16:creationId xmlns:a16="http://schemas.microsoft.com/office/drawing/2014/main" id="{7355D521-8166-DED7-A763-AE5F3E010775}"/>
              </a:ext>
            </a:extLst>
          </p:cNvPr>
          <p:cNvSpPr txBox="1"/>
          <p:nvPr/>
        </p:nvSpPr>
        <p:spPr>
          <a:xfrm>
            <a:off x="8997289" y="609658"/>
            <a:ext cx="2643848" cy="307777"/>
          </a:xfrm>
          <a:prstGeom prst="rect">
            <a:avLst/>
          </a:prstGeom>
          <a:noFill/>
          <a:ln>
            <a:noFill/>
          </a:ln>
        </p:spPr>
        <p:txBody>
          <a:bodyPr wrap="square">
            <a:spAutoFit/>
          </a:bodyPr>
          <a:lstStyle/>
          <a:p>
            <a:r>
              <a:rPr lang="en-US" sz="1400" dirty="0"/>
              <a:t>The location of CRISPR papers</a:t>
            </a:r>
          </a:p>
        </p:txBody>
      </p:sp>
    </p:spTree>
    <p:extLst>
      <p:ext uri="{BB962C8B-B14F-4D97-AF65-F5344CB8AC3E}">
        <p14:creationId xmlns:p14="http://schemas.microsoft.com/office/powerpoint/2010/main" val="371128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F4DF-AAC9-30EA-7532-848D53FFF249}"/>
              </a:ext>
            </a:extLst>
          </p:cNvPr>
          <p:cNvSpPr>
            <a:spLocks noGrp="1"/>
          </p:cNvSpPr>
          <p:nvPr>
            <p:ph type="title"/>
          </p:nvPr>
        </p:nvSpPr>
        <p:spPr/>
        <p:txBody>
          <a:bodyPr/>
          <a:lstStyle/>
          <a:p>
            <a:r>
              <a:rPr lang="en-US" dirty="0"/>
              <a:t>Conclusions</a:t>
            </a:r>
          </a:p>
        </p:txBody>
      </p:sp>
      <p:sp>
        <p:nvSpPr>
          <p:cNvPr id="3" name="Footer Placeholder 2">
            <a:extLst>
              <a:ext uri="{FF2B5EF4-FFF2-40B4-BE49-F238E27FC236}">
                <a16:creationId xmlns:a16="http://schemas.microsoft.com/office/drawing/2014/main" id="{974D1D81-E6A7-5617-B803-A3B023FA375E}"/>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3718B95F-BAF0-108D-EB10-2B4B4A613F36}"/>
              </a:ext>
            </a:extLst>
          </p:cNvPr>
          <p:cNvSpPr>
            <a:spLocks noGrp="1"/>
          </p:cNvSpPr>
          <p:nvPr>
            <p:ph type="sldNum" sz="quarter" idx="11"/>
          </p:nvPr>
        </p:nvSpPr>
        <p:spPr/>
        <p:txBody>
          <a:bodyPr/>
          <a:lstStyle/>
          <a:p>
            <a:fld id="{F59CD943-D024-467A-B36E-F11E1285ED75}" type="slidenum">
              <a:rPr lang="en-GB" smtClean="0"/>
              <a:pPr/>
              <a:t>33</a:t>
            </a:fld>
            <a:endParaRPr lang="en-GB" dirty="0"/>
          </a:p>
        </p:txBody>
      </p:sp>
      <p:sp>
        <p:nvSpPr>
          <p:cNvPr id="5" name="Text Placeholder 4">
            <a:extLst>
              <a:ext uri="{FF2B5EF4-FFF2-40B4-BE49-F238E27FC236}">
                <a16:creationId xmlns:a16="http://schemas.microsoft.com/office/drawing/2014/main" id="{4788A8FB-1954-0389-4F7F-FD665C898B7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52A590B2-72D3-2DAD-6EA7-BDC4CBF98C92}"/>
              </a:ext>
            </a:extLst>
          </p:cNvPr>
          <p:cNvSpPr>
            <a:spLocks noGrp="1"/>
          </p:cNvSpPr>
          <p:nvPr>
            <p:ph type="body" sz="quarter" idx="14"/>
          </p:nvPr>
        </p:nvSpPr>
        <p:spPr>
          <a:xfrm>
            <a:off x="550864" y="1808163"/>
            <a:ext cx="8388420" cy="4321175"/>
          </a:xfrm>
        </p:spPr>
        <p:txBody>
          <a:bodyPr/>
          <a:lstStyle/>
          <a:p>
            <a:r>
              <a:rPr lang="en-US" sz="2000" dirty="0"/>
              <a:t>Rankings are inescapable</a:t>
            </a:r>
          </a:p>
          <a:p>
            <a:r>
              <a:rPr lang="en-US" sz="2000" dirty="0"/>
              <a:t>Responsible metric use</a:t>
            </a:r>
          </a:p>
          <a:p>
            <a:r>
              <a:rPr lang="en-US" sz="2000" dirty="0"/>
              <a:t>Greater diversity of indicators (societal, economic etc.)</a:t>
            </a:r>
          </a:p>
          <a:p>
            <a:r>
              <a:rPr lang="en-US" sz="2000" dirty="0"/>
              <a:t>Avoiding invoking Goodhart’s Law</a:t>
            </a:r>
          </a:p>
          <a:p>
            <a:r>
              <a:rPr lang="en-US" sz="2000" dirty="0"/>
              <a:t>Profiles, not metrics</a:t>
            </a:r>
          </a:p>
          <a:p>
            <a:r>
              <a:rPr lang="en-US" sz="2000" dirty="0"/>
              <a:t>Visualize, visualize, visualize </a:t>
            </a:r>
          </a:p>
          <a:p>
            <a:endParaRPr lang="en-US" dirty="0"/>
          </a:p>
        </p:txBody>
      </p:sp>
    </p:spTree>
    <p:extLst>
      <p:ext uri="{BB962C8B-B14F-4D97-AF65-F5344CB8AC3E}">
        <p14:creationId xmlns:p14="http://schemas.microsoft.com/office/powerpoint/2010/main" val="32970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ABFD-95C0-178B-22EF-76391A43194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C9A9FFBC-569D-2BC5-EF6E-4F3B08327FC2}"/>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3FC21904-8168-96F6-8296-53D4E43BEA9F}"/>
              </a:ext>
            </a:extLst>
          </p:cNvPr>
          <p:cNvSpPr>
            <a:spLocks noGrp="1"/>
          </p:cNvSpPr>
          <p:nvPr>
            <p:ph type="sldNum" sz="quarter" idx="11"/>
          </p:nvPr>
        </p:nvSpPr>
        <p:spPr/>
        <p:txBody>
          <a:bodyPr/>
          <a:lstStyle/>
          <a:p>
            <a:fld id="{F59CD943-D024-467A-B36E-F11E1285ED75}" type="slidenum">
              <a:rPr lang="en-GB" smtClean="0"/>
              <a:pPr/>
              <a:t>4</a:t>
            </a:fld>
            <a:endParaRPr lang="en-GB" dirty="0"/>
          </a:p>
        </p:txBody>
      </p:sp>
      <p:sp>
        <p:nvSpPr>
          <p:cNvPr id="5" name="Text Placeholder 4">
            <a:extLst>
              <a:ext uri="{FF2B5EF4-FFF2-40B4-BE49-F238E27FC236}">
                <a16:creationId xmlns:a16="http://schemas.microsoft.com/office/drawing/2014/main" id="{6710F24F-151C-D375-F789-FD5FCD9C1A8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F876D294-B9CD-5C5D-5ADC-28348DE80D8A}"/>
              </a:ext>
            </a:extLst>
          </p:cNvPr>
          <p:cNvSpPr>
            <a:spLocks noGrp="1"/>
          </p:cNvSpPr>
          <p:nvPr>
            <p:ph type="body" sz="quarter" idx="14"/>
          </p:nvPr>
        </p:nvSpPr>
        <p:spPr>
          <a:xfrm>
            <a:off x="1029626" y="2135128"/>
            <a:ext cx="9765753" cy="3296681"/>
          </a:xfrm>
        </p:spPr>
        <p:txBody>
          <a:bodyPr/>
          <a:lstStyle/>
          <a:p>
            <a:pPr marL="0" indent="0">
              <a:buNone/>
            </a:pPr>
            <a:r>
              <a:rPr lang="en-US" sz="4000" dirty="0"/>
              <a:t>”Everyone wants [a world-class university], no one knows what it is, and no one knows how to get one”</a:t>
            </a:r>
            <a:endParaRPr lang="sk-SK" sz="4000" dirty="0"/>
          </a:p>
          <a:p>
            <a:pPr marL="0" indent="0">
              <a:buNone/>
            </a:pPr>
            <a:endParaRPr lang="en-US" sz="1800" dirty="0"/>
          </a:p>
          <a:p>
            <a:pPr marL="0" indent="0">
              <a:buNone/>
            </a:pPr>
            <a:r>
              <a:rPr lang="en-US" sz="1800" dirty="0"/>
              <a:t>Philip </a:t>
            </a:r>
            <a:r>
              <a:rPr lang="en-US" sz="1800" dirty="0" err="1"/>
              <a:t>Altbach</a:t>
            </a:r>
            <a:endParaRPr lang="en-US" sz="1800" dirty="0"/>
          </a:p>
          <a:p>
            <a:pPr marL="0" indent="0">
              <a:buNone/>
            </a:pPr>
            <a:r>
              <a:rPr lang="en-US" sz="1800" i="1" dirty="0"/>
              <a:t>The Costs and Benefits of World-Class Universities</a:t>
            </a:r>
            <a:endParaRPr lang="en-US" i="1" dirty="0"/>
          </a:p>
        </p:txBody>
      </p:sp>
    </p:spTree>
    <p:extLst>
      <p:ext uri="{BB962C8B-B14F-4D97-AF65-F5344CB8AC3E}">
        <p14:creationId xmlns:p14="http://schemas.microsoft.com/office/powerpoint/2010/main" val="185788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40324-813C-CA28-8D49-F12E79F80449}"/>
              </a:ext>
            </a:extLst>
          </p:cNvPr>
          <p:cNvSpPr>
            <a:spLocks noGrp="1"/>
          </p:cNvSpPr>
          <p:nvPr>
            <p:ph type="title"/>
          </p:nvPr>
        </p:nvSpPr>
        <p:spPr/>
        <p:txBody>
          <a:bodyPr/>
          <a:lstStyle/>
          <a:p>
            <a:r>
              <a:rPr lang="en-US" dirty="0"/>
              <a:t>Contents</a:t>
            </a:r>
          </a:p>
        </p:txBody>
      </p:sp>
      <p:sp>
        <p:nvSpPr>
          <p:cNvPr id="3" name="Footer Placeholder 2">
            <a:extLst>
              <a:ext uri="{FF2B5EF4-FFF2-40B4-BE49-F238E27FC236}">
                <a16:creationId xmlns:a16="http://schemas.microsoft.com/office/drawing/2014/main" id="{8A493379-5AC5-EE1F-5C29-1013204BFF00}"/>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D4F7D500-E0FC-6B49-B855-98466B5AD0A4}"/>
              </a:ext>
            </a:extLst>
          </p:cNvPr>
          <p:cNvSpPr>
            <a:spLocks noGrp="1"/>
          </p:cNvSpPr>
          <p:nvPr>
            <p:ph type="sldNum" sz="quarter" idx="11"/>
          </p:nvPr>
        </p:nvSpPr>
        <p:spPr/>
        <p:txBody>
          <a:bodyPr/>
          <a:lstStyle/>
          <a:p>
            <a:fld id="{F59CD943-D024-467A-B36E-F11E1285ED75}" type="slidenum">
              <a:rPr lang="en-GB" smtClean="0"/>
              <a:pPr/>
              <a:t>5</a:t>
            </a:fld>
            <a:endParaRPr lang="en-GB" dirty="0"/>
          </a:p>
        </p:txBody>
      </p:sp>
      <p:sp>
        <p:nvSpPr>
          <p:cNvPr id="5" name="Text Placeholder 4">
            <a:extLst>
              <a:ext uri="{FF2B5EF4-FFF2-40B4-BE49-F238E27FC236}">
                <a16:creationId xmlns:a16="http://schemas.microsoft.com/office/drawing/2014/main" id="{8EAFF203-6443-E7CE-DA9B-CA4AFF261D9C}"/>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1E3E5E63-63FE-3D37-1F29-F2C4B584C8DD}"/>
              </a:ext>
            </a:extLst>
          </p:cNvPr>
          <p:cNvSpPr>
            <a:spLocks noGrp="1"/>
          </p:cNvSpPr>
          <p:nvPr>
            <p:ph type="body" sz="quarter" idx="14"/>
          </p:nvPr>
        </p:nvSpPr>
        <p:spPr>
          <a:xfrm>
            <a:off x="550864" y="1548856"/>
            <a:ext cx="5076000" cy="4321175"/>
          </a:xfrm>
        </p:spPr>
        <p:txBody>
          <a:bodyPr/>
          <a:lstStyle/>
          <a:p>
            <a:r>
              <a:rPr lang="en-US" sz="2800" dirty="0"/>
              <a:t>Who, what, why of rankings</a:t>
            </a:r>
          </a:p>
          <a:p>
            <a:endParaRPr lang="en-US" sz="2800" dirty="0"/>
          </a:p>
          <a:p>
            <a:r>
              <a:rPr lang="en-US" sz="2800" dirty="0"/>
              <a:t>Clarivate approach</a:t>
            </a:r>
          </a:p>
          <a:p>
            <a:endParaRPr lang="en-US" sz="2800" dirty="0"/>
          </a:p>
          <a:p>
            <a:r>
              <a:rPr lang="en-US" sz="2800" dirty="0"/>
              <a:t>Profiles, not metrics</a:t>
            </a:r>
          </a:p>
          <a:p>
            <a:endParaRPr lang="en-US" dirty="0"/>
          </a:p>
        </p:txBody>
      </p:sp>
    </p:spTree>
    <p:extLst>
      <p:ext uri="{BB962C8B-B14F-4D97-AF65-F5344CB8AC3E}">
        <p14:creationId xmlns:p14="http://schemas.microsoft.com/office/powerpoint/2010/main" val="284599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web page&#10;&#10;Description automatically generated">
            <a:extLst>
              <a:ext uri="{FF2B5EF4-FFF2-40B4-BE49-F238E27FC236}">
                <a16:creationId xmlns:a16="http://schemas.microsoft.com/office/drawing/2014/main" id="{B6712F9D-A288-17DD-C125-F01FC02A1B48}"/>
              </a:ext>
            </a:extLst>
          </p:cNvPr>
          <p:cNvPicPr>
            <a:picLocks noChangeAspect="1"/>
          </p:cNvPicPr>
          <p:nvPr/>
        </p:nvPicPr>
        <p:blipFill rotWithShape="1">
          <a:blip r:embed="rId3">
            <a:extLst>
              <a:ext uri="{28A0092B-C50C-407E-A947-70E740481C1C}">
                <a14:useLocalDpi xmlns:a14="http://schemas.microsoft.com/office/drawing/2010/main" val="0"/>
              </a:ext>
            </a:extLst>
          </a:blip>
          <a:srcRect l="17407" r="12280"/>
          <a:stretch/>
        </p:blipFill>
        <p:spPr>
          <a:xfrm>
            <a:off x="113447" y="982089"/>
            <a:ext cx="4217160" cy="4610696"/>
          </a:xfrm>
          <a:prstGeom prst="rect">
            <a:avLst/>
          </a:prstGeom>
        </p:spPr>
      </p:pic>
      <p:sp>
        <p:nvSpPr>
          <p:cNvPr id="2" name="Title 1">
            <a:extLst>
              <a:ext uri="{FF2B5EF4-FFF2-40B4-BE49-F238E27FC236}">
                <a16:creationId xmlns:a16="http://schemas.microsoft.com/office/drawing/2014/main" id="{2B3D5F97-6470-AA4A-ADB0-82F8AE5161E1}"/>
              </a:ext>
            </a:extLst>
          </p:cNvPr>
          <p:cNvSpPr>
            <a:spLocks noGrp="1"/>
          </p:cNvSpPr>
          <p:nvPr>
            <p:ph type="title"/>
          </p:nvPr>
        </p:nvSpPr>
        <p:spPr/>
        <p:txBody>
          <a:bodyPr/>
          <a:lstStyle/>
          <a:p>
            <a:r>
              <a:rPr lang="en-US" dirty="0"/>
              <a:t>Rankings</a:t>
            </a:r>
          </a:p>
        </p:txBody>
      </p:sp>
      <p:sp>
        <p:nvSpPr>
          <p:cNvPr id="3" name="Footer Placeholder 2">
            <a:extLst>
              <a:ext uri="{FF2B5EF4-FFF2-40B4-BE49-F238E27FC236}">
                <a16:creationId xmlns:a16="http://schemas.microsoft.com/office/drawing/2014/main" id="{A2A53882-11F6-3254-F2CE-2DA97F4F35DE}"/>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05D3ED61-AEF3-2966-8CB8-EE30104F0B52}"/>
              </a:ext>
            </a:extLst>
          </p:cNvPr>
          <p:cNvSpPr>
            <a:spLocks noGrp="1"/>
          </p:cNvSpPr>
          <p:nvPr>
            <p:ph type="sldNum" sz="quarter" idx="11"/>
          </p:nvPr>
        </p:nvSpPr>
        <p:spPr/>
        <p:txBody>
          <a:bodyPr/>
          <a:lstStyle/>
          <a:p>
            <a:fld id="{F59CD943-D024-467A-B36E-F11E1285ED75}" type="slidenum">
              <a:rPr lang="en-GB" smtClean="0"/>
              <a:pPr/>
              <a:t>6</a:t>
            </a:fld>
            <a:endParaRPr lang="en-GB" dirty="0"/>
          </a:p>
        </p:txBody>
      </p:sp>
      <p:sp>
        <p:nvSpPr>
          <p:cNvPr id="5" name="Text Placeholder 4">
            <a:extLst>
              <a:ext uri="{FF2B5EF4-FFF2-40B4-BE49-F238E27FC236}">
                <a16:creationId xmlns:a16="http://schemas.microsoft.com/office/drawing/2014/main" id="{E42CC1B9-6129-DB4B-E2C0-11CCC3DA2F88}"/>
              </a:ext>
            </a:extLst>
          </p:cNvPr>
          <p:cNvSpPr>
            <a:spLocks noGrp="1"/>
          </p:cNvSpPr>
          <p:nvPr>
            <p:ph type="body" sz="quarter" idx="13"/>
          </p:nvPr>
        </p:nvSpPr>
        <p:spPr/>
        <p:txBody>
          <a:bodyPr/>
          <a:lstStyle/>
          <a:p>
            <a:endParaRPr lang="en-US" dirty="0"/>
          </a:p>
        </p:txBody>
      </p:sp>
      <p:pic>
        <p:nvPicPr>
          <p:cNvPr id="15" name="Picture 14" descr="A screenshot of a car brand&#10;&#10;Description automatically generated">
            <a:extLst>
              <a:ext uri="{FF2B5EF4-FFF2-40B4-BE49-F238E27FC236}">
                <a16:creationId xmlns:a16="http://schemas.microsoft.com/office/drawing/2014/main" id="{4FCF9E31-0D31-FA1E-8495-66EE27A11EF1}"/>
              </a:ext>
            </a:extLst>
          </p:cNvPr>
          <p:cNvPicPr>
            <a:picLocks noChangeAspect="1"/>
          </p:cNvPicPr>
          <p:nvPr/>
        </p:nvPicPr>
        <p:blipFill rotWithShape="1">
          <a:blip r:embed="rId4">
            <a:extLst>
              <a:ext uri="{28A0092B-C50C-407E-A947-70E740481C1C}">
                <a14:useLocalDpi xmlns:a14="http://schemas.microsoft.com/office/drawing/2010/main" val="0"/>
              </a:ext>
            </a:extLst>
          </a:blip>
          <a:srcRect l="50359"/>
          <a:stretch/>
        </p:blipFill>
        <p:spPr>
          <a:xfrm>
            <a:off x="8734567" y="194094"/>
            <a:ext cx="3457433" cy="6010513"/>
          </a:xfrm>
          <a:prstGeom prst="rect">
            <a:avLst/>
          </a:prstGeom>
        </p:spPr>
      </p:pic>
      <p:pic>
        <p:nvPicPr>
          <p:cNvPr id="7" name="Picture 6" descr="A table with numbers and a number on it&#10;&#10;Description automatically generated">
            <a:extLst>
              <a:ext uri="{FF2B5EF4-FFF2-40B4-BE49-F238E27FC236}">
                <a16:creationId xmlns:a16="http://schemas.microsoft.com/office/drawing/2014/main" id="{248C46A7-5143-2518-991F-34A8D8BA0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054" y="1012421"/>
            <a:ext cx="5404513" cy="4996933"/>
          </a:xfrm>
          <a:prstGeom prst="rect">
            <a:avLst/>
          </a:prstGeom>
        </p:spPr>
      </p:pic>
    </p:spTree>
    <p:extLst>
      <p:ext uri="{BB962C8B-B14F-4D97-AF65-F5344CB8AC3E}">
        <p14:creationId xmlns:p14="http://schemas.microsoft.com/office/powerpoint/2010/main" val="41712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58C7-0441-B48D-7C2F-987BD23F2D5D}"/>
              </a:ext>
            </a:extLst>
          </p:cNvPr>
          <p:cNvSpPr>
            <a:spLocks noGrp="1"/>
          </p:cNvSpPr>
          <p:nvPr>
            <p:ph type="title"/>
          </p:nvPr>
        </p:nvSpPr>
        <p:spPr/>
        <p:txBody>
          <a:bodyPr/>
          <a:lstStyle/>
          <a:p>
            <a:r>
              <a:rPr lang="en-US" dirty="0"/>
              <a:t>History of university rankings</a:t>
            </a:r>
          </a:p>
        </p:txBody>
      </p:sp>
      <p:sp>
        <p:nvSpPr>
          <p:cNvPr id="3" name="Footer Placeholder 2">
            <a:extLst>
              <a:ext uri="{FF2B5EF4-FFF2-40B4-BE49-F238E27FC236}">
                <a16:creationId xmlns:a16="http://schemas.microsoft.com/office/drawing/2014/main" id="{3BD48124-7B6E-8979-4DAC-C8B974EC1273}"/>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6D19C80B-878F-8563-6EF6-42A3D21ECC4C}"/>
              </a:ext>
            </a:extLst>
          </p:cNvPr>
          <p:cNvSpPr>
            <a:spLocks noGrp="1"/>
          </p:cNvSpPr>
          <p:nvPr>
            <p:ph type="sldNum" sz="quarter" idx="11"/>
          </p:nvPr>
        </p:nvSpPr>
        <p:spPr/>
        <p:txBody>
          <a:bodyPr/>
          <a:lstStyle/>
          <a:p>
            <a:fld id="{F59CD943-D024-467A-B36E-F11E1285ED75}" type="slidenum">
              <a:rPr lang="en-GB" smtClean="0"/>
              <a:pPr/>
              <a:t>7</a:t>
            </a:fld>
            <a:endParaRPr lang="en-GB" dirty="0"/>
          </a:p>
        </p:txBody>
      </p:sp>
      <p:sp>
        <p:nvSpPr>
          <p:cNvPr id="5" name="Text Placeholder 4">
            <a:extLst>
              <a:ext uri="{FF2B5EF4-FFF2-40B4-BE49-F238E27FC236}">
                <a16:creationId xmlns:a16="http://schemas.microsoft.com/office/drawing/2014/main" id="{42C7D8B4-8505-8638-C281-D29644C05AF2}"/>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FDC4E5F1-C58E-147E-A379-65EC627CC84F}"/>
              </a:ext>
            </a:extLst>
          </p:cNvPr>
          <p:cNvSpPr>
            <a:spLocks noGrp="1"/>
          </p:cNvSpPr>
          <p:nvPr>
            <p:ph type="body" sz="quarter" idx="14"/>
          </p:nvPr>
        </p:nvSpPr>
        <p:spPr>
          <a:xfrm>
            <a:off x="550864" y="1441817"/>
            <a:ext cx="5545136" cy="4906536"/>
          </a:xfrm>
        </p:spPr>
        <p:txBody>
          <a:bodyPr/>
          <a:lstStyle/>
          <a:p>
            <a:r>
              <a:rPr lang="en-GB" sz="1800" dirty="0"/>
              <a:t>1910</a:t>
            </a:r>
          </a:p>
          <a:p>
            <a:pPr lvl="1"/>
            <a:r>
              <a:rPr lang="en-GB" sz="1800" dirty="0"/>
              <a:t>James McKeen Cattell (1860–1944) </a:t>
            </a:r>
          </a:p>
          <a:p>
            <a:pPr lvl="1"/>
            <a:r>
              <a:rPr lang="en-GB" sz="1800" dirty="0"/>
              <a:t>‘Scientific strength of institutions’ listed American universities in descending order depending on the number of eminent scientists employed</a:t>
            </a:r>
          </a:p>
          <a:p>
            <a:pPr lvl="1"/>
            <a:r>
              <a:rPr lang="en-US" sz="1800" dirty="0"/>
              <a:t>‘Eminence’ derived from </a:t>
            </a:r>
            <a:r>
              <a:rPr lang="en-GB" sz="1800" dirty="0"/>
              <a:t>university rosters, scientific journals, bibliographical dictionaries and peer judgements</a:t>
            </a:r>
          </a:p>
          <a:p>
            <a:pPr lvl="1"/>
            <a:r>
              <a:rPr lang="en-GB" sz="1800" dirty="0"/>
              <a:t>Cattell, James McKeen. 1910. </a:t>
            </a:r>
            <a:r>
              <a:rPr lang="en-GB" sz="1800" dirty="0">
                <a:hlinkClick r:id="rId3"/>
              </a:rPr>
              <a:t>A Further Statistical Study of American Men of Science II</a:t>
            </a:r>
            <a:r>
              <a:rPr lang="en-GB" sz="1800" dirty="0"/>
              <a:t>. </a:t>
            </a:r>
            <a:r>
              <a:rPr lang="en-GB" sz="1800" i="1" dirty="0"/>
              <a:t>Science</a:t>
            </a:r>
            <a:r>
              <a:rPr lang="en-GB" sz="1800" dirty="0"/>
              <a:t> 32: 672–688.</a:t>
            </a:r>
            <a:endParaRPr lang="en-US" sz="1800" dirty="0"/>
          </a:p>
          <a:p>
            <a:pPr lvl="1"/>
            <a:endParaRPr lang="en-GB" sz="1800" dirty="0"/>
          </a:p>
          <a:p>
            <a:pPr lvl="1"/>
            <a:r>
              <a:rPr lang="en-GB" sz="1800" dirty="0">
                <a:hlinkClick r:id="rId4"/>
              </a:rPr>
              <a:t> Hammarfelt et al. 2017 </a:t>
            </a:r>
            <a:r>
              <a:rPr lang="en-GB" sz="1800" i="1" dirty="0">
                <a:hlinkClick r:id="rId4"/>
              </a:rPr>
              <a:t>Minerva</a:t>
            </a:r>
            <a:endParaRPr lang="en-US" sz="1800" dirty="0"/>
          </a:p>
          <a:p>
            <a:pPr marL="180000" lvl="1" indent="0">
              <a:buNone/>
            </a:pPr>
            <a:endParaRPr lang="en-US" sz="1800" dirty="0"/>
          </a:p>
        </p:txBody>
      </p:sp>
      <p:pic>
        <p:nvPicPr>
          <p:cNvPr id="9" name="Picture 8" descr="A table of statistics with numbers&#10;&#10;Description automatically generated with medium confidence">
            <a:extLst>
              <a:ext uri="{FF2B5EF4-FFF2-40B4-BE49-F238E27FC236}">
                <a16:creationId xmlns:a16="http://schemas.microsoft.com/office/drawing/2014/main" id="{CC4BBE21-8862-3B8D-8541-707E282D5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7065" y="366100"/>
            <a:ext cx="5545135" cy="5919346"/>
          </a:xfrm>
          <a:prstGeom prst="rect">
            <a:avLst/>
          </a:prstGeom>
        </p:spPr>
      </p:pic>
      <p:sp>
        <p:nvSpPr>
          <p:cNvPr id="14" name="TextBox 13">
            <a:extLst>
              <a:ext uri="{FF2B5EF4-FFF2-40B4-BE49-F238E27FC236}">
                <a16:creationId xmlns:a16="http://schemas.microsoft.com/office/drawing/2014/main" id="{CFC0BEA4-AA1F-3522-3297-51AEB1FBCDD5}"/>
              </a:ext>
            </a:extLst>
          </p:cNvPr>
          <p:cNvSpPr txBox="1"/>
          <p:nvPr/>
        </p:nvSpPr>
        <p:spPr>
          <a:xfrm>
            <a:off x="764275" y="1419367"/>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84544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B05F-4F9B-BEC0-AF0D-F408321D4E91}"/>
              </a:ext>
            </a:extLst>
          </p:cNvPr>
          <p:cNvSpPr>
            <a:spLocks noGrp="1"/>
          </p:cNvSpPr>
          <p:nvPr>
            <p:ph type="title"/>
          </p:nvPr>
        </p:nvSpPr>
        <p:spPr/>
        <p:txBody>
          <a:bodyPr/>
          <a:lstStyle/>
          <a:p>
            <a:r>
              <a:rPr lang="en-US" dirty="0"/>
              <a:t>History of university rankings</a:t>
            </a:r>
          </a:p>
        </p:txBody>
      </p:sp>
      <p:sp>
        <p:nvSpPr>
          <p:cNvPr id="3" name="Footer Placeholder 2">
            <a:extLst>
              <a:ext uri="{FF2B5EF4-FFF2-40B4-BE49-F238E27FC236}">
                <a16:creationId xmlns:a16="http://schemas.microsoft.com/office/drawing/2014/main" id="{6AD27C3E-3DB8-8426-9FD2-8360B1D19278}"/>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51A3B321-54B6-320F-D16C-BC6DAC71D30B}"/>
              </a:ext>
            </a:extLst>
          </p:cNvPr>
          <p:cNvSpPr>
            <a:spLocks noGrp="1"/>
          </p:cNvSpPr>
          <p:nvPr>
            <p:ph type="sldNum" sz="quarter" idx="11"/>
          </p:nvPr>
        </p:nvSpPr>
        <p:spPr/>
        <p:txBody>
          <a:bodyPr/>
          <a:lstStyle/>
          <a:p>
            <a:fld id="{F59CD943-D024-467A-B36E-F11E1285ED75}" type="slidenum">
              <a:rPr lang="en-GB" smtClean="0"/>
              <a:pPr/>
              <a:t>8</a:t>
            </a:fld>
            <a:endParaRPr lang="en-GB" dirty="0"/>
          </a:p>
        </p:txBody>
      </p:sp>
      <p:sp>
        <p:nvSpPr>
          <p:cNvPr id="5" name="Text Placeholder 4">
            <a:extLst>
              <a:ext uri="{FF2B5EF4-FFF2-40B4-BE49-F238E27FC236}">
                <a16:creationId xmlns:a16="http://schemas.microsoft.com/office/drawing/2014/main" id="{C751133A-0C52-E523-593D-1AEF7C3711CD}"/>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F269978C-B14C-C3D4-8F23-CFBDE78FFEA0}"/>
              </a:ext>
            </a:extLst>
          </p:cNvPr>
          <p:cNvSpPr>
            <a:spLocks noGrp="1"/>
          </p:cNvSpPr>
          <p:nvPr>
            <p:ph type="body" sz="quarter" idx="14"/>
          </p:nvPr>
        </p:nvSpPr>
        <p:spPr>
          <a:xfrm>
            <a:off x="550864" y="1471190"/>
            <a:ext cx="5076000" cy="4321175"/>
          </a:xfrm>
        </p:spPr>
        <p:txBody>
          <a:bodyPr/>
          <a:lstStyle/>
          <a:p>
            <a:r>
              <a:rPr lang="en-GB" sz="1800" dirty="0"/>
              <a:t>1898</a:t>
            </a:r>
          </a:p>
          <a:p>
            <a:pPr lvl="1"/>
            <a:r>
              <a:rPr lang="en-GB" sz="1800" dirty="0"/>
              <a:t>Order of universities by the number of doctorates awarded. </a:t>
            </a:r>
          </a:p>
          <a:p>
            <a:pPr lvl="1"/>
            <a:r>
              <a:rPr lang="en-GB" sz="1800" dirty="0"/>
              <a:t>Cattell, James McKeen. 1898. </a:t>
            </a:r>
            <a:r>
              <a:rPr lang="en-GB" sz="1800" dirty="0">
                <a:hlinkClick r:id="rId3"/>
              </a:rPr>
              <a:t>Doctorates Conferred by American Universities for Research</a:t>
            </a:r>
            <a:r>
              <a:rPr lang="en-GB" sz="1800" dirty="0"/>
              <a:t>. </a:t>
            </a:r>
            <a:r>
              <a:rPr lang="en-GB" sz="1800" i="1" dirty="0"/>
              <a:t>Science</a:t>
            </a:r>
            <a:r>
              <a:rPr lang="en-GB" sz="1800" dirty="0"/>
              <a:t> 8(190): 197–201</a:t>
            </a:r>
          </a:p>
          <a:p>
            <a:pPr lvl="1"/>
            <a:r>
              <a:rPr lang="en-GB" sz="1800" dirty="0"/>
              <a:t>Reputation was Cattell’s preferred indicator in measuring scientific merit, and this becomes apparent in his attempts of ranking institutions</a:t>
            </a:r>
          </a:p>
          <a:p>
            <a:pPr lvl="1"/>
            <a:endParaRPr lang="en-GB" sz="1800" dirty="0"/>
          </a:p>
        </p:txBody>
      </p:sp>
      <p:sp>
        <p:nvSpPr>
          <p:cNvPr id="7" name="Text Placeholder 6">
            <a:extLst>
              <a:ext uri="{FF2B5EF4-FFF2-40B4-BE49-F238E27FC236}">
                <a16:creationId xmlns:a16="http://schemas.microsoft.com/office/drawing/2014/main" id="{1542FAA5-1D9D-1F66-9FCD-937A365402CF}"/>
              </a:ext>
            </a:extLst>
          </p:cNvPr>
          <p:cNvSpPr>
            <a:spLocks noGrp="1"/>
          </p:cNvSpPr>
          <p:nvPr>
            <p:ph type="body" sz="quarter" idx="15"/>
          </p:nvPr>
        </p:nvSpPr>
        <p:spPr/>
        <p:txBody>
          <a:bodyPr/>
          <a:lstStyle/>
          <a:p>
            <a:endParaRPr lang="en-US"/>
          </a:p>
        </p:txBody>
      </p:sp>
      <p:pic>
        <p:nvPicPr>
          <p:cNvPr id="9" name="Picture 8" descr="A black and white document with numbers and letters&#10;&#10;Description automatically generated">
            <a:extLst>
              <a:ext uri="{FF2B5EF4-FFF2-40B4-BE49-F238E27FC236}">
                <a16:creationId xmlns:a16="http://schemas.microsoft.com/office/drawing/2014/main" id="{580AD020-DAE0-1B57-1A09-F50985792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438" y="293746"/>
            <a:ext cx="5249039" cy="6412000"/>
          </a:xfrm>
          <a:prstGeom prst="rect">
            <a:avLst/>
          </a:prstGeom>
        </p:spPr>
      </p:pic>
      <p:sp>
        <p:nvSpPr>
          <p:cNvPr id="10" name="TextBox 9">
            <a:extLst>
              <a:ext uri="{FF2B5EF4-FFF2-40B4-BE49-F238E27FC236}">
                <a16:creationId xmlns:a16="http://schemas.microsoft.com/office/drawing/2014/main" id="{294BF81D-5346-9923-1280-50E1F1F2B391}"/>
              </a:ext>
            </a:extLst>
          </p:cNvPr>
          <p:cNvSpPr txBox="1"/>
          <p:nvPr/>
        </p:nvSpPr>
        <p:spPr>
          <a:xfrm>
            <a:off x="1173707" y="3739487"/>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7042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58C7-0441-B48D-7C2F-987BD23F2D5D}"/>
              </a:ext>
            </a:extLst>
          </p:cNvPr>
          <p:cNvSpPr>
            <a:spLocks noGrp="1"/>
          </p:cNvSpPr>
          <p:nvPr>
            <p:ph type="title"/>
          </p:nvPr>
        </p:nvSpPr>
        <p:spPr/>
        <p:txBody>
          <a:bodyPr/>
          <a:lstStyle/>
          <a:p>
            <a:r>
              <a:rPr lang="en-US" dirty="0"/>
              <a:t>History of university rankings</a:t>
            </a:r>
          </a:p>
        </p:txBody>
      </p:sp>
      <p:sp>
        <p:nvSpPr>
          <p:cNvPr id="3" name="Footer Placeholder 2">
            <a:extLst>
              <a:ext uri="{FF2B5EF4-FFF2-40B4-BE49-F238E27FC236}">
                <a16:creationId xmlns:a16="http://schemas.microsoft.com/office/drawing/2014/main" id="{3BD48124-7B6E-8979-4DAC-C8B974EC1273}"/>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6D19C80B-878F-8563-6EF6-42A3D21ECC4C}"/>
              </a:ext>
            </a:extLst>
          </p:cNvPr>
          <p:cNvSpPr>
            <a:spLocks noGrp="1"/>
          </p:cNvSpPr>
          <p:nvPr>
            <p:ph type="sldNum" sz="quarter" idx="11"/>
          </p:nvPr>
        </p:nvSpPr>
        <p:spPr/>
        <p:txBody>
          <a:bodyPr/>
          <a:lstStyle/>
          <a:p>
            <a:fld id="{F59CD943-D024-467A-B36E-F11E1285ED75}" type="slidenum">
              <a:rPr lang="en-GB" smtClean="0"/>
              <a:pPr/>
              <a:t>9</a:t>
            </a:fld>
            <a:endParaRPr lang="en-GB" dirty="0"/>
          </a:p>
        </p:txBody>
      </p:sp>
      <p:sp>
        <p:nvSpPr>
          <p:cNvPr id="5" name="Text Placeholder 4">
            <a:extLst>
              <a:ext uri="{FF2B5EF4-FFF2-40B4-BE49-F238E27FC236}">
                <a16:creationId xmlns:a16="http://schemas.microsoft.com/office/drawing/2014/main" id="{42C7D8B4-8505-8638-C281-D29644C05AF2}"/>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FDC4E5F1-C58E-147E-A379-65EC627CC84F}"/>
              </a:ext>
            </a:extLst>
          </p:cNvPr>
          <p:cNvSpPr>
            <a:spLocks noGrp="1"/>
          </p:cNvSpPr>
          <p:nvPr>
            <p:ph type="body" sz="quarter" idx="14"/>
          </p:nvPr>
        </p:nvSpPr>
        <p:spPr>
          <a:xfrm>
            <a:off x="550864" y="1441817"/>
            <a:ext cx="11268097" cy="4303890"/>
          </a:xfrm>
        </p:spPr>
        <p:txBody>
          <a:bodyPr/>
          <a:lstStyle/>
          <a:p>
            <a:pPr algn="l"/>
            <a:r>
              <a:rPr lang="en-GB" sz="2000" dirty="0"/>
              <a:t>Institutional rankings could inform students in their choice of university</a:t>
            </a:r>
          </a:p>
          <a:p>
            <a:pPr algn="l"/>
            <a:r>
              <a:rPr lang="en-GB" sz="2000" dirty="0"/>
              <a:t>Concerns about international competition</a:t>
            </a:r>
          </a:p>
          <a:p>
            <a:pPr algn="l"/>
            <a:r>
              <a:rPr lang="en-GB" sz="2000" dirty="0"/>
              <a:t>University rankings could be used for raising the status and the salary of scientists </a:t>
            </a:r>
          </a:p>
          <a:p>
            <a:pPr lvl="1"/>
            <a:r>
              <a:rPr lang="en-GB" sz="2000" dirty="0"/>
              <a:t>Scientists were underpaid </a:t>
            </a:r>
          </a:p>
          <a:p>
            <a:pPr lvl="1"/>
            <a:r>
              <a:rPr lang="en-GB" sz="2000" dirty="0"/>
              <a:t>Calculate price tags for ‘scientific strength’: “A university can obtain a man of the first rank for from $5,000 to $7,500, or a man in the lower hundreds of the list for from $2,000 to $2,500”</a:t>
            </a:r>
          </a:p>
          <a:p>
            <a:pPr lvl="1"/>
            <a:r>
              <a:rPr lang="en-GB" sz="2000" dirty="0"/>
              <a:t>Competition for highly ranked scientists could be an important factor for the promotion of local universities</a:t>
            </a:r>
          </a:p>
          <a:p>
            <a:pPr lvl="1"/>
            <a:r>
              <a:rPr lang="en-GB" sz="2000" dirty="0"/>
              <a:t>Academic market where universities invest in highly ranked scientists to boost their ‘strength’ and position in the ranking</a:t>
            </a:r>
            <a:endParaRPr lang="en-US" sz="1800" dirty="0"/>
          </a:p>
        </p:txBody>
      </p:sp>
      <p:sp>
        <p:nvSpPr>
          <p:cNvPr id="12" name="TextBox 11">
            <a:extLst>
              <a:ext uri="{FF2B5EF4-FFF2-40B4-BE49-F238E27FC236}">
                <a16:creationId xmlns:a16="http://schemas.microsoft.com/office/drawing/2014/main" id="{0A01FD4B-5D65-90A5-CD78-7060F67B428F}"/>
              </a:ext>
            </a:extLst>
          </p:cNvPr>
          <p:cNvSpPr txBox="1"/>
          <p:nvPr/>
        </p:nvSpPr>
        <p:spPr>
          <a:xfrm>
            <a:off x="550864" y="5782800"/>
            <a:ext cx="8893791" cy="321348"/>
          </a:xfrm>
          <a:prstGeom prst="rect">
            <a:avLst/>
          </a:prstGeom>
          <a:noFill/>
          <a:ln>
            <a:noFill/>
          </a:ln>
        </p:spPr>
        <p:txBody>
          <a:bodyPr wrap="none" rtlCol="0">
            <a:noAutofit/>
          </a:bodyPr>
          <a:lstStyle/>
          <a:p>
            <a:r>
              <a:rPr lang="en-GB" sz="1400" dirty="0"/>
              <a:t>Cattell, James McKeen. 1910. </a:t>
            </a:r>
            <a:r>
              <a:rPr lang="en-GB" sz="1400" dirty="0">
                <a:hlinkClick r:id="rId3"/>
              </a:rPr>
              <a:t>A Further Statistical Study of American Men of Science II</a:t>
            </a:r>
            <a:r>
              <a:rPr lang="en-GB" sz="1400" dirty="0"/>
              <a:t>. </a:t>
            </a:r>
            <a:r>
              <a:rPr lang="en-GB" sz="1400" i="1" dirty="0"/>
              <a:t>Science</a:t>
            </a:r>
            <a:r>
              <a:rPr lang="en-GB" sz="1400" dirty="0"/>
              <a:t> 32: 672–688.</a:t>
            </a:r>
            <a:endParaRPr lang="en-US" sz="1400" dirty="0"/>
          </a:p>
          <a:p>
            <a:pPr algn="l"/>
            <a:endParaRPr lang="en-US" dirty="0" err="1"/>
          </a:p>
        </p:txBody>
      </p:sp>
    </p:spTree>
    <p:extLst>
      <p:ext uri="{BB962C8B-B14F-4D97-AF65-F5344CB8AC3E}">
        <p14:creationId xmlns:p14="http://schemas.microsoft.com/office/powerpoint/2010/main" val="340942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8BA251A-CC2F-4031-87B1-FBF8AA66DF83}"/>
    </a:ext>
  </a:extLst>
</a:theme>
</file>

<file path=ppt/theme/theme2.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MASTER V13.pptx" id="{2D6F4BB7-53DC-480C-9C89-BDA7F9F88EE1}" vid="{E9931B46-9C35-4685-ACA9-4A52E829BF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35518</TotalTime>
  <Words>2845</Words>
  <Application>Microsoft Macintosh PowerPoint</Application>
  <PresentationFormat>Widescreen</PresentationFormat>
  <Paragraphs>345</Paragraphs>
  <Slides>33</Slides>
  <Notes>23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Abadi</vt:lpstr>
      <vt:lpstr>Agency FB</vt:lpstr>
      <vt:lpstr>Arial</vt:lpstr>
      <vt:lpstr>Avenir Next LT Pro</vt:lpstr>
      <vt:lpstr>Avenir Next LT Pro Demi</vt:lpstr>
      <vt:lpstr>AvenirNext LT Pro Bold</vt:lpstr>
      <vt:lpstr>Calibri</vt:lpstr>
      <vt:lpstr>Courier New</vt:lpstr>
      <vt:lpstr>Nunito</vt:lpstr>
      <vt:lpstr>Wingdings</vt:lpstr>
      <vt:lpstr>Title Layouts - Dark</vt:lpstr>
      <vt:lpstr>Content Layouts - Light</vt:lpstr>
      <vt:lpstr>PowerPoint Presentation</vt:lpstr>
      <vt:lpstr>PowerPoint Presentation</vt:lpstr>
      <vt:lpstr>PowerPoint Presentation</vt:lpstr>
      <vt:lpstr>PowerPoint Presentation</vt:lpstr>
      <vt:lpstr>Contents</vt:lpstr>
      <vt:lpstr>Rankings</vt:lpstr>
      <vt:lpstr>History of university rankings</vt:lpstr>
      <vt:lpstr>History of university rankings</vt:lpstr>
      <vt:lpstr>History of university rankings</vt:lpstr>
      <vt:lpstr>Proliferation of university rankings </vt:lpstr>
      <vt:lpstr>Ranking methodology</vt:lpstr>
      <vt:lpstr>Rewards</vt:lpstr>
      <vt:lpstr>Publish or perish</vt:lpstr>
      <vt:lpstr>Who are rankings for?</vt:lpstr>
      <vt:lpstr>Clarivate supports an evolving approach to research assessment</vt:lpstr>
      <vt:lpstr>Multi-faceted research assessment framework</vt:lpstr>
      <vt:lpstr>1. Scholarly impact of research</vt:lpstr>
      <vt:lpstr>International collaboration</vt:lpstr>
      <vt:lpstr>International collaboration</vt:lpstr>
      <vt:lpstr>International collaboration</vt:lpstr>
      <vt:lpstr>2. Academic impact of research </vt:lpstr>
      <vt:lpstr>Mobility – international reach</vt:lpstr>
      <vt:lpstr>Mobility – institution experience</vt:lpstr>
      <vt:lpstr>3. Societal impact of research</vt:lpstr>
      <vt:lpstr>Understanding research contribution to UN SDGs</vt:lpstr>
      <vt:lpstr>4. Economic impact of research</vt:lpstr>
      <vt:lpstr>Research and patent connections</vt:lpstr>
      <vt:lpstr>Profiles, not metrics</vt:lpstr>
      <vt:lpstr>Self citations</vt:lpstr>
      <vt:lpstr>Journal Characteristics</vt:lpstr>
      <vt:lpstr>Collaboration CNCI</vt:lpstr>
      <vt:lpstr>Research fronts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Tracking Category Normalized Citation Impact (CNCI) changes:  Benefits of combining standard, collaboration and fractional CNCI for performance evaluation and understanding</dc:title>
  <dc:creator>Ross Potter</dc:creator>
  <cp:lastModifiedBy>Ross Potter</cp:lastModifiedBy>
  <cp:revision>105</cp:revision>
  <dcterms:created xsi:type="dcterms:W3CDTF">2023-06-07T12:18:13Z</dcterms:created>
  <dcterms:modified xsi:type="dcterms:W3CDTF">2023-10-03T23:06:26Z</dcterms:modified>
</cp:coreProperties>
</file>