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6" r:id="rId2"/>
    <p:sldId id="276" r:id="rId3"/>
    <p:sldId id="278" r:id="rId4"/>
    <p:sldId id="258" r:id="rId5"/>
    <p:sldId id="284" r:id="rId6"/>
    <p:sldId id="335" r:id="rId7"/>
    <p:sldId id="341" r:id="rId8"/>
    <p:sldId id="349" r:id="rId9"/>
    <p:sldId id="271" r:id="rId10"/>
    <p:sldId id="285" r:id="rId11"/>
    <p:sldId id="356" r:id="rId12"/>
    <p:sldId id="281" r:id="rId13"/>
    <p:sldId id="263" r:id="rId14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499"/>
    <a:srgbClr val="44AA99"/>
    <a:srgbClr val="DDCC77"/>
    <a:srgbClr val="88CCEE"/>
    <a:srgbClr val="CC6677"/>
    <a:srgbClr val="EADFE5"/>
    <a:srgbClr val="000000"/>
    <a:srgbClr val="ED7D31"/>
    <a:srgbClr val="196626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EADFE5"/>
            </a:solidFill>
            <a:ln w="38100"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0.56387087651909829</c:v>
                </c:pt>
                <c:pt idx="1">
                  <c:v>0.32284740300109238</c:v>
                </c:pt>
                <c:pt idx="2">
                  <c:v>0.2499476849768052</c:v>
                </c:pt>
                <c:pt idx="3">
                  <c:v>0.2123828117965294</c:v>
                </c:pt>
                <c:pt idx="4">
                  <c:v>8.6235820250201156E-2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B09-AC42-CB1C071EC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9407824"/>
        <c:axId val="656931840"/>
      </c:barChart>
      <c:catAx>
        <c:axId val="6194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931840"/>
        <c:crosses val="autoZero"/>
        <c:auto val="1"/>
        <c:lblAlgn val="ctr"/>
        <c:lblOffset val="100"/>
        <c:noMultiLvlLbl val="0"/>
      </c:catAx>
      <c:valAx>
        <c:axId val="656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0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&amp; society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232</c:v>
                </c:pt>
                <c:pt idx="1">
                  <c:v>9</c:v>
                </c:pt>
                <c:pt idx="2">
                  <c:v>133</c:v>
                </c:pt>
                <c:pt idx="3">
                  <c:v>30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B09-AC42-CB1C071EC0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Odontology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</c:v>
                </c:pt>
                <c:pt idx="1">
                  <c:v>510</c:v>
                </c:pt>
                <c:pt idx="2">
                  <c:v>8</c:v>
                </c:pt>
                <c:pt idx="3">
                  <c:v>30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B-4B09-AC42-CB1C071EC0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Culture &amp; society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157</c:v>
                </c:pt>
                <c:pt idx="3">
                  <c:v>24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B-4B09-AC42-CB1C071EC0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Technology &amp; society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17</c:v>
                </c:pt>
                <c:pt idx="3">
                  <c:v>177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AB-4B09-AC42-CB1C071EC05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Education &amp; society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Medicine &amp; health</c:v>
                </c:pt>
                <c:pt idx="1">
                  <c:v>Dentistry</c:v>
                </c:pt>
                <c:pt idx="2">
                  <c:v>Social sciences &amp; humanities</c:v>
                </c:pt>
                <c:pt idx="3">
                  <c:v>Engineering &amp; technology</c:v>
                </c:pt>
                <c:pt idx="4">
                  <c:v>Natural &amp; life sciences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111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B-4B09-AC42-CB1C071EC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9407824"/>
        <c:axId val="656931840"/>
      </c:barChart>
      <c:catAx>
        <c:axId val="6194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931840"/>
        <c:crosses val="autoZero"/>
        <c:auto val="1"/>
        <c:lblAlgn val="ctr"/>
        <c:lblOffset val="100"/>
        <c:noMultiLvlLbl val="0"/>
      </c:catAx>
      <c:valAx>
        <c:axId val="656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0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Green</c:v>
                </c:pt>
                <c:pt idx="1">
                  <c:v>Hybrid</c:v>
                </c:pt>
                <c:pt idx="2">
                  <c:v>Bronze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1.9178434540389899</c:v>
                </c:pt>
                <c:pt idx="1">
                  <c:v>1.6686138613861301</c:v>
                </c:pt>
                <c:pt idx="2">
                  <c:v>1.57950927835051</c:v>
                </c:pt>
                <c:pt idx="3">
                  <c:v>1.07815593220338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B-4B09-AC42-CB1C071EC0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Closed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Green</c:v>
                </c:pt>
                <c:pt idx="1">
                  <c:v>Hybrid</c:v>
                </c:pt>
                <c:pt idx="2">
                  <c:v>Bronze</c:v>
                </c:pt>
                <c:pt idx="3">
                  <c:v>Gold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1.29223731679819</c:v>
                </c:pt>
                <c:pt idx="1">
                  <c:v>1.29223731679819</c:v>
                </c:pt>
                <c:pt idx="2">
                  <c:v>1.29223731679819</c:v>
                </c:pt>
                <c:pt idx="3">
                  <c:v>1.29223731679819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3-4837-995E-8E8942805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9407824"/>
        <c:axId val="656931840"/>
      </c:barChart>
      <c:catAx>
        <c:axId val="6194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931840"/>
        <c:crosses val="autoZero"/>
        <c:auto val="1"/>
        <c:lblAlgn val="ctr"/>
        <c:lblOffset val="100"/>
        <c:noMultiLvlLbl val="0"/>
      </c:catAx>
      <c:valAx>
        <c:axId val="656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0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C472-1ED9-4C81-95F6-9F7212C5DF3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F07DC-CBC7-4D57-8F44-27F41B8E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FCEDEA-2982-4D87-A4DA-E1781A204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4237C4-1802-4A89-9A24-A337C34CA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 anchorCtr="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AB3D87-018C-4AC8-BF26-9502A2B1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F19B1A-A127-4E92-A500-3D3E8CE0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A3BF8F-4B1A-4A0A-8FFA-765C1D57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DAB9B-E98B-43A4-BC9C-259811EDA193}"/>
              </a:ext>
            </a:extLst>
          </p:cNvPr>
          <p:cNvSpPr/>
          <p:nvPr/>
        </p:nvSpPr>
        <p:spPr>
          <a:xfrm>
            <a:off x="0" y="6340413"/>
            <a:ext cx="12192000" cy="540000"/>
          </a:xfrm>
          <a:prstGeom prst="rect">
            <a:avLst/>
          </a:prstGeom>
          <a:solidFill>
            <a:srgbClr val="88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2CF13-7DA3-44EF-B3E0-80079360FE01}"/>
              </a:ext>
            </a:extLst>
          </p:cNvPr>
          <p:cNvSpPr/>
          <p:nvPr/>
        </p:nvSpPr>
        <p:spPr>
          <a:xfrm>
            <a:off x="0" y="6005613"/>
            <a:ext cx="12192000" cy="334800"/>
          </a:xfrm>
          <a:prstGeom prst="rect">
            <a:avLst/>
          </a:prstGeom>
          <a:solidFill>
            <a:srgbClr val="8822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C49709-D815-404B-A2EC-F6A3D65B66A5}"/>
              </a:ext>
            </a:extLst>
          </p:cNvPr>
          <p:cNvCxnSpPr>
            <a:cxnSpLocks/>
          </p:cNvCxnSpPr>
          <p:nvPr/>
        </p:nvCxnSpPr>
        <p:spPr>
          <a:xfrm>
            <a:off x="1524000" y="3509964"/>
            <a:ext cx="9144000" cy="0"/>
          </a:xfrm>
          <a:prstGeom prst="line">
            <a:avLst/>
          </a:prstGeom>
          <a:ln w="57150">
            <a:solidFill>
              <a:srgbClr val="8822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3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66852-02C4-4D36-BA84-77B0E692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510E78-AA40-4CCC-8B77-BB60ADEB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1BC4AE-E1C2-4D14-AB97-BE1B035E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44A5F5-4A78-40FB-B72C-B42CCEE0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E5E072-D96B-49A2-9A65-D73854A3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5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DD409EB-A0F3-454B-9452-C5103697A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96C5F0-4D02-4BC4-A812-ACB06F10F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CA76A8-476A-4CE3-8238-58CF217C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663FC8-04F2-4E3F-8A7A-8F802B85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514ACF-78CE-420A-887C-E3CF15E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41768-B9DB-4623-8226-A3C4BCAE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078740"/>
            <a:ext cx="11520000" cy="540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1D2F38B9-65DB-D8E0-F698-057A6B19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"/>
            <a:ext cx="12192000" cy="720000"/>
          </a:xfrm>
          <a:solidFill>
            <a:srgbClr val="882255">
              <a:alpha val="10196"/>
            </a:srgbClr>
          </a:solidFill>
        </p:spPr>
        <p:txBody>
          <a:bodyPr>
            <a:normAutofit/>
          </a:bodyPr>
          <a:lstStyle>
            <a:lvl1pPr marL="85725" indent="0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18" name="Platshållare för datum 4">
            <a:extLst>
              <a:ext uri="{FF2B5EF4-FFF2-40B4-BE49-F238E27FC236}">
                <a16:creationId xmlns:a16="http://schemas.microsoft.com/office/drawing/2014/main" id="{3BCB3775-BB55-3F98-BF4E-B01ED8D9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3177"/>
            <a:ext cx="2743200" cy="365125"/>
          </a:xfrm>
        </p:spPr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19" name="Platshållare för sidfot 5">
            <a:extLst>
              <a:ext uri="{FF2B5EF4-FFF2-40B4-BE49-F238E27FC236}">
                <a16:creationId xmlns:a16="http://schemas.microsoft.com/office/drawing/2014/main" id="{92601A8F-796E-4BD2-0E41-842AE6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17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latshållare för bildnummer 6">
            <a:extLst>
              <a:ext uri="{FF2B5EF4-FFF2-40B4-BE49-F238E27FC236}">
                <a16:creationId xmlns:a16="http://schemas.microsoft.com/office/drawing/2014/main" id="{620DAA13-998D-FE67-601E-C2623BB1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83"/>
            <a:ext cx="2743200" cy="365125"/>
          </a:xfrm>
        </p:spPr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1C8843-4BAB-8507-8343-1153DC7E66BD}"/>
              </a:ext>
            </a:extLst>
          </p:cNvPr>
          <p:cNvSpPr/>
          <p:nvPr/>
        </p:nvSpPr>
        <p:spPr>
          <a:xfrm>
            <a:off x="0" y="6683751"/>
            <a:ext cx="12192000" cy="180000"/>
          </a:xfrm>
          <a:prstGeom prst="rect">
            <a:avLst/>
          </a:prstGeom>
          <a:solidFill>
            <a:srgbClr val="88225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FBA573-0E42-4AD2-B2D2-B22E4190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398" y="1310400"/>
            <a:ext cx="6689050" cy="2617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F32488-EB8A-4246-A927-AA1D178C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398" y="4047413"/>
            <a:ext cx="66890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F09AC6-C9E2-4D1F-8042-B4AB66A4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B6C33-5BC1-442C-8614-22E7EF96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C1323A-9887-4F69-BAAC-D90248C7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15DD6-0EE2-4CA8-B855-8D128A85C2C1}"/>
              </a:ext>
            </a:extLst>
          </p:cNvPr>
          <p:cNvSpPr/>
          <p:nvPr/>
        </p:nvSpPr>
        <p:spPr>
          <a:xfrm>
            <a:off x="0" y="1310400"/>
            <a:ext cx="2880000" cy="4237200"/>
          </a:xfrm>
          <a:prstGeom prst="rect">
            <a:avLst/>
          </a:prstGeom>
          <a:solidFill>
            <a:srgbClr val="88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B2B89-BECC-4578-9E80-A88BD68F5D48}"/>
              </a:ext>
            </a:extLst>
          </p:cNvPr>
          <p:cNvSpPr/>
          <p:nvPr/>
        </p:nvSpPr>
        <p:spPr>
          <a:xfrm>
            <a:off x="2880000" y="1310400"/>
            <a:ext cx="1778400" cy="4237200"/>
          </a:xfrm>
          <a:prstGeom prst="rect">
            <a:avLst/>
          </a:prstGeom>
          <a:solidFill>
            <a:srgbClr val="88225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004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576686-B35C-4145-B65E-FB4031E43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806" y="1078740"/>
            <a:ext cx="5580000" cy="540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1392F1-7E8F-42FB-AFC2-398F5C4A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196" y="1087728"/>
            <a:ext cx="5580000" cy="540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4492B665-D048-1F06-57A4-E2684195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"/>
            <a:ext cx="12192000" cy="720000"/>
          </a:xfrm>
          <a:solidFill>
            <a:srgbClr val="882255">
              <a:alpha val="10196"/>
            </a:srgbClr>
          </a:solidFill>
        </p:spPr>
        <p:txBody>
          <a:bodyPr>
            <a:normAutofit/>
          </a:bodyPr>
          <a:lstStyle>
            <a:lvl1pPr marL="85725" indent="0"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21" name="Platshållare för datum 4">
            <a:extLst>
              <a:ext uri="{FF2B5EF4-FFF2-40B4-BE49-F238E27FC236}">
                <a16:creationId xmlns:a16="http://schemas.microsoft.com/office/drawing/2014/main" id="{8FD814BB-2ABA-43A7-9DDE-ECFFEC0B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3177"/>
            <a:ext cx="2743200" cy="365125"/>
          </a:xfrm>
        </p:spPr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22" name="Platshållare för sidfot 5">
            <a:extLst>
              <a:ext uri="{FF2B5EF4-FFF2-40B4-BE49-F238E27FC236}">
                <a16:creationId xmlns:a16="http://schemas.microsoft.com/office/drawing/2014/main" id="{D3E3808F-CDD1-DE11-3C4D-21C57491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17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latshållare för bildnummer 6">
            <a:extLst>
              <a:ext uri="{FF2B5EF4-FFF2-40B4-BE49-F238E27FC236}">
                <a16:creationId xmlns:a16="http://schemas.microsoft.com/office/drawing/2014/main" id="{82085A4F-C904-9275-7319-C9FD6B70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83"/>
            <a:ext cx="2743200" cy="365125"/>
          </a:xfrm>
        </p:spPr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05D51-E575-38CC-3D4E-7C62187C8941}"/>
              </a:ext>
            </a:extLst>
          </p:cNvPr>
          <p:cNvSpPr/>
          <p:nvPr/>
        </p:nvSpPr>
        <p:spPr>
          <a:xfrm>
            <a:off x="0" y="6683751"/>
            <a:ext cx="12192000" cy="180000"/>
          </a:xfrm>
          <a:prstGeom prst="rect">
            <a:avLst/>
          </a:prstGeom>
          <a:solidFill>
            <a:srgbClr val="88225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9DF71-A64F-47CD-B939-68B67287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EB42F3-D5BC-43B4-81C1-B1B97CAE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49AD99-22DB-420F-8DAD-AAB960A4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7320078-083F-4F87-B80D-3F8A4B112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284A3C-79F0-4E30-8A53-63BBF23E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41672CE-50CB-4D52-9E03-C46EA8B8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1A6FE6C-37B3-4E69-B3B1-7B1E8734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E56377C-B855-4CF5-8E74-E1CD2160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4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6994BF32-54DE-9985-F724-85148F76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"/>
            <a:ext cx="12192000" cy="720000"/>
          </a:xfrm>
          <a:solidFill>
            <a:srgbClr val="882255">
              <a:alpha val="10196"/>
            </a:srgbClr>
          </a:solidFill>
        </p:spPr>
        <p:txBody>
          <a:bodyPr>
            <a:normAutofit/>
          </a:bodyPr>
          <a:lstStyle>
            <a:lvl1pPr marL="85725" indent="0"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20" name="Platshållare för datum 4">
            <a:extLst>
              <a:ext uri="{FF2B5EF4-FFF2-40B4-BE49-F238E27FC236}">
                <a16:creationId xmlns:a16="http://schemas.microsoft.com/office/drawing/2014/main" id="{9B4028B5-2346-27E9-0D14-9C397CC5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3177"/>
            <a:ext cx="2743200" cy="365125"/>
          </a:xfrm>
        </p:spPr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21" name="Platshållare för sidfot 5">
            <a:extLst>
              <a:ext uri="{FF2B5EF4-FFF2-40B4-BE49-F238E27FC236}">
                <a16:creationId xmlns:a16="http://schemas.microsoft.com/office/drawing/2014/main" id="{2234DB20-85C6-F93A-9E17-44FE9512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17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latshållare för bildnummer 6">
            <a:extLst>
              <a:ext uri="{FF2B5EF4-FFF2-40B4-BE49-F238E27FC236}">
                <a16:creationId xmlns:a16="http://schemas.microsoft.com/office/drawing/2014/main" id="{AF072C59-757F-BD72-E764-3BC8391E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83"/>
            <a:ext cx="2743200" cy="365125"/>
          </a:xfrm>
        </p:spPr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36020-954A-A104-9727-D8405A69E400}"/>
              </a:ext>
            </a:extLst>
          </p:cNvPr>
          <p:cNvSpPr/>
          <p:nvPr/>
        </p:nvSpPr>
        <p:spPr>
          <a:xfrm>
            <a:off x="0" y="6683751"/>
            <a:ext cx="12192000" cy="180000"/>
          </a:xfrm>
          <a:prstGeom prst="rect">
            <a:avLst/>
          </a:prstGeom>
          <a:solidFill>
            <a:srgbClr val="88225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8714B96-DE88-4E73-865B-612D5210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2771394-7F45-4407-998C-40F008DC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32292B-DD05-464A-A626-062D8AAA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3F5FE0-A5BE-4DB5-BB67-BF613955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5F0B21-9969-447B-93A6-A7AB6835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F8BBAC-55FF-4B76-806D-53B2C54ED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61E57F-0059-4CD8-BE48-7C21E1CF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C48D98-90FD-4457-B1B7-91069E6D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C9E299-3E51-4F08-BAEE-3DFB926B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F03AE-5D67-40A2-B410-9F3EC460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3AE246C-F272-4862-94CD-1CD63B4F69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F890DF-0C9C-4E4E-BE05-F6FAFF35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442040-ABEC-4C0D-B89E-B155B7BA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0B761B-BECE-45B4-B752-0C68D2D7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07FFE-441C-4674-A416-FD646E8C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227D99-9F9D-4803-A916-36755F34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01928"/>
            <a:ext cx="11520000" cy="963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mall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rubrikformat</a:t>
            </a:r>
            <a:endParaRPr lang="en-US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BF3BE7-B053-486D-84C9-EBEA656A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473884"/>
            <a:ext cx="10800000" cy="466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8D5F49-D2E3-454F-A656-8F078A27A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666B-E989-422B-85D6-E61A84A00D3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0B3322-A80C-4E2F-A0FD-6A9C54285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3BC949-95A0-4B25-AB8E-9AAC9A75F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8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F0D21-B3C9-4457-8FBB-C90530EF9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FED927-A1CD-FD8B-D00B-9231ED1CE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/>
                <a:ea typeface="Verdana" panose="020B0604030504040204" pitchFamily="34" charset="0"/>
              </a:rPr>
              <a:t>The </a:t>
            </a:r>
            <a:r>
              <a:rPr lang="en-US" sz="4000" b="1" dirty="0">
                <a:solidFill>
                  <a:srgbClr val="000000"/>
                </a:solidFill>
                <a:ea typeface="Verdana" panose="020B0604030504040204" pitchFamily="34" charset="0"/>
              </a:rPr>
              <a:t>o</a:t>
            </a:r>
            <a:r>
              <a:rPr lang="en-US" sz="4000" b="1" dirty="0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pen</a:t>
            </a:r>
            <a:r>
              <a:rPr lang="en-US" sz="4000" b="1" dirty="0">
                <a:effectLst/>
                <a:ea typeface="Verdana" panose="020B060403050404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access</a:t>
            </a:r>
            <a:r>
              <a:rPr lang="en-US" sz="4000" b="1" dirty="0">
                <a:effectLst/>
                <a:ea typeface="Verdana" panose="020B060403050404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citation</a:t>
            </a:r>
            <a:r>
              <a:rPr lang="en-US" sz="4000" b="1" dirty="0">
                <a:effectLst/>
                <a:ea typeface="Verdana" panose="020B0604030504040204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ea typeface="Verdana" panose="020B0604030504040204" pitchFamily="34" charset="0"/>
              </a:rPr>
              <a:t>advantage</a:t>
            </a:r>
            <a:r>
              <a:rPr lang="en-US" sz="4000" b="1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br>
              <a:rPr lang="en-US" b="1" dirty="0">
                <a:solidFill>
                  <a:srgbClr val="000000"/>
                </a:solidFill>
                <a:ea typeface="Verdana" panose="020B0604030504040204" pitchFamily="34" charset="0"/>
              </a:rPr>
            </a:br>
            <a:r>
              <a:rPr lang="en-US" sz="2300" dirty="0">
                <a:effectLst/>
                <a:ea typeface="Verdana" panose="020B0604030504040204" pitchFamily="34" charset="0"/>
              </a:rPr>
              <a:t>in the context of scholarly publishing at a higher education institution</a:t>
            </a:r>
            <a:endParaRPr lang="en-US" sz="2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CB028-2A4A-C110-2F62-0281C3D32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+mj-lt"/>
              </a:rPr>
              <a:t>Šárka Erben Johansson</a:t>
            </a:r>
            <a:r>
              <a:rPr lang="sv-SE" sz="1800" dirty="0">
                <a:latin typeface="+mj-lt"/>
              </a:rPr>
              <a:t>, Hampus </a:t>
            </a:r>
            <a:r>
              <a:rPr lang="sv-SE" sz="1800" noProof="1">
                <a:latin typeface="+mj-lt"/>
              </a:rPr>
              <a:t>Rabow</a:t>
            </a:r>
          </a:p>
          <a:p>
            <a:r>
              <a:rPr lang="sv-SE" sz="1800" dirty="0">
                <a:latin typeface="+mj-lt"/>
              </a:rPr>
              <a:t>Malmö </a:t>
            </a:r>
            <a:r>
              <a:rPr lang="sv-SE" sz="1800" dirty="0">
                <a:latin typeface="+mj-lt"/>
                <a:ea typeface="Verdana" panose="020B0604030504040204" pitchFamily="34" charset="0"/>
              </a:rPr>
              <a:t>University</a:t>
            </a:r>
            <a:r>
              <a:rPr lang="sv-SE" sz="18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Library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3645369-A341-7B8F-74C4-FDC47071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8194" y="4853626"/>
            <a:ext cx="2459806" cy="8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E380A-01FC-ABDC-9D75-4F66CADE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+mj-lt"/>
                <a:ea typeface="Verdana" panose="020B0604030504040204" pitchFamily="34" charset="0"/>
              </a:rPr>
              <a:t>“It is the institution that is closest to the author [… ] that can set publication policies and ensure publication rights for OA.” </a:t>
            </a:r>
            <a:r>
              <a:rPr lang="en-US" i="1" dirty="0">
                <a:effectLst/>
                <a:latin typeface="+mj-lt"/>
                <a:ea typeface="Verdana" panose="020B0604030504040204" pitchFamily="34" charset="0"/>
              </a:rPr>
              <a:t>(SPARC Europe, 2023)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Rights retention strategies (for non-OA)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Researchers: retain rights to all versions but the final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Universities: accepted manuscripts in local repositories regardless of policies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Guidelines &amp; policies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ymbol" panose="020B0502040204020203" pitchFamily="34" charset="0"/>
              </a:rPr>
              <a:t>➤ </a:t>
            </a:r>
            <a:r>
              <a:rPr lang="en-US" b="1" dirty="0">
                <a:latin typeface="+mj-lt"/>
                <a:ea typeface="Verdana" panose="020B0604030504040204" pitchFamily="34" charset="0"/>
              </a:rPr>
              <a:t>mandate?  </a:t>
            </a:r>
            <a:r>
              <a:rPr lang="en-US" dirty="0">
                <a:latin typeface="+mj-lt"/>
                <a:ea typeface="Verdana" panose="020B0604030504040204" pitchFamily="34" charset="0"/>
              </a:rPr>
              <a:t>Outreach &amp; awareness first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13458-1F38-6A2C-4FB2-2224C5FC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Green OA at </a:t>
            </a:r>
            <a:r>
              <a:rPr lang="en-US" dirty="0"/>
              <a:t>universities</a:t>
            </a:r>
          </a:p>
        </p:txBody>
      </p:sp>
    </p:spTree>
    <p:extLst>
      <p:ext uri="{BB962C8B-B14F-4D97-AF65-F5344CB8AC3E}">
        <p14:creationId xmlns:p14="http://schemas.microsoft.com/office/powerpoint/2010/main" val="33047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276911-BFDE-4B20-04A5-6830158A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Bottom-up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Educate (publishing rights, licenses)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Negotiation is often possible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Compromise: transfer copyright but hold back rights</a:t>
            </a:r>
          </a:p>
          <a:p>
            <a:endParaRPr lang="en-US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Top-down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Activate faculty representatives, heads of departments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Take liability in case of legal disputes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Prepare by strengthening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9C2AC-EC07-8B44-17E9-5894FBC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the grounds</a:t>
            </a:r>
          </a:p>
        </p:txBody>
      </p:sp>
    </p:spTree>
    <p:extLst>
      <p:ext uri="{BB962C8B-B14F-4D97-AF65-F5344CB8AC3E}">
        <p14:creationId xmlns:p14="http://schemas.microsoft.com/office/powerpoint/2010/main" val="429304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CAC8-BE82-80AA-22AA-F50FF8F5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Assessment models rewarding OA?</a:t>
            </a: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Identify &amp; support quality gold/diamond journals?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DBE6-6F89-6F04-CCF5-C2F83C16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880"/>
            <a:ext cx="12192000" cy="720000"/>
          </a:xfrm>
        </p:spPr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5427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E307-28ED-84A3-43CD-17261E3D2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01863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ea typeface="Verdana" panose="020B060403050404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937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763CA-C603-4CFE-622E-5A6C709D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Citation impact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Principle</a:t>
            </a:r>
            <a:r>
              <a:rPr lang="en-GB" b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 = reaching audience</a:t>
            </a:r>
            <a:endParaRPr lang="en-GB" b="1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endParaRPr lang="en-US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Open access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Principle = efficient distribution of knowledge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Incentives (EU, national, institutional)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➤ </a:t>
            </a:r>
            <a:r>
              <a:rPr lang="en-US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requirements </a:t>
            </a:r>
            <a:r>
              <a:rPr lang="sv-SE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funding &amp; employment)</a:t>
            </a:r>
            <a:endParaRPr lang="en-US" b="1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endParaRPr lang="en-US" b="1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➤ </a:t>
            </a:r>
            <a:r>
              <a:rPr lang="en-US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OA &amp; impact important</a:t>
            </a:r>
          </a:p>
          <a:p>
            <a:pPr marL="0" indent="0" fontAlgn="base">
              <a:buNone/>
            </a:pPr>
            <a:endParaRPr lang="en-US" b="1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➤ </a:t>
            </a:r>
            <a:r>
              <a:rPr lang="en-US" i="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Can we have both</a:t>
            </a:r>
            <a:r>
              <a:rPr lang="en-US" b="0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?</a:t>
            </a:r>
          </a:p>
          <a:p>
            <a:pPr marL="0" indent="0" algn="l" rtl="0" fontAlgn="base">
              <a:buNone/>
            </a:pPr>
            <a:endParaRPr lang="en-US" b="0" dirty="0">
              <a:solidFill>
                <a:srgbClr val="000000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0" indent="0" algn="l" rtl="0" fontAlgn="base">
              <a:buNone/>
            </a:pPr>
            <a:endParaRPr lang="en-GB" b="1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4571C-0A12-F7CC-02CE-99355157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Impact or open access?</a:t>
            </a:r>
          </a:p>
        </p:txBody>
      </p:sp>
    </p:spTree>
    <p:extLst>
      <p:ext uri="{BB962C8B-B14F-4D97-AF65-F5344CB8AC3E}">
        <p14:creationId xmlns:p14="http://schemas.microsoft.com/office/powerpoint/2010/main" val="425741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77E7B-7623-B9B1-FA1A-7FB7189B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Is it real?</a:t>
            </a:r>
          </a:p>
          <a:p>
            <a:pPr marL="0" indent="0" algn="l" rtl="0" fontAlgn="base">
              <a:buNone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Visibility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ymbol" panose="020B0502040204020203" pitchFamily="34" charset="0"/>
              </a:rPr>
              <a:t>➤</a:t>
            </a:r>
            <a:r>
              <a:rPr lang="en-GB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impact, impact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 Symbol" panose="020B0502040204020203" pitchFamily="34" charset="0"/>
              </a:rPr>
              <a:t>➤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j-lt"/>
                <a:ea typeface="Verdana" panose="020B0604030504040204" pitchFamily="34" charset="0"/>
              </a:rPr>
              <a:t>further impact</a:t>
            </a:r>
            <a:endParaRPr lang="en-GB" sz="24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ea typeface="Verdana" panose="020B0604030504040204" pitchFamily="34" charset="0"/>
              </a:rPr>
              <a:t>20 years of research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G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rowing evidence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  <a:ea typeface="Verdana" panose="020B0604030504040204" pitchFamily="34" charset="0"/>
              </a:rPr>
              <a:t>Caveats &amp; confounding factors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Do researchers make their best works OA?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Discipline-specific: quick access, OA norm?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OA-type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“Real access” (bronze, black &amp; gray)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JIF</a:t>
            </a:r>
            <a:endParaRPr lang="en-US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…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6252A-CCC9-9C8B-C459-5C63831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Verdana" panose="020B0604030504040204" pitchFamily="34" charset="0"/>
              </a:rPr>
              <a:t>OACA: </a:t>
            </a:r>
            <a:r>
              <a:rPr lang="en-US" dirty="0">
                <a:ea typeface="Verdana" panose="020B0604030504040204" pitchFamily="34" charset="0"/>
              </a:rPr>
              <a:t>what we know</a:t>
            </a:r>
          </a:p>
        </p:txBody>
      </p:sp>
    </p:spTree>
    <p:extLst>
      <p:ext uri="{BB962C8B-B14F-4D97-AF65-F5344CB8AC3E}">
        <p14:creationId xmlns:p14="http://schemas.microsoft.com/office/powerpoint/2010/main" val="403482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F8EE-DBD3-79CB-893A-184CDB69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How OA publications are cited over time compared to non-OA</a:t>
            </a:r>
          </a:p>
          <a:p>
            <a:pPr marL="0" indent="0">
              <a:buNone/>
            </a:pPr>
            <a:endParaRPr lang="en-US" b="1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Selection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Publications within a 5-year period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Web of Science research areas (journal based)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  <a:ea typeface="Verdana" panose="020B0604030504040204" pitchFamily="34" charset="0"/>
              </a:rPr>
              <a:t>Data </a:t>
            </a:r>
            <a:r>
              <a:rPr lang="en-US" b="1" dirty="0">
                <a:latin typeface="+mj-lt"/>
                <a:ea typeface="Verdana" panose="020B0604030504040204" pitchFamily="34" charset="0"/>
              </a:rPr>
              <a:t>sources </a:t>
            </a:r>
          </a:p>
          <a:p>
            <a:pPr marL="0" indent="0">
              <a:buNone/>
            </a:pPr>
            <a:r>
              <a:rPr lang="sv-SE" sz="2400" dirty="0">
                <a:latin typeface="+mj-lt"/>
                <a:ea typeface="Verdana" panose="020B0604030504040204" pitchFamily="34" charset="0"/>
              </a:rPr>
              <a:t>CWTS Leiden,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 </a:t>
            </a:r>
            <a:r>
              <a:rPr lang="en-US" sz="2400" noProof="1">
                <a:latin typeface="+mj-lt"/>
                <a:ea typeface="Verdana" panose="020B0604030504040204" pitchFamily="34" charset="0"/>
              </a:rPr>
              <a:t>InCites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 normalized citation impact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T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ypes of OA (</a:t>
            </a:r>
            <a:r>
              <a:rPr lang="en-US" sz="2400" noProof="1">
                <a:latin typeface="+mj-lt"/>
                <a:ea typeface="Verdana" panose="020B0604030504040204" pitchFamily="34" charset="0"/>
              </a:rPr>
              <a:t>Unpaywall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, curation)</a:t>
            </a: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706A0-FDBA-7147-1A77-65322D1B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ea typeface="Verdana" panose="020B0604030504040204" pitchFamily="34" charset="0"/>
              </a:rPr>
              <a:t>OACA for Malmö University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207C-A02F-DC4F-7408-78047002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b="1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sv-SE" sz="2400" b="1" dirty="0">
                <a:latin typeface="+mj-lt"/>
                <a:ea typeface="Verdana" panose="020B0604030504040204" pitchFamily="34" charset="0"/>
              </a:rPr>
              <a:t>Black &amp; </a:t>
            </a:r>
            <a:r>
              <a:rPr lang="en-US" sz="2400" b="1" dirty="0">
                <a:latin typeface="+mj-lt"/>
                <a:ea typeface="Verdana" panose="020B0604030504040204" pitchFamily="34" charset="0"/>
              </a:rPr>
              <a:t>gr</a:t>
            </a:r>
            <a:r>
              <a:rPr lang="en-US" b="1" dirty="0">
                <a:latin typeface="+mj-lt"/>
                <a:ea typeface="Verdana" panose="020B0604030504040204" pitchFamily="34" charset="0"/>
              </a:rPr>
              <a:t>a</a:t>
            </a:r>
            <a:r>
              <a:rPr lang="en-US" sz="2400" b="1" dirty="0">
                <a:latin typeface="+mj-lt"/>
                <a:ea typeface="Verdana" panose="020B0604030504040204" pitchFamily="34" charset="0"/>
              </a:rPr>
              <a:t>y coverage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Books and chapters included</a:t>
            </a:r>
            <a:endParaRPr lang="en-US" sz="2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ea typeface="Verdana" panose="020B0604030504040204" pitchFamily="34" charset="0"/>
              </a:rPr>
              <a:t>Good in all disciplines!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Verdana" panose="020B0604030504040204" pitchFamily="34" charset="0"/>
              </a:rPr>
              <a:t>Certain researchers very active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Cooperation bibliometrics &amp; scholarly publishing</a:t>
            </a:r>
            <a:endParaRPr lang="en-US" sz="2400" b="1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Method, interpretation within context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</a:rPr>
              <a:t>Results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6"/>
                </a:solidFill>
                <a:latin typeface="+mj-lt"/>
                <a:ea typeface="Verdana" panose="020B0604030504040204" pitchFamily="34" charset="0"/>
              </a:rPr>
              <a:t>→ Some OACA effect in all disciplines! 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6FB49-D28E-13DD-7841-9D84FEE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Verdana" panose="020B0604030504040204" pitchFamily="34" charset="0"/>
              </a:rPr>
              <a:t>OACA for Malmö University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191A7-9314-EA59-D270-8C1956C4B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045890"/>
              </p:ext>
            </p:extLst>
          </p:nvPr>
        </p:nvGraphicFramePr>
        <p:xfrm>
          <a:off x="336550" y="1079500"/>
          <a:ext cx="11518900" cy="539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7F707C-234D-F94A-6E65-4F975BF0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Verdana" panose="020B0604030504040204" pitchFamily="34" charset="0"/>
              </a:rPr>
              <a:t>OACA strength by research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7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191A7-9314-EA59-D270-8C1956C4B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92582"/>
              </p:ext>
            </p:extLst>
          </p:nvPr>
        </p:nvGraphicFramePr>
        <p:xfrm>
          <a:off x="336550" y="1079500"/>
          <a:ext cx="11518900" cy="539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7F707C-234D-F94A-6E65-4F975BF0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OACA by MAU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9191A7-9314-EA59-D270-8C1956C4B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963839"/>
              </p:ext>
            </p:extLst>
          </p:nvPr>
        </p:nvGraphicFramePr>
        <p:xfrm>
          <a:off x="336550" y="1079500"/>
          <a:ext cx="11518900" cy="539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7F707C-234D-F94A-6E65-4F975BF0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OACA by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7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40A9-0369-E5BC-D5FE-5364564A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How OACA seems to work</a:t>
            </a:r>
            <a:endParaRPr lang="en-US" sz="2400" b="1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No need to</a:t>
            </a:r>
            <a:r>
              <a:rPr lang="en-US" sz="2400" dirty="0">
                <a:effectLst/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 compromise between OA or achieving citation impact</a:t>
            </a:r>
            <a:endParaRPr lang="cs-CZ" sz="2400" dirty="0">
              <a:effectLst/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Hybrid is good but green is great and free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Where OACA might not work</a:t>
            </a:r>
          </a:p>
          <a:p>
            <a:pPr marL="0" indent="0">
              <a:buNone/>
            </a:pPr>
            <a:r>
              <a:rPr lang="en-US" i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S</a:t>
            </a:r>
            <a:r>
              <a:rPr lang="en-US" sz="2400" i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pecialized</a:t>
            </a:r>
            <a:r>
              <a:rPr lang="sv-SE" sz="2400" i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en-US" sz="2400" i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fields</a:t>
            </a: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: Narrow</a:t>
            </a:r>
            <a:r>
              <a:rPr lang="sv-SE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selection</a:t>
            </a:r>
            <a:r>
              <a:rPr lang="sv-SE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,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established </a:t>
            </a:r>
            <a:r>
              <a:rPr lang="sv-SE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journals read &amp;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cited regardless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egoe UI Symbol" panose="020B0502040204020203" pitchFamily="34" charset="0"/>
              </a:rPr>
              <a:t>➤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Target core journals (but go green)</a:t>
            </a: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G</a:t>
            </a:r>
            <a:r>
              <a:rPr lang="en-US" sz="2400" i="1" dirty="0">
                <a:effectLst/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old</a:t>
            </a:r>
            <a:r>
              <a:rPr lang="en-US" sz="2400" dirty="0">
                <a:effectLst/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: young avg age of fully OA journals</a:t>
            </a:r>
            <a:endParaRPr lang="en-US" dirty="0">
              <a:effectLst/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egoe UI Symbol" panose="020B0502040204020203" pitchFamily="34" charset="0"/>
              </a:rPr>
              <a:t>➤ </a:t>
            </a:r>
            <a:r>
              <a:rPr lang="en-US" sz="2400" dirty="0">
                <a:effectLst/>
                <a:latin typeface="+mj-lt"/>
                <a:ea typeface="Verdana" panose="020B0604030504040204" pitchFamily="34" charset="0"/>
                <a:cs typeface="Vrinda" panose="020B0502040204020203" pitchFamily="34" charset="0"/>
              </a:rPr>
              <a:t>Changes as fully OA journals establish reputation</a:t>
            </a:r>
            <a:endParaRPr lang="en-US" sz="2400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Verdana" panose="020B0604030504040204" pitchFamily="34" charset="0"/>
              <a:cs typeface="Vrinda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3574B-2535-6E56-8F36-5BD24107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000000"/>
                </a:solidFill>
                <a:ea typeface="Verdana" panose="020B0604030504040204" pitchFamily="34" charset="0"/>
              </a:rPr>
              <a:t>Takeaways for publishing strategies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5204"/>
      </p:ext>
    </p:extLst>
  </p:cSld>
  <p:clrMapOvr>
    <a:masterClrMapping/>
  </p:clrMapOvr>
</p:sld>
</file>

<file path=ppt/theme/theme1.xml><?xml version="1.0" encoding="utf-8"?>
<a:theme xmlns:a="http://schemas.openxmlformats.org/drawingml/2006/main" name="pptTema4">
  <a:themeElements>
    <a:clrScheme name="Tol_muted">
      <a:dk1>
        <a:sysClr val="windowText" lastClr="000000"/>
      </a:dk1>
      <a:lt1>
        <a:sysClr val="window" lastClr="FFFFFF"/>
      </a:lt1>
      <a:dk2>
        <a:srgbClr val="332288"/>
      </a:dk2>
      <a:lt2>
        <a:srgbClr val="88CCEE"/>
      </a:lt2>
      <a:accent1>
        <a:srgbClr val="44AA99"/>
      </a:accent1>
      <a:accent2>
        <a:srgbClr val="117733"/>
      </a:accent2>
      <a:accent3>
        <a:srgbClr val="999933"/>
      </a:accent3>
      <a:accent4>
        <a:srgbClr val="DDCC77"/>
      </a:accent4>
      <a:accent5>
        <a:srgbClr val="CC6677"/>
      </a:accent5>
      <a:accent6>
        <a:srgbClr val="AA4499"/>
      </a:accent6>
      <a:hlink>
        <a:srgbClr val="882255"/>
      </a:hlink>
      <a:folHlink>
        <a:srgbClr val="DDDD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a4" id="{A0806459-0AE9-4DA4-9C16-D6491C0481D1}" vid="{F069BAE6-6494-4505-B708-5E762F6D9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pptTema4</Template>
  <TotalTime>4008</TotalTime>
  <Words>430</Words>
  <Application>Microsoft Office PowerPoint</Application>
  <PresentationFormat>Bredbild</PresentationFormat>
  <Paragraphs>94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 Symbol</vt:lpstr>
      <vt:lpstr>pptTema4</vt:lpstr>
      <vt:lpstr>The open access citation advantage  in the context of scholarly publishing at a higher education institution</vt:lpstr>
      <vt:lpstr>Impact or open access?</vt:lpstr>
      <vt:lpstr>OACA: what we know</vt:lpstr>
      <vt:lpstr>OACA for Malmö University</vt:lpstr>
      <vt:lpstr>OACA for Malmö University</vt:lpstr>
      <vt:lpstr>OACA strength by research category</vt:lpstr>
      <vt:lpstr>OACA by MAU faculty</vt:lpstr>
      <vt:lpstr>OACA by type</vt:lpstr>
      <vt:lpstr>Takeaways for publishing strategies</vt:lpstr>
      <vt:lpstr>Green OA at universities</vt:lpstr>
      <vt:lpstr>Preparing the grounds</vt:lpstr>
      <vt:lpstr>Moving forward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Sampublikationer</dc:title>
  <dc:creator>Sarka Erben Johansson</dc:creator>
  <cp:lastModifiedBy>Sarka Erben Johansson</cp:lastModifiedBy>
  <cp:revision>155</cp:revision>
  <dcterms:created xsi:type="dcterms:W3CDTF">2023-02-23T09:44:17Z</dcterms:created>
  <dcterms:modified xsi:type="dcterms:W3CDTF">2023-10-03T12:57:11Z</dcterms:modified>
</cp:coreProperties>
</file>