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Helvetica Neue"/>
      <p:regular r:id="rId34"/>
      <p:bold r:id="rId35"/>
      <p:italic r:id="rId36"/>
      <p:boldItalic r:id="rId37"/>
    </p:embeddedFont>
    <p:embeddedFont>
      <p:font typeface="Helvetica Neue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iwbWm7AW68+ReO3t88cEonzgbh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HelveticaNeueLight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regular.fntdata"/><Relationship Id="rId25" Type="http://schemas.openxmlformats.org/officeDocument/2006/relationships/slide" Target="slides/slide19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5.xml"/><Relationship Id="rId33" Type="http://schemas.openxmlformats.org/officeDocument/2006/relationships/font" Target="fonts/Lato-boldItalic.fntdata"/><Relationship Id="rId10" Type="http://schemas.openxmlformats.org/officeDocument/2006/relationships/slide" Target="slides/slide4.xml"/><Relationship Id="rId32" Type="http://schemas.openxmlformats.org/officeDocument/2006/relationships/font" Target="fonts/Lato-italic.fntdata"/><Relationship Id="rId13" Type="http://schemas.openxmlformats.org/officeDocument/2006/relationships/slide" Target="slides/slide7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6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1.xml"/><Relationship Id="rId39" Type="http://schemas.openxmlformats.org/officeDocument/2006/relationships/font" Target="fonts/HelveticaNeueLight-bold.fntdata"/><Relationship Id="rId16" Type="http://schemas.openxmlformats.org/officeDocument/2006/relationships/slide" Target="slides/slide10.xml"/><Relationship Id="rId38" Type="http://schemas.openxmlformats.org/officeDocument/2006/relationships/font" Target="fonts/HelveticaNeueLigh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6b43f3774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86b43f377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86b43f3774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286b43f377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86b43f377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86b43f377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- https://www.reactiongifs.us/wp-content/uploads/2018/09/Tom-Hanks-Thank-you.gif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6b43f3774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86b43f377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6b43f3774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86b43f377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6b43f3774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286b43f377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2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_2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>
            <a:off x="248825" y="257700"/>
            <a:ext cx="1768500" cy="364500"/>
          </a:xfrm>
          <a:prstGeom prst="rect">
            <a:avLst/>
          </a:prstGeom>
          <a:solidFill>
            <a:srgbClr val="2A2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1808925"/>
            <a:ext cx="4032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457200" y="2952800"/>
            <a:ext cx="4032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2" name="Google Shape;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775" y="4442175"/>
            <a:ext cx="3551349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" y="198975"/>
            <a:ext cx="2751051" cy="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Hex_2">
  <p:cSld name="SECTION_HEADER_8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457200" y="1028700"/>
            <a:ext cx="42594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6" name="Google Shape;66;p32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361" y="1338911"/>
            <a:ext cx="2615025" cy="23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2"/>
          <p:cNvSpPr txBox="1"/>
          <p:nvPr>
            <p:ph idx="2" type="subTitle"/>
          </p:nvPr>
        </p:nvSpPr>
        <p:spPr>
          <a:xfrm>
            <a:off x="6192973" y="1714098"/>
            <a:ext cx="20358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" name="Google Shape;6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Hex_3">
  <p:cSld name="SECTION_HEADER_8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idx="1" type="body"/>
          </p:nvPr>
        </p:nvSpPr>
        <p:spPr>
          <a:xfrm>
            <a:off x="457200" y="1028700"/>
            <a:ext cx="42594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3" name="Google Shape;73;p33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74" name="Google Shape;7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361" y="1338911"/>
            <a:ext cx="2615025" cy="23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3"/>
          <p:cNvSpPr txBox="1"/>
          <p:nvPr>
            <p:ph idx="2" type="subTitle"/>
          </p:nvPr>
        </p:nvSpPr>
        <p:spPr>
          <a:xfrm>
            <a:off x="6192973" y="1714098"/>
            <a:ext cx="20358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" name="Google Shape;7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SECTION_HEADER_8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80" name="Google Shape;8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+ screen_1">
  <p:cSld name="SECTION_HEADER_8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84" name="Google Shape;84;p35"/>
          <p:cNvPicPr preferRelativeResize="0"/>
          <p:nvPr/>
        </p:nvPicPr>
        <p:blipFill rotWithShape="1">
          <a:blip r:embed="rId3">
            <a:alphaModFix/>
          </a:blip>
          <a:srcRect b="22525" l="0" r="0" t="25320"/>
          <a:stretch/>
        </p:blipFill>
        <p:spPr>
          <a:xfrm>
            <a:off x="3752178" y="728000"/>
            <a:ext cx="8163375" cy="42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5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+ screen_2">
  <p:cSld name="SECTION_HEADER_8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6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0" name="Google Shape;90;p36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91" name="Google Shape;9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3658" y="747697"/>
            <a:ext cx="6202797" cy="424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1">
  <p:cSld name="CUSTOM_4"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2750" y="1928735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5841" y="1029248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85857" y="2827162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65206" y="1928735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0931" y="1029248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0931" y="2827162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775" y="1029248"/>
            <a:ext cx="1955870" cy="1724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7"/>
          <p:cNvSpPr txBox="1"/>
          <p:nvPr>
            <p:ph idx="1" type="subTitle"/>
          </p:nvPr>
        </p:nvSpPr>
        <p:spPr>
          <a:xfrm>
            <a:off x="729328" y="1264219"/>
            <a:ext cx="14067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8287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3" name="Google Shape;103;p37"/>
          <p:cNvSpPr txBox="1"/>
          <p:nvPr>
            <p:ph idx="2" type="subTitle"/>
          </p:nvPr>
        </p:nvSpPr>
        <p:spPr>
          <a:xfrm>
            <a:off x="2241724" y="2163693"/>
            <a:ext cx="14067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8287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4" name="Google Shape;104;p37"/>
          <p:cNvSpPr txBox="1"/>
          <p:nvPr>
            <p:ph idx="3" type="subTitle"/>
          </p:nvPr>
        </p:nvSpPr>
        <p:spPr>
          <a:xfrm>
            <a:off x="3840029" y="1296766"/>
            <a:ext cx="14067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8287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5" name="Google Shape;105;p37"/>
          <p:cNvSpPr txBox="1"/>
          <p:nvPr>
            <p:ph idx="4" type="subTitle"/>
          </p:nvPr>
        </p:nvSpPr>
        <p:spPr>
          <a:xfrm>
            <a:off x="3840016" y="3055313"/>
            <a:ext cx="14067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8287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6" name="Google Shape;106;p37"/>
          <p:cNvSpPr txBox="1"/>
          <p:nvPr>
            <p:ph idx="5" type="subTitle"/>
          </p:nvPr>
        </p:nvSpPr>
        <p:spPr>
          <a:xfrm>
            <a:off x="5438334" y="2163706"/>
            <a:ext cx="14067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8287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7" name="Google Shape;107;p37"/>
          <p:cNvSpPr txBox="1"/>
          <p:nvPr>
            <p:ph idx="6" type="subTitle"/>
          </p:nvPr>
        </p:nvSpPr>
        <p:spPr>
          <a:xfrm>
            <a:off x="6984182" y="1296779"/>
            <a:ext cx="14067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8287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8" name="Google Shape;108;p37"/>
          <p:cNvSpPr txBox="1"/>
          <p:nvPr>
            <p:ph idx="7" type="subTitle"/>
          </p:nvPr>
        </p:nvSpPr>
        <p:spPr>
          <a:xfrm>
            <a:off x="6984182" y="3055300"/>
            <a:ext cx="14067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18287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2A245C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9" name="Google Shape;109;p37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110" name="Google Shape;1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/>
          <p:nvPr/>
        </p:nvSpPr>
        <p:spPr>
          <a:xfrm>
            <a:off x="1846575" y="2349475"/>
            <a:ext cx="7047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p38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15" name="Google Shape;11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5299"/>
            <a:ext cx="1482298" cy="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3">
  <p:cSld name="TITLE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19" name="Google Shape;1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5299"/>
            <a:ext cx="1482298" cy="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3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23" name="Google Shape;12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3 negative">
  <p:cSld name="TITLE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 txBox="1"/>
          <p:nvPr>
            <p:ph type="title"/>
          </p:nvPr>
        </p:nvSpPr>
        <p:spPr>
          <a:xfrm>
            <a:off x="457200" y="1808925"/>
            <a:ext cx="2873700" cy="2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27" name="Google Shape;12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" y="4775299"/>
            <a:ext cx="1482298" cy="2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_1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8825" y="257700"/>
            <a:ext cx="1768500" cy="364500"/>
          </a:xfrm>
          <a:prstGeom prst="rect">
            <a:avLst/>
          </a:prstGeom>
          <a:solidFill>
            <a:srgbClr val="2A2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2377" y="916425"/>
            <a:ext cx="3466700" cy="31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5328727" y="1426200"/>
            <a:ext cx="2694000" cy="21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type="title"/>
          </p:nvPr>
        </p:nvSpPr>
        <p:spPr>
          <a:xfrm>
            <a:off x="457200" y="1808925"/>
            <a:ext cx="4032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" name="Google Shape;19;p24"/>
          <p:cNvSpPr txBox="1"/>
          <p:nvPr>
            <p:ph idx="2" type="subTitle"/>
          </p:nvPr>
        </p:nvSpPr>
        <p:spPr>
          <a:xfrm>
            <a:off x="457200" y="2952800"/>
            <a:ext cx="4032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0" name="Google Shape;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9775" y="4442175"/>
            <a:ext cx="3551349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" y="198975"/>
            <a:ext cx="2751051" cy="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_1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/>
          <p:nvPr>
            <p:ph idx="1" type="body"/>
          </p:nvPr>
        </p:nvSpPr>
        <p:spPr>
          <a:xfrm>
            <a:off x="457200" y="1028700"/>
            <a:ext cx="82296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31" name="Google Shape;131;p42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32" name="Google Shape;13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3"/>
          <p:cNvSpPr/>
          <p:nvPr/>
        </p:nvSpPr>
        <p:spPr>
          <a:xfrm>
            <a:off x="0" y="-48225"/>
            <a:ext cx="9144000" cy="9174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43"/>
          <p:cNvSpPr txBox="1"/>
          <p:nvPr>
            <p:ph idx="1" type="body"/>
          </p:nvPr>
        </p:nvSpPr>
        <p:spPr>
          <a:xfrm>
            <a:off x="311700" y="1127925"/>
            <a:ext cx="8520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43"/>
          <p:cNvSpPr/>
          <p:nvPr/>
        </p:nvSpPr>
        <p:spPr>
          <a:xfrm>
            <a:off x="0" y="4829225"/>
            <a:ext cx="9144000" cy="314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7700" y="4890900"/>
            <a:ext cx="744598" cy="20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6b43f3774_0_8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286b43f3774_0_8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g286b43f3774_0_83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86b43f3774_0_83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86b43f3774_0_83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86b43f3774_0_83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86b43f3774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55083"/>
            <a:ext cx="1202600" cy="41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86b43f3774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3675" y="4699913"/>
            <a:ext cx="1556200" cy="3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55083"/>
            <a:ext cx="1202600" cy="41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3675" y="4699913"/>
            <a:ext cx="1556200" cy="3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4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b="0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7" name="Google Shape;167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4"/>
          <p:cNvSpPr/>
          <p:nvPr/>
        </p:nvSpPr>
        <p:spPr>
          <a:xfrm>
            <a:off x="3047703" y="3992851"/>
            <a:ext cx="3047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4"/>
          <p:cNvSpPr/>
          <p:nvPr/>
        </p:nvSpPr>
        <p:spPr>
          <a:xfrm>
            <a:off x="6096270" y="3992851"/>
            <a:ext cx="3047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4"/>
          <p:cNvSpPr/>
          <p:nvPr/>
        </p:nvSpPr>
        <p:spPr>
          <a:xfrm>
            <a:off x="1" y="3992851"/>
            <a:ext cx="3047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p45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5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5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5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46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46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46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6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6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6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47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7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7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7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8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8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8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8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aleway"/>
              <a:buNone/>
              <a:defRPr b="0" i="0" sz="3600" u="none" cap="none" strike="noStrike">
                <a:solidFill>
                  <a:srgbClr val="0D0D0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Google Shape;203;p49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9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9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9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9"/>
          <p:cNvSpPr txBox="1"/>
          <p:nvPr>
            <p:ph idx="1" type="body"/>
          </p:nvPr>
        </p:nvSpPr>
        <p:spPr>
          <a:xfrm>
            <a:off x="893700" y="1373592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D0D0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_3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248825" y="257700"/>
            <a:ext cx="1768500" cy="364500"/>
          </a:xfrm>
          <a:prstGeom prst="rect">
            <a:avLst/>
          </a:prstGeom>
          <a:solidFill>
            <a:srgbClr val="2A2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5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25"/>
          <p:cNvSpPr txBox="1"/>
          <p:nvPr>
            <p:ph idx="1" type="subTitle"/>
          </p:nvPr>
        </p:nvSpPr>
        <p:spPr>
          <a:xfrm>
            <a:off x="457200" y="2952800"/>
            <a:ext cx="51924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" name="Google Shape;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775" y="4442175"/>
            <a:ext cx="3551349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" y="198975"/>
            <a:ext cx="2751051" cy="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b="0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+ 1 column">
  <p:cSld name="1_Title + 1 colum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1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aleway"/>
              <a:buNone/>
              <a:defRPr b="0" i="0" sz="3600" u="none" cap="none" strike="noStrike">
                <a:solidFill>
                  <a:srgbClr val="0D0D0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51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1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1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1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1"/>
          <p:cNvSpPr txBox="1"/>
          <p:nvPr>
            <p:ph idx="1" type="body"/>
          </p:nvPr>
        </p:nvSpPr>
        <p:spPr>
          <a:xfrm>
            <a:off x="893700" y="1373590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D0D0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_4">
  <p:cSld name="TITLE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248825" y="257700"/>
            <a:ext cx="1768500" cy="364500"/>
          </a:xfrm>
          <a:prstGeom prst="rect">
            <a:avLst/>
          </a:prstGeom>
          <a:solidFill>
            <a:srgbClr val="2A2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6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1" name="Google Shape;31;p26"/>
          <p:cNvSpPr txBox="1"/>
          <p:nvPr>
            <p:ph idx="1" type="subTitle"/>
          </p:nvPr>
        </p:nvSpPr>
        <p:spPr>
          <a:xfrm>
            <a:off x="457200" y="2952800"/>
            <a:ext cx="51924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2" name="Google Shape;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775" y="4442175"/>
            <a:ext cx="3551349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" y="198975"/>
            <a:ext cx="2751051" cy="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_2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7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457200" y="1028700"/>
            <a:ext cx="82296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38" name="Google Shape;3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5299"/>
            <a:ext cx="1482298" cy="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_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457200" y="1028700"/>
            <a:ext cx="82296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42" name="Google Shape;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SECTION_HEADER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457200" y="1028700"/>
            <a:ext cx="39705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4716446" y="1028700"/>
            <a:ext cx="39705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48" name="Google Shape;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SECTION_HEADER_8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457200" y="1028700"/>
            <a:ext cx="26604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52" name="Google Shape;5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0"/>
          <p:cNvSpPr txBox="1"/>
          <p:nvPr>
            <p:ph idx="2" type="body"/>
          </p:nvPr>
        </p:nvSpPr>
        <p:spPr>
          <a:xfrm>
            <a:off x="3237741" y="1028700"/>
            <a:ext cx="26604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30"/>
          <p:cNvSpPr txBox="1"/>
          <p:nvPr>
            <p:ph idx="3" type="body"/>
          </p:nvPr>
        </p:nvSpPr>
        <p:spPr>
          <a:xfrm>
            <a:off x="6018282" y="1028700"/>
            <a:ext cx="26604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56" name="Google Shape;5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Hex_1">
  <p:cSld name="SECTION_HEADER_8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361" y="1338911"/>
            <a:ext cx="2615025" cy="23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1"/>
          <p:cNvSpPr txBox="1"/>
          <p:nvPr>
            <p:ph idx="1" type="subTitle"/>
          </p:nvPr>
        </p:nvSpPr>
        <p:spPr>
          <a:xfrm>
            <a:off x="6192973" y="1714098"/>
            <a:ext cx="20358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457200" y="1028700"/>
            <a:ext cx="42594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62" name="Google Shape;6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028700"/>
            <a:ext cx="82296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3024">
          <p15:clr>
            <a:srgbClr val="EA4335"/>
          </p15:clr>
        </p15:guide>
        <p15:guide id="4" orient="horz" pos="648">
          <p15:clr>
            <a:srgbClr val="EA4335"/>
          </p15:clr>
        </p15:guide>
        <p15:guide id="5" orient="horz" pos="408">
          <p15:clr>
            <a:srgbClr val="EA4335"/>
          </p15:clr>
        </p15:guide>
        <p15:guide id="6" pos="2789">
          <p15:clr>
            <a:srgbClr val="EA4335"/>
          </p15:clr>
        </p15:guide>
        <p15:guide id="7" pos="297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2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>
            <p:ph type="title"/>
          </p:nvPr>
        </p:nvSpPr>
        <p:spPr>
          <a:xfrm>
            <a:off x="457200" y="1427925"/>
            <a:ext cx="8604738" cy="1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Evaluating the diversity of scientific discourse on twenty-one multilingual Wikipedias using citation analysis</a:t>
            </a:r>
            <a:endParaRPr sz="2100"/>
          </a:p>
        </p:txBody>
      </p:sp>
      <p:sp>
        <p:nvSpPr>
          <p:cNvPr id="223" name="Google Shape;223;p1"/>
          <p:cNvSpPr txBox="1"/>
          <p:nvPr>
            <p:ph idx="1" type="subTitle"/>
          </p:nvPr>
        </p:nvSpPr>
        <p:spPr>
          <a:xfrm>
            <a:off x="457200" y="3072300"/>
            <a:ext cx="56460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Mike Taylor, Head of Data Insights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GB"/>
              <a:t>Carlos Areia, Data Scientist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GB"/>
              <a:t>Roisi Proven, VP Product, Altmetric</a:t>
            </a:r>
            <a:endParaRPr/>
          </a:p>
        </p:txBody>
      </p:sp>
      <p:pic>
        <p:nvPicPr>
          <p:cNvPr id="224" name="Google Shape;2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5" y="4383000"/>
            <a:ext cx="2546550" cy="5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"/>
          <p:cNvPicPr preferRelativeResize="0"/>
          <p:nvPr/>
        </p:nvPicPr>
        <p:blipFill rotWithShape="1">
          <a:blip r:embed="rId4">
            <a:alphaModFix/>
          </a:blip>
          <a:srcRect b="0" l="22343" r="4207" t="0"/>
          <a:stretch/>
        </p:blipFill>
        <p:spPr>
          <a:xfrm>
            <a:off x="78025" y="63875"/>
            <a:ext cx="3019024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175" y="99350"/>
            <a:ext cx="2338900" cy="8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6b43f3774_0_107"/>
          <p:cNvSpPr txBox="1"/>
          <p:nvPr>
            <p:ph type="title"/>
          </p:nvPr>
        </p:nvSpPr>
        <p:spPr>
          <a:xfrm>
            <a:off x="457200" y="2647125"/>
            <a:ext cx="860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latin typeface="Helvetica Neue"/>
                <a:ea typeface="Helvetica Neue"/>
                <a:cs typeface="Helvetica Neue"/>
                <a:sym typeface="Helvetica Neue"/>
              </a:rPr>
              <a:t>Some results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2" name="Google Shape;292;g286b43f3774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5" y="4383000"/>
            <a:ext cx="2546550" cy="5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86b43f3774_0_107"/>
          <p:cNvPicPr preferRelativeResize="0"/>
          <p:nvPr/>
        </p:nvPicPr>
        <p:blipFill rotWithShape="1">
          <a:blip r:embed="rId4">
            <a:alphaModFix/>
          </a:blip>
          <a:srcRect b="0" l="22343" r="4208" t="0"/>
          <a:stretch/>
        </p:blipFill>
        <p:spPr>
          <a:xfrm>
            <a:off x="78025" y="63875"/>
            <a:ext cx="3019024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86b43f3774_0_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175" y="99350"/>
            <a:ext cx="2338900" cy="8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/>
          <p:nvPr>
            <p:ph type="title"/>
          </p:nvPr>
        </p:nvSpPr>
        <p:spPr>
          <a:xfrm>
            <a:off x="457200" y="205979"/>
            <a:ext cx="815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Number of research outputs cited</a:t>
            </a:r>
            <a:br>
              <a:rPr lang="en-GB" sz="2800"/>
            </a:br>
            <a:r>
              <a:rPr lang="en-GB" sz="2800"/>
              <a:t>by our 21 Wikipedias</a:t>
            </a:r>
            <a:endParaRPr sz="2800"/>
          </a:p>
        </p:txBody>
      </p:sp>
      <p:sp>
        <p:nvSpPr>
          <p:cNvPr id="300" name="Google Shape;300;p11"/>
          <p:cNvSpPr txBox="1"/>
          <p:nvPr/>
        </p:nvSpPr>
        <p:spPr>
          <a:xfrm>
            <a:off x="457200" y="2156251"/>
            <a:ext cx="8153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3,485,474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>
            <p:ph type="title"/>
          </p:nvPr>
        </p:nvSpPr>
        <p:spPr>
          <a:xfrm>
            <a:off x="457200" y="205979"/>
            <a:ext cx="815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Number of research outputs cited</a:t>
            </a:r>
            <a:br>
              <a:rPr lang="en-GB" sz="2800"/>
            </a:br>
            <a:r>
              <a:rPr lang="en-GB" sz="2800"/>
              <a:t>by EN Wikipedia</a:t>
            </a:r>
            <a:endParaRPr sz="2800"/>
          </a:p>
        </p:txBody>
      </p:sp>
      <p:sp>
        <p:nvSpPr>
          <p:cNvPr id="306" name="Google Shape;306;p12"/>
          <p:cNvSpPr txBox="1"/>
          <p:nvPr/>
        </p:nvSpPr>
        <p:spPr>
          <a:xfrm>
            <a:off x="457200" y="1902937"/>
            <a:ext cx="8153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2,035,466</a:t>
            </a:r>
            <a:b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(58.4%)</a:t>
            </a:r>
            <a:endParaRPr/>
          </a:p>
        </p:txBody>
      </p:sp>
      <p:sp>
        <p:nvSpPr>
          <p:cNvPr id="307" name="Google Shape;307;p12"/>
          <p:cNvSpPr txBox="1"/>
          <p:nvPr/>
        </p:nvSpPr>
        <p:spPr>
          <a:xfrm>
            <a:off x="457200" y="3989603"/>
            <a:ext cx="8406398" cy="400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English Language Wikipedia cites the largest number of outputs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"/>
          <p:cNvSpPr txBox="1"/>
          <p:nvPr>
            <p:ph type="title"/>
          </p:nvPr>
        </p:nvSpPr>
        <p:spPr>
          <a:xfrm>
            <a:off x="457200" y="205978"/>
            <a:ext cx="3897923" cy="1247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Number of articles cited by EN Wikipedia </a:t>
            </a:r>
            <a:r>
              <a:rPr i="1" lang="en-GB" sz="2800"/>
              <a:t>and not cited by others</a:t>
            </a:r>
            <a:endParaRPr sz="2800"/>
          </a:p>
        </p:txBody>
      </p:sp>
      <p:sp>
        <p:nvSpPr>
          <p:cNvPr id="313" name="Google Shape;313;p13"/>
          <p:cNvSpPr txBox="1"/>
          <p:nvPr/>
        </p:nvSpPr>
        <p:spPr>
          <a:xfrm>
            <a:off x="4478206" y="205974"/>
            <a:ext cx="4495809" cy="12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Number of articles cited by non-EN Wikipedias </a:t>
            </a:r>
            <a:r>
              <a:rPr b="0" i="1" lang="en-GB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not cited by EN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13"/>
          <p:cNvSpPr txBox="1"/>
          <p:nvPr/>
        </p:nvSpPr>
        <p:spPr>
          <a:xfrm>
            <a:off x="457200" y="1652578"/>
            <a:ext cx="3686908" cy="1781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1,140,160</a:t>
            </a:r>
            <a:endParaRPr/>
          </a:p>
        </p:txBody>
      </p:sp>
      <p:sp>
        <p:nvSpPr>
          <p:cNvPr id="315" name="Google Shape;315;p13"/>
          <p:cNvSpPr txBox="1"/>
          <p:nvPr/>
        </p:nvSpPr>
        <p:spPr>
          <a:xfrm>
            <a:off x="4794728" y="1652574"/>
            <a:ext cx="3686908" cy="1781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1,457,138</a:t>
            </a:r>
            <a:endParaRPr/>
          </a:p>
        </p:txBody>
      </p:sp>
      <p:sp>
        <p:nvSpPr>
          <p:cNvPr id="316" name="Google Shape;316;p13"/>
          <p:cNvSpPr txBox="1"/>
          <p:nvPr/>
        </p:nvSpPr>
        <p:spPr>
          <a:xfrm>
            <a:off x="445476" y="2901087"/>
            <a:ext cx="3686908" cy="1781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32.7%</a:t>
            </a:r>
            <a:endParaRPr/>
          </a:p>
        </p:txBody>
      </p:sp>
      <p:sp>
        <p:nvSpPr>
          <p:cNvPr id="317" name="Google Shape;317;p13"/>
          <p:cNvSpPr txBox="1"/>
          <p:nvPr/>
        </p:nvSpPr>
        <p:spPr>
          <a:xfrm>
            <a:off x="4783004" y="2901083"/>
            <a:ext cx="3686908" cy="1781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41.8%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216243" y="3983425"/>
            <a:ext cx="8705335" cy="400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unique contribution of non-English Wikipedias is larger than the English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&#10;&#10;Description automatically generated" id="323" name="Google Shape;3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3213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4"/>
          <p:cNvSpPr txBox="1"/>
          <p:nvPr/>
        </p:nvSpPr>
        <p:spPr>
          <a:xfrm>
            <a:off x="5301049" y="307290"/>
            <a:ext cx="360199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non-EN Wikipedia makes a unique contribution</a:t>
            </a:r>
            <a:endParaRPr/>
          </a:p>
        </p:txBody>
      </p:sp>
      <p:sp>
        <p:nvSpPr>
          <p:cNvPr id="325" name="Google Shape;325;p14"/>
          <p:cNvSpPr txBox="1"/>
          <p:nvPr/>
        </p:nvSpPr>
        <p:spPr>
          <a:xfrm>
            <a:off x="5613618" y="1547084"/>
            <a:ext cx="2976855" cy="16312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general, the larger the Wikipedia, the more citations it makes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(Dutch is a crazy outlier)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bar chart&#10;&#10;Description automatically generated" id="330" name="Google Shape;3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73028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5"/>
          <p:cNvSpPr txBox="1"/>
          <p:nvPr/>
        </p:nvSpPr>
        <p:spPr>
          <a:xfrm>
            <a:off x="5301049" y="640923"/>
            <a:ext cx="3601994" cy="16312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There’s a big variation between Wikipedias – French, German and Polish exceed expected ‘uniqueness-of-voice’</a:t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5301049" y="3336421"/>
            <a:ext cx="3601994" cy="1015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Arabic, Farzi and Vietnamese show significantly less ‘uniqueness of voice’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&#10;&#10;Description automatically generated" id="337" name="Google Shape;3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3188"/>
            <a:ext cx="6366510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 txBox="1"/>
          <p:nvPr/>
        </p:nvSpPr>
        <p:spPr>
          <a:xfrm>
            <a:off x="5082686" y="118919"/>
            <a:ext cx="3899825" cy="1015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Generally, we can say that </a:t>
            </a:r>
            <a:r>
              <a:rPr b="0" i="1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Wikipedia have pronounced uniqueness in MHS</a:t>
            </a:r>
            <a:endParaRPr/>
          </a:p>
        </p:txBody>
      </p:sp>
      <p:sp>
        <p:nvSpPr>
          <p:cNvPr id="339" name="Google Shape;339;p16"/>
          <p:cNvSpPr txBox="1"/>
          <p:nvPr/>
        </p:nvSpPr>
        <p:spPr>
          <a:xfrm>
            <a:off x="5082686" y="1812270"/>
            <a:ext cx="3899825" cy="400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E&amp;T is probably the next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5082685" y="2605981"/>
            <a:ext cx="3899825" cy="1015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less unique outliers (Arabic, Farzi, Vietnamese) have less variability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5082685" y="3919993"/>
            <a:ext cx="3899825" cy="1015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Others – Ukrainian, Polish, Spanish, Catalan, German, French, Italian – show higher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86b43f3774_0_114"/>
          <p:cNvSpPr txBox="1"/>
          <p:nvPr>
            <p:ph type="title"/>
          </p:nvPr>
        </p:nvSpPr>
        <p:spPr>
          <a:xfrm>
            <a:off x="457200" y="2647125"/>
            <a:ext cx="860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7" name="Google Shape;347;g286b43f3774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5" y="4383000"/>
            <a:ext cx="2546550" cy="5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86b43f3774_0_114"/>
          <p:cNvPicPr preferRelativeResize="0"/>
          <p:nvPr/>
        </p:nvPicPr>
        <p:blipFill rotWithShape="1">
          <a:blip r:embed="rId4">
            <a:alphaModFix/>
          </a:blip>
          <a:srcRect b="0" l="22343" r="4208" t="0"/>
          <a:stretch/>
        </p:blipFill>
        <p:spPr>
          <a:xfrm>
            <a:off x="78025" y="63875"/>
            <a:ext cx="3019024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86b43f3774_0_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175" y="99350"/>
            <a:ext cx="2338900" cy="8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/>
          <p:nvPr>
            <p:ph type="title"/>
          </p:nvPr>
        </p:nvSpPr>
        <p:spPr>
          <a:xfrm>
            <a:off x="387974" y="205979"/>
            <a:ext cx="8298826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Conclusions</a:t>
            </a:r>
            <a:endParaRPr sz="2800"/>
          </a:p>
        </p:txBody>
      </p:sp>
      <p:sp>
        <p:nvSpPr>
          <p:cNvPr id="355" name="Google Shape;355;p19"/>
          <p:cNvSpPr txBox="1"/>
          <p:nvPr/>
        </p:nvSpPr>
        <p:spPr>
          <a:xfrm>
            <a:off x="368801" y="943622"/>
            <a:ext cx="8406398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English Language Wikipedia cites the largest number of outputs</a:t>
            </a:r>
            <a:endParaRPr/>
          </a:p>
        </p:txBody>
      </p:sp>
      <p:sp>
        <p:nvSpPr>
          <p:cNvPr id="356" name="Google Shape;356;p19"/>
          <p:cNvSpPr txBox="1"/>
          <p:nvPr/>
        </p:nvSpPr>
        <p:spPr>
          <a:xfrm>
            <a:off x="368801" y="1400912"/>
            <a:ext cx="8406397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unique contribution of non-En Wikipedias (combined) is larger than the English</a:t>
            </a:r>
            <a:endParaRPr/>
          </a:p>
        </p:txBody>
      </p:sp>
      <p:sp>
        <p:nvSpPr>
          <p:cNvPr id="357" name="Google Shape;357;p19"/>
          <p:cNvSpPr txBox="1"/>
          <p:nvPr/>
        </p:nvSpPr>
        <p:spPr>
          <a:xfrm>
            <a:off x="368801" y="1863864"/>
            <a:ext cx="8406398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non-EN Wikipedia makes a unique contribution</a:t>
            </a:r>
            <a:endParaRPr/>
          </a:p>
        </p:txBody>
      </p:sp>
      <p:sp>
        <p:nvSpPr>
          <p:cNvPr id="358" name="Google Shape;358;p19"/>
          <p:cNvSpPr txBox="1"/>
          <p:nvPr/>
        </p:nvSpPr>
        <p:spPr>
          <a:xfrm>
            <a:off x="368801" y="2326816"/>
            <a:ext cx="8406397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general, the larger the Wikipedia, the more citations it makes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(Dutch is a crazy outlier)</a:t>
            </a:r>
            <a:endParaRPr/>
          </a:p>
        </p:txBody>
      </p:sp>
      <p:sp>
        <p:nvSpPr>
          <p:cNvPr id="359" name="Google Shape;359;p19"/>
          <p:cNvSpPr txBox="1"/>
          <p:nvPr/>
        </p:nvSpPr>
        <p:spPr>
          <a:xfrm>
            <a:off x="368801" y="3010715"/>
            <a:ext cx="8406396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There’s a big variation between Wikipedias – French, German and Polish exceed expected ‘uniqueness-of-voice’. Arabic, Farzi and Vietnamese show significantly less ‘uniqueness’</a:t>
            </a:r>
            <a:endParaRPr/>
          </a:p>
        </p:txBody>
      </p:sp>
      <p:sp>
        <p:nvSpPr>
          <p:cNvPr id="360" name="Google Shape;360;p19"/>
          <p:cNvSpPr txBox="1"/>
          <p:nvPr/>
        </p:nvSpPr>
        <p:spPr>
          <a:xfrm>
            <a:off x="368801" y="4094832"/>
            <a:ext cx="8406396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cannot treat non-EN Wikipedias as subsets or translations or samples of English: they make a unique contribution to representations of scholarship and deserve more study</a:t>
            </a:r>
            <a:endParaRPr/>
          </a:p>
        </p:txBody>
      </p:sp>
      <p:sp>
        <p:nvSpPr>
          <p:cNvPr id="361" name="Google Shape;361;p19"/>
          <p:cNvSpPr txBox="1"/>
          <p:nvPr/>
        </p:nvSpPr>
        <p:spPr>
          <a:xfrm>
            <a:off x="368801" y="3675884"/>
            <a:ext cx="8406396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Subject area differences seem tied to other factors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86b43f3774_0_121"/>
          <p:cNvSpPr txBox="1"/>
          <p:nvPr/>
        </p:nvSpPr>
        <p:spPr>
          <a:xfrm>
            <a:off x="388225" y="993500"/>
            <a:ext cx="9645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THanks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6b43f3774_0_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A little bit about me</a:t>
            </a:r>
            <a:endParaRPr sz="2800"/>
          </a:p>
        </p:txBody>
      </p:sp>
      <p:sp>
        <p:nvSpPr>
          <p:cNvPr id="232" name="Google Shape;232;g286b43f3774_0_8"/>
          <p:cNvSpPr txBox="1"/>
          <p:nvPr/>
        </p:nvSpPr>
        <p:spPr>
          <a:xfrm>
            <a:off x="285975" y="1388300"/>
            <a:ext cx="8302200" cy="3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595959"/>
                </a:solidFill>
              </a:rPr>
              <a:t>Carlos Areia</a:t>
            </a:r>
            <a:endParaRPr b="1" sz="1900">
              <a:solidFill>
                <a:srgbClr val="595959"/>
              </a:solidFill>
            </a:endParaRPr>
          </a:p>
          <a:p>
            <a:pPr indent="-2857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n-GB" sz="1900">
                <a:solidFill>
                  <a:srgbClr val="595959"/>
                </a:solidFill>
              </a:rPr>
              <a:t>Physio</a:t>
            </a:r>
            <a:endParaRPr sz="1900">
              <a:solidFill>
                <a:srgbClr val="595959"/>
              </a:solidFill>
            </a:endParaRPr>
          </a:p>
          <a:p>
            <a:pPr indent="-2857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n-GB" sz="1900">
                <a:solidFill>
                  <a:srgbClr val="595959"/>
                </a:solidFill>
              </a:rPr>
              <a:t>Clinical trials</a:t>
            </a:r>
            <a:endParaRPr sz="1900">
              <a:solidFill>
                <a:srgbClr val="595959"/>
              </a:solidFill>
            </a:endParaRPr>
          </a:p>
          <a:p>
            <a:pPr indent="-2857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900"/>
              <a:buChar char="●"/>
            </a:pPr>
            <a:r>
              <a:rPr lang="en-GB" sz="1900">
                <a:solidFill>
                  <a:srgbClr val="595959"/>
                </a:solidFill>
              </a:rPr>
              <a:t>Clinical applied research (wearables and remote monitoring)</a:t>
            </a:r>
            <a:endParaRPr sz="1900">
              <a:solidFill>
                <a:srgbClr val="595959"/>
              </a:solidFill>
            </a:endParaRPr>
          </a:p>
          <a:p>
            <a:pPr indent="-2857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GB" sz="1900">
                <a:solidFill>
                  <a:srgbClr val="595959"/>
                </a:solidFill>
              </a:rPr>
              <a:t>Joined Altmetric and Digital Science 2 years ago as a Data Scientist.</a:t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6b43f3774_0_92"/>
          <p:cNvSpPr txBox="1"/>
          <p:nvPr>
            <p:ph type="title"/>
          </p:nvPr>
        </p:nvSpPr>
        <p:spPr>
          <a:xfrm>
            <a:off x="457200" y="2647125"/>
            <a:ext cx="860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latin typeface="Helvetica Neue"/>
                <a:ea typeface="Helvetica Neue"/>
                <a:cs typeface="Helvetica Neue"/>
                <a:sym typeface="Helvetica Neue"/>
              </a:rPr>
              <a:t>Introduction and Research question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8" name="Google Shape;238;g286b43f3774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5" y="4383000"/>
            <a:ext cx="2546550" cy="5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86b43f3774_0_92"/>
          <p:cNvPicPr preferRelativeResize="0"/>
          <p:nvPr/>
        </p:nvPicPr>
        <p:blipFill rotWithShape="1">
          <a:blip r:embed="rId4">
            <a:alphaModFix/>
          </a:blip>
          <a:srcRect b="0" l="22343" r="4208" t="0"/>
          <a:stretch/>
        </p:blipFill>
        <p:spPr>
          <a:xfrm>
            <a:off x="78025" y="63875"/>
            <a:ext cx="3019024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86b43f3774_0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175" y="99350"/>
            <a:ext cx="2338900" cy="8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What is this study about?</a:t>
            </a:r>
            <a:endParaRPr sz="2800"/>
          </a:p>
        </p:txBody>
      </p:sp>
      <p:sp>
        <p:nvSpPr>
          <p:cNvPr id="246" name="Google Shape;246;p3"/>
          <p:cNvSpPr txBox="1"/>
          <p:nvPr/>
        </p:nvSpPr>
        <p:spPr>
          <a:xfrm>
            <a:off x="233775" y="905525"/>
            <a:ext cx="8594400" cy="3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Wikipedia is one of the most important sources of information on the web, and one of the most visited websites 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(but it’s importance is far more than this: Wikipedia data is used </a:t>
            </a:r>
            <a:r>
              <a:rPr b="0" i="1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everywhere</a:t>
            </a: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– including in large language models)</a:t>
            </a:r>
            <a:b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There’s an assumption that the English Wikipedia is so much larger and active than the others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</a:pPr>
            <a:r>
              <a:rPr lang="en-GB" sz="1800">
                <a:solidFill>
                  <a:srgbClr val="595959"/>
                </a:solidFill>
              </a:rPr>
              <a:t>Somewhat assumed by some </a:t>
            </a: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that it’s the only one that ‘counts’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Why now?</a:t>
            </a:r>
            <a:endParaRPr sz="2800"/>
          </a:p>
        </p:txBody>
      </p:sp>
      <p:sp>
        <p:nvSpPr>
          <p:cNvPr id="252" name="Google Shape;252;p5"/>
          <p:cNvSpPr txBox="1"/>
          <p:nvPr/>
        </p:nvSpPr>
        <p:spPr>
          <a:xfrm>
            <a:off x="233775" y="905525"/>
            <a:ext cx="8666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857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b="0" i="0" lang="en-GB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couple of years ago, we at Altmetrics decided to go an extra mile to improve diversity</a:t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b="0" i="0" lang="en-GB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new pipeline is much better at handling multiple languages and</a:t>
            </a:r>
            <a:r>
              <a:rPr lang="en-GB" sz="1900">
                <a:solidFill>
                  <a:srgbClr val="595959"/>
                </a:solidFill>
              </a:rPr>
              <a:t> i</a:t>
            </a:r>
            <a:r>
              <a:rPr lang="en-GB" sz="1900">
                <a:solidFill>
                  <a:srgbClr val="595959"/>
                </a:solidFill>
              </a:rPr>
              <a:t>t now contains 35 wikipedia languages (and growing…) and over 12 million mentions</a:t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What research questions were we addressing?</a:t>
            </a:r>
            <a:endParaRPr sz="2800"/>
          </a:p>
        </p:txBody>
      </p:sp>
      <p:sp>
        <p:nvSpPr>
          <p:cNvPr id="258" name="Google Shape;258;p7"/>
          <p:cNvSpPr txBox="1"/>
          <p:nvPr/>
        </p:nvSpPr>
        <p:spPr>
          <a:xfrm>
            <a:off x="233775" y="905525"/>
            <a:ext cx="85341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First of all, we wanted to quantify the contribution that non-English languages were making to the whole body of “Wikipedia citations”</a:t>
            </a:r>
            <a:br>
              <a:rPr b="0" i="0" lang="en-GB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Second, we wanted to understand whether / to what extent different languages were representing research (through this curious lens of citation analysis…) – which I’m calling “uniqueness of voice”</a:t>
            </a:r>
            <a:br>
              <a:rPr b="0" i="0" lang="en-GB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Third, we wanted to look to see if there was any evidence that there were subject discipline differences</a:t>
            </a:r>
            <a:br>
              <a:rPr b="0" i="0" lang="en-GB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rgbClr val="595959"/>
                </a:solidFill>
              </a:rPr>
              <a:t>And more stuff … That will be published (hopefully soon!)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86b43f3774_0_100"/>
          <p:cNvSpPr txBox="1"/>
          <p:nvPr>
            <p:ph type="title"/>
          </p:nvPr>
        </p:nvSpPr>
        <p:spPr>
          <a:xfrm>
            <a:off x="457200" y="2647125"/>
            <a:ext cx="860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latin typeface="Helvetica Neue"/>
                <a:ea typeface="Helvetica Neue"/>
                <a:cs typeface="Helvetica Neue"/>
                <a:sym typeface="Helvetica Neue"/>
              </a:rPr>
              <a:t>Methodology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4" name="Google Shape;264;g286b43f3774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5" y="4383000"/>
            <a:ext cx="2546550" cy="5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86b43f3774_0_100"/>
          <p:cNvPicPr preferRelativeResize="0"/>
          <p:nvPr/>
        </p:nvPicPr>
        <p:blipFill rotWithShape="1">
          <a:blip r:embed="rId4">
            <a:alphaModFix/>
          </a:blip>
          <a:srcRect b="0" l="22343" r="4208" t="0"/>
          <a:stretch/>
        </p:blipFill>
        <p:spPr>
          <a:xfrm>
            <a:off x="78025" y="63875"/>
            <a:ext cx="3019024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86b43f3774_0_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175" y="99350"/>
            <a:ext cx="2338900" cy="8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The methodology…</a:t>
            </a:r>
            <a:endParaRPr sz="2800"/>
          </a:p>
        </p:txBody>
      </p:sp>
      <p:sp>
        <p:nvSpPr>
          <p:cNvPr id="272" name="Google Shape;272;p8"/>
          <p:cNvSpPr txBox="1"/>
          <p:nvPr/>
        </p:nvSpPr>
        <p:spPr>
          <a:xfrm>
            <a:off x="233775" y="905525"/>
            <a:ext cx="87510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94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 identified twenty languages (other than English), representing many parts of the world, but importantly are large, and have over 1,000 editors and 10000 </a:t>
            </a:r>
            <a:r>
              <a:rPr lang="en-GB" sz="1800">
                <a:solidFill>
                  <a:srgbClr val="595959"/>
                </a:solidFill>
              </a:rPr>
              <a:t>research “citations”</a:t>
            </a:r>
            <a:endParaRPr sz="1800"/>
          </a:p>
          <a:p>
            <a:pPr indent="-311150" lvl="7" marL="3746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French, Spanish, Catalan, Portuguese, Italian, German, Greek, Turkish</a:t>
            </a:r>
            <a:r>
              <a:rPr lang="en-GB" sz="1800"/>
              <a:t>, </a:t>
            </a: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Chinese/Mandarin, Persian/Farzi, Indonesian, Arabic, Vietnamese, Korean, Japanese</a:t>
            </a:r>
            <a:r>
              <a:rPr lang="en-GB" sz="1800"/>
              <a:t>, </a:t>
            </a: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Russian, Ukrainian, Polish, Czech, Serbian</a:t>
            </a:r>
            <a:b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88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citations identified by Altmetrics were mapped to the relevant cited publications (articles, books, etc) in Dimensions, and mapped to one of six subject areas.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/>
              <a:t>The clever bit (we hope)</a:t>
            </a:r>
            <a:endParaRPr sz="2800"/>
          </a:p>
        </p:txBody>
      </p:sp>
      <p:sp>
        <p:nvSpPr>
          <p:cNvPr id="278" name="Google Shape;278;p9"/>
          <p:cNvSpPr txBox="1"/>
          <p:nvPr/>
        </p:nvSpPr>
        <p:spPr>
          <a:xfrm>
            <a:off x="233775" y="905525"/>
            <a:ext cx="3822300" cy="3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30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each language, we determined the number of articles that are uniquely cited by this Wikipedia (and ONLY this Wikipedia)</a:t>
            </a:r>
            <a:endParaRPr sz="1700"/>
          </a:p>
          <a:p>
            <a:pPr indent="-2730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 the number of articles </a:t>
            </a:r>
            <a:r>
              <a:rPr b="0" i="0" lang="en-GB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cited </a:t>
            </a:r>
            <a:r>
              <a:rPr b="0" i="0" lang="en-GB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English and at least one other wikipedia language</a:t>
            </a:r>
            <a:endParaRPr sz="1700"/>
          </a:p>
          <a:p>
            <a:pPr indent="-2730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Finally, the number of articles cited by this Wikipedia and by at least one other non-English Wikipedia </a:t>
            </a:r>
            <a:endParaRPr sz="1700"/>
          </a:p>
        </p:txBody>
      </p:sp>
      <p:pic>
        <p:nvPicPr>
          <p:cNvPr descr="A picture containing circle, text, screenshot, diagram&#10;&#10;Description automatically generated" id="279" name="Google Shape;2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4547" y="575570"/>
            <a:ext cx="4453890" cy="39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9"/>
          <p:cNvSpPr/>
          <p:nvPr/>
        </p:nvSpPr>
        <p:spPr>
          <a:xfrm>
            <a:off x="5776775" y="1529150"/>
            <a:ext cx="1312800" cy="35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Mentioned in j</a:t>
            </a:r>
            <a:r>
              <a:rPr lang="en-GB" sz="800"/>
              <a:t>ust Spanish wiki</a:t>
            </a:r>
            <a:endParaRPr sz="800"/>
          </a:p>
        </p:txBody>
      </p:sp>
      <p:sp>
        <p:nvSpPr>
          <p:cNvPr id="281" name="Google Shape;281;p9"/>
          <p:cNvSpPr/>
          <p:nvPr/>
        </p:nvSpPr>
        <p:spPr>
          <a:xfrm>
            <a:off x="6732350" y="2427838"/>
            <a:ext cx="1312800" cy="21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Spanish + English wiki</a:t>
            </a:r>
            <a:endParaRPr sz="800"/>
          </a:p>
        </p:txBody>
      </p:sp>
      <p:sp>
        <p:nvSpPr>
          <p:cNvPr id="282" name="Google Shape;282;p9"/>
          <p:cNvSpPr/>
          <p:nvPr/>
        </p:nvSpPr>
        <p:spPr>
          <a:xfrm>
            <a:off x="5776775" y="2904633"/>
            <a:ext cx="1312800" cy="35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Spanish + English + French wiki</a:t>
            </a:r>
            <a:endParaRPr sz="800"/>
          </a:p>
        </p:txBody>
      </p:sp>
      <p:sp>
        <p:nvSpPr>
          <p:cNvPr id="283" name="Google Shape;283;p9"/>
          <p:cNvSpPr/>
          <p:nvPr/>
        </p:nvSpPr>
        <p:spPr>
          <a:xfrm>
            <a:off x="4876775" y="2427825"/>
            <a:ext cx="1312800" cy="21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Spanish + French wiki</a:t>
            </a:r>
            <a:endParaRPr sz="800"/>
          </a:p>
        </p:txBody>
      </p:sp>
      <p:sp>
        <p:nvSpPr>
          <p:cNvPr id="284" name="Google Shape;284;p9"/>
          <p:cNvSpPr/>
          <p:nvPr/>
        </p:nvSpPr>
        <p:spPr>
          <a:xfrm>
            <a:off x="5088625" y="153150"/>
            <a:ext cx="2846100" cy="42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Imagine a publication</a:t>
            </a: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7204275" y="2279775"/>
            <a:ext cx="154800" cy="127200"/>
          </a:xfrm>
          <a:prstGeom prst="rect">
            <a:avLst/>
          </a:prstGeom>
          <a:solidFill>
            <a:srgbClr val="A0A0A0"/>
          </a:solidFill>
          <a:ln cap="flat" cmpd="sng" w="9525">
            <a:solidFill>
              <a:srgbClr val="A0A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>
            <a:off x="6537950" y="2744425"/>
            <a:ext cx="101700" cy="94500"/>
          </a:xfrm>
          <a:prstGeom prst="rect">
            <a:avLst/>
          </a:prstGeom>
          <a:solidFill>
            <a:srgbClr val="A0A0A0"/>
          </a:solidFill>
          <a:ln cap="flat" cmpd="sng" w="9525">
            <a:solidFill>
              <a:srgbClr val="A0A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imensions">
  <a:themeElements>
    <a:clrScheme name="Simple Light">
      <a:dk1>
        <a:srgbClr val="2A245C"/>
      </a:dk1>
      <a:lt1>
        <a:srgbClr val="FFFFFF"/>
      </a:lt1>
      <a:dk2>
        <a:srgbClr val="491759"/>
      </a:dk2>
      <a:lt2>
        <a:srgbClr val="EEEEEE"/>
      </a:lt2>
      <a:accent1>
        <a:srgbClr val="40BBED"/>
      </a:accent1>
      <a:accent2>
        <a:srgbClr val="304E9D"/>
      </a:accent2>
      <a:accent3>
        <a:srgbClr val="A2C617"/>
      </a:accent3>
      <a:accent4>
        <a:srgbClr val="EA3D9C"/>
      </a:accent4>
      <a:accent5>
        <a:srgbClr val="F18900"/>
      </a:accent5>
      <a:accent6>
        <a:srgbClr val="FFCC00"/>
      </a:accent6>
      <a:hlink>
        <a:srgbClr val="888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Custom 1">
      <a:dk1>
        <a:srgbClr val="000000"/>
      </a:dk1>
      <a:lt1>
        <a:srgbClr val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