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95" r:id="rId3"/>
    <p:sldId id="297" r:id="rId4"/>
    <p:sldId id="291" r:id="rId5"/>
    <p:sldId id="293" r:id="rId6"/>
    <p:sldId id="259" r:id="rId7"/>
    <p:sldId id="300" r:id="rId8"/>
    <p:sldId id="309" r:id="rId9"/>
    <p:sldId id="285" r:id="rId10"/>
    <p:sldId id="286" r:id="rId11"/>
    <p:sldId id="290" r:id="rId12"/>
    <p:sldId id="294" r:id="rId13"/>
    <p:sldId id="278" r:id="rId14"/>
    <p:sldId id="275" r:id="rId15"/>
    <p:sldId id="279" r:id="rId16"/>
    <p:sldId id="298" r:id="rId17"/>
    <p:sldId id="304" r:id="rId18"/>
    <p:sldId id="305" r:id="rId19"/>
    <p:sldId id="303" r:id="rId20"/>
    <p:sldId id="302" r:id="rId21"/>
    <p:sldId id="312" r:id="rId22"/>
    <p:sldId id="315" r:id="rId23"/>
    <p:sldId id="316" r:id="rId24"/>
    <p:sldId id="317" r:id="rId25"/>
    <p:sldId id="307" r:id="rId26"/>
    <p:sldId id="310" r:id="rId27"/>
    <p:sldId id="319" r:id="rId28"/>
    <p:sldId id="318" r:id="rId29"/>
    <p:sldId id="313" r:id="rId30"/>
    <p:sldId id="320" r:id="rId31"/>
    <p:sldId id="299" r:id="rId32"/>
    <p:sldId id="308" r:id="rId33"/>
    <p:sldId id="296" r:id="rId34"/>
    <p:sldId id="287" r:id="rId35"/>
    <p:sldId id="288" r:id="rId36"/>
    <p:sldId id="289" r:id="rId37"/>
    <p:sldId id="284" r:id="rId38"/>
    <p:sldId id="280" r:id="rId39"/>
    <p:sldId id="281" r:id="rId40"/>
    <p:sldId id="282" r:id="rId41"/>
    <p:sldId id="28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71" autoAdjust="0"/>
  </p:normalViewPr>
  <p:slideViewPr>
    <p:cSldViewPr snapToGrid="0">
      <p:cViewPr varScale="1">
        <p:scale>
          <a:sx n="95" d="100"/>
          <a:sy n="95" d="100"/>
        </p:scale>
        <p:origin x="1161"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009C0-A11A-46CC-B1B2-5631B4167B19}" type="datetimeFigureOut">
              <a:rPr lang="en-GB" smtClean="0"/>
              <a:t>25/09/2023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04B13-87A1-467C-8483-E4E52AE98BCD}" type="slidenum">
              <a:rPr lang="en-GB" smtClean="0"/>
              <a:t>‹#›</a:t>
            </a:fld>
            <a:endParaRPr lang="en-GB"/>
          </a:p>
        </p:txBody>
      </p:sp>
    </p:spTree>
    <p:extLst>
      <p:ext uri="{BB962C8B-B14F-4D97-AF65-F5344CB8AC3E}">
        <p14:creationId xmlns:p14="http://schemas.microsoft.com/office/powerpoint/2010/main" val="428526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23130"/>
                </a:solidFill>
                <a:effectLst/>
                <a:latin typeface="Segoe UI" panose="020B0502040204020203" pitchFamily="34" charset="0"/>
              </a:rPr>
              <a:t>https://nwb2023.lib.chalmers.se/program/ (50 minutes) </a:t>
            </a:r>
            <a:r>
              <a:rPr lang="en-GB" b="0" i="0" dirty="0">
                <a:solidFill>
                  <a:srgbClr val="333333"/>
                </a:solidFill>
                <a:effectLst/>
                <a:latin typeface="Libre Franklin" panose="020B0604020202020204" pitchFamily="2" charset="0"/>
              </a:rPr>
              <a:t>09:25 – 10:15 Swedish time (8.25-9.15 UK time) Thursday 12 October</a:t>
            </a:r>
            <a:endParaRPr lang="en-US" b="1" i="0" dirty="0">
              <a:solidFill>
                <a:srgbClr val="32313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full 141 page report with technical details and information about individual </a:t>
            </a:r>
            <a:r>
              <a:rPr lang="en-US" dirty="0" err="1"/>
              <a:t>UoAs</a:t>
            </a:r>
            <a:r>
              <a:rPr lang="en-US" dirty="0"/>
              <a:t> can be found on the website.</a:t>
            </a:r>
            <a:endParaRPr lang="en-GB" dirty="0"/>
          </a:p>
          <a:p>
            <a:r>
              <a:rPr lang="en-GB" dirty="0"/>
              <a:t>Fix graphs</a:t>
            </a:r>
          </a:p>
        </p:txBody>
      </p:sp>
      <p:sp>
        <p:nvSpPr>
          <p:cNvPr id="4" name="Slide Number Placeholder 3"/>
          <p:cNvSpPr>
            <a:spLocks noGrp="1"/>
          </p:cNvSpPr>
          <p:nvPr>
            <p:ph type="sldNum" sz="quarter" idx="5"/>
          </p:nvPr>
        </p:nvSpPr>
        <p:spPr/>
        <p:txBody>
          <a:bodyPr/>
          <a:lstStyle/>
          <a:p>
            <a:fld id="{F8704B13-87A1-467C-8483-E4E52AE98BCD}" type="slidenum">
              <a:rPr lang="en-GB" smtClean="0"/>
              <a:t>1</a:t>
            </a:fld>
            <a:endParaRPr lang="en-GB"/>
          </a:p>
        </p:txBody>
      </p:sp>
    </p:spTree>
    <p:extLst>
      <p:ext uri="{BB962C8B-B14F-4D97-AF65-F5344CB8AC3E}">
        <p14:creationId xmlns:p14="http://schemas.microsoft.com/office/powerpoint/2010/main" val="1395457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Implicit in the previous slide is that social factors are important in the acceptability of </a:t>
            </a:r>
            <a:r>
              <a:rPr lang="en-US"/>
              <a:t>AI solutions.</a:t>
            </a:r>
          </a:p>
          <a:p>
            <a:endParaRPr lang="en-US"/>
          </a:p>
          <a:p>
            <a:r>
              <a:rPr lang="en-US" dirty="0"/>
              <a:t>Also lack of full text, lack of systematic knowledge about how quality judgements are made.</a:t>
            </a:r>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12</a:t>
            </a:fld>
            <a:endParaRPr lang="en-GB"/>
          </a:p>
        </p:txBody>
      </p:sp>
    </p:spTree>
    <p:extLst>
      <p:ext uri="{BB962C8B-B14F-4D97-AF65-F5344CB8AC3E}">
        <p14:creationId xmlns:p14="http://schemas.microsoft.com/office/powerpoint/2010/main" val="458340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Thelwall, M. (2020). Female citation impact superiority 1996-2018 in six out of seven English-speaking nations. Journal of the Association for Information Science and Technology, 71(8), 979–990. </a:t>
            </a:r>
            <a:r>
              <a:rPr lang="en-US"/>
              <a:t>DOI: 10.1002/asi.24316 [Female first-authored research tends to be more cited in Australia, Canada, Ireland, Jamaica, New Zealand, UK but not the USA, although differences in all cases are small.] https://arxiv.org/ftp/arxiv/papers/1904/1904.12919.pdf</a:t>
            </a:r>
            <a:endParaRPr lang="en-GB"/>
          </a:p>
        </p:txBody>
      </p:sp>
      <p:sp>
        <p:nvSpPr>
          <p:cNvPr id="4" name="Slide Number Placeholder 3"/>
          <p:cNvSpPr>
            <a:spLocks noGrp="1"/>
          </p:cNvSpPr>
          <p:nvPr>
            <p:ph type="sldNum" sz="quarter" idx="5"/>
          </p:nvPr>
        </p:nvSpPr>
        <p:spPr/>
        <p:txBody>
          <a:bodyPr/>
          <a:lstStyle/>
          <a:p>
            <a:fld id="{F8704B13-87A1-467C-8483-E4E52AE98BCD}" type="slidenum">
              <a:rPr lang="en-GB" smtClean="0"/>
              <a:t>13</a:t>
            </a:fld>
            <a:endParaRPr lang="en-GB"/>
          </a:p>
        </p:txBody>
      </p:sp>
    </p:spTree>
    <p:extLst>
      <p:ext uri="{BB962C8B-B14F-4D97-AF65-F5344CB8AC3E}">
        <p14:creationId xmlns:p14="http://schemas.microsoft.com/office/powerpoint/2010/main" val="1554761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same recommendations that the presentation started with but expanded and focusing more on the technology.</a:t>
            </a:r>
          </a:p>
          <a:p>
            <a:r>
              <a:rPr lang="en-US" dirty="0"/>
              <a:t>1) </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Gives up to 6% overall score shifts for large submissions and up to 25% for smaller submissions</a:t>
            </a:r>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14</a:t>
            </a:fld>
            <a:endParaRPr lang="en-GB"/>
          </a:p>
        </p:txBody>
      </p:sp>
    </p:spTree>
    <p:extLst>
      <p:ext uri="{BB962C8B-B14F-4D97-AF65-F5344CB8AC3E}">
        <p14:creationId xmlns:p14="http://schemas.microsoft.com/office/powerpoint/2010/main" val="3724085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no major journal gave a guarantee or probability above 90% of a 4*.</a:t>
            </a:r>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15</a:t>
            </a:fld>
            <a:endParaRPr lang="en-GB"/>
          </a:p>
        </p:txBody>
      </p:sp>
    </p:spTree>
    <p:extLst>
      <p:ext uri="{BB962C8B-B14F-4D97-AF65-F5344CB8AC3E}">
        <p14:creationId xmlns:p14="http://schemas.microsoft.com/office/powerpoint/2010/main" val="2049097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FAQ based on steering group and focus groups, combined with more technical background information.</a:t>
            </a:r>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16</a:t>
            </a:fld>
            <a:endParaRPr lang="en-GB"/>
          </a:p>
        </p:txBody>
      </p:sp>
    </p:spTree>
    <p:extLst>
      <p:ext uri="{BB962C8B-B14F-4D97-AF65-F5344CB8AC3E}">
        <p14:creationId xmlns:p14="http://schemas.microsoft.com/office/powerpoint/2010/main" val="3782454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mj-lt"/>
              <a:buAutoNum type="arabicPeriod"/>
              <a:tabLst>
                <a:tab pos="228600" algn="l"/>
              </a:tabLst>
            </a:pPr>
            <a:r>
              <a:rPr lang="en-GB" sz="1800" dirty="0">
                <a:effectLst/>
                <a:latin typeface="Times New Roman" panose="02020603050405020304" pitchFamily="18" charset="0"/>
                <a:ea typeface="Times New Roman" panose="02020603050405020304" pitchFamily="18" charset="0"/>
              </a:rPr>
              <a:t>Thelwall, M., </a:t>
            </a:r>
            <a:r>
              <a:rPr lang="en-GB" sz="1800" dirty="0" err="1">
                <a:effectLst/>
                <a:latin typeface="Times New Roman" panose="02020603050405020304" pitchFamily="18" charset="0"/>
                <a:ea typeface="Times New Roman" panose="02020603050405020304" pitchFamily="18" charset="0"/>
              </a:rPr>
              <a:t>Kousha</a:t>
            </a:r>
            <a:r>
              <a:rPr lang="en-GB" sz="1800" dirty="0">
                <a:effectLst/>
                <a:latin typeface="Times New Roman" panose="02020603050405020304" pitchFamily="18" charset="0"/>
                <a:ea typeface="Times New Roman" panose="02020603050405020304" pitchFamily="18" charset="0"/>
              </a:rPr>
              <a:t>, K., Stuart, E., Makita, M., </a:t>
            </a:r>
            <a:r>
              <a:rPr lang="en-GB" sz="1800" dirty="0" err="1">
                <a:effectLst/>
                <a:latin typeface="Times New Roman" panose="02020603050405020304" pitchFamily="18" charset="0"/>
                <a:ea typeface="Times New Roman" panose="02020603050405020304" pitchFamily="18" charset="0"/>
              </a:rPr>
              <a:t>Abdoli</a:t>
            </a:r>
            <a:r>
              <a:rPr lang="en-GB" sz="1800" dirty="0">
                <a:effectLst/>
                <a:latin typeface="Times New Roman" panose="02020603050405020304" pitchFamily="18" charset="0"/>
                <a:ea typeface="Times New Roman" panose="02020603050405020304" pitchFamily="18" charset="0"/>
              </a:rPr>
              <a:t>, M., Wilson, P. &amp; Levitt, J. (2023). In which fields are citations indicators of research quality? </a:t>
            </a:r>
            <a:r>
              <a:rPr lang="en-GB" sz="1800" i="1" dirty="0">
                <a:effectLst/>
                <a:latin typeface="Times New Roman" panose="02020603050405020304" pitchFamily="18" charset="0"/>
                <a:ea typeface="Times New Roman" panose="02020603050405020304" pitchFamily="18" charset="0"/>
              </a:rPr>
              <a:t>Journal of the Association for Information Science and Technology</a:t>
            </a:r>
            <a:r>
              <a:rPr lang="en-GB" sz="1800" dirty="0">
                <a:effectLst/>
                <a:latin typeface="Times New Roman" panose="02020603050405020304" pitchFamily="18" charset="0"/>
                <a:ea typeface="Times New Roman" panose="02020603050405020304" pitchFamily="18" charset="0"/>
              </a:rPr>
              <a:t>, 74(8), 941-953. https://doi.org/10.1002/asi.24767</a:t>
            </a:r>
          </a:p>
        </p:txBody>
      </p:sp>
      <p:sp>
        <p:nvSpPr>
          <p:cNvPr id="4" name="Slide Number Placeholder 3"/>
          <p:cNvSpPr>
            <a:spLocks noGrp="1"/>
          </p:cNvSpPr>
          <p:nvPr>
            <p:ph type="sldNum" sz="quarter" idx="5"/>
          </p:nvPr>
        </p:nvSpPr>
        <p:spPr/>
        <p:txBody>
          <a:bodyPr/>
          <a:lstStyle/>
          <a:p>
            <a:fld id="{F8704B13-87A1-467C-8483-E4E52AE98BCD}" type="slidenum">
              <a:rPr lang="en-GB" smtClean="0"/>
              <a:t>17</a:t>
            </a:fld>
            <a:endParaRPr lang="en-GB"/>
          </a:p>
        </p:txBody>
      </p:sp>
    </p:spTree>
    <p:extLst>
      <p:ext uri="{BB962C8B-B14F-4D97-AF65-F5344CB8AC3E}">
        <p14:creationId xmlns:p14="http://schemas.microsoft.com/office/powerpoint/2010/main" val="1075397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mj-lt"/>
              <a:buAutoNum type="arabicPeriod"/>
              <a:tabLst>
                <a:tab pos="228600" algn="l"/>
              </a:tabLst>
            </a:pPr>
            <a:r>
              <a:rPr lang="en-GB" sz="1800" dirty="0">
                <a:effectLst/>
                <a:latin typeface="Times New Roman" panose="02020603050405020304" pitchFamily="18" charset="0"/>
                <a:ea typeface="Times New Roman" panose="02020603050405020304" pitchFamily="18" charset="0"/>
              </a:rPr>
              <a:t>Thelwall, M., </a:t>
            </a:r>
            <a:r>
              <a:rPr lang="en-GB" sz="1800" dirty="0" err="1">
                <a:effectLst/>
                <a:latin typeface="Times New Roman" panose="02020603050405020304" pitchFamily="18" charset="0"/>
                <a:ea typeface="Times New Roman" panose="02020603050405020304" pitchFamily="18" charset="0"/>
              </a:rPr>
              <a:t>Kousha</a:t>
            </a:r>
            <a:r>
              <a:rPr lang="en-GB" sz="1800" dirty="0">
                <a:effectLst/>
                <a:latin typeface="Times New Roman" panose="02020603050405020304" pitchFamily="18" charset="0"/>
                <a:ea typeface="Times New Roman" panose="02020603050405020304" pitchFamily="18" charset="0"/>
              </a:rPr>
              <a:t>, K., Stuart, E., Makita, M., </a:t>
            </a:r>
            <a:r>
              <a:rPr lang="en-GB" sz="1800" dirty="0" err="1">
                <a:effectLst/>
                <a:latin typeface="Times New Roman" panose="02020603050405020304" pitchFamily="18" charset="0"/>
                <a:ea typeface="Times New Roman" panose="02020603050405020304" pitchFamily="18" charset="0"/>
              </a:rPr>
              <a:t>Abdoli</a:t>
            </a:r>
            <a:r>
              <a:rPr lang="en-GB" sz="1800" dirty="0">
                <a:effectLst/>
                <a:latin typeface="Times New Roman" panose="02020603050405020304" pitchFamily="18" charset="0"/>
                <a:ea typeface="Times New Roman" panose="02020603050405020304" pitchFamily="18" charset="0"/>
              </a:rPr>
              <a:t>, M., Wilson, P. &amp; Levitt, J. (2023). In which fields are citations indicators of research quality? </a:t>
            </a:r>
            <a:r>
              <a:rPr lang="en-GB" sz="1800" i="1" dirty="0">
                <a:effectLst/>
                <a:latin typeface="Times New Roman" panose="02020603050405020304" pitchFamily="18" charset="0"/>
                <a:ea typeface="Times New Roman" panose="02020603050405020304" pitchFamily="18" charset="0"/>
              </a:rPr>
              <a:t>Journal of the Association for Information Science and Technology</a:t>
            </a:r>
            <a:r>
              <a:rPr lang="en-GB" sz="1800" dirty="0">
                <a:effectLst/>
                <a:latin typeface="Times New Roman" panose="02020603050405020304" pitchFamily="18" charset="0"/>
                <a:ea typeface="Times New Roman" panose="02020603050405020304" pitchFamily="18" charset="0"/>
              </a:rPr>
              <a:t>, 74(8), 941-953. https://doi.org/10.1002/asi.24767</a:t>
            </a:r>
          </a:p>
        </p:txBody>
      </p:sp>
      <p:sp>
        <p:nvSpPr>
          <p:cNvPr id="4" name="Slide Number Placeholder 3"/>
          <p:cNvSpPr>
            <a:spLocks noGrp="1"/>
          </p:cNvSpPr>
          <p:nvPr>
            <p:ph type="sldNum" sz="quarter" idx="5"/>
          </p:nvPr>
        </p:nvSpPr>
        <p:spPr/>
        <p:txBody>
          <a:bodyPr/>
          <a:lstStyle/>
          <a:p>
            <a:fld id="{F8704B13-87A1-467C-8483-E4E52AE98BCD}" type="slidenum">
              <a:rPr lang="en-GB" smtClean="0"/>
              <a:t>18</a:t>
            </a:fld>
            <a:endParaRPr lang="en-GB"/>
          </a:p>
        </p:txBody>
      </p:sp>
    </p:spTree>
    <p:extLst>
      <p:ext uri="{BB962C8B-B14F-4D97-AF65-F5344CB8AC3E}">
        <p14:creationId xmlns:p14="http://schemas.microsoft.com/office/powerpoint/2010/main" val="3342109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Thelwall, M., </a:t>
            </a:r>
            <a:r>
              <a:rPr lang="en-GB" sz="1800" dirty="0" err="1">
                <a:effectLst/>
                <a:latin typeface="Times New Roman" panose="02020603050405020304" pitchFamily="18" charset="0"/>
                <a:ea typeface="Times New Roman" panose="02020603050405020304" pitchFamily="18" charset="0"/>
              </a:rPr>
              <a:t>Kousha</a:t>
            </a:r>
            <a:r>
              <a:rPr lang="en-GB" sz="1800" dirty="0">
                <a:effectLst/>
                <a:latin typeface="Times New Roman" panose="02020603050405020304" pitchFamily="18" charset="0"/>
                <a:ea typeface="Times New Roman" panose="02020603050405020304" pitchFamily="18" charset="0"/>
              </a:rPr>
              <a:t>, K., Makita, M., </a:t>
            </a:r>
            <a:r>
              <a:rPr lang="en-GB" sz="1800" dirty="0" err="1">
                <a:effectLst/>
                <a:latin typeface="Times New Roman" panose="02020603050405020304" pitchFamily="18" charset="0"/>
                <a:ea typeface="Times New Roman" panose="02020603050405020304" pitchFamily="18" charset="0"/>
              </a:rPr>
              <a:t>Abdoli</a:t>
            </a:r>
            <a:r>
              <a:rPr lang="en-GB" sz="1800" dirty="0">
                <a:effectLst/>
                <a:latin typeface="Times New Roman" panose="02020603050405020304" pitchFamily="18" charset="0"/>
                <a:ea typeface="Times New Roman" panose="02020603050405020304" pitchFamily="18" charset="0"/>
              </a:rPr>
              <a:t>, M., Stuart, E., Wilson, P. &amp; Levitt, J. (2023). In which fields do higher impact journals publish higher quality articles? </a:t>
            </a:r>
            <a:r>
              <a:rPr lang="en-GB" sz="1800" i="1" dirty="0">
                <a:effectLst/>
                <a:latin typeface="Times New Roman" panose="02020603050405020304" pitchFamily="18" charset="0"/>
                <a:ea typeface="Times New Roman" panose="02020603050405020304" pitchFamily="18" charset="0"/>
              </a:rPr>
              <a:t>Scientometrics</a:t>
            </a:r>
            <a:r>
              <a:rPr lang="en-GB" sz="1800" dirty="0">
                <a:effectLst/>
                <a:latin typeface="Times New Roman" panose="02020603050405020304" pitchFamily="18" charset="0"/>
                <a:ea typeface="Times New Roman" panose="02020603050405020304" pitchFamily="18" charset="0"/>
              </a:rPr>
              <a:t>, 128, 3915-3933. https://doi.org/10.1007/s11192-023-04735-0</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US" sz="1800" dirty="0">
                <a:effectLst/>
                <a:latin typeface="Calibri" panose="020F0502020204030204" pitchFamily="34" charset="0"/>
                <a:cs typeface="Times New Roman" panose="02020603050405020304" pitchFamily="18" charset="0"/>
              </a:rPr>
              <a:t>The 50 article figure is cited in the main report.</a:t>
            </a:r>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19</a:t>
            </a:fld>
            <a:endParaRPr lang="en-GB"/>
          </a:p>
        </p:txBody>
      </p:sp>
    </p:spTree>
    <p:extLst>
      <p:ext uri="{BB962C8B-B14F-4D97-AF65-F5344CB8AC3E}">
        <p14:creationId xmlns:p14="http://schemas.microsoft.com/office/powerpoint/2010/main" val="3394302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Thelwall, M., Kousha, K., Makita, M.,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Abdoli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 Stuart, E., Wilson, P. &amp; Levitt, J. (in press). In which fields do higher impact journals publish higher quality articles?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Scientometrics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20</a:t>
            </a:fld>
            <a:endParaRPr lang="en-GB"/>
          </a:p>
        </p:txBody>
      </p:sp>
    </p:spTree>
    <p:extLst>
      <p:ext uri="{BB962C8B-B14F-4D97-AF65-F5344CB8AC3E}">
        <p14:creationId xmlns:p14="http://schemas.microsoft.com/office/powerpoint/2010/main" val="83922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21</a:t>
            </a:fld>
            <a:endParaRPr lang="en-GB"/>
          </a:p>
        </p:txBody>
      </p:sp>
    </p:spTree>
    <p:extLst>
      <p:ext uri="{BB962C8B-B14F-4D97-AF65-F5344CB8AC3E}">
        <p14:creationId xmlns:p14="http://schemas.microsoft.com/office/powerpoint/2010/main" val="140039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Vary between relatively coherent to mixed.</a:t>
            </a:r>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3</a:t>
            </a:fld>
            <a:endParaRPr lang="en-GB"/>
          </a:p>
        </p:txBody>
      </p:sp>
    </p:spTree>
    <p:extLst>
      <p:ext uri="{BB962C8B-B14F-4D97-AF65-F5344CB8AC3E}">
        <p14:creationId xmlns:p14="http://schemas.microsoft.com/office/powerpoint/2010/main" val="3010361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23</a:t>
            </a:fld>
            <a:endParaRPr lang="en-GB"/>
          </a:p>
        </p:txBody>
      </p:sp>
    </p:spTree>
    <p:extLst>
      <p:ext uri="{BB962C8B-B14F-4D97-AF65-F5344CB8AC3E}">
        <p14:creationId xmlns:p14="http://schemas.microsoft.com/office/powerpoint/2010/main" val="3372350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Thelwall, M., </a:t>
            </a:r>
            <a:r>
              <a:rPr lang="en-GB" sz="1800" dirty="0" err="1">
                <a:effectLst/>
                <a:latin typeface="Times New Roman" panose="02020603050405020304" pitchFamily="18" charset="0"/>
                <a:ea typeface="Times New Roman" panose="02020603050405020304" pitchFamily="18" charset="0"/>
              </a:rPr>
              <a:t>Kousha</a:t>
            </a:r>
            <a:r>
              <a:rPr lang="en-GB" sz="1800" dirty="0">
                <a:effectLst/>
                <a:latin typeface="Times New Roman" panose="02020603050405020304" pitchFamily="18" charset="0"/>
                <a:ea typeface="Times New Roman" panose="02020603050405020304" pitchFamily="18" charset="0"/>
              </a:rPr>
              <a:t>, K., </a:t>
            </a:r>
            <a:r>
              <a:rPr lang="en-GB" sz="1800" dirty="0" err="1">
                <a:effectLst/>
                <a:latin typeface="Times New Roman" panose="02020603050405020304" pitchFamily="18" charset="0"/>
                <a:ea typeface="Times New Roman" panose="02020603050405020304" pitchFamily="18" charset="0"/>
              </a:rPr>
              <a:t>Abdoli</a:t>
            </a:r>
            <a:r>
              <a:rPr lang="en-GB" sz="1800" dirty="0">
                <a:effectLst/>
                <a:latin typeface="Times New Roman" panose="02020603050405020304" pitchFamily="18" charset="0"/>
                <a:ea typeface="Times New Roman" panose="02020603050405020304" pitchFamily="18" charset="0"/>
              </a:rPr>
              <a:t>, M., Stuart, E., Makita, M., Font-Julián, C. I., Wilson, P. &amp; Levitt, J. (2023). Is research funding always beneficial? A cross-disciplinary analysis of UK research 2014-20. </a:t>
            </a:r>
            <a:r>
              <a:rPr lang="en-GB" sz="1800" i="1" dirty="0">
                <a:effectLst/>
                <a:latin typeface="Times New Roman" panose="02020603050405020304" pitchFamily="18" charset="0"/>
                <a:ea typeface="Times New Roman" panose="02020603050405020304" pitchFamily="18" charset="0"/>
              </a:rPr>
              <a:t>Quantitative Science Studies</a:t>
            </a:r>
            <a:r>
              <a:rPr lang="en-GB" sz="1800" dirty="0">
                <a:effectLst/>
                <a:latin typeface="Times New Roman" panose="02020603050405020304" pitchFamily="18" charset="0"/>
                <a:ea typeface="Times New Roman" panose="02020603050405020304" pitchFamily="18" charset="0"/>
              </a:rPr>
              <a:t>, 4(2), 501–534.</a:t>
            </a:r>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25</a:t>
            </a:fld>
            <a:endParaRPr lang="en-GB"/>
          </a:p>
        </p:txBody>
      </p:sp>
    </p:spTree>
    <p:extLst>
      <p:ext uri="{BB962C8B-B14F-4D97-AF65-F5344CB8AC3E}">
        <p14:creationId xmlns:p14="http://schemas.microsoft.com/office/powerpoint/2010/main" val="3970073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28</a:t>
            </a:fld>
            <a:endParaRPr lang="en-GB"/>
          </a:p>
        </p:txBody>
      </p:sp>
    </p:spTree>
    <p:extLst>
      <p:ext uri="{BB962C8B-B14F-4D97-AF65-F5344CB8AC3E}">
        <p14:creationId xmlns:p14="http://schemas.microsoft.com/office/powerpoint/2010/main" val="1298787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30</a:t>
            </a:fld>
            <a:endParaRPr lang="en-GB"/>
          </a:p>
        </p:txBody>
      </p:sp>
    </p:spTree>
    <p:extLst>
      <p:ext uri="{BB962C8B-B14F-4D97-AF65-F5344CB8AC3E}">
        <p14:creationId xmlns:p14="http://schemas.microsoft.com/office/powerpoint/2010/main" val="2905923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31</a:t>
            </a:fld>
            <a:endParaRPr lang="en-GB"/>
          </a:p>
        </p:txBody>
      </p:sp>
    </p:spTree>
    <p:extLst>
      <p:ext uri="{BB962C8B-B14F-4D97-AF65-F5344CB8AC3E}">
        <p14:creationId xmlns:p14="http://schemas.microsoft.com/office/powerpoint/2010/main" val="458690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32</a:t>
            </a:fld>
            <a:endParaRPr lang="en-GB"/>
          </a:p>
        </p:txBody>
      </p:sp>
    </p:spTree>
    <p:extLst>
      <p:ext uri="{BB962C8B-B14F-4D97-AF65-F5344CB8AC3E}">
        <p14:creationId xmlns:p14="http://schemas.microsoft.com/office/powerpoint/2010/main" val="3370053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FAQ based on steering group and focus groups, combined with more technical background information.</a:t>
            </a:r>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33</a:t>
            </a:fld>
            <a:endParaRPr lang="en-GB"/>
          </a:p>
        </p:txBody>
      </p:sp>
    </p:spTree>
    <p:extLst>
      <p:ext uri="{BB962C8B-B14F-4D97-AF65-F5344CB8AC3E}">
        <p14:creationId xmlns:p14="http://schemas.microsoft.com/office/powerpoint/2010/main" val="3695936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question we asked is could REF2021 subpanels be completely replaced with AI and the answer was No.</a:t>
            </a:r>
          </a:p>
          <a:p>
            <a:r>
              <a:rPr lang="en-US" dirty="0"/>
              <a:t>This is because the AI cannot work out how good an article is, it can only estimate the quality of an article from surface level features. The accuracy of this guessing approach is not high and decreases over time, so a system built on REF2021 would not work for REF2028, even if the exercise stayed the same.</a:t>
            </a:r>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34</a:t>
            </a:fld>
            <a:endParaRPr lang="en-GB"/>
          </a:p>
        </p:txBody>
      </p:sp>
    </p:spTree>
    <p:extLst>
      <p:ext uri="{BB962C8B-B14F-4D97-AF65-F5344CB8AC3E}">
        <p14:creationId xmlns:p14="http://schemas.microsoft.com/office/powerpoint/2010/main" val="1460769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question that we asked is could some REF2028 outputs be scored by AI, if humans scored the rest? I will give more details later, but the answer was again no because the estimates are still not accurate enough. Whilst on some measures the estimates are very accurate, they still give score shifts that our focus groups almost unanimously said were too large to be acceptable.  One of the dissenting voices commented that this strategy might be acceptable to people that were prepared to take a risk.</a:t>
            </a:r>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35</a:t>
            </a:fld>
            <a:endParaRPr lang="en-GB"/>
          </a:p>
        </p:txBody>
      </p:sp>
    </p:spTree>
    <p:extLst>
      <p:ext uri="{BB962C8B-B14F-4D97-AF65-F5344CB8AC3E}">
        <p14:creationId xmlns:p14="http://schemas.microsoft.com/office/powerpoint/2010/main" val="3890245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question was whether the AI predictions could be given to assessors to help them make their judgements in difficult cases, as the bibliometrics are currently used in some </a:t>
            </a:r>
            <a:r>
              <a:rPr lang="en-US" dirty="0" err="1"/>
              <a:t>UoAs</a:t>
            </a:r>
            <a:r>
              <a:rPr lang="en-US" dirty="0"/>
              <a:t>?</a:t>
            </a:r>
          </a:p>
          <a:p>
            <a:r>
              <a:rPr lang="en-US" dirty="0"/>
              <a:t>This would improve the accuracy of difficult decisions, such as borderline cases and interdisciplinary work, which some sub-panels struggled with.</a:t>
            </a:r>
          </a:p>
          <a:p>
            <a:r>
              <a:rPr lang="en-US" dirty="0"/>
              <a:t>This is a technically good solution, but we still recommend No for this on the basis that journal-level system inputs may generate perverse incentives for people within institutions that over-</a:t>
            </a:r>
            <a:r>
              <a:rPr lang="en-US" dirty="0" err="1"/>
              <a:t>emphasise</a:t>
            </a:r>
            <a:r>
              <a:rPr lang="en-US" dirty="0"/>
              <a:t> them, going against UKRI’s commitment to DORA (declaration on research assessment). In the future, when the journal-level battle is resolved in the UK, this strategy may become acceptable.</a:t>
            </a:r>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36</a:t>
            </a:fld>
            <a:endParaRPr lang="en-GB"/>
          </a:p>
        </p:txBody>
      </p:sp>
    </p:spTree>
    <p:extLst>
      <p:ext uri="{BB962C8B-B14F-4D97-AF65-F5344CB8AC3E}">
        <p14:creationId xmlns:p14="http://schemas.microsoft.com/office/powerpoint/2010/main" val="1451061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specific goal of the project was to assess whether AI could inform or replace human assessors for journal articles in future </a:t>
            </a:r>
            <a:r>
              <a:rPr lang="en-US" dirty="0" err="1"/>
              <a:t>REFs.</a:t>
            </a:r>
            <a:r>
              <a:rPr lang="en-US" dirty="0"/>
              <a:t> This would potentially give a huge time saving since REF2021 consumed substantial time from over 1000 expert assessors.</a:t>
            </a:r>
          </a:p>
          <a:p>
            <a:r>
              <a:rPr lang="en-US" dirty="0"/>
              <a:t>The project was given access to provisional REF2021 journal article scores to test potential AI solutions. This included almost all scores except from the University of Wolverhampton.</a:t>
            </a:r>
          </a:p>
          <a:p>
            <a:r>
              <a:rPr lang="en-US" dirty="0"/>
              <a:t>We used two broad methods. </a:t>
            </a:r>
          </a:p>
          <a:p>
            <a:r>
              <a:rPr lang="en-US" dirty="0"/>
              <a:t>First, based on an extensive literature review of related studies, although this is the first of its kind, we identified the most promising AI strategies and selected a wide range to assess, calculating the accuracy of the findings.</a:t>
            </a:r>
          </a:p>
          <a:p>
            <a:r>
              <a:rPr lang="en-US" dirty="0"/>
              <a:t>Second, we showed the results so a series of focus groups of REF2021 sub-panel members to ask for their opinions on possible strategies for using AI, based on the results.</a:t>
            </a:r>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4</a:t>
            </a:fld>
            <a:endParaRPr lang="en-GB"/>
          </a:p>
        </p:txBody>
      </p:sp>
    </p:spTree>
    <p:extLst>
      <p:ext uri="{BB962C8B-B14F-4D97-AF65-F5344CB8AC3E}">
        <p14:creationId xmlns:p14="http://schemas.microsoft.com/office/powerpoint/2010/main" val="806132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overall recommendation is not to use AI to replace or support scoring in the next REF but to pilot test it on the basis that accuracy may increase and journal factors may become less important as perverse incentives in the future.</a:t>
            </a:r>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37</a:t>
            </a:fld>
            <a:endParaRPr lang="en-GB"/>
          </a:p>
        </p:txBody>
      </p:sp>
    </p:spTree>
    <p:extLst>
      <p:ext uri="{BB962C8B-B14F-4D97-AF65-F5344CB8AC3E}">
        <p14:creationId xmlns:p14="http://schemas.microsoft.com/office/powerpoint/2010/main" val="512828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FAQ based on steering group and focus groups, combined with more technical background information.</a:t>
            </a:r>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5</a:t>
            </a:fld>
            <a:endParaRPr lang="en-GB"/>
          </a:p>
        </p:txBody>
      </p:sp>
    </p:spTree>
    <p:extLst>
      <p:ext uri="{BB962C8B-B14F-4D97-AF65-F5344CB8AC3E}">
        <p14:creationId xmlns:p14="http://schemas.microsoft.com/office/powerpoint/2010/main" val="4188894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used six types of AI inputs to make the predictions from, including almost everything recommended in the literature for related tasks.</a:t>
            </a:r>
          </a:p>
          <a:p>
            <a:r>
              <a:rPr lang="en-US" dirty="0"/>
              <a:t>We included article impact in the belief that more cited articles were more likely to score better. For this we used field and year normalized citation counts to avoid advantaging any age or specialty.</a:t>
            </a:r>
          </a:p>
          <a:p>
            <a:r>
              <a:rPr lang="en-US" dirty="0"/>
              <a:t>We included collaboration-related characteristics of the research team: size, number of collaborating institutions and number of countries.</a:t>
            </a:r>
          </a:p>
          <a:p>
            <a:r>
              <a:rPr lang="en-US" dirty="0"/>
              <a:t>We also factored in the journal article publishing track record of the team: number of articles published and average citation rate of the first author and the team.</a:t>
            </a:r>
          </a:p>
          <a:p>
            <a:r>
              <a:rPr lang="en-US" dirty="0"/>
              <a:t>Abstract readability and page counts were included, but both were weak.</a:t>
            </a:r>
          </a:p>
          <a:p>
            <a:r>
              <a:rPr lang="en-US" dirty="0"/>
              <a:t>Journal citation rate was included, not the Journal Impact Factor but something similar and statistically better.</a:t>
            </a:r>
          </a:p>
          <a:p>
            <a:r>
              <a:rPr lang="en-US" dirty="0"/>
              <a:t>Finally, we used words in the title, abstract and keywords of each article as well as two and three word phrases, such as “randomized controlled trial”. Journal names were also included, which would help journals with consistent quality differing from their JIF.</a:t>
            </a:r>
          </a:p>
          <a:p>
            <a:r>
              <a:rPr lang="en-US" dirty="0"/>
              <a:t>Red inputs were not pre-declared.</a:t>
            </a:r>
          </a:p>
          <a:p>
            <a:r>
              <a:rPr lang="en-US" dirty="0"/>
              <a:t>We also tried full-text, when available but it did not improve results.</a:t>
            </a:r>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6</a:t>
            </a:fld>
            <a:endParaRPr lang="en-GB"/>
          </a:p>
        </p:txBody>
      </p:sp>
    </p:spTree>
    <p:extLst>
      <p:ext uri="{BB962C8B-B14F-4D97-AF65-F5344CB8AC3E}">
        <p14:creationId xmlns:p14="http://schemas.microsoft.com/office/powerpoint/2010/main" val="386281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Overlay with </a:t>
            </a:r>
            <a:r>
              <a:rPr lang="en-GB" dirty="0" err="1"/>
              <a:t>UoAs</a:t>
            </a:r>
            <a:r>
              <a:rPr lang="en-GB" dirty="0"/>
              <a:t> 17+</a:t>
            </a:r>
          </a:p>
        </p:txBody>
      </p:sp>
      <p:sp>
        <p:nvSpPr>
          <p:cNvPr id="4" name="Slide Number Placeholder 3"/>
          <p:cNvSpPr>
            <a:spLocks noGrp="1"/>
          </p:cNvSpPr>
          <p:nvPr>
            <p:ph type="sldNum" sz="quarter" idx="5"/>
          </p:nvPr>
        </p:nvSpPr>
        <p:spPr/>
        <p:txBody>
          <a:bodyPr/>
          <a:lstStyle/>
          <a:p>
            <a:fld id="{F8704B13-87A1-467C-8483-E4E52AE98BCD}" type="slidenum">
              <a:rPr lang="en-GB" smtClean="0"/>
              <a:t>7</a:t>
            </a:fld>
            <a:endParaRPr lang="en-GB"/>
          </a:p>
        </p:txBody>
      </p:sp>
    </p:spTree>
    <p:extLst>
      <p:ext uri="{BB962C8B-B14F-4D97-AF65-F5344CB8AC3E}">
        <p14:creationId xmlns:p14="http://schemas.microsoft.com/office/powerpoint/2010/main" val="2567087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9</a:t>
            </a:fld>
            <a:endParaRPr lang="en-GB"/>
          </a:p>
        </p:txBody>
      </p:sp>
    </p:spTree>
    <p:extLst>
      <p:ext uri="{BB962C8B-B14F-4D97-AF65-F5344CB8AC3E}">
        <p14:creationId xmlns:p14="http://schemas.microsoft.com/office/powerpoint/2010/main" val="4130317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dot on the graph is a HEI.</a:t>
            </a:r>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10</a:t>
            </a:fld>
            <a:endParaRPr lang="en-GB"/>
          </a:p>
        </p:txBody>
      </p:sp>
    </p:spTree>
    <p:extLst>
      <p:ext uri="{BB962C8B-B14F-4D97-AF65-F5344CB8AC3E}">
        <p14:creationId xmlns:p14="http://schemas.microsoft.com/office/powerpoint/2010/main" val="1782312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focus groups, some asked if we could have achieved higher accuracy with the AI, so this is a summary of why we think that greater accuracy is unlikely at the moment.</a:t>
            </a:r>
          </a:p>
          <a:p>
            <a:r>
              <a:rPr lang="en-US" dirty="0"/>
              <a:t>First, in the nature of this type of task, higher accuracy is always theoretically possible. But</a:t>
            </a:r>
          </a:p>
          <a:p>
            <a:r>
              <a:rPr lang="en-US" dirty="0"/>
              <a:t>We started with an extensive literature review of AI for research assessment related tasks and used all strategies suggested there, except those that were impractical.</a:t>
            </a:r>
          </a:p>
          <a:p>
            <a:r>
              <a:rPr lang="en-US" dirty="0"/>
              <a:t>Our predictions are much more accurate than any previous non-AI prediction of </a:t>
            </a:r>
            <a:r>
              <a:rPr lang="en-US" dirty="0" err="1"/>
              <a:t>UoA</a:t>
            </a:r>
            <a:r>
              <a:rPr lang="en-US" dirty="0"/>
              <a:t>-level RAE and REF scores.</a:t>
            </a:r>
          </a:p>
          <a:p>
            <a:r>
              <a:rPr lang="en-US" dirty="0"/>
              <a:t>We think that the information available is insufficient for substantially more accurate score predictions.</a:t>
            </a:r>
            <a:endParaRPr lang="en-GB" dirty="0"/>
          </a:p>
        </p:txBody>
      </p:sp>
      <p:sp>
        <p:nvSpPr>
          <p:cNvPr id="4" name="Slide Number Placeholder 3"/>
          <p:cNvSpPr>
            <a:spLocks noGrp="1"/>
          </p:cNvSpPr>
          <p:nvPr>
            <p:ph type="sldNum" sz="quarter" idx="5"/>
          </p:nvPr>
        </p:nvSpPr>
        <p:spPr/>
        <p:txBody>
          <a:bodyPr/>
          <a:lstStyle/>
          <a:p>
            <a:fld id="{F8704B13-87A1-467C-8483-E4E52AE98BCD}" type="slidenum">
              <a:rPr lang="en-GB" smtClean="0"/>
              <a:t>11</a:t>
            </a:fld>
            <a:endParaRPr lang="en-GB"/>
          </a:p>
        </p:txBody>
      </p:sp>
    </p:spTree>
    <p:extLst>
      <p:ext uri="{BB962C8B-B14F-4D97-AF65-F5344CB8AC3E}">
        <p14:creationId xmlns:p14="http://schemas.microsoft.com/office/powerpoint/2010/main" val="359333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87008-6249-402D-A3C5-24C03786BE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7D356F-2EC9-4F41-AE59-DAD239BC9A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F73D4C4-9FE8-4A8A-B8FC-4B31909A2A45}"/>
              </a:ext>
            </a:extLst>
          </p:cNvPr>
          <p:cNvSpPr>
            <a:spLocks noGrp="1"/>
          </p:cNvSpPr>
          <p:nvPr>
            <p:ph type="dt" sz="half" idx="10"/>
          </p:nvPr>
        </p:nvSpPr>
        <p:spPr/>
        <p:txBody>
          <a:bodyPr/>
          <a:lstStyle/>
          <a:p>
            <a:fld id="{422AE735-E8E2-4B3F-9071-378688ED5E45}" type="datetimeFigureOut">
              <a:rPr lang="en-GB" smtClean="0"/>
              <a:t>25/09/2023</a:t>
            </a:fld>
            <a:endParaRPr lang="en-GB"/>
          </a:p>
        </p:txBody>
      </p:sp>
      <p:sp>
        <p:nvSpPr>
          <p:cNvPr id="5" name="Footer Placeholder 4">
            <a:extLst>
              <a:ext uri="{FF2B5EF4-FFF2-40B4-BE49-F238E27FC236}">
                <a16:creationId xmlns:a16="http://schemas.microsoft.com/office/drawing/2014/main" id="{474D8504-C7DD-43CF-BFFC-A4D3D31A6E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544936-10A8-498F-AD6D-A030D7B59914}"/>
              </a:ext>
            </a:extLst>
          </p:cNvPr>
          <p:cNvSpPr>
            <a:spLocks noGrp="1"/>
          </p:cNvSpPr>
          <p:nvPr>
            <p:ph type="sldNum" sz="quarter" idx="12"/>
          </p:nvPr>
        </p:nvSpPr>
        <p:spPr/>
        <p:txBody>
          <a:bodyPr/>
          <a:lstStyle/>
          <a:p>
            <a:fld id="{7D667C2D-6270-4CBD-9B0F-8F31137D2B93}" type="slidenum">
              <a:rPr lang="en-GB" smtClean="0"/>
              <a:t>‹#›</a:t>
            </a:fld>
            <a:endParaRPr lang="en-GB"/>
          </a:p>
        </p:txBody>
      </p:sp>
    </p:spTree>
    <p:extLst>
      <p:ext uri="{BB962C8B-B14F-4D97-AF65-F5344CB8AC3E}">
        <p14:creationId xmlns:p14="http://schemas.microsoft.com/office/powerpoint/2010/main" val="1636830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1570-7C7A-4AB7-9123-3A1927E3B12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19B369-F05E-4249-B49C-2BEBDC05BC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A38F7B-AD44-4BC8-A25C-A4E9B22B1CBB}"/>
              </a:ext>
            </a:extLst>
          </p:cNvPr>
          <p:cNvSpPr>
            <a:spLocks noGrp="1"/>
          </p:cNvSpPr>
          <p:nvPr>
            <p:ph type="dt" sz="half" idx="10"/>
          </p:nvPr>
        </p:nvSpPr>
        <p:spPr/>
        <p:txBody>
          <a:bodyPr/>
          <a:lstStyle/>
          <a:p>
            <a:fld id="{422AE735-E8E2-4B3F-9071-378688ED5E45}" type="datetimeFigureOut">
              <a:rPr lang="en-GB" smtClean="0"/>
              <a:t>25/09/2023</a:t>
            </a:fld>
            <a:endParaRPr lang="en-GB"/>
          </a:p>
        </p:txBody>
      </p:sp>
      <p:sp>
        <p:nvSpPr>
          <p:cNvPr id="5" name="Footer Placeholder 4">
            <a:extLst>
              <a:ext uri="{FF2B5EF4-FFF2-40B4-BE49-F238E27FC236}">
                <a16:creationId xmlns:a16="http://schemas.microsoft.com/office/drawing/2014/main" id="{52C23CCF-58D5-4255-BAE5-8CDA7126DE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DAC924-9C5C-45E0-AC40-BAB96687B2A0}"/>
              </a:ext>
            </a:extLst>
          </p:cNvPr>
          <p:cNvSpPr>
            <a:spLocks noGrp="1"/>
          </p:cNvSpPr>
          <p:nvPr>
            <p:ph type="sldNum" sz="quarter" idx="12"/>
          </p:nvPr>
        </p:nvSpPr>
        <p:spPr/>
        <p:txBody>
          <a:bodyPr/>
          <a:lstStyle/>
          <a:p>
            <a:fld id="{7D667C2D-6270-4CBD-9B0F-8F31137D2B93}" type="slidenum">
              <a:rPr lang="en-GB" smtClean="0"/>
              <a:t>‹#›</a:t>
            </a:fld>
            <a:endParaRPr lang="en-GB"/>
          </a:p>
        </p:txBody>
      </p:sp>
    </p:spTree>
    <p:extLst>
      <p:ext uri="{BB962C8B-B14F-4D97-AF65-F5344CB8AC3E}">
        <p14:creationId xmlns:p14="http://schemas.microsoft.com/office/powerpoint/2010/main" val="309332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87BE03-D91A-45F2-8FEA-0331D92868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16C44A-F29E-49F5-8F93-E9FE7B33DB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F31B44-D864-40C5-896F-2069442CF138}"/>
              </a:ext>
            </a:extLst>
          </p:cNvPr>
          <p:cNvSpPr>
            <a:spLocks noGrp="1"/>
          </p:cNvSpPr>
          <p:nvPr>
            <p:ph type="dt" sz="half" idx="10"/>
          </p:nvPr>
        </p:nvSpPr>
        <p:spPr/>
        <p:txBody>
          <a:bodyPr/>
          <a:lstStyle/>
          <a:p>
            <a:fld id="{422AE735-E8E2-4B3F-9071-378688ED5E45}" type="datetimeFigureOut">
              <a:rPr lang="en-GB" smtClean="0"/>
              <a:t>25/09/2023</a:t>
            </a:fld>
            <a:endParaRPr lang="en-GB"/>
          </a:p>
        </p:txBody>
      </p:sp>
      <p:sp>
        <p:nvSpPr>
          <p:cNvPr id="5" name="Footer Placeholder 4">
            <a:extLst>
              <a:ext uri="{FF2B5EF4-FFF2-40B4-BE49-F238E27FC236}">
                <a16:creationId xmlns:a16="http://schemas.microsoft.com/office/drawing/2014/main" id="{ED9EFBCF-F2D6-445C-83C7-FD515AB988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F47AE7-24C1-40BD-8FD5-F5AD3411395B}"/>
              </a:ext>
            </a:extLst>
          </p:cNvPr>
          <p:cNvSpPr>
            <a:spLocks noGrp="1"/>
          </p:cNvSpPr>
          <p:nvPr>
            <p:ph type="sldNum" sz="quarter" idx="12"/>
          </p:nvPr>
        </p:nvSpPr>
        <p:spPr/>
        <p:txBody>
          <a:bodyPr/>
          <a:lstStyle/>
          <a:p>
            <a:fld id="{7D667C2D-6270-4CBD-9B0F-8F31137D2B93}" type="slidenum">
              <a:rPr lang="en-GB" smtClean="0"/>
              <a:t>‹#›</a:t>
            </a:fld>
            <a:endParaRPr lang="en-GB"/>
          </a:p>
        </p:txBody>
      </p:sp>
    </p:spTree>
    <p:extLst>
      <p:ext uri="{BB962C8B-B14F-4D97-AF65-F5344CB8AC3E}">
        <p14:creationId xmlns:p14="http://schemas.microsoft.com/office/powerpoint/2010/main" val="320481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A090-1C2B-41DF-94A0-89EFE72AA4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2C27D3-D2DD-4E6C-A7E6-C37CF7C23C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48AA74-4967-4D70-B248-A95DC3B0C97E}"/>
              </a:ext>
            </a:extLst>
          </p:cNvPr>
          <p:cNvSpPr>
            <a:spLocks noGrp="1"/>
          </p:cNvSpPr>
          <p:nvPr>
            <p:ph type="dt" sz="half" idx="10"/>
          </p:nvPr>
        </p:nvSpPr>
        <p:spPr/>
        <p:txBody>
          <a:bodyPr/>
          <a:lstStyle/>
          <a:p>
            <a:fld id="{422AE735-E8E2-4B3F-9071-378688ED5E45}" type="datetimeFigureOut">
              <a:rPr lang="en-GB" smtClean="0"/>
              <a:t>25/09/2023</a:t>
            </a:fld>
            <a:endParaRPr lang="en-GB"/>
          </a:p>
        </p:txBody>
      </p:sp>
      <p:sp>
        <p:nvSpPr>
          <p:cNvPr id="5" name="Footer Placeholder 4">
            <a:extLst>
              <a:ext uri="{FF2B5EF4-FFF2-40B4-BE49-F238E27FC236}">
                <a16:creationId xmlns:a16="http://schemas.microsoft.com/office/drawing/2014/main" id="{DC41A0A5-2C5D-4C2F-8D7B-9B8C337635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2155DE-EC5A-437A-9E5B-562985FD6857}"/>
              </a:ext>
            </a:extLst>
          </p:cNvPr>
          <p:cNvSpPr>
            <a:spLocks noGrp="1"/>
          </p:cNvSpPr>
          <p:nvPr>
            <p:ph type="sldNum" sz="quarter" idx="12"/>
          </p:nvPr>
        </p:nvSpPr>
        <p:spPr/>
        <p:txBody>
          <a:bodyPr/>
          <a:lstStyle/>
          <a:p>
            <a:fld id="{7D667C2D-6270-4CBD-9B0F-8F31137D2B93}" type="slidenum">
              <a:rPr lang="en-GB" smtClean="0"/>
              <a:t>‹#›</a:t>
            </a:fld>
            <a:endParaRPr lang="en-GB"/>
          </a:p>
        </p:txBody>
      </p:sp>
    </p:spTree>
    <p:extLst>
      <p:ext uri="{BB962C8B-B14F-4D97-AF65-F5344CB8AC3E}">
        <p14:creationId xmlns:p14="http://schemas.microsoft.com/office/powerpoint/2010/main" val="330774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1F54-DFA3-4C58-8501-2904803B88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C1B0E8-C89A-4D8E-A04F-A919E13F19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C5A2D2-9F6A-442C-96F8-E0812D23F508}"/>
              </a:ext>
            </a:extLst>
          </p:cNvPr>
          <p:cNvSpPr>
            <a:spLocks noGrp="1"/>
          </p:cNvSpPr>
          <p:nvPr>
            <p:ph type="dt" sz="half" idx="10"/>
          </p:nvPr>
        </p:nvSpPr>
        <p:spPr/>
        <p:txBody>
          <a:bodyPr/>
          <a:lstStyle/>
          <a:p>
            <a:fld id="{422AE735-E8E2-4B3F-9071-378688ED5E45}" type="datetimeFigureOut">
              <a:rPr lang="en-GB" smtClean="0"/>
              <a:t>25/09/2023</a:t>
            </a:fld>
            <a:endParaRPr lang="en-GB"/>
          </a:p>
        </p:txBody>
      </p:sp>
      <p:sp>
        <p:nvSpPr>
          <p:cNvPr id="5" name="Footer Placeholder 4">
            <a:extLst>
              <a:ext uri="{FF2B5EF4-FFF2-40B4-BE49-F238E27FC236}">
                <a16:creationId xmlns:a16="http://schemas.microsoft.com/office/drawing/2014/main" id="{2E244FA8-F9ED-4491-B7BD-FD7FB4B4C8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85D8E8-AD31-43DC-A80B-83C9551725B1}"/>
              </a:ext>
            </a:extLst>
          </p:cNvPr>
          <p:cNvSpPr>
            <a:spLocks noGrp="1"/>
          </p:cNvSpPr>
          <p:nvPr>
            <p:ph type="sldNum" sz="quarter" idx="12"/>
          </p:nvPr>
        </p:nvSpPr>
        <p:spPr/>
        <p:txBody>
          <a:bodyPr/>
          <a:lstStyle/>
          <a:p>
            <a:fld id="{7D667C2D-6270-4CBD-9B0F-8F31137D2B93}" type="slidenum">
              <a:rPr lang="en-GB" smtClean="0"/>
              <a:t>‹#›</a:t>
            </a:fld>
            <a:endParaRPr lang="en-GB"/>
          </a:p>
        </p:txBody>
      </p:sp>
    </p:spTree>
    <p:extLst>
      <p:ext uri="{BB962C8B-B14F-4D97-AF65-F5344CB8AC3E}">
        <p14:creationId xmlns:p14="http://schemas.microsoft.com/office/powerpoint/2010/main" val="193503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8DDB-CB39-46B8-9294-467A2E1548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732A76-86D1-497C-9594-71E16CA171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3E1716-815F-4133-BA73-29D091DA12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7D9C9BF-7045-4451-85F9-F2CF8C5048B9}"/>
              </a:ext>
            </a:extLst>
          </p:cNvPr>
          <p:cNvSpPr>
            <a:spLocks noGrp="1"/>
          </p:cNvSpPr>
          <p:nvPr>
            <p:ph type="dt" sz="half" idx="10"/>
          </p:nvPr>
        </p:nvSpPr>
        <p:spPr/>
        <p:txBody>
          <a:bodyPr/>
          <a:lstStyle/>
          <a:p>
            <a:fld id="{422AE735-E8E2-4B3F-9071-378688ED5E45}" type="datetimeFigureOut">
              <a:rPr lang="en-GB" smtClean="0"/>
              <a:t>25/09/2023</a:t>
            </a:fld>
            <a:endParaRPr lang="en-GB"/>
          </a:p>
        </p:txBody>
      </p:sp>
      <p:sp>
        <p:nvSpPr>
          <p:cNvPr id="6" name="Footer Placeholder 5">
            <a:extLst>
              <a:ext uri="{FF2B5EF4-FFF2-40B4-BE49-F238E27FC236}">
                <a16:creationId xmlns:a16="http://schemas.microsoft.com/office/drawing/2014/main" id="{9FAD5459-0D23-4408-8F94-E38779AAB1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24A4C8-11AF-429A-BC24-563420DCCA6A}"/>
              </a:ext>
            </a:extLst>
          </p:cNvPr>
          <p:cNvSpPr>
            <a:spLocks noGrp="1"/>
          </p:cNvSpPr>
          <p:nvPr>
            <p:ph type="sldNum" sz="quarter" idx="12"/>
          </p:nvPr>
        </p:nvSpPr>
        <p:spPr/>
        <p:txBody>
          <a:bodyPr/>
          <a:lstStyle/>
          <a:p>
            <a:fld id="{7D667C2D-6270-4CBD-9B0F-8F31137D2B93}" type="slidenum">
              <a:rPr lang="en-GB" smtClean="0"/>
              <a:t>‹#›</a:t>
            </a:fld>
            <a:endParaRPr lang="en-GB"/>
          </a:p>
        </p:txBody>
      </p:sp>
    </p:spTree>
    <p:extLst>
      <p:ext uri="{BB962C8B-B14F-4D97-AF65-F5344CB8AC3E}">
        <p14:creationId xmlns:p14="http://schemas.microsoft.com/office/powerpoint/2010/main" val="357373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46CA4-608A-4DAF-9869-839B2571133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FC9067-9A74-479C-B5EE-8F78512C21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F658E8-EF73-47E2-88D3-E9292C02F5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62FAF5-E464-4540-A8F5-EF8FA4498F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CE248D-B0FC-42E9-87AC-E17CD38D58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C8B46B-5531-4884-939B-5C867C1D2679}"/>
              </a:ext>
            </a:extLst>
          </p:cNvPr>
          <p:cNvSpPr>
            <a:spLocks noGrp="1"/>
          </p:cNvSpPr>
          <p:nvPr>
            <p:ph type="dt" sz="half" idx="10"/>
          </p:nvPr>
        </p:nvSpPr>
        <p:spPr/>
        <p:txBody>
          <a:bodyPr/>
          <a:lstStyle/>
          <a:p>
            <a:fld id="{422AE735-E8E2-4B3F-9071-378688ED5E45}" type="datetimeFigureOut">
              <a:rPr lang="en-GB" smtClean="0"/>
              <a:t>25/09/2023</a:t>
            </a:fld>
            <a:endParaRPr lang="en-GB"/>
          </a:p>
        </p:txBody>
      </p:sp>
      <p:sp>
        <p:nvSpPr>
          <p:cNvPr id="8" name="Footer Placeholder 7">
            <a:extLst>
              <a:ext uri="{FF2B5EF4-FFF2-40B4-BE49-F238E27FC236}">
                <a16:creationId xmlns:a16="http://schemas.microsoft.com/office/drawing/2014/main" id="{FC904A58-C27F-4800-AB1B-B6F3591A35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81099A-882B-404E-8881-5409C2A27D51}"/>
              </a:ext>
            </a:extLst>
          </p:cNvPr>
          <p:cNvSpPr>
            <a:spLocks noGrp="1"/>
          </p:cNvSpPr>
          <p:nvPr>
            <p:ph type="sldNum" sz="quarter" idx="12"/>
          </p:nvPr>
        </p:nvSpPr>
        <p:spPr/>
        <p:txBody>
          <a:bodyPr/>
          <a:lstStyle/>
          <a:p>
            <a:fld id="{7D667C2D-6270-4CBD-9B0F-8F31137D2B93}" type="slidenum">
              <a:rPr lang="en-GB" smtClean="0"/>
              <a:t>‹#›</a:t>
            </a:fld>
            <a:endParaRPr lang="en-GB"/>
          </a:p>
        </p:txBody>
      </p:sp>
    </p:spTree>
    <p:extLst>
      <p:ext uri="{BB962C8B-B14F-4D97-AF65-F5344CB8AC3E}">
        <p14:creationId xmlns:p14="http://schemas.microsoft.com/office/powerpoint/2010/main" val="126946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0E60-1519-4579-B67B-B0DD49CAAA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A13C5C-9F37-4A77-A156-827E0592FEE6}"/>
              </a:ext>
            </a:extLst>
          </p:cNvPr>
          <p:cNvSpPr>
            <a:spLocks noGrp="1"/>
          </p:cNvSpPr>
          <p:nvPr>
            <p:ph type="dt" sz="half" idx="10"/>
          </p:nvPr>
        </p:nvSpPr>
        <p:spPr/>
        <p:txBody>
          <a:bodyPr/>
          <a:lstStyle/>
          <a:p>
            <a:fld id="{422AE735-E8E2-4B3F-9071-378688ED5E45}" type="datetimeFigureOut">
              <a:rPr lang="en-GB" smtClean="0"/>
              <a:t>25/09/2023</a:t>
            </a:fld>
            <a:endParaRPr lang="en-GB"/>
          </a:p>
        </p:txBody>
      </p:sp>
      <p:sp>
        <p:nvSpPr>
          <p:cNvPr id="4" name="Footer Placeholder 3">
            <a:extLst>
              <a:ext uri="{FF2B5EF4-FFF2-40B4-BE49-F238E27FC236}">
                <a16:creationId xmlns:a16="http://schemas.microsoft.com/office/drawing/2014/main" id="{52D4013D-8C0D-4207-93E8-07987AD87F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BC8E04C-BD3C-482A-A135-9D96A840EE0F}"/>
              </a:ext>
            </a:extLst>
          </p:cNvPr>
          <p:cNvSpPr>
            <a:spLocks noGrp="1"/>
          </p:cNvSpPr>
          <p:nvPr>
            <p:ph type="sldNum" sz="quarter" idx="12"/>
          </p:nvPr>
        </p:nvSpPr>
        <p:spPr/>
        <p:txBody>
          <a:bodyPr/>
          <a:lstStyle/>
          <a:p>
            <a:fld id="{7D667C2D-6270-4CBD-9B0F-8F31137D2B93}" type="slidenum">
              <a:rPr lang="en-GB" smtClean="0"/>
              <a:t>‹#›</a:t>
            </a:fld>
            <a:endParaRPr lang="en-GB"/>
          </a:p>
        </p:txBody>
      </p:sp>
    </p:spTree>
    <p:extLst>
      <p:ext uri="{BB962C8B-B14F-4D97-AF65-F5344CB8AC3E}">
        <p14:creationId xmlns:p14="http://schemas.microsoft.com/office/powerpoint/2010/main" val="2870704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5F6C8C-1D8D-41A6-A9C5-ED75899A77A5}"/>
              </a:ext>
            </a:extLst>
          </p:cNvPr>
          <p:cNvSpPr>
            <a:spLocks noGrp="1"/>
          </p:cNvSpPr>
          <p:nvPr>
            <p:ph type="dt" sz="half" idx="10"/>
          </p:nvPr>
        </p:nvSpPr>
        <p:spPr/>
        <p:txBody>
          <a:bodyPr/>
          <a:lstStyle/>
          <a:p>
            <a:fld id="{422AE735-E8E2-4B3F-9071-378688ED5E45}" type="datetimeFigureOut">
              <a:rPr lang="en-GB" smtClean="0"/>
              <a:t>25/09/2023</a:t>
            </a:fld>
            <a:endParaRPr lang="en-GB"/>
          </a:p>
        </p:txBody>
      </p:sp>
      <p:sp>
        <p:nvSpPr>
          <p:cNvPr id="3" name="Footer Placeholder 2">
            <a:extLst>
              <a:ext uri="{FF2B5EF4-FFF2-40B4-BE49-F238E27FC236}">
                <a16:creationId xmlns:a16="http://schemas.microsoft.com/office/drawing/2014/main" id="{D5B78288-DAA1-4547-8620-0EC61FE86F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EB093B-7DEE-4DCA-A959-575F073521E3}"/>
              </a:ext>
            </a:extLst>
          </p:cNvPr>
          <p:cNvSpPr>
            <a:spLocks noGrp="1"/>
          </p:cNvSpPr>
          <p:nvPr>
            <p:ph type="sldNum" sz="quarter" idx="12"/>
          </p:nvPr>
        </p:nvSpPr>
        <p:spPr/>
        <p:txBody>
          <a:bodyPr/>
          <a:lstStyle/>
          <a:p>
            <a:fld id="{7D667C2D-6270-4CBD-9B0F-8F31137D2B93}" type="slidenum">
              <a:rPr lang="en-GB" smtClean="0"/>
              <a:t>‹#›</a:t>
            </a:fld>
            <a:endParaRPr lang="en-GB"/>
          </a:p>
        </p:txBody>
      </p:sp>
    </p:spTree>
    <p:extLst>
      <p:ext uri="{BB962C8B-B14F-4D97-AF65-F5344CB8AC3E}">
        <p14:creationId xmlns:p14="http://schemas.microsoft.com/office/powerpoint/2010/main" val="1907039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1FBCE-7769-4D2F-B30E-129529C4F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59667AE-A5B0-4B62-B4D7-B7F60EB191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3E9195-8D00-48F9-89F4-B9D4A6874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12966-064A-4E71-976B-10E87173157D}"/>
              </a:ext>
            </a:extLst>
          </p:cNvPr>
          <p:cNvSpPr>
            <a:spLocks noGrp="1"/>
          </p:cNvSpPr>
          <p:nvPr>
            <p:ph type="dt" sz="half" idx="10"/>
          </p:nvPr>
        </p:nvSpPr>
        <p:spPr/>
        <p:txBody>
          <a:bodyPr/>
          <a:lstStyle/>
          <a:p>
            <a:fld id="{422AE735-E8E2-4B3F-9071-378688ED5E45}" type="datetimeFigureOut">
              <a:rPr lang="en-GB" smtClean="0"/>
              <a:t>25/09/2023</a:t>
            </a:fld>
            <a:endParaRPr lang="en-GB"/>
          </a:p>
        </p:txBody>
      </p:sp>
      <p:sp>
        <p:nvSpPr>
          <p:cNvPr id="6" name="Footer Placeholder 5">
            <a:extLst>
              <a:ext uri="{FF2B5EF4-FFF2-40B4-BE49-F238E27FC236}">
                <a16:creationId xmlns:a16="http://schemas.microsoft.com/office/drawing/2014/main" id="{F5A2A01E-CE45-4D76-BE35-8CC20C78EA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A0435E-CC63-462B-8022-E3EC4AD91ECC}"/>
              </a:ext>
            </a:extLst>
          </p:cNvPr>
          <p:cNvSpPr>
            <a:spLocks noGrp="1"/>
          </p:cNvSpPr>
          <p:nvPr>
            <p:ph type="sldNum" sz="quarter" idx="12"/>
          </p:nvPr>
        </p:nvSpPr>
        <p:spPr/>
        <p:txBody>
          <a:bodyPr/>
          <a:lstStyle/>
          <a:p>
            <a:fld id="{7D667C2D-6270-4CBD-9B0F-8F31137D2B93}" type="slidenum">
              <a:rPr lang="en-GB" smtClean="0"/>
              <a:t>‹#›</a:t>
            </a:fld>
            <a:endParaRPr lang="en-GB"/>
          </a:p>
        </p:txBody>
      </p:sp>
    </p:spTree>
    <p:extLst>
      <p:ext uri="{BB962C8B-B14F-4D97-AF65-F5344CB8AC3E}">
        <p14:creationId xmlns:p14="http://schemas.microsoft.com/office/powerpoint/2010/main" val="3123777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E4046-ADD4-431E-AA8B-A455995CAB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6AA3D9E-89D5-4719-B0AF-BB04D052BF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369E92B-A862-4ADD-BFF0-564BB5D69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CEF71D-EA89-4792-A79C-AE8BBEC464DF}"/>
              </a:ext>
            </a:extLst>
          </p:cNvPr>
          <p:cNvSpPr>
            <a:spLocks noGrp="1"/>
          </p:cNvSpPr>
          <p:nvPr>
            <p:ph type="dt" sz="half" idx="10"/>
          </p:nvPr>
        </p:nvSpPr>
        <p:spPr/>
        <p:txBody>
          <a:bodyPr/>
          <a:lstStyle/>
          <a:p>
            <a:fld id="{422AE735-E8E2-4B3F-9071-378688ED5E45}" type="datetimeFigureOut">
              <a:rPr lang="en-GB" smtClean="0"/>
              <a:t>25/09/2023</a:t>
            </a:fld>
            <a:endParaRPr lang="en-GB"/>
          </a:p>
        </p:txBody>
      </p:sp>
      <p:sp>
        <p:nvSpPr>
          <p:cNvPr id="6" name="Footer Placeholder 5">
            <a:extLst>
              <a:ext uri="{FF2B5EF4-FFF2-40B4-BE49-F238E27FC236}">
                <a16:creationId xmlns:a16="http://schemas.microsoft.com/office/drawing/2014/main" id="{B9EDFEEA-A0B6-4974-8A41-57CE1C9BE5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6B7D3B-E5C3-4202-A6F2-90BAAB910242}"/>
              </a:ext>
            </a:extLst>
          </p:cNvPr>
          <p:cNvSpPr>
            <a:spLocks noGrp="1"/>
          </p:cNvSpPr>
          <p:nvPr>
            <p:ph type="sldNum" sz="quarter" idx="12"/>
          </p:nvPr>
        </p:nvSpPr>
        <p:spPr/>
        <p:txBody>
          <a:bodyPr/>
          <a:lstStyle/>
          <a:p>
            <a:fld id="{7D667C2D-6270-4CBD-9B0F-8F31137D2B93}" type="slidenum">
              <a:rPr lang="en-GB" smtClean="0"/>
              <a:t>‹#›</a:t>
            </a:fld>
            <a:endParaRPr lang="en-GB"/>
          </a:p>
        </p:txBody>
      </p:sp>
    </p:spTree>
    <p:extLst>
      <p:ext uri="{BB962C8B-B14F-4D97-AF65-F5344CB8AC3E}">
        <p14:creationId xmlns:p14="http://schemas.microsoft.com/office/powerpoint/2010/main" val="2742623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89DCDA-6772-43DC-848E-BD03E5752C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52150A-65A4-4DCC-A7F6-9CF8D81AE7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BA2BF6-399D-4C2E-8BCB-35B611D212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AE735-E8E2-4B3F-9071-378688ED5E45}" type="datetimeFigureOut">
              <a:rPr lang="en-GB" smtClean="0"/>
              <a:t>25/09/2023</a:t>
            </a:fld>
            <a:endParaRPr lang="en-GB"/>
          </a:p>
        </p:txBody>
      </p:sp>
      <p:sp>
        <p:nvSpPr>
          <p:cNvPr id="5" name="Footer Placeholder 4">
            <a:extLst>
              <a:ext uri="{FF2B5EF4-FFF2-40B4-BE49-F238E27FC236}">
                <a16:creationId xmlns:a16="http://schemas.microsoft.com/office/drawing/2014/main" id="{F32FD16F-AB0A-4597-B400-31A7E1B396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470E5F3-98D5-4103-810B-54B273C13F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67C2D-6270-4CBD-9B0F-8F31137D2B93}" type="slidenum">
              <a:rPr lang="en-GB" smtClean="0"/>
              <a:t>‹#›</a:t>
            </a:fld>
            <a:endParaRPr lang="en-GB"/>
          </a:p>
        </p:txBody>
      </p:sp>
    </p:spTree>
    <p:extLst>
      <p:ext uri="{BB962C8B-B14F-4D97-AF65-F5344CB8AC3E}">
        <p14:creationId xmlns:p14="http://schemas.microsoft.com/office/powerpoint/2010/main" val="2290101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cybermetrics.wlv.ac.uk/ai"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hyperlink" Target="mailto:m.thelwall@sheffield.ac.u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cybermetrics.wlv.ac.uk/ai"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9D916-5702-4CE6-8D1A-42271C614A67}"/>
              </a:ext>
            </a:extLst>
          </p:cNvPr>
          <p:cNvSpPr>
            <a:spLocks noGrp="1"/>
          </p:cNvSpPr>
          <p:nvPr>
            <p:ph type="ctrTitle"/>
          </p:nvPr>
        </p:nvSpPr>
        <p:spPr>
          <a:xfrm>
            <a:off x="1577789" y="125604"/>
            <a:ext cx="9144000" cy="4236491"/>
          </a:xfrm>
        </p:spPr>
        <p:txBody>
          <a:bodyPr>
            <a:normAutofit/>
          </a:bodyPr>
          <a:lstStyle/>
          <a:p>
            <a:r>
              <a:rPr lang="en-US" b="1" i="0" dirty="0">
                <a:solidFill>
                  <a:srgbClr val="323130"/>
                </a:solidFill>
                <a:effectLst/>
                <a:latin typeface="Segoe UI" panose="020B0502040204020203" pitchFamily="34" charset="0"/>
              </a:rPr>
              <a:t>Estimating expert review quality scores for journal articles with bibliometrics and artificial intelligence</a:t>
            </a:r>
            <a:endParaRPr lang="en-GB" dirty="0"/>
          </a:p>
        </p:txBody>
      </p:sp>
      <p:sp>
        <p:nvSpPr>
          <p:cNvPr id="3" name="Subtitle 2">
            <a:extLst>
              <a:ext uri="{FF2B5EF4-FFF2-40B4-BE49-F238E27FC236}">
                <a16:creationId xmlns:a16="http://schemas.microsoft.com/office/drawing/2014/main" id="{3DB4EFF3-C67F-4187-9F4B-11C573572BCA}"/>
              </a:ext>
            </a:extLst>
          </p:cNvPr>
          <p:cNvSpPr>
            <a:spLocks noGrp="1"/>
          </p:cNvSpPr>
          <p:nvPr>
            <p:ph type="subTitle" idx="1"/>
          </p:nvPr>
        </p:nvSpPr>
        <p:spPr>
          <a:xfrm>
            <a:off x="1782816" y="4439229"/>
            <a:ext cx="9144000" cy="2182635"/>
          </a:xfrm>
        </p:spPr>
        <p:txBody>
          <a:bodyPr>
            <a:normAutofit fontScale="85000" lnSpcReduction="20000"/>
          </a:bodyPr>
          <a:lstStyle/>
          <a:p>
            <a:r>
              <a:rPr lang="en-US" dirty="0"/>
              <a:t>Mike Thelwall, </a:t>
            </a:r>
          </a:p>
          <a:p>
            <a:r>
              <a:rPr lang="en-US" dirty="0"/>
              <a:t>Information School, University of Sheffield, UK</a:t>
            </a:r>
          </a:p>
          <a:p>
            <a:r>
              <a:rPr lang="en-US" dirty="0" err="1"/>
              <a:t>Kayvan</a:t>
            </a:r>
            <a:r>
              <a:rPr lang="en-US" dirty="0"/>
              <a:t> Kousha, Paul Wilson, </a:t>
            </a:r>
            <a:r>
              <a:rPr lang="en-US" dirty="0" err="1"/>
              <a:t>Mahshid</a:t>
            </a:r>
            <a:r>
              <a:rPr lang="en-US" dirty="0"/>
              <a:t> </a:t>
            </a:r>
            <a:r>
              <a:rPr lang="en-US" dirty="0" err="1"/>
              <a:t>Abdoli</a:t>
            </a:r>
            <a:r>
              <a:rPr lang="en-US" dirty="0"/>
              <a:t>, </a:t>
            </a:r>
            <a:r>
              <a:rPr lang="en-US" dirty="0" err="1"/>
              <a:t>Meiko</a:t>
            </a:r>
            <a:r>
              <a:rPr lang="en-US" dirty="0"/>
              <a:t> Makita, Emma Stuart, Jonathan Levitt</a:t>
            </a:r>
          </a:p>
          <a:p>
            <a:r>
              <a:rPr lang="en-US" dirty="0"/>
              <a:t>Statistical Cybermetrics and Research Evaluation Group, University of Wolverhampton, UK</a:t>
            </a:r>
          </a:p>
          <a:p>
            <a:r>
              <a:rPr lang="en-US" dirty="0">
                <a:hlinkClick r:id="rId3"/>
              </a:rPr>
              <a:t>http://cybermetrics.wlv.ac.uk/ai</a:t>
            </a:r>
            <a:r>
              <a:rPr lang="en-US" dirty="0"/>
              <a:t> for full report and papers</a:t>
            </a:r>
          </a:p>
        </p:txBody>
      </p:sp>
      <p:pic>
        <p:nvPicPr>
          <p:cNvPr id="1026" name="Picture 2" descr="Jonathan Levitt">
            <a:extLst>
              <a:ext uri="{FF2B5EF4-FFF2-40B4-BE49-F238E27FC236}">
                <a16:creationId xmlns:a16="http://schemas.microsoft.com/office/drawing/2014/main" id="{2C406979-BBF8-2935-D265-83A4BB6D0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0223" y="4495454"/>
            <a:ext cx="1143000" cy="1495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ma Angus">
            <a:extLst>
              <a:ext uri="{FF2B5EF4-FFF2-40B4-BE49-F238E27FC236}">
                <a16:creationId xmlns:a16="http://schemas.microsoft.com/office/drawing/2014/main" id="{8A65298B-4D7A-E566-E5E0-AB11345251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70223" y="2480475"/>
            <a:ext cx="1081087" cy="13977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43B8AE3-39AF-3020-B8E3-094C865E8E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507" y="2570411"/>
            <a:ext cx="1543902" cy="13337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ayvan Kousha">
            <a:extLst>
              <a:ext uri="{FF2B5EF4-FFF2-40B4-BE49-F238E27FC236}">
                <a16:creationId xmlns:a16="http://schemas.microsoft.com/office/drawing/2014/main" id="{63F232D4-EF14-CFBA-D00C-66A7B96B10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419" y="68926"/>
            <a:ext cx="120015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hoto of Mrs Mahshid Abdoli">
            <a:extLst>
              <a:ext uri="{FF2B5EF4-FFF2-40B4-BE49-F238E27FC236}">
                <a16:creationId xmlns:a16="http://schemas.microsoft.com/office/drawing/2014/main" id="{57A05192-D594-A6DD-2323-5A1ACEB985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579" y="4693065"/>
            <a:ext cx="1597830" cy="15978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iko makita from researchers.wlv.ac.uk">
            <a:extLst>
              <a:ext uri="{FF2B5EF4-FFF2-40B4-BE49-F238E27FC236}">
                <a16:creationId xmlns:a16="http://schemas.microsoft.com/office/drawing/2014/main" id="{D05406A0-2077-81AA-2F05-9DAB06E179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58906" y="623208"/>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85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EFAD84-B155-FCC0-5CB4-73120EC39E8B}"/>
              </a:ext>
            </a:extLst>
          </p:cNvPr>
          <p:cNvSpPr>
            <a:spLocks noGrp="1"/>
          </p:cNvSpPr>
          <p:nvPr>
            <p:ph idx="1"/>
          </p:nvPr>
        </p:nvSpPr>
        <p:spPr>
          <a:xfrm>
            <a:off x="371789" y="6072216"/>
            <a:ext cx="11062753" cy="718367"/>
          </a:xfrm>
          <a:solidFill>
            <a:schemeClr val="tx2">
              <a:lumMod val="20000"/>
              <a:lumOff val="80000"/>
            </a:schemeClr>
          </a:solidFill>
        </p:spPr>
        <p:txBody>
          <a:bodyPr>
            <a:normAutofit/>
          </a:bodyPr>
          <a:lstStyle/>
          <a:p>
            <a:pPr marL="0" indent="0">
              <a:buNone/>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Average HEI grade point average (GPA) gain by replacing human scores with AI predictions for </a:t>
            </a:r>
            <a:r>
              <a:rPr lang="en-GB" sz="2000" dirty="0">
                <a:latin typeface="Calibri" panose="020F0502020204030204" pitchFamily="34" charset="0"/>
                <a:ea typeface="Times New Roman" panose="02020603050405020304" pitchFamily="18" charset="0"/>
                <a:cs typeface="Times New Roman" panose="02020603050405020304" pitchFamily="18" charset="0"/>
              </a:rPr>
              <a:t>35% of the articles</a:t>
            </a: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 retaining the human scores for all non-journal outputs and for the non-predicted journal articles.</a:t>
            </a:r>
            <a:endParaRPr lang="en-GB" sz="3200" dirty="0"/>
          </a:p>
        </p:txBody>
      </p:sp>
      <p:pic>
        <p:nvPicPr>
          <p:cNvPr id="4" name="Picture 3" descr="Figure 3. Line graph. Average REF AI institutional grade point average (GPA) gain by replacing human scores with AI predictions for the predicted set, retaining the human scores for all non-journal outputs and for the non-predicted journal articles (i.e., the outcome if this strategy had been used in REF2021). Lower and upper lines are based on 10 iterations of the system.">
            <a:extLst>
              <a:ext uri="{FF2B5EF4-FFF2-40B4-BE49-F238E27FC236}">
                <a16:creationId xmlns:a16="http://schemas.microsoft.com/office/drawing/2014/main" id="{73603EEA-8BFD-1616-5187-85101461BB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244" y="571648"/>
            <a:ext cx="8747338" cy="5051668"/>
          </a:xfrm>
          <a:prstGeom prst="rect">
            <a:avLst/>
          </a:prstGeom>
          <a:noFill/>
          <a:ln>
            <a:noFill/>
          </a:ln>
        </p:spPr>
      </p:pic>
      <p:sp>
        <p:nvSpPr>
          <p:cNvPr id="6" name="TextBox 5">
            <a:extLst>
              <a:ext uri="{FF2B5EF4-FFF2-40B4-BE49-F238E27FC236}">
                <a16:creationId xmlns:a16="http://schemas.microsoft.com/office/drawing/2014/main" id="{55956DCD-15D1-A1F7-B13B-1E7A53DFC0A0}"/>
              </a:ext>
            </a:extLst>
          </p:cNvPr>
          <p:cNvSpPr txBox="1"/>
          <p:nvPr/>
        </p:nvSpPr>
        <p:spPr>
          <a:xfrm>
            <a:off x="6827325" y="4762360"/>
            <a:ext cx="4332514" cy="461665"/>
          </a:xfrm>
          <a:prstGeom prst="rect">
            <a:avLst/>
          </a:prstGeom>
          <a:noFill/>
        </p:spPr>
        <p:txBody>
          <a:bodyPr wrap="square" rtlCol="0">
            <a:spAutoFit/>
          </a:bodyPr>
          <a:lstStyle/>
          <a:p>
            <a:r>
              <a:rPr lang="en-US" sz="2400" dirty="0"/>
              <a:t>HEIs probably gaining from AI </a:t>
            </a:r>
            <a:r>
              <a:rPr lang="en-US" sz="2400" dirty="0">
                <a:sym typeface="Wingdings" panose="05000000000000000000" pitchFamily="2" charset="2"/>
              </a:rPr>
              <a:t></a:t>
            </a:r>
            <a:endParaRPr lang="en-GB" sz="2400" dirty="0"/>
          </a:p>
        </p:txBody>
      </p:sp>
      <p:sp>
        <p:nvSpPr>
          <p:cNvPr id="7" name="TextBox 6">
            <a:extLst>
              <a:ext uri="{FF2B5EF4-FFF2-40B4-BE49-F238E27FC236}">
                <a16:creationId xmlns:a16="http://schemas.microsoft.com/office/drawing/2014/main" id="{417B98A1-095E-8A17-8D4F-56DFB9791526}"/>
              </a:ext>
            </a:extLst>
          </p:cNvPr>
          <p:cNvSpPr txBox="1"/>
          <p:nvPr/>
        </p:nvSpPr>
        <p:spPr>
          <a:xfrm>
            <a:off x="-76049" y="5322074"/>
            <a:ext cx="4025204" cy="461665"/>
          </a:xfrm>
          <a:prstGeom prst="rect">
            <a:avLst/>
          </a:prstGeom>
          <a:noFill/>
        </p:spPr>
        <p:txBody>
          <a:bodyPr wrap="none" rtlCol="0">
            <a:spAutoFit/>
          </a:bodyPr>
          <a:lstStyle/>
          <a:p>
            <a:r>
              <a:rPr lang="en-US" sz="2400" dirty="0"/>
              <a:t>HEIs probably losing from AI </a:t>
            </a:r>
            <a:r>
              <a:rPr lang="en-US" sz="2400" dirty="0">
                <a:sym typeface="Wingdings" panose="05000000000000000000" pitchFamily="2" charset="2"/>
              </a:rPr>
              <a:t></a:t>
            </a:r>
            <a:endParaRPr lang="en-GB" sz="2400" dirty="0"/>
          </a:p>
        </p:txBody>
      </p:sp>
      <p:sp>
        <p:nvSpPr>
          <p:cNvPr id="8" name="Rectangle 7">
            <a:extLst>
              <a:ext uri="{FF2B5EF4-FFF2-40B4-BE49-F238E27FC236}">
                <a16:creationId xmlns:a16="http://schemas.microsoft.com/office/drawing/2014/main" id="{DB74E9F3-127D-D41E-9CA4-B7400F017992}"/>
              </a:ext>
            </a:extLst>
          </p:cNvPr>
          <p:cNvSpPr/>
          <p:nvPr/>
        </p:nvSpPr>
        <p:spPr>
          <a:xfrm>
            <a:off x="6682154" y="869182"/>
            <a:ext cx="959617" cy="371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9E19881-D8A5-C0E6-0F90-0218E8006F11}"/>
              </a:ext>
            </a:extLst>
          </p:cNvPr>
          <p:cNvSpPr/>
          <p:nvPr/>
        </p:nvSpPr>
        <p:spPr>
          <a:xfrm>
            <a:off x="4312418" y="969874"/>
            <a:ext cx="959617" cy="371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1AEDD02-2A07-3638-F1F0-21496195A44E}"/>
              </a:ext>
            </a:extLst>
          </p:cNvPr>
          <p:cNvSpPr/>
          <p:nvPr/>
        </p:nvSpPr>
        <p:spPr>
          <a:xfrm>
            <a:off x="4140104" y="1420015"/>
            <a:ext cx="959617" cy="371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889AFF4-A6C0-02C9-D639-9FC2793322D0}"/>
              </a:ext>
            </a:extLst>
          </p:cNvPr>
          <p:cNvSpPr/>
          <p:nvPr/>
        </p:nvSpPr>
        <p:spPr>
          <a:xfrm>
            <a:off x="4212317" y="1897211"/>
            <a:ext cx="959617" cy="371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891A540D-3109-02F1-00B5-DC78078D3681}"/>
              </a:ext>
            </a:extLst>
          </p:cNvPr>
          <p:cNvCxnSpPr>
            <a:cxnSpLocks/>
          </p:cNvCxnSpPr>
          <p:nvPr/>
        </p:nvCxnSpPr>
        <p:spPr>
          <a:xfrm flipV="1">
            <a:off x="6809432" y="803868"/>
            <a:ext cx="0" cy="4474758"/>
          </a:xfrm>
          <a:prstGeom prst="line">
            <a:avLst/>
          </a:prstGeom>
        </p:spPr>
        <p:style>
          <a:lnRef idx="3">
            <a:schemeClr val="dk1"/>
          </a:lnRef>
          <a:fillRef idx="0">
            <a:schemeClr val="dk1"/>
          </a:fillRef>
          <a:effectRef idx="2">
            <a:schemeClr val="dk1"/>
          </a:effectRef>
          <a:fontRef idx="minor">
            <a:schemeClr val="tx1"/>
          </a:fontRef>
        </p:style>
      </p:cxnSp>
      <p:pic>
        <p:nvPicPr>
          <p:cNvPr id="16" name="Picture 15">
            <a:extLst>
              <a:ext uri="{FF2B5EF4-FFF2-40B4-BE49-F238E27FC236}">
                <a16:creationId xmlns:a16="http://schemas.microsoft.com/office/drawing/2014/main" id="{393B2788-24C8-013F-C7F6-55C7FAF5A3AC}"/>
              </a:ext>
            </a:extLst>
          </p:cNvPr>
          <p:cNvPicPr>
            <a:picLocks noChangeAspect="1"/>
          </p:cNvPicPr>
          <p:nvPr/>
        </p:nvPicPr>
        <p:blipFill>
          <a:blip r:embed="rId4"/>
          <a:stretch>
            <a:fillRect/>
          </a:stretch>
        </p:blipFill>
        <p:spPr>
          <a:xfrm>
            <a:off x="8809525" y="2173305"/>
            <a:ext cx="3309559" cy="422576"/>
          </a:xfrm>
          <a:prstGeom prst="rect">
            <a:avLst/>
          </a:prstGeom>
        </p:spPr>
      </p:pic>
      <p:pic>
        <p:nvPicPr>
          <p:cNvPr id="18" name="Picture 17">
            <a:extLst>
              <a:ext uri="{FF2B5EF4-FFF2-40B4-BE49-F238E27FC236}">
                <a16:creationId xmlns:a16="http://schemas.microsoft.com/office/drawing/2014/main" id="{BD5BE9C1-7FB2-1AFA-2F9A-51E7AB0620ED}"/>
              </a:ext>
            </a:extLst>
          </p:cNvPr>
          <p:cNvPicPr>
            <a:picLocks noChangeAspect="1"/>
          </p:cNvPicPr>
          <p:nvPr/>
        </p:nvPicPr>
        <p:blipFill>
          <a:blip r:embed="rId5"/>
          <a:stretch>
            <a:fillRect/>
          </a:stretch>
        </p:blipFill>
        <p:spPr>
          <a:xfrm>
            <a:off x="8919505" y="2863338"/>
            <a:ext cx="2968321" cy="292806"/>
          </a:xfrm>
          <a:prstGeom prst="rect">
            <a:avLst/>
          </a:prstGeom>
        </p:spPr>
      </p:pic>
      <p:pic>
        <p:nvPicPr>
          <p:cNvPr id="22" name="Picture 21">
            <a:extLst>
              <a:ext uri="{FF2B5EF4-FFF2-40B4-BE49-F238E27FC236}">
                <a16:creationId xmlns:a16="http://schemas.microsoft.com/office/drawing/2014/main" id="{E001F9D1-6CE6-1607-45C9-517E2F70145C}"/>
              </a:ext>
            </a:extLst>
          </p:cNvPr>
          <p:cNvPicPr>
            <a:picLocks noChangeAspect="1"/>
          </p:cNvPicPr>
          <p:nvPr/>
        </p:nvPicPr>
        <p:blipFill>
          <a:blip r:embed="rId6"/>
          <a:stretch>
            <a:fillRect/>
          </a:stretch>
        </p:blipFill>
        <p:spPr>
          <a:xfrm>
            <a:off x="8844143" y="1717371"/>
            <a:ext cx="3124368" cy="298287"/>
          </a:xfrm>
          <a:prstGeom prst="rect">
            <a:avLst/>
          </a:prstGeom>
        </p:spPr>
      </p:pic>
      <p:sp>
        <p:nvSpPr>
          <p:cNvPr id="23" name="Rectangle 22">
            <a:extLst>
              <a:ext uri="{FF2B5EF4-FFF2-40B4-BE49-F238E27FC236}">
                <a16:creationId xmlns:a16="http://schemas.microsoft.com/office/drawing/2014/main" id="{E0C31CBF-3A8E-9238-C039-5202D53D9075}"/>
              </a:ext>
            </a:extLst>
          </p:cNvPr>
          <p:cNvSpPr/>
          <p:nvPr/>
        </p:nvSpPr>
        <p:spPr>
          <a:xfrm>
            <a:off x="1466645" y="840634"/>
            <a:ext cx="2894338"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56D9766-D686-5C61-5D7B-BFCC51FCACA7}"/>
              </a:ext>
            </a:extLst>
          </p:cNvPr>
          <p:cNvSpPr/>
          <p:nvPr/>
        </p:nvSpPr>
        <p:spPr>
          <a:xfrm>
            <a:off x="1466645" y="1402762"/>
            <a:ext cx="2894338"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1C13924-7394-9FAD-04DA-96B5FFD0CAD0}"/>
              </a:ext>
            </a:extLst>
          </p:cNvPr>
          <p:cNvSpPr/>
          <p:nvPr/>
        </p:nvSpPr>
        <p:spPr>
          <a:xfrm>
            <a:off x="1513537" y="1844403"/>
            <a:ext cx="2894338"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A24D51E2-7788-A6B2-5BE0-4DC10FBEA0B1}"/>
              </a:ext>
            </a:extLst>
          </p:cNvPr>
          <p:cNvSpPr txBox="1"/>
          <p:nvPr/>
        </p:nvSpPr>
        <p:spPr>
          <a:xfrm>
            <a:off x="9422005" y="3443391"/>
            <a:ext cx="2627169" cy="1200329"/>
          </a:xfrm>
          <a:prstGeom prst="rect">
            <a:avLst/>
          </a:prstGeom>
          <a:noFill/>
          <a:ln>
            <a:solidFill>
              <a:schemeClr val="tx1"/>
            </a:solidFill>
          </a:ln>
        </p:spPr>
        <p:txBody>
          <a:bodyPr wrap="square">
            <a:spAutoFit/>
          </a:bodyPr>
          <a:lstStyle/>
          <a:p>
            <a:r>
              <a:rPr lang="en-GB" sz="2400" dirty="0">
                <a:effectLst/>
                <a:latin typeface="Calibri" panose="020F0502020204030204" pitchFamily="34" charset="0"/>
                <a:ea typeface="Times New Roman" panose="02020603050405020304" pitchFamily="18" charset="0"/>
                <a:cs typeface="Times New Roman" panose="02020603050405020304" pitchFamily="18" charset="0"/>
              </a:rPr>
              <a:t>Lower and upper lines based on 10 iterations</a:t>
            </a:r>
            <a:endParaRPr lang="en-GB" sz="2400" dirty="0"/>
          </a:p>
        </p:txBody>
      </p:sp>
      <p:cxnSp>
        <p:nvCxnSpPr>
          <p:cNvPr id="13" name="Straight Connector 12">
            <a:extLst>
              <a:ext uri="{FF2B5EF4-FFF2-40B4-BE49-F238E27FC236}">
                <a16:creationId xmlns:a16="http://schemas.microsoft.com/office/drawing/2014/main" id="{7113C5B1-5FC6-884B-F0BA-3A10FB08E595}"/>
              </a:ext>
            </a:extLst>
          </p:cNvPr>
          <p:cNvCxnSpPr>
            <a:cxnSpLocks/>
          </p:cNvCxnSpPr>
          <p:nvPr/>
        </p:nvCxnSpPr>
        <p:spPr>
          <a:xfrm flipV="1">
            <a:off x="3089868" y="840634"/>
            <a:ext cx="0" cy="4507679"/>
          </a:xfrm>
          <a:prstGeom prst="line">
            <a:avLst/>
          </a:prstGeom>
        </p:spPr>
        <p:style>
          <a:lnRef idx="3">
            <a:schemeClr val="dk1"/>
          </a:lnRef>
          <a:fillRef idx="0">
            <a:schemeClr val="dk1"/>
          </a:fillRef>
          <a:effectRef idx="2">
            <a:schemeClr val="dk1"/>
          </a:effectRef>
          <a:fontRef idx="minor">
            <a:schemeClr val="tx1"/>
          </a:fontRef>
        </p:style>
      </p:cxnSp>
      <p:sp>
        <p:nvSpPr>
          <p:cNvPr id="31" name="TextBox 30">
            <a:extLst>
              <a:ext uri="{FF2B5EF4-FFF2-40B4-BE49-F238E27FC236}">
                <a16:creationId xmlns:a16="http://schemas.microsoft.com/office/drawing/2014/main" id="{8DC2662D-2F65-3B95-0B30-D29209A9CEEE}"/>
              </a:ext>
            </a:extLst>
          </p:cNvPr>
          <p:cNvSpPr txBox="1"/>
          <p:nvPr/>
        </p:nvSpPr>
        <p:spPr>
          <a:xfrm>
            <a:off x="4692125" y="3008707"/>
            <a:ext cx="579908" cy="369332"/>
          </a:xfrm>
          <a:prstGeom prst="rect">
            <a:avLst/>
          </a:prstGeom>
          <a:noFill/>
        </p:spPr>
        <p:txBody>
          <a:bodyPr wrap="square">
            <a:spAutoFit/>
          </a:bodyPr>
          <a:lstStyle/>
          <a:p>
            <a:r>
              <a:rPr lang="en-US" sz="1800" dirty="0"/>
              <a:t>HEI</a:t>
            </a:r>
            <a:endParaRPr lang="en-GB" dirty="0"/>
          </a:p>
        </p:txBody>
      </p:sp>
      <p:sp>
        <p:nvSpPr>
          <p:cNvPr id="32" name="Rectangle 31">
            <a:extLst>
              <a:ext uri="{FF2B5EF4-FFF2-40B4-BE49-F238E27FC236}">
                <a16:creationId xmlns:a16="http://schemas.microsoft.com/office/drawing/2014/main" id="{54780D13-1356-D77F-4EB6-E7B562DEFE08}"/>
              </a:ext>
            </a:extLst>
          </p:cNvPr>
          <p:cNvSpPr/>
          <p:nvPr/>
        </p:nvSpPr>
        <p:spPr>
          <a:xfrm>
            <a:off x="4502270" y="5411950"/>
            <a:ext cx="959617" cy="371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ADE52807-DEBE-6767-9862-79FA27CBB3A9}"/>
              </a:ext>
            </a:extLst>
          </p:cNvPr>
          <p:cNvSpPr txBox="1"/>
          <p:nvPr/>
        </p:nvSpPr>
        <p:spPr>
          <a:xfrm>
            <a:off x="3477154" y="1367805"/>
            <a:ext cx="1566278" cy="830997"/>
          </a:xfrm>
          <a:prstGeom prst="rect">
            <a:avLst/>
          </a:prstGeom>
          <a:noFill/>
        </p:spPr>
        <p:txBody>
          <a:bodyPr wrap="square">
            <a:spAutoFit/>
          </a:bodyPr>
          <a:lstStyle/>
          <a:p>
            <a:r>
              <a:rPr lang="en-US" sz="2400" dirty="0"/>
              <a:t>HEI with stable rank</a:t>
            </a:r>
            <a:endParaRPr lang="en-GB" sz="2400" dirty="0"/>
          </a:p>
        </p:txBody>
      </p:sp>
      <p:cxnSp>
        <p:nvCxnSpPr>
          <p:cNvPr id="35" name="Straight Arrow Connector 34">
            <a:extLst>
              <a:ext uri="{FF2B5EF4-FFF2-40B4-BE49-F238E27FC236}">
                <a16:creationId xmlns:a16="http://schemas.microsoft.com/office/drawing/2014/main" id="{AC1480A1-ED75-6FA1-E91D-E232FC072B20}"/>
              </a:ext>
            </a:extLst>
          </p:cNvPr>
          <p:cNvCxnSpPr/>
          <p:nvPr/>
        </p:nvCxnSpPr>
        <p:spPr>
          <a:xfrm flipH="1">
            <a:off x="3949155" y="2134588"/>
            <a:ext cx="141065" cy="7776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9C7E91B-3D70-9026-4559-E4B897EFC8E6}"/>
              </a:ext>
            </a:extLst>
          </p:cNvPr>
          <p:cNvSpPr>
            <a:spLocks noGrp="1"/>
          </p:cNvSpPr>
          <p:nvPr>
            <p:ph type="title"/>
          </p:nvPr>
        </p:nvSpPr>
        <p:spPr>
          <a:xfrm>
            <a:off x="311498" y="-41351"/>
            <a:ext cx="12078891" cy="895101"/>
          </a:xfrm>
        </p:spPr>
        <p:txBody>
          <a:bodyPr>
            <a:normAutofit/>
          </a:bodyPr>
          <a:lstStyle/>
          <a:p>
            <a:r>
              <a:rPr lang="en-US" sz="3200" dirty="0"/>
              <a:t>REF “League Table” </a:t>
            </a:r>
            <a:r>
              <a:rPr lang="en-US" sz="3200" b="1" dirty="0"/>
              <a:t>Rank Changes due to AI </a:t>
            </a:r>
            <a:r>
              <a:rPr lang="en-US" sz="3200" dirty="0"/>
              <a:t>in </a:t>
            </a:r>
            <a:r>
              <a:rPr lang="en-US" sz="3200" dirty="0" err="1"/>
              <a:t>UoA</a:t>
            </a:r>
            <a:r>
              <a:rPr lang="en-US" sz="3200" dirty="0"/>
              <a:t> 1</a:t>
            </a:r>
            <a:r>
              <a:rPr lang="en-GB" sz="3200" dirty="0"/>
              <a:t> Clinical Medicine</a:t>
            </a:r>
          </a:p>
        </p:txBody>
      </p:sp>
    </p:spTree>
    <p:extLst>
      <p:ext uri="{BB962C8B-B14F-4D97-AF65-F5344CB8AC3E}">
        <p14:creationId xmlns:p14="http://schemas.microsoft.com/office/powerpoint/2010/main" val="168330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D6B6-FE08-5DC5-0318-6E22B41C2A7E}"/>
              </a:ext>
            </a:extLst>
          </p:cNvPr>
          <p:cNvSpPr>
            <a:spLocks noGrp="1"/>
          </p:cNvSpPr>
          <p:nvPr>
            <p:ph type="title"/>
          </p:nvPr>
        </p:nvSpPr>
        <p:spPr>
          <a:xfrm>
            <a:off x="558372" y="0"/>
            <a:ext cx="10515600" cy="1325563"/>
          </a:xfrm>
        </p:spPr>
        <p:txBody>
          <a:bodyPr/>
          <a:lstStyle/>
          <a:p>
            <a:r>
              <a:rPr lang="en-US" dirty="0"/>
              <a:t>Could AI be more accurate than we achieved?</a:t>
            </a:r>
            <a:endParaRPr lang="en-GB" dirty="0"/>
          </a:p>
        </p:txBody>
      </p:sp>
      <p:sp>
        <p:nvSpPr>
          <p:cNvPr id="3" name="Content Placeholder 2">
            <a:extLst>
              <a:ext uri="{FF2B5EF4-FFF2-40B4-BE49-F238E27FC236}">
                <a16:creationId xmlns:a16="http://schemas.microsoft.com/office/drawing/2014/main" id="{12E5D9D4-0D28-AFED-60D6-14FEF464C9A2}"/>
              </a:ext>
            </a:extLst>
          </p:cNvPr>
          <p:cNvSpPr>
            <a:spLocks noGrp="1"/>
          </p:cNvSpPr>
          <p:nvPr>
            <p:ph idx="1"/>
          </p:nvPr>
        </p:nvSpPr>
        <p:spPr>
          <a:xfrm>
            <a:off x="643834" y="1591504"/>
            <a:ext cx="5257800" cy="4351338"/>
          </a:xfrm>
        </p:spPr>
        <p:txBody>
          <a:bodyPr>
            <a:normAutofit lnSpcReduction="10000"/>
          </a:bodyPr>
          <a:lstStyle/>
          <a:p>
            <a:r>
              <a:rPr lang="en-US" dirty="0"/>
              <a:t>Yes of course but…</a:t>
            </a:r>
          </a:p>
          <a:p>
            <a:r>
              <a:rPr lang="en-US" dirty="0"/>
              <a:t>We tried all available methods suggested by the literature review.</a:t>
            </a:r>
          </a:p>
          <a:p>
            <a:r>
              <a:rPr lang="en-US" dirty="0"/>
              <a:t>We achieved by far the highest recorded accuracy for any REF-like prediction task.</a:t>
            </a:r>
          </a:p>
          <a:p>
            <a:r>
              <a:rPr lang="en-US" dirty="0"/>
              <a:t>Very high accuracy seems logically impossible due to the difficulty of AI replicating the lifetime expertise of reviewers.</a:t>
            </a:r>
          </a:p>
          <a:p>
            <a:endParaRPr lang="en-GB" dirty="0"/>
          </a:p>
        </p:txBody>
      </p:sp>
      <p:pic>
        <p:nvPicPr>
          <p:cNvPr id="4" name="Picture 3" descr="A schematic diagram illustrating human and AI processes to judge REF articles.">
            <a:extLst>
              <a:ext uri="{FF2B5EF4-FFF2-40B4-BE49-F238E27FC236}">
                <a16:creationId xmlns:a16="http://schemas.microsoft.com/office/drawing/2014/main" id="{B7B1DD6A-FAF2-587D-19B2-202D07E954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7273" y="338596"/>
            <a:ext cx="5313659" cy="6327675"/>
          </a:xfrm>
          <a:prstGeom prst="rect">
            <a:avLst/>
          </a:prstGeom>
          <a:noFill/>
          <a:ln>
            <a:noFill/>
          </a:ln>
        </p:spPr>
      </p:pic>
      <p:sp>
        <p:nvSpPr>
          <p:cNvPr id="6" name="Rectangle 5">
            <a:extLst>
              <a:ext uri="{FF2B5EF4-FFF2-40B4-BE49-F238E27FC236}">
                <a16:creationId xmlns:a16="http://schemas.microsoft.com/office/drawing/2014/main" id="{B57C1C83-4D8C-6E61-4C9C-48381F59C891}"/>
              </a:ext>
            </a:extLst>
          </p:cNvPr>
          <p:cNvSpPr/>
          <p:nvPr/>
        </p:nvSpPr>
        <p:spPr>
          <a:xfrm>
            <a:off x="8069866" y="5415723"/>
            <a:ext cx="905301" cy="749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Robot with solid fill">
            <a:extLst>
              <a:ext uri="{FF2B5EF4-FFF2-40B4-BE49-F238E27FC236}">
                <a16:creationId xmlns:a16="http://schemas.microsoft.com/office/drawing/2014/main" id="{290F984A-A415-7A64-8ED6-30FC8E1A04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73591" y="5208104"/>
            <a:ext cx="1034229" cy="1034229"/>
          </a:xfrm>
          <a:prstGeom prst="rect">
            <a:avLst/>
          </a:prstGeom>
        </p:spPr>
      </p:pic>
      <p:sp>
        <p:nvSpPr>
          <p:cNvPr id="7" name="Rectangle 6">
            <a:extLst>
              <a:ext uri="{FF2B5EF4-FFF2-40B4-BE49-F238E27FC236}">
                <a16:creationId xmlns:a16="http://schemas.microsoft.com/office/drawing/2014/main" id="{D84DF4F0-651F-DA83-9A56-9ABA87F9B6F5}"/>
              </a:ext>
            </a:extLst>
          </p:cNvPr>
          <p:cNvSpPr/>
          <p:nvPr/>
        </p:nvSpPr>
        <p:spPr>
          <a:xfrm>
            <a:off x="6405824" y="3381270"/>
            <a:ext cx="5506497" cy="3376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735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5CA14-DDC1-9247-6749-ACF2665C6C97}"/>
              </a:ext>
            </a:extLst>
          </p:cNvPr>
          <p:cNvSpPr>
            <a:spLocks noGrp="1"/>
          </p:cNvSpPr>
          <p:nvPr>
            <p:ph type="title"/>
          </p:nvPr>
        </p:nvSpPr>
        <p:spPr>
          <a:xfrm>
            <a:off x="894416" y="221065"/>
            <a:ext cx="10515600" cy="885895"/>
          </a:xfrm>
        </p:spPr>
        <p:txBody>
          <a:bodyPr/>
          <a:lstStyle/>
          <a:p>
            <a:r>
              <a:rPr lang="en-US" dirty="0"/>
              <a:t>Human factors undermining AI credibility</a:t>
            </a:r>
            <a:endParaRPr lang="en-GB" dirty="0"/>
          </a:p>
        </p:txBody>
      </p:sp>
      <p:sp>
        <p:nvSpPr>
          <p:cNvPr id="3" name="Content Placeholder 2">
            <a:extLst>
              <a:ext uri="{FF2B5EF4-FFF2-40B4-BE49-F238E27FC236}">
                <a16:creationId xmlns:a16="http://schemas.microsoft.com/office/drawing/2014/main" id="{2F196AEC-161B-9131-AB34-23DAC8567C82}"/>
              </a:ext>
            </a:extLst>
          </p:cNvPr>
          <p:cNvSpPr>
            <a:spLocks noGrp="1"/>
          </p:cNvSpPr>
          <p:nvPr>
            <p:ph idx="1"/>
          </p:nvPr>
        </p:nvSpPr>
        <p:spPr>
          <a:xfrm>
            <a:off x="838200" y="1106960"/>
            <a:ext cx="10515600" cy="5529976"/>
          </a:xfrm>
        </p:spPr>
        <p:txBody>
          <a:bodyPr>
            <a:normAutofit/>
          </a:bodyPr>
          <a:lstStyle/>
          <a:p>
            <a:r>
              <a:rPr lang="en-US" sz="3600" dirty="0"/>
              <a:t>Importance of grade point averages and league tables. </a:t>
            </a:r>
          </a:p>
          <a:p>
            <a:pPr lvl="1"/>
            <a:r>
              <a:rPr lang="en-US" sz="3200" dirty="0"/>
              <a:t>Difficult to achieve accuracy that has little impact on rankings.</a:t>
            </a:r>
          </a:p>
          <a:p>
            <a:r>
              <a:rPr lang="en-US" sz="3600" dirty="0"/>
              <a:t>Need to treat submissions the same irrespective of size.</a:t>
            </a:r>
          </a:p>
          <a:p>
            <a:pPr lvl="1"/>
            <a:r>
              <a:rPr lang="en-US" sz="3200" dirty="0"/>
              <a:t>Can’t use less AI on smaller submissions to reduce maximum error %.</a:t>
            </a:r>
          </a:p>
          <a:p>
            <a:r>
              <a:rPr lang="en-US" sz="3600" b="1" dirty="0"/>
              <a:t>Unknown human REF assessment accuracy</a:t>
            </a:r>
            <a:r>
              <a:rPr lang="en-US" sz="3600" dirty="0"/>
              <a:t>.</a:t>
            </a:r>
          </a:p>
          <a:p>
            <a:pPr lvl="1"/>
            <a:r>
              <a:rPr lang="en-US" sz="3200" dirty="0"/>
              <a:t>No human accuracy % to benchmark the AI against makes it hard to identify an acceptable level of AI accuracy.</a:t>
            </a:r>
          </a:p>
          <a:p>
            <a:pPr lvl="1"/>
            <a:endParaRPr lang="en-US" dirty="0"/>
          </a:p>
          <a:p>
            <a:endParaRPr lang="en-GB" b="1" dirty="0"/>
          </a:p>
          <a:p>
            <a:endParaRPr lang="en-GB" dirty="0"/>
          </a:p>
        </p:txBody>
      </p:sp>
    </p:spTree>
    <p:extLst>
      <p:ext uri="{BB962C8B-B14F-4D97-AF65-F5344CB8AC3E}">
        <p14:creationId xmlns:p14="http://schemas.microsoft.com/office/powerpoint/2010/main" val="213729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59662-FFB4-525A-7849-3C043694EAA0}"/>
              </a:ext>
            </a:extLst>
          </p:cNvPr>
          <p:cNvSpPr>
            <a:spLocks noGrp="1"/>
          </p:cNvSpPr>
          <p:nvPr>
            <p:ph type="title"/>
          </p:nvPr>
        </p:nvSpPr>
        <p:spPr>
          <a:xfrm>
            <a:off x="632209" y="139662"/>
            <a:ext cx="10515600" cy="1325563"/>
          </a:xfrm>
        </p:spPr>
        <p:txBody>
          <a:bodyPr/>
          <a:lstStyle/>
          <a:p>
            <a:r>
              <a:rPr lang="en-US" dirty="0"/>
              <a:t>Biases and error size</a:t>
            </a:r>
            <a:endParaRPr lang="en-GB" dirty="0"/>
          </a:p>
        </p:txBody>
      </p:sp>
      <p:sp>
        <p:nvSpPr>
          <p:cNvPr id="3" name="Content Placeholder 2">
            <a:extLst>
              <a:ext uri="{FF2B5EF4-FFF2-40B4-BE49-F238E27FC236}">
                <a16:creationId xmlns:a16="http://schemas.microsoft.com/office/drawing/2014/main" id="{12E55660-B7D4-BFAC-A6CD-D1A60CB5D53B}"/>
              </a:ext>
            </a:extLst>
          </p:cNvPr>
          <p:cNvSpPr>
            <a:spLocks noGrp="1"/>
          </p:cNvSpPr>
          <p:nvPr>
            <p:ph idx="1"/>
          </p:nvPr>
        </p:nvSpPr>
        <p:spPr>
          <a:xfrm>
            <a:off x="493625" y="1465225"/>
            <a:ext cx="11524204" cy="5118078"/>
          </a:xfrm>
        </p:spPr>
        <p:txBody>
          <a:bodyPr>
            <a:normAutofit/>
          </a:bodyPr>
          <a:lstStyle/>
          <a:p>
            <a:r>
              <a:rPr lang="en-US" sz="3200" dirty="0"/>
              <a:t>AI predictions are </a:t>
            </a:r>
            <a:r>
              <a:rPr lang="en-US" sz="3200" b="1" dirty="0"/>
              <a:t>not</a:t>
            </a:r>
            <a:r>
              <a:rPr lang="en-US" sz="3200" dirty="0"/>
              <a:t> systematically biased:</a:t>
            </a:r>
          </a:p>
          <a:p>
            <a:pPr lvl="1"/>
            <a:r>
              <a:rPr lang="en-US" sz="2800" dirty="0"/>
              <a:t>By first author gender (male/female)</a:t>
            </a:r>
          </a:p>
          <a:p>
            <a:pPr lvl="1"/>
            <a:r>
              <a:rPr lang="en-US" sz="2800" dirty="0"/>
              <a:t>By submitting author Early Career Researcher status</a:t>
            </a:r>
          </a:p>
          <a:p>
            <a:pPr lvl="1"/>
            <a:r>
              <a:rPr lang="en-US" sz="2800" dirty="0"/>
              <a:t>By article interdisciplinarity</a:t>
            </a:r>
          </a:p>
          <a:p>
            <a:r>
              <a:rPr lang="en-US" sz="3200" dirty="0"/>
              <a:t>AI predictions </a:t>
            </a:r>
            <a:r>
              <a:rPr lang="en-US" sz="3200" b="1" dirty="0"/>
              <a:t>are</a:t>
            </a:r>
            <a:r>
              <a:rPr lang="en-US" sz="3200" dirty="0"/>
              <a:t> systematically biased (can compensate):</a:t>
            </a:r>
          </a:p>
          <a:p>
            <a:pPr lvl="1"/>
            <a:r>
              <a:rPr lang="en-US" sz="2800" dirty="0"/>
              <a:t>Against larger institutions (weak)</a:t>
            </a:r>
          </a:p>
          <a:p>
            <a:pPr lvl="1"/>
            <a:r>
              <a:rPr lang="en-US" sz="2800" dirty="0"/>
              <a:t>Against larger submissions to a </a:t>
            </a:r>
            <a:r>
              <a:rPr lang="en-US" sz="2800" dirty="0" err="1"/>
              <a:t>UoA</a:t>
            </a:r>
            <a:r>
              <a:rPr lang="en-US" sz="2800" dirty="0"/>
              <a:t> (weak)</a:t>
            </a:r>
          </a:p>
          <a:p>
            <a:pPr lvl="1"/>
            <a:r>
              <a:rPr lang="en-US" sz="2800" dirty="0"/>
              <a:t>Against higher scoring submissions (moderate)</a:t>
            </a:r>
          </a:p>
          <a:p>
            <a:r>
              <a:rPr lang="en-US" sz="3200" dirty="0"/>
              <a:t>AI predictions give greater errors for (could eliminate this) :</a:t>
            </a:r>
          </a:p>
          <a:p>
            <a:pPr lvl="1"/>
            <a:r>
              <a:rPr lang="en-US" sz="2800" dirty="0"/>
              <a:t>Smaller submissions</a:t>
            </a:r>
            <a:endParaRPr lang="en-GB" sz="2800" dirty="0"/>
          </a:p>
        </p:txBody>
      </p:sp>
      <p:pic>
        <p:nvPicPr>
          <p:cNvPr id="5" name="Graphic 4" descr="Female Profile outline">
            <a:extLst>
              <a:ext uri="{FF2B5EF4-FFF2-40B4-BE49-F238E27FC236}">
                <a16:creationId xmlns:a16="http://schemas.microsoft.com/office/drawing/2014/main" id="{656A00BF-6FE0-A31A-5740-130F57341F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3975" y="1745901"/>
            <a:ext cx="914400" cy="914400"/>
          </a:xfrm>
          <a:prstGeom prst="rect">
            <a:avLst/>
          </a:prstGeom>
        </p:spPr>
      </p:pic>
      <p:pic>
        <p:nvPicPr>
          <p:cNvPr id="7" name="Graphic 6" descr="Wreath outline">
            <a:extLst>
              <a:ext uri="{FF2B5EF4-FFF2-40B4-BE49-F238E27FC236}">
                <a16:creationId xmlns:a16="http://schemas.microsoft.com/office/drawing/2014/main" id="{FBDC4B2E-7130-A575-7015-B1AA670BBD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3975" y="4024264"/>
            <a:ext cx="914400" cy="914400"/>
          </a:xfrm>
          <a:prstGeom prst="rect">
            <a:avLst/>
          </a:prstGeom>
        </p:spPr>
      </p:pic>
      <p:pic>
        <p:nvPicPr>
          <p:cNvPr id="9" name="Graphic 8" descr="Rat outline">
            <a:extLst>
              <a:ext uri="{FF2B5EF4-FFF2-40B4-BE49-F238E27FC236}">
                <a16:creationId xmlns:a16="http://schemas.microsoft.com/office/drawing/2014/main" id="{97F2C106-14EF-2625-4AC8-E5A089EC96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83975" y="5349827"/>
            <a:ext cx="914400" cy="914400"/>
          </a:xfrm>
          <a:prstGeom prst="rect">
            <a:avLst/>
          </a:prstGeom>
        </p:spPr>
      </p:pic>
    </p:spTree>
    <p:extLst>
      <p:ext uri="{BB962C8B-B14F-4D97-AF65-F5344CB8AC3E}">
        <p14:creationId xmlns:p14="http://schemas.microsoft.com/office/powerpoint/2010/main" val="154000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075AE-0867-45B4-AAED-4D5DA1564C3F}"/>
              </a:ext>
            </a:extLst>
          </p:cNvPr>
          <p:cNvSpPr>
            <a:spLocks noGrp="1"/>
          </p:cNvSpPr>
          <p:nvPr>
            <p:ph type="title"/>
          </p:nvPr>
        </p:nvSpPr>
        <p:spPr>
          <a:xfrm>
            <a:off x="877956" y="113335"/>
            <a:ext cx="10515600" cy="695048"/>
          </a:xfrm>
        </p:spPr>
        <p:txBody>
          <a:bodyPr>
            <a:normAutofit/>
          </a:bodyPr>
          <a:lstStyle/>
          <a:p>
            <a:r>
              <a:rPr lang="en-US" dirty="0"/>
              <a:t>Strategies for using AI assessments</a:t>
            </a:r>
            <a:endParaRPr lang="en-GB" dirty="0"/>
          </a:p>
        </p:txBody>
      </p:sp>
      <p:sp>
        <p:nvSpPr>
          <p:cNvPr id="3" name="Content Placeholder 2">
            <a:extLst>
              <a:ext uri="{FF2B5EF4-FFF2-40B4-BE49-F238E27FC236}">
                <a16:creationId xmlns:a16="http://schemas.microsoft.com/office/drawing/2014/main" id="{5B90186E-52D8-4676-9FB5-DE572F486563}"/>
              </a:ext>
            </a:extLst>
          </p:cNvPr>
          <p:cNvSpPr>
            <a:spLocks noGrp="1"/>
          </p:cNvSpPr>
          <p:nvPr>
            <p:ph idx="1"/>
          </p:nvPr>
        </p:nvSpPr>
        <p:spPr>
          <a:xfrm>
            <a:off x="838200" y="1042383"/>
            <a:ext cx="10515600" cy="5906052"/>
          </a:xfrm>
        </p:spPr>
        <p:txBody>
          <a:bodyPr>
            <a:normAutofit/>
          </a:bodyPr>
          <a:lstStyle/>
          <a:p>
            <a:pPr marL="342900" lvl="0" indent="-342900" algn="just">
              <a:buFont typeface="+mj-lt"/>
              <a:buAutoNum type="arabicPeriod"/>
            </a:pPr>
            <a:r>
              <a:rPr lang="en-GB" sz="4000" b="1" dirty="0">
                <a:effectLst/>
                <a:latin typeface="Calibri" panose="020F0502020204030204" pitchFamily="34" charset="0"/>
                <a:ea typeface="Times New Roman" panose="02020603050405020304" pitchFamily="18" charset="0"/>
                <a:cs typeface="Times New Roman" panose="02020603050405020304" pitchFamily="18" charset="0"/>
              </a:rPr>
              <a:t>Classical machine learning</a:t>
            </a:r>
            <a:r>
              <a:rPr lang="en-GB" sz="4000" dirty="0">
                <a:effectLst/>
                <a:latin typeface="Calibri" panose="020F0502020204030204" pitchFamily="34" charset="0"/>
                <a:ea typeface="Times New Roman" panose="02020603050405020304" pitchFamily="18" charset="0"/>
                <a:cs typeface="Times New Roman" panose="02020603050405020304" pitchFamily="18" charset="0"/>
              </a:rPr>
              <a:t>: AI predicts 50% of eligible articles in selected </a:t>
            </a:r>
            <a:r>
              <a:rPr lang="en-GB" sz="4000" dirty="0" err="1">
                <a:effectLst/>
                <a:latin typeface="Calibri" panose="020F0502020204030204" pitchFamily="34" charset="0"/>
                <a:ea typeface="Times New Roman" panose="02020603050405020304" pitchFamily="18" charset="0"/>
                <a:cs typeface="Times New Roman" panose="02020603050405020304" pitchFamily="18" charset="0"/>
              </a:rPr>
              <a:t>UoAs</a:t>
            </a:r>
            <a:r>
              <a:rPr lang="en-GB" sz="4000" dirty="0">
                <a:effectLst/>
                <a:latin typeface="Calibri" panose="020F0502020204030204" pitchFamily="34" charset="0"/>
                <a:ea typeface="Times New Roman" panose="02020603050405020304" pitchFamily="18" charset="0"/>
                <a:cs typeface="Times New Roman" panose="02020603050405020304" pitchFamily="18" charset="0"/>
              </a:rPr>
              <a:t>.</a:t>
            </a:r>
          </a:p>
          <a:p>
            <a:pPr lvl="1" algn="just"/>
            <a:r>
              <a:rPr lang="en-GB" sz="3200" dirty="0">
                <a:effectLst/>
                <a:latin typeface="Calibri" panose="020F0502020204030204" pitchFamily="34" charset="0"/>
                <a:ea typeface="Times New Roman" panose="02020603050405020304" pitchFamily="18" charset="0"/>
                <a:cs typeface="Times New Roman" panose="02020603050405020304" pitchFamily="18" charset="0"/>
              </a:rPr>
              <a:t>Labour saving: </a:t>
            </a:r>
            <a:r>
              <a:rPr lang="en-GB" sz="3200" dirty="0">
                <a:latin typeface="Calibri" panose="020F0502020204030204" pitchFamily="34" charset="0"/>
                <a:ea typeface="Times New Roman" panose="02020603050405020304" pitchFamily="18" charset="0"/>
                <a:cs typeface="Times New Roman" panose="02020603050405020304" pitchFamily="18" charset="0"/>
              </a:rPr>
              <a:t>12,639 </a:t>
            </a: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articles from five </a:t>
            </a:r>
            <a:r>
              <a:rPr lang="en-GB" sz="3200" dirty="0" err="1">
                <a:effectLst/>
                <a:latin typeface="Calibri" panose="020F0502020204030204" pitchFamily="34" charset="0"/>
                <a:ea typeface="Times New Roman" panose="02020603050405020304" pitchFamily="18" charset="0"/>
                <a:cs typeface="Times New Roman" panose="02020603050405020304" pitchFamily="18" charset="0"/>
              </a:rPr>
              <a:t>UoAs</a:t>
            </a: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 (9.3% of REF articles; saving all the time of 90 assessors).</a:t>
            </a:r>
          </a:p>
          <a:p>
            <a:pPr lvl="1" algn="just"/>
            <a:r>
              <a:rPr lang="en-GB" sz="3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Not recommended </a:t>
            </a:r>
            <a:r>
              <a:rPr lang="en-GB" sz="3200" dirty="0">
                <a:latin typeface="Calibri" panose="020F0502020204030204" pitchFamily="34" charset="0"/>
                <a:ea typeface="Times New Roman" panose="02020603050405020304" pitchFamily="18" charset="0"/>
                <a:cs typeface="Times New Roman" panose="02020603050405020304" pitchFamily="18" charset="0"/>
              </a:rPr>
              <a:t>because score shifts too large.</a:t>
            </a:r>
            <a:endParaRPr lang="en-GB"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GB" sz="4000" b="1" dirty="0">
                <a:effectLst/>
                <a:latin typeface="Calibri" panose="020F0502020204030204" pitchFamily="34" charset="0"/>
                <a:ea typeface="Times New Roman" panose="02020603050405020304" pitchFamily="18" charset="0"/>
                <a:cs typeface="Times New Roman" panose="02020603050405020304" pitchFamily="18" charset="0"/>
              </a:rPr>
              <a:t>Prediction by probability</a:t>
            </a:r>
            <a:r>
              <a:rPr lang="en-GB" sz="4000" dirty="0">
                <a:effectLst/>
                <a:latin typeface="Calibri" panose="020F0502020204030204" pitchFamily="34" charset="0"/>
                <a:ea typeface="Times New Roman" panose="02020603050405020304" pitchFamily="18" charset="0"/>
                <a:cs typeface="Times New Roman" panose="02020603050405020304" pitchFamily="18" charset="0"/>
              </a:rPr>
              <a:t>: AI predicts articles when 85% sure of correc</a:t>
            </a:r>
            <a:r>
              <a:rPr lang="en-GB" sz="4000" dirty="0">
                <a:latin typeface="Calibri" panose="020F0502020204030204" pitchFamily="34" charset="0"/>
                <a:ea typeface="Times New Roman" panose="02020603050405020304" pitchFamily="18" charset="0"/>
                <a:cs typeface="Times New Roman" panose="02020603050405020304" pitchFamily="18" charset="0"/>
              </a:rPr>
              <a:t>t answer</a:t>
            </a:r>
            <a:r>
              <a:rPr lang="en-GB" sz="4000" dirty="0">
                <a:effectLst/>
                <a:latin typeface="Calibri" panose="020F0502020204030204" pitchFamily="34" charset="0"/>
                <a:ea typeface="Times New Roman" panose="02020603050405020304" pitchFamily="18" charset="0"/>
                <a:cs typeface="Times New Roman" panose="02020603050405020304" pitchFamily="18" charset="0"/>
              </a:rPr>
              <a:t>.</a:t>
            </a:r>
          </a:p>
          <a:p>
            <a:pPr lvl="1" algn="just"/>
            <a:r>
              <a:rPr lang="en-GB" sz="3200" dirty="0">
                <a:effectLst/>
                <a:latin typeface="Calibri" panose="020F0502020204030204" pitchFamily="34" charset="0"/>
                <a:ea typeface="Times New Roman" panose="02020603050405020304" pitchFamily="18" charset="0"/>
                <a:cs typeface="Times New Roman" panose="02020603050405020304" pitchFamily="18" charset="0"/>
              </a:rPr>
              <a:t>Labour saving</a:t>
            </a:r>
            <a:r>
              <a:rPr lang="en-GB" sz="3200" dirty="0">
                <a:latin typeface="Calibri" panose="020F0502020204030204" pitchFamily="34" charset="0"/>
                <a:ea typeface="Times New Roman" panose="02020603050405020304" pitchFamily="18" charset="0"/>
                <a:cs typeface="Times New Roman" panose="02020603050405020304" pitchFamily="18" charset="0"/>
              </a:rPr>
              <a:t>: 2,879 articles</a:t>
            </a: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a:t>
            </a:r>
          </a:p>
          <a:p>
            <a:pPr lvl="1" algn="just"/>
            <a:r>
              <a:rPr lang="en-GB" sz="3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Not recommended </a:t>
            </a: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because score shifts too large for small institutions and oversampling them not acceptable.</a:t>
            </a:r>
          </a:p>
          <a:p>
            <a:endParaRPr lang="en-GB" dirty="0"/>
          </a:p>
        </p:txBody>
      </p:sp>
    </p:spTree>
    <p:extLst>
      <p:ext uri="{BB962C8B-B14F-4D97-AF65-F5344CB8AC3E}">
        <p14:creationId xmlns:p14="http://schemas.microsoft.com/office/powerpoint/2010/main" val="9003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075AE-0867-45B4-AAED-4D5DA1564C3F}"/>
              </a:ext>
            </a:extLst>
          </p:cNvPr>
          <p:cNvSpPr>
            <a:spLocks noGrp="1"/>
          </p:cNvSpPr>
          <p:nvPr>
            <p:ph type="title"/>
          </p:nvPr>
        </p:nvSpPr>
        <p:spPr>
          <a:xfrm>
            <a:off x="1058827" y="0"/>
            <a:ext cx="10515600" cy="695048"/>
          </a:xfrm>
        </p:spPr>
        <p:txBody>
          <a:bodyPr>
            <a:normAutofit/>
          </a:bodyPr>
          <a:lstStyle/>
          <a:p>
            <a:r>
              <a:rPr lang="en-US" dirty="0"/>
              <a:t>Strategies for using AI assessments</a:t>
            </a:r>
            <a:endParaRPr lang="en-GB" dirty="0"/>
          </a:p>
        </p:txBody>
      </p:sp>
      <p:sp>
        <p:nvSpPr>
          <p:cNvPr id="3" name="Content Placeholder 2">
            <a:extLst>
              <a:ext uri="{FF2B5EF4-FFF2-40B4-BE49-F238E27FC236}">
                <a16:creationId xmlns:a16="http://schemas.microsoft.com/office/drawing/2014/main" id="{5B90186E-52D8-4676-9FB5-DE572F486563}"/>
              </a:ext>
            </a:extLst>
          </p:cNvPr>
          <p:cNvSpPr>
            <a:spLocks noGrp="1"/>
          </p:cNvSpPr>
          <p:nvPr>
            <p:ph idx="1"/>
          </p:nvPr>
        </p:nvSpPr>
        <p:spPr>
          <a:xfrm>
            <a:off x="803031" y="844062"/>
            <a:ext cx="10515600" cy="6013938"/>
          </a:xfrm>
        </p:spPr>
        <p:txBody>
          <a:bodyPr>
            <a:normAutofit/>
          </a:bodyPr>
          <a:lstStyle/>
          <a:p>
            <a:pPr marL="514350" lvl="0" indent="-514350" algn="just">
              <a:buFont typeface="+mj-lt"/>
              <a:buAutoNum type="arabicPeriod" startAt="3"/>
            </a:pPr>
            <a:r>
              <a:rPr lang="en-GB" sz="3200" b="1" dirty="0">
                <a:effectLst/>
                <a:latin typeface="Calibri" panose="020F0502020204030204" pitchFamily="34" charset="0"/>
                <a:ea typeface="Times New Roman" panose="02020603050405020304" pitchFamily="18" charset="0"/>
                <a:cs typeface="Times New Roman" panose="02020603050405020304" pitchFamily="18" charset="0"/>
              </a:rPr>
              <a:t>Inform but not replace</a:t>
            </a: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 AI predictions </a:t>
            </a:r>
            <a:r>
              <a:rPr lang="en-GB" sz="3200" b="1" i="1" dirty="0">
                <a:effectLst/>
                <a:latin typeface="Calibri" panose="020F0502020204030204" pitchFamily="34" charset="0"/>
                <a:ea typeface="Times New Roman" panose="02020603050405020304" pitchFamily="18" charset="0"/>
                <a:cs typeface="Times New Roman" panose="02020603050405020304" pitchFamily="18" charset="0"/>
              </a:rPr>
              <a:t>and probabilities </a:t>
            </a: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supplied to </a:t>
            </a:r>
            <a:r>
              <a:rPr lang="en-GB" sz="3200" dirty="0" err="1">
                <a:effectLst/>
                <a:latin typeface="Calibri" panose="020F0502020204030204" pitchFamily="34" charset="0"/>
                <a:ea typeface="Times New Roman" panose="02020603050405020304" pitchFamily="18" charset="0"/>
                <a:cs typeface="Times New Roman" panose="02020603050405020304" pitchFamily="18" charset="0"/>
              </a:rPr>
              <a:t>UoA</a:t>
            </a:r>
            <a:r>
              <a:rPr lang="en-GB" sz="3200" dirty="0">
                <a:effectLst/>
                <a:latin typeface="Calibri" panose="020F0502020204030204" pitchFamily="34" charset="0"/>
                <a:ea typeface="Times New Roman" panose="02020603050405020304" pitchFamily="18" charset="0"/>
                <a:cs typeface="Times New Roman" panose="02020603050405020304" pitchFamily="18" charset="0"/>
              </a:rPr>
              <a:t> experts</a:t>
            </a:r>
            <a:r>
              <a:rPr lang="en-GB" sz="3200" dirty="0">
                <a:latin typeface="Calibri" panose="020F0502020204030204" pitchFamily="34" charset="0"/>
                <a:ea typeface="Times New Roman" panose="02020603050405020304" pitchFamily="18" charset="0"/>
                <a:cs typeface="Times New Roman" panose="02020603050405020304" pitchFamily="18" charset="0"/>
              </a:rPr>
              <a:t>.</a:t>
            </a:r>
          </a:p>
          <a:p>
            <a:pPr marL="914400" lvl="1" indent="-457200" algn="just">
              <a:buFont typeface="+mj-lt"/>
              <a:buAutoNum type="alphaLcPeriod"/>
            </a:pPr>
            <a:r>
              <a:rPr lang="en-GB" sz="2800" dirty="0">
                <a:latin typeface="Calibri" panose="020F0502020204030204" pitchFamily="34" charset="0"/>
                <a:ea typeface="Times New Roman" panose="02020603050405020304" pitchFamily="18" charset="0"/>
                <a:cs typeface="Times New Roman" panose="02020603050405020304" pitchFamily="18" charset="0"/>
              </a:rPr>
              <a:t>Accept high probability predictions with reduced human input.</a:t>
            </a:r>
          </a:p>
          <a:p>
            <a:pPr marL="914400" lvl="1" indent="-457200" algn="just">
              <a:buFont typeface="+mj-lt"/>
              <a:buAutoNum type="alphaLcPeriod"/>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Tie-breaker for difficult cases, especially interdisciplinary research in some </a:t>
            </a:r>
            <a:r>
              <a:rPr lang="en-GB" sz="2800" dirty="0" err="1">
                <a:effectLst/>
                <a:latin typeface="Calibri" panose="020F0502020204030204" pitchFamily="34" charset="0"/>
                <a:ea typeface="Times New Roman" panose="02020603050405020304" pitchFamily="18" charset="0"/>
                <a:cs typeface="Times New Roman" panose="02020603050405020304" pitchFamily="18" charset="0"/>
              </a:rPr>
              <a:t>UoAs</a:t>
            </a: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a:t>
            </a:r>
          </a:p>
          <a:p>
            <a:pPr lvl="1" algn="just"/>
            <a:r>
              <a:rPr lang="en-GB" sz="2800" dirty="0">
                <a:effectLst/>
                <a:latin typeface="Calibri" panose="020F0502020204030204" pitchFamily="34" charset="0"/>
                <a:ea typeface="Times New Roman" panose="02020603050405020304" pitchFamily="18" charset="0"/>
                <a:cs typeface="Times New Roman" panose="02020603050405020304" pitchFamily="18" charset="0"/>
              </a:rPr>
              <a:t>Labou</a:t>
            </a:r>
            <a:r>
              <a:rPr lang="en-GB" sz="2800" dirty="0">
                <a:latin typeface="Calibri" panose="020F0502020204030204" pitchFamily="34" charset="0"/>
                <a:ea typeface="Times New Roman" panose="02020603050405020304" pitchFamily="18" charset="0"/>
                <a:cs typeface="Times New Roman" panose="02020603050405020304" pitchFamily="18" charset="0"/>
              </a:rPr>
              <a:t>r saving: some for (a); Advantage: improved score accuracy for (b).</a:t>
            </a:r>
          </a:p>
          <a:p>
            <a:pPr lvl="1" algn="just"/>
            <a:r>
              <a:rPr lang="en-GB" sz="2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Not recommended on balance </a:t>
            </a:r>
            <a:r>
              <a:rPr lang="en-GB" sz="2800" dirty="0">
                <a:latin typeface="Calibri" panose="020F0502020204030204" pitchFamily="34" charset="0"/>
                <a:ea typeface="Times New Roman" panose="02020603050405020304" pitchFamily="18" charset="0"/>
                <a:cs typeface="Times New Roman" panose="02020603050405020304" pitchFamily="18" charset="0"/>
              </a:rPr>
              <a:t>because perverse incentives to publish in high impact journals run against current responsible research assessment initiatives.</a:t>
            </a:r>
          </a:p>
          <a:p>
            <a:pPr marL="514350" lvl="0" indent="-514350" algn="just">
              <a:buFont typeface="+mj-lt"/>
              <a:buAutoNum type="arabicPeriod" startAt="4"/>
            </a:pPr>
            <a:r>
              <a:rPr lang="en-GB" sz="3200" b="1" dirty="0">
                <a:latin typeface="Calibri" panose="020F0502020204030204" pitchFamily="34" charset="0"/>
                <a:ea typeface="Times New Roman" panose="02020603050405020304" pitchFamily="18" charset="0"/>
                <a:cs typeface="Times New Roman" panose="02020603050405020304" pitchFamily="18" charset="0"/>
              </a:rPr>
              <a:t>Pilot test: </a:t>
            </a:r>
            <a:r>
              <a:rPr lang="en-GB" sz="3200" dirty="0">
                <a:latin typeface="Calibri" panose="020F0502020204030204" pitchFamily="34" charset="0"/>
                <a:ea typeface="Times New Roman" panose="02020603050405020304" pitchFamily="18" charset="0"/>
                <a:cs typeface="Times New Roman" panose="02020603050405020304" pitchFamily="18" charset="0"/>
              </a:rPr>
              <a:t>Create AI predictions for pilot testing only. </a:t>
            </a:r>
          </a:p>
          <a:p>
            <a:pPr lvl="1" algn="just"/>
            <a:r>
              <a:rPr lang="en-GB" sz="2800" b="1" dirty="0">
                <a:solidFill>
                  <a:schemeClr val="accent6"/>
                </a:solidFill>
                <a:latin typeface="Calibri" panose="020F0502020204030204" pitchFamily="34" charset="0"/>
                <a:ea typeface="Times New Roman" panose="02020603050405020304" pitchFamily="18" charset="0"/>
                <a:cs typeface="Times New Roman" panose="02020603050405020304" pitchFamily="18" charset="0"/>
              </a:rPr>
              <a:t>Recommended</a:t>
            </a:r>
            <a:r>
              <a:rPr lang="en-GB" sz="2800" dirty="0">
                <a:latin typeface="Calibri" panose="020F0502020204030204" pitchFamily="34" charset="0"/>
                <a:ea typeface="Times New Roman" panose="02020603050405020304" pitchFamily="18" charset="0"/>
                <a:cs typeface="Times New Roman" panose="02020603050405020304" pitchFamily="18" charset="0"/>
              </a:rPr>
              <a:t> for REF2028 to encourage changes that may tip the balance in favour of AI by REF2034.</a:t>
            </a:r>
          </a:p>
          <a:p>
            <a:pPr lvl="1" algn="just"/>
            <a:endParaRPr lang="en-GB" sz="28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endParaRPr lang="en-GB" sz="4200" b="1" dirty="0"/>
          </a:p>
        </p:txBody>
      </p:sp>
      <p:sp>
        <p:nvSpPr>
          <p:cNvPr id="4" name="Rectangle 3">
            <a:extLst>
              <a:ext uri="{FF2B5EF4-FFF2-40B4-BE49-F238E27FC236}">
                <a16:creationId xmlns:a16="http://schemas.microsoft.com/office/drawing/2014/main" id="{AF7F75AD-95BF-DAF9-D73E-5FC34CFB529B}"/>
              </a:ext>
            </a:extLst>
          </p:cNvPr>
          <p:cNvSpPr/>
          <p:nvPr/>
        </p:nvSpPr>
        <p:spPr>
          <a:xfrm>
            <a:off x="702547" y="5119636"/>
            <a:ext cx="10716567" cy="14469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78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EDEA-29D7-EE7F-2155-493F16C72317}"/>
              </a:ext>
            </a:extLst>
          </p:cNvPr>
          <p:cNvSpPr>
            <a:spLocks noGrp="1"/>
          </p:cNvSpPr>
          <p:nvPr>
            <p:ph type="ctrTitle"/>
          </p:nvPr>
        </p:nvSpPr>
        <p:spPr>
          <a:xfrm>
            <a:off x="1524000" y="833719"/>
            <a:ext cx="9144000" cy="3808620"/>
          </a:xfrm>
        </p:spPr>
        <p:txBody>
          <a:bodyPr>
            <a:normAutofit/>
          </a:bodyPr>
          <a:lstStyle/>
          <a:p>
            <a:r>
              <a:rPr lang="en-US" sz="7200" dirty="0"/>
              <a:t>Part 2: Seven Additional Bibliometric Findings</a:t>
            </a:r>
            <a:endParaRPr lang="en-GB" sz="7200" dirty="0"/>
          </a:p>
        </p:txBody>
      </p:sp>
    </p:spTree>
    <p:extLst>
      <p:ext uri="{BB962C8B-B14F-4D97-AF65-F5344CB8AC3E}">
        <p14:creationId xmlns:p14="http://schemas.microsoft.com/office/powerpoint/2010/main" val="869967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96978-E467-C62A-330F-1B2E645F311F}"/>
              </a:ext>
            </a:extLst>
          </p:cNvPr>
          <p:cNvSpPr>
            <a:spLocks noGrp="1"/>
          </p:cNvSpPr>
          <p:nvPr>
            <p:ph type="title"/>
          </p:nvPr>
        </p:nvSpPr>
        <p:spPr>
          <a:xfrm>
            <a:off x="190081" y="174206"/>
            <a:ext cx="6361386" cy="1325563"/>
          </a:xfrm>
        </p:spPr>
        <p:txBody>
          <a:bodyPr/>
          <a:lstStyle/>
          <a:p>
            <a:r>
              <a:rPr lang="en-US" dirty="0"/>
              <a:t>1) Is </a:t>
            </a:r>
            <a:r>
              <a:rPr lang="en-US" b="1" dirty="0"/>
              <a:t>article citation impact </a:t>
            </a:r>
            <a:r>
              <a:rPr lang="en-US" dirty="0"/>
              <a:t>a good quality indicator?</a:t>
            </a:r>
            <a:endParaRPr lang="en-GB" dirty="0"/>
          </a:p>
        </p:txBody>
      </p:sp>
      <p:sp>
        <p:nvSpPr>
          <p:cNvPr id="3" name="Content Placeholder 2">
            <a:extLst>
              <a:ext uri="{FF2B5EF4-FFF2-40B4-BE49-F238E27FC236}">
                <a16:creationId xmlns:a16="http://schemas.microsoft.com/office/drawing/2014/main" id="{8F35A589-2044-1B2C-06C4-931A8644A711}"/>
              </a:ext>
            </a:extLst>
          </p:cNvPr>
          <p:cNvSpPr>
            <a:spLocks noGrp="1"/>
          </p:cNvSpPr>
          <p:nvPr>
            <p:ph idx="1"/>
          </p:nvPr>
        </p:nvSpPr>
        <p:spPr>
          <a:xfrm>
            <a:off x="287130" y="1664850"/>
            <a:ext cx="6085490" cy="4957013"/>
          </a:xfrm>
        </p:spPr>
        <p:txBody>
          <a:bodyPr>
            <a:normAutofit/>
          </a:bodyPr>
          <a:lstStyle/>
          <a:p>
            <a:pPr marL="0" indent="0">
              <a:buNone/>
            </a:pPr>
            <a:r>
              <a:rPr lang="en-GB" b="1" dirty="0">
                <a:latin typeface="Calibri" panose="020F0502020204030204" pitchFamily="34" charset="0"/>
                <a:ea typeface="Times New Roman" panose="02020603050405020304" pitchFamily="18" charset="0"/>
                <a:cs typeface="Times New Roman" panose="02020603050405020304" pitchFamily="18" charset="0"/>
              </a:rPr>
              <a:t>It varies greatly between fields</a:t>
            </a:r>
            <a:r>
              <a:rPr lang="en-GB" dirty="0">
                <a:effectLst/>
                <a:latin typeface="Calibri" panose="020F0502020204030204" pitchFamily="34" charset="0"/>
                <a:ea typeface="Times New Roman" panose="02020603050405020304" pitchFamily="18" charset="0"/>
                <a:cs typeface="Times New Roman" panose="02020603050405020304" pitchFamily="18" charset="0"/>
              </a:rPr>
              <a:t>: Spearman correlations weak to moderately strong between field and year normalised </a:t>
            </a:r>
            <a:r>
              <a:rPr lang="en-GB" b="1" dirty="0">
                <a:effectLst/>
                <a:latin typeface="Calibri" panose="020F0502020204030204" pitchFamily="34" charset="0"/>
                <a:ea typeface="Times New Roman" panose="02020603050405020304" pitchFamily="18" charset="0"/>
                <a:cs typeface="Times New Roman" panose="02020603050405020304" pitchFamily="18" charset="0"/>
              </a:rPr>
              <a:t>citation counts </a:t>
            </a:r>
            <a:r>
              <a:rPr lang="en-GB" dirty="0">
                <a:effectLst/>
                <a:latin typeface="Calibri" panose="020F0502020204030204" pitchFamily="34" charset="0"/>
                <a:ea typeface="Times New Roman" panose="02020603050405020304" pitchFamily="18" charset="0"/>
                <a:cs typeface="Times New Roman" panose="02020603050405020304" pitchFamily="18" charset="0"/>
              </a:rPr>
              <a:t>(Normalised Log-Transformed Citation Scores: NLCS) and </a:t>
            </a:r>
            <a:r>
              <a:rPr lang="en-GB" b="1" dirty="0">
                <a:effectLst/>
                <a:latin typeface="Calibri" panose="020F0502020204030204" pitchFamily="34" charset="0"/>
                <a:ea typeface="Times New Roman" panose="02020603050405020304" pitchFamily="18" charset="0"/>
                <a:cs typeface="Times New Roman" panose="02020603050405020304" pitchFamily="18" charset="0"/>
              </a:rPr>
              <a:t>REF2021 scores</a:t>
            </a:r>
            <a:r>
              <a:rPr lang="en-GB" dirty="0">
                <a:effectLst/>
                <a:latin typeface="Calibri" panose="020F0502020204030204" pitchFamily="34" charset="0"/>
                <a:ea typeface="Times New Roman" panose="02020603050405020304" pitchFamily="18" charset="0"/>
                <a:cs typeface="Times New Roman" panose="02020603050405020304" pitchFamily="18" charset="0"/>
              </a:rPr>
              <a:t> for 2014-18 journal articles. Error bars indicate 95% confidence intervals. </a:t>
            </a:r>
          </a:p>
          <a:p>
            <a:pPr marL="0" indent="0">
              <a:buNone/>
            </a:pPr>
            <a:r>
              <a:rPr lang="en-GB" dirty="0">
                <a:latin typeface="Calibri" panose="020F0502020204030204" pitchFamily="34" charset="0"/>
                <a:ea typeface="Times New Roman" panose="02020603050405020304" pitchFamily="18" charset="0"/>
                <a:cs typeface="Times New Roman" panose="02020603050405020304" pitchFamily="18" charset="0"/>
              </a:rPr>
              <a:t>The relationship is positive (but slight) even in the arts and humanities.</a:t>
            </a:r>
          </a:p>
          <a:p>
            <a:pPr marL="0" indent="0">
              <a:buNone/>
            </a:pPr>
            <a:r>
              <a:rPr lang="en-US" dirty="0"/>
              <a:t>Citation impact is never a quality “measure”.</a:t>
            </a: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sz="4000" dirty="0">
              <a:latin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65364F83-C037-CDB9-BAAD-68A934DA82B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5051" y="-866631"/>
            <a:ext cx="5861943" cy="7724631"/>
          </a:xfrm>
          <a:prstGeom prst="rect">
            <a:avLst/>
          </a:prstGeom>
          <a:noFill/>
          <a:ln>
            <a:noFill/>
          </a:ln>
        </p:spPr>
      </p:pic>
    </p:spTree>
    <p:extLst>
      <p:ext uri="{BB962C8B-B14F-4D97-AF65-F5344CB8AC3E}">
        <p14:creationId xmlns:p14="http://schemas.microsoft.com/office/powerpoint/2010/main" val="165898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076A7-964C-8A61-23CF-11621A1E57A2}"/>
              </a:ext>
            </a:extLst>
          </p:cNvPr>
          <p:cNvSpPr>
            <a:spLocks noGrp="1"/>
          </p:cNvSpPr>
          <p:nvPr>
            <p:ph type="title"/>
          </p:nvPr>
        </p:nvSpPr>
        <p:spPr>
          <a:xfrm>
            <a:off x="100485" y="194303"/>
            <a:ext cx="6340508" cy="1325563"/>
          </a:xfrm>
        </p:spPr>
        <p:txBody>
          <a:bodyPr>
            <a:normAutofit fontScale="90000"/>
          </a:bodyPr>
          <a:lstStyle/>
          <a:p>
            <a:r>
              <a:rPr lang="en-US" dirty="0"/>
              <a:t>2) Do </a:t>
            </a:r>
            <a:r>
              <a:rPr lang="en-US" b="1" dirty="0"/>
              <a:t>very high </a:t>
            </a:r>
            <a:r>
              <a:rPr lang="en-US" dirty="0"/>
              <a:t>article citation rates guarantee 4* quality?</a:t>
            </a:r>
            <a:endParaRPr lang="en-GB" dirty="0"/>
          </a:p>
        </p:txBody>
      </p:sp>
      <p:sp>
        <p:nvSpPr>
          <p:cNvPr id="3" name="Content Placeholder 2">
            <a:extLst>
              <a:ext uri="{FF2B5EF4-FFF2-40B4-BE49-F238E27FC236}">
                <a16:creationId xmlns:a16="http://schemas.microsoft.com/office/drawing/2014/main" id="{EFE18444-F7CD-B4A5-4D26-316D28C9FD04}"/>
              </a:ext>
            </a:extLst>
          </p:cNvPr>
          <p:cNvSpPr>
            <a:spLocks noGrp="1"/>
          </p:cNvSpPr>
          <p:nvPr>
            <p:ph idx="1"/>
          </p:nvPr>
        </p:nvSpPr>
        <p:spPr>
          <a:xfrm>
            <a:off x="290565" y="1519866"/>
            <a:ext cx="5415455" cy="4908040"/>
          </a:xfrm>
        </p:spPr>
        <p:txBody>
          <a:bodyPr>
            <a:normAutofit lnSpcReduction="10000"/>
          </a:bodyPr>
          <a:lstStyle/>
          <a:p>
            <a:pPr marL="0" indent="0">
              <a:buNone/>
            </a:pPr>
            <a:r>
              <a:rPr lang="en-US" dirty="0"/>
              <a:t>No: the </a:t>
            </a:r>
            <a:r>
              <a:rPr lang="en-US" b="1" dirty="0"/>
              <a:t>25 most cited articles in each </a:t>
            </a:r>
            <a:r>
              <a:rPr lang="en-US" b="1" dirty="0" err="1"/>
              <a:t>UoA</a:t>
            </a:r>
            <a:r>
              <a:rPr lang="en-US" b="1" dirty="0"/>
              <a:t> never universally scored 4*.</a:t>
            </a:r>
          </a:p>
          <a:p>
            <a:r>
              <a:rPr lang="en-US" dirty="0"/>
              <a:t>Possibly due to scoring errors?</a:t>
            </a:r>
          </a:p>
          <a:p>
            <a:r>
              <a:rPr lang="en-US" dirty="0"/>
              <a:t>Possibly due to highly cited useful routine contributions?</a:t>
            </a:r>
          </a:p>
          <a:p>
            <a:pPr marL="0" indent="0">
              <a:buNone/>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24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Figure shows </a:t>
            </a:r>
            <a:r>
              <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mean REF2021 scores </a:t>
            </a:r>
            <a:r>
              <a:rPr lang="en-GB" sz="24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for 2014-18 journal articles submitted to UK REF2021 for the </a:t>
            </a:r>
            <a:r>
              <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25 articles with the highest citation rate</a:t>
            </a:r>
            <a:r>
              <a:rPr lang="en-GB" sz="24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 (field and year normalised citation counts: NLCS). </a:t>
            </a:r>
            <a:endParaRPr lang="en-GB" sz="3600" dirty="0">
              <a:solidFill>
                <a:schemeClr val="accent1"/>
              </a:solidFill>
            </a:endParaRPr>
          </a:p>
        </p:txBody>
      </p:sp>
      <p:pic>
        <p:nvPicPr>
          <p:cNvPr id="4" name="Picture 3">
            <a:extLst>
              <a:ext uri="{FF2B5EF4-FFF2-40B4-BE49-F238E27FC236}">
                <a16:creationId xmlns:a16="http://schemas.microsoft.com/office/drawing/2014/main" id="{BE6A8927-5BC8-92B2-9A3C-377B489D98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1" y="-714443"/>
            <a:ext cx="6085450" cy="7572443"/>
          </a:xfrm>
          <a:prstGeom prst="rect">
            <a:avLst/>
          </a:prstGeom>
          <a:noFill/>
          <a:ln>
            <a:noFill/>
          </a:ln>
        </p:spPr>
      </p:pic>
    </p:spTree>
    <p:extLst>
      <p:ext uri="{BB962C8B-B14F-4D97-AF65-F5344CB8AC3E}">
        <p14:creationId xmlns:p14="http://schemas.microsoft.com/office/powerpoint/2010/main" val="191165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62C78-668B-CD4D-0458-0CF512EA1B41}"/>
              </a:ext>
            </a:extLst>
          </p:cNvPr>
          <p:cNvSpPr>
            <a:spLocks noGrp="1"/>
          </p:cNvSpPr>
          <p:nvPr>
            <p:ph type="title"/>
          </p:nvPr>
        </p:nvSpPr>
        <p:spPr>
          <a:xfrm>
            <a:off x="254875" y="231542"/>
            <a:ext cx="6035566" cy="1325563"/>
          </a:xfrm>
        </p:spPr>
        <p:txBody>
          <a:bodyPr>
            <a:normAutofit fontScale="90000"/>
          </a:bodyPr>
          <a:lstStyle/>
          <a:p>
            <a:r>
              <a:rPr lang="en-US" dirty="0"/>
              <a:t>3) Is </a:t>
            </a:r>
            <a:r>
              <a:rPr lang="en-US" b="1" dirty="0"/>
              <a:t>journal citation impact </a:t>
            </a:r>
            <a:r>
              <a:rPr lang="en-US" dirty="0"/>
              <a:t>a good quality indicator?</a:t>
            </a:r>
            <a:endParaRPr lang="en-GB" dirty="0"/>
          </a:p>
        </p:txBody>
      </p:sp>
      <p:sp>
        <p:nvSpPr>
          <p:cNvPr id="3" name="Content Placeholder 2">
            <a:extLst>
              <a:ext uri="{FF2B5EF4-FFF2-40B4-BE49-F238E27FC236}">
                <a16:creationId xmlns:a16="http://schemas.microsoft.com/office/drawing/2014/main" id="{6AA9971B-CCA0-70D7-405E-014C9289AC56}"/>
              </a:ext>
            </a:extLst>
          </p:cNvPr>
          <p:cNvSpPr>
            <a:spLocks noGrp="1"/>
          </p:cNvSpPr>
          <p:nvPr>
            <p:ph idx="1"/>
          </p:nvPr>
        </p:nvSpPr>
        <p:spPr>
          <a:xfrm>
            <a:off x="425669" y="1557105"/>
            <a:ext cx="5507421" cy="5069353"/>
          </a:xfrm>
        </p:spPr>
        <p:txBody>
          <a:bodyPr>
            <a:normAutofit fontScale="85000" lnSpcReduction="10000"/>
          </a:bodyPr>
          <a:lstStyle/>
          <a:p>
            <a:r>
              <a:rPr lang="en-US" sz="3200" b="1" dirty="0"/>
              <a:t>It varies between </a:t>
            </a:r>
            <a:r>
              <a:rPr lang="en-US" sz="3200" b="1" dirty="0" err="1"/>
              <a:t>UoAs</a:t>
            </a:r>
            <a:r>
              <a:rPr lang="en-US" sz="3200" dirty="0"/>
              <a:t>: journal citation impact (journal mean NLCS) is a weak to moderate quality indictor; never a quality “measure”.</a:t>
            </a:r>
          </a:p>
          <a:p>
            <a:r>
              <a:rPr lang="en-US" sz="3200" dirty="0"/>
              <a:t>Nevertheless, higher citation impact journals </a:t>
            </a:r>
            <a:r>
              <a:rPr lang="en-US" sz="3200" i="1" dirty="0"/>
              <a:t>tended to </a:t>
            </a:r>
            <a:r>
              <a:rPr lang="en-US" sz="3200" dirty="0"/>
              <a:t>publish higher scoring research in </a:t>
            </a:r>
            <a:r>
              <a:rPr lang="en-US" sz="3200" i="1" dirty="0"/>
              <a:t>all</a:t>
            </a:r>
            <a:r>
              <a:rPr lang="en-US" sz="3200" dirty="0"/>
              <a:t> </a:t>
            </a:r>
            <a:r>
              <a:rPr lang="en-US" sz="3200" dirty="0" err="1"/>
              <a:t>UoAs</a:t>
            </a:r>
            <a:r>
              <a:rPr lang="en-US" sz="3200" dirty="0"/>
              <a:t>.</a:t>
            </a:r>
            <a:endParaRPr lang="en-GB" sz="3200" dirty="0"/>
          </a:p>
          <a:p>
            <a:r>
              <a:rPr lang="en-US" sz="3200" dirty="0"/>
              <a:t>Also: throughout the REF, no journal with &gt;50 REF articles always published articles with the same REF score, so high JIF/prestige never guarantees 4*.</a:t>
            </a:r>
          </a:p>
          <a:p>
            <a:r>
              <a:rPr lang="en-GB" dirty="0"/>
              <a:t>Possibly due to submission of some small contributions to “top” journals???</a:t>
            </a:r>
          </a:p>
        </p:txBody>
      </p:sp>
      <p:pic>
        <p:nvPicPr>
          <p:cNvPr id="4" name="Picture 3">
            <a:extLst>
              <a:ext uri="{FF2B5EF4-FFF2-40B4-BE49-F238E27FC236}">
                <a16:creationId xmlns:a16="http://schemas.microsoft.com/office/drawing/2014/main" id="{C58FA006-C596-13FE-719F-330D833229F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4579" y="62328"/>
            <a:ext cx="5507421" cy="6793974"/>
          </a:xfrm>
          <a:prstGeom prst="rect">
            <a:avLst/>
          </a:prstGeom>
          <a:noFill/>
          <a:ln>
            <a:noFill/>
          </a:ln>
        </p:spPr>
      </p:pic>
    </p:spTree>
    <p:extLst>
      <p:ext uri="{BB962C8B-B14F-4D97-AF65-F5344CB8AC3E}">
        <p14:creationId xmlns:p14="http://schemas.microsoft.com/office/powerpoint/2010/main" val="250543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7AC8F-0657-FD18-4CA3-1D8844A63470}"/>
              </a:ext>
            </a:extLst>
          </p:cNvPr>
          <p:cNvSpPr>
            <a:spLocks noGrp="1"/>
          </p:cNvSpPr>
          <p:nvPr>
            <p:ph type="title"/>
          </p:nvPr>
        </p:nvSpPr>
        <p:spPr/>
        <p:txBody>
          <a:bodyPr/>
          <a:lstStyle/>
          <a:p>
            <a:r>
              <a:rPr lang="en-US" dirty="0"/>
              <a:t>Context: Expert review for the UK Research Excellence Framework (REF) 2021</a:t>
            </a:r>
            <a:endParaRPr lang="en-GB" dirty="0"/>
          </a:p>
        </p:txBody>
      </p:sp>
      <p:sp>
        <p:nvSpPr>
          <p:cNvPr id="3" name="Content Placeholder 2">
            <a:extLst>
              <a:ext uri="{FF2B5EF4-FFF2-40B4-BE49-F238E27FC236}">
                <a16:creationId xmlns:a16="http://schemas.microsoft.com/office/drawing/2014/main" id="{C29CBB10-E067-8643-4A0C-69FFCC4E9FD6}"/>
              </a:ext>
            </a:extLst>
          </p:cNvPr>
          <p:cNvSpPr>
            <a:spLocks noGrp="1"/>
          </p:cNvSpPr>
          <p:nvPr>
            <p:ph idx="1"/>
          </p:nvPr>
        </p:nvSpPr>
        <p:spPr>
          <a:xfrm>
            <a:off x="643094" y="1825624"/>
            <a:ext cx="10962751" cy="4803775"/>
          </a:xfrm>
        </p:spPr>
        <p:txBody>
          <a:bodyPr>
            <a:normAutofit/>
          </a:bodyPr>
          <a:lstStyle/>
          <a:p>
            <a:r>
              <a:rPr lang="en-US" dirty="0"/>
              <a:t>REF2021 expert review scored 185,594 research outputs (mainly journal articles) from 76,132 staff in 157 UK Higher Education Institutions (HEIs).</a:t>
            </a:r>
          </a:p>
          <a:p>
            <a:r>
              <a:rPr lang="en-US" dirty="0"/>
              <a:t>Also impact case studies (25%), environment (15%). </a:t>
            </a:r>
          </a:p>
          <a:p>
            <a:r>
              <a:rPr lang="en-US" dirty="0"/>
              <a:t>4-point scale: 4*=world leading; 3*=internationally excellent; 2*=recognized internationally; 1*=recognized nationally.</a:t>
            </a:r>
          </a:p>
          <a:p>
            <a:r>
              <a:rPr lang="en-US" dirty="0"/>
              <a:t>1120 experts (mainly senior professors) organized into 34 field-based Units of Assessment (</a:t>
            </a:r>
            <a:r>
              <a:rPr lang="en-US" dirty="0" err="1"/>
              <a:t>UoAs</a:t>
            </a:r>
            <a:r>
              <a:rPr lang="en-US" dirty="0"/>
              <a:t>) to assess the work.</a:t>
            </a:r>
          </a:p>
          <a:p>
            <a:r>
              <a:rPr lang="en-US" dirty="0"/>
              <a:t>Assessment guidelines varied between </a:t>
            </a:r>
            <a:r>
              <a:rPr lang="en-US" dirty="0" err="1"/>
              <a:t>UoAs</a:t>
            </a:r>
            <a:r>
              <a:rPr lang="en-US" dirty="0"/>
              <a:t>; 2 experts per output; norm referencing within </a:t>
            </a:r>
            <a:r>
              <a:rPr lang="en-US" dirty="0" err="1"/>
              <a:t>UoAs</a:t>
            </a:r>
            <a:r>
              <a:rPr lang="en-US" dirty="0"/>
              <a:t> and overall; </a:t>
            </a:r>
          </a:p>
          <a:p>
            <a:r>
              <a:rPr lang="en-US" dirty="0"/>
              <a:t>Overall admin cost &gt; £240 million; results direct £14 billion block grants.</a:t>
            </a:r>
          </a:p>
          <a:p>
            <a:endParaRPr lang="en-GB" dirty="0"/>
          </a:p>
        </p:txBody>
      </p:sp>
    </p:spTree>
    <p:extLst>
      <p:ext uri="{BB962C8B-B14F-4D97-AF65-F5344CB8AC3E}">
        <p14:creationId xmlns:p14="http://schemas.microsoft.com/office/powerpoint/2010/main" val="307968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1E520-2BC7-FD7A-C436-90F4B896F971}"/>
              </a:ext>
            </a:extLst>
          </p:cNvPr>
          <p:cNvSpPr>
            <a:spLocks noGrp="1"/>
          </p:cNvSpPr>
          <p:nvPr>
            <p:ph type="title"/>
          </p:nvPr>
        </p:nvSpPr>
        <p:spPr>
          <a:xfrm>
            <a:off x="212834" y="212725"/>
            <a:ext cx="6208987" cy="1325563"/>
          </a:xfrm>
        </p:spPr>
        <p:txBody>
          <a:bodyPr/>
          <a:lstStyle/>
          <a:p>
            <a:r>
              <a:rPr lang="en-US" dirty="0"/>
              <a:t>What does a weak correlation mean?</a:t>
            </a:r>
            <a:endParaRPr lang="en-GB" dirty="0"/>
          </a:p>
        </p:txBody>
      </p:sp>
      <p:pic>
        <p:nvPicPr>
          <p:cNvPr id="5" name="Content Placeholder 4" descr="A picture containing text, font, diagram, line&#10;&#10;Description automatically generated">
            <a:extLst>
              <a:ext uri="{FF2B5EF4-FFF2-40B4-BE49-F238E27FC236}">
                <a16:creationId xmlns:a16="http://schemas.microsoft.com/office/drawing/2014/main" id="{4CC9B809-B090-775B-E9B9-559A4B4C15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05903" y="22688"/>
            <a:ext cx="5565829" cy="6835312"/>
          </a:xfrm>
        </p:spPr>
      </p:pic>
      <p:pic>
        <p:nvPicPr>
          <p:cNvPr id="7" name="Picture 6">
            <a:extLst>
              <a:ext uri="{FF2B5EF4-FFF2-40B4-BE49-F238E27FC236}">
                <a16:creationId xmlns:a16="http://schemas.microsoft.com/office/drawing/2014/main" id="{39A6ECF1-53A1-13D0-82F9-0078AB3A4A6E}"/>
              </a:ext>
            </a:extLst>
          </p:cNvPr>
          <p:cNvPicPr>
            <a:picLocks noChangeAspect="1"/>
          </p:cNvPicPr>
          <p:nvPr/>
        </p:nvPicPr>
        <p:blipFill>
          <a:blip r:embed="rId4"/>
          <a:stretch>
            <a:fillRect/>
          </a:stretch>
        </p:blipFill>
        <p:spPr>
          <a:xfrm>
            <a:off x="906271" y="2800514"/>
            <a:ext cx="4475272" cy="3473813"/>
          </a:xfrm>
          <a:prstGeom prst="rect">
            <a:avLst/>
          </a:prstGeom>
        </p:spPr>
      </p:pic>
      <p:sp>
        <p:nvSpPr>
          <p:cNvPr id="8" name="TextBox 7">
            <a:extLst>
              <a:ext uri="{FF2B5EF4-FFF2-40B4-BE49-F238E27FC236}">
                <a16:creationId xmlns:a16="http://schemas.microsoft.com/office/drawing/2014/main" id="{A64C3661-88F0-E0ED-15D9-9332BFFBE87E}"/>
              </a:ext>
            </a:extLst>
          </p:cNvPr>
          <p:cNvSpPr txBox="1"/>
          <p:nvPr/>
        </p:nvSpPr>
        <p:spPr>
          <a:xfrm>
            <a:off x="348117" y="1551467"/>
            <a:ext cx="5889774" cy="1015663"/>
          </a:xfrm>
          <a:prstGeom prst="rect">
            <a:avLst/>
          </a:prstGeom>
          <a:noFill/>
        </p:spPr>
        <p:txBody>
          <a:bodyPr wrap="square" rtlCol="0">
            <a:spAutoFit/>
          </a:bodyPr>
          <a:lstStyle/>
          <a:p>
            <a:r>
              <a:rPr lang="en-US" sz="2000" dirty="0"/>
              <a:t>All four REF scores are from journals with a wide range of impacts, but higher scores are slightly more likely from high impact journals.</a:t>
            </a:r>
            <a:endParaRPr lang="en-GB" sz="2000" dirty="0"/>
          </a:p>
        </p:txBody>
      </p:sp>
      <p:sp>
        <p:nvSpPr>
          <p:cNvPr id="9" name="TextBox 8">
            <a:extLst>
              <a:ext uri="{FF2B5EF4-FFF2-40B4-BE49-F238E27FC236}">
                <a16:creationId xmlns:a16="http://schemas.microsoft.com/office/drawing/2014/main" id="{06A15A4C-23D0-4CBE-CC8B-753FDC6CEA07}"/>
              </a:ext>
            </a:extLst>
          </p:cNvPr>
          <p:cNvSpPr txBox="1"/>
          <p:nvPr/>
        </p:nvSpPr>
        <p:spPr>
          <a:xfrm>
            <a:off x="2369560" y="6280849"/>
            <a:ext cx="2000676" cy="461665"/>
          </a:xfrm>
          <a:prstGeom prst="rect">
            <a:avLst/>
          </a:prstGeom>
          <a:noFill/>
        </p:spPr>
        <p:txBody>
          <a:bodyPr wrap="none" rtlCol="0">
            <a:spAutoFit/>
          </a:bodyPr>
          <a:lstStyle/>
          <a:p>
            <a:r>
              <a:rPr lang="en-US" sz="2400" dirty="0"/>
              <a:t>REF2021 score</a:t>
            </a:r>
            <a:endParaRPr lang="en-GB" sz="2400" dirty="0"/>
          </a:p>
        </p:txBody>
      </p:sp>
      <p:sp>
        <p:nvSpPr>
          <p:cNvPr id="10" name="TextBox 9">
            <a:extLst>
              <a:ext uri="{FF2B5EF4-FFF2-40B4-BE49-F238E27FC236}">
                <a16:creationId xmlns:a16="http://schemas.microsoft.com/office/drawing/2014/main" id="{5CF2649E-20DE-B0E1-39CE-6BCEEAD8C6D6}"/>
              </a:ext>
            </a:extLst>
          </p:cNvPr>
          <p:cNvSpPr txBox="1"/>
          <p:nvPr/>
        </p:nvSpPr>
        <p:spPr>
          <a:xfrm rot="16200000">
            <a:off x="-869294" y="4306588"/>
            <a:ext cx="3029740" cy="461665"/>
          </a:xfrm>
          <a:prstGeom prst="rect">
            <a:avLst/>
          </a:prstGeom>
          <a:noFill/>
        </p:spPr>
        <p:txBody>
          <a:bodyPr wrap="none" rtlCol="0">
            <a:spAutoFit/>
          </a:bodyPr>
          <a:lstStyle/>
          <a:p>
            <a:r>
              <a:rPr lang="en-US" sz="2400" dirty="0"/>
              <a:t>Journal citation impact</a:t>
            </a:r>
            <a:endParaRPr lang="en-GB" sz="2400" dirty="0"/>
          </a:p>
        </p:txBody>
      </p:sp>
      <p:sp>
        <p:nvSpPr>
          <p:cNvPr id="11" name="TextBox 10">
            <a:extLst>
              <a:ext uri="{FF2B5EF4-FFF2-40B4-BE49-F238E27FC236}">
                <a16:creationId xmlns:a16="http://schemas.microsoft.com/office/drawing/2014/main" id="{170B557E-5467-1D40-F462-47E79068A20D}"/>
              </a:ext>
            </a:extLst>
          </p:cNvPr>
          <p:cNvSpPr txBox="1"/>
          <p:nvPr/>
        </p:nvSpPr>
        <p:spPr>
          <a:xfrm>
            <a:off x="1812453" y="5907732"/>
            <a:ext cx="3076483" cy="461665"/>
          </a:xfrm>
          <a:prstGeom prst="rect">
            <a:avLst/>
          </a:prstGeom>
          <a:solidFill>
            <a:schemeClr val="bg1"/>
          </a:solidFill>
        </p:spPr>
        <p:txBody>
          <a:bodyPr wrap="none" rtlCol="0">
            <a:spAutoFit/>
          </a:bodyPr>
          <a:lstStyle/>
          <a:p>
            <a:r>
              <a:rPr lang="en-US" sz="2400" dirty="0"/>
              <a:t>1*        2*        3*        4*</a:t>
            </a:r>
            <a:endParaRPr lang="en-GB" sz="2400" dirty="0"/>
          </a:p>
        </p:txBody>
      </p:sp>
      <p:sp>
        <p:nvSpPr>
          <p:cNvPr id="3" name="TextBox 2">
            <a:extLst>
              <a:ext uri="{FF2B5EF4-FFF2-40B4-BE49-F238E27FC236}">
                <a16:creationId xmlns:a16="http://schemas.microsoft.com/office/drawing/2014/main" id="{F7AC8B84-7F48-C5DC-10C1-86CF02C68A30}"/>
              </a:ext>
            </a:extLst>
          </p:cNvPr>
          <p:cNvSpPr txBox="1"/>
          <p:nvPr/>
        </p:nvSpPr>
        <p:spPr>
          <a:xfrm>
            <a:off x="1348255" y="2699384"/>
            <a:ext cx="3334567" cy="707886"/>
          </a:xfrm>
          <a:prstGeom prst="rect">
            <a:avLst/>
          </a:prstGeom>
          <a:solidFill>
            <a:schemeClr val="bg1"/>
          </a:solidFill>
        </p:spPr>
        <p:txBody>
          <a:bodyPr wrap="none" rtlCol="0">
            <a:spAutoFit/>
          </a:bodyPr>
          <a:lstStyle/>
          <a:p>
            <a:r>
              <a:rPr lang="en-US" sz="4000" b="1" dirty="0"/>
              <a:t>Social Sciences</a:t>
            </a:r>
            <a:endParaRPr lang="en-GB" sz="4000" b="1" dirty="0"/>
          </a:p>
        </p:txBody>
      </p:sp>
      <p:sp>
        <p:nvSpPr>
          <p:cNvPr id="4" name="TextBox 3">
            <a:extLst>
              <a:ext uri="{FF2B5EF4-FFF2-40B4-BE49-F238E27FC236}">
                <a16:creationId xmlns:a16="http://schemas.microsoft.com/office/drawing/2014/main" id="{489EBD50-A127-916C-940B-AAC3501A7D91}"/>
              </a:ext>
            </a:extLst>
          </p:cNvPr>
          <p:cNvSpPr txBox="1"/>
          <p:nvPr/>
        </p:nvSpPr>
        <p:spPr>
          <a:xfrm>
            <a:off x="1535823" y="3500856"/>
            <a:ext cx="1099981" cy="707886"/>
          </a:xfrm>
          <a:prstGeom prst="rect">
            <a:avLst/>
          </a:prstGeom>
          <a:solidFill>
            <a:schemeClr val="bg1"/>
          </a:solidFill>
        </p:spPr>
        <p:txBody>
          <a:bodyPr wrap="none" rtlCol="0">
            <a:spAutoFit/>
          </a:bodyPr>
          <a:lstStyle/>
          <a:p>
            <a:r>
              <a:rPr lang="en-US" sz="4000" b="1" dirty="0"/>
              <a:t>0.22</a:t>
            </a:r>
            <a:endParaRPr lang="en-GB" sz="4000" b="1" dirty="0"/>
          </a:p>
        </p:txBody>
      </p:sp>
    </p:spTree>
    <p:extLst>
      <p:ext uri="{BB962C8B-B14F-4D97-AF65-F5344CB8AC3E}">
        <p14:creationId xmlns:p14="http://schemas.microsoft.com/office/powerpoint/2010/main" val="382901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2E79B-6741-66A0-A3F4-3D4AA6346779}"/>
              </a:ext>
            </a:extLst>
          </p:cNvPr>
          <p:cNvSpPr>
            <a:spLocks noGrp="1"/>
          </p:cNvSpPr>
          <p:nvPr>
            <p:ph type="title"/>
          </p:nvPr>
        </p:nvSpPr>
        <p:spPr/>
        <p:txBody>
          <a:bodyPr/>
          <a:lstStyle/>
          <a:p>
            <a:r>
              <a:rPr lang="en-GB" sz="4400" dirty="0">
                <a:effectLst/>
                <a:latin typeface="Times New Roman" panose="02020603050405020304" pitchFamily="18" charset="0"/>
                <a:ea typeface="Times New Roman" panose="02020603050405020304" pitchFamily="18" charset="0"/>
              </a:rPr>
              <a:t>4) Why are co-authored academic articles more cited: Higher quality or larger audience?</a:t>
            </a:r>
            <a:endParaRPr lang="en-GB" dirty="0"/>
          </a:p>
        </p:txBody>
      </p:sp>
      <p:sp>
        <p:nvSpPr>
          <p:cNvPr id="3" name="Content Placeholder 2">
            <a:extLst>
              <a:ext uri="{FF2B5EF4-FFF2-40B4-BE49-F238E27FC236}">
                <a16:creationId xmlns:a16="http://schemas.microsoft.com/office/drawing/2014/main" id="{B96008B0-7D6A-46F1-C7AC-76B64F2E67E4}"/>
              </a:ext>
            </a:extLst>
          </p:cNvPr>
          <p:cNvSpPr>
            <a:spLocks noGrp="1"/>
          </p:cNvSpPr>
          <p:nvPr>
            <p:ph idx="1"/>
          </p:nvPr>
        </p:nvSpPr>
        <p:spPr>
          <a:xfrm>
            <a:off x="838200" y="1685280"/>
            <a:ext cx="10737501" cy="4351338"/>
          </a:xfrm>
        </p:spPr>
        <p:txBody>
          <a:bodyPr>
            <a:normAutofit/>
          </a:bodyPr>
          <a:lstStyle/>
          <a:p>
            <a:r>
              <a:rPr lang="en-GB" b="1" dirty="0"/>
              <a:t>Method</a:t>
            </a:r>
            <a:r>
              <a:rPr lang="en-GB" dirty="0"/>
              <a:t>: Correlate REF quality scores against author numbers by </a:t>
            </a:r>
            <a:r>
              <a:rPr lang="en-GB" dirty="0" err="1"/>
              <a:t>UoA</a:t>
            </a:r>
            <a:r>
              <a:rPr lang="en-GB" dirty="0"/>
              <a:t>.</a:t>
            </a:r>
          </a:p>
          <a:p>
            <a:r>
              <a:rPr lang="en-GB" b="1" dirty="0"/>
              <a:t>Result</a:t>
            </a:r>
            <a:r>
              <a:rPr lang="en-GB" dirty="0"/>
              <a:t>:</a:t>
            </a:r>
            <a:r>
              <a:rPr lang="en-GB" b="1" dirty="0">
                <a:solidFill>
                  <a:schemeClr val="accent1"/>
                </a:solidFill>
              </a:rPr>
              <a:t> More co-authored articles are usually higher quality</a:t>
            </a:r>
            <a:r>
              <a:rPr lang="en-GB" dirty="0"/>
              <a:t>.</a:t>
            </a:r>
          </a:p>
          <a:p>
            <a:pPr lvl="1"/>
            <a:r>
              <a:rPr lang="en-GB" dirty="0"/>
              <a:t>Moderately strong correlations (0.2-0.4) in health, life, and physical sciences</a:t>
            </a:r>
          </a:p>
          <a:p>
            <a:pPr lvl="1"/>
            <a:r>
              <a:rPr lang="en-GB" dirty="0"/>
              <a:t>Weak or no positive associations in engineering and social sciences</a:t>
            </a:r>
          </a:p>
          <a:p>
            <a:pPr lvl="1"/>
            <a:r>
              <a:rPr lang="en-GB" dirty="0"/>
              <a:t>Weak negative/positive or no association in various arts and humanities</a:t>
            </a:r>
          </a:p>
          <a:p>
            <a:pPr lvl="1"/>
            <a:r>
              <a:rPr lang="en-GB" dirty="0"/>
              <a:t>Possible negative association for decision sciences:</a:t>
            </a:r>
          </a:p>
          <a:p>
            <a:r>
              <a:rPr lang="en-GB" b="1" dirty="0"/>
              <a:t>Follow-up method</a:t>
            </a:r>
            <a:r>
              <a:rPr lang="en-GB" dirty="0"/>
              <a:t>: Correlate REF quality scores against field normalised citation counts by </a:t>
            </a:r>
            <a:r>
              <a:rPr lang="en-GB" dirty="0" err="1"/>
              <a:t>UoA</a:t>
            </a:r>
            <a:r>
              <a:rPr lang="en-GB" dirty="0"/>
              <a:t> and compare with above.</a:t>
            </a:r>
          </a:p>
          <a:p>
            <a:r>
              <a:rPr lang="en-GB" b="1" dirty="0"/>
              <a:t>Follow-up result</a:t>
            </a:r>
            <a:r>
              <a:rPr lang="en-GB" dirty="0"/>
              <a:t>: stronger correlations with citations suggest that there is </a:t>
            </a:r>
            <a:r>
              <a:rPr lang="en-GB" b="1" dirty="0">
                <a:solidFill>
                  <a:schemeClr val="accent1"/>
                </a:solidFill>
              </a:rPr>
              <a:t>also</a:t>
            </a:r>
            <a:r>
              <a:rPr lang="en-GB" dirty="0"/>
              <a:t> an audience factor: co-authors attract citations.</a:t>
            </a:r>
          </a:p>
        </p:txBody>
      </p:sp>
      <p:sp>
        <p:nvSpPr>
          <p:cNvPr id="5" name="TextBox 4">
            <a:extLst>
              <a:ext uri="{FF2B5EF4-FFF2-40B4-BE49-F238E27FC236}">
                <a16:creationId xmlns:a16="http://schemas.microsoft.com/office/drawing/2014/main" id="{6D1060FA-D144-5DB4-5623-CEF887676BE0}"/>
              </a:ext>
            </a:extLst>
          </p:cNvPr>
          <p:cNvSpPr txBox="1"/>
          <p:nvPr/>
        </p:nvSpPr>
        <p:spPr>
          <a:xfrm>
            <a:off x="0" y="6031210"/>
            <a:ext cx="12190324" cy="923330"/>
          </a:xfrm>
          <a:prstGeom prst="rect">
            <a:avLst/>
          </a:prstGeom>
          <a:noFill/>
        </p:spPr>
        <p:txBody>
          <a:bodyPr wrap="square">
            <a:spAutoFit/>
          </a:bodyPr>
          <a:lstStyle/>
          <a:p>
            <a:r>
              <a:rPr lang="en-GB" sz="1800" dirty="0">
                <a:effectLst/>
                <a:latin typeface="Times New Roman" panose="02020603050405020304" pitchFamily="18" charset="0"/>
                <a:ea typeface="Times New Roman" panose="02020603050405020304" pitchFamily="18" charset="0"/>
              </a:rPr>
              <a:t>Thelwall, M., </a:t>
            </a:r>
            <a:r>
              <a:rPr lang="en-GB" sz="1800" dirty="0" err="1">
                <a:effectLst/>
                <a:latin typeface="Times New Roman" panose="02020603050405020304" pitchFamily="18" charset="0"/>
                <a:ea typeface="Times New Roman" panose="02020603050405020304" pitchFamily="18" charset="0"/>
              </a:rPr>
              <a:t>Kousha</a:t>
            </a:r>
            <a:r>
              <a:rPr lang="en-GB" sz="1800" dirty="0">
                <a:effectLst/>
                <a:latin typeface="Times New Roman" panose="02020603050405020304" pitchFamily="18" charset="0"/>
                <a:ea typeface="Times New Roman" panose="02020603050405020304" pitchFamily="18" charset="0"/>
              </a:rPr>
              <a:t>, K., </a:t>
            </a:r>
            <a:r>
              <a:rPr lang="en-GB" sz="1800" dirty="0" err="1">
                <a:effectLst/>
                <a:latin typeface="Times New Roman" panose="02020603050405020304" pitchFamily="18" charset="0"/>
                <a:ea typeface="Times New Roman" panose="02020603050405020304" pitchFamily="18" charset="0"/>
              </a:rPr>
              <a:t>Abdoli</a:t>
            </a:r>
            <a:r>
              <a:rPr lang="en-GB" sz="1800" dirty="0">
                <a:effectLst/>
                <a:latin typeface="Times New Roman" panose="02020603050405020304" pitchFamily="18" charset="0"/>
                <a:ea typeface="Times New Roman" panose="02020603050405020304" pitchFamily="18" charset="0"/>
              </a:rPr>
              <a:t>, M., Stuart, E., Makita, M., Wilson, P. &amp; Levitt, J. (2023). Why are co-authored academic articles more cited: Higher quality or larger audience? </a:t>
            </a:r>
            <a:r>
              <a:rPr lang="en-GB" sz="1800" i="1" dirty="0">
                <a:effectLst/>
                <a:latin typeface="Times New Roman" panose="02020603050405020304" pitchFamily="18" charset="0"/>
                <a:ea typeface="Times New Roman" panose="02020603050405020304" pitchFamily="18" charset="0"/>
              </a:rPr>
              <a:t>Journal of the Association for Information Science and Technology</a:t>
            </a:r>
            <a:r>
              <a:rPr lang="en-GB" sz="1800" dirty="0">
                <a:effectLst/>
                <a:latin typeface="Times New Roman" panose="02020603050405020304" pitchFamily="18" charset="0"/>
                <a:ea typeface="Times New Roman" panose="02020603050405020304" pitchFamily="18" charset="0"/>
              </a:rPr>
              <a:t>, 74(7), 791-810.</a:t>
            </a:r>
            <a:endParaRPr lang="en-GB" dirty="0"/>
          </a:p>
        </p:txBody>
      </p:sp>
    </p:spTree>
    <p:extLst>
      <p:ext uri="{BB962C8B-B14F-4D97-AF65-F5344CB8AC3E}">
        <p14:creationId xmlns:p14="http://schemas.microsoft.com/office/powerpoint/2010/main" val="244706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A1E282-1B1E-FB5D-5373-D8FC28F06BD2}"/>
              </a:ext>
            </a:extLst>
          </p:cNvPr>
          <p:cNvSpPr>
            <a:spLocks noGrp="1"/>
          </p:cNvSpPr>
          <p:nvPr>
            <p:ph idx="1"/>
          </p:nvPr>
        </p:nvSpPr>
        <p:spPr>
          <a:xfrm>
            <a:off x="838200" y="365125"/>
            <a:ext cx="3573026" cy="6055772"/>
          </a:xfrm>
        </p:spPr>
        <p:txBody>
          <a:bodyPr>
            <a:normAutofit/>
          </a:bodyPr>
          <a:lstStyle/>
          <a:p>
            <a:pPr marL="0" indent="0">
              <a:buNone/>
            </a:pPr>
            <a:r>
              <a:rPr lang="en-GB" sz="3200" dirty="0">
                <a:effectLst/>
                <a:latin typeface="Calibri" panose="020F0502020204030204" pitchFamily="34" charset="0"/>
                <a:ea typeface="DengXian" panose="02010600030101010101" pitchFamily="2" charset="-122"/>
                <a:cs typeface="Times New Roman" panose="02020603050405020304" pitchFamily="18" charset="0"/>
              </a:rPr>
              <a:t>Spearman correlations between REF quality score and number of authors, as recorded in Scopus, for REF2021 articles published 2014-20 by </a:t>
            </a:r>
            <a:r>
              <a:rPr lang="en-GB" sz="3200" dirty="0" err="1">
                <a:effectLst/>
                <a:latin typeface="Calibri" panose="020F0502020204030204" pitchFamily="34" charset="0"/>
                <a:ea typeface="DengXian" panose="02010600030101010101" pitchFamily="2" charset="-122"/>
                <a:cs typeface="Times New Roman" panose="02020603050405020304" pitchFamily="18" charset="0"/>
              </a:rPr>
              <a:t>UoA</a:t>
            </a:r>
            <a:r>
              <a:rPr lang="en-GB" sz="3200" dirty="0">
                <a:latin typeface="Calibri" panose="020F0502020204030204" pitchFamily="34" charset="0"/>
                <a:ea typeface="DengXian" panose="02010600030101010101" pitchFamily="2" charset="-122"/>
                <a:cs typeface="Times New Roman" panose="02020603050405020304" pitchFamily="18" charset="0"/>
              </a:rPr>
              <a:t>: </a:t>
            </a:r>
            <a:r>
              <a:rPr lang="en-GB" sz="3200" b="1" dirty="0">
                <a:latin typeface="Calibri" panose="020F0502020204030204" pitchFamily="34" charset="0"/>
                <a:ea typeface="DengXian" panose="02010600030101010101" pitchFamily="2" charset="-122"/>
                <a:cs typeface="Times New Roman" panose="02020603050405020304" pitchFamily="18" charset="0"/>
              </a:rPr>
              <a:t>More coauthors usually means higher quality.</a:t>
            </a:r>
            <a:endParaRPr lang="en-GB" sz="4400" b="1" dirty="0"/>
          </a:p>
        </p:txBody>
      </p:sp>
      <p:pic>
        <p:nvPicPr>
          <p:cNvPr id="4" name="Picture 3">
            <a:extLst>
              <a:ext uri="{FF2B5EF4-FFF2-40B4-BE49-F238E27FC236}">
                <a16:creationId xmlns:a16="http://schemas.microsoft.com/office/drawing/2014/main" id="{ECBCDF63-7F0A-C504-5B70-B6430AC9E80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1999" y="-823965"/>
            <a:ext cx="6290001" cy="7681965"/>
          </a:xfrm>
          <a:prstGeom prst="rect">
            <a:avLst/>
          </a:prstGeom>
          <a:noFill/>
          <a:ln>
            <a:noFill/>
          </a:ln>
        </p:spPr>
      </p:pic>
    </p:spTree>
    <p:extLst>
      <p:ext uri="{BB962C8B-B14F-4D97-AF65-F5344CB8AC3E}">
        <p14:creationId xmlns:p14="http://schemas.microsoft.com/office/powerpoint/2010/main" val="4291704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51DFE4-B792-7D93-E7E8-5DCCC7B7E0C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8914" y="-74160"/>
            <a:ext cx="6183086" cy="6944418"/>
          </a:xfrm>
          <a:prstGeom prst="rect">
            <a:avLst/>
          </a:prstGeom>
          <a:noFill/>
          <a:ln>
            <a:noFill/>
          </a:ln>
        </p:spPr>
      </p:pic>
      <p:sp>
        <p:nvSpPr>
          <p:cNvPr id="5" name="Content Placeholder 2">
            <a:extLst>
              <a:ext uri="{FF2B5EF4-FFF2-40B4-BE49-F238E27FC236}">
                <a16:creationId xmlns:a16="http://schemas.microsoft.com/office/drawing/2014/main" id="{89206258-70F9-FF4E-85D7-1EFFF91BA8F3}"/>
              </a:ext>
            </a:extLst>
          </p:cNvPr>
          <p:cNvSpPr txBox="1">
            <a:spLocks/>
          </p:cNvSpPr>
          <p:nvPr/>
        </p:nvSpPr>
        <p:spPr>
          <a:xfrm>
            <a:off x="838200" y="365124"/>
            <a:ext cx="3573026" cy="6035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dirty="0">
                <a:latin typeface="Calibri" panose="020F0502020204030204" pitchFamily="34" charset="0"/>
                <a:ea typeface="DengXian" panose="02010600030101010101" pitchFamily="2" charset="-122"/>
                <a:cs typeface="Times New Roman" panose="02020603050405020304" pitchFamily="18" charset="0"/>
              </a:rPr>
              <a:t>Spearman correlations between REF quality score and number of authors, as recorded in Scopus, for REF2021 articles published 2014-20</a:t>
            </a:r>
          </a:p>
          <a:p>
            <a:pPr marL="0" indent="0">
              <a:buFont typeface="Arial" panose="020B0604020202020204" pitchFamily="34" charset="0"/>
              <a:buNone/>
            </a:pPr>
            <a:r>
              <a:rPr lang="en-GB" sz="3200" b="1" dirty="0">
                <a:latin typeface="Calibri" panose="020F0502020204030204" pitchFamily="34" charset="0"/>
                <a:ea typeface="DengXian" panose="02010600030101010101" pitchFamily="2" charset="-122"/>
                <a:cs typeface="Times New Roman" panose="02020603050405020304" pitchFamily="18" charset="0"/>
              </a:rPr>
              <a:t>Scopus broad fields.</a:t>
            </a:r>
          </a:p>
          <a:p>
            <a:pPr marL="0" indent="0">
              <a:buFont typeface="Arial" panose="020B0604020202020204" pitchFamily="34" charset="0"/>
              <a:buNone/>
            </a:pPr>
            <a:r>
              <a:rPr lang="en-US" sz="3200" b="1" dirty="0">
                <a:latin typeface="Calibri" panose="020F0502020204030204" pitchFamily="34" charset="0"/>
                <a:ea typeface="DengXian" panose="02010600030101010101" pitchFamily="2" charset="-122"/>
                <a:cs typeface="Times New Roman" panose="02020603050405020304" pitchFamily="18" charset="0"/>
              </a:rPr>
              <a:t>More coauthors usually means higher quality.</a:t>
            </a:r>
            <a:endParaRPr lang="en-GB" sz="4400" b="1" dirty="0"/>
          </a:p>
        </p:txBody>
      </p:sp>
    </p:spTree>
    <p:extLst>
      <p:ext uri="{BB962C8B-B14F-4D97-AF65-F5344CB8AC3E}">
        <p14:creationId xmlns:p14="http://schemas.microsoft.com/office/powerpoint/2010/main" val="1396356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A1E282-1B1E-FB5D-5373-D8FC28F06BD2}"/>
              </a:ext>
            </a:extLst>
          </p:cNvPr>
          <p:cNvSpPr>
            <a:spLocks noGrp="1"/>
          </p:cNvSpPr>
          <p:nvPr>
            <p:ph idx="1"/>
          </p:nvPr>
        </p:nvSpPr>
        <p:spPr>
          <a:xfrm>
            <a:off x="838200" y="365125"/>
            <a:ext cx="3573026" cy="5811838"/>
          </a:xfrm>
        </p:spPr>
        <p:txBody>
          <a:bodyPr>
            <a:normAutofit/>
          </a:bodyPr>
          <a:lstStyle/>
          <a:p>
            <a:pPr marL="0" indent="0">
              <a:buNone/>
            </a:pPr>
            <a:r>
              <a:rPr lang="en-GB" sz="3200" dirty="0">
                <a:effectLst/>
                <a:latin typeface="Calibri" panose="020F0502020204030204" pitchFamily="34" charset="0"/>
                <a:ea typeface="DengXian" panose="02010600030101010101" pitchFamily="2" charset="-122"/>
                <a:cs typeface="Times New Roman" panose="02020603050405020304" pitchFamily="18" charset="0"/>
              </a:rPr>
              <a:t>Spearman correlations between </a:t>
            </a:r>
            <a:r>
              <a:rPr lang="en-GB" sz="3200" b="1" dirty="0">
                <a:effectLst/>
                <a:latin typeface="Calibri" panose="020F0502020204030204" pitchFamily="34" charset="0"/>
                <a:ea typeface="DengXian" panose="02010600030101010101" pitchFamily="2" charset="-122"/>
                <a:cs typeface="Times New Roman" panose="02020603050405020304" pitchFamily="18" charset="0"/>
              </a:rPr>
              <a:t>field normalised citation counts </a:t>
            </a:r>
            <a:r>
              <a:rPr lang="en-GB" sz="3200" dirty="0">
                <a:effectLst/>
                <a:latin typeface="Calibri" panose="020F0502020204030204" pitchFamily="34" charset="0"/>
                <a:ea typeface="DengXian" panose="02010600030101010101" pitchFamily="2" charset="-122"/>
                <a:cs typeface="Times New Roman" panose="02020603050405020304" pitchFamily="18" charset="0"/>
              </a:rPr>
              <a:t>and number of authors, as recorded in Scopus, for REF2021 articles published 2014-20</a:t>
            </a:r>
            <a:r>
              <a:rPr lang="en-GB" sz="3200" dirty="0">
                <a:latin typeface="Calibri" panose="020F0502020204030204" pitchFamily="34" charset="0"/>
                <a:ea typeface="DengXian" panose="02010600030101010101" pitchFamily="2" charset="-122"/>
                <a:cs typeface="Times New Roman" panose="02020603050405020304" pitchFamily="18" charset="0"/>
              </a:rPr>
              <a:t>: More coauthored articles </a:t>
            </a:r>
            <a:r>
              <a:rPr lang="en-GB" sz="3200" b="1" dirty="0">
                <a:latin typeface="Calibri" panose="020F0502020204030204" pitchFamily="34" charset="0"/>
                <a:ea typeface="DengXian" panose="02010600030101010101" pitchFamily="2" charset="-122"/>
                <a:cs typeface="Times New Roman" panose="02020603050405020304" pitchFamily="18" charset="0"/>
              </a:rPr>
              <a:t>always</a:t>
            </a:r>
            <a:r>
              <a:rPr lang="en-GB" sz="3200" dirty="0">
                <a:latin typeface="Calibri" panose="020F0502020204030204" pitchFamily="34" charset="0"/>
                <a:ea typeface="DengXian" panose="02010600030101010101" pitchFamily="2" charset="-122"/>
                <a:cs typeface="Times New Roman" panose="02020603050405020304" pitchFamily="18" charset="0"/>
              </a:rPr>
              <a:t> tend to be more cited.</a:t>
            </a:r>
            <a:endParaRPr lang="en-GB" sz="3200" dirty="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5" name="Picture 4">
            <a:extLst>
              <a:ext uri="{FF2B5EF4-FFF2-40B4-BE49-F238E27FC236}">
                <a16:creationId xmlns:a16="http://schemas.microsoft.com/office/drawing/2014/main" id="{4EEF4CE8-790B-6F72-8223-94D1C4315DD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0455" y="-753626"/>
            <a:ext cx="6285434" cy="7685603"/>
          </a:xfrm>
          <a:prstGeom prst="rect">
            <a:avLst/>
          </a:prstGeom>
          <a:noFill/>
          <a:ln>
            <a:noFill/>
          </a:ln>
        </p:spPr>
      </p:pic>
    </p:spTree>
    <p:extLst>
      <p:ext uri="{BB962C8B-B14F-4D97-AF65-F5344CB8AC3E}">
        <p14:creationId xmlns:p14="http://schemas.microsoft.com/office/powerpoint/2010/main" val="3574067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7F48-7567-FE32-3A31-15A40E12A02A}"/>
              </a:ext>
            </a:extLst>
          </p:cNvPr>
          <p:cNvSpPr>
            <a:spLocks noGrp="1"/>
          </p:cNvSpPr>
          <p:nvPr>
            <p:ph type="title"/>
          </p:nvPr>
        </p:nvSpPr>
        <p:spPr>
          <a:xfrm>
            <a:off x="160774" y="365125"/>
            <a:ext cx="6551525" cy="1040941"/>
          </a:xfrm>
        </p:spPr>
        <p:txBody>
          <a:bodyPr>
            <a:normAutofit fontScale="90000"/>
          </a:bodyPr>
          <a:lstStyle/>
          <a:p>
            <a:r>
              <a:rPr lang="en-US" dirty="0"/>
              <a:t>5) Is funded research higher quality in all fields?</a:t>
            </a:r>
            <a:br>
              <a:rPr lang="en-US" dirty="0"/>
            </a:br>
            <a:endParaRPr lang="en-GB" dirty="0"/>
          </a:p>
        </p:txBody>
      </p:sp>
      <p:sp>
        <p:nvSpPr>
          <p:cNvPr id="3" name="Content Placeholder 2">
            <a:extLst>
              <a:ext uri="{FF2B5EF4-FFF2-40B4-BE49-F238E27FC236}">
                <a16:creationId xmlns:a16="http://schemas.microsoft.com/office/drawing/2014/main" id="{BB11B9A8-6A21-5312-1940-7C0B222A03E7}"/>
              </a:ext>
            </a:extLst>
          </p:cNvPr>
          <p:cNvSpPr>
            <a:spLocks noGrp="1"/>
          </p:cNvSpPr>
          <p:nvPr>
            <p:ph idx="1"/>
          </p:nvPr>
        </p:nvSpPr>
        <p:spPr>
          <a:xfrm>
            <a:off x="488601" y="1498844"/>
            <a:ext cx="6046076" cy="4994031"/>
          </a:xfrm>
        </p:spPr>
        <p:txBody>
          <a:bodyPr>
            <a:normAutofit lnSpcReduction="10000"/>
          </a:bodyPr>
          <a:lstStyle/>
          <a:p>
            <a:r>
              <a:rPr lang="en-US" b="1" dirty="0"/>
              <a:t>Yes</a:t>
            </a:r>
            <a:r>
              <a:rPr lang="en-US" dirty="0"/>
              <a:t>: Funded articles tended to have higher REF2021 scores in all </a:t>
            </a:r>
            <a:r>
              <a:rPr lang="en-US" dirty="0" err="1"/>
              <a:t>UoAs</a:t>
            </a:r>
            <a:r>
              <a:rPr lang="en-US" dirty="0"/>
              <a:t>, after factoring out collaboration.</a:t>
            </a:r>
          </a:p>
          <a:p>
            <a:r>
              <a:rPr lang="en-GB" dirty="0"/>
              <a:t>But no cause and effect can be claimed.</a:t>
            </a:r>
          </a:p>
          <a:p>
            <a:pPr marL="0" indent="0">
              <a:buNone/>
            </a:pPr>
            <a:r>
              <a:rPr lang="en-GB" sz="26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Figure shows Exponentiated ordinal regression coefficients for Quality score against external funding (binary) and the logged number of authors for REF2021 articles 2014-20. Error bars show 95% confidence intervals. University-funded research and research without declared funding is classified as unfunded. Each pair of coefficients is from a separate model.</a:t>
            </a:r>
            <a:endParaRPr lang="en-GB" sz="3900" dirty="0">
              <a:solidFill>
                <a:schemeClr val="accent1"/>
              </a:solidFill>
            </a:endParaRPr>
          </a:p>
        </p:txBody>
      </p:sp>
      <p:pic>
        <p:nvPicPr>
          <p:cNvPr id="4" name="Picture 3">
            <a:extLst>
              <a:ext uri="{FF2B5EF4-FFF2-40B4-BE49-F238E27FC236}">
                <a16:creationId xmlns:a16="http://schemas.microsoft.com/office/drawing/2014/main" id="{95AB2F1C-4FB2-3E3D-91A8-149C89E869D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4090" y="-1091322"/>
            <a:ext cx="5386313" cy="7929449"/>
          </a:xfrm>
          <a:prstGeom prst="rect">
            <a:avLst/>
          </a:prstGeom>
          <a:noFill/>
          <a:ln>
            <a:noFill/>
          </a:ln>
        </p:spPr>
      </p:pic>
      <p:cxnSp>
        <p:nvCxnSpPr>
          <p:cNvPr id="7" name="Straight Connector 6">
            <a:extLst>
              <a:ext uri="{FF2B5EF4-FFF2-40B4-BE49-F238E27FC236}">
                <a16:creationId xmlns:a16="http://schemas.microsoft.com/office/drawing/2014/main" id="{0BAEFB93-9134-7FE4-7012-F93834E49F20}"/>
              </a:ext>
            </a:extLst>
          </p:cNvPr>
          <p:cNvCxnSpPr/>
          <p:nvPr/>
        </p:nvCxnSpPr>
        <p:spPr>
          <a:xfrm>
            <a:off x="10194837" y="42481"/>
            <a:ext cx="0" cy="6450394"/>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64AD1BD1-E451-6851-47AD-7A2FDD263BDB}"/>
              </a:ext>
            </a:extLst>
          </p:cNvPr>
          <p:cNvPicPr>
            <a:picLocks noChangeAspect="1"/>
          </p:cNvPicPr>
          <p:nvPr/>
        </p:nvPicPr>
        <p:blipFill>
          <a:blip r:embed="rId4"/>
          <a:stretch>
            <a:fillRect/>
          </a:stretch>
        </p:blipFill>
        <p:spPr>
          <a:xfrm>
            <a:off x="6095998" y="3428999"/>
            <a:ext cx="4" cy="2"/>
          </a:xfrm>
          <a:prstGeom prst="rect">
            <a:avLst/>
          </a:prstGeom>
        </p:spPr>
      </p:pic>
      <p:pic>
        <p:nvPicPr>
          <p:cNvPr id="11" name="Picture 10">
            <a:extLst>
              <a:ext uri="{FF2B5EF4-FFF2-40B4-BE49-F238E27FC236}">
                <a16:creationId xmlns:a16="http://schemas.microsoft.com/office/drawing/2014/main" id="{F23318BF-74AC-9813-7896-A0B85160E1A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90204" y="6129973"/>
            <a:ext cx="1688119" cy="652185"/>
          </a:xfrm>
          <a:prstGeom prst="rect">
            <a:avLst/>
          </a:prstGeom>
          <a:noFill/>
          <a:ln>
            <a:noFill/>
          </a:ln>
        </p:spPr>
      </p:pic>
    </p:spTree>
    <p:extLst>
      <p:ext uri="{BB962C8B-B14F-4D97-AF65-F5344CB8AC3E}">
        <p14:creationId xmlns:p14="http://schemas.microsoft.com/office/powerpoint/2010/main" val="36074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4C872-AF2C-AEDE-FE5B-E7D08A660AEB}"/>
              </a:ext>
            </a:extLst>
          </p:cNvPr>
          <p:cNvSpPr>
            <a:spLocks noGrp="1"/>
          </p:cNvSpPr>
          <p:nvPr>
            <p:ph type="title"/>
          </p:nvPr>
        </p:nvSpPr>
        <p:spPr/>
        <p:txBody>
          <a:bodyPr/>
          <a:lstStyle/>
          <a:p>
            <a:r>
              <a:rPr lang="en-GB" sz="4400" dirty="0">
                <a:effectLst/>
                <a:latin typeface="Times New Roman" panose="02020603050405020304" pitchFamily="18" charset="0"/>
                <a:ea typeface="Times New Roman" panose="02020603050405020304" pitchFamily="18" charset="0"/>
              </a:rPr>
              <a:t>6) Are </a:t>
            </a:r>
            <a:r>
              <a:rPr lang="en-GB" dirty="0">
                <a:latin typeface="Times New Roman" panose="02020603050405020304" pitchFamily="18" charset="0"/>
                <a:ea typeface="Times New Roman" panose="02020603050405020304" pitchFamily="18" charset="0"/>
              </a:rPr>
              <a:t>there bibliometric biases for g</a:t>
            </a:r>
            <a:r>
              <a:rPr lang="en-GB" sz="4400" dirty="0">
                <a:effectLst/>
                <a:latin typeface="Times New Roman" panose="02020603050405020304" pitchFamily="18" charset="0"/>
                <a:ea typeface="Times New Roman" panose="02020603050405020304" pitchFamily="18" charset="0"/>
              </a:rPr>
              <a:t>ender, institution &amp; interdisciplinarity?</a:t>
            </a:r>
            <a:endParaRPr lang="en-GB" dirty="0"/>
          </a:p>
        </p:txBody>
      </p:sp>
      <p:sp>
        <p:nvSpPr>
          <p:cNvPr id="3" name="Content Placeholder 2">
            <a:extLst>
              <a:ext uri="{FF2B5EF4-FFF2-40B4-BE49-F238E27FC236}">
                <a16:creationId xmlns:a16="http://schemas.microsoft.com/office/drawing/2014/main" id="{F754E8EA-FEAF-2D53-334F-88632F678889}"/>
              </a:ext>
            </a:extLst>
          </p:cNvPr>
          <p:cNvSpPr>
            <a:spLocks noGrp="1"/>
          </p:cNvSpPr>
          <p:nvPr>
            <p:ph idx="1"/>
          </p:nvPr>
        </p:nvSpPr>
        <p:spPr/>
        <p:txBody>
          <a:bodyPr>
            <a:normAutofit fontScale="92500" lnSpcReduction="10000"/>
          </a:bodyPr>
          <a:lstStyle/>
          <a:p>
            <a:r>
              <a:rPr lang="en-GB" b="1" dirty="0"/>
              <a:t>Methods</a:t>
            </a:r>
            <a:r>
              <a:rPr lang="en-GB" dirty="0"/>
              <a:t>: Compare three mechanisms for scoring 73,612 UK Research Excellence Framework (REF) journal articles from all 34 field-based Units of Assessment (</a:t>
            </a:r>
            <a:r>
              <a:rPr lang="en-GB" dirty="0" err="1"/>
              <a:t>UoAs</a:t>
            </a:r>
            <a:r>
              <a:rPr lang="en-GB" dirty="0"/>
              <a:t>) 2014-17:</a:t>
            </a:r>
          </a:p>
          <a:p>
            <a:pPr lvl="1"/>
            <a:r>
              <a:rPr lang="en-GB" dirty="0"/>
              <a:t>REF peer review scores, field normalised citations, and journal average field normalised citation impact. </a:t>
            </a:r>
          </a:p>
          <a:p>
            <a:r>
              <a:rPr lang="en-GB" b="1" dirty="0"/>
              <a:t>Results 1</a:t>
            </a:r>
            <a:r>
              <a:rPr lang="en-GB" dirty="0"/>
              <a:t>: Bibliometric scoring slightly advantages women compared to men, especially in the physical sciences, engineering, and social sciences.</a:t>
            </a:r>
          </a:p>
          <a:p>
            <a:r>
              <a:rPr lang="en-GB" b="1" dirty="0"/>
              <a:t>Results 2</a:t>
            </a:r>
            <a:r>
              <a:rPr lang="en-GB" dirty="0"/>
              <a:t>: in almost all academic fields, citation or journal impact scoring </a:t>
            </a:r>
            <a:r>
              <a:rPr lang="en-GB" i="1" dirty="0"/>
              <a:t>disadvantages</a:t>
            </a:r>
            <a:r>
              <a:rPr lang="en-GB" dirty="0"/>
              <a:t> departments publishing high quality research (regression to mean effect?). </a:t>
            </a:r>
          </a:p>
          <a:p>
            <a:r>
              <a:rPr lang="en-GB" b="1" dirty="0"/>
              <a:t>Results 3</a:t>
            </a:r>
            <a:r>
              <a:rPr lang="en-GB" dirty="0"/>
              <a:t>: Interdisciplinary research gains from bibliometric scoring in about half of the </a:t>
            </a:r>
            <a:r>
              <a:rPr lang="en-GB" dirty="0" err="1"/>
              <a:t>UoAs</a:t>
            </a:r>
            <a:r>
              <a:rPr lang="en-GB" dirty="0"/>
              <a:t>, but relatively substantially in two. </a:t>
            </a:r>
          </a:p>
        </p:txBody>
      </p:sp>
      <p:sp>
        <p:nvSpPr>
          <p:cNvPr id="4" name="TextBox 3">
            <a:extLst>
              <a:ext uri="{FF2B5EF4-FFF2-40B4-BE49-F238E27FC236}">
                <a16:creationId xmlns:a16="http://schemas.microsoft.com/office/drawing/2014/main" id="{BCEDEF73-DD47-08C8-0C10-7D34E9B4F6DB}"/>
              </a:ext>
            </a:extLst>
          </p:cNvPr>
          <p:cNvSpPr txBox="1"/>
          <p:nvPr/>
        </p:nvSpPr>
        <p:spPr>
          <a:xfrm>
            <a:off x="120580" y="6198700"/>
            <a:ext cx="11760185" cy="646331"/>
          </a:xfrm>
          <a:prstGeom prst="rect">
            <a:avLst/>
          </a:prstGeom>
          <a:noFill/>
        </p:spPr>
        <p:txBody>
          <a:bodyPr wrap="square" rtlCol="0">
            <a:spAutoFit/>
          </a:bodyPr>
          <a:lstStyle/>
          <a:p>
            <a:r>
              <a:rPr lang="en-GB" sz="1800" dirty="0">
                <a:effectLst/>
                <a:latin typeface="Times New Roman" panose="02020603050405020304" pitchFamily="18" charset="0"/>
                <a:ea typeface="Times New Roman" panose="02020603050405020304" pitchFamily="18" charset="0"/>
              </a:rPr>
              <a:t>Thelwall, M., </a:t>
            </a:r>
            <a:r>
              <a:rPr lang="en-GB" sz="1800" dirty="0" err="1">
                <a:effectLst/>
                <a:latin typeface="Times New Roman" panose="02020603050405020304" pitchFamily="18" charset="0"/>
                <a:ea typeface="Times New Roman" panose="02020603050405020304" pitchFamily="18" charset="0"/>
              </a:rPr>
              <a:t>Kousha</a:t>
            </a:r>
            <a:r>
              <a:rPr lang="en-GB" sz="1800" dirty="0">
                <a:effectLst/>
                <a:latin typeface="Times New Roman" panose="02020603050405020304" pitchFamily="18" charset="0"/>
                <a:ea typeface="Times New Roman" panose="02020603050405020304" pitchFamily="18" charset="0"/>
              </a:rPr>
              <a:t>, K., Stuart, E., Makita, M., </a:t>
            </a:r>
            <a:r>
              <a:rPr lang="en-GB" sz="1800" dirty="0" err="1">
                <a:effectLst/>
                <a:latin typeface="Times New Roman" panose="02020603050405020304" pitchFamily="18" charset="0"/>
                <a:ea typeface="Times New Roman" panose="02020603050405020304" pitchFamily="18" charset="0"/>
              </a:rPr>
              <a:t>Abdoli</a:t>
            </a:r>
            <a:r>
              <a:rPr lang="en-GB" sz="1800" dirty="0">
                <a:effectLst/>
                <a:latin typeface="Times New Roman" panose="02020603050405020304" pitchFamily="18" charset="0"/>
                <a:ea typeface="Times New Roman" panose="02020603050405020304" pitchFamily="18" charset="0"/>
              </a:rPr>
              <a:t>, M., Wilson, P. &amp; Levitt, J. (2023). Do bibliometrics introduce gender, institutional or interdisciplinary biases into research evaluations? </a:t>
            </a:r>
            <a:r>
              <a:rPr lang="en-GB" sz="1800" i="1" dirty="0">
                <a:effectLst/>
                <a:latin typeface="Times New Roman" panose="02020603050405020304" pitchFamily="18" charset="0"/>
                <a:ea typeface="Times New Roman" panose="02020603050405020304" pitchFamily="18" charset="0"/>
              </a:rPr>
              <a:t>Research Policy</a:t>
            </a:r>
            <a:r>
              <a:rPr lang="en-GB" sz="1800" dirty="0">
                <a:effectLst/>
                <a:latin typeface="Times New Roman" panose="02020603050405020304" pitchFamily="18" charset="0"/>
                <a:ea typeface="Times New Roman" panose="02020603050405020304" pitchFamily="18" charset="0"/>
              </a:rPr>
              <a:t>, 52(8), 104829</a:t>
            </a:r>
            <a:endParaRPr lang="en-GB" dirty="0"/>
          </a:p>
        </p:txBody>
      </p:sp>
    </p:spTree>
    <p:extLst>
      <p:ext uri="{BB962C8B-B14F-4D97-AF65-F5344CB8AC3E}">
        <p14:creationId xmlns:p14="http://schemas.microsoft.com/office/powerpoint/2010/main" val="406450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12CAB-248A-1C7A-B675-6696142B465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0B04587-4FC7-997A-2957-0CAA847BDD1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98295C2E-DDC1-17E9-D5BF-A495A169859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3635" y="179736"/>
            <a:ext cx="10487476" cy="7165609"/>
          </a:xfrm>
          <a:prstGeom prst="rect">
            <a:avLst/>
          </a:prstGeom>
          <a:noFill/>
          <a:ln>
            <a:noFill/>
          </a:ln>
        </p:spPr>
      </p:pic>
      <p:sp>
        <p:nvSpPr>
          <p:cNvPr id="6" name="TextBox 5">
            <a:extLst>
              <a:ext uri="{FF2B5EF4-FFF2-40B4-BE49-F238E27FC236}">
                <a16:creationId xmlns:a16="http://schemas.microsoft.com/office/drawing/2014/main" id="{0BD1A868-FF5D-CB3B-9555-A1CF5818B102}"/>
              </a:ext>
            </a:extLst>
          </p:cNvPr>
          <p:cNvSpPr txBox="1"/>
          <p:nvPr/>
        </p:nvSpPr>
        <p:spPr>
          <a:xfrm>
            <a:off x="275491" y="307400"/>
            <a:ext cx="8376139" cy="1384995"/>
          </a:xfrm>
          <a:prstGeom prst="rect">
            <a:avLst/>
          </a:prstGeom>
          <a:noFill/>
        </p:spPr>
        <p:txBody>
          <a:bodyPr wrap="square">
            <a:spAutoFit/>
          </a:bodyPr>
          <a:lstStyle/>
          <a:p>
            <a:r>
              <a:rPr lang="en-GB" sz="2800" dirty="0">
                <a:effectLst/>
                <a:latin typeface="Calibri" panose="020F0502020204030204" pitchFamily="34" charset="0"/>
                <a:ea typeface="DengXian" panose="02010600030101010101" pitchFamily="2" charset="-122"/>
                <a:cs typeface="Times New Roman" panose="02020603050405020304" pitchFamily="18" charset="0"/>
              </a:rPr>
              <a:t>Score gains for female researchers compared to male researchers from allocating scores with citations (NLCS) or journal impact (JMNLCS) instead of </a:t>
            </a:r>
            <a:r>
              <a:rPr lang="en-GB" sz="2800" dirty="0">
                <a:latin typeface="Calibri" panose="020F0502020204030204" pitchFamily="34" charset="0"/>
                <a:ea typeface="DengXian" panose="02010600030101010101" pitchFamily="2" charset="-122"/>
                <a:cs typeface="Times New Roman" panose="02020603050405020304" pitchFamily="18" charset="0"/>
              </a:rPr>
              <a:t>REF </a:t>
            </a:r>
            <a:r>
              <a:rPr lang="en-GB" sz="2800" dirty="0">
                <a:effectLst/>
                <a:latin typeface="Calibri" panose="020F0502020204030204" pitchFamily="34" charset="0"/>
                <a:ea typeface="DengXian" panose="02010600030101010101" pitchFamily="2" charset="-122"/>
                <a:cs typeface="Times New Roman" panose="02020603050405020304" pitchFamily="18" charset="0"/>
              </a:rPr>
              <a:t>peer review.</a:t>
            </a:r>
            <a:endParaRPr lang="en-GB" sz="2800" dirty="0"/>
          </a:p>
        </p:txBody>
      </p:sp>
    </p:spTree>
    <p:extLst>
      <p:ext uri="{BB962C8B-B14F-4D97-AF65-F5344CB8AC3E}">
        <p14:creationId xmlns:p14="http://schemas.microsoft.com/office/powerpoint/2010/main" val="3106159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3DEB-8E31-805F-9E75-398207DFD98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5259DFC-A80E-F9AE-3BD9-6BFBE149B0F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35654FB-53B5-DEDF-F515-979296C6CC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125" y="1011"/>
            <a:ext cx="12349424" cy="6856989"/>
          </a:xfrm>
          <a:prstGeom prst="rect">
            <a:avLst/>
          </a:prstGeom>
          <a:noFill/>
          <a:ln>
            <a:noFill/>
          </a:ln>
        </p:spPr>
      </p:pic>
      <p:sp>
        <p:nvSpPr>
          <p:cNvPr id="6" name="TextBox 5">
            <a:extLst>
              <a:ext uri="{FF2B5EF4-FFF2-40B4-BE49-F238E27FC236}">
                <a16:creationId xmlns:a16="http://schemas.microsoft.com/office/drawing/2014/main" id="{61CCFF90-8212-E8A2-1276-0615E2D5DA3E}"/>
              </a:ext>
            </a:extLst>
          </p:cNvPr>
          <p:cNvSpPr txBox="1"/>
          <p:nvPr/>
        </p:nvSpPr>
        <p:spPr>
          <a:xfrm>
            <a:off x="236137" y="5756087"/>
            <a:ext cx="6742444" cy="923330"/>
          </a:xfrm>
          <a:prstGeom prst="rect">
            <a:avLst/>
          </a:prstGeom>
          <a:noFill/>
        </p:spPr>
        <p:txBody>
          <a:bodyPr wrap="square">
            <a:spAutoFit/>
          </a:bodyPr>
          <a:lstStyle/>
          <a:p>
            <a:r>
              <a:rPr lang="en-GB" sz="1800" dirty="0">
                <a:effectLst/>
                <a:latin typeface="Calibri" panose="020F0502020204030204" pitchFamily="34" charset="0"/>
                <a:ea typeface="DengXian" panose="02010600030101010101" pitchFamily="2" charset="-122"/>
                <a:cs typeface="Times New Roman" panose="02020603050405020304" pitchFamily="18" charset="0"/>
              </a:rPr>
              <a:t>Pearson correlations between Higher Education Institution (HEI) average scores and HEI average gains from allocating scores only with </a:t>
            </a:r>
            <a:r>
              <a:rPr lang="en-GB" sz="1800" dirty="0">
                <a:solidFill>
                  <a:schemeClr val="accent1"/>
                </a:solidFill>
                <a:effectLst/>
                <a:latin typeface="Calibri" panose="020F0502020204030204" pitchFamily="34" charset="0"/>
                <a:ea typeface="DengXian" panose="02010600030101010101" pitchFamily="2" charset="-122"/>
                <a:cs typeface="Times New Roman" panose="02020603050405020304" pitchFamily="18" charset="0"/>
              </a:rPr>
              <a:t>citations (NLCS) </a:t>
            </a:r>
            <a:r>
              <a:rPr lang="en-GB" sz="1800" dirty="0">
                <a:effectLst/>
                <a:latin typeface="Calibri" panose="020F0502020204030204" pitchFamily="34" charset="0"/>
                <a:ea typeface="DengXian" panose="02010600030101010101" pitchFamily="2" charset="-122"/>
                <a:cs typeface="Times New Roman" panose="02020603050405020304" pitchFamily="18" charset="0"/>
              </a:rPr>
              <a:t>or </a:t>
            </a:r>
            <a:r>
              <a:rPr lang="en-GB" sz="1800" dirty="0">
                <a:solidFill>
                  <a:schemeClr val="accent2"/>
                </a:solidFill>
                <a:effectLst/>
                <a:latin typeface="Calibri" panose="020F0502020204030204" pitchFamily="34" charset="0"/>
                <a:ea typeface="DengXian" panose="02010600030101010101" pitchFamily="2" charset="-122"/>
                <a:cs typeface="Times New Roman" panose="02020603050405020304" pitchFamily="18" charset="0"/>
              </a:rPr>
              <a:t>journal impact (JMNLCS).</a:t>
            </a:r>
            <a:endParaRPr lang="en-GB" dirty="0">
              <a:solidFill>
                <a:schemeClr val="accent2"/>
              </a:solidFill>
            </a:endParaRPr>
          </a:p>
        </p:txBody>
      </p:sp>
      <p:sp>
        <p:nvSpPr>
          <p:cNvPr id="7" name="TextBox 6">
            <a:extLst>
              <a:ext uri="{FF2B5EF4-FFF2-40B4-BE49-F238E27FC236}">
                <a16:creationId xmlns:a16="http://schemas.microsoft.com/office/drawing/2014/main" id="{41E99C83-CA72-F9CC-64CD-C76889BE5D74}"/>
              </a:ext>
            </a:extLst>
          </p:cNvPr>
          <p:cNvSpPr txBox="1"/>
          <p:nvPr/>
        </p:nvSpPr>
        <p:spPr>
          <a:xfrm>
            <a:off x="4531806" y="-10972"/>
            <a:ext cx="1132233" cy="369332"/>
          </a:xfrm>
          <a:prstGeom prst="rect">
            <a:avLst/>
          </a:prstGeom>
          <a:noFill/>
        </p:spPr>
        <p:txBody>
          <a:bodyPr wrap="none" rtlCol="0">
            <a:spAutoFit/>
          </a:bodyPr>
          <a:lstStyle/>
          <a:p>
            <a:r>
              <a:rPr lang="en-GB" dirty="0"/>
              <a:t>Chemistry</a:t>
            </a:r>
          </a:p>
        </p:txBody>
      </p:sp>
    </p:spTree>
    <p:extLst>
      <p:ext uri="{BB962C8B-B14F-4D97-AF65-F5344CB8AC3E}">
        <p14:creationId xmlns:p14="http://schemas.microsoft.com/office/powerpoint/2010/main" val="101771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EED5-67D9-2522-69DE-F62F3E5AACEF}"/>
              </a:ext>
            </a:extLst>
          </p:cNvPr>
          <p:cNvSpPr>
            <a:spLocks noGrp="1"/>
          </p:cNvSpPr>
          <p:nvPr>
            <p:ph type="title"/>
          </p:nvPr>
        </p:nvSpPr>
        <p:spPr/>
        <p:txBody>
          <a:bodyPr/>
          <a:lstStyle/>
          <a:p>
            <a:r>
              <a:rPr lang="en-GB" sz="4400" dirty="0">
                <a:effectLst/>
                <a:latin typeface="Times New Roman" panose="02020603050405020304" pitchFamily="18" charset="0"/>
                <a:ea typeface="Times New Roman" panose="02020603050405020304" pitchFamily="18" charset="0"/>
              </a:rPr>
              <a:t>7) Do altmetric scores reflect article quality?</a:t>
            </a:r>
            <a:endParaRPr lang="en-GB" dirty="0"/>
          </a:p>
        </p:txBody>
      </p:sp>
      <p:sp>
        <p:nvSpPr>
          <p:cNvPr id="3" name="Content Placeholder 2">
            <a:extLst>
              <a:ext uri="{FF2B5EF4-FFF2-40B4-BE49-F238E27FC236}">
                <a16:creationId xmlns:a16="http://schemas.microsoft.com/office/drawing/2014/main" id="{64F72A85-8C8B-E9D6-15F6-083EB5102903}"/>
              </a:ext>
            </a:extLst>
          </p:cNvPr>
          <p:cNvSpPr>
            <a:spLocks noGrp="1"/>
          </p:cNvSpPr>
          <p:nvPr>
            <p:ph idx="1"/>
          </p:nvPr>
        </p:nvSpPr>
        <p:spPr>
          <a:xfrm>
            <a:off x="838200" y="1527349"/>
            <a:ext cx="10515600" cy="4649614"/>
          </a:xfrm>
        </p:spPr>
        <p:txBody>
          <a:bodyPr>
            <a:normAutofit/>
          </a:bodyPr>
          <a:lstStyle/>
          <a:p>
            <a:r>
              <a:rPr lang="en-GB" b="1" dirty="0"/>
              <a:t>Method</a:t>
            </a:r>
            <a:r>
              <a:rPr lang="en-GB" dirty="0"/>
              <a:t>: Correlate altmetrics from Altmetric.com and Mendeley with REF2021 peer review scores.</a:t>
            </a:r>
          </a:p>
          <a:p>
            <a:r>
              <a:rPr lang="en-GB" b="1" dirty="0"/>
              <a:t>Results 1</a:t>
            </a:r>
            <a:r>
              <a:rPr lang="en-GB" dirty="0"/>
              <a:t>: For most </a:t>
            </a:r>
            <a:r>
              <a:rPr lang="en-GB" dirty="0" err="1"/>
              <a:t>UoAs</a:t>
            </a:r>
            <a:r>
              <a:rPr lang="en-GB" dirty="0"/>
              <a:t>, Mendeley reader counts are the best research quality indicator (e.g., three Spearman correlations &gt; 0.5.</a:t>
            </a:r>
          </a:p>
          <a:p>
            <a:r>
              <a:rPr lang="en-GB" b="1" dirty="0"/>
              <a:t>Results 2</a:t>
            </a:r>
            <a:r>
              <a:rPr lang="en-GB" dirty="0"/>
              <a:t>: Tweet counts are a moderate strength indicator in eight </a:t>
            </a:r>
            <a:r>
              <a:rPr lang="en-GB" dirty="0" err="1"/>
              <a:t>UoAs</a:t>
            </a:r>
            <a:r>
              <a:rPr lang="en-GB" dirty="0"/>
              <a:t>  (Spearman correlations &gt; 0.3), ahead of news (8 correlations &gt; 0.3), blogs (5 correlations &gt; 0.3), and Facebook (3 correlations &gt; 0.3)</a:t>
            </a:r>
          </a:p>
          <a:p>
            <a:r>
              <a:rPr lang="en-GB" b="1" dirty="0"/>
              <a:t>Results 3</a:t>
            </a:r>
            <a:r>
              <a:rPr lang="en-GB" dirty="0"/>
              <a:t>: Altmetrics are the strongest research quality indicators in health and physical sciences and weakest in arts &amp; humanities. </a:t>
            </a:r>
          </a:p>
        </p:txBody>
      </p:sp>
      <p:sp>
        <p:nvSpPr>
          <p:cNvPr id="5" name="TextBox 4">
            <a:extLst>
              <a:ext uri="{FF2B5EF4-FFF2-40B4-BE49-F238E27FC236}">
                <a16:creationId xmlns:a16="http://schemas.microsoft.com/office/drawing/2014/main" id="{2022A057-2C81-3631-E3D3-D4D2FE4215CC}"/>
              </a:ext>
            </a:extLst>
          </p:cNvPr>
          <p:cNvSpPr txBox="1"/>
          <p:nvPr/>
        </p:nvSpPr>
        <p:spPr>
          <a:xfrm>
            <a:off x="125605" y="5934670"/>
            <a:ext cx="11746523" cy="923330"/>
          </a:xfrm>
          <a:prstGeom prst="rect">
            <a:avLst/>
          </a:prstGeom>
          <a:noFill/>
        </p:spPr>
        <p:txBody>
          <a:bodyPr wrap="square">
            <a:spAutoFit/>
          </a:bodyPr>
          <a:lstStyle/>
          <a:p>
            <a:pPr lvl="0">
              <a:tabLst>
                <a:tab pos="228600" algn="l"/>
              </a:tabLst>
            </a:pPr>
            <a:r>
              <a:rPr lang="en-GB" sz="1800" dirty="0">
                <a:effectLst/>
                <a:latin typeface="Times New Roman" panose="02020603050405020304" pitchFamily="18" charset="0"/>
                <a:ea typeface="Times New Roman" panose="02020603050405020304" pitchFamily="18" charset="0"/>
              </a:rPr>
              <a:t>Thelwall, M., </a:t>
            </a:r>
            <a:r>
              <a:rPr lang="en-GB" sz="1800" dirty="0" err="1">
                <a:effectLst/>
                <a:latin typeface="Times New Roman" panose="02020603050405020304" pitchFamily="18" charset="0"/>
                <a:ea typeface="Times New Roman" panose="02020603050405020304" pitchFamily="18" charset="0"/>
              </a:rPr>
              <a:t>Kousha</a:t>
            </a:r>
            <a:r>
              <a:rPr lang="en-GB" sz="1800" dirty="0">
                <a:effectLst/>
                <a:latin typeface="Times New Roman" panose="02020603050405020304" pitchFamily="18" charset="0"/>
                <a:ea typeface="Times New Roman" panose="02020603050405020304" pitchFamily="18" charset="0"/>
              </a:rPr>
              <a:t>, K., </a:t>
            </a:r>
            <a:r>
              <a:rPr lang="en-GB" sz="1800" dirty="0" err="1">
                <a:effectLst/>
                <a:latin typeface="Times New Roman" panose="02020603050405020304" pitchFamily="18" charset="0"/>
                <a:ea typeface="Times New Roman" panose="02020603050405020304" pitchFamily="18" charset="0"/>
              </a:rPr>
              <a:t>Abdoli</a:t>
            </a:r>
            <a:r>
              <a:rPr lang="en-GB" sz="1800" dirty="0">
                <a:effectLst/>
                <a:latin typeface="Times New Roman" panose="02020603050405020304" pitchFamily="18" charset="0"/>
                <a:ea typeface="Times New Roman" panose="02020603050405020304" pitchFamily="18" charset="0"/>
              </a:rPr>
              <a:t>, M., Stuart, E., Makita, M., Wilson, P. &amp; Levitt, J. (2023). Do altmetric scores reflect article quality? Evidence from the UK Research Excellence Framework 2021. </a:t>
            </a:r>
            <a:r>
              <a:rPr lang="en-GB" sz="1800" i="1" dirty="0">
                <a:effectLst/>
                <a:latin typeface="Times New Roman" panose="02020603050405020304" pitchFamily="18" charset="0"/>
                <a:ea typeface="Times New Roman" panose="02020603050405020304" pitchFamily="18" charset="0"/>
              </a:rPr>
              <a:t>Journal of the Association for Information Science and Technology</a:t>
            </a:r>
            <a:r>
              <a:rPr lang="en-GB" sz="1800" dirty="0">
                <a:effectLst/>
                <a:latin typeface="Times New Roman" panose="02020603050405020304" pitchFamily="18" charset="0"/>
                <a:ea typeface="Times New Roman" panose="02020603050405020304" pitchFamily="18" charset="0"/>
              </a:rPr>
              <a:t>, 74(5), 582-593. https://doi.org/10.1108/10.1002/asi.24751</a:t>
            </a:r>
          </a:p>
        </p:txBody>
      </p:sp>
    </p:spTree>
    <p:extLst>
      <p:ext uri="{BB962C8B-B14F-4D97-AF65-F5344CB8AC3E}">
        <p14:creationId xmlns:p14="http://schemas.microsoft.com/office/powerpoint/2010/main" val="172953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C069E-2ECE-8CB8-967A-D64950070624}"/>
              </a:ext>
            </a:extLst>
          </p:cNvPr>
          <p:cNvSpPr>
            <a:spLocks noGrp="1"/>
          </p:cNvSpPr>
          <p:nvPr>
            <p:ph type="title"/>
          </p:nvPr>
        </p:nvSpPr>
        <p:spPr/>
        <p:txBody>
          <a:bodyPr/>
          <a:lstStyle/>
          <a:p>
            <a:r>
              <a:rPr lang="en-US" dirty="0"/>
              <a:t>Units of Assessment: Examples</a:t>
            </a:r>
            <a:endParaRPr lang="en-GB" dirty="0"/>
          </a:p>
        </p:txBody>
      </p:sp>
      <p:sp>
        <p:nvSpPr>
          <p:cNvPr id="3" name="Content Placeholder 2">
            <a:extLst>
              <a:ext uri="{FF2B5EF4-FFF2-40B4-BE49-F238E27FC236}">
                <a16:creationId xmlns:a16="http://schemas.microsoft.com/office/drawing/2014/main" id="{B51A8AEC-0614-E365-A73D-9DDDCCC04D2A}"/>
              </a:ext>
            </a:extLst>
          </p:cNvPr>
          <p:cNvSpPr>
            <a:spLocks noGrp="1"/>
          </p:cNvSpPr>
          <p:nvPr>
            <p:ph idx="1"/>
          </p:nvPr>
        </p:nvSpPr>
        <p:spPr/>
        <p:txBody>
          <a:bodyPr/>
          <a:lstStyle/>
          <a:p>
            <a:r>
              <a:rPr lang="en-GB" b="0" i="0" dirty="0" err="1">
                <a:solidFill>
                  <a:srgbClr val="000000"/>
                </a:solidFill>
                <a:effectLst/>
                <a:latin typeface="Open Sans" panose="020B0606030504020204" pitchFamily="34" charset="0"/>
              </a:rPr>
              <a:t>UoA</a:t>
            </a:r>
            <a:r>
              <a:rPr lang="en-GB" b="0" i="0" dirty="0">
                <a:solidFill>
                  <a:srgbClr val="000000"/>
                </a:solidFill>
                <a:effectLst/>
                <a:latin typeface="Open Sans" panose="020B0606030504020204" pitchFamily="34" charset="0"/>
              </a:rPr>
              <a:t> 9: Physics </a:t>
            </a:r>
            <a:r>
              <a:rPr lang="en-US" b="0" i="0" dirty="0">
                <a:solidFill>
                  <a:srgbClr val="000000"/>
                </a:solidFill>
                <a:effectLst/>
                <a:latin typeface="Open Sans" panose="020B0606030504020204" pitchFamily="34" charset="0"/>
              </a:rPr>
              <a:t>[</a:t>
            </a:r>
            <a:r>
              <a:rPr lang="en-US" b="0" i="0" dirty="0">
                <a:solidFill>
                  <a:schemeClr val="accent1"/>
                </a:solidFill>
                <a:effectLst/>
                <a:latin typeface="Open Sans" panose="020B0606030504020204" pitchFamily="34" charset="0"/>
              </a:rPr>
              <a:t>includes some scientometrics applications</a:t>
            </a:r>
            <a:r>
              <a:rPr lang="en-US" b="0" i="0" dirty="0">
                <a:solidFill>
                  <a:srgbClr val="000000"/>
                </a:solidFill>
                <a:effectLst/>
                <a:latin typeface="Open Sans" panose="020B0606030504020204" pitchFamily="34" charset="0"/>
              </a:rPr>
              <a:t>]</a:t>
            </a:r>
            <a:endParaRPr lang="en-GB" b="0" i="0" dirty="0">
              <a:solidFill>
                <a:srgbClr val="000000"/>
              </a:solidFill>
              <a:effectLst/>
              <a:latin typeface="Open Sans" panose="020B0606030504020204" pitchFamily="34" charset="0"/>
            </a:endParaRPr>
          </a:p>
          <a:p>
            <a:r>
              <a:rPr lang="en-GB" dirty="0" err="1">
                <a:solidFill>
                  <a:srgbClr val="000000"/>
                </a:solidFill>
                <a:latin typeface="Open Sans" panose="020B0606030504020204" pitchFamily="34" charset="0"/>
              </a:rPr>
              <a:t>UoA</a:t>
            </a:r>
            <a:r>
              <a:rPr lang="en-GB" dirty="0">
                <a:solidFill>
                  <a:srgbClr val="000000"/>
                </a:solidFill>
                <a:latin typeface="Open Sans" panose="020B0606030504020204" pitchFamily="34" charset="0"/>
              </a:rPr>
              <a:t> 11: </a:t>
            </a:r>
            <a:r>
              <a:rPr lang="en-GB" b="0" i="0" dirty="0">
                <a:solidFill>
                  <a:srgbClr val="000000"/>
                </a:solidFill>
                <a:effectLst/>
                <a:latin typeface="Open Sans" panose="020B0606030504020204" pitchFamily="34" charset="0"/>
              </a:rPr>
              <a:t>Computer Science and Informatics </a:t>
            </a:r>
            <a:r>
              <a:rPr lang="en-US" b="0" i="0" dirty="0">
                <a:solidFill>
                  <a:srgbClr val="000000"/>
                </a:solidFill>
                <a:effectLst/>
                <a:latin typeface="Open Sans" panose="020B0606030504020204" pitchFamily="34" charset="0"/>
              </a:rPr>
              <a:t>[</a:t>
            </a:r>
            <a:r>
              <a:rPr lang="en-US" b="0" i="0" dirty="0">
                <a:solidFill>
                  <a:schemeClr val="accent1"/>
                </a:solidFill>
                <a:effectLst/>
                <a:latin typeface="Open Sans" panose="020B0606030504020204" pitchFamily="34" charset="0"/>
              </a:rPr>
              <a:t>includes some scientometrics applications</a:t>
            </a:r>
            <a:r>
              <a:rPr lang="en-US" b="0" i="0" dirty="0">
                <a:solidFill>
                  <a:srgbClr val="000000"/>
                </a:solidFill>
                <a:effectLst/>
                <a:latin typeface="Open Sans" panose="020B0606030504020204" pitchFamily="34" charset="0"/>
              </a:rPr>
              <a:t>]</a:t>
            </a:r>
            <a:endParaRPr lang="en-GB" b="0" i="0" dirty="0">
              <a:solidFill>
                <a:srgbClr val="000000"/>
              </a:solidFill>
              <a:effectLst/>
              <a:latin typeface="Open Sans" panose="020B0606030504020204" pitchFamily="34" charset="0"/>
            </a:endParaRPr>
          </a:p>
          <a:p>
            <a:r>
              <a:rPr lang="en-GB" dirty="0" err="1">
                <a:solidFill>
                  <a:srgbClr val="000000"/>
                </a:solidFill>
                <a:latin typeface="Open Sans" panose="020B0606030504020204" pitchFamily="34" charset="0"/>
              </a:rPr>
              <a:t>UoA</a:t>
            </a:r>
            <a:r>
              <a:rPr lang="en-GB" dirty="0">
                <a:solidFill>
                  <a:srgbClr val="000000"/>
                </a:solidFill>
                <a:latin typeface="Open Sans" panose="020B0606030504020204" pitchFamily="34" charset="0"/>
              </a:rPr>
              <a:t> 17: Business and Management Studies [</a:t>
            </a:r>
            <a:r>
              <a:rPr lang="en-GB" dirty="0">
                <a:solidFill>
                  <a:schemeClr val="accent1"/>
                </a:solidFill>
                <a:latin typeface="Open Sans" panose="020B0606030504020204" pitchFamily="34" charset="0"/>
              </a:rPr>
              <a:t>includes some research policy and scientometrics</a:t>
            </a:r>
            <a:r>
              <a:rPr lang="en-GB" dirty="0">
                <a:solidFill>
                  <a:srgbClr val="000000"/>
                </a:solidFill>
                <a:latin typeface="Open Sans" panose="020B0606030504020204" pitchFamily="34" charset="0"/>
              </a:rPr>
              <a:t>]</a:t>
            </a:r>
          </a:p>
          <a:p>
            <a:r>
              <a:rPr lang="en-GB" dirty="0" err="1">
                <a:solidFill>
                  <a:srgbClr val="000000"/>
                </a:solidFill>
                <a:latin typeface="Open Sans" panose="020B0606030504020204" pitchFamily="34" charset="0"/>
              </a:rPr>
              <a:t>UoA</a:t>
            </a:r>
            <a:r>
              <a:rPr lang="en-GB" dirty="0">
                <a:solidFill>
                  <a:srgbClr val="000000"/>
                </a:solidFill>
                <a:latin typeface="Open Sans" panose="020B0606030504020204" pitchFamily="34" charset="0"/>
              </a:rPr>
              <a:t> 34: </a:t>
            </a:r>
            <a:r>
              <a:rPr lang="en-US" b="0" i="0" dirty="0">
                <a:solidFill>
                  <a:srgbClr val="000000"/>
                </a:solidFill>
                <a:effectLst/>
                <a:latin typeface="Open Sans" panose="020B0606030504020204" pitchFamily="34" charset="0"/>
              </a:rPr>
              <a:t>Communication, Cultural and Media Studies, Library and Information Management [</a:t>
            </a:r>
            <a:r>
              <a:rPr lang="en-US" b="0" i="0" dirty="0">
                <a:solidFill>
                  <a:schemeClr val="accent1"/>
                </a:solidFill>
                <a:effectLst/>
                <a:latin typeface="Open Sans" panose="020B0606030504020204" pitchFamily="34" charset="0"/>
              </a:rPr>
              <a:t>includes some scientometrics</a:t>
            </a:r>
            <a:r>
              <a:rPr lang="en-US" b="0" i="0" dirty="0">
                <a:solidFill>
                  <a:srgbClr val="000000"/>
                </a:solidFill>
                <a:effectLst/>
                <a:latin typeface="Open Sans" panose="020B0606030504020204" pitchFamily="34" charset="0"/>
              </a:rPr>
              <a:t>]</a:t>
            </a:r>
            <a:endParaRPr lang="en-GB" dirty="0"/>
          </a:p>
        </p:txBody>
      </p:sp>
    </p:spTree>
    <p:extLst>
      <p:ext uri="{BB962C8B-B14F-4D97-AF65-F5344CB8AC3E}">
        <p14:creationId xmlns:p14="http://schemas.microsoft.com/office/powerpoint/2010/main" val="2570332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8268-55E9-9CCB-2A20-35B50BA2A62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C8DD3D4-00BF-2E38-DE0D-F61A78B95F9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DC9A0C7-FF48-8B60-4F9A-619FB5A7CF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979" y="0"/>
            <a:ext cx="4657022" cy="6858001"/>
          </a:xfrm>
          <a:prstGeom prst="rect">
            <a:avLst/>
          </a:prstGeom>
          <a:noFill/>
          <a:ln>
            <a:noFill/>
          </a:ln>
        </p:spPr>
      </p:pic>
      <p:pic>
        <p:nvPicPr>
          <p:cNvPr id="5" name="Picture 4">
            <a:extLst>
              <a:ext uri="{FF2B5EF4-FFF2-40B4-BE49-F238E27FC236}">
                <a16:creationId xmlns:a16="http://schemas.microsoft.com/office/drawing/2014/main" id="{8E96481F-912F-EAA0-C736-27B210138E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61632"/>
            <a:ext cx="7353719" cy="10829198"/>
          </a:xfrm>
          <a:prstGeom prst="rect">
            <a:avLst/>
          </a:prstGeom>
          <a:noFill/>
          <a:ln>
            <a:noFill/>
          </a:ln>
        </p:spPr>
      </p:pic>
      <p:graphicFrame>
        <p:nvGraphicFramePr>
          <p:cNvPr id="6" name="Object 5">
            <a:extLst>
              <a:ext uri="{FF2B5EF4-FFF2-40B4-BE49-F238E27FC236}">
                <a16:creationId xmlns:a16="http://schemas.microsoft.com/office/drawing/2014/main" id="{61890830-4CD6-DBEE-5CB7-E3C826FA4A6A}"/>
              </a:ext>
            </a:extLst>
          </p:cNvPr>
          <p:cNvGraphicFramePr>
            <a:graphicFrameLocks noChangeAspect="1"/>
          </p:cNvGraphicFramePr>
          <p:nvPr>
            <p:extLst>
              <p:ext uri="{D42A27DB-BD31-4B8C-83A1-F6EECF244321}">
                <p14:modId xmlns:p14="http://schemas.microsoft.com/office/powerpoint/2010/main" val="1153145383"/>
              </p:ext>
            </p:extLst>
          </p:nvPr>
        </p:nvGraphicFramePr>
        <p:xfrm>
          <a:off x="4976132" y="1806"/>
          <a:ext cx="1947182" cy="1688882"/>
        </p:xfrm>
        <a:graphic>
          <a:graphicData uri="http://schemas.openxmlformats.org/presentationml/2006/ole">
            <mc:AlternateContent xmlns:mc="http://schemas.openxmlformats.org/markup-compatibility/2006">
              <mc:Choice xmlns:v="urn:schemas-microsoft-com:vml" Requires="v">
                <p:oleObj name="Bitmap Image" r:id="rId4" imgW="933480" imgH="809640" progId="Paint.Picture">
                  <p:embed/>
                </p:oleObj>
              </mc:Choice>
              <mc:Fallback>
                <p:oleObj name="Bitmap Image" r:id="rId4" imgW="933480" imgH="809640" progId="Paint.Picture">
                  <p:embed/>
                  <p:pic>
                    <p:nvPicPr>
                      <p:cNvPr id="0" name=""/>
                      <p:cNvPicPr/>
                      <p:nvPr/>
                    </p:nvPicPr>
                    <p:blipFill>
                      <a:blip r:embed="rId5"/>
                      <a:stretch>
                        <a:fillRect/>
                      </a:stretch>
                    </p:blipFill>
                    <p:spPr>
                      <a:xfrm>
                        <a:off x="4976132" y="1806"/>
                        <a:ext cx="1947182" cy="168888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F827D88A-1D97-9771-FD26-71C11CB8B823}"/>
              </a:ext>
            </a:extLst>
          </p:cNvPr>
          <p:cNvSpPr txBox="1"/>
          <p:nvPr/>
        </p:nvSpPr>
        <p:spPr>
          <a:xfrm rot="16200000">
            <a:off x="4271915" y="2832659"/>
            <a:ext cx="6126982" cy="461665"/>
          </a:xfrm>
          <a:prstGeom prst="rect">
            <a:avLst/>
          </a:prstGeom>
          <a:noFill/>
        </p:spPr>
        <p:txBody>
          <a:bodyPr wrap="square">
            <a:spAutoFit/>
          </a:bodyPr>
          <a:lstStyle/>
          <a:p>
            <a:r>
              <a:rPr lang="en-GB" sz="2400" dirty="0"/>
              <a:t>Correlations with REF2021 peer review scores</a:t>
            </a:r>
          </a:p>
        </p:txBody>
      </p:sp>
    </p:spTree>
    <p:extLst>
      <p:ext uri="{BB962C8B-B14F-4D97-AF65-F5344CB8AC3E}">
        <p14:creationId xmlns:p14="http://schemas.microsoft.com/office/powerpoint/2010/main" val="672979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DCB3-1FFC-CB78-AAB1-70BD7B9EED41}"/>
              </a:ext>
            </a:extLst>
          </p:cNvPr>
          <p:cNvSpPr>
            <a:spLocks noGrp="1"/>
          </p:cNvSpPr>
          <p:nvPr>
            <p:ph type="title"/>
          </p:nvPr>
        </p:nvSpPr>
        <p:spPr>
          <a:xfrm>
            <a:off x="838200" y="365125"/>
            <a:ext cx="10515600" cy="715073"/>
          </a:xfrm>
        </p:spPr>
        <p:txBody>
          <a:bodyPr/>
          <a:lstStyle/>
          <a:p>
            <a:r>
              <a:rPr lang="en-US" dirty="0"/>
              <a:t>Summary</a:t>
            </a:r>
            <a:endParaRPr lang="en-GB" dirty="0"/>
          </a:p>
        </p:txBody>
      </p:sp>
      <p:sp>
        <p:nvSpPr>
          <p:cNvPr id="3" name="Content Placeholder 2">
            <a:extLst>
              <a:ext uri="{FF2B5EF4-FFF2-40B4-BE49-F238E27FC236}">
                <a16:creationId xmlns:a16="http://schemas.microsoft.com/office/drawing/2014/main" id="{EA5CE419-C389-B29E-A8E9-C2463A289321}"/>
              </a:ext>
            </a:extLst>
          </p:cNvPr>
          <p:cNvSpPr>
            <a:spLocks noGrp="1"/>
          </p:cNvSpPr>
          <p:nvPr>
            <p:ph idx="1"/>
          </p:nvPr>
        </p:nvSpPr>
        <p:spPr>
          <a:xfrm>
            <a:off x="838200" y="1286188"/>
            <a:ext cx="10515600" cy="5069393"/>
          </a:xfrm>
        </p:spPr>
        <p:txBody>
          <a:bodyPr>
            <a:normAutofit/>
          </a:bodyPr>
          <a:lstStyle/>
          <a:p>
            <a:r>
              <a:rPr lang="en-US" dirty="0"/>
              <a:t>Machine learning can play a minor role in supporting but not replacing expert research quality judgements.</a:t>
            </a:r>
          </a:p>
          <a:p>
            <a:r>
              <a:rPr lang="en-US" dirty="0"/>
              <a:t>More research is needed into the accuracy/agreement level of expert reviewers in REF-like exercises.</a:t>
            </a:r>
          </a:p>
          <a:p>
            <a:r>
              <a:rPr lang="en-US" dirty="0"/>
              <a:t>Additional findings give evidence of field differences in the value of citation indicators and apparent role of funding and collaboration.</a:t>
            </a:r>
          </a:p>
          <a:p>
            <a:endParaRPr lang="en-US" dirty="0"/>
          </a:p>
          <a:p>
            <a:pPr marL="0" indent="0" algn="ctr">
              <a:buNone/>
            </a:pPr>
            <a:r>
              <a:rPr lang="en-GB" sz="2600" b="1" dirty="0"/>
              <a:t>Questions? </a:t>
            </a:r>
            <a:r>
              <a:rPr lang="en-GB" sz="2600" b="1" dirty="0">
                <a:hlinkClick r:id="rId3"/>
              </a:rPr>
              <a:t>m.a.thelwall@sheffield.ac.uk</a:t>
            </a:r>
            <a:endParaRPr lang="en-GB" sz="2600" b="1" dirty="0"/>
          </a:p>
          <a:p>
            <a:pPr marL="0" indent="0" algn="ctr">
              <a:buNone/>
            </a:pPr>
            <a:r>
              <a:rPr lang="en-GB" dirty="0"/>
              <a:t>Report, additional recommendations, and 13 supplementary REF analyses:</a:t>
            </a:r>
          </a:p>
          <a:p>
            <a:pPr marL="0" indent="0" algn="ctr">
              <a:buNone/>
            </a:pPr>
            <a:r>
              <a:rPr lang="en-GB" dirty="0">
                <a:hlinkClick r:id="rId4"/>
              </a:rPr>
              <a:t>http://cybermetrics.wlv.ac.uk/ai</a:t>
            </a:r>
            <a:r>
              <a:rPr lang="en-GB" dirty="0"/>
              <a:t> </a:t>
            </a:r>
          </a:p>
          <a:p>
            <a:endParaRPr lang="en-GB" dirty="0"/>
          </a:p>
        </p:txBody>
      </p:sp>
    </p:spTree>
    <p:extLst>
      <p:ext uri="{BB962C8B-B14F-4D97-AF65-F5344CB8AC3E}">
        <p14:creationId xmlns:p14="http://schemas.microsoft.com/office/powerpoint/2010/main" val="313349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8AE38-542C-1CA4-503A-BC9A5FD324D5}"/>
              </a:ext>
            </a:extLst>
          </p:cNvPr>
          <p:cNvSpPr>
            <a:spLocks noGrp="1"/>
          </p:cNvSpPr>
          <p:nvPr>
            <p:ph type="title"/>
          </p:nvPr>
        </p:nvSpPr>
        <p:spPr>
          <a:xfrm>
            <a:off x="8922936" y="5948625"/>
            <a:ext cx="3355313" cy="730145"/>
          </a:xfrm>
        </p:spPr>
        <p:txBody>
          <a:bodyPr/>
          <a:lstStyle/>
          <a:p>
            <a:r>
              <a:rPr lang="en-US" dirty="0"/>
              <a:t>References</a:t>
            </a:r>
            <a:endParaRPr lang="en-GB" dirty="0"/>
          </a:p>
        </p:txBody>
      </p:sp>
      <p:sp>
        <p:nvSpPr>
          <p:cNvPr id="3" name="Content Placeholder 2">
            <a:extLst>
              <a:ext uri="{FF2B5EF4-FFF2-40B4-BE49-F238E27FC236}">
                <a16:creationId xmlns:a16="http://schemas.microsoft.com/office/drawing/2014/main" id="{76D57E20-0A10-96F9-BF70-849E05153943}"/>
              </a:ext>
            </a:extLst>
          </p:cNvPr>
          <p:cNvSpPr>
            <a:spLocks noGrp="1"/>
          </p:cNvSpPr>
          <p:nvPr>
            <p:ph idx="1"/>
          </p:nvPr>
        </p:nvSpPr>
        <p:spPr>
          <a:xfrm>
            <a:off x="311499" y="40193"/>
            <a:ext cx="11042301" cy="6817807"/>
          </a:xfrm>
        </p:spPr>
        <p:txBody>
          <a:bodyPr>
            <a:normAutofit fontScale="85000" lnSpcReduction="10000"/>
          </a:bodyPr>
          <a:lstStyle/>
          <a:p>
            <a:pPr marL="342900" lvl="0" indent="-342900">
              <a:buFont typeface="+mj-lt"/>
              <a:buAutoNum type="arabicPeriod"/>
              <a:tabLst>
                <a:tab pos="228600" algn="l"/>
              </a:tabLst>
            </a:pPr>
            <a:r>
              <a:rPr lang="en-GB" sz="1800" dirty="0">
                <a:effectLst/>
                <a:latin typeface="Times New Roman" panose="02020603050405020304" pitchFamily="18" charset="0"/>
                <a:ea typeface="Times New Roman" panose="02020603050405020304" pitchFamily="18" charset="0"/>
              </a:rPr>
              <a:t>Thelwall, M., </a:t>
            </a:r>
            <a:r>
              <a:rPr lang="en-GB" sz="1800" dirty="0" err="1">
                <a:effectLst/>
                <a:latin typeface="Times New Roman" panose="02020603050405020304" pitchFamily="18" charset="0"/>
                <a:ea typeface="Times New Roman" panose="02020603050405020304" pitchFamily="18" charset="0"/>
              </a:rPr>
              <a:t>Kousha</a:t>
            </a:r>
            <a:r>
              <a:rPr lang="en-GB" sz="1800" dirty="0">
                <a:effectLst/>
                <a:latin typeface="Times New Roman" panose="02020603050405020304" pitchFamily="18" charset="0"/>
                <a:ea typeface="Times New Roman" panose="02020603050405020304" pitchFamily="18" charset="0"/>
              </a:rPr>
              <a:t>, K., Stuart, E., Makita, M., </a:t>
            </a:r>
            <a:r>
              <a:rPr lang="en-GB" sz="1800" dirty="0" err="1">
                <a:effectLst/>
                <a:latin typeface="Times New Roman" panose="02020603050405020304" pitchFamily="18" charset="0"/>
                <a:ea typeface="Times New Roman" panose="02020603050405020304" pitchFamily="18" charset="0"/>
              </a:rPr>
              <a:t>Abdoli</a:t>
            </a:r>
            <a:r>
              <a:rPr lang="en-GB" sz="1800" dirty="0">
                <a:effectLst/>
                <a:latin typeface="Times New Roman" panose="02020603050405020304" pitchFamily="18" charset="0"/>
                <a:ea typeface="Times New Roman" panose="02020603050405020304" pitchFamily="18" charset="0"/>
              </a:rPr>
              <a:t>, M., Wilson, P. &amp; Levitt, J. (2023). Do bibliometrics introduce gender, institutional or interdisciplinary biases into research evaluations? </a:t>
            </a:r>
            <a:r>
              <a:rPr lang="en-GB" sz="1800" i="1" dirty="0">
                <a:effectLst/>
                <a:latin typeface="Times New Roman" panose="02020603050405020304" pitchFamily="18" charset="0"/>
                <a:ea typeface="Times New Roman" panose="02020603050405020304" pitchFamily="18" charset="0"/>
              </a:rPr>
              <a:t>Research Policy</a:t>
            </a:r>
            <a:r>
              <a:rPr lang="en-GB" sz="1800" dirty="0">
                <a:effectLst/>
                <a:latin typeface="Times New Roman" panose="02020603050405020304" pitchFamily="18" charset="0"/>
                <a:ea typeface="Times New Roman" panose="02020603050405020304" pitchFamily="18" charset="0"/>
              </a:rPr>
              <a:t>, 52(8), 104829. </a:t>
            </a:r>
          </a:p>
          <a:p>
            <a:pPr marL="342900" lvl="0" indent="-342900">
              <a:buFont typeface="+mj-lt"/>
              <a:buAutoNum type="arabicPeriod"/>
              <a:tabLst>
                <a:tab pos="228600" algn="l"/>
              </a:tabLst>
            </a:pPr>
            <a:r>
              <a:rPr lang="en-GB" sz="1800" dirty="0">
                <a:effectLst/>
                <a:latin typeface="Times New Roman" panose="02020603050405020304" pitchFamily="18" charset="0"/>
                <a:ea typeface="Times New Roman" panose="02020603050405020304" pitchFamily="18" charset="0"/>
              </a:rPr>
              <a:t>Thelwall, M., </a:t>
            </a:r>
            <a:r>
              <a:rPr lang="en-GB" sz="1800" dirty="0" err="1">
                <a:effectLst/>
                <a:latin typeface="Times New Roman" panose="02020603050405020304" pitchFamily="18" charset="0"/>
                <a:ea typeface="Times New Roman" panose="02020603050405020304" pitchFamily="18" charset="0"/>
              </a:rPr>
              <a:t>Kousha</a:t>
            </a:r>
            <a:r>
              <a:rPr lang="en-GB" sz="1800" dirty="0">
                <a:effectLst/>
                <a:latin typeface="Times New Roman" panose="02020603050405020304" pitchFamily="18" charset="0"/>
                <a:ea typeface="Times New Roman" panose="02020603050405020304" pitchFamily="18" charset="0"/>
              </a:rPr>
              <a:t>, K., Makita, M., </a:t>
            </a:r>
            <a:r>
              <a:rPr lang="en-GB" sz="1800" dirty="0" err="1">
                <a:effectLst/>
                <a:latin typeface="Times New Roman" panose="02020603050405020304" pitchFamily="18" charset="0"/>
                <a:ea typeface="Times New Roman" panose="02020603050405020304" pitchFamily="18" charset="0"/>
              </a:rPr>
              <a:t>Abdoli</a:t>
            </a:r>
            <a:r>
              <a:rPr lang="en-GB" sz="1800" dirty="0">
                <a:effectLst/>
                <a:latin typeface="Times New Roman" panose="02020603050405020304" pitchFamily="18" charset="0"/>
                <a:ea typeface="Times New Roman" panose="02020603050405020304" pitchFamily="18" charset="0"/>
              </a:rPr>
              <a:t>, M., Stuart, E., Wilson, P. &amp; Levitt, J. (2023). In which fields do higher impact journals publish higher quality articles? </a:t>
            </a:r>
            <a:r>
              <a:rPr lang="en-GB" sz="1800" i="1" dirty="0">
                <a:effectLst/>
                <a:latin typeface="Times New Roman" panose="02020603050405020304" pitchFamily="18" charset="0"/>
                <a:ea typeface="Times New Roman" panose="02020603050405020304" pitchFamily="18" charset="0"/>
              </a:rPr>
              <a:t>Scientometrics</a:t>
            </a:r>
            <a:r>
              <a:rPr lang="en-GB" sz="1800" dirty="0">
                <a:effectLst/>
                <a:latin typeface="Times New Roman" panose="02020603050405020304" pitchFamily="18" charset="0"/>
                <a:ea typeface="Times New Roman" panose="02020603050405020304" pitchFamily="18" charset="0"/>
              </a:rPr>
              <a:t>, 128, 3915-3933. https://doi.org/10.1007/s11192-023-04735-0</a:t>
            </a:r>
          </a:p>
          <a:p>
            <a:pPr marL="342900" lvl="0" indent="-342900">
              <a:buFont typeface="+mj-lt"/>
              <a:buAutoNum type="arabicPeriod"/>
              <a:tabLst>
                <a:tab pos="228600" algn="l"/>
              </a:tabLst>
            </a:pPr>
            <a:r>
              <a:rPr lang="en-GB" sz="1800" dirty="0">
                <a:effectLst/>
                <a:latin typeface="Times New Roman" panose="02020603050405020304" pitchFamily="18" charset="0"/>
                <a:ea typeface="Times New Roman" panose="02020603050405020304" pitchFamily="18" charset="0"/>
              </a:rPr>
              <a:t>Thelwall, M., </a:t>
            </a:r>
            <a:r>
              <a:rPr lang="en-GB" sz="1800" dirty="0" err="1">
                <a:effectLst/>
                <a:latin typeface="Times New Roman" panose="02020603050405020304" pitchFamily="18" charset="0"/>
                <a:ea typeface="Times New Roman" panose="02020603050405020304" pitchFamily="18" charset="0"/>
              </a:rPr>
              <a:t>Kousha</a:t>
            </a:r>
            <a:r>
              <a:rPr lang="en-GB" sz="1800" dirty="0">
                <a:effectLst/>
                <a:latin typeface="Times New Roman" panose="02020603050405020304" pitchFamily="18" charset="0"/>
                <a:ea typeface="Times New Roman" panose="02020603050405020304" pitchFamily="18" charset="0"/>
              </a:rPr>
              <a:t>, K., Stuart, E., Makita, M., </a:t>
            </a:r>
            <a:r>
              <a:rPr lang="en-GB" sz="1800" dirty="0" err="1">
                <a:effectLst/>
                <a:latin typeface="Times New Roman" panose="02020603050405020304" pitchFamily="18" charset="0"/>
                <a:ea typeface="Times New Roman" panose="02020603050405020304" pitchFamily="18" charset="0"/>
              </a:rPr>
              <a:t>Abdoli</a:t>
            </a:r>
            <a:r>
              <a:rPr lang="en-GB" sz="1800" dirty="0">
                <a:effectLst/>
                <a:latin typeface="Times New Roman" panose="02020603050405020304" pitchFamily="18" charset="0"/>
                <a:ea typeface="Times New Roman" panose="02020603050405020304" pitchFamily="18" charset="0"/>
              </a:rPr>
              <a:t>, M., Wilson, P. &amp; Levitt, J. (2023). In which fields are citations indicators of research quality? </a:t>
            </a:r>
            <a:r>
              <a:rPr lang="en-GB" sz="1800" i="1" dirty="0">
                <a:effectLst/>
                <a:latin typeface="Times New Roman" panose="02020603050405020304" pitchFamily="18" charset="0"/>
                <a:ea typeface="Times New Roman" panose="02020603050405020304" pitchFamily="18" charset="0"/>
              </a:rPr>
              <a:t>Journal of the Association for Information Science and Technology</a:t>
            </a:r>
            <a:r>
              <a:rPr lang="en-GB" sz="1800" dirty="0">
                <a:effectLst/>
                <a:latin typeface="Times New Roman" panose="02020603050405020304" pitchFamily="18" charset="0"/>
                <a:ea typeface="Times New Roman" panose="02020603050405020304" pitchFamily="18" charset="0"/>
              </a:rPr>
              <a:t>, 74(8), 941-953. https://doi.org/10.1002/asi.24767</a:t>
            </a:r>
          </a:p>
          <a:p>
            <a:pPr marL="342900" lvl="0" indent="-342900">
              <a:buFont typeface="+mj-lt"/>
              <a:buAutoNum type="arabicPeriod"/>
              <a:tabLst>
                <a:tab pos="228600" algn="l"/>
              </a:tabLst>
            </a:pPr>
            <a:r>
              <a:rPr lang="en-GB" sz="1800" dirty="0">
                <a:solidFill>
                  <a:srgbClr val="FF0000"/>
                </a:solidFill>
                <a:effectLst/>
                <a:latin typeface="Times New Roman" panose="02020603050405020304" pitchFamily="18" charset="0"/>
                <a:ea typeface="Times New Roman" panose="02020603050405020304" pitchFamily="18" charset="0"/>
              </a:rPr>
              <a:t>Thelwall, M., </a:t>
            </a:r>
            <a:r>
              <a:rPr lang="en-GB" sz="1800" dirty="0" err="1">
                <a:solidFill>
                  <a:srgbClr val="FF0000"/>
                </a:solidFill>
                <a:effectLst/>
                <a:latin typeface="Times New Roman" panose="02020603050405020304" pitchFamily="18" charset="0"/>
                <a:ea typeface="Times New Roman" panose="02020603050405020304" pitchFamily="18" charset="0"/>
              </a:rPr>
              <a:t>Kousha</a:t>
            </a:r>
            <a:r>
              <a:rPr lang="en-GB" sz="1800" dirty="0">
                <a:solidFill>
                  <a:srgbClr val="FF0000"/>
                </a:solidFill>
                <a:effectLst/>
                <a:latin typeface="Times New Roman" panose="02020603050405020304" pitchFamily="18" charset="0"/>
                <a:ea typeface="Times New Roman" panose="02020603050405020304" pitchFamily="18" charset="0"/>
              </a:rPr>
              <a:t>, K., Wilson, P. Makita, M., </a:t>
            </a:r>
            <a:r>
              <a:rPr lang="en-GB" sz="1800" dirty="0" err="1">
                <a:solidFill>
                  <a:srgbClr val="FF0000"/>
                </a:solidFill>
                <a:effectLst/>
                <a:latin typeface="Times New Roman" panose="02020603050405020304" pitchFamily="18" charset="0"/>
                <a:ea typeface="Times New Roman" panose="02020603050405020304" pitchFamily="18" charset="0"/>
              </a:rPr>
              <a:t>Abdoli</a:t>
            </a:r>
            <a:r>
              <a:rPr lang="en-GB" sz="1800" dirty="0">
                <a:solidFill>
                  <a:srgbClr val="FF0000"/>
                </a:solidFill>
                <a:effectLst/>
                <a:latin typeface="Times New Roman" panose="02020603050405020304" pitchFamily="18" charset="0"/>
                <a:ea typeface="Times New Roman" panose="02020603050405020304" pitchFamily="18" charset="0"/>
              </a:rPr>
              <a:t>, M., Stuart, E., Levitt, J., </a:t>
            </a:r>
            <a:r>
              <a:rPr lang="en-GB" sz="1800" dirty="0" err="1">
                <a:solidFill>
                  <a:srgbClr val="FF0000"/>
                </a:solidFill>
                <a:effectLst/>
                <a:latin typeface="Times New Roman" panose="02020603050405020304" pitchFamily="18" charset="0"/>
                <a:ea typeface="Times New Roman" panose="02020603050405020304" pitchFamily="18" charset="0"/>
              </a:rPr>
              <a:t>Knoth</a:t>
            </a:r>
            <a:r>
              <a:rPr lang="en-GB" sz="1800" dirty="0">
                <a:solidFill>
                  <a:srgbClr val="FF0000"/>
                </a:solidFill>
                <a:effectLst/>
                <a:latin typeface="Times New Roman" panose="02020603050405020304" pitchFamily="18" charset="0"/>
                <a:ea typeface="Times New Roman" panose="02020603050405020304" pitchFamily="18" charset="0"/>
              </a:rPr>
              <a:t>, P., &amp; Cancellieri, M. (2023). Predicting article quality scores with machine learning: The UK Research Excellence Framework. </a:t>
            </a:r>
            <a:r>
              <a:rPr lang="en-GB" sz="1800" i="1" dirty="0">
                <a:solidFill>
                  <a:srgbClr val="FF0000"/>
                </a:solidFill>
                <a:effectLst/>
                <a:latin typeface="Times New Roman" panose="02020603050405020304" pitchFamily="18" charset="0"/>
                <a:ea typeface="Times New Roman" panose="02020603050405020304" pitchFamily="18" charset="0"/>
              </a:rPr>
              <a:t>Quantitative Science Studies</a:t>
            </a:r>
            <a:r>
              <a:rPr lang="en-GB" sz="1800" dirty="0">
                <a:solidFill>
                  <a:srgbClr val="FF0000"/>
                </a:solidFill>
                <a:effectLst/>
                <a:latin typeface="Times New Roman" panose="02020603050405020304" pitchFamily="18" charset="0"/>
                <a:ea typeface="Times New Roman" panose="02020603050405020304" pitchFamily="18" charset="0"/>
              </a:rPr>
              <a:t>, 4(2), 547–573. </a:t>
            </a:r>
          </a:p>
          <a:p>
            <a:pPr marL="342900" lvl="0" indent="-342900">
              <a:buFont typeface="+mj-lt"/>
              <a:buAutoNum type="arabicPeriod"/>
              <a:tabLst>
                <a:tab pos="228600" algn="l"/>
              </a:tabLst>
            </a:pPr>
            <a:r>
              <a:rPr lang="en-GB" sz="1800" dirty="0">
                <a:effectLst/>
                <a:latin typeface="Times New Roman" panose="02020603050405020304" pitchFamily="18" charset="0"/>
                <a:ea typeface="Times New Roman" panose="02020603050405020304" pitchFamily="18" charset="0"/>
              </a:rPr>
              <a:t>Thelwall, M., </a:t>
            </a:r>
            <a:r>
              <a:rPr lang="en-GB" sz="1800" dirty="0" err="1">
                <a:effectLst/>
                <a:latin typeface="Times New Roman" panose="02020603050405020304" pitchFamily="18" charset="0"/>
                <a:ea typeface="Times New Roman" panose="02020603050405020304" pitchFamily="18" charset="0"/>
              </a:rPr>
              <a:t>Kousha</a:t>
            </a:r>
            <a:r>
              <a:rPr lang="en-GB" sz="1800" dirty="0">
                <a:effectLst/>
                <a:latin typeface="Times New Roman" panose="02020603050405020304" pitchFamily="18" charset="0"/>
                <a:ea typeface="Times New Roman" panose="02020603050405020304" pitchFamily="18" charset="0"/>
              </a:rPr>
              <a:t>, K., </a:t>
            </a:r>
            <a:r>
              <a:rPr lang="en-GB" sz="1800" dirty="0" err="1">
                <a:effectLst/>
                <a:latin typeface="Times New Roman" panose="02020603050405020304" pitchFamily="18" charset="0"/>
                <a:ea typeface="Times New Roman" panose="02020603050405020304" pitchFamily="18" charset="0"/>
              </a:rPr>
              <a:t>Abdoli</a:t>
            </a:r>
            <a:r>
              <a:rPr lang="en-GB" sz="1800" dirty="0">
                <a:effectLst/>
                <a:latin typeface="Times New Roman" panose="02020603050405020304" pitchFamily="18" charset="0"/>
                <a:ea typeface="Times New Roman" panose="02020603050405020304" pitchFamily="18" charset="0"/>
              </a:rPr>
              <a:t>, M., Stuart, E., Makita, M., Font-Julián, C. I., Wilson, P. &amp; Levitt, J. (2023). Is research funding always beneficial? A cross-disciplinary analysis of UK research 2014-20. </a:t>
            </a:r>
            <a:r>
              <a:rPr lang="en-GB" sz="1800" i="1" dirty="0">
                <a:effectLst/>
                <a:latin typeface="Times New Roman" panose="02020603050405020304" pitchFamily="18" charset="0"/>
                <a:ea typeface="Times New Roman" panose="02020603050405020304" pitchFamily="18" charset="0"/>
              </a:rPr>
              <a:t>Quantitative Science Studies</a:t>
            </a:r>
            <a:r>
              <a:rPr lang="en-GB" sz="1800" dirty="0">
                <a:effectLst/>
                <a:latin typeface="Times New Roman" panose="02020603050405020304" pitchFamily="18" charset="0"/>
                <a:ea typeface="Times New Roman" panose="02020603050405020304" pitchFamily="18" charset="0"/>
              </a:rPr>
              <a:t>, 4(2), 501–534. </a:t>
            </a:r>
          </a:p>
          <a:p>
            <a:pPr marL="342900" lvl="0" indent="-342900">
              <a:buFont typeface="+mj-lt"/>
              <a:buAutoNum type="arabicPeriod"/>
              <a:tabLst>
                <a:tab pos="228600" algn="l"/>
              </a:tabLst>
            </a:pPr>
            <a:r>
              <a:rPr lang="en-GB" sz="1800" dirty="0">
                <a:solidFill>
                  <a:srgbClr val="FF0000"/>
                </a:solidFill>
                <a:effectLst/>
                <a:latin typeface="Times New Roman" panose="02020603050405020304" pitchFamily="18" charset="0"/>
                <a:ea typeface="Times New Roman" panose="02020603050405020304" pitchFamily="18" charset="0"/>
              </a:rPr>
              <a:t>Thelwall, M., </a:t>
            </a:r>
            <a:r>
              <a:rPr lang="en-GB" sz="1800" dirty="0" err="1">
                <a:solidFill>
                  <a:srgbClr val="FF0000"/>
                </a:solidFill>
                <a:effectLst/>
                <a:latin typeface="Times New Roman" panose="02020603050405020304" pitchFamily="18" charset="0"/>
                <a:ea typeface="Times New Roman" panose="02020603050405020304" pitchFamily="18" charset="0"/>
              </a:rPr>
              <a:t>Kousha</a:t>
            </a:r>
            <a:r>
              <a:rPr lang="en-GB" sz="1800" dirty="0">
                <a:solidFill>
                  <a:srgbClr val="FF0000"/>
                </a:solidFill>
                <a:effectLst/>
                <a:latin typeface="Times New Roman" panose="02020603050405020304" pitchFamily="18" charset="0"/>
                <a:ea typeface="Times New Roman" panose="02020603050405020304" pitchFamily="18" charset="0"/>
              </a:rPr>
              <a:t>, K., Stuart, E., Makita, M., </a:t>
            </a:r>
            <a:r>
              <a:rPr lang="en-GB" sz="1800" dirty="0" err="1">
                <a:solidFill>
                  <a:srgbClr val="FF0000"/>
                </a:solidFill>
                <a:effectLst/>
                <a:latin typeface="Times New Roman" panose="02020603050405020304" pitchFamily="18" charset="0"/>
                <a:ea typeface="Times New Roman" panose="02020603050405020304" pitchFamily="18" charset="0"/>
              </a:rPr>
              <a:t>Abdoli</a:t>
            </a:r>
            <a:r>
              <a:rPr lang="en-GB" sz="1800" dirty="0">
                <a:solidFill>
                  <a:srgbClr val="FF0000"/>
                </a:solidFill>
                <a:effectLst/>
                <a:latin typeface="Times New Roman" panose="02020603050405020304" pitchFamily="18" charset="0"/>
                <a:ea typeface="Times New Roman" panose="02020603050405020304" pitchFamily="18" charset="0"/>
              </a:rPr>
              <a:t>, M., Wilson, P. &amp; Levitt, J. (in press). Does the perceived quality of interdisciplinary research vary between fields? </a:t>
            </a:r>
            <a:r>
              <a:rPr lang="en-GB" sz="1800" i="1" dirty="0">
                <a:solidFill>
                  <a:srgbClr val="FF0000"/>
                </a:solidFill>
                <a:effectLst/>
                <a:latin typeface="Times New Roman" panose="02020603050405020304" pitchFamily="18" charset="0"/>
                <a:ea typeface="Times New Roman" panose="02020603050405020304" pitchFamily="18" charset="0"/>
              </a:rPr>
              <a:t>Journal of Documentation</a:t>
            </a:r>
            <a:r>
              <a:rPr lang="en-GB" sz="1800" dirty="0">
                <a:solidFill>
                  <a:srgbClr val="FF0000"/>
                </a:solidFill>
                <a:effectLst/>
                <a:latin typeface="Times New Roman" panose="02020603050405020304" pitchFamily="18" charset="0"/>
                <a:ea typeface="Times New Roman" panose="02020603050405020304" pitchFamily="18" charset="0"/>
              </a:rPr>
              <a:t>. https://doi.org/10.1108/JD-01-2023-0012</a:t>
            </a:r>
          </a:p>
          <a:p>
            <a:pPr marL="342900" lvl="0" indent="-342900">
              <a:buFont typeface="+mj-lt"/>
              <a:buAutoNum type="arabicPeriod"/>
              <a:tabLst>
                <a:tab pos="228600" algn="l"/>
              </a:tabLst>
            </a:pPr>
            <a:r>
              <a:rPr lang="en-GB" sz="1800" dirty="0">
                <a:effectLst/>
                <a:latin typeface="Times New Roman" panose="02020603050405020304" pitchFamily="18" charset="0"/>
                <a:ea typeface="Times New Roman" panose="02020603050405020304" pitchFamily="18" charset="0"/>
              </a:rPr>
              <a:t>Thelwall, M., </a:t>
            </a:r>
            <a:r>
              <a:rPr lang="en-GB" sz="1800" dirty="0" err="1">
                <a:effectLst/>
                <a:latin typeface="Times New Roman" panose="02020603050405020304" pitchFamily="18" charset="0"/>
                <a:ea typeface="Times New Roman" panose="02020603050405020304" pitchFamily="18" charset="0"/>
              </a:rPr>
              <a:t>Kousha</a:t>
            </a:r>
            <a:r>
              <a:rPr lang="en-GB" sz="1800" dirty="0">
                <a:effectLst/>
                <a:latin typeface="Times New Roman" panose="02020603050405020304" pitchFamily="18" charset="0"/>
                <a:ea typeface="Times New Roman" panose="02020603050405020304" pitchFamily="18" charset="0"/>
              </a:rPr>
              <a:t>, K., </a:t>
            </a:r>
            <a:r>
              <a:rPr lang="en-GB" sz="1800" dirty="0" err="1">
                <a:effectLst/>
                <a:latin typeface="Times New Roman" panose="02020603050405020304" pitchFamily="18" charset="0"/>
                <a:ea typeface="Times New Roman" panose="02020603050405020304" pitchFamily="18" charset="0"/>
              </a:rPr>
              <a:t>Abdoli</a:t>
            </a:r>
            <a:r>
              <a:rPr lang="en-GB" sz="1800" dirty="0">
                <a:effectLst/>
                <a:latin typeface="Times New Roman" panose="02020603050405020304" pitchFamily="18" charset="0"/>
                <a:ea typeface="Times New Roman" panose="02020603050405020304" pitchFamily="18" charset="0"/>
              </a:rPr>
              <a:t>, M., Stuart, E., Makita, M., Wilson, P. &amp; Levitt, J. (2023). Why are co-authored academic articles more cited: Higher quality or larger audience? </a:t>
            </a:r>
            <a:r>
              <a:rPr lang="en-GB" sz="1800" i="1" dirty="0">
                <a:effectLst/>
                <a:latin typeface="Times New Roman" panose="02020603050405020304" pitchFamily="18" charset="0"/>
                <a:ea typeface="Times New Roman" panose="02020603050405020304" pitchFamily="18" charset="0"/>
              </a:rPr>
              <a:t>Journal of the Association for Information Science and Technology</a:t>
            </a:r>
            <a:r>
              <a:rPr lang="en-GB" sz="1800" dirty="0">
                <a:effectLst/>
                <a:latin typeface="Times New Roman" panose="02020603050405020304" pitchFamily="18" charset="0"/>
                <a:ea typeface="Times New Roman" panose="02020603050405020304" pitchFamily="18" charset="0"/>
              </a:rPr>
              <a:t>, 74(7), 791-810. </a:t>
            </a:r>
          </a:p>
          <a:p>
            <a:pPr marL="342900" lvl="0" indent="-342900">
              <a:buFont typeface="+mj-lt"/>
              <a:buAutoNum type="arabicPeriod"/>
              <a:tabLst>
                <a:tab pos="228600" algn="l"/>
              </a:tabLst>
            </a:pPr>
            <a:r>
              <a:rPr lang="en-GB" sz="1800" dirty="0">
                <a:effectLst/>
                <a:latin typeface="Times New Roman" panose="02020603050405020304" pitchFamily="18" charset="0"/>
                <a:ea typeface="Times New Roman" panose="02020603050405020304" pitchFamily="18" charset="0"/>
              </a:rPr>
              <a:t>Thelwall, M., </a:t>
            </a:r>
            <a:r>
              <a:rPr lang="en-GB" sz="1800" dirty="0" err="1">
                <a:effectLst/>
                <a:latin typeface="Times New Roman" panose="02020603050405020304" pitchFamily="18" charset="0"/>
                <a:ea typeface="Times New Roman" panose="02020603050405020304" pitchFamily="18" charset="0"/>
              </a:rPr>
              <a:t>Kousha</a:t>
            </a:r>
            <a:r>
              <a:rPr lang="en-GB" sz="1800" dirty="0">
                <a:effectLst/>
                <a:latin typeface="Times New Roman" panose="02020603050405020304" pitchFamily="18" charset="0"/>
                <a:ea typeface="Times New Roman" panose="02020603050405020304" pitchFamily="18" charset="0"/>
              </a:rPr>
              <a:t>, K., </a:t>
            </a:r>
            <a:r>
              <a:rPr lang="en-GB" sz="1800" dirty="0" err="1">
                <a:effectLst/>
                <a:latin typeface="Times New Roman" panose="02020603050405020304" pitchFamily="18" charset="0"/>
                <a:ea typeface="Times New Roman" panose="02020603050405020304" pitchFamily="18" charset="0"/>
              </a:rPr>
              <a:t>Abdoli</a:t>
            </a:r>
            <a:r>
              <a:rPr lang="en-GB" sz="1800" dirty="0">
                <a:effectLst/>
                <a:latin typeface="Times New Roman" panose="02020603050405020304" pitchFamily="18" charset="0"/>
                <a:ea typeface="Times New Roman" panose="02020603050405020304" pitchFamily="18" charset="0"/>
              </a:rPr>
              <a:t>, M., Stuart, E., Makita, M., Wilson, P. &amp; Levitt, J. (2023). Do altmetric scores reflect article quality? Evidence from the UK Research Excellence Framework 2021. </a:t>
            </a:r>
            <a:r>
              <a:rPr lang="en-GB" sz="1800" i="1" dirty="0">
                <a:effectLst/>
                <a:latin typeface="Times New Roman" panose="02020603050405020304" pitchFamily="18" charset="0"/>
                <a:ea typeface="Times New Roman" panose="02020603050405020304" pitchFamily="18" charset="0"/>
              </a:rPr>
              <a:t>Journal of the Association for Information Science and Technology</a:t>
            </a:r>
            <a:r>
              <a:rPr lang="en-GB" sz="1800" dirty="0">
                <a:effectLst/>
                <a:latin typeface="Times New Roman" panose="02020603050405020304" pitchFamily="18" charset="0"/>
                <a:ea typeface="Times New Roman" panose="02020603050405020304" pitchFamily="18" charset="0"/>
              </a:rPr>
              <a:t>, 74(5), 582-593. https://doi.org/10.1108/10.1002/asi.24751</a:t>
            </a:r>
          </a:p>
          <a:p>
            <a:pPr marL="342900" lvl="0" indent="-342900">
              <a:buFont typeface="+mj-lt"/>
              <a:buAutoNum type="arabicPeriod"/>
              <a:tabLst>
                <a:tab pos="228600" algn="l"/>
              </a:tabLst>
            </a:pPr>
            <a:r>
              <a:rPr lang="en-GB" sz="1800" dirty="0">
                <a:solidFill>
                  <a:srgbClr val="FF0000"/>
                </a:solidFill>
                <a:effectLst/>
                <a:latin typeface="Times New Roman" panose="02020603050405020304" pitchFamily="18" charset="0"/>
                <a:ea typeface="Times New Roman" panose="02020603050405020304" pitchFamily="18" charset="0"/>
              </a:rPr>
              <a:t>Thelwall, M., </a:t>
            </a:r>
            <a:r>
              <a:rPr lang="en-GB" sz="1800" dirty="0" err="1">
                <a:solidFill>
                  <a:srgbClr val="FF0000"/>
                </a:solidFill>
                <a:effectLst/>
                <a:latin typeface="Times New Roman" panose="02020603050405020304" pitchFamily="18" charset="0"/>
                <a:ea typeface="Times New Roman" panose="02020603050405020304" pitchFamily="18" charset="0"/>
              </a:rPr>
              <a:t>Kousha</a:t>
            </a:r>
            <a:r>
              <a:rPr lang="en-GB" sz="1800" dirty="0">
                <a:solidFill>
                  <a:srgbClr val="FF0000"/>
                </a:solidFill>
                <a:effectLst/>
                <a:latin typeface="Times New Roman" panose="02020603050405020304" pitchFamily="18" charset="0"/>
                <a:ea typeface="Times New Roman" panose="02020603050405020304" pitchFamily="18" charset="0"/>
              </a:rPr>
              <a:t>, K., Makita, M., </a:t>
            </a:r>
            <a:r>
              <a:rPr lang="en-GB" sz="1800" dirty="0" err="1">
                <a:solidFill>
                  <a:srgbClr val="FF0000"/>
                </a:solidFill>
                <a:effectLst/>
                <a:latin typeface="Times New Roman" panose="02020603050405020304" pitchFamily="18" charset="0"/>
                <a:ea typeface="Times New Roman" panose="02020603050405020304" pitchFamily="18" charset="0"/>
              </a:rPr>
              <a:t>Abdoli</a:t>
            </a:r>
            <a:r>
              <a:rPr lang="en-GB" sz="1800" dirty="0">
                <a:solidFill>
                  <a:srgbClr val="FF0000"/>
                </a:solidFill>
                <a:effectLst/>
                <a:latin typeface="Times New Roman" panose="02020603050405020304" pitchFamily="18" charset="0"/>
                <a:ea typeface="Times New Roman" panose="02020603050405020304" pitchFamily="18" charset="0"/>
              </a:rPr>
              <a:t>, M., Stuart, E., Wilson, P. &amp; Levitt, J. (2023). Is big team research fair in national research assessments? The case of the UK Research Excellence Framework 2021. </a:t>
            </a:r>
            <a:r>
              <a:rPr lang="en-GB" sz="1800" i="1" dirty="0">
                <a:solidFill>
                  <a:srgbClr val="FF0000"/>
                </a:solidFill>
                <a:effectLst/>
                <a:latin typeface="Times New Roman" panose="02020603050405020304" pitchFamily="18" charset="0"/>
                <a:ea typeface="Times New Roman" panose="02020603050405020304" pitchFamily="18" charset="0"/>
              </a:rPr>
              <a:t>Journal of Data and Information Science</a:t>
            </a:r>
            <a:r>
              <a:rPr lang="en-GB" sz="1800" dirty="0">
                <a:solidFill>
                  <a:srgbClr val="FF0000"/>
                </a:solidFill>
                <a:effectLst/>
                <a:latin typeface="Times New Roman" panose="02020603050405020304" pitchFamily="18" charset="0"/>
                <a:ea typeface="Times New Roman" panose="02020603050405020304" pitchFamily="18" charset="0"/>
              </a:rPr>
              <a:t>, 8(1), 9-20. </a:t>
            </a:r>
          </a:p>
          <a:p>
            <a:pPr marL="342900" lvl="0" indent="-342900">
              <a:buFont typeface="+mj-lt"/>
              <a:buAutoNum type="arabicPeriod"/>
              <a:tabLst>
                <a:tab pos="228600" algn="l"/>
              </a:tabLst>
            </a:pPr>
            <a:r>
              <a:rPr lang="en-GB" sz="1800" dirty="0">
                <a:effectLst/>
                <a:latin typeface="Times New Roman" panose="02020603050405020304" pitchFamily="18" charset="0"/>
                <a:ea typeface="Times New Roman" panose="02020603050405020304" pitchFamily="18" charset="0"/>
              </a:rPr>
              <a:t>Thelwall, M., </a:t>
            </a:r>
            <a:r>
              <a:rPr lang="en-GB" sz="1800" dirty="0" err="1">
                <a:effectLst/>
                <a:latin typeface="Times New Roman" panose="02020603050405020304" pitchFamily="18" charset="0"/>
                <a:ea typeface="Times New Roman" panose="02020603050405020304" pitchFamily="18" charset="0"/>
              </a:rPr>
              <a:t>Kousha</a:t>
            </a:r>
            <a:r>
              <a:rPr lang="en-GB" sz="1800" dirty="0">
                <a:effectLst/>
                <a:latin typeface="Times New Roman" panose="02020603050405020304" pitchFamily="18" charset="0"/>
                <a:ea typeface="Times New Roman" panose="02020603050405020304" pitchFamily="18" charset="0"/>
              </a:rPr>
              <a:t>, K., </a:t>
            </a:r>
            <a:r>
              <a:rPr lang="en-GB" sz="1800" dirty="0" err="1">
                <a:effectLst/>
                <a:latin typeface="Times New Roman" panose="02020603050405020304" pitchFamily="18" charset="0"/>
                <a:ea typeface="Times New Roman" panose="02020603050405020304" pitchFamily="18" charset="0"/>
              </a:rPr>
              <a:t>Abdoli</a:t>
            </a:r>
            <a:r>
              <a:rPr lang="en-GB" sz="1800" dirty="0">
                <a:effectLst/>
                <a:latin typeface="Times New Roman" panose="02020603050405020304" pitchFamily="18" charset="0"/>
                <a:ea typeface="Times New Roman" panose="02020603050405020304" pitchFamily="18" charset="0"/>
              </a:rPr>
              <a:t>, M., Stuart, E., Makita, M., Wilson, P. &amp; Levitt, J. (in press). Terms in journal articles associating with high quality: Can qualitative research be world-leading? </a:t>
            </a:r>
            <a:r>
              <a:rPr lang="en-GB" sz="1800" i="1" dirty="0">
                <a:effectLst/>
                <a:latin typeface="Times New Roman" panose="02020603050405020304" pitchFamily="18" charset="0"/>
                <a:ea typeface="Times New Roman" panose="02020603050405020304" pitchFamily="18" charset="0"/>
              </a:rPr>
              <a:t>Journal of Documentation</a:t>
            </a:r>
            <a:r>
              <a:rPr lang="en-GB" sz="1800" dirty="0">
                <a:effectLst/>
                <a:latin typeface="Times New Roman" panose="02020603050405020304" pitchFamily="18" charset="0"/>
                <a:ea typeface="Times New Roman" panose="02020603050405020304" pitchFamily="18" charset="0"/>
              </a:rPr>
              <a:t>. https://doi.org/10.1108/JD-12-2022-0261</a:t>
            </a:r>
          </a:p>
          <a:p>
            <a:pPr marL="342900" lvl="0" indent="-342900">
              <a:buFont typeface="+mj-lt"/>
              <a:buAutoNum type="arabicPeriod"/>
              <a:tabLst>
                <a:tab pos="228600" algn="l"/>
              </a:tabLst>
            </a:pPr>
            <a:r>
              <a:rPr lang="en-GB" sz="1800" dirty="0" err="1">
                <a:solidFill>
                  <a:srgbClr val="FF0000"/>
                </a:solidFill>
                <a:effectLst/>
                <a:latin typeface="Times New Roman" panose="02020603050405020304" pitchFamily="18" charset="0"/>
                <a:ea typeface="Times New Roman" panose="02020603050405020304" pitchFamily="18" charset="0"/>
              </a:rPr>
              <a:t>Kousha</a:t>
            </a:r>
            <a:r>
              <a:rPr lang="en-GB" sz="1800" dirty="0">
                <a:solidFill>
                  <a:srgbClr val="FF0000"/>
                </a:solidFill>
                <a:effectLst/>
                <a:latin typeface="Times New Roman" panose="02020603050405020304" pitchFamily="18" charset="0"/>
                <a:ea typeface="Times New Roman" panose="02020603050405020304" pitchFamily="18" charset="0"/>
              </a:rPr>
              <a:t>, K. &amp; Thelwall, M. (2024). Artificial intelligence to support publishing and peer review: A summary and review. </a:t>
            </a:r>
            <a:r>
              <a:rPr lang="en-GB" sz="1800" i="1" dirty="0">
                <a:solidFill>
                  <a:srgbClr val="FF0000"/>
                </a:solidFill>
                <a:effectLst/>
                <a:latin typeface="Times New Roman" panose="02020603050405020304" pitchFamily="18" charset="0"/>
                <a:ea typeface="Times New Roman" panose="02020603050405020304" pitchFamily="18" charset="0"/>
              </a:rPr>
              <a:t>Learned Publishing</a:t>
            </a:r>
            <a:r>
              <a:rPr lang="en-GB" sz="1800" dirty="0">
                <a:solidFill>
                  <a:srgbClr val="FF0000"/>
                </a:solidFill>
                <a:effectLst/>
                <a:latin typeface="Times New Roman" panose="02020603050405020304" pitchFamily="18" charset="0"/>
                <a:ea typeface="Times New Roman" panose="02020603050405020304" pitchFamily="18" charset="0"/>
              </a:rPr>
              <a:t>. https://doi.org/10.1002/leap.1570</a:t>
            </a:r>
          </a:p>
          <a:p>
            <a:pPr marL="342900" lvl="0" indent="-342900">
              <a:buFont typeface="+mj-lt"/>
              <a:buAutoNum type="arabicPeriod"/>
              <a:tabLst>
                <a:tab pos="228600" algn="l"/>
              </a:tabLst>
            </a:pPr>
            <a:r>
              <a:rPr lang="en-GB" sz="1800" dirty="0" err="1">
                <a:solidFill>
                  <a:srgbClr val="FF0000"/>
                </a:solidFill>
                <a:effectLst/>
                <a:latin typeface="Times New Roman" panose="02020603050405020304" pitchFamily="18" charset="0"/>
                <a:ea typeface="Times New Roman" panose="02020603050405020304" pitchFamily="18" charset="0"/>
              </a:rPr>
              <a:t>Kousha</a:t>
            </a:r>
            <a:r>
              <a:rPr lang="en-GB" sz="1800" dirty="0">
                <a:solidFill>
                  <a:srgbClr val="FF0000"/>
                </a:solidFill>
                <a:effectLst/>
                <a:latin typeface="Times New Roman" panose="02020603050405020304" pitchFamily="18" charset="0"/>
                <a:ea typeface="Times New Roman" panose="02020603050405020304" pitchFamily="18" charset="0"/>
              </a:rPr>
              <a:t>, K. &amp; Thelwall, M. (in press). Factors associating with or predicting more cited or higher quality journal articles. </a:t>
            </a:r>
            <a:r>
              <a:rPr lang="en-GB" sz="1800" i="1" dirty="0">
                <a:solidFill>
                  <a:srgbClr val="FF0000"/>
                </a:solidFill>
                <a:effectLst/>
                <a:latin typeface="Times New Roman" panose="02020603050405020304" pitchFamily="18" charset="0"/>
                <a:ea typeface="Times New Roman" panose="02020603050405020304" pitchFamily="18" charset="0"/>
              </a:rPr>
              <a:t>Annual Review of Information Science and Technology</a:t>
            </a:r>
            <a:r>
              <a:rPr lang="en-GB" sz="1800" dirty="0">
                <a:solidFill>
                  <a:srgbClr val="FF0000"/>
                </a:solidFill>
                <a:effectLst/>
                <a:latin typeface="Times New Roman" panose="02020603050405020304" pitchFamily="18" charset="0"/>
                <a:ea typeface="Times New Roman" panose="02020603050405020304" pitchFamily="18" charset="0"/>
              </a:rPr>
              <a:t>. https://doi.org/10.1002/asi.24810</a:t>
            </a:r>
          </a:p>
        </p:txBody>
      </p:sp>
    </p:spTree>
    <p:extLst>
      <p:ext uri="{BB962C8B-B14F-4D97-AF65-F5344CB8AC3E}">
        <p14:creationId xmlns:p14="http://schemas.microsoft.com/office/powerpoint/2010/main" val="3601442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EDEA-29D7-EE7F-2155-493F16C72317}"/>
              </a:ext>
            </a:extLst>
          </p:cNvPr>
          <p:cNvSpPr>
            <a:spLocks noGrp="1"/>
          </p:cNvSpPr>
          <p:nvPr>
            <p:ph type="ctrTitle"/>
          </p:nvPr>
        </p:nvSpPr>
        <p:spPr>
          <a:xfrm>
            <a:off x="1524000" y="833719"/>
            <a:ext cx="9144000" cy="3808620"/>
          </a:xfrm>
        </p:spPr>
        <p:txBody>
          <a:bodyPr>
            <a:normAutofit/>
          </a:bodyPr>
          <a:lstStyle/>
          <a:p>
            <a:r>
              <a:rPr lang="en-US" sz="7200" dirty="0"/>
              <a:t>Supplementary Slides: Answers to Project Questions</a:t>
            </a:r>
            <a:endParaRPr lang="en-GB" sz="7200" dirty="0"/>
          </a:p>
        </p:txBody>
      </p:sp>
    </p:spTree>
    <p:extLst>
      <p:ext uri="{BB962C8B-B14F-4D97-AF65-F5344CB8AC3E}">
        <p14:creationId xmlns:p14="http://schemas.microsoft.com/office/powerpoint/2010/main" val="4221841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456F-95B2-6FA0-11EA-D2C271A0C785}"/>
              </a:ext>
            </a:extLst>
          </p:cNvPr>
          <p:cNvSpPr>
            <a:spLocks noGrp="1"/>
          </p:cNvSpPr>
          <p:nvPr>
            <p:ph type="title"/>
          </p:nvPr>
        </p:nvSpPr>
        <p:spPr>
          <a:xfrm>
            <a:off x="341645" y="365125"/>
            <a:ext cx="11524040" cy="1325563"/>
          </a:xfrm>
        </p:spPr>
        <p:txBody>
          <a:bodyPr/>
          <a:lstStyle/>
          <a:p>
            <a:r>
              <a:rPr lang="en-US" dirty="0"/>
              <a:t>Can </a:t>
            </a:r>
            <a:r>
              <a:rPr lang="en-US" b="1" dirty="0">
                <a:solidFill>
                  <a:srgbClr val="FF0000"/>
                </a:solidFill>
              </a:rPr>
              <a:t>all</a:t>
            </a:r>
            <a:r>
              <a:rPr lang="en-US" dirty="0"/>
              <a:t> REF outputs be scored by AI next time?</a:t>
            </a:r>
            <a:endParaRPr lang="en-GB" dirty="0"/>
          </a:p>
        </p:txBody>
      </p:sp>
      <p:sp>
        <p:nvSpPr>
          <p:cNvPr id="3" name="Content Placeholder 2">
            <a:extLst>
              <a:ext uri="{FF2B5EF4-FFF2-40B4-BE49-F238E27FC236}">
                <a16:creationId xmlns:a16="http://schemas.microsoft.com/office/drawing/2014/main" id="{EEF0192F-70F5-D915-CBA7-3CA6F2F2FAB9}"/>
              </a:ext>
            </a:extLst>
          </p:cNvPr>
          <p:cNvSpPr>
            <a:spLocks noGrp="1"/>
          </p:cNvSpPr>
          <p:nvPr>
            <p:ph idx="1"/>
          </p:nvPr>
        </p:nvSpPr>
        <p:spPr/>
        <p:txBody>
          <a:bodyPr>
            <a:noAutofit/>
          </a:bodyPr>
          <a:lstStyle/>
          <a:p>
            <a:r>
              <a:rPr lang="en-US" sz="3600" b="1" dirty="0"/>
              <a:t>No</a:t>
            </a:r>
            <a:r>
              <a:rPr lang="en-US" sz="3600" dirty="0"/>
              <a:t> because:</a:t>
            </a:r>
          </a:p>
          <a:p>
            <a:r>
              <a:rPr lang="en-US" sz="3600" dirty="0"/>
              <a:t>AI not clever enough to logically deduce the quality of an article.</a:t>
            </a:r>
          </a:p>
          <a:p>
            <a:r>
              <a:rPr lang="en-US" sz="3600" dirty="0"/>
              <a:t>AI can </a:t>
            </a:r>
            <a:r>
              <a:rPr lang="en-US" sz="3600" i="1" dirty="0"/>
              <a:t>learn to estimate </a:t>
            </a:r>
            <a:r>
              <a:rPr lang="en-US" sz="3600" dirty="0"/>
              <a:t>REF output scores (1*, 2*, 3*, 4*) if fed with lots of REF2021 examples.</a:t>
            </a:r>
          </a:p>
          <a:p>
            <a:r>
              <a:rPr lang="en-US" sz="3600" dirty="0"/>
              <a:t>But accuracy decreases over time, so a system built from REF2021 scores would be inaccurate for REF2028.</a:t>
            </a:r>
            <a:endParaRPr lang="en-GB" sz="3600" dirty="0"/>
          </a:p>
        </p:txBody>
      </p:sp>
      <p:pic>
        <p:nvPicPr>
          <p:cNvPr id="5" name="Graphic 4" descr="Robot with solid fill">
            <a:extLst>
              <a:ext uri="{FF2B5EF4-FFF2-40B4-BE49-F238E27FC236}">
                <a16:creationId xmlns:a16="http://schemas.microsoft.com/office/drawing/2014/main" id="{B2742938-1CEE-938C-D027-C6E2301B8E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2137" y="4742894"/>
            <a:ext cx="2115106" cy="2115106"/>
          </a:xfrm>
          <a:prstGeom prst="rect">
            <a:avLst/>
          </a:prstGeom>
        </p:spPr>
      </p:pic>
    </p:spTree>
    <p:extLst>
      <p:ext uri="{BB962C8B-B14F-4D97-AF65-F5344CB8AC3E}">
        <p14:creationId xmlns:p14="http://schemas.microsoft.com/office/powerpoint/2010/main" val="27958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456F-95B2-6FA0-11EA-D2C271A0C785}"/>
              </a:ext>
            </a:extLst>
          </p:cNvPr>
          <p:cNvSpPr>
            <a:spLocks noGrp="1"/>
          </p:cNvSpPr>
          <p:nvPr>
            <p:ph type="title"/>
          </p:nvPr>
        </p:nvSpPr>
        <p:spPr>
          <a:xfrm>
            <a:off x="838200" y="384157"/>
            <a:ext cx="10515600" cy="1325563"/>
          </a:xfrm>
        </p:spPr>
        <p:txBody>
          <a:bodyPr/>
          <a:lstStyle/>
          <a:p>
            <a:r>
              <a:rPr lang="en-US" dirty="0"/>
              <a:t>Could </a:t>
            </a:r>
            <a:r>
              <a:rPr lang="en-US" b="1" dirty="0">
                <a:solidFill>
                  <a:srgbClr val="FF0000"/>
                </a:solidFill>
              </a:rPr>
              <a:t>some</a:t>
            </a:r>
            <a:r>
              <a:rPr lang="en-US" dirty="0"/>
              <a:t> REF outputs be scored by AI next time?</a:t>
            </a:r>
            <a:endParaRPr lang="en-GB" dirty="0"/>
          </a:p>
        </p:txBody>
      </p:sp>
      <p:sp>
        <p:nvSpPr>
          <p:cNvPr id="3" name="Content Placeholder 2">
            <a:extLst>
              <a:ext uri="{FF2B5EF4-FFF2-40B4-BE49-F238E27FC236}">
                <a16:creationId xmlns:a16="http://schemas.microsoft.com/office/drawing/2014/main" id="{EEF0192F-70F5-D915-CBA7-3CA6F2F2FAB9}"/>
              </a:ext>
            </a:extLst>
          </p:cNvPr>
          <p:cNvSpPr>
            <a:spLocks noGrp="1"/>
          </p:cNvSpPr>
          <p:nvPr>
            <p:ph idx="1"/>
          </p:nvPr>
        </p:nvSpPr>
        <p:spPr>
          <a:xfrm>
            <a:off x="838200" y="1823776"/>
            <a:ext cx="10515600" cy="4798087"/>
          </a:xfrm>
        </p:spPr>
        <p:txBody>
          <a:bodyPr>
            <a:normAutofit/>
          </a:bodyPr>
          <a:lstStyle/>
          <a:p>
            <a:r>
              <a:rPr lang="en-US" sz="4000" dirty="0"/>
              <a:t>i.e., since AI can learn to predict REF output scores (1*, 2*, 3*, 4*) could REF2028 panel members score some REF2028 journal articles, and let AI score the rest by learning from these?</a:t>
            </a:r>
            <a:endParaRPr lang="en-US" sz="4000" b="1" dirty="0"/>
          </a:p>
          <a:p>
            <a:r>
              <a:rPr lang="en-US" sz="4000" b="1" dirty="0"/>
              <a:t>No</a:t>
            </a:r>
            <a:r>
              <a:rPr lang="en-US" sz="4000" dirty="0"/>
              <a:t> because:</a:t>
            </a:r>
          </a:p>
          <a:p>
            <a:r>
              <a:rPr lang="en-US" sz="4000" dirty="0"/>
              <a:t>AI estimates are not accurate enough - they risk unacceptable institutional score shifts.</a:t>
            </a:r>
          </a:p>
          <a:p>
            <a:endParaRPr lang="en-GB" dirty="0"/>
          </a:p>
        </p:txBody>
      </p:sp>
    </p:spTree>
    <p:extLst>
      <p:ext uri="{BB962C8B-B14F-4D97-AF65-F5344CB8AC3E}">
        <p14:creationId xmlns:p14="http://schemas.microsoft.com/office/powerpoint/2010/main" val="153903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456F-95B2-6FA0-11EA-D2C271A0C785}"/>
              </a:ext>
            </a:extLst>
          </p:cNvPr>
          <p:cNvSpPr>
            <a:spLocks noGrp="1"/>
          </p:cNvSpPr>
          <p:nvPr>
            <p:ph type="title"/>
          </p:nvPr>
        </p:nvSpPr>
        <p:spPr/>
        <p:txBody>
          <a:bodyPr>
            <a:normAutofit/>
          </a:bodyPr>
          <a:lstStyle/>
          <a:p>
            <a:r>
              <a:rPr lang="en-US" dirty="0"/>
              <a:t>Could AI REF output score predictions be used </a:t>
            </a:r>
            <a:r>
              <a:rPr lang="en-US" b="1" dirty="0">
                <a:solidFill>
                  <a:srgbClr val="FF0000"/>
                </a:solidFill>
              </a:rPr>
              <a:t>to inform peer review </a:t>
            </a:r>
            <a:r>
              <a:rPr lang="en-US" dirty="0"/>
              <a:t>next time?</a:t>
            </a:r>
            <a:endParaRPr lang="en-GB" dirty="0"/>
          </a:p>
        </p:txBody>
      </p:sp>
      <p:sp>
        <p:nvSpPr>
          <p:cNvPr id="3" name="Content Placeholder 2">
            <a:extLst>
              <a:ext uri="{FF2B5EF4-FFF2-40B4-BE49-F238E27FC236}">
                <a16:creationId xmlns:a16="http://schemas.microsoft.com/office/drawing/2014/main" id="{EEF0192F-70F5-D915-CBA7-3CA6F2F2FAB9}"/>
              </a:ext>
            </a:extLst>
          </p:cNvPr>
          <p:cNvSpPr>
            <a:spLocks noGrp="1"/>
          </p:cNvSpPr>
          <p:nvPr>
            <p:ph idx="1"/>
          </p:nvPr>
        </p:nvSpPr>
        <p:spPr>
          <a:xfrm>
            <a:off x="838200" y="1825624"/>
            <a:ext cx="10515600" cy="4667251"/>
          </a:xfrm>
        </p:spPr>
        <p:txBody>
          <a:bodyPr>
            <a:normAutofit/>
          </a:bodyPr>
          <a:lstStyle/>
          <a:p>
            <a:r>
              <a:rPr lang="en-US" sz="3200" dirty="0"/>
              <a:t>i.e., would it be useful to supply REF2028 panel members with AI score predictions to consult instead of bibliometrics?</a:t>
            </a:r>
            <a:endParaRPr lang="en-US" sz="3200" b="1" dirty="0"/>
          </a:p>
          <a:p>
            <a:r>
              <a:rPr lang="en-US" sz="3200" dirty="0"/>
              <a:t>This could improve the accuracy of assessor scores for difficult decisions.</a:t>
            </a:r>
          </a:p>
          <a:p>
            <a:r>
              <a:rPr lang="en-US" sz="3200" dirty="0"/>
              <a:t>Yes in principle but </a:t>
            </a:r>
            <a:r>
              <a:rPr lang="en-US" sz="3200" b="1" dirty="0"/>
              <a:t>No</a:t>
            </a:r>
            <a:r>
              <a:rPr lang="en-US" sz="3200" dirty="0"/>
              <a:t> on balance in practice because:</a:t>
            </a:r>
          </a:p>
          <a:p>
            <a:r>
              <a:rPr lang="en-US" sz="3200" dirty="0"/>
              <a:t>The AI exploits journal impact as an input, creating perverse incentives to chase high impact journals.</a:t>
            </a:r>
          </a:p>
          <a:p>
            <a:pPr lvl="1"/>
            <a:r>
              <a:rPr lang="en-US" sz="2800" dirty="0"/>
              <a:t>This sits uncomfortably with DORA and runs against important current responsible research assessment initiatives</a:t>
            </a:r>
          </a:p>
          <a:p>
            <a:endParaRPr lang="en-GB" dirty="0"/>
          </a:p>
        </p:txBody>
      </p:sp>
    </p:spTree>
    <p:extLst>
      <p:ext uri="{BB962C8B-B14F-4D97-AF65-F5344CB8AC3E}">
        <p14:creationId xmlns:p14="http://schemas.microsoft.com/office/powerpoint/2010/main" val="144332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FE4C4-4E52-1AFE-8426-ABBF49C2A479}"/>
              </a:ext>
            </a:extLst>
          </p:cNvPr>
          <p:cNvSpPr>
            <a:spLocks noGrp="1"/>
          </p:cNvSpPr>
          <p:nvPr>
            <p:ph type="title"/>
          </p:nvPr>
        </p:nvSpPr>
        <p:spPr>
          <a:xfrm>
            <a:off x="838200" y="214401"/>
            <a:ext cx="10515600" cy="916040"/>
          </a:xfrm>
        </p:spPr>
        <p:txBody>
          <a:bodyPr/>
          <a:lstStyle/>
          <a:p>
            <a:r>
              <a:rPr lang="en-US" b="1" dirty="0"/>
              <a:t>Overall recommendation</a:t>
            </a:r>
            <a:endParaRPr lang="en-GB" b="1" dirty="0"/>
          </a:p>
        </p:txBody>
      </p:sp>
      <p:sp>
        <p:nvSpPr>
          <p:cNvPr id="3" name="Content Placeholder 2">
            <a:extLst>
              <a:ext uri="{FF2B5EF4-FFF2-40B4-BE49-F238E27FC236}">
                <a16:creationId xmlns:a16="http://schemas.microsoft.com/office/drawing/2014/main" id="{A01A7956-9C66-9C9D-E512-33789AC11F20}"/>
              </a:ext>
            </a:extLst>
          </p:cNvPr>
          <p:cNvSpPr>
            <a:spLocks noGrp="1"/>
          </p:cNvSpPr>
          <p:nvPr>
            <p:ph idx="1"/>
          </p:nvPr>
        </p:nvSpPr>
        <p:spPr>
          <a:xfrm>
            <a:off x="838200" y="1366576"/>
            <a:ext cx="10515600" cy="5225143"/>
          </a:xfrm>
        </p:spPr>
        <p:txBody>
          <a:bodyPr>
            <a:normAutofit fontScale="77500" lnSpcReduction="20000"/>
          </a:bodyPr>
          <a:lstStyle/>
          <a:p>
            <a:pPr marL="0" indent="0">
              <a:buNone/>
            </a:pPr>
            <a:r>
              <a:rPr lang="en-GB" sz="4800" b="1" dirty="0">
                <a:effectLst/>
                <a:latin typeface="Calibri" panose="020F0502020204030204" pitchFamily="34" charset="0"/>
                <a:ea typeface="Times New Roman" panose="02020603050405020304" pitchFamily="18" charset="0"/>
                <a:cs typeface="Times New Roman" panose="02020603050405020304" pitchFamily="18" charset="0"/>
              </a:rPr>
              <a:t>AI predictions should only be used for pilot testing in the next REF.</a:t>
            </a:r>
          </a:p>
          <a:p>
            <a:pPr marL="0" indent="0">
              <a:buNone/>
            </a:pPr>
            <a:r>
              <a:rPr lang="en-GB" sz="4800" dirty="0">
                <a:effectLst/>
                <a:latin typeface="Calibri" panose="020F0502020204030204" pitchFamily="34" charset="0"/>
                <a:ea typeface="Times New Roman" panose="02020603050405020304" pitchFamily="18" charset="0"/>
                <a:cs typeface="Times New Roman" panose="02020603050405020304" pitchFamily="18" charset="0"/>
              </a:rPr>
              <a:t>The purpose of the pilot testing is to:</a:t>
            </a:r>
          </a:p>
          <a:p>
            <a:r>
              <a:rPr lang="en-GB" sz="4800" dirty="0">
                <a:latin typeface="Calibri" panose="020F0502020204030204" pitchFamily="34" charset="0"/>
                <a:ea typeface="Times New Roman" panose="02020603050405020304" pitchFamily="18" charset="0"/>
                <a:cs typeface="Times New Roman" panose="02020603050405020304" pitchFamily="18" charset="0"/>
              </a:rPr>
              <a:t>Assess value in practice for informing peer review</a:t>
            </a:r>
          </a:p>
          <a:p>
            <a:r>
              <a:rPr lang="en-GB" sz="4800" dirty="0">
                <a:latin typeface="Calibri" panose="020F0502020204030204" pitchFamily="34" charset="0"/>
                <a:ea typeface="Times New Roman" panose="02020603050405020304" pitchFamily="18" charset="0"/>
                <a:cs typeface="Times New Roman" panose="02020603050405020304" pitchFamily="18" charset="0"/>
              </a:rPr>
              <a:t>In</a:t>
            </a:r>
            <a:r>
              <a:rPr lang="en-GB" sz="4800" dirty="0">
                <a:effectLst/>
                <a:latin typeface="Calibri" panose="020F0502020204030204" pitchFamily="34" charset="0"/>
                <a:ea typeface="Times New Roman" panose="02020603050405020304" pitchFamily="18" charset="0"/>
                <a:cs typeface="Times New Roman" panose="02020603050405020304" pitchFamily="18" charset="0"/>
              </a:rPr>
              <a:t>crease accuracy through improved data quality (clean full text, finer grained scores)</a:t>
            </a:r>
          </a:p>
          <a:p>
            <a:r>
              <a:rPr lang="en-GB" sz="4800" dirty="0">
                <a:effectLst/>
                <a:latin typeface="Calibri" panose="020F0502020204030204" pitchFamily="34" charset="0"/>
                <a:ea typeface="Times New Roman" panose="02020603050405020304" pitchFamily="18" charset="0"/>
                <a:cs typeface="Times New Roman" panose="02020603050405020304" pitchFamily="18" charset="0"/>
              </a:rPr>
              <a:t>Promote innovative research into AI assessment of journal article quality</a:t>
            </a:r>
          </a:p>
          <a:p>
            <a:r>
              <a:rPr lang="en-GB" sz="4800" dirty="0">
                <a:effectLst/>
                <a:latin typeface="Calibri" panose="020F0502020204030204" pitchFamily="34" charset="0"/>
                <a:ea typeface="Times New Roman" panose="02020603050405020304" pitchFamily="18" charset="0"/>
                <a:cs typeface="Times New Roman" panose="02020603050405020304" pitchFamily="18" charset="0"/>
              </a:rPr>
              <a:t>Identify human-level accuracy benchmarks</a:t>
            </a:r>
          </a:p>
          <a:p>
            <a:r>
              <a:rPr lang="en-GB" sz="4800" dirty="0">
                <a:latin typeface="Calibri" panose="020F0502020204030204" pitchFamily="34" charset="0"/>
                <a:ea typeface="Times New Roman" panose="02020603050405020304" pitchFamily="18" charset="0"/>
                <a:cs typeface="Times New Roman" panose="02020603050405020304" pitchFamily="18" charset="0"/>
              </a:rPr>
              <a:t>Assess the strength of</a:t>
            </a:r>
            <a:r>
              <a:rPr lang="en-GB" sz="4800" dirty="0">
                <a:effectLst/>
                <a:latin typeface="Calibri" panose="020F0502020204030204" pitchFamily="34" charset="0"/>
                <a:ea typeface="Times New Roman" panose="02020603050405020304" pitchFamily="18" charset="0"/>
                <a:cs typeface="Times New Roman" panose="02020603050405020304" pitchFamily="18" charset="0"/>
              </a:rPr>
              <a:t> perverse incentives</a:t>
            </a:r>
            <a:endParaRPr lang="en-GB" sz="6600" dirty="0"/>
          </a:p>
        </p:txBody>
      </p:sp>
      <p:sp>
        <p:nvSpPr>
          <p:cNvPr id="4" name="Rectangle 3">
            <a:extLst>
              <a:ext uri="{FF2B5EF4-FFF2-40B4-BE49-F238E27FC236}">
                <a16:creationId xmlns:a16="http://schemas.microsoft.com/office/drawing/2014/main" id="{C87C3AE9-8618-8155-081F-5FFE5B7D7E03}"/>
              </a:ext>
            </a:extLst>
          </p:cNvPr>
          <p:cNvSpPr/>
          <p:nvPr/>
        </p:nvSpPr>
        <p:spPr>
          <a:xfrm>
            <a:off x="758651" y="1281165"/>
            <a:ext cx="10716567" cy="949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831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1B93F-F05D-E6D3-05C8-82D0C598C065}"/>
              </a:ext>
            </a:extLst>
          </p:cNvPr>
          <p:cNvSpPr>
            <a:spLocks noGrp="1"/>
          </p:cNvSpPr>
          <p:nvPr>
            <p:ph type="title"/>
          </p:nvPr>
        </p:nvSpPr>
        <p:spPr>
          <a:xfrm>
            <a:off x="336620" y="139839"/>
            <a:ext cx="11615894" cy="690631"/>
          </a:xfrm>
        </p:spPr>
        <p:txBody>
          <a:bodyPr>
            <a:normAutofit fontScale="90000"/>
          </a:bodyPr>
          <a:lstStyle/>
          <a:p>
            <a:r>
              <a:rPr lang="en-US" dirty="0"/>
              <a:t>Additional recommendations (mainly for the REF team)</a:t>
            </a:r>
            <a:endParaRPr lang="en-GB" dirty="0"/>
          </a:p>
        </p:txBody>
      </p:sp>
      <p:sp>
        <p:nvSpPr>
          <p:cNvPr id="3" name="Content Placeholder 2">
            <a:extLst>
              <a:ext uri="{FF2B5EF4-FFF2-40B4-BE49-F238E27FC236}">
                <a16:creationId xmlns:a16="http://schemas.microsoft.com/office/drawing/2014/main" id="{C10384F0-DC37-9B27-5AFD-AF493D265D41}"/>
              </a:ext>
            </a:extLst>
          </p:cNvPr>
          <p:cNvSpPr>
            <a:spLocks noGrp="1"/>
          </p:cNvSpPr>
          <p:nvPr>
            <p:ph idx="1"/>
          </p:nvPr>
        </p:nvSpPr>
        <p:spPr>
          <a:xfrm>
            <a:off x="838200" y="945322"/>
            <a:ext cx="10515600" cy="5729356"/>
          </a:xfrm>
        </p:spPr>
        <p:txBody>
          <a:bodyPr>
            <a:noAutofit/>
          </a:bodyPr>
          <a:lstStyle/>
          <a:p>
            <a:pPr marL="342900" lvl="0" indent="-342900" algn="just">
              <a:buFont typeface="Symbol" panose="05050102010706020507" pitchFamily="18" charset="2"/>
              <a:buChar char=""/>
            </a:pPr>
            <a:r>
              <a:rPr lang="en-GB" dirty="0">
                <a:effectLst/>
                <a:latin typeface="Calibri" panose="020F0502020204030204" pitchFamily="34" charset="0"/>
                <a:ea typeface="Times New Roman" panose="02020603050405020304" pitchFamily="18" charset="0"/>
                <a:cs typeface="Times New Roman" panose="02020603050405020304" pitchFamily="18" charset="0"/>
              </a:rPr>
              <a:t>The AI system should be seamlessly built into the REF computer system a year in advance.</a:t>
            </a:r>
          </a:p>
          <a:p>
            <a:pPr marL="342900" lvl="0" indent="-342900" algn="just">
              <a:buFont typeface="Symbol" panose="05050102010706020507" pitchFamily="18" charset="2"/>
              <a:buChar char=""/>
            </a:pPr>
            <a:r>
              <a:rPr lang="en-GB" dirty="0">
                <a:effectLst/>
                <a:latin typeface="Calibri" panose="020F0502020204030204" pitchFamily="34" charset="0"/>
                <a:ea typeface="Times New Roman" panose="02020603050405020304" pitchFamily="18" charset="0"/>
                <a:cs typeface="Times New Roman" panose="02020603050405020304" pitchFamily="18" charset="0"/>
              </a:rPr>
              <a:t>The tender process for the bibliometric information supplier should include a requirement to calculate and display AI predictions.</a:t>
            </a:r>
          </a:p>
          <a:p>
            <a:pPr marL="342900" lvl="0" indent="-342900" algn="just">
              <a:buFont typeface="Symbol" panose="05050102010706020507" pitchFamily="18" charset="2"/>
              <a:buChar char=""/>
            </a:pPr>
            <a:r>
              <a:rPr lang="en-GB" dirty="0">
                <a:effectLst/>
                <a:latin typeface="Calibri" panose="020F0502020204030204" pitchFamily="34" charset="0"/>
                <a:ea typeface="Times New Roman" panose="02020603050405020304" pitchFamily="18" charset="0"/>
                <a:cs typeface="Times New Roman" panose="02020603050405020304" pitchFamily="18" charset="0"/>
              </a:rPr>
              <a:t>REF sub-panel assigned disciplinary classifications and fine-grained scores on the extended scale should be saved for future AI experiments.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cs typeface="Times New Roman" panose="02020603050405020304" pitchFamily="18" charset="0"/>
              </a:rPr>
              <a:t>Institutions should self-archive versions of their articles that can </a:t>
            </a:r>
            <a:r>
              <a:rPr lang="en-US" dirty="0">
                <a:latin typeface="Calibri" panose="020F0502020204030204" pitchFamily="34" charset="0"/>
                <a:ea typeface="Times New Roman" panose="02020603050405020304" pitchFamily="18" charset="0"/>
                <a:cs typeface="Times New Roman" panose="02020603050405020304" pitchFamily="18" charset="0"/>
              </a:rPr>
              <a:t>be </a:t>
            </a:r>
            <a:r>
              <a:rPr lang="en-US" dirty="0">
                <a:effectLst/>
                <a:latin typeface="Calibri" panose="020F0502020204030204" pitchFamily="34" charset="0"/>
                <a:ea typeface="Times New Roman" panose="02020603050405020304" pitchFamily="18" charset="0"/>
                <a:cs typeface="Times New Roman" panose="02020603050405020304" pitchFamily="18" charset="0"/>
              </a:rPr>
              <a:t>text mined to support future more powerful AI.</a:t>
            </a:r>
          </a:p>
          <a:p>
            <a:pPr marL="342900" lvl="0" indent="-342900" algn="just">
              <a:buFont typeface="Symbol" panose="05050102010706020507" pitchFamily="18" charset="2"/>
              <a:buChar char=""/>
            </a:pPr>
            <a:r>
              <a:rPr lang="en-US"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deeper understanding of how experts make peer review judgements in different fields is needed together with innovative ideas for developing AI to exploit this understanding. Future research is needed for this. </a:t>
            </a:r>
            <a:endParaRPr lang="en-GB" dirty="0">
              <a:solidFill>
                <a:srgbClr val="FF0000"/>
              </a:solidFill>
            </a:endParaRPr>
          </a:p>
        </p:txBody>
      </p:sp>
    </p:spTree>
    <p:extLst>
      <p:ext uri="{BB962C8B-B14F-4D97-AF65-F5344CB8AC3E}">
        <p14:creationId xmlns:p14="http://schemas.microsoft.com/office/powerpoint/2010/main" val="183379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6D8D-A9B0-2BAC-5E5D-CE30CB31049D}"/>
              </a:ext>
            </a:extLst>
          </p:cNvPr>
          <p:cNvSpPr>
            <a:spLocks noGrp="1"/>
          </p:cNvSpPr>
          <p:nvPr>
            <p:ph type="title"/>
          </p:nvPr>
        </p:nvSpPr>
        <p:spPr>
          <a:xfrm>
            <a:off x="785191" y="197265"/>
            <a:ext cx="10515600" cy="315912"/>
          </a:xfrm>
        </p:spPr>
        <p:txBody>
          <a:bodyPr>
            <a:normAutofit fontScale="90000"/>
          </a:bodyPr>
          <a:lstStyle/>
          <a:p>
            <a:r>
              <a:rPr lang="en-US" dirty="0"/>
              <a:t>Outputs (1/3): Main outputs</a:t>
            </a:r>
            <a:endParaRPr lang="en-GB" dirty="0"/>
          </a:p>
        </p:txBody>
      </p:sp>
      <p:sp>
        <p:nvSpPr>
          <p:cNvPr id="3" name="Content Placeholder 2">
            <a:extLst>
              <a:ext uri="{FF2B5EF4-FFF2-40B4-BE49-F238E27FC236}">
                <a16:creationId xmlns:a16="http://schemas.microsoft.com/office/drawing/2014/main" id="{1A0AF872-5AA5-F406-B5A9-483D7683C06D}"/>
              </a:ext>
            </a:extLst>
          </p:cNvPr>
          <p:cNvSpPr>
            <a:spLocks noGrp="1"/>
          </p:cNvSpPr>
          <p:nvPr>
            <p:ph idx="1"/>
          </p:nvPr>
        </p:nvSpPr>
        <p:spPr>
          <a:xfrm>
            <a:off x="838200" y="803964"/>
            <a:ext cx="10515600" cy="5972313"/>
          </a:xfrm>
        </p:spPr>
        <p:txBody>
          <a:bodyPr>
            <a:normAutofit/>
          </a:bodyPr>
          <a:lstStyle/>
          <a:p>
            <a:r>
              <a:rPr lang="en-US" sz="4000" b="1" dirty="0"/>
              <a:t>Main report</a:t>
            </a:r>
          </a:p>
          <a:p>
            <a:r>
              <a:rPr lang="en-US" sz="4000" b="1" dirty="0"/>
              <a:t>Literature review</a:t>
            </a:r>
            <a:r>
              <a:rPr lang="en-US" sz="4000" dirty="0"/>
              <a:t>: Reviews research related to possible AI automation of various REF tasks. (</a:t>
            </a:r>
            <a:r>
              <a:rPr lang="en-US" sz="4000" dirty="0">
                <a:solidFill>
                  <a:srgbClr val="FF0000"/>
                </a:solidFill>
              </a:rPr>
              <a:t>Kayvan Kousha</a:t>
            </a:r>
            <a:r>
              <a:rPr lang="en-US" sz="4000" dirty="0"/>
              <a:t>) </a:t>
            </a:r>
          </a:p>
          <a:p>
            <a:r>
              <a:rPr lang="en-US" sz="4000" b="1" dirty="0"/>
              <a:t>Statistical analysis of the REF data </a:t>
            </a:r>
            <a:r>
              <a:rPr lang="en-US" sz="4000" dirty="0"/>
              <a:t>(</a:t>
            </a:r>
            <a:r>
              <a:rPr lang="en-US" sz="4000" dirty="0">
                <a:solidFill>
                  <a:srgbClr val="FF0000"/>
                </a:solidFill>
              </a:rPr>
              <a:t>Paul Wilson</a:t>
            </a:r>
            <a:r>
              <a:rPr lang="en-US" sz="4000" dirty="0"/>
              <a:t>)</a:t>
            </a:r>
          </a:p>
          <a:p>
            <a:r>
              <a:rPr lang="en-US" sz="4000" b="1" dirty="0"/>
              <a:t>Predicting article quality scores with machine learning</a:t>
            </a:r>
            <a:r>
              <a:rPr lang="en-US" sz="4000" dirty="0"/>
              <a:t>:  Similar to the main report but sets the results in a wider research context. </a:t>
            </a:r>
          </a:p>
        </p:txBody>
      </p:sp>
    </p:spTree>
    <p:extLst>
      <p:ext uri="{BB962C8B-B14F-4D97-AF65-F5344CB8AC3E}">
        <p14:creationId xmlns:p14="http://schemas.microsoft.com/office/powerpoint/2010/main" val="111987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EEF4-9E0A-908D-7F94-CDBE7FC9C2D6}"/>
              </a:ext>
            </a:extLst>
          </p:cNvPr>
          <p:cNvSpPr>
            <a:spLocks noGrp="1"/>
          </p:cNvSpPr>
          <p:nvPr>
            <p:ph type="title"/>
          </p:nvPr>
        </p:nvSpPr>
        <p:spPr>
          <a:xfrm>
            <a:off x="777910" y="0"/>
            <a:ext cx="10515600" cy="898249"/>
          </a:xfrm>
        </p:spPr>
        <p:txBody>
          <a:bodyPr/>
          <a:lstStyle/>
          <a:p>
            <a:r>
              <a:rPr lang="en-US" dirty="0"/>
              <a:t>Our project’s goal and methods</a:t>
            </a:r>
            <a:endParaRPr lang="en-GB" dirty="0"/>
          </a:p>
        </p:txBody>
      </p:sp>
      <p:sp>
        <p:nvSpPr>
          <p:cNvPr id="3" name="Content Placeholder 2">
            <a:extLst>
              <a:ext uri="{FF2B5EF4-FFF2-40B4-BE49-F238E27FC236}">
                <a16:creationId xmlns:a16="http://schemas.microsoft.com/office/drawing/2014/main" id="{0D6E2EF8-CA7B-1082-0EDB-38475D55FFB6}"/>
              </a:ext>
            </a:extLst>
          </p:cNvPr>
          <p:cNvSpPr>
            <a:spLocks noGrp="1"/>
          </p:cNvSpPr>
          <p:nvPr>
            <p:ph idx="1"/>
          </p:nvPr>
        </p:nvSpPr>
        <p:spPr>
          <a:xfrm>
            <a:off x="732692" y="898249"/>
            <a:ext cx="10515600" cy="5469770"/>
          </a:xfrm>
        </p:spPr>
        <p:txBody>
          <a:bodyPr>
            <a:noAutofit/>
          </a:bodyPr>
          <a:lstStyle/>
          <a:p>
            <a:r>
              <a:rPr lang="en-US" sz="3200" b="1" dirty="0"/>
              <a:t>Specific goal</a:t>
            </a:r>
            <a:r>
              <a:rPr lang="en-US" sz="3200" dirty="0"/>
              <a:t>: Assess whether Artificial Intelligence (AI) could inform or replace expert review for journal articles in future </a:t>
            </a:r>
            <a:r>
              <a:rPr lang="en-US" sz="3200" dirty="0" err="1"/>
              <a:t>REFs.</a:t>
            </a:r>
            <a:endParaRPr lang="en-US" sz="3200" dirty="0"/>
          </a:p>
          <a:p>
            <a:r>
              <a:rPr lang="en-US" sz="3200" b="1" dirty="0"/>
              <a:t>Data</a:t>
            </a:r>
            <a:r>
              <a:rPr lang="en-US" sz="3200" dirty="0"/>
              <a:t>: We were given </a:t>
            </a:r>
            <a:r>
              <a:rPr lang="en-US" sz="3200" i="1" dirty="0"/>
              <a:t>provisional REF2021 journal article scores</a:t>
            </a:r>
            <a:r>
              <a:rPr lang="en-US" sz="3200" dirty="0"/>
              <a:t> for two months between March and May 2022.</a:t>
            </a:r>
          </a:p>
          <a:p>
            <a:r>
              <a:rPr lang="en-US" sz="3200" b="1" dirty="0"/>
              <a:t>Methods</a:t>
            </a:r>
            <a:r>
              <a:rPr lang="en-US" sz="3200" dirty="0"/>
              <a:t>:</a:t>
            </a:r>
          </a:p>
          <a:p>
            <a:r>
              <a:rPr lang="en-US" sz="3200" dirty="0"/>
              <a:t>(1) We tested the accuracy of thousands of combinations of different machine learning algorithms, inputs, and broad strategies.</a:t>
            </a:r>
          </a:p>
          <a:p>
            <a:r>
              <a:rPr lang="en-US" sz="3200" dirty="0"/>
              <a:t>(2) We discussed the results with focus groups of REF assessors from most REF2021 Units of Assessment (</a:t>
            </a:r>
            <a:r>
              <a:rPr lang="en-US" sz="3200" dirty="0" err="1"/>
              <a:t>UoAs</a:t>
            </a:r>
            <a:r>
              <a:rPr lang="en-US" sz="3200" dirty="0"/>
              <a:t>).</a:t>
            </a:r>
            <a:endParaRPr lang="en-GB" sz="3200" dirty="0"/>
          </a:p>
        </p:txBody>
      </p:sp>
    </p:spTree>
    <p:extLst>
      <p:ext uri="{BB962C8B-B14F-4D97-AF65-F5344CB8AC3E}">
        <p14:creationId xmlns:p14="http://schemas.microsoft.com/office/powerpoint/2010/main" val="109095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B0489-EB76-A84E-6B47-CFD6489A1D71}"/>
              </a:ext>
            </a:extLst>
          </p:cNvPr>
          <p:cNvSpPr>
            <a:spLocks noGrp="1"/>
          </p:cNvSpPr>
          <p:nvPr>
            <p:ph type="title"/>
          </p:nvPr>
        </p:nvSpPr>
        <p:spPr>
          <a:xfrm>
            <a:off x="838200" y="365126"/>
            <a:ext cx="10515600" cy="615536"/>
          </a:xfrm>
        </p:spPr>
        <p:txBody>
          <a:bodyPr>
            <a:normAutofit fontScale="90000"/>
          </a:bodyPr>
          <a:lstStyle/>
          <a:p>
            <a:r>
              <a:rPr lang="en-US" dirty="0"/>
              <a:t>Outputs (2/3): Additional analyses supporting REF</a:t>
            </a:r>
            <a:endParaRPr lang="en-GB" dirty="0"/>
          </a:p>
        </p:txBody>
      </p:sp>
      <p:sp>
        <p:nvSpPr>
          <p:cNvPr id="3" name="Content Placeholder 2">
            <a:extLst>
              <a:ext uri="{FF2B5EF4-FFF2-40B4-BE49-F238E27FC236}">
                <a16:creationId xmlns:a16="http://schemas.microsoft.com/office/drawing/2014/main" id="{DB03BE1A-D979-955B-10CA-06D4C7ACAB99}"/>
              </a:ext>
            </a:extLst>
          </p:cNvPr>
          <p:cNvSpPr>
            <a:spLocks noGrp="1"/>
          </p:cNvSpPr>
          <p:nvPr>
            <p:ph idx="1"/>
          </p:nvPr>
        </p:nvSpPr>
        <p:spPr>
          <a:xfrm>
            <a:off x="838200" y="1183860"/>
            <a:ext cx="10515600" cy="5548243"/>
          </a:xfrm>
        </p:spPr>
        <p:txBody>
          <a:bodyPr>
            <a:normAutofit fontScale="85000" lnSpcReduction="20000"/>
          </a:bodyPr>
          <a:lstStyle/>
          <a:p>
            <a:r>
              <a:rPr lang="en-US" b="1" dirty="0"/>
              <a:t>Do bibliometrics introduce gender, institutional or interdisciplinary biases into research evaluations?</a:t>
            </a:r>
            <a:r>
              <a:rPr lang="en-US" dirty="0"/>
              <a:t> Shows that bibliometrics may introduce biases against high quality departments when used as indicators of research quality. </a:t>
            </a:r>
          </a:p>
          <a:p>
            <a:r>
              <a:rPr lang="en-US" b="1" dirty="0"/>
              <a:t>Is big team research fair in national research assessments? </a:t>
            </a:r>
            <a:r>
              <a:rPr lang="en-US" dirty="0"/>
              <a:t>The case of the UK Research Excellence Framework 2021. Shows that highly collaborative articles probably do not skew REF results, except possibly in a few </a:t>
            </a:r>
            <a:r>
              <a:rPr lang="en-US" dirty="0" err="1"/>
              <a:t>UoAs</a:t>
            </a:r>
            <a:r>
              <a:rPr lang="en-US" dirty="0"/>
              <a:t>. </a:t>
            </a:r>
          </a:p>
          <a:p>
            <a:r>
              <a:rPr lang="en-US" b="1" dirty="0"/>
              <a:t>In which fields are citations indicators of research quality? </a:t>
            </a:r>
            <a:r>
              <a:rPr lang="en-US" dirty="0"/>
              <a:t>Identifies the </a:t>
            </a:r>
            <a:r>
              <a:rPr lang="en-US" dirty="0" err="1"/>
              <a:t>UoAs</a:t>
            </a:r>
            <a:r>
              <a:rPr lang="en-US" dirty="0"/>
              <a:t> in which citations can reasonably be used as quality indicators and shows that there is no </a:t>
            </a:r>
            <a:r>
              <a:rPr lang="en-US" dirty="0" err="1"/>
              <a:t>UoA</a:t>
            </a:r>
            <a:r>
              <a:rPr lang="en-US" dirty="0"/>
              <a:t> with a minimum citation threshold for 4* research. </a:t>
            </a:r>
          </a:p>
          <a:p>
            <a:r>
              <a:rPr lang="en-US" b="1" dirty="0"/>
              <a:t>In which fields is journal impact an indicator of article quality? </a:t>
            </a:r>
            <a:r>
              <a:rPr lang="en-US" dirty="0"/>
              <a:t>Identifies the </a:t>
            </a:r>
            <a:r>
              <a:rPr lang="en-US" dirty="0" err="1"/>
              <a:t>UoAs</a:t>
            </a:r>
            <a:r>
              <a:rPr lang="en-US" dirty="0"/>
              <a:t> in which journal citation rates can reasonably be used as quality indicators. </a:t>
            </a:r>
          </a:p>
          <a:p>
            <a:r>
              <a:rPr lang="en-US" b="1" dirty="0"/>
              <a:t>Does the perceived quality of interdisciplinary research vary between fields? </a:t>
            </a:r>
            <a:r>
              <a:rPr lang="en-US" dirty="0"/>
              <a:t>Identifies a partial hierarchy of quality judgement strictness for interdisciplinary research submitted to multiple </a:t>
            </a:r>
            <a:r>
              <a:rPr lang="en-US" dirty="0" err="1"/>
              <a:t>UoAs</a:t>
            </a:r>
            <a:r>
              <a:rPr lang="en-US" dirty="0"/>
              <a:t>. </a:t>
            </a:r>
          </a:p>
          <a:p>
            <a:r>
              <a:rPr lang="en-US" b="1" dirty="0"/>
              <a:t>Can qualitative research be world-leading? </a:t>
            </a:r>
            <a:r>
              <a:rPr lang="en-US" dirty="0"/>
              <a:t>Terms in article titles, abstracts, and keywords associating with high or low quality. Identifies writing styles, methods and topics within </a:t>
            </a:r>
            <a:r>
              <a:rPr lang="en-US" dirty="0" err="1"/>
              <a:t>UoAs</a:t>
            </a:r>
            <a:r>
              <a:rPr lang="en-US" dirty="0"/>
              <a:t> that associate with higher and lower quality research as well as likely reasons for some of them. </a:t>
            </a:r>
            <a:endParaRPr lang="en-GB" dirty="0"/>
          </a:p>
          <a:p>
            <a:endParaRPr lang="en-GB" dirty="0"/>
          </a:p>
        </p:txBody>
      </p:sp>
    </p:spTree>
    <p:extLst>
      <p:ext uri="{BB962C8B-B14F-4D97-AF65-F5344CB8AC3E}">
        <p14:creationId xmlns:p14="http://schemas.microsoft.com/office/powerpoint/2010/main" val="2459399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B0489-EB76-A84E-6B47-CFD6489A1D71}"/>
              </a:ext>
            </a:extLst>
          </p:cNvPr>
          <p:cNvSpPr>
            <a:spLocks noGrp="1"/>
          </p:cNvSpPr>
          <p:nvPr>
            <p:ph type="title"/>
          </p:nvPr>
        </p:nvSpPr>
        <p:spPr>
          <a:xfrm>
            <a:off x="838200" y="365126"/>
            <a:ext cx="10515600" cy="615536"/>
          </a:xfrm>
        </p:spPr>
        <p:txBody>
          <a:bodyPr>
            <a:normAutofit fontScale="90000"/>
          </a:bodyPr>
          <a:lstStyle/>
          <a:p>
            <a:r>
              <a:rPr lang="en-US" dirty="0"/>
              <a:t>Outputs (3/3): Additional analyses for UKRI policy</a:t>
            </a:r>
            <a:endParaRPr lang="en-GB" dirty="0"/>
          </a:p>
        </p:txBody>
      </p:sp>
      <p:sp>
        <p:nvSpPr>
          <p:cNvPr id="3" name="Content Placeholder 2">
            <a:extLst>
              <a:ext uri="{FF2B5EF4-FFF2-40B4-BE49-F238E27FC236}">
                <a16:creationId xmlns:a16="http://schemas.microsoft.com/office/drawing/2014/main" id="{DB03BE1A-D979-955B-10CA-06D4C7ACAB99}"/>
              </a:ext>
            </a:extLst>
          </p:cNvPr>
          <p:cNvSpPr>
            <a:spLocks noGrp="1"/>
          </p:cNvSpPr>
          <p:nvPr>
            <p:ph idx="1"/>
          </p:nvPr>
        </p:nvSpPr>
        <p:spPr>
          <a:xfrm>
            <a:off x="838200" y="1183860"/>
            <a:ext cx="10515600" cy="5548243"/>
          </a:xfrm>
        </p:spPr>
        <p:txBody>
          <a:bodyPr>
            <a:normAutofit/>
          </a:bodyPr>
          <a:lstStyle/>
          <a:p>
            <a:r>
              <a:rPr lang="en-US" b="1" dirty="0"/>
              <a:t>Are co-authored articles higher quality in all fields? </a:t>
            </a:r>
            <a:r>
              <a:rPr lang="en-US" dirty="0"/>
              <a:t>A science-wide analysis. Identifies when collaboration gives added value to REF articles. </a:t>
            </a:r>
          </a:p>
          <a:p>
            <a:r>
              <a:rPr lang="en-US" b="1" dirty="0"/>
              <a:t>Are internationally co-authored journal articles higher quality? </a:t>
            </a:r>
            <a:r>
              <a:rPr lang="en-US" dirty="0"/>
              <a:t>The UK case 2014-2020. Identifies the </a:t>
            </a:r>
            <a:r>
              <a:rPr lang="en-US" dirty="0" err="1"/>
              <a:t>UoAs</a:t>
            </a:r>
            <a:r>
              <a:rPr lang="en-US" dirty="0"/>
              <a:t> and countries for which international collaboration associates with a quality advantage.</a:t>
            </a:r>
          </a:p>
          <a:p>
            <a:pPr lvl="0"/>
            <a:r>
              <a:rPr lang="en-GB" b="1" dirty="0"/>
              <a:t>Do altmetric scores reflect article quality? </a:t>
            </a:r>
            <a:r>
              <a:rPr lang="en-GB" dirty="0"/>
              <a:t>Shows that Twitter and Mendeley are better early quality indicators than previously thought, but less strong than citation counts.</a:t>
            </a:r>
          </a:p>
          <a:p>
            <a:pPr lvl="0"/>
            <a:r>
              <a:rPr lang="en-GB" b="1" dirty="0"/>
              <a:t>Is research funding always beneficial? A cross-disciplinary analysis of UK research 2014-20. </a:t>
            </a:r>
            <a:r>
              <a:rPr lang="en-GB" dirty="0"/>
              <a:t>Evidence that research declaring funding sources tends to attract higher REF scores in all </a:t>
            </a:r>
            <a:r>
              <a:rPr lang="en-GB" dirty="0" err="1"/>
              <a:t>UoAs</a:t>
            </a:r>
            <a:r>
              <a:rPr lang="en-GB" dirty="0"/>
              <a:t>.</a:t>
            </a:r>
            <a:endParaRPr lang="en-US" dirty="0"/>
          </a:p>
          <a:p>
            <a:endParaRPr lang="en-GB" dirty="0"/>
          </a:p>
        </p:txBody>
      </p:sp>
    </p:spTree>
    <p:extLst>
      <p:ext uri="{BB962C8B-B14F-4D97-AF65-F5344CB8AC3E}">
        <p14:creationId xmlns:p14="http://schemas.microsoft.com/office/powerpoint/2010/main" val="2797383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EDEA-29D7-EE7F-2155-493F16C72317}"/>
              </a:ext>
            </a:extLst>
          </p:cNvPr>
          <p:cNvSpPr>
            <a:spLocks noGrp="1"/>
          </p:cNvSpPr>
          <p:nvPr>
            <p:ph type="ctrTitle"/>
          </p:nvPr>
        </p:nvSpPr>
        <p:spPr>
          <a:xfrm>
            <a:off x="1524000" y="833719"/>
            <a:ext cx="9144000" cy="3808620"/>
          </a:xfrm>
        </p:spPr>
        <p:txBody>
          <a:bodyPr>
            <a:normAutofit/>
          </a:bodyPr>
          <a:lstStyle/>
          <a:p>
            <a:r>
              <a:rPr lang="en-US" sz="7200" dirty="0"/>
              <a:t>Part 1: Project Methods and Results</a:t>
            </a:r>
            <a:endParaRPr lang="en-GB" sz="7200" dirty="0"/>
          </a:p>
        </p:txBody>
      </p:sp>
    </p:spTree>
    <p:extLst>
      <p:ext uri="{BB962C8B-B14F-4D97-AF65-F5344CB8AC3E}">
        <p14:creationId xmlns:p14="http://schemas.microsoft.com/office/powerpoint/2010/main" val="177356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D9894-9B51-4EC5-82C6-CAB48E0753F2}"/>
              </a:ext>
            </a:extLst>
          </p:cNvPr>
          <p:cNvSpPr>
            <a:spLocks noGrp="1"/>
          </p:cNvSpPr>
          <p:nvPr>
            <p:ph type="title"/>
          </p:nvPr>
        </p:nvSpPr>
        <p:spPr>
          <a:xfrm>
            <a:off x="975139" y="-213553"/>
            <a:ext cx="10515600" cy="1325563"/>
          </a:xfrm>
        </p:spPr>
        <p:txBody>
          <a:bodyPr/>
          <a:lstStyle/>
          <a:p>
            <a:r>
              <a:rPr lang="en-US" dirty="0"/>
              <a:t>Machine learning inputs</a:t>
            </a:r>
            <a:endParaRPr lang="en-GB" dirty="0"/>
          </a:p>
        </p:txBody>
      </p:sp>
      <p:sp>
        <p:nvSpPr>
          <p:cNvPr id="3" name="Content Placeholder 2">
            <a:extLst>
              <a:ext uri="{FF2B5EF4-FFF2-40B4-BE49-F238E27FC236}">
                <a16:creationId xmlns:a16="http://schemas.microsoft.com/office/drawing/2014/main" id="{1847A47F-B0BE-4C9A-82A3-6621EF445971}"/>
              </a:ext>
            </a:extLst>
          </p:cNvPr>
          <p:cNvSpPr>
            <a:spLocks noGrp="1"/>
          </p:cNvSpPr>
          <p:nvPr>
            <p:ph idx="1"/>
          </p:nvPr>
        </p:nvSpPr>
        <p:spPr>
          <a:xfrm>
            <a:off x="2562087" y="927652"/>
            <a:ext cx="8791712" cy="5830957"/>
          </a:xfrm>
        </p:spPr>
        <p:txBody>
          <a:bodyPr>
            <a:normAutofit/>
          </a:bodyPr>
          <a:lstStyle/>
          <a:p>
            <a:pPr marL="342900" lvl="0" indent="-342900" algn="l">
              <a:buFont typeface="Symbol" panose="05050102010706020507" pitchFamily="18" charset="2"/>
              <a:buChar char=""/>
            </a:pPr>
            <a:r>
              <a:rPr lang="en-GB" b="1" dirty="0">
                <a:effectLst/>
                <a:latin typeface="Calibri" panose="020F0502020204030204" pitchFamily="34" charset="0"/>
                <a:ea typeface="Times New Roman" panose="02020603050405020304" pitchFamily="18" charset="0"/>
                <a:cs typeface="Times New Roman" panose="02020603050405020304" pitchFamily="18" charset="0"/>
              </a:rPr>
              <a:t>Citation count</a:t>
            </a:r>
            <a:r>
              <a:rPr lang="en-GB" dirty="0">
                <a:effectLst/>
                <a:latin typeface="Calibri" panose="020F0502020204030204" pitchFamily="34" charset="0"/>
                <a:ea typeface="Times New Roman" panose="02020603050405020304" pitchFamily="18" charset="0"/>
                <a:cs typeface="Times New Roman" panose="02020603050405020304" pitchFamily="18" charset="0"/>
              </a:rPr>
              <a:t> (field and year normalized)</a:t>
            </a:r>
          </a:p>
          <a:p>
            <a:pPr marL="342900" lvl="0" indent="-342900" algn="l">
              <a:buFont typeface="Symbol" panose="05050102010706020507" pitchFamily="18" charset="2"/>
              <a:buChar char=""/>
            </a:pPr>
            <a:r>
              <a:rPr lang="en-GB" b="1" dirty="0">
                <a:effectLst/>
                <a:latin typeface="Calibri" panose="020F0502020204030204" pitchFamily="34" charset="0"/>
                <a:ea typeface="Times New Roman" panose="02020603050405020304" pitchFamily="18" charset="0"/>
                <a:cs typeface="Times New Roman" panose="02020603050405020304" pitchFamily="18" charset="0"/>
              </a:rPr>
              <a:t>Number of authors, institutions, countries</a:t>
            </a: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buFont typeface="Symbol" panose="05050102010706020507" pitchFamily="18" charset="2"/>
              <a:buChar char=""/>
            </a:pPr>
            <a:r>
              <a:rPr lang="en-GB" b="1" dirty="0">
                <a:effectLst/>
                <a:latin typeface="Calibri" panose="020F0502020204030204" pitchFamily="34" charset="0"/>
                <a:ea typeface="Times New Roman" panose="02020603050405020304" pitchFamily="18" charset="0"/>
                <a:cs typeface="Times New Roman" panose="02020603050405020304" pitchFamily="18" charset="0"/>
              </a:rPr>
              <a:t>Number of Scopus-indexed journal articles of the first author </a:t>
            </a:r>
            <a:r>
              <a:rPr lang="en-GB" dirty="0">
                <a:effectLst/>
                <a:latin typeface="Calibri" panose="020F0502020204030204" pitchFamily="34" charset="0"/>
                <a:ea typeface="Times New Roman" panose="02020603050405020304" pitchFamily="18" charset="0"/>
                <a:cs typeface="Times New Roman" panose="02020603050405020304" pitchFamily="18" charset="0"/>
              </a:rPr>
              <a:t>during the REF period</a:t>
            </a:r>
          </a:p>
          <a:p>
            <a:pPr marL="342900" lvl="0" indent="-342900" algn="l">
              <a:buFont typeface="Symbol" panose="05050102010706020507" pitchFamily="18" charset="2"/>
              <a:buChar char=""/>
            </a:pPr>
            <a:r>
              <a:rPr lang="en-GB" b="1" dirty="0">
                <a:effectLst/>
                <a:latin typeface="Calibri" panose="020F0502020204030204" pitchFamily="34" charset="0"/>
                <a:ea typeface="Times New Roman" panose="02020603050405020304" pitchFamily="18" charset="0"/>
                <a:cs typeface="Times New Roman" panose="02020603050405020304" pitchFamily="18" charset="0"/>
              </a:rPr>
              <a:t>Average citation rate of Scopus-indexed journal articles by (a) the first author</a:t>
            </a:r>
            <a:r>
              <a:rPr lang="en-GB" dirty="0">
                <a:effectLst/>
                <a:latin typeface="Calibri" panose="020F0502020204030204" pitchFamily="34" charset="0"/>
                <a:ea typeface="Times New Roman" panose="02020603050405020304" pitchFamily="18" charset="0"/>
                <a:cs typeface="Times New Roman" panose="02020603050405020304" pitchFamily="18" charset="0"/>
              </a:rPr>
              <a:t> and</a:t>
            </a:r>
            <a:r>
              <a:rPr lang="en-GB" b="1" dirty="0">
                <a:effectLst/>
                <a:latin typeface="Calibri" panose="020F0502020204030204" pitchFamily="34" charset="0"/>
                <a:ea typeface="Times New Roman" panose="02020603050405020304" pitchFamily="18" charset="0"/>
                <a:cs typeface="Times New Roman" panose="02020603050405020304" pitchFamily="18" charset="0"/>
              </a:rPr>
              <a:t> (b) any author </a:t>
            </a:r>
            <a:r>
              <a:rPr lang="en-GB" dirty="0">
                <a:effectLst/>
                <a:latin typeface="Calibri" panose="020F0502020204030204" pitchFamily="34" charset="0"/>
                <a:ea typeface="Times New Roman" panose="02020603050405020304" pitchFamily="18" charset="0"/>
                <a:cs typeface="Times New Roman" panose="02020603050405020304" pitchFamily="18" charset="0"/>
              </a:rPr>
              <a:t>during the REF period (field and year normalized).</a:t>
            </a:r>
          </a:p>
          <a:p>
            <a:pPr marL="342900" indent="-342900">
              <a:buFont typeface="Symbol" panose="05050102010706020507" pitchFamily="18" charset="2"/>
              <a:buChar char=""/>
            </a:pPr>
            <a:r>
              <a:rPr lang="en-GB" b="1" dirty="0">
                <a:latin typeface="Calibri" panose="020F0502020204030204" pitchFamily="34" charset="0"/>
                <a:cs typeface="Times New Roman" panose="02020603050405020304" pitchFamily="18" charset="0"/>
              </a:rPr>
              <a:t>Abstract</a:t>
            </a:r>
            <a:r>
              <a:rPr lang="en-GB" b="1" dirty="0">
                <a:effectLst/>
                <a:latin typeface="Calibri" panose="020F0502020204030204" pitchFamily="34" charset="0"/>
                <a:ea typeface="Times New Roman" panose="02020603050405020304" pitchFamily="18" charset="0"/>
                <a:cs typeface="Times New Roman" panose="02020603050405020304" pitchFamily="18" charset="0"/>
              </a:rPr>
              <a:t> readability </a:t>
            </a:r>
            <a:r>
              <a:rPr lang="en-GB" dirty="0">
                <a:effectLst/>
                <a:latin typeface="Calibri" panose="020F0502020204030204" pitchFamily="34" charset="0"/>
                <a:ea typeface="Times New Roman" panose="02020603050405020304" pitchFamily="18" charset="0"/>
                <a:cs typeface="Times New Roman" panose="02020603050405020304" pitchFamily="18" charset="0"/>
              </a:rPr>
              <a:t>&amp;</a:t>
            </a:r>
            <a:r>
              <a:rPr lang="en-GB"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number of pages</a:t>
            </a:r>
            <a:r>
              <a:rPr lang="en-GB"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indent="-342900">
              <a:buFont typeface="Symbol" panose="05050102010706020507" pitchFamily="18" charset="2"/>
              <a:buChar char=""/>
            </a:pPr>
            <a:r>
              <a:rPr lang="en-GB" b="1" dirty="0">
                <a:effectLst/>
                <a:latin typeface="Calibri" panose="020F0502020204030204" pitchFamily="34" charset="0"/>
                <a:ea typeface="Times New Roman" panose="02020603050405020304" pitchFamily="18" charset="0"/>
                <a:cs typeface="Times New Roman" panose="02020603050405020304" pitchFamily="18" charset="0"/>
              </a:rPr>
              <a:t>Journal citation rate</a:t>
            </a:r>
            <a:r>
              <a:rPr lang="en-GB" dirty="0">
                <a:effectLst/>
                <a:latin typeface="Calibri" panose="020F0502020204030204" pitchFamily="34" charset="0"/>
                <a:ea typeface="Times New Roman" panose="02020603050405020304" pitchFamily="18" charset="0"/>
                <a:cs typeface="Times New Roman" panose="02020603050405020304" pitchFamily="18" charset="0"/>
              </a:rPr>
              <a:t> (field and year normalized, log transformed).</a:t>
            </a:r>
          </a:p>
          <a:p>
            <a:pPr marL="342900" indent="-342900">
              <a:buFont typeface="Symbol" panose="05050102010706020507" pitchFamily="18" charset="2"/>
              <a:buChar char=""/>
            </a:pPr>
            <a:r>
              <a:rPr lang="en-GB" b="1" dirty="0">
                <a:effectLst/>
                <a:latin typeface="Calibri" panose="020F0502020204030204" pitchFamily="34" charset="0"/>
                <a:ea typeface="Times New Roman" panose="02020603050405020304" pitchFamily="18" charset="0"/>
                <a:cs typeface="Times New Roman" panose="02020603050405020304" pitchFamily="18" charset="0"/>
              </a:rPr>
              <a:t>Title and abstract words and phrases</a:t>
            </a:r>
            <a:r>
              <a:rPr lang="en-GB" dirty="0">
                <a:effectLst/>
                <a:latin typeface="Calibri" panose="020F0502020204030204" pitchFamily="34" charset="0"/>
                <a:ea typeface="Times New Roman" panose="02020603050405020304" pitchFamily="18" charset="0"/>
                <a:cs typeface="Times New Roman" panose="02020603050405020304" pitchFamily="18" charset="0"/>
              </a:rPr>
              <a:t>; </a:t>
            </a:r>
            <a:r>
              <a:rPr lang="en-GB"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journal names</a:t>
            </a:r>
            <a:r>
              <a:rPr lang="en-GB" dirty="0">
                <a:effectLst/>
                <a:latin typeface="Calibri" panose="020F0502020204030204" pitchFamily="34" charset="0"/>
                <a:ea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612A645D-E828-48EB-AA0A-E76DBD3EB0FC}"/>
              </a:ext>
            </a:extLst>
          </p:cNvPr>
          <p:cNvSpPr txBox="1"/>
          <p:nvPr/>
        </p:nvSpPr>
        <p:spPr>
          <a:xfrm>
            <a:off x="0" y="851371"/>
            <a:ext cx="2657779" cy="5155257"/>
          </a:xfrm>
          <a:prstGeom prst="rect">
            <a:avLst/>
          </a:prstGeom>
          <a:noFill/>
        </p:spPr>
        <p:txBody>
          <a:bodyPr wrap="none" rtlCol="0">
            <a:spAutoFit/>
          </a:bodyPr>
          <a:lstStyle/>
          <a:p>
            <a:pPr algn="r"/>
            <a:r>
              <a:rPr lang="en-US" sz="2000" dirty="0"/>
              <a:t>Article impact</a:t>
            </a:r>
          </a:p>
          <a:p>
            <a:pPr algn="r"/>
            <a:endParaRPr lang="en-US" sz="2000" dirty="0"/>
          </a:p>
          <a:p>
            <a:pPr algn="r"/>
            <a:r>
              <a:rPr lang="en-US" sz="2000" dirty="0"/>
              <a:t>Research team size</a:t>
            </a:r>
          </a:p>
          <a:p>
            <a:pPr algn="r"/>
            <a:endParaRPr lang="en-US" sz="2000" dirty="0"/>
          </a:p>
          <a:p>
            <a:pPr algn="r"/>
            <a:endParaRPr lang="en-US" sz="2000" dirty="0"/>
          </a:p>
          <a:p>
            <a:pPr algn="r"/>
            <a:r>
              <a:rPr lang="en-US" sz="2000" dirty="0"/>
              <a:t>Research team track</a:t>
            </a:r>
          </a:p>
          <a:p>
            <a:pPr algn="r"/>
            <a:r>
              <a:rPr lang="en-US" sz="2000" dirty="0"/>
              <a:t>record</a:t>
            </a:r>
          </a:p>
          <a:p>
            <a:pPr algn="r"/>
            <a:endParaRPr lang="en-US" sz="2000" dirty="0"/>
          </a:p>
          <a:p>
            <a:pPr algn="r"/>
            <a:endParaRPr lang="en-US" sz="2000" dirty="0"/>
          </a:p>
          <a:p>
            <a:pPr algn="r"/>
            <a:endParaRPr lang="en-US" sz="2000" dirty="0"/>
          </a:p>
          <a:p>
            <a:pPr algn="r"/>
            <a:endParaRPr lang="en-US" sz="900" dirty="0"/>
          </a:p>
          <a:p>
            <a:pPr algn="r"/>
            <a:r>
              <a:rPr lang="en-GB" sz="2000" dirty="0"/>
              <a:t>Document properties</a:t>
            </a:r>
          </a:p>
          <a:p>
            <a:pPr algn="r"/>
            <a:endParaRPr lang="en-GB" sz="2000" dirty="0"/>
          </a:p>
          <a:p>
            <a:pPr algn="r"/>
            <a:r>
              <a:rPr lang="en-GB" sz="2000" dirty="0"/>
              <a:t>Journal impact/prestige</a:t>
            </a:r>
          </a:p>
          <a:p>
            <a:pPr algn="r"/>
            <a:endParaRPr lang="en-GB" sz="2000" dirty="0"/>
          </a:p>
          <a:p>
            <a:pPr algn="r"/>
            <a:r>
              <a:rPr lang="en-GB" sz="2000" dirty="0"/>
              <a:t>Research description</a:t>
            </a:r>
          </a:p>
          <a:p>
            <a:pPr algn="r"/>
            <a:r>
              <a:rPr lang="en-GB" sz="2000" dirty="0"/>
              <a:t>and journal names</a:t>
            </a:r>
            <a:endParaRPr lang="en-US" sz="2000" dirty="0"/>
          </a:p>
        </p:txBody>
      </p:sp>
      <p:cxnSp>
        <p:nvCxnSpPr>
          <p:cNvPr id="6" name="Straight Connector 5">
            <a:extLst>
              <a:ext uri="{FF2B5EF4-FFF2-40B4-BE49-F238E27FC236}">
                <a16:creationId xmlns:a16="http://schemas.microsoft.com/office/drawing/2014/main" id="{8807C8AD-63B3-B3F2-A23A-2CE0E9D3E35F}"/>
              </a:ext>
            </a:extLst>
          </p:cNvPr>
          <p:cNvCxnSpPr>
            <a:cxnSpLocks/>
          </p:cNvCxnSpPr>
          <p:nvPr/>
        </p:nvCxnSpPr>
        <p:spPr>
          <a:xfrm>
            <a:off x="2612328" y="2135275"/>
            <a:ext cx="0" cy="1833825"/>
          </a:xfrm>
          <a:prstGeom prst="line">
            <a:avLst/>
          </a:prstGeom>
          <a:ln/>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20DF1540-2D7C-1B06-A2C5-169FD455F7AE}"/>
              </a:ext>
            </a:extLst>
          </p:cNvPr>
          <p:cNvSpPr txBox="1"/>
          <p:nvPr/>
        </p:nvSpPr>
        <p:spPr>
          <a:xfrm>
            <a:off x="8768456" y="99391"/>
            <a:ext cx="3268870" cy="646331"/>
          </a:xfrm>
          <a:prstGeom prst="rect">
            <a:avLst/>
          </a:prstGeom>
          <a:noFill/>
        </p:spPr>
        <p:txBody>
          <a:bodyPr wrap="square" rtlCol="0">
            <a:spAutoFit/>
          </a:bodyPr>
          <a:lstStyle/>
          <a:p>
            <a:pPr algn="ctr"/>
            <a:r>
              <a:rPr lang="en-US" dirty="0"/>
              <a:t>Selected by literature review and </a:t>
            </a:r>
            <a:r>
              <a:rPr lang="en-US" dirty="0">
                <a:solidFill>
                  <a:srgbClr val="FF0000"/>
                </a:solidFill>
              </a:rPr>
              <a:t>preliminary experiments</a:t>
            </a:r>
            <a:r>
              <a:rPr lang="en-US" dirty="0"/>
              <a:t>.</a:t>
            </a:r>
            <a:endParaRPr lang="en-GB" dirty="0"/>
          </a:p>
        </p:txBody>
      </p:sp>
    </p:spTree>
    <p:extLst>
      <p:ext uri="{BB962C8B-B14F-4D97-AF65-F5344CB8AC3E}">
        <p14:creationId xmlns:p14="http://schemas.microsoft.com/office/powerpoint/2010/main" val="163662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ar chart of the percentage accuracy for the most accurate machine learning method, trained on 50% of the 2014-18 articles and bibliometric + journal impact + text inputs; 1000 features in total. ">
            <a:extLst>
              <a:ext uri="{FF2B5EF4-FFF2-40B4-BE49-F238E27FC236}">
                <a16:creationId xmlns:a16="http://schemas.microsoft.com/office/drawing/2014/main" id="{24F4A688-3D36-D6B4-0053-0F2D1AF03A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2624" y="-1"/>
            <a:ext cx="8576673" cy="6872365"/>
          </a:xfrm>
          <a:prstGeom prst="rect">
            <a:avLst/>
          </a:prstGeom>
          <a:noFill/>
          <a:ln>
            <a:noFill/>
          </a:ln>
        </p:spPr>
      </p:pic>
      <p:sp>
        <p:nvSpPr>
          <p:cNvPr id="3" name="Content Placeholder 2">
            <a:extLst>
              <a:ext uri="{FF2B5EF4-FFF2-40B4-BE49-F238E27FC236}">
                <a16:creationId xmlns:a16="http://schemas.microsoft.com/office/drawing/2014/main" id="{CA765D64-78B6-4735-9AEF-02C6B4C3D1F7}"/>
              </a:ext>
            </a:extLst>
          </p:cNvPr>
          <p:cNvSpPr>
            <a:spLocks noGrp="1"/>
          </p:cNvSpPr>
          <p:nvPr>
            <p:ph idx="1"/>
          </p:nvPr>
        </p:nvSpPr>
        <p:spPr>
          <a:xfrm>
            <a:off x="165538" y="65315"/>
            <a:ext cx="3739055" cy="6729624"/>
          </a:xfrm>
        </p:spPr>
        <p:txBody>
          <a:bodyPr>
            <a:normAutofit lnSpcReduction="10000"/>
          </a:bodyPr>
          <a:lstStyle/>
          <a:p>
            <a:pPr marL="0" indent="0">
              <a:buNone/>
            </a:pPr>
            <a:r>
              <a:rPr lang="en-GB" dirty="0">
                <a:latin typeface="Calibri" panose="020F0502020204030204" pitchFamily="34" charset="0"/>
                <a:cs typeface="Times New Roman" panose="02020603050405020304" pitchFamily="18" charset="0"/>
              </a:rPr>
              <a:t>The graph shows % correct for the most accurate machine learning method, trained on 50% of the 2014-18 articles. The most accurate method is named. </a:t>
            </a:r>
          </a:p>
          <a:p>
            <a:pPr marL="0" indent="0">
              <a:buNone/>
            </a:pPr>
            <a:r>
              <a:rPr lang="en-GB" dirty="0">
                <a:latin typeface="Calibri" panose="020F0502020204030204" pitchFamily="34" charset="0"/>
                <a:cs typeface="Times New Roman" panose="02020603050405020304" pitchFamily="18" charset="0"/>
              </a:rPr>
              <a:t>Accuracy is </a:t>
            </a:r>
            <a:r>
              <a:rPr lang="en-GB" b="1" dirty="0">
                <a:latin typeface="Calibri" panose="020F0502020204030204" pitchFamily="34" charset="0"/>
                <a:cs typeface="Times New Roman" panose="02020603050405020304" pitchFamily="18" charset="0"/>
              </a:rPr>
              <a:t>always below 75%</a:t>
            </a:r>
            <a:r>
              <a:rPr lang="en-GB" dirty="0">
                <a:latin typeface="Calibri" panose="020F0502020204030204" pitchFamily="34" charset="0"/>
                <a:cs typeface="Times New Roman" panose="02020603050405020304" pitchFamily="18" charset="0"/>
              </a:rPr>
              <a:t>.</a:t>
            </a:r>
          </a:p>
          <a:p>
            <a:pPr marL="0" indent="0">
              <a:buNone/>
            </a:pPr>
            <a:r>
              <a:rPr lang="en-GB" b="1" dirty="0">
                <a:solidFill>
                  <a:schemeClr val="accent1"/>
                </a:solidFill>
                <a:latin typeface="Calibri" panose="020F0502020204030204" pitchFamily="34" charset="0"/>
                <a:cs typeface="Times New Roman" panose="02020603050405020304" pitchFamily="18" charset="0"/>
              </a:rPr>
              <a:t>Accuracy</a:t>
            </a:r>
            <a:r>
              <a:rPr lang="en-GB" dirty="0">
                <a:latin typeface="Calibri" panose="020F0502020204030204" pitchFamily="34" charset="0"/>
                <a:cs typeface="Times New Roman" panose="02020603050405020304" pitchFamily="18" charset="0"/>
              </a:rPr>
              <a:t> little better than the </a:t>
            </a:r>
            <a:r>
              <a:rPr lang="en-GB" b="1" dirty="0">
                <a:solidFill>
                  <a:schemeClr val="accent2"/>
                </a:solidFill>
                <a:latin typeface="Calibri" panose="020F0502020204030204" pitchFamily="34" charset="0"/>
                <a:cs typeface="Times New Roman" panose="02020603050405020304" pitchFamily="18" charset="0"/>
              </a:rPr>
              <a:t>baseline</a:t>
            </a:r>
            <a:r>
              <a:rPr lang="en-GB" dirty="0">
                <a:latin typeface="Calibri" panose="020F0502020204030204" pitchFamily="34" charset="0"/>
                <a:cs typeface="Times New Roman" panose="02020603050405020304" pitchFamily="18" charset="0"/>
              </a:rPr>
              <a:t> in many </a:t>
            </a:r>
            <a:r>
              <a:rPr lang="en-GB" dirty="0" err="1">
                <a:latin typeface="Calibri" panose="020F0502020204030204" pitchFamily="34" charset="0"/>
                <a:cs typeface="Times New Roman" panose="02020603050405020304" pitchFamily="18" charset="0"/>
              </a:rPr>
              <a:t>UoAs</a:t>
            </a:r>
            <a:r>
              <a:rPr lang="en-GB" dirty="0">
                <a:latin typeface="Calibri" panose="020F0502020204030204" pitchFamily="34" charset="0"/>
                <a:cs typeface="Times New Roman" panose="02020603050405020304" pitchFamily="18" charset="0"/>
              </a:rPr>
              <a:t>.</a:t>
            </a:r>
          </a:p>
          <a:p>
            <a:pPr marL="0" indent="0">
              <a:buNone/>
            </a:pPr>
            <a:r>
              <a:rPr lang="en-GB" dirty="0">
                <a:latin typeface="Calibri" panose="020F0502020204030204" pitchFamily="34" charset="0"/>
                <a:cs typeface="Times New Roman" panose="02020603050405020304" pitchFamily="18" charset="0"/>
              </a:rPr>
              <a:t>E.g. AI did not work at all on </a:t>
            </a:r>
            <a:r>
              <a:rPr lang="en-GB" dirty="0" err="1">
                <a:latin typeface="Calibri" panose="020F0502020204030204" pitchFamily="34" charset="0"/>
                <a:cs typeface="Times New Roman" panose="02020603050405020304" pitchFamily="18" charset="0"/>
              </a:rPr>
              <a:t>UoA</a:t>
            </a:r>
            <a:r>
              <a:rPr lang="en-GB" dirty="0">
                <a:latin typeface="Calibri" panose="020F0502020204030204" pitchFamily="34" charset="0"/>
                <a:cs typeface="Times New Roman" panose="02020603050405020304" pitchFamily="18" charset="0"/>
              </a:rPr>
              <a:t> 34. It was slightly less accurate than giving all articles 3*.</a:t>
            </a:r>
          </a:p>
        </p:txBody>
      </p:sp>
      <p:sp>
        <p:nvSpPr>
          <p:cNvPr id="5" name="Rectangle 4">
            <a:extLst>
              <a:ext uri="{FF2B5EF4-FFF2-40B4-BE49-F238E27FC236}">
                <a16:creationId xmlns:a16="http://schemas.microsoft.com/office/drawing/2014/main" id="{DAEA0BDE-318D-007B-EE6D-5B7BBECF4C26}"/>
              </a:ext>
            </a:extLst>
          </p:cNvPr>
          <p:cNvSpPr/>
          <p:nvPr/>
        </p:nvSpPr>
        <p:spPr>
          <a:xfrm>
            <a:off x="3759252" y="683171"/>
            <a:ext cx="7407989" cy="1996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504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3C043-40A6-7FD5-77D7-0F482A948A3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901991D-E193-72F5-B06A-A24D41C91B78}"/>
              </a:ext>
            </a:extLst>
          </p:cNvPr>
          <p:cNvSpPr>
            <a:spLocks noGrp="1"/>
          </p:cNvSpPr>
          <p:nvPr>
            <p:ph idx="1"/>
          </p:nvPr>
        </p:nvSpPr>
        <p:spPr/>
        <p:txBody>
          <a:bodyPr/>
          <a:lstStyle/>
          <a:p>
            <a:endParaRPr lang="en-GB"/>
          </a:p>
        </p:txBody>
      </p:sp>
      <p:pic>
        <p:nvPicPr>
          <p:cNvPr id="4" name="Picture 3" descr="A bar chart of the percentage accuracy for the most accurate machine learning method, trained on 50% of the 2014-18 articles and bibliometric + journal impact + text inputs; 1000 features in total. ">
            <a:extLst>
              <a:ext uri="{FF2B5EF4-FFF2-40B4-BE49-F238E27FC236}">
                <a16:creationId xmlns:a16="http://schemas.microsoft.com/office/drawing/2014/main" id="{9E1D65A3-C816-BD9B-A980-55790D8DDA3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2906" y="-3808504"/>
            <a:ext cx="13404906" cy="10741159"/>
          </a:xfrm>
          <a:prstGeom prst="rect">
            <a:avLst/>
          </a:prstGeom>
          <a:noFill/>
          <a:ln>
            <a:noFill/>
          </a:ln>
        </p:spPr>
      </p:pic>
      <p:sp>
        <p:nvSpPr>
          <p:cNvPr id="5" name="Rectangle 4">
            <a:extLst>
              <a:ext uri="{FF2B5EF4-FFF2-40B4-BE49-F238E27FC236}">
                <a16:creationId xmlns:a16="http://schemas.microsoft.com/office/drawing/2014/main" id="{EB67C1BB-E5E0-E1C6-0FF1-37ED933759A1}"/>
              </a:ext>
            </a:extLst>
          </p:cNvPr>
          <p:cNvSpPr/>
          <p:nvPr/>
        </p:nvSpPr>
        <p:spPr>
          <a:xfrm>
            <a:off x="8510955" y="2964264"/>
            <a:ext cx="3315956" cy="32126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DF47E1C-4E44-C910-50FE-37405CD02E65}"/>
              </a:ext>
            </a:extLst>
          </p:cNvPr>
          <p:cNvSpPr/>
          <p:nvPr/>
        </p:nvSpPr>
        <p:spPr>
          <a:xfrm>
            <a:off x="8510955" y="1690687"/>
            <a:ext cx="3315956" cy="59028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8BD9CBB-DE91-224E-129F-CC8A45058EFE}"/>
              </a:ext>
            </a:extLst>
          </p:cNvPr>
          <p:cNvSpPr txBox="1"/>
          <p:nvPr/>
        </p:nvSpPr>
        <p:spPr>
          <a:xfrm>
            <a:off x="-150725" y="6347880"/>
            <a:ext cx="5239961" cy="584775"/>
          </a:xfrm>
          <a:prstGeom prst="rect">
            <a:avLst/>
          </a:prstGeom>
          <a:noFill/>
        </p:spPr>
        <p:txBody>
          <a:bodyPr wrap="none" rtlCol="0">
            <a:spAutoFit/>
          </a:bodyPr>
          <a:lstStyle/>
          <a:p>
            <a:r>
              <a:rPr lang="en-GB" sz="3200" dirty="0">
                <a:solidFill>
                  <a:srgbClr val="FF0000"/>
                </a:solidFill>
              </a:rPr>
              <a:t>Zoomed in from previous slide</a:t>
            </a:r>
          </a:p>
        </p:txBody>
      </p:sp>
    </p:spTree>
    <p:extLst>
      <p:ext uri="{BB962C8B-B14F-4D97-AF65-F5344CB8AC3E}">
        <p14:creationId xmlns:p14="http://schemas.microsoft.com/office/powerpoint/2010/main" val="69305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F036-8193-720C-5892-0220465E137B}"/>
              </a:ext>
            </a:extLst>
          </p:cNvPr>
          <p:cNvSpPr>
            <a:spLocks noGrp="1"/>
          </p:cNvSpPr>
          <p:nvPr>
            <p:ph type="title"/>
          </p:nvPr>
        </p:nvSpPr>
        <p:spPr/>
        <p:txBody>
          <a:bodyPr/>
          <a:lstStyle/>
          <a:p>
            <a:r>
              <a:rPr lang="en-US" dirty="0"/>
              <a:t>How accurate are the predictions?</a:t>
            </a:r>
            <a:endParaRPr lang="en-GB" dirty="0"/>
          </a:p>
        </p:txBody>
      </p:sp>
      <p:sp>
        <p:nvSpPr>
          <p:cNvPr id="3" name="Content Placeholder 2">
            <a:extLst>
              <a:ext uri="{FF2B5EF4-FFF2-40B4-BE49-F238E27FC236}">
                <a16:creationId xmlns:a16="http://schemas.microsoft.com/office/drawing/2014/main" id="{4DA114ED-8E19-535A-E87D-8ECD255E3B83}"/>
              </a:ext>
            </a:extLst>
          </p:cNvPr>
          <p:cNvSpPr>
            <a:spLocks noGrp="1"/>
          </p:cNvSpPr>
          <p:nvPr>
            <p:ph idx="1"/>
          </p:nvPr>
        </p:nvSpPr>
        <p:spPr>
          <a:xfrm>
            <a:off x="800548" y="1592665"/>
            <a:ext cx="10515600" cy="5141622"/>
          </a:xfrm>
        </p:spPr>
        <p:txBody>
          <a:bodyPr>
            <a:normAutofit/>
          </a:bodyPr>
          <a:lstStyle/>
          <a:p>
            <a:r>
              <a:rPr lang="en-GB" dirty="0"/>
              <a:t>65%-74% accurate for individual journal articles in 8 </a:t>
            </a:r>
            <a:r>
              <a:rPr lang="en-GB" dirty="0" err="1"/>
              <a:t>UoAs</a:t>
            </a:r>
            <a:r>
              <a:rPr lang="en-GB" dirty="0"/>
              <a:t>.</a:t>
            </a:r>
          </a:p>
          <a:p>
            <a:pPr lvl="1"/>
            <a:r>
              <a:rPr lang="en-GB" dirty="0"/>
              <a:t>1 Clinical Medicine; 2 Public Health, Health Services and Primary Care; 6 Agriculture and Veterinary Sciences; 7 Earth Systems and Environmental Sciences; 8 Chemistry; 9 Physics; 10 Mathematical Sciences; 16 Economics and Econometrics </a:t>
            </a:r>
            <a:endParaRPr lang="en-US" dirty="0"/>
          </a:p>
          <a:p>
            <a:r>
              <a:rPr lang="en-US" dirty="0"/>
              <a:t>AI predictions correlated with human scores by up to </a:t>
            </a:r>
            <a:r>
              <a:rPr lang="en-US" b="1" dirty="0"/>
              <a:t>0.998</a:t>
            </a:r>
            <a:r>
              <a:rPr lang="en-US" dirty="0"/>
              <a:t> (Pearson) for institutional totals in a </a:t>
            </a:r>
            <a:r>
              <a:rPr lang="en-US" dirty="0" err="1"/>
              <a:t>UoA</a:t>
            </a:r>
            <a:r>
              <a:rPr lang="en-US" dirty="0"/>
              <a:t>. This is the highest ever for any prediction of REF or RAE scores at any level.</a:t>
            </a:r>
          </a:p>
          <a:p>
            <a:pPr lvl="1"/>
            <a:r>
              <a:rPr lang="en-GB" dirty="0"/>
              <a:t>Correlations 0.664 to 0.906 for average scores by institution, and from 0.945 to </a:t>
            </a:r>
            <a:r>
              <a:rPr lang="en-GB" b="1" dirty="0"/>
              <a:t>0.998</a:t>
            </a:r>
            <a:r>
              <a:rPr lang="en-GB" dirty="0"/>
              <a:t> for total scores for the above eight </a:t>
            </a:r>
            <a:r>
              <a:rPr lang="en-GB" dirty="0" err="1"/>
              <a:t>UoAs</a:t>
            </a:r>
            <a:r>
              <a:rPr lang="en-GB" dirty="0"/>
              <a:t>.</a:t>
            </a:r>
            <a:endParaRPr lang="en-US" dirty="0"/>
          </a:p>
          <a:p>
            <a:r>
              <a:rPr lang="en-US" dirty="0"/>
              <a:t>REF2021 </a:t>
            </a:r>
            <a:r>
              <a:rPr lang="en-US" dirty="0" err="1"/>
              <a:t>UoA</a:t>
            </a:r>
            <a:r>
              <a:rPr lang="en-US" dirty="0"/>
              <a:t> </a:t>
            </a:r>
            <a:r>
              <a:rPr lang="en-US" dirty="0" err="1"/>
              <a:t>assesors</a:t>
            </a:r>
            <a:r>
              <a:rPr lang="en-US" dirty="0"/>
              <a:t> were almost all unhappy with the score shifts, even in the most accurate </a:t>
            </a:r>
            <a:r>
              <a:rPr lang="en-US" dirty="0" err="1"/>
              <a:t>UoAs</a:t>
            </a:r>
            <a:r>
              <a:rPr lang="en-US" dirty="0"/>
              <a:t> </a:t>
            </a:r>
          </a:p>
        </p:txBody>
      </p:sp>
    </p:spTree>
    <p:extLst>
      <p:ext uri="{BB962C8B-B14F-4D97-AF65-F5344CB8AC3E}">
        <p14:creationId xmlns:p14="http://schemas.microsoft.com/office/powerpoint/2010/main" val="350106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1181</TotalTime>
  <Words>5374</Words>
  <Application>Microsoft Office PowerPoint</Application>
  <PresentationFormat>Widescreen</PresentationFormat>
  <Paragraphs>315</Paragraphs>
  <Slides>41</Slides>
  <Notes>30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1" baseType="lpstr">
      <vt:lpstr>Arial</vt:lpstr>
      <vt:lpstr>Calibri</vt:lpstr>
      <vt:lpstr>Calibri Light</vt:lpstr>
      <vt:lpstr>Libre Franklin</vt:lpstr>
      <vt:lpstr>Open Sans</vt:lpstr>
      <vt:lpstr>Segoe UI</vt:lpstr>
      <vt:lpstr>Symbol</vt:lpstr>
      <vt:lpstr>Times New Roman</vt:lpstr>
      <vt:lpstr>Office Theme</vt:lpstr>
      <vt:lpstr>Bitmap Image</vt:lpstr>
      <vt:lpstr>Estimating expert review quality scores for journal articles with bibliometrics and artificial intelligence</vt:lpstr>
      <vt:lpstr>Context: Expert review for the UK Research Excellence Framework (REF) 2021</vt:lpstr>
      <vt:lpstr>Units of Assessment: Examples</vt:lpstr>
      <vt:lpstr>Our project’s goal and methods</vt:lpstr>
      <vt:lpstr>Part 1: Project Methods and Results</vt:lpstr>
      <vt:lpstr>Machine learning inputs</vt:lpstr>
      <vt:lpstr>PowerPoint Presentation</vt:lpstr>
      <vt:lpstr>PowerPoint Presentation</vt:lpstr>
      <vt:lpstr>How accurate are the predictions?</vt:lpstr>
      <vt:lpstr>REF “League Table” Rank Changes due to AI in UoA 1 Clinical Medicine</vt:lpstr>
      <vt:lpstr>Could AI be more accurate than we achieved?</vt:lpstr>
      <vt:lpstr>Human factors undermining AI credibility</vt:lpstr>
      <vt:lpstr>Biases and error size</vt:lpstr>
      <vt:lpstr>Strategies for using AI assessments</vt:lpstr>
      <vt:lpstr>Strategies for using AI assessments</vt:lpstr>
      <vt:lpstr>Part 2: Seven Additional Bibliometric Findings</vt:lpstr>
      <vt:lpstr>1) Is article citation impact a good quality indicator?</vt:lpstr>
      <vt:lpstr>2) Do very high article citation rates guarantee 4* quality?</vt:lpstr>
      <vt:lpstr>3) Is journal citation impact a good quality indicator?</vt:lpstr>
      <vt:lpstr>What does a weak correlation mean?</vt:lpstr>
      <vt:lpstr>4) Why are co-authored academic articles more cited: Higher quality or larger audience?</vt:lpstr>
      <vt:lpstr>PowerPoint Presentation</vt:lpstr>
      <vt:lpstr>PowerPoint Presentation</vt:lpstr>
      <vt:lpstr>PowerPoint Presentation</vt:lpstr>
      <vt:lpstr>5) Is funded research higher quality in all fields? </vt:lpstr>
      <vt:lpstr>6) Are there bibliometric biases for gender, institution &amp; interdisciplinarity?</vt:lpstr>
      <vt:lpstr>PowerPoint Presentation</vt:lpstr>
      <vt:lpstr>PowerPoint Presentation</vt:lpstr>
      <vt:lpstr>7) Do altmetric scores reflect article quality?</vt:lpstr>
      <vt:lpstr>PowerPoint Presentation</vt:lpstr>
      <vt:lpstr>Summary</vt:lpstr>
      <vt:lpstr>References</vt:lpstr>
      <vt:lpstr>Supplementary Slides: Answers to Project Questions</vt:lpstr>
      <vt:lpstr>Can all REF outputs be scored by AI next time?</vt:lpstr>
      <vt:lpstr>Could some REF outputs be scored by AI next time?</vt:lpstr>
      <vt:lpstr>Could AI REF output score predictions be used to inform peer review next time?</vt:lpstr>
      <vt:lpstr>Overall recommendation</vt:lpstr>
      <vt:lpstr>Additional recommendations (mainly for the REF team)</vt:lpstr>
      <vt:lpstr>Outputs (1/3): Main outputs</vt:lpstr>
      <vt:lpstr>Outputs (2/3): Additional analyses supporting REF</vt:lpstr>
      <vt:lpstr>Outputs (3/3): Additional analyses for UKRI policy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Responsible use of Technology in Research Assessment:  Preliminary AI Prediction Findings 25/3/22</dc:title>
  <dc:creator>Mike Thelwall</dc:creator>
  <cp:lastModifiedBy>Michael Thelwall</cp:lastModifiedBy>
  <cp:revision>244</cp:revision>
  <dcterms:created xsi:type="dcterms:W3CDTF">2022-03-23T09:16:32Z</dcterms:created>
  <dcterms:modified xsi:type="dcterms:W3CDTF">2023-09-25T10:59:17Z</dcterms:modified>
</cp:coreProperties>
</file>