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9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B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FB2F1B-A88E-4F84-BCC6-B8A5EF195F64}">
  <a:tblStyle styleId="{01FB2F1B-A88E-4F84-BCC6-B8A5EF195F6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9"/>
    <p:restoredTop sz="94694"/>
  </p:normalViewPr>
  <p:slideViewPr>
    <p:cSldViewPr snapToGrid="0">
      <p:cViewPr varScale="1">
        <p:scale>
          <a:sx n="161" d="100"/>
          <a:sy n="161" d="100"/>
        </p:scale>
        <p:origin x="328"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fc3f11869fc091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fc3f11869fc091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dbf55447c_0_4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3dbf55447c_0_4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3dbf55447c_0_5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3dbf55447c_0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3dbf55447c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3dbf55447c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dbf55447c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3dbf55447c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3dbf55447c_0_5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3dbf55447c_0_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dbf55447c_0_5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3dbf55447c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3dbf55447c_0_5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3dbf55447c_0_5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3dbf55447c_0_5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3dbf55447c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3dbf55447c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3dbf55447c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3dbf55447c_0_5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3dbf55447c_0_5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3dbf55447c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3dbf55447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3dbf55447c_0_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3dbf55447c_0_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3dbf55447c_0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3dbf55447c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3dbf55447c_0_5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3dbf55447c_0_5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dbf55447c_0_5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3dbf55447c_0_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3dbf55447c_0_5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23dbf55447c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3dbf55447c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3dbf55447c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3dbf55447c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3dbf55447c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3dbf55447c_0_5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3dbf55447c_0_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dbf55447c_0_5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dbf55447c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3dbf55447c_0_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3dbf55447c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3dbf55447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3dbf55447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3dbf55447c_0_6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3dbf55447c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3dbf55447c_0_6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3dbf55447c_0_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3dbf55447c_0_6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3dbf55447c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3dbf55447c_0_6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23dbf55447c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3dbf55447c_0_6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3dbf55447c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3dbf55447c_0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3dbf55447c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3dbf55447c_0_6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3dbf55447c_0_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3dbf55447c_0_6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3dbf55447c_0_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3dbf55447c_0_6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3dbf55447c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3dbf55447c_0_6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3dbf55447c_0_6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3dbf55447c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3dbf55447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3dbf55447c_0_6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3dbf55447c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3dbf55447c_0_6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23dbf55447c_0_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3dbf55447c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23dbf55447c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3dbf55447c_0_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3dbf55447c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3dbf55447c_0_6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3dbf55447c_0_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3dbf55447c_0_6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23dbf55447c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3dbf55447c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3dbf55447c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23dbf55447c_0_6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23dbf55447c_0_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3dbf55447c_0_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3dbf55447c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3dbf55447c_0_6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3dbf55447c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3dbf55447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3dbf55447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3dbf55447c_0_7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3dbf55447c_0_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3dbf55447c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23dbf55447c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3dbf55447c_0_7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3dbf55447c_0_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3dbf55447c_0_7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3dbf55447c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3dbf55447c_0_7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3dbf55447c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3dbf55447c_0_7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3dbf55447c_0_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3dbf55447c_0_7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3dbf55447c_0_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23dbf55447c_0_7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23dbf55447c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23dbf55447c_0_7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23dbf55447c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3dbf55447c_0_7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23dbf55447c_0_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3dbf55447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3dbf55447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3dbf55447c_0_7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3dbf55447c_0_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3dbf55447c_0_7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3dbf55447c_0_7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3dbf55447c_0_7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3dbf55447c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3dbf55447c_0_7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3dbf55447c_0_7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23dbf55447c_0_7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23dbf55447c_0_7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3dbf55447c_0_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3dbf55447c_0_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3dbf55447c_0_7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23dbf55447c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3dbf55447c_0_7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3dbf55447c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3dbf55447c_0_7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3dbf55447c_0_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23dbf55447c_0_7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23dbf55447c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dbf55447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dbf55447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23dbf55447c_0_8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23dbf55447c_0_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3dbf55447c_0_8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3dbf55447c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3dbf55447c_0_8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3dbf55447c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3dbf55447c_0_8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23dbf55447c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3dbf55447c_0_8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3dbf55447c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3dbf55447c_0_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3dbf55447c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3dbf55447c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3dbf55447c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23dbf55447c_0_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23dbf55447c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3dbf55447c_0_8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3dbf55447c_0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3dbf55447c_0_8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23dbf55447c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3dbf55447c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3dbf55447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3dbf55447c_0_8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3dbf55447c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3dbf55447c_0_8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3dbf55447c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3dbf55447c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3dbf55447c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3dbf55447c_0_8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3dbf55447c_0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3dbf55447c_0_8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3dbf55447c_0_8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23dbf55447c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0" name="Google Shape;680;g23dbf55447c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3dbf55447c_0_8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23dbf55447c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3dbf55447c_0_8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23dbf55447c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23dbf55447c_0_8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23dbf55447c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3dbf55447c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23dbf55447c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3dbf55447c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3dbf55447c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3dbf55447c_0_9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23dbf55447c_0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23dbf55447c_0_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23dbf55447c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23dbf55447c_0_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23dbf55447c_0_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3dbf55447c_0_9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23dbf55447c_0_9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3dbf55447c_0_9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23dbf55447c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www.sciencedirect.com/science/article/abs/pii/S0277953613005121?via%3Dihub"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s://www.mdedge.com/familymedicine/article/240050/diversity-medicine/systemic-racism-cause-health-disparities" TargetMode="External"/><Relationship Id="rId5" Type="http://schemas.openxmlformats.org/officeDocument/2006/relationships/hyperlink" Target="https://psycnet.apa.org/record/2013-18825-001" TargetMode="External"/><Relationship Id="rId4" Type="http://schemas.openxmlformats.org/officeDocument/2006/relationships/hyperlink" Target="https://www.science.org/doi/10.1126/science.abd882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rchivaldecolonist.com/2019/09/27/your-neutral-is-not-our-neutral-3/"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s://www.smh.com.au/business/workplace/asian-and-muslim-women-get-discriminated-against-in-australian-workplaces-report-20170906-gybvxx.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hbr.org/2016/07/why-subtle-bias-is-so-often-worse-than-blatant-discrimination"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oa.mg/work/10.2307/1229039"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bbc.com/news/world-us-canada-30172433"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nypost.com/2020/09/25/kyle-rittenhouse-fighting-extradition-to-wisconsi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newsroom.co.nz/racism-is-endogenous-to-new-zealand"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sandyosullivan"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www.abc.net.au/news/2019-10-08/navigating-australia-as-a-woman-of-colour/11576938"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s://www.bustle.com/p/all-my-life-people-have-told-me-im-inspiration-heres-why-its-so-harmful-17004612"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domain.com.au/news/african-australians-report-discrimination-in-melbournes-rental-market-882748/"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www.earthday.org/ugandan-climate-activist-vanessa-nakate-provides-voice-for-the-global-south/"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s://twitter.com/vanessa_vash/status/1220852476355731458"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24lILOngduY"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s://twitter.com/__BHB__/status/1386365587153055751"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smh.com.au/lifestyle/equality-means-a-loss-to-those-in-privilege-and-thats-okay-20150527-ghambb.html"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hyperlink" Target="https://edition.cnn.com/2019/03/08/australia/australian-prime-minister-international-womens-day-intl/index.html"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timeline.com/black-lives-matter-protest-tactics-33bd8e753429#.t8h8ze8nl"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hyperlink" Target="http://classic.austlii.edu.au/au/journals/AltLawJl/2003/72.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vogue.com/article/sarah-kendzior-interview-hiding-in-plain-sight-donald-trump"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twitter.com/Kate_Kelly_Esq/status/1273940873663909894"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monash.edu/academicpromotion/achievement-relative-to-opportunity"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hyperlink" Target="https://trove.nla.gov.au/work/8345406?q&amp;versionId=9620252+44665336+260827319"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gradcoach.com/discourse-analysis-101/"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pubmed/27077347"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hyperlink" Target="https://www.earthday.org/ugandan-climate-activist-vanessa-nakate-provides-voice-for-the-global-south/" TargetMode="Externa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hyperlink" Target="https://scholarshare.temple.edu/bitstream/handle/20.500.12613/847/BransonDavis_temple_0225E_13394.pdf?sequence=1" TargetMode="External"/><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hyperlink" Target="https://doi.org/10.6084/m9.figshare.16725757" TargetMode="External"/><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hyperlink" Target="https://doi.org/10.6084/m9.figshare.14315846" TargetMode="External"/><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practicaldiversity.org/2022/12/23/using-intersectionality-to-underpin-a-conference/" TargetMode="Externa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hyperlink" Target="https://www.practicaldiversity.org/2021/07/17/resource-documentation-from-the-mentoring-for-poc-aiming-for-senior-leadership-positions-program/" TargetMode="Externa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hyperlink" Target="https://www.practicaldiversity.org/2022/02/03/feedback-on-ukri-edi-strategy/"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hyperlink" Target="https://www.practicaldiversity.org/2021/11/05/missing-narratives-in-discussions-around-diversity-and-inclusion-in-research-software-engineering/"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https://www.practicaldiversity.org" TargetMode="External"/><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hyperlink" Target="https://doi.org/10.6084/m9.figshare.22801898"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hyperlink" Target="https://twitter.com/i/lists/1386261499321065478" TargetMode="External"/><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A black and orange logo&#10;&#10;Description automatically generated with low confidence">
            <a:extLst>
              <a:ext uri="{FF2B5EF4-FFF2-40B4-BE49-F238E27FC236}">
                <a16:creationId xmlns:a16="http://schemas.microsoft.com/office/drawing/2014/main" id="{187435F7-88D6-5400-41C3-38051102CF9C}"/>
              </a:ext>
            </a:extLst>
          </p:cNvPr>
          <p:cNvPicPr>
            <a:picLocks noChangeAspect="1"/>
          </p:cNvPicPr>
          <p:nvPr/>
        </p:nvPicPr>
        <p:blipFill>
          <a:blip r:embed="rId3"/>
          <a:stretch>
            <a:fillRect/>
          </a:stretch>
        </p:blipFill>
        <p:spPr>
          <a:xfrm>
            <a:off x="0" y="0"/>
            <a:ext cx="9144000" cy="5143500"/>
          </a:xfrm>
          <a:prstGeom prst="rect">
            <a:avLst/>
          </a:prstGeom>
        </p:spPr>
      </p:pic>
      <p:sp>
        <p:nvSpPr>
          <p:cNvPr id="54" name="Google Shape;54;p13"/>
          <p:cNvSpPr txBox="1">
            <a:spLocks noGrp="1"/>
          </p:cNvSpPr>
          <p:nvPr>
            <p:ph type="title"/>
          </p:nvPr>
        </p:nvSpPr>
        <p:spPr>
          <a:xfrm>
            <a:off x="725167" y="1487889"/>
            <a:ext cx="3282289" cy="101973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rgbClr val="BCBBBC"/>
                </a:solidFill>
              </a:rPr>
              <a:t>Improving Diversity and Inclusion in the RSE Community</a:t>
            </a:r>
            <a:endParaRPr sz="2800" dirty="0">
              <a:solidFill>
                <a:srgbClr val="BCBBBC"/>
              </a:solidFill>
            </a:endParaRPr>
          </a:p>
        </p:txBody>
      </p:sp>
      <p:sp>
        <p:nvSpPr>
          <p:cNvPr id="56" name="Google Shape;5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5" name="TextBox 4">
            <a:extLst>
              <a:ext uri="{FF2B5EF4-FFF2-40B4-BE49-F238E27FC236}">
                <a16:creationId xmlns:a16="http://schemas.microsoft.com/office/drawing/2014/main" id="{BF5FE634-FE59-DBD6-110F-EFE468606D6C}"/>
              </a:ext>
            </a:extLst>
          </p:cNvPr>
          <p:cNvSpPr txBox="1"/>
          <p:nvPr/>
        </p:nvSpPr>
        <p:spPr>
          <a:xfrm>
            <a:off x="725168" y="3161806"/>
            <a:ext cx="4635610" cy="307777"/>
          </a:xfrm>
          <a:prstGeom prst="rect">
            <a:avLst/>
          </a:prstGeom>
          <a:noFill/>
        </p:spPr>
        <p:txBody>
          <a:bodyPr wrap="square">
            <a:spAutoFit/>
          </a:bodyPr>
          <a:lstStyle/>
          <a:p>
            <a:r>
              <a:rPr lang="en-AU" b="0" i="0" dirty="0">
                <a:solidFill>
                  <a:srgbClr val="BBBBBB"/>
                </a:solidFill>
                <a:effectLst/>
              </a:rPr>
              <a:t>https://</a:t>
            </a:r>
            <a:r>
              <a:rPr lang="en-AU" b="0" i="0" dirty="0" err="1">
                <a:solidFill>
                  <a:srgbClr val="BBBBBB"/>
                </a:solidFill>
                <a:effectLst/>
              </a:rPr>
              <a:t>doi.org</a:t>
            </a:r>
            <a:r>
              <a:rPr lang="en-AU" b="0" i="0" dirty="0">
                <a:solidFill>
                  <a:srgbClr val="BBBBBB"/>
                </a:solidFill>
                <a:effectLst/>
              </a:rPr>
              <a:t>/10.6084/m9.figshare.22214551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Lack of person-centered approaches</a:t>
            </a:r>
            <a:endParaRPr/>
          </a:p>
        </p:txBody>
      </p:sp>
      <p:sp>
        <p:nvSpPr>
          <p:cNvPr id="122" name="Google Shape;122;p2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Many policies and strategies are underpinned with the limiting notion that a person fits in one "box" (see Figure 1). This is why we might have a Disability policy.</a:t>
            </a:r>
            <a:endParaRPr/>
          </a:p>
          <a:p>
            <a:pPr marL="457200" lvl="0" indent="-304800" algn="l" rtl="0">
              <a:spcBef>
                <a:spcPts val="0"/>
              </a:spcBef>
              <a:spcAft>
                <a:spcPts val="0"/>
              </a:spcAft>
              <a:buSzPts val="1200"/>
              <a:buChar char="●"/>
            </a:pPr>
            <a:r>
              <a:rPr lang="en"/>
              <a:t>People are complex. The only way to truly understand what they need is to ask them, trust the answer, and act (See Figure 2). This is a person-centered approach.</a:t>
            </a:r>
            <a:endParaRPr/>
          </a:p>
        </p:txBody>
      </p:sp>
      <p:pic>
        <p:nvPicPr>
          <p:cNvPr id="123" name="Google Shape;123;p22" descr="Displying icons in white circles denoting first nations, LGBQTI+, race, poverty, the Global South, mental health, disability, and gender. " title="Figure 1"/>
          <p:cNvPicPr preferRelativeResize="0"/>
          <p:nvPr/>
        </p:nvPicPr>
        <p:blipFill>
          <a:blip r:embed="rId3">
            <a:alphaModFix/>
          </a:blip>
          <a:stretch>
            <a:fillRect/>
          </a:stretch>
        </p:blipFill>
        <p:spPr>
          <a:xfrm>
            <a:off x="4680900" y="1463700"/>
            <a:ext cx="2557850" cy="1169675"/>
          </a:xfrm>
          <a:prstGeom prst="rect">
            <a:avLst/>
          </a:prstGeom>
          <a:noFill/>
          <a:ln>
            <a:noFill/>
          </a:ln>
        </p:spPr>
      </p:pic>
      <p:pic>
        <p:nvPicPr>
          <p:cNvPr id="124" name="Google Shape;124;p22" descr="Two squares, one with a chat icon and a question mark and the other a fast forward logo over the text about asking the person what they need and then doing it." title="Figure 2"/>
          <p:cNvPicPr preferRelativeResize="0"/>
          <p:nvPr/>
        </p:nvPicPr>
        <p:blipFill>
          <a:blip r:embed="rId4">
            <a:alphaModFix/>
          </a:blip>
          <a:stretch>
            <a:fillRect/>
          </a:stretch>
        </p:blipFill>
        <p:spPr>
          <a:xfrm>
            <a:off x="4680900" y="2785775"/>
            <a:ext cx="2557850" cy="1265173"/>
          </a:xfrm>
          <a:prstGeom prst="rect">
            <a:avLst/>
          </a:prstGeom>
          <a:noFill/>
          <a:ln>
            <a:noFill/>
          </a:ln>
        </p:spPr>
      </p:pic>
      <p:sp>
        <p:nvSpPr>
          <p:cNvPr id="125" name="Google Shape;12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Systemic imbalance</a:t>
            </a:r>
            <a:endParaRPr/>
          </a:p>
        </p:txBody>
      </p:sp>
      <p:sp>
        <p:nvSpPr>
          <p:cNvPr id="131" name="Google Shape;131;p2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There is an imbalance in the system that is biased against people from marginalised groups.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We cannot fix this imbalance  by treating people equally as if they have had the same opportunities, resources and rights.</a:t>
            </a:r>
            <a:endParaRPr/>
          </a:p>
          <a:p>
            <a:pPr marL="457200" lvl="0" indent="-304800" algn="l" rtl="0">
              <a:spcBef>
                <a:spcPts val="1200"/>
              </a:spcBef>
              <a:spcAft>
                <a:spcPts val="0"/>
              </a:spcAft>
              <a:buSzPts val="1200"/>
              <a:buChar char="●"/>
            </a:pPr>
            <a:r>
              <a:rPr lang="en" sz="1100" u="sng">
                <a:solidFill>
                  <a:schemeClr val="hlink"/>
                </a:solidFill>
                <a:hlinkClick r:id="rId3"/>
              </a:rPr>
              <a:t>Systemic racism and U.S. health care, </a:t>
            </a:r>
            <a:endParaRPr/>
          </a:p>
          <a:p>
            <a:pPr marL="457200" lvl="0" indent="-304800" algn="l" rtl="0">
              <a:spcBef>
                <a:spcPts val="0"/>
              </a:spcBef>
              <a:spcAft>
                <a:spcPts val="0"/>
              </a:spcAft>
              <a:buSzPts val="1200"/>
              <a:buChar char="●"/>
            </a:pPr>
            <a:r>
              <a:rPr lang="en" sz="1100" u="sng">
                <a:solidFill>
                  <a:schemeClr val="hlink"/>
                </a:solidFill>
                <a:hlinkClick r:id="rId4"/>
              </a:rPr>
              <a:t>Systemic racism persists in the sciences, </a:t>
            </a:r>
            <a:endParaRPr/>
          </a:p>
          <a:p>
            <a:pPr marL="457200" lvl="0" indent="-304800" algn="l" rtl="0">
              <a:spcBef>
                <a:spcPts val="0"/>
              </a:spcBef>
              <a:spcAft>
                <a:spcPts val="0"/>
              </a:spcAft>
              <a:buSzPts val="1200"/>
              <a:buChar char="●"/>
            </a:pPr>
            <a:r>
              <a:rPr lang="en" sz="1100" u="sng">
                <a:solidFill>
                  <a:schemeClr val="hlink"/>
                </a:solidFill>
                <a:hlinkClick r:id="rId5"/>
              </a:rPr>
              <a:t>Systemic racism moderates effects of provider racial biases on adherence to hypertension treatment for African Americans, </a:t>
            </a:r>
            <a:endParaRPr/>
          </a:p>
          <a:p>
            <a:pPr marL="457200" lvl="0" indent="-304800" algn="l" rtl="0">
              <a:spcBef>
                <a:spcPts val="0"/>
              </a:spcBef>
              <a:spcAft>
                <a:spcPts val="0"/>
              </a:spcAft>
              <a:buSzPts val="1200"/>
              <a:buChar char="●"/>
            </a:pPr>
            <a:r>
              <a:rPr lang="en" sz="1100" u="sng">
                <a:solidFill>
                  <a:schemeClr val="hlink"/>
                </a:solidFill>
                <a:hlinkClick r:id="rId6"/>
              </a:rPr>
              <a:t>Systemic racism is a cause of health disparities."</a:t>
            </a:r>
            <a:endParaRPr/>
          </a:p>
        </p:txBody>
      </p:sp>
      <p:sp>
        <p:nvSpPr>
          <p:cNvPr id="132" name="Google Shape;13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Neutral sides with oppression</a:t>
            </a:r>
            <a:endParaRPr/>
          </a:p>
        </p:txBody>
      </p:sp>
      <p:sp>
        <p:nvSpPr>
          <p:cNvPr id="138" name="Google Shape;138;p2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“If you are neutral in situations of injustice, you have chosen the side of the oppressor. If an elephant has its foot on the tail of a mouse and you say that you are neutral, the mouse will not appreciate your neutrality.” – </a:t>
            </a:r>
            <a:r>
              <a:rPr lang="en" u="sng">
                <a:solidFill>
                  <a:schemeClr val="hlink"/>
                </a:solidFill>
                <a:hlinkClick r:id="rId3"/>
              </a:rPr>
              <a:t>Desmond Tutu</a:t>
            </a:r>
            <a:endParaRPr/>
          </a:p>
        </p:txBody>
      </p:sp>
      <p:pic>
        <p:nvPicPr>
          <p:cNvPr id="139" name="Google Shape;139;p24" descr="Picture of a car biased to the right so the car drifts if we keep the steering wheel neutral. Another picture of a car going straight because the steering wheel is turned to the left to compensate&#10;&#10;text says Systems biased to the right so the car drifts if we keep the steering wheel neutral. We have to turn the steering wheel to the left to stay in our lane." title="Figure of steering wheel to explain neutrality"/>
          <p:cNvPicPr preferRelativeResize="0"/>
          <p:nvPr/>
        </p:nvPicPr>
        <p:blipFill>
          <a:blip r:embed="rId4">
            <a:alphaModFix/>
          </a:blip>
          <a:stretch>
            <a:fillRect/>
          </a:stretch>
        </p:blipFill>
        <p:spPr>
          <a:xfrm>
            <a:off x="5086425" y="1254175"/>
            <a:ext cx="2963301" cy="3527400"/>
          </a:xfrm>
          <a:prstGeom prst="rect">
            <a:avLst/>
          </a:prstGeom>
          <a:noFill/>
          <a:ln>
            <a:noFill/>
          </a:ln>
        </p:spPr>
      </p:pic>
      <p:sp>
        <p:nvSpPr>
          <p:cNvPr id="140" name="Google Shape;14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Blatant discrimination is not acceptable now</a:t>
            </a:r>
            <a:endParaRPr/>
          </a:p>
        </p:txBody>
      </p:sp>
      <p:sp>
        <p:nvSpPr>
          <p:cNvPr id="146" name="Google Shape;146;p2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Blatant issues for racism and sexism are well articulated in Australian society. This is because it is easy to spot, even though it is still commonplace in many organisations.</a:t>
            </a:r>
            <a:endParaRPr/>
          </a:p>
          <a:p>
            <a:pPr marL="0" lvl="0" indent="0" algn="l" rtl="0">
              <a:spcBef>
                <a:spcPts val="1200"/>
              </a:spcBef>
              <a:spcAft>
                <a:spcPts val="0"/>
              </a:spcAft>
              <a:buNone/>
            </a:pPr>
            <a:endParaRPr/>
          </a:p>
          <a:p>
            <a:pPr marL="0" lvl="0" indent="0" algn="l" rtl="0">
              <a:spcBef>
                <a:spcPts val="1200"/>
              </a:spcBef>
              <a:spcAft>
                <a:spcPts val="1200"/>
              </a:spcAft>
              <a:buNone/>
            </a:pPr>
            <a:r>
              <a:rPr lang="en" u="sng">
                <a:solidFill>
                  <a:schemeClr val="hlink"/>
                </a:solidFill>
                <a:hlinkClick r:id="rId3"/>
              </a:rPr>
              <a:t>"Why are Asian women's feet so small? So they can stand closer to the sink!" a male employee joked with his Asian colleague, then got angry when she didn't like it.</a:t>
            </a:r>
            <a:endParaRPr/>
          </a:p>
        </p:txBody>
      </p:sp>
      <p:sp>
        <p:nvSpPr>
          <p:cNvPr id="147" name="Google Shape;14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But subtle discrimination is more challenging</a:t>
            </a:r>
            <a:endParaRPr/>
          </a:p>
        </p:txBody>
      </p:sp>
      <p:sp>
        <p:nvSpPr>
          <p:cNvPr id="153" name="Google Shape;153;p2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Figure 1 shows the idea of cumulative problems using a "Snakes and Ladders" analogy to show the "degree of difficulty" and the lack of opportunities of a person from a marginalised group, that may not be apparent to an outsider.</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If you only measure someone's experience and not take into account their "degree of difficulty", you could miss out on talent.</a:t>
            </a:r>
            <a:endParaRPr/>
          </a:p>
          <a:p>
            <a:pPr marL="0" lvl="0" indent="0" algn="l" rtl="0">
              <a:spcBef>
                <a:spcPts val="1200"/>
              </a:spcBef>
              <a:spcAft>
                <a:spcPts val="1200"/>
              </a:spcAft>
              <a:buNone/>
            </a:pPr>
            <a:endParaRPr/>
          </a:p>
        </p:txBody>
      </p:sp>
      <p:pic>
        <p:nvPicPr>
          <p:cNvPr id="154" name="Google Shape;154;p26" descr="Picture of a white man and a black woman playing snakes and ladders with different boards. The black woman has many more snakes than the white man and less ladders. In one instance for the white man, there is a snake that ends on the bottom of a ladder to represent someone doing badly but still getting a promottion - this is called 'failing up' eg. Donald Trump. It also shows that the white man is just ahead of the black woman in his career, but who has done the best to get to that position based on the degree of difficult of their board? " title="Figure 1 Snakes and Ladders analogy"/>
          <p:cNvPicPr preferRelativeResize="0"/>
          <p:nvPr/>
        </p:nvPicPr>
        <p:blipFill>
          <a:blip r:embed="rId3">
            <a:alphaModFix/>
          </a:blip>
          <a:stretch>
            <a:fillRect/>
          </a:stretch>
        </p:blipFill>
        <p:spPr>
          <a:xfrm>
            <a:off x="4680900" y="1463700"/>
            <a:ext cx="3159463" cy="3527400"/>
          </a:xfrm>
          <a:prstGeom prst="rect">
            <a:avLst/>
          </a:prstGeom>
          <a:noFill/>
          <a:ln>
            <a:noFill/>
          </a:ln>
        </p:spPr>
      </p:pic>
      <p:sp>
        <p:nvSpPr>
          <p:cNvPr id="155" name="Google Shape;155;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Subtle discrimination can be worse</a:t>
            </a:r>
            <a:endParaRPr/>
          </a:p>
        </p:txBody>
      </p:sp>
      <p:sp>
        <p:nvSpPr>
          <p:cNvPr id="161" name="Google Shape;161;p2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But more importantly, </a:t>
            </a:r>
            <a:r>
              <a:rPr lang="en" u="sng">
                <a:solidFill>
                  <a:schemeClr val="hlink"/>
                </a:solidFill>
                <a:hlinkClick r:id="rId3"/>
              </a:rPr>
              <a:t>the results show that across every job and individual outcome</a:t>
            </a:r>
            <a:r>
              <a:rPr lang="en"/>
              <a:t>, the effects of subtle discrimination were at least as bad as, if not worse than, overt discrimination.</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I now define a microaggression as:</a:t>
            </a:r>
            <a:endParaRPr/>
          </a:p>
          <a:p>
            <a:pPr marL="0" lvl="0" indent="0" algn="l" rtl="0">
              <a:spcBef>
                <a:spcPts val="1200"/>
              </a:spcBef>
              <a:spcAft>
                <a:spcPts val="0"/>
              </a:spcAft>
              <a:buClr>
                <a:schemeClr val="dk1"/>
              </a:buClr>
              <a:buSzPts val="1100"/>
              <a:buFont typeface="Arial"/>
              <a:buNone/>
            </a:pPr>
            <a:r>
              <a:rPr lang="en"/>
              <a:t>A microaggression is a clear sign to a marginalised person that they do not belong in that environment.</a:t>
            </a:r>
            <a:endParaRPr/>
          </a:p>
          <a:p>
            <a:pPr marL="0" lvl="0" indent="0" algn="l" rtl="0">
              <a:spcBef>
                <a:spcPts val="1200"/>
              </a:spcBef>
              <a:spcAft>
                <a:spcPts val="1200"/>
              </a:spcAft>
              <a:buNone/>
            </a:pPr>
            <a:endParaRPr/>
          </a:p>
        </p:txBody>
      </p:sp>
      <p:sp>
        <p:nvSpPr>
          <p:cNvPr id="162" name="Google Shape;162;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Intersectionality increases the degree of difficulty</a:t>
            </a:r>
            <a:endParaRPr/>
          </a:p>
        </p:txBody>
      </p:sp>
      <p:sp>
        <p:nvSpPr>
          <p:cNvPr id="168" name="Google Shape;168;p2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Intersectionality is belonging to more than one marginalised group. It means that you have more “areas” that can open you up for attack.</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Understanding the range of areas and the effects is key to being able to help.</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Intersectionality was originally coined by Kimberlé Williams Crenshaw in 1991 in her publication </a:t>
            </a:r>
            <a:r>
              <a:rPr lang="en" u="sng">
                <a:solidFill>
                  <a:schemeClr val="hlink"/>
                </a:solidFill>
                <a:hlinkClick r:id="rId3"/>
              </a:rPr>
              <a:t>"Mapping the Margins: Intersectionality, Identity Politics, and Violence against Women of Color"</a:t>
            </a:r>
            <a:r>
              <a:rPr lang="en"/>
              <a:t>.</a:t>
            </a:r>
            <a:endParaRPr/>
          </a:p>
          <a:p>
            <a:pPr marL="0" lvl="0" indent="0" algn="l" rtl="0">
              <a:spcBef>
                <a:spcPts val="1200"/>
              </a:spcBef>
              <a:spcAft>
                <a:spcPts val="1200"/>
              </a:spcAft>
              <a:buNone/>
            </a:pPr>
            <a:endParaRPr/>
          </a:p>
        </p:txBody>
      </p:sp>
      <p:pic>
        <p:nvPicPr>
          <p:cNvPr id="169" name="Google Shape;169;p28" descr="Displying icons in white circles denoting first nations, LGBQTI+, race, poverty, the Global South, mental health, disability, and gender. " title="Figure 1 showing white circles to denote different marginalised groups"/>
          <p:cNvPicPr preferRelativeResize="0"/>
          <p:nvPr/>
        </p:nvPicPr>
        <p:blipFill>
          <a:blip r:embed="rId4">
            <a:alphaModFix/>
          </a:blip>
          <a:stretch>
            <a:fillRect/>
          </a:stretch>
        </p:blipFill>
        <p:spPr>
          <a:xfrm>
            <a:off x="5410850" y="1477225"/>
            <a:ext cx="1929592" cy="3527400"/>
          </a:xfrm>
          <a:prstGeom prst="rect">
            <a:avLst/>
          </a:prstGeom>
          <a:noFill/>
          <a:ln>
            <a:noFill/>
          </a:ln>
        </p:spPr>
      </p:pic>
      <p:sp>
        <p:nvSpPr>
          <p:cNvPr id="170" name="Google Shape;170;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Discrimination results in a lack of opportunities</a:t>
            </a:r>
            <a:endParaRPr/>
          </a:p>
        </p:txBody>
      </p:sp>
      <p:sp>
        <p:nvSpPr>
          <p:cNvPr id="176" name="Google Shape;176;p2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Here are a few examples of how people are discriminated against.</a:t>
            </a:r>
            <a:endParaRPr/>
          </a:p>
        </p:txBody>
      </p:sp>
      <p:sp>
        <p:nvSpPr>
          <p:cNvPr id="177" name="Google Shape;17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Punished vs Forgiven</a:t>
            </a:r>
            <a:endParaRPr/>
          </a:p>
        </p:txBody>
      </p:sp>
      <p:sp>
        <p:nvSpPr>
          <p:cNvPr id="183" name="Google Shape;183;p3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u="sng">
                <a:solidFill>
                  <a:schemeClr val="hlink"/>
                </a:solidFill>
                <a:hlinkClick r:id="rId3"/>
              </a:rPr>
              <a:t>Tamir Rice was 12 years old</a:t>
            </a:r>
            <a:r>
              <a:rPr lang="en"/>
              <a:t> when he was killed by a policeman while holding a replica gun. He did not make any verbal threats nor point the gun towards the officers (Figure 1).</a:t>
            </a:r>
            <a:endParaRPr/>
          </a:p>
          <a:p>
            <a:pPr marL="457200" lvl="0" indent="-304800" algn="l" rtl="0">
              <a:spcBef>
                <a:spcPts val="0"/>
              </a:spcBef>
              <a:spcAft>
                <a:spcPts val="0"/>
              </a:spcAft>
              <a:buSzPts val="1200"/>
              <a:buChar char="●"/>
            </a:pPr>
            <a:r>
              <a:rPr lang="en" u="sng">
                <a:solidFill>
                  <a:schemeClr val="hlink"/>
                </a:solidFill>
                <a:hlinkClick r:id="rId4"/>
              </a:rPr>
              <a:t>The Illinois teen accused of fatally gunning down two protesters</a:t>
            </a:r>
            <a:r>
              <a:rPr lang="en"/>
              <a:t> during violent demonstrations sparked by the police shooting of Jacob Blake is fighting extradition to Wisconsin, according to reports (Figure 2).</a:t>
            </a:r>
            <a:endParaRPr/>
          </a:p>
        </p:txBody>
      </p:sp>
      <p:pic>
        <p:nvPicPr>
          <p:cNvPr id="184" name="Google Shape;184;p30" descr="Profile photo of a young, brown boy." title="Figure 1 Photo of Tamir Rice"/>
          <p:cNvPicPr preferRelativeResize="0"/>
          <p:nvPr/>
        </p:nvPicPr>
        <p:blipFill>
          <a:blip r:embed="rId5">
            <a:alphaModFix/>
          </a:blip>
          <a:stretch>
            <a:fillRect/>
          </a:stretch>
        </p:blipFill>
        <p:spPr>
          <a:xfrm>
            <a:off x="4680900" y="1463700"/>
            <a:ext cx="1719750" cy="1919550"/>
          </a:xfrm>
          <a:prstGeom prst="rect">
            <a:avLst/>
          </a:prstGeom>
          <a:noFill/>
          <a:ln>
            <a:noFill/>
          </a:ln>
        </p:spPr>
      </p:pic>
      <p:pic>
        <p:nvPicPr>
          <p:cNvPr id="185" name="Google Shape;185;p30" descr="PHoto of a white male with AR-15 assault rifle and white cap that is on backwards walking past camera." title="Figure 2 photo of gun person"/>
          <p:cNvPicPr preferRelativeResize="0"/>
          <p:nvPr/>
        </p:nvPicPr>
        <p:blipFill>
          <a:blip r:embed="rId6">
            <a:alphaModFix/>
          </a:blip>
          <a:stretch>
            <a:fillRect/>
          </a:stretch>
        </p:blipFill>
        <p:spPr>
          <a:xfrm>
            <a:off x="6553050" y="1463700"/>
            <a:ext cx="2334875" cy="2081875"/>
          </a:xfrm>
          <a:prstGeom prst="rect">
            <a:avLst/>
          </a:prstGeom>
          <a:noFill/>
          <a:ln>
            <a:noFill/>
          </a:ln>
        </p:spPr>
      </p:pic>
      <p:sp>
        <p:nvSpPr>
          <p:cNvPr id="186" name="Google Shape;186;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Stereotyping</a:t>
            </a:r>
            <a:endParaRPr/>
          </a:p>
        </p:txBody>
      </p:sp>
      <p:sp>
        <p:nvSpPr>
          <p:cNvPr id="192" name="Google Shape;192;p31"/>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Dr Satra Browne is a black American living in Aotearoa New Zealand who </a:t>
            </a:r>
            <a:r>
              <a:rPr lang="en" u="sng">
                <a:solidFill>
                  <a:schemeClr val="hlink"/>
                </a:solidFill>
                <a:hlinkClick r:id="rId3"/>
              </a:rPr>
              <a:t>shares her story about racism in Aotearoa New Zealand</a:t>
            </a:r>
            <a:r>
              <a:rPr lang="en"/>
              <a:t>.</a:t>
            </a:r>
            <a:endParaRPr/>
          </a:p>
          <a:p>
            <a:pPr marL="0" lvl="0" indent="0" algn="l" rtl="0">
              <a:spcBef>
                <a:spcPts val="1200"/>
              </a:spcBef>
              <a:spcAft>
                <a:spcPts val="0"/>
              </a:spcAft>
              <a:buNone/>
            </a:pPr>
            <a:r>
              <a:rPr lang="en" i="1"/>
              <a:t>White privilege still reigns and people of colour are still the target of racism which shortens our lives. As long as it’s our reality, we have no choice but to talk about it.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93" name="Google Shape;193;p31" descr="Sadly, it’s important to note that such blithe racism isn’t limited only to me. I’ve had a trainee tell me they were chosen to present a case by a senior consultant doctor reciting “Eenie, meenie, miney, mo ... catch a n*gger by the toe” so that it landed on her - the brown student. A Māori colleague is regularly asked if he’s the orderly, despite wearing a uniform and ID that both say 'doctor'. An Indian friend gets told by a prospective landlord that his Thai wife can’t cook her smelly food, despite being accepted to pay the costly rent." title="Placeholder to represent image of article"/>
          <p:cNvPicPr preferRelativeResize="0"/>
          <p:nvPr/>
        </p:nvPicPr>
        <p:blipFill>
          <a:blip r:embed="rId4">
            <a:alphaModFix/>
          </a:blip>
          <a:stretch>
            <a:fillRect/>
          </a:stretch>
        </p:blipFill>
        <p:spPr>
          <a:xfrm>
            <a:off x="5279100" y="1355800"/>
            <a:ext cx="2847000" cy="2847000"/>
          </a:xfrm>
          <a:prstGeom prst="rect">
            <a:avLst/>
          </a:prstGeom>
          <a:noFill/>
          <a:ln>
            <a:noFill/>
          </a:ln>
        </p:spPr>
      </p:pic>
      <p:sp>
        <p:nvSpPr>
          <p:cNvPr id="194" name="Google Shape;19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Acknowledgement of country</a:t>
            </a:r>
            <a:endParaRPr/>
          </a:p>
        </p:txBody>
      </p:sp>
      <p:sp>
        <p:nvSpPr>
          <p:cNvPr id="62" name="Google Shape;62;p1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begin today by acknowledging the Boon Wurrung people, Traditional Custodians of the land on which I work and live today, and pay my respects to their Elders past and present. I extend that respect to Aboriginal and Torres Strait Islander peoples here today.</a:t>
            </a:r>
            <a:endParaRPr/>
          </a:p>
          <a:p>
            <a:pPr marL="0" lvl="0" indent="0" algn="l" rtl="0">
              <a:spcBef>
                <a:spcPts val="1200"/>
              </a:spcBef>
              <a:spcAft>
                <a:spcPts val="0"/>
              </a:spcAft>
              <a:buClr>
                <a:schemeClr val="dk1"/>
              </a:buClr>
              <a:buSzPts val="1100"/>
              <a:buFont typeface="Arial"/>
              <a:buNone/>
            </a:pPr>
            <a:r>
              <a:rPr lang="en"/>
              <a:t>And since today is about actions, please donate:</a:t>
            </a:r>
            <a:endParaRPr/>
          </a:p>
          <a:p>
            <a:pPr marL="457200" lvl="0" indent="-304800" algn="l" rtl="0">
              <a:spcBef>
                <a:spcPts val="1200"/>
              </a:spcBef>
              <a:spcAft>
                <a:spcPts val="0"/>
              </a:spcAft>
              <a:buSzPts val="1200"/>
              <a:buChar char="●"/>
            </a:pPr>
            <a:r>
              <a:rPr lang="en"/>
              <a:t>The Westerman Jilya Institute for Indigenous Mental Health (link)</a:t>
            </a:r>
            <a:endParaRPr/>
          </a:p>
          <a:p>
            <a:pPr marL="457200" lvl="0" indent="-304800" algn="l" rtl="0">
              <a:spcBef>
                <a:spcPts val="0"/>
              </a:spcBef>
              <a:spcAft>
                <a:spcPts val="0"/>
              </a:spcAft>
              <a:buSzPts val="1200"/>
              <a:buChar char="●"/>
            </a:pPr>
            <a:r>
              <a:rPr lang="en"/>
              <a:t>Dhadjowa Foundation supporting families affected by a Black death in custody (link)</a:t>
            </a:r>
            <a:endParaRPr/>
          </a:p>
          <a:p>
            <a:pPr marL="0" lvl="0" indent="0" algn="l" rtl="0">
              <a:spcBef>
                <a:spcPts val="1200"/>
              </a:spcBef>
              <a:spcAft>
                <a:spcPts val="1200"/>
              </a:spcAft>
              <a:buNone/>
            </a:pPr>
            <a:endParaRPr/>
          </a:p>
        </p:txBody>
      </p:sp>
      <p:sp>
        <p:nvSpPr>
          <p:cNvPr id="63" name="Google Shape;6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Lack of privacy</a:t>
            </a:r>
            <a:endParaRPr/>
          </a:p>
        </p:txBody>
      </p:sp>
      <p:sp>
        <p:nvSpPr>
          <p:cNvPr id="200" name="Google Shape;200;p3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As part of The Health and Well-Being of Transgender Australians: A National Community Survey; out of 927 responses, 304 or 33% were discriminated against in employment, 26% in accessing health care and 16% in government services.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To learn more </a:t>
            </a:r>
            <a:r>
              <a:rPr lang="en" u="sng">
                <a:solidFill>
                  <a:schemeClr val="hlink"/>
                </a:solidFill>
                <a:hlinkClick r:id="rId3"/>
              </a:rPr>
              <a:t>you can follow Professor Sandy O'Sullivan from Macquarie Uni</a:t>
            </a:r>
            <a:r>
              <a:rPr lang="en"/>
              <a:t>.</a:t>
            </a:r>
            <a:endParaRPr/>
          </a:p>
          <a:p>
            <a:pPr marL="0" lvl="0" indent="0" algn="l" rtl="0">
              <a:spcBef>
                <a:spcPts val="1200"/>
              </a:spcBef>
              <a:spcAft>
                <a:spcPts val="1200"/>
              </a:spcAft>
              <a:buNone/>
            </a:pPr>
            <a:endParaRPr/>
          </a:p>
        </p:txBody>
      </p:sp>
      <p:pic>
        <p:nvPicPr>
          <p:cNvPr id="201" name="Google Shape;201;p32" descr="While Ashlee Kelly was working at a department store, one of her colleagues went even further, cornering her in the women's toilets and trying to look up her skirt.&#10;&#10;She said: &quot;As soon as people hear that you're trans, they think it's their business to know everything about your medical history or sexuality. On the one hand, I understand people's curiosity and it's important to ask questions. But it has to be at the right time and not in the middle of the workplace.&quot;" title="Placeholder to represent image of article"/>
          <p:cNvPicPr preferRelativeResize="0"/>
          <p:nvPr/>
        </p:nvPicPr>
        <p:blipFill>
          <a:blip r:embed="rId4">
            <a:alphaModFix/>
          </a:blip>
          <a:stretch>
            <a:fillRect/>
          </a:stretch>
        </p:blipFill>
        <p:spPr>
          <a:xfrm>
            <a:off x="5279100" y="1355800"/>
            <a:ext cx="2847000" cy="2847000"/>
          </a:xfrm>
          <a:prstGeom prst="rect">
            <a:avLst/>
          </a:prstGeom>
          <a:noFill/>
          <a:ln>
            <a:noFill/>
          </a:ln>
        </p:spPr>
      </p:pic>
      <p:sp>
        <p:nvSpPr>
          <p:cNvPr id="202" name="Google Shape;20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Low expectations</a:t>
            </a:r>
            <a:endParaRPr/>
          </a:p>
        </p:txBody>
      </p:sp>
      <p:sp>
        <p:nvSpPr>
          <p:cNvPr id="208" name="Google Shape;208;p3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can't study chemistry." </a:t>
            </a:r>
            <a:r>
              <a:rPr lang="en" u="sng">
                <a:solidFill>
                  <a:schemeClr val="hlink"/>
                </a:solidFill>
                <a:hlinkClick r:id="rId3"/>
              </a:rPr>
              <a:t>That was what a well-meaning teacher told Angela Bijimba, a Malawi refugee</a:t>
            </a:r>
            <a:r>
              <a:rPr lang="en"/>
              <a:t>, but now she is studying biomedical science and is on her way to becoming a doctor.</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PS. Note how the teacher was treated very generously in that statement.</a:t>
            </a:r>
            <a:endParaRPr/>
          </a:p>
          <a:p>
            <a:pPr marL="0" lvl="0" indent="0" algn="l" rtl="0">
              <a:spcBef>
                <a:spcPts val="1200"/>
              </a:spcBef>
              <a:spcAft>
                <a:spcPts val="1200"/>
              </a:spcAft>
              <a:buNone/>
            </a:pPr>
            <a:endParaRPr/>
          </a:p>
        </p:txBody>
      </p:sp>
      <p:pic>
        <p:nvPicPr>
          <p:cNvPr id="209" name="Google Shape;209;p33" descr="A young black woman Angela speaks into a microphone while holding notes, on a stage" title="Photoof Angela Bijimba"/>
          <p:cNvPicPr preferRelativeResize="0"/>
          <p:nvPr/>
        </p:nvPicPr>
        <p:blipFill>
          <a:blip r:embed="rId4">
            <a:alphaModFix/>
          </a:blip>
          <a:stretch>
            <a:fillRect/>
          </a:stretch>
        </p:blipFill>
        <p:spPr>
          <a:xfrm>
            <a:off x="4680900" y="1463700"/>
            <a:ext cx="4310700" cy="2425394"/>
          </a:xfrm>
          <a:prstGeom prst="rect">
            <a:avLst/>
          </a:prstGeom>
          <a:noFill/>
          <a:ln>
            <a:noFill/>
          </a:ln>
        </p:spPr>
      </p:pic>
      <p:sp>
        <p:nvSpPr>
          <p:cNvPr id="210" name="Google Shape;210;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Gaslighting</a:t>
            </a:r>
            <a:endParaRPr/>
          </a:p>
        </p:txBody>
      </p:sp>
      <p:sp>
        <p:nvSpPr>
          <p:cNvPr id="216" name="Google Shape;216;p34"/>
          <p:cNvSpPr txBox="1">
            <a:spLocks noGrp="1"/>
          </p:cNvSpPr>
          <p:nvPr>
            <p:ph type="body" idx="1"/>
          </p:nvPr>
        </p:nvSpPr>
        <p:spPr>
          <a:xfrm>
            <a:off x="311700" y="1389600"/>
            <a:ext cx="4216800" cy="186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Gaslighting is a form of psychological manipulation in which a person seeks to sow seeds of doubt in a targeted individual or in members of a targeted group, making them question their own memory, perception, and sanity (Wikipedia). </a:t>
            </a:r>
            <a:endParaRPr/>
          </a:p>
          <a:p>
            <a:pPr marL="0" lvl="0" indent="0" algn="l" rtl="0">
              <a:spcBef>
                <a:spcPts val="1200"/>
              </a:spcBef>
              <a:spcAft>
                <a:spcPts val="0"/>
              </a:spcAft>
              <a:buClr>
                <a:schemeClr val="dk1"/>
              </a:buClr>
              <a:buSzPts val="1100"/>
              <a:buFont typeface="Arial"/>
              <a:buNone/>
            </a:pPr>
            <a:r>
              <a:rPr lang="en" u="sng">
                <a:solidFill>
                  <a:schemeClr val="hlink"/>
                </a:solidFill>
                <a:hlinkClick r:id="rId3"/>
              </a:rPr>
              <a:t>The story is from Imani Barbarin</a:t>
            </a:r>
            <a:r>
              <a:rPr lang="en"/>
              <a:t>, someone you can follow and support on Patreon.</a:t>
            </a:r>
            <a:endParaRPr/>
          </a:p>
          <a:p>
            <a:pPr marL="0" lvl="0" indent="0" algn="l" rtl="0">
              <a:spcBef>
                <a:spcPts val="1200"/>
              </a:spcBef>
              <a:spcAft>
                <a:spcPts val="1200"/>
              </a:spcAft>
              <a:buNone/>
            </a:pPr>
            <a:endParaRPr/>
          </a:p>
        </p:txBody>
      </p:sp>
      <p:pic>
        <p:nvPicPr>
          <p:cNvPr id="217" name="Google Shape;217;p34" descr="In high school, I felt like I was living a complete lie: I was the only black disabled girl in the school, frequently paraded around by the administration as an example of the school’s diversity. In reality, only four out of the school’s 1,400 students were black, and the teachers and administration often took the side of students who committed racist acts. Teachers there would make me justify affirmative action to an all-white class, or try and get me and the only other disabled kid, a wheelchair user, to race each other down the hall." title="Text from article"/>
          <p:cNvPicPr preferRelativeResize="0"/>
          <p:nvPr/>
        </p:nvPicPr>
        <p:blipFill>
          <a:blip r:embed="rId4">
            <a:alphaModFix/>
          </a:blip>
          <a:stretch>
            <a:fillRect/>
          </a:stretch>
        </p:blipFill>
        <p:spPr>
          <a:xfrm>
            <a:off x="2365199" y="3088425"/>
            <a:ext cx="6006753" cy="1574800"/>
          </a:xfrm>
          <a:prstGeom prst="rect">
            <a:avLst/>
          </a:prstGeom>
          <a:noFill/>
          <a:ln>
            <a:noFill/>
          </a:ln>
        </p:spPr>
      </p:pic>
      <p:sp>
        <p:nvSpPr>
          <p:cNvPr id="218" name="Google Shape;218;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Even looking for housing can affect your work</a:t>
            </a:r>
            <a:endParaRPr/>
          </a:p>
        </p:txBody>
      </p:sp>
      <p:sp>
        <p:nvSpPr>
          <p:cNvPr id="224" name="Google Shape;224;p3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Hassan, an engineer, applied for a five-bedroom rental property in the same neighbourhood</a:t>
            </a:r>
            <a:r>
              <a:rPr lang="en"/>
              <a:t>. He was rejected and told the landlord had not liked his application despite earning a good salary. </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He said while he was disappointed, he wasn’t surprised by the decision. “It’s very common for people of African background. They always get knocked back.”</a:t>
            </a:r>
            <a:endParaRPr/>
          </a:p>
          <a:p>
            <a:pPr marL="0" lvl="0" indent="0" algn="l" rtl="0">
              <a:spcBef>
                <a:spcPts val="1200"/>
              </a:spcBef>
              <a:spcAft>
                <a:spcPts val="1200"/>
              </a:spcAft>
              <a:buNone/>
            </a:pPr>
            <a:endParaRPr/>
          </a:p>
        </p:txBody>
      </p:sp>
      <p:pic>
        <p:nvPicPr>
          <p:cNvPr id="225" name="Google Shape;225;p35" descr="Two black African men in business suits standing in front of a business district with cars and taxis in background." title="Image from article"/>
          <p:cNvPicPr preferRelativeResize="0"/>
          <p:nvPr/>
        </p:nvPicPr>
        <p:blipFill>
          <a:blip r:embed="rId4">
            <a:alphaModFix/>
          </a:blip>
          <a:stretch>
            <a:fillRect/>
          </a:stretch>
        </p:blipFill>
        <p:spPr>
          <a:xfrm>
            <a:off x="4680900" y="1463700"/>
            <a:ext cx="4310700" cy="2776383"/>
          </a:xfrm>
          <a:prstGeom prst="rect">
            <a:avLst/>
          </a:prstGeom>
          <a:noFill/>
          <a:ln>
            <a:noFill/>
          </a:ln>
        </p:spPr>
      </p:pic>
      <p:sp>
        <p:nvSpPr>
          <p:cNvPr id="226" name="Google Shape;22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 can even be erased altogether (twice)</a:t>
            </a:r>
            <a:endParaRPr/>
          </a:p>
        </p:txBody>
      </p:sp>
      <p:sp>
        <p:nvSpPr>
          <p:cNvPr id="232" name="Google Shape;232;p3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Outrage at whites-only image as </a:t>
            </a:r>
            <a:r>
              <a:rPr lang="en" u="sng">
                <a:solidFill>
                  <a:schemeClr val="hlink"/>
                </a:solidFill>
                <a:hlinkClick r:id="rId3"/>
              </a:rPr>
              <a:t>Ugandan climate activist Vanessa Nakate cropped from photo by Associated Press</a:t>
            </a:r>
            <a:r>
              <a:rPr lang="en"/>
              <a:t>.</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1200"/>
              </a:spcAft>
              <a:buNone/>
            </a:pPr>
            <a:r>
              <a:rPr lang="en" u="sng">
                <a:solidFill>
                  <a:schemeClr val="hlink"/>
                </a:solidFill>
                <a:hlinkClick r:id="rId4"/>
              </a:rPr>
              <a:t>This was at Davos</a:t>
            </a:r>
            <a:r>
              <a:rPr lang="en"/>
              <a:t> and it also happened in 2021 at COP26.</a:t>
            </a:r>
            <a:endParaRPr/>
          </a:p>
        </p:txBody>
      </p:sp>
      <p:pic>
        <p:nvPicPr>
          <p:cNvPr id="233" name="Google Shape;233;p36" descr="Text from tweet You didn't just erase a photo &#10;&#10;You erased a continent &#10;&#10;But I am stronger than ever.&#10;&#10;Twitter photo of 4 white women and a black woman below an identical photo with the black woman removed." title="Tweet from Vanessa Nakate"/>
          <p:cNvPicPr preferRelativeResize="0"/>
          <p:nvPr/>
        </p:nvPicPr>
        <p:blipFill>
          <a:blip r:embed="rId5">
            <a:alphaModFix/>
          </a:blip>
          <a:stretch>
            <a:fillRect/>
          </a:stretch>
        </p:blipFill>
        <p:spPr>
          <a:xfrm>
            <a:off x="4680900" y="1463700"/>
            <a:ext cx="3503157" cy="3527400"/>
          </a:xfrm>
          <a:prstGeom prst="rect">
            <a:avLst/>
          </a:prstGeom>
          <a:noFill/>
          <a:ln>
            <a:noFill/>
          </a:ln>
        </p:spPr>
      </p:pic>
      <p:sp>
        <p:nvSpPr>
          <p:cNvPr id="234" name="Google Shape;23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Lack of opportunities over time reduces employability</a:t>
            </a:r>
            <a:endParaRPr/>
          </a:p>
        </p:txBody>
      </p:sp>
      <p:pic>
        <p:nvPicPr>
          <p:cNvPr id="240" name="Google Shape;240;p37" descr="Photo of a bar graph that is going more negative on the y axis as the x axis increases. This signifies that lack of opportunities over time reduces employability." title="Figure"/>
          <p:cNvPicPr preferRelativeResize="0"/>
          <p:nvPr/>
        </p:nvPicPr>
        <p:blipFill>
          <a:blip r:embed="rId3">
            <a:alphaModFix/>
          </a:blip>
          <a:stretch>
            <a:fillRect/>
          </a:stretch>
        </p:blipFill>
        <p:spPr>
          <a:xfrm>
            <a:off x="4680900" y="1463700"/>
            <a:ext cx="3657084" cy="3527400"/>
          </a:xfrm>
          <a:prstGeom prst="rect">
            <a:avLst/>
          </a:prstGeom>
          <a:noFill/>
          <a:ln>
            <a:noFill/>
          </a:ln>
        </p:spPr>
      </p:pic>
      <p:sp>
        <p:nvSpPr>
          <p:cNvPr id="241" name="Google Shape;241;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Video: Are you really hiring on merit?</a:t>
            </a:r>
            <a:endParaRPr/>
          </a:p>
        </p:txBody>
      </p:sp>
      <p:sp>
        <p:nvSpPr>
          <p:cNvPr id="247" name="Google Shape;247;p3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This is demonstrated in </a:t>
            </a:r>
            <a:r>
              <a:rPr lang="en" u="sng">
                <a:solidFill>
                  <a:schemeClr val="hlink"/>
                </a:solidFill>
                <a:hlinkClick r:id="rId3"/>
              </a:rPr>
              <a:t>the video "Are you really hiring on merit? A story about hiring senior management with Diversity and Inclusion"</a:t>
            </a:r>
            <a:r>
              <a:rPr lang="en"/>
              <a:t> (Figure 1).</a:t>
            </a:r>
            <a:endParaRPr/>
          </a:p>
        </p:txBody>
      </p:sp>
      <p:pic>
        <p:nvPicPr>
          <p:cNvPr id="248" name="Google Shape;248;p38" descr="Image of a video screenshot with levels of career and a white face and a black face denoting their stages of career." title="Figure 1"/>
          <p:cNvPicPr preferRelativeResize="0"/>
          <p:nvPr/>
        </p:nvPicPr>
        <p:blipFill rotWithShape="1">
          <a:blip r:embed="rId4">
            <a:alphaModFix/>
          </a:blip>
          <a:srcRect l="7402" t="30183" r="53879" b="35123"/>
          <a:stretch/>
        </p:blipFill>
        <p:spPr>
          <a:xfrm>
            <a:off x="4876775" y="1518450"/>
            <a:ext cx="3568526" cy="1798851"/>
          </a:xfrm>
          <a:prstGeom prst="rect">
            <a:avLst/>
          </a:prstGeom>
          <a:noFill/>
          <a:ln>
            <a:noFill/>
          </a:ln>
        </p:spPr>
      </p:pic>
      <p:sp>
        <p:nvSpPr>
          <p:cNvPr id="249" name="Google Shape;249;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100"/>
              <a:t>The key is to give people from marginalised groups more opportunities to make up for the ones they have lost.</a:t>
            </a:r>
            <a:endParaRPr sz="2000"/>
          </a:p>
        </p:txBody>
      </p:sp>
      <p:sp>
        <p:nvSpPr>
          <p:cNvPr id="255" name="Google Shape;255;p3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200"/>
              </a:spcBef>
              <a:spcAft>
                <a:spcPts val="1200"/>
              </a:spcAft>
              <a:buNone/>
            </a:pPr>
            <a:r>
              <a:rPr lang="en" u="sng">
                <a:solidFill>
                  <a:schemeClr val="hlink"/>
                </a:solidFill>
                <a:hlinkClick r:id="rId3"/>
              </a:rPr>
              <a:t>Tweet about Marilyn Monroe helping Ella Fitzgerald</a:t>
            </a:r>
            <a:r>
              <a:rPr lang="en"/>
              <a:t>.</a:t>
            </a:r>
            <a:endParaRPr/>
          </a:p>
        </p:txBody>
      </p:sp>
      <p:pic>
        <p:nvPicPr>
          <p:cNvPr id="256" name="Google Shape;256;p39" descr="Marilyn Monroe with Ella Fitzgeerald explaining that Marilyn Monroe used her privilege to give Ella Fitzgerald an opportunity so she never had to play a small jazz club again. Ella didn't need mentoring, nor did she need to improve her skillset, she simply needed an opportunity. This is why the key is to give people from marginalised groups more opportunities to make up for the ones they have lost." title="Photo of Marilyn Monroe and Ella Fitzgerald"/>
          <p:cNvPicPr preferRelativeResize="0"/>
          <p:nvPr/>
        </p:nvPicPr>
        <p:blipFill rotWithShape="1">
          <a:blip r:embed="rId4">
            <a:alphaModFix/>
          </a:blip>
          <a:srcRect l="56745" t="21438" r="12472" b="24965"/>
          <a:stretch/>
        </p:blipFill>
        <p:spPr>
          <a:xfrm>
            <a:off x="4883600" y="1853875"/>
            <a:ext cx="3112075" cy="3047876"/>
          </a:xfrm>
          <a:prstGeom prst="rect">
            <a:avLst/>
          </a:prstGeom>
          <a:noFill/>
          <a:ln>
            <a:noFill/>
          </a:ln>
        </p:spPr>
      </p:pic>
      <p:sp>
        <p:nvSpPr>
          <p:cNvPr id="257" name="Google Shape;257;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Capability Maturity Model for Diversity in Organisations</a:t>
            </a:r>
            <a:endParaRPr/>
          </a:p>
        </p:txBody>
      </p:sp>
      <p:sp>
        <p:nvSpPr>
          <p:cNvPr id="263" name="Google Shape;263;p4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There is just one slide for the CMM, but it is quite a complex table that doesn't make sense if we didn't go through all the preamble.</a:t>
            </a:r>
            <a:endParaRPr/>
          </a:p>
        </p:txBody>
      </p:sp>
      <p:sp>
        <p:nvSpPr>
          <p:cNvPr id="264" name="Google Shape;264;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2" name="Google Shape;27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269" name="Google Shape;269;p41" descr="This is the Capability Maturity Model that has 5 levels - systems encouraging lack of diversity, systems neutral that keeps status quo, individuals actively fighting the ststus quo, systems improvement in one organisation, systems improvement across multiple organisations. Each level has the underlying understanding of DEI in that level, and the key question for that level." title="Table of Capability Maturity Mode"/>
          <p:cNvPicPr preferRelativeResize="0"/>
          <p:nvPr/>
        </p:nvPicPr>
        <p:blipFill rotWithShape="1">
          <a:blip r:embed="rId3">
            <a:alphaModFix/>
          </a:blip>
          <a:srcRect l="31200"/>
          <a:stretch/>
        </p:blipFill>
        <p:spPr>
          <a:xfrm>
            <a:off x="6955575" y="1782125"/>
            <a:ext cx="2220677" cy="1815599"/>
          </a:xfrm>
          <a:prstGeom prst="rect">
            <a:avLst/>
          </a:prstGeom>
          <a:noFill/>
          <a:ln>
            <a:noFill/>
          </a:ln>
        </p:spPr>
      </p:pic>
      <p:graphicFrame>
        <p:nvGraphicFramePr>
          <p:cNvPr id="270" name="Google Shape;270;p41"/>
          <p:cNvGraphicFramePr/>
          <p:nvPr>
            <p:extLst>
              <p:ext uri="{D42A27DB-BD31-4B8C-83A1-F6EECF244321}">
                <p14:modId xmlns:p14="http://schemas.microsoft.com/office/powerpoint/2010/main" val="2003348288"/>
              </p:ext>
            </p:extLst>
          </p:nvPr>
        </p:nvGraphicFramePr>
        <p:xfrm>
          <a:off x="364425" y="1681125"/>
          <a:ext cx="6104225" cy="2821975"/>
        </p:xfrm>
        <a:graphic>
          <a:graphicData uri="http://schemas.openxmlformats.org/drawingml/2006/table">
            <a:tbl>
              <a:tblPr firstRow="1">
                <a:noFill/>
                <a:tableStyleId>{01FB2F1B-A88E-4F84-BCC6-B8A5EF195F64}</a:tableStyleId>
              </a:tblPr>
              <a:tblGrid>
                <a:gridCol w="1355775">
                  <a:extLst>
                    <a:ext uri="{9D8B030D-6E8A-4147-A177-3AD203B41FA5}">
                      <a16:colId xmlns:a16="http://schemas.microsoft.com/office/drawing/2014/main" val="20000"/>
                    </a:ext>
                  </a:extLst>
                </a:gridCol>
                <a:gridCol w="2216800">
                  <a:extLst>
                    <a:ext uri="{9D8B030D-6E8A-4147-A177-3AD203B41FA5}">
                      <a16:colId xmlns:a16="http://schemas.microsoft.com/office/drawing/2014/main" val="20001"/>
                    </a:ext>
                  </a:extLst>
                </a:gridCol>
                <a:gridCol w="2531650">
                  <a:extLst>
                    <a:ext uri="{9D8B030D-6E8A-4147-A177-3AD203B41FA5}">
                      <a16:colId xmlns:a16="http://schemas.microsoft.com/office/drawing/2014/main" val="20002"/>
                    </a:ext>
                  </a:extLst>
                </a:gridCol>
              </a:tblGrid>
              <a:tr h="335825">
                <a:tc>
                  <a:txBody>
                    <a:bodyPr/>
                    <a:lstStyle/>
                    <a:p>
                      <a:pPr marL="0" lvl="0" indent="0" algn="ctr" rtl="0">
                        <a:lnSpc>
                          <a:spcPct val="115000"/>
                        </a:lnSpc>
                        <a:spcBef>
                          <a:spcPts val="0"/>
                        </a:spcBef>
                        <a:spcAft>
                          <a:spcPts val="0"/>
                        </a:spcAft>
                        <a:buNone/>
                      </a:pPr>
                      <a:r>
                        <a:rPr lang="en" sz="700" b="1" dirty="0">
                          <a:latin typeface="Times New Roman"/>
                          <a:ea typeface="Times New Roman"/>
                          <a:cs typeface="Times New Roman"/>
                          <a:sym typeface="Times New Roman"/>
                        </a:rPr>
                        <a:t>CMM Level</a:t>
                      </a:r>
                      <a:endParaRPr sz="700" b="1" dirty="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b="1">
                          <a:latin typeface="Times New Roman"/>
                          <a:ea typeface="Times New Roman"/>
                          <a:cs typeface="Times New Roman"/>
                          <a:sym typeface="Times New Roman"/>
                        </a:rPr>
                        <a:t>Understanding</a:t>
                      </a:r>
                      <a:endParaRPr sz="700" b="1">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00" b="1">
                          <a:latin typeface="Times New Roman"/>
                          <a:ea typeface="Times New Roman"/>
                          <a:cs typeface="Times New Roman"/>
                          <a:sym typeface="Times New Roman"/>
                        </a:rPr>
                        <a:t>Key Question</a:t>
                      </a:r>
                      <a:endParaRPr sz="700" b="1">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66250">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#1 Systems encouraging lack of diversity</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There is no understanding</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There are no questions being asked.</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66250">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#2 Systems neutral that keeps status quo</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There is understanding of blatant issues in diversity, but not systemic issues.</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How do we stop unconscious bias and only judge on skills and experience?</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6250">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#3 Individuals actively fighting the status quo</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There is understanding of blatant and systemic issues in diversity by individuals.</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How do we get privileged people to give people from marginalised groups more opportunities?</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66250">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#4 Systems improvement in one organisation</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There is understanding of blatant and systemic issues across the organisation.</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How do we build systems to give people from marginalised groups more opportunities?</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21150">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#5 Systems improvement across organisations</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a:latin typeface="Times New Roman"/>
                          <a:ea typeface="Times New Roman"/>
                          <a:cs typeface="Times New Roman"/>
                          <a:sym typeface="Times New Roman"/>
                        </a:rPr>
                        <a:t>There is understanding of systemic issues across multiple organisations.</a:t>
                      </a:r>
                      <a:endParaRPr sz="70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700" dirty="0">
                          <a:latin typeface="Times New Roman"/>
                          <a:ea typeface="Times New Roman"/>
                          <a:cs typeface="Times New Roman"/>
                          <a:sym typeface="Times New Roman"/>
                        </a:rPr>
                        <a:t>How do we build systems to give people from </a:t>
                      </a:r>
                      <a:r>
                        <a:rPr lang="en" sz="700" dirty="0" err="1">
                          <a:latin typeface="Times New Roman"/>
                          <a:ea typeface="Times New Roman"/>
                          <a:cs typeface="Times New Roman"/>
                          <a:sym typeface="Times New Roman"/>
                        </a:rPr>
                        <a:t>marginalised</a:t>
                      </a:r>
                      <a:r>
                        <a:rPr lang="en" sz="700" dirty="0">
                          <a:latin typeface="Times New Roman"/>
                          <a:ea typeface="Times New Roman"/>
                          <a:cs typeface="Times New Roman"/>
                          <a:sym typeface="Times New Roman"/>
                        </a:rPr>
                        <a:t> groups more opportunities?</a:t>
                      </a:r>
                      <a:endParaRPr sz="7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71" name="Google Shape;271;p4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Table showing Capability Maturity Model for Diversity in Organisations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Table of Contents</a:t>
            </a:r>
            <a:endParaRPr/>
          </a:p>
        </p:txBody>
      </p:sp>
      <p:sp>
        <p:nvSpPr>
          <p:cNvPr id="69" name="Google Shape;69;p1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like an iceberg. It is quite simple but the majority of the information hides below the water:</a:t>
            </a:r>
            <a:endParaRPr/>
          </a:p>
          <a:p>
            <a:pPr marL="457200" lvl="0" indent="-304800" algn="l" rtl="0">
              <a:spcBef>
                <a:spcPts val="1200"/>
              </a:spcBef>
              <a:spcAft>
                <a:spcPts val="0"/>
              </a:spcAft>
              <a:buSzPts val="1200"/>
              <a:buChar char="●"/>
            </a:pPr>
            <a:r>
              <a:rPr lang="en"/>
              <a:t>This will challenge you</a:t>
            </a:r>
            <a:endParaRPr/>
          </a:p>
          <a:p>
            <a:pPr marL="457200" lvl="0" indent="-304800" algn="l" rtl="0">
              <a:spcBef>
                <a:spcPts val="0"/>
              </a:spcBef>
              <a:spcAft>
                <a:spcPts val="0"/>
              </a:spcAft>
              <a:buSzPts val="1200"/>
              <a:buChar char="●"/>
            </a:pPr>
            <a:r>
              <a:rPr lang="en"/>
              <a:t>Trigger alert for my well being</a:t>
            </a:r>
            <a:endParaRPr/>
          </a:p>
          <a:p>
            <a:pPr marL="457200" lvl="0" indent="-304800" algn="l" rtl="0">
              <a:spcBef>
                <a:spcPts val="0"/>
              </a:spcBef>
              <a:spcAft>
                <a:spcPts val="0"/>
              </a:spcAft>
              <a:buSzPts val="1200"/>
              <a:buChar char="●"/>
            </a:pPr>
            <a:r>
              <a:rPr lang="en"/>
              <a:t>Motivation for doing this</a:t>
            </a:r>
            <a:endParaRPr/>
          </a:p>
          <a:p>
            <a:pPr marL="457200" lvl="0" indent="-304800" algn="l" rtl="0">
              <a:spcBef>
                <a:spcPts val="0"/>
              </a:spcBef>
              <a:spcAft>
                <a:spcPts val="0"/>
              </a:spcAft>
              <a:buSzPts val="1200"/>
              <a:buChar char="●"/>
            </a:pPr>
            <a:r>
              <a:rPr lang="en"/>
              <a:t>Discrimination results in a lack of opportunities</a:t>
            </a:r>
            <a:endParaRPr/>
          </a:p>
          <a:p>
            <a:pPr marL="457200" lvl="0" indent="-304800" algn="l" rtl="0">
              <a:spcBef>
                <a:spcPts val="0"/>
              </a:spcBef>
              <a:spcAft>
                <a:spcPts val="0"/>
              </a:spcAft>
              <a:buSzPts val="1200"/>
              <a:buChar char="●"/>
            </a:pPr>
            <a:r>
              <a:rPr lang="en"/>
              <a:t>Capability Maturity Model for Diversity in Organisations</a:t>
            </a:r>
            <a:endParaRPr/>
          </a:p>
          <a:p>
            <a:pPr marL="457200" lvl="0" indent="-304800" algn="l" rtl="0">
              <a:spcBef>
                <a:spcPts val="0"/>
              </a:spcBef>
              <a:spcAft>
                <a:spcPts val="0"/>
              </a:spcAft>
              <a:buSzPts val="1200"/>
              <a:buChar char="●"/>
            </a:pPr>
            <a:r>
              <a:rPr lang="en"/>
              <a:t>Pushback</a:t>
            </a:r>
            <a:endParaRPr/>
          </a:p>
          <a:p>
            <a:pPr marL="457200" lvl="0" indent="-304800" algn="l" rtl="0">
              <a:spcBef>
                <a:spcPts val="0"/>
              </a:spcBef>
              <a:spcAft>
                <a:spcPts val="0"/>
              </a:spcAft>
              <a:buSzPts val="1200"/>
              <a:buChar char="●"/>
            </a:pPr>
            <a:r>
              <a:rPr lang="en"/>
              <a:t>The Intersectionality Spectrum</a:t>
            </a:r>
            <a:endParaRPr/>
          </a:p>
          <a:p>
            <a:pPr marL="457200" lvl="0" indent="-304800" algn="l" rtl="0">
              <a:spcBef>
                <a:spcPts val="0"/>
              </a:spcBef>
              <a:spcAft>
                <a:spcPts val="0"/>
              </a:spcAft>
              <a:buSzPts val="1200"/>
              <a:buChar char="●"/>
            </a:pPr>
            <a:r>
              <a:rPr lang="en"/>
              <a:t>The Merit Model Percentage</a:t>
            </a:r>
            <a:endParaRPr/>
          </a:p>
          <a:p>
            <a:pPr marL="457200" lvl="0" indent="-304800" algn="l" rtl="0">
              <a:spcBef>
                <a:spcPts val="0"/>
              </a:spcBef>
              <a:spcAft>
                <a:spcPts val="0"/>
              </a:spcAft>
              <a:buSzPts val="1200"/>
              <a:buChar char="●"/>
            </a:pPr>
            <a:r>
              <a:rPr lang="en"/>
              <a:t>Discourse Analysis  and Key Points</a:t>
            </a:r>
            <a:endParaRPr/>
          </a:p>
          <a:p>
            <a:pPr marL="457200" lvl="0" indent="-304800" algn="l" rtl="0">
              <a:spcBef>
                <a:spcPts val="0"/>
              </a:spcBef>
              <a:spcAft>
                <a:spcPts val="0"/>
              </a:spcAft>
              <a:buSzPts val="1200"/>
              <a:buChar char="●"/>
            </a:pPr>
            <a:r>
              <a:rPr lang="en"/>
              <a:t>How can you help?</a:t>
            </a:r>
            <a:endParaRPr/>
          </a:p>
          <a:p>
            <a:pPr marL="457200" lvl="0" indent="-304800" algn="l" rtl="0">
              <a:spcBef>
                <a:spcPts val="0"/>
              </a:spcBef>
              <a:spcAft>
                <a:spcPts val="0"/>
              </a:spcAft>
              <a:buSzPts val="1200"/>
              <a:buChar char="●"/>
            </a:pPr>
            <a:r>
              <a:rPr lang="en"/>
              <a:t>Real-life implementations</a:t>
            </a:r>
            <a:endParaRPr/>
          </a:p>
          <a:p>
            <a:pPr marL="457200" lvl="0" indent="-304800" algn="l" rtl="0">
              <a:spcBef>
                <a:spcPts val="0"/>
              </a:spcBef>
              <a:spcAft>
                <a:spcPts val="0"/>
              </a:spcAft>
              <a:buSzPts val="1200"/>
              <a:buChar char="●"/>
            </a:pPr>
            <a:r>
              <a:rPr lang="en"/>
              <a:t>Acknowledgements</a:t>
            </a:r>
            <a:endParaRPr/>
          </a:p>
          <a:p>
            <a:pPr marL="0" lvl="0" indent="0" algn="l" rtl="0">
              <a:spcBef>
                <a:spcPts val="1200"/>
              </a:spcBef>
              <a:spcAft>
                <a:spcPts val="1200"/>
              </a:spcAft>
              <a:buNone/>
            </a:pPr>
            <a:endParaRPr/>
          </a:p>
        </p:txBody>
      </p:sp>
      <p:sp>
        <p:nvSpPr>
          <p:cNvPr id="70" name="Google Shape;7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Sacrificing privilege will challenge you</a:t>
            </a:r>
            <a:endParaRPr/>
          </a:p>
        </p:txBody>
      </p:sp>
      <p:sp>
        <p:nvSpPr>
          <p:cNvPr id="278" name="Google Shape;278;p4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To work towards a better community, we need to sacrifice our privilege and comfort. </a:t>
            </a:r>
            <a:r>
              <a:rPr lang="en" u="sng">
                <a:solidFill>
                  <a:schemeClr val="hlink"/>
                </a:solidFill>
                <a:hlinkClick r:id="rId3"/>
              </a:rPr>
              <a:t>This is mentioned in a 2015 article by Clementine Ford:</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i="1"/>
              <a:t>Equality comes from people either sacrificing their privilege or having it forcibly taken away from them. It does not come from waiting from the oppressed to rise up and meet it. [...] But if all you can think about when you think about equality is everything you stand to lose, then you're not trying hard enough. And yes, you are part of the problem.</a:t>
            </a:r>
            <a:endParaRPr i="1"/>
          </a:p>
          <a:p>
            <a:pPr marL="0" lvl="0" indent="0" algn="l" rtl="0">
              <a:spcBef>
                <a:spcPts val="1200"/>
              </a:spcBef>
              <a:spcAft>
                <a:spcPts val="1200"/>
              </a:spcAft>
              <a:buNone/>
            </a:pPr>
            <a:endParaRPr/>
          </a:p>
        </p:txBody>
      </p:sp>
      <p:pic>
        <p:nvPicPr>
          <p:cNvPr id="279" name="Google Shape;279;p42" descr="A profile photo of a lady with red hair looking into the camera." title="Photo of Clementine Ford"/>
          <p:cNvPicPr preferRelativeResize="0"/>
          <p:nvPr/>
        </p:nvPicPr>
        <p:blipFill rotWithShape="1">
          <a:blip r:embed="rId4">
            <a:alphaModFix/>
          </a:blip>
          <a:srcRect l="51667" t="18899" r="11361" b="15659"/>
          <a:stretch/>
        </p:blipFill>
        <p:spPr>
          <a:xfrm>
            <a:off x="6018999" y="1036650"/>
            <a:ext cx="2482824" cy="2472150"/>
          </a:xfrm>
          <a:prstGeom prst="rect">
            <a:avLst/>
          </a:prstGeom>
          <a:noFill/>
          <a:ln>
            <a:noFill/>
          </a:ln>
        </p:spPr>
      </p:pic>
      <p:sp>
        <p:nvSpPr>
          <p:cNvPr id="280" name="Google Shape;28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Pushback</a:t>
            </a:r>
            <a:endParaRPr/>
          </a:p>
        </p:txBody>
      </p:sp>
      <p:sp>
        <p:nvSpPr>
          <p:cNvPr id="286" name="Google Shape;286;p4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move into CMM level 3 you can expect to get pushback. </a:t>
            </a:r>
            <a:r>
              <a:rPr lang="en" u="sng">
                <a:solidFill>
                  <a:schemeClr val="hlink"/>
                </a:solidFill>
                <a:hlinkClick r:id="rId3"/>
              </a:rPr>
              <a:t>This is easily seen in the infamous words of Scott Morrison.</a:t>
            </a:r>
            <a:endParaRPr/>
          </a:p>
          <a:p>
            <a:pPr marL="0" lvl="0" indent="0" algn="l" rtl="0">
              <a:spcBef>
                <a:spcPts val="1200"/>
              </a:spcBef>
              <a:spcAft>
                <a:spcPts val="0"/>
              </a:spcAft>
              <a:buNone/>
            </a:pPr>
            <a:endParaRPr/>
          </a:p>
          <a:p>
            <a:pPr marL="0" lvl="0" indent="0" algn="l" rtl="0">
              <a:spcBef>
                <a:spcPts val="1200"/>
              </a:spcBef>
              <a:spcAft>
                <a:spcPts val="0"/>
              </a:spcAft>
              <a:buClr>
                <a:schemeClr val="dk1"/>
              </a:buClr>
              <a:buSzPts val="1100"/>
              <a:buFont typeface="Arial"/>
              <a:buNone/>
            </a:pPr>
            <a:r>
              <a:rPr lang="en" i="1"/>
              <a:t>“We want to see women rise. But we don’t want to see women rise only on the basis of others doing worse.” - Scott Morrison International Women's day 2019.</a:t>
            </a:r>
            <a:endParaRPr i="1"/>
          </a:p>
          <a:p>
            <a:pPr marL="0" lvl="0" indent="0" algn="l" rtl="0">
              <a:spcBef>
                <a:spcPts val="1200"/>
              </a:spcBef>
              <a:spcAft>
                <a:spcPts val="0"/>
              </a:spcAft>
              <a:buClr>
                <a:schemeClr val="dk1"/>
              </a:buClr>
              <a:buSzPts val="1100"/>
              <a:buFont typeface="Arial"/>
              <a:buNone/>
            </a:pPr>
            <a:r>
              <a:rPr lang="en"/>
              <a:t>Here are some other forms of pushback.</a:t>
            </a:r>
            <a:endParaRPr/>
          </a:p>
          <a:p>
            <a:pPr marL="0" lvl="0" indent="0" algn="l" rtl="0">
              <a:spcBef>
                <a:spcPts val="1200"/>
              </a:spcBef>
              <a:spcAft>
                <a:spcPts val="1200"/>
              </a:spcAft>
              <a:buNone/>
            </a:pPr>
            <a:endParaRPr/>
          </a:p>
        </p:txBody>
      </p:sp>
      <p:sp>
        <p:nvSpPr>
          <p:cNvPr id="287" name="Google Shape;28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You are being too loud</a:t>
            </a:r>
            <a:endParaRPr/>
          </a:p>
        </p:txBody>
      </p:sp>
      <p:sp>
        <p:nvSpPr>
          <p:cNvPr id="293" name="Google Shape;293;p4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People who push back usually make excuses that have been made before in more horrific situations.</a:t>
            </a:r>
            <a:endParaRPr/>
          </a:p>
          <a:p>
            <a:pPr marL="0" lvl="0" indent="0" algn="l" rtl="0">
              <a:spcBef>
                <a:spcPts val="1200"/>
              </a:spcBef>
              <a:spcAft>
                <a:spcPts val="0"/>
              </a:spcAft>
              <a:buClr>
                <a:schemeClr val="dk1"/>
              </a:buClr>
              <a:buSzPts val="1100"/>
              <a:buFont typeface="Arial"/>
              <a:buNone/>
            </a:pPr>
            <a:r>
              <a:rPr lang="en"/>
              <a:t>"a little too fierce on the slavery question"</a:t>
            </a:r>
            <a:endParaRPr/>
          </a:p>
          <a:p>
            <a:pPr marL="0" lvl="0" indent="0" algn="l" rtl="0">
              <a:spcBef>
                <a:spcPts val="1200"/>
              </a:spcBef>
              <a:spcAft>
                <a:spcPts val="0"/>
              </a:spcAft>
              <a:buClr>
                <a:schemeClr val="dk1"/>
              </a:buClr>
              <a:buSzPts val="1100"/>
              <a:buFont typeface="Arial"/>
              <a:buNone/>
            </a:pPr>
            <a:r>
              <a:rPr lang="en"/>
              <a:t>"[this] will certainly do harm"</a:t>
            </a:r>
            <a:endParaRPr/>
          </a:p>
          <a:p>
            <a:pPr marL="0" lvl="0" indent="0" algn="l" rtl="0">
              <a:spcBef>
                <a:spcPts val="1200"/>
              </a:spcBef>
              <a:spcAft>
                <a:spcPts val="0"/>
              </a:spcAft>
              <a:buClr>
                <a:schemeClr val="dk1"/>
              </a:buClr>
              <a:buSzPts val="1100"/>
              <a:buFont typeface="Arial"/>
              <a:buNone/>
            </a:pPr>
            <a:r>
              <a:rPr lang="en" u="sng">
                <a:solidFill>
                  <a:schemeClr val="hlink"/>
                </a:solidFill>
                <a:hlinkClick r:id="rId3"/>
              </a:rPr>
              <a:t>This was the reaction to an anti-slavery speech in 1853 by Frederick Douglass.</a:t>
            </a:r>
            <a:endParaRPr/>
          </a:p>
          <a:p>
            <a:pPr marL="0" lvl="0" indent="0" algn="l" rtl="0">
              <a:spcBef>
                <a:spcPts val="1200"/>
              </a:spcBef>
              <a:spcAft>
                <a:spcPts val="1200"/>
              </a:spcAft>
              <a:buNone/>
            </a:pPr>
            <a:endParaRPr/>
          </a:p>
        </p:txBody>
      </p:sp>
      <p:pic>
        <p:nvPicPr>
          <p:cNvPr id="294" name="Google Shape;294;p44" descr="In 1853, The New York Herald reported on a speech Frederick Douglass delivered in the state capital. While the paper applauded the “extraordinary” and “eloquent” lecture, it regretted that Douglass’ rhetoric was “a little too fierce on the slavery question.” Years later, this time after emancipation, an Indiana paper came to the same judgment. The publication was “unfeignedly glad” for Douglass’ message, but beckoned him to change his tone, arguing he “will certainly do harm,” with “demands, however just, if arrogantly made.”" title="Except from article"/>
          <p:cNvPicPr preferRelativeResize="0"/>
          <p:nvPr/>
        </p:nvPicPr>
        <p:blipFill rotWithShape="1">
          <a:blip r:embed="rId4">
            <a:alphaModFix/>
          </a:blip>
          <a:srcRect l="5652" t="27361" r="55791" b="29199"/>
          <a:stretch/>
        </p:blipFill>
        <p:spPr>
          <a:xfrm>
            <a:off x="5013525" y="1436375"/>
            <a:ext cx="3216226" cy="2038249"/>
          </a:xfrm>
          <a:prstGeom prst="rect">
            <a:avLst/>
          </a:prstGeom>
          <a:noFill/>
          <a:ln>
            <a:noFill/>
          </a:ln>
        </p:spPr>
      </p:pic>
      <p:sp>
        <p:nvSpPr>
          <p:cNvPr id="295" name="Google Shape;295;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Not the right fit</a:t>
            </a:r>
            <a:endParaRPr/>
          </a:p>
        </p:txBody>
      </p:sp>
      <p:sp>
        <p:nvSpPr>
          <p:cNvPr id="301" name="Google Shape;301;p4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This is a very common phenomenon</a:t>
            </a:r>
            <a:r>
              <a:rPr lang="en"/>
              <a:t>.</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What does the best person look like?</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‘It's like looking in a mirror‘.</a:t>
            </a:r>
            <a:endParaRPr/>
          </a:p>
          <a:p>
            <a:pPr marL="0" lvl="0" indent="0" algn="l" rtl="0">
              <a:spcBef>
                <a:spcPts val="1200"/>
              </a:spcBef>
              <a:spcAft>
                <a:spcPts val="1200"/>
              </a:spcAft>
              <a:buNone/>
            </a:pPr>
            <a:endParaRPr/>
          </a:p>
        </p:txBody>
      </p:sp>
      <p:pic>
        <p:nvPicPr>
          <p:cNvPr id="302" name="Google Shape;302;p45" descr="Benchmark Men, that is, those who are white, Anglo-Celtic, heterosexual and able-bodied, have traditionally dominated masculinist institutions like the police force. As a result, it has come to be assumed that they must be the best people. Accordingly, decision makers persist in appointing and promoting those who look most like themselves. 'It's like looking in a mirror', said one member of a recruitment panel when asked what image he held of the 'best person'.[9] The essential subjectivity of determining who is the best person for the job has allowed the status quo to be perpetuated, institutionalised and normalised. It then becomes very difficult to change. As Rosabeth Moss Kanter has said of this phenomenon: 'The more closed the circle, the more difficult it is for 'outsiders' to break in. Their very difficulty in entering may be taken as a sign of incompetence ... '.[10]" title="Except from article"/>
          <p:cNvPicPr preferRelativeResize="0"/>
          <p:nvPr/>
        </p:nvPicPr>
        <p:blipFill rotWithShape="1">
          <a:blip r:embed="rId4">
            <a:alphaModFix/>
          </a:blip>
          <a:srcRect l="5970" t="26795" r="40243" b="27789"/>
          <a:stretch/>
        </p:blipFill>
        <p:spPr>
          <a:xfrm>
            <a:off x="4462851" y="1389610"/>
            <a:ext cx="4216800" cy="2002714"/>
          </a:xfrm>
          <a:prstGeom prst="rect">
            <a:avLst/>
          </a:prstGeom>
          <a:noFill/>
          <a:ln>
            <a:noFill/>
          </a:ln>
        </p:spPr>
      </p:pic>
      <p:sp>
        <p:nvSpPr>
          <p:cNvPr id="303" name="Google Shape;303;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That doesn't happen anymore</a:t>
            </a:r>
            <a:endParaRPr/>
          </a:p>
        </p:txBody>
      </p:sp>
      <p:sp>
        <p:nvSpPr>
          <p:cNvPr id="309" name="Google Shape;309;p4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Remember Ruby Bridges? This is what she looks like now in 2020. She even has a website at https://www.rubybridges.com/</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Don't let the black and white photos fool you into thinking it was a long time ago. Then remember the murder of George Floyd.</a:t>
            </a:r>
            <a:endParaRPr/>
          </a:p>
          <a:p>
            <a:pPr marL="0" lvl="0" indent="0" algn="l" rtl="0">
              <a:spcBef>
                <a:spcPts val="1200"/>
              </a:spcBef>
              <a:spcAft>
                <a:spcPts val="1200"/>
              </a:spcAft>
              <a:buNone/>
            </a:pPr>
            <a:endParaRPr/>
          </a:p>
        </p:txBody>
      </p:sp>
      <p:pic>
        <p:nvPicPr>
          <p:cNvPr id="310" name="Google Shape;310;p46" descr="Black woman with curly hair is Ruby Bridges from 2020. The photo is in colour from her website." title="Photo of Ruby Bridges"/>
          <p:cNvPicPr preferRelativeResize="0"/>
          <p:nvPr/>
        </p:nvPicPr>
        <p:blipFill rotWithShape="1">
          <a:blip r:embed="rId3">
            <a:alphaModFix/>
          </a:blip>
          <a:srcRect l="2956" t="28206" r="56265" b="27788"/>
          <a:stretch/>
        </p:blipFill>
        <p:spPr>
          <a:xfrm>
            <a:off x="5129825" y="1311299"/>
            <a:ext cx="3597648" cy="2183825"/>
          </a:xfrm>
          <a:prstGeom prst="rect">
            <a:avLst/>
          </a:prstGeom>
          <a:noFill/>
          <a:ln>
            <a:noFill/>
          </a:ln>
        </p:spPr>
      </p:pic>
      <p:sp>
        <p:nvSpPr>
          <p:cNvPr id="311" name="Google Shape;311;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But we already hire on merit</a:t>
            </a:r>
            <a:endParaRPr/>
          </a:p>
        </p:txBody>
      </p:sp>
      <p:sp>
        <p:nvSpPr>
          <p:cNvPr id="317" name="Google Shape;317;p4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i="1"/>
              <a:t>But </a:t>
            </a:r>
            <a:r>
              <a:rPr lang="en" i="1" u="sng">
                <a:solidFill>
                  <a:schemeClr val="hlink"/>
                </a:solidFill>
                <a:hlinkClick r:id="rId3"/>
              </a:rPr>
              <a:t>all of this information about Trump’s lifelong criminal activity has been documented, for years</a:t>
            </a:r>
            <a:r>
              <a:rPr lang="en" i="1"/>
              <a:t>—it just wasn’t brought to the forefront when voters needed to know about it. Sarah Kendzior </a:t>
            </a:r>
            <a:endParaRPr i="1"/>
          </a:p>
          <a:p>
            <a:pPr marL="0" lvl="0" indent="0" algn="l" rtl="0">
              <a:spcBef>
                <a:spcPts val="1200"/>
              </a:spcBef>
              <a:spcAft>
                <a:spcPts val="0"/>
              </a:spcAft>
              <a:buClr>
                <a:schemeClr val="dk1"/>
              </a:buClr>
              <a:buSzPts val="1100"/>
              <a:buFont typeface="Arial"/>
              <a:buNone/>
            </a:pPr>
            <a:r>
              <a:rPr lang="en"/>
              <a:t>Did Donald Trump, Boris Johnson and Scott Morrison get to the top due to merit?</a:t>
            </a:r>
            <a:endParaRPr/>
          </a:p>
          <a:p>
            <a:pPr marL="0" lvl="0" indent="0" algn="l" rtl="0">
              <a:spcBef>
                <a:spcPts val="1200"/>
              </a:spcBef>
              <a:spcAft>
                <a:spcPts val="1200"/>
              </a:spcAft>
              <a:buNone/>
            </a:pPr>
            <a:endParaRPr/>
          </a:p>
        </p:txBody>
      </p:sp>
      <p:pic>
        <p:nvPicPr>
          <p:cNvPr id="318" name="Google Shape;318;p47" descr="Red background with head of Statue of Liberty shown." title="Book cover Hiding in plain sight by Sarah Kendzior"/>
          <p:cNvPicPr preferRelativeResize="0"/>
          <p:nvPr/>
        </p:nvPicPr>
        <p:blipFill rotWithShape="1">
          <a:blip r:embed="rId4">
            <a:alphaModFix/>
          </a:blip>
          <a:srcRect l="12317" t="13542" r="57535" b="13962"/>
          <a:stretch/>
        </p:blipFill>
        <p:spPr>
          <a:xfrm>
            <a:off x="5745400" y="1265375"/>
            <a:ext cx="1921526" cy="2599101"/>
          </a:xfrm>
          <a:prstGeom prst="rect">
            <a:avLst/>
          </a:prstGeom>
          <a:noFill/>
          <a:ln>
            <a:noFill/>
          </a:ln>
        </p:spPr>
      </p:pic>
      <p:sp>
        <p:nvSpPr>
          <p:cNvPr id="319" name="Google Shape;319;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end of civilization</a:t>
            </a:r>
            <a:endParaRPr/>
          </a:p>
        </p:txBody>
      </p:sp>
      <p:sp>
        <p:nvSpPr>
          <p:cNvPr id="325" name="Google Shape;325;p4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anti-suffragette postcard from 1910 shows what the end of the world would look like if women got the vote.</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i="1"/>
              <a:t>When women vote it won't be lawful for a man to remain single.</a:t>
            </a:r>
            <a:endParaRPr i="1"/>
          </a:p>
          <a:p>
            <a:pPr marL="0" lvl="0" indent="0" algn="l" rtl="0">
              <a:spcBef>
                <a:spcPts val="1200"/>
              </a:spcBef>
              <a:spcAft>
                <a:spcPts val="1200"/>
              </a:spcAft>
              <a:buNone/>
            </a:pPr>
            <a:endParaRPr/>
          </a:p>
        </p:txBody>
      </p:sp>
      <p:pic>
        <p:nvPicPr>
          <p:cNvPr id="326" name="Google Shape;326;p48" descr="Postcard from 1910 showing women forcibly taking men to the marriage office. Text says When women vote it won't be lawful for a man to remain single.&#10;&#10;Signs outside a Registry office saying Weddings while you wait! Marriages by the hour, day or job." title="Postcard from 1910"/>
          <p:cNvPicPr preferRelativeResize="0"/>
          <p:nvPr/>
        </p:nvPicPr>
        <p:blipFill rotWithShape="1">
          <a:blip r:embed="rId3">
            <a:alphaModFix/>
          </a:blip>
          <a:srcRect l="6922" t="24260" r="44841" b="19044"/>
          <a:stretch/>
        </p:blipFill>
        <p:spPr>
          <a:xfrm>
            <a:off x="5054575" y="1915125"/>
            <a:ext cx="2079298" cy="1374800"/>
          </a:xfrm>
          <a:prstGeom prst="rect">
            <a:avLst/>
          </a:prstGeom>
          <a:noFill/>
          <a:ln>
            <a:noFill/>
          </a:ln>
        </p:spPr>
      </p:pic>
      <p:sp>
        <p:nvSpPr>
          <p:cNvPr id="327" name="Google Shape;327;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There are many more delaying tactics</a:t>
            </a:r>
            <a:endParaRPr/>
          </a:p>
        </p:txBody>
      </p:sp>
      <p:sp>
        <p:nvSpPr>
          <p:cNvPr id="333" name="Google Shape;333;p4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Some of the others include:</a:t>
            </a:r>
            <a:endParaRPr/>
          </a:p>
          <a:p>
            <a:pPr marL="457200" lvl="0" indent="-304800" algn="l" rtl="0">
              <a:spcBef>
                <a:spcPts val="1200"/>
              </a:spcBef>
              <a:spcAft>
                <a:spcPts val="0"/>
              </a:spcAft>
              <a:buSzPts val="1200"/>
              <a:buChar char="●"/>
            </a:pPr>
            <a:r>
              <a:rPr lang="en"/>
              <a:t>This isn't the right time</a:t>
            </a:r>
            <a:endParaRPr/>
          </a:p>
          <a:p>
            <a:pPr marL="457200" lvl="0" indent="-304800" algn="l" rtl="0">
              <a:spcBef>
                <a:spcPts val="0"/>
              </a:spcBef>
              <a:spcAft>
                <a:spcPts val="0"/>
              </a:spcAft>
              <a:buSzPts val="1200"/>
              <a:buChar char="●"/>
            </a:pPr>
            <a:r>
              <a:rPr lang="en"/>
              <a:t>There are no quality candidates</a:t>
            </a:r>
            <a:endParaRPr/>
          </a:p>
          <a:p>
            <a:pPr marL="457200" lvl="0" indent="-304800" algn="l" rtl="0">
              <a:spcBef>
                <a:spcPts val="0"/>
              </a:spcBef>
              <a:spcAft>
                <a:spcPts val="0"/>
              </a:spcAft>
              <a:buSzPts val="1200"/>
              <a:buChar char="●"/>
            </a:pPr>
            <a:r>
              <a:rPr lang="en"/>
              <a:t>I'm already doing X, I can't do Y as well!</a:t>
            </a:r>
            <a:endParaRPr/>
          </a:p>
          <a:p>
            <a:pPr marL="457200" lvl="0" indent="-304800" algn="l" rtl="0">
              <a:spcBef>
                <a:spcPts val="0"/>
              </a:spcBef>
              <a:spcAft>
                <a:spcPts val="0"/>
              </a:spcAft>
              <a:buSzPts val="1200"/>
              <a:buChar char="●"/>
            </a:pPr>
            <a:r>
              <a:rPr lang="en"/>
              <a:t>We tried before and failed</a:t>
            </a:r>
            <a:endParaRPr/>
          </a:p>
          <a:p>
            <a:pPr marL="457200" lvl="0" indent="-304800" algn="l" rtl="0">
              <a:spcBef>
                <a:spcPts val="0"/>
              </a:spcBef>
              <a:spcAft>
                <a:spcPts val="0"/>
              </a:spcAft>
              <a:buSzPts val="1200"/>
              <a:buChar char="●"/>
            </a:pPr>
            <a:r>
              <a:rPr lang="en"/>
              <a:t>Good idea, we will get back to you...</a:t>
            </a:r>
            <a:endParaRPr/>
          </a:p>
          <a:p>
            <a:pPr marL="457200" lvl="0" indent="-304800" algn="l" rtl="0">
              <a:spcBef>
                <a:spcPts val="0"/>
              </a:spcBef>
              <a:spcAft>
                <a:spcPts val="0"/>
              </a:spcAft>
              <a:buSzPts val="1200"/>
              <a:buChar char="●"/>
            </a:pPr>
            <a:r>
              <a:rPr lang="en"/>
              <a:t>But that has never affected me personally</a:t>
            </a:r>
            <a:endParaRPr/>
          </a:p>
          <a:p>
            <a:pPr marL="457200" lvl="0" indent="-304800" algn="l" rtl="0">
              <a:spcBef>
                <a:spcPts val="0"/>
              </a:spcBef>
              <a:spcAft>
                <a:spcPts val="0"/>
              </a:spcAft>
              <a:buSzPts val="1200"/>
              <a:buChar char="●"/>
            </a:pPr>
            <a:r>
              <a:rPr lang="en"/>
              <a:t>I don't have privilege, I just worked hard</a:t>
            </a:r>
            <a:endParaRPr/>
          </a:p>
          <a:p>
            <a:pPr marL="0" lvl="0" indent="0" algn="l" rtl="0">
              <a:spcBef>
                <a:spcPts val="1200"/>
              </a:spcBef>
              <a:spcAft>
                <a:spcPts val="0"/>
              </a:spcAft>
              <a:buClr>
                <a:schemeClr val="dk1"/>
              </a:buClr>
              <a:buSzPts val="1100"/>
              <a:buFont typeface="Arial"/>
              <a:buNone/>
            </a:pPr>
            <a:r>
              <a:rPr lang="en"/>
              <a:t>These are all ways to delay the actions needed to change the system.</a:t>
            </a:r>
            <a:endParaRPr/>
          </a:p>
          <a:p>
            <a:pPr marL="0" lvl="0" indent="0" algn="l" rtl="0">
              <a:spcBef>
                <a:spcPts val="1200"/>
              </a:spcBef>
              <a:spcAft>
                <a:spcPts val="1200"/>
              </a:spcAft>
              <a:buNone/>
            </a:pPr>
            <a:endParaRPr/>
          </a:p>
        </p:txBody>
      </p:sp>
      <p:sp>
        <p:nvSpPr>
          <p:cNvPr id="334" name="Google Shape;334;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Intersectionality Spectrum</a:t>
            </a:r>
            <a:endParaRPr/>
          </a:p>
        </p:txBody>
      </p:sp>
      <p:sp>
        <p:nvSpPr>
          <p:cNvPr id="340" name="Google Shape;340;p5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created a model to help visualise “degree of difficulty” based off this picture so that it can be taken into account when looking at “merit”.</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This sits into the people-centered category, as we are aiming to understand each person we work or interact with.</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But the risk is that this will dehumanise and this needs to be kept in mind as we continue.</a:t>
            </a:r>
            <a:endParaRPr/>
          </a:p>
          <a:p>
            <a:pPr marL="0" lvl="0" indent="0" algn="l" rtl="0">
              <a:spcBef>
                <a:spcPts val="1200"/>
              </a:spcBef>
              <a:spcAft>
                <a:spcPts val="1200"/>
              </a:spcAft>
              <a:buNone/>
            </a:pPr>
            <a:endParaRPr/>
          </a:p>
        </p:txBody>
      </p:sp>
      <p:pic>
        <p:nvPicPr>
          <p:cNvPr id="341" name="Google Shape;341;p50" descr="Picture of a white man and a black woman playing snakes and ladders with different boards. The black woman has many more snakes than the white man and less ladders. In one instance for the white man, there is a snake that ends on the bottom of a ladder to represent someone doing badly but still getting a promottion - this is called 'failing up' eg. Donald Trump. It also shows that the white man is just ahead of the black woman in his career, but who has done the best to get to that position based on the degree of difficult of their board? " title="Figure 1 Snakes and Ladders analogy"/>
          <p:cNvPicPr preferRelativeResize="0"/>
          <p:nvPr/>
        </p:nvPicPr>
        <p:blipFill>
          <a:blip r:embed="rId3">
            <a:alphaModFix/>
          </a:blip>
          <a:stretch>
            <a:fillRect/>
          </a:stretch>
        </p:blipFill>
        <p:spPr>
          <a:xfrm>
            <a:off x="4851900" y="1347425"/>
            <a:ext cx="3159463" cy="3527400"/>
          </a:xfrm>
          <a:prstGeom prst="rect">
            <a:avLst/>
          </a:prstGeom>
          <a:noFill/>
          <a:ln>
            <a:noFill/>
          </a:ln>
        </p:spPr>
      </p:pic>
      <p:sp>
        <p:nvSpPr>
          <p:cNvPr id="342" name="Google Shape;34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At a fundamental level, we need to rehumanise the marginalised people that have been dehumanised.</a:t>
            </a:r>
            <a:endParaRPr/>
          </a:p>
        </p:txBody>
      </p:sp>
      <p:sp>
        <p:nvSpPr>
          <p:cNvPr id="348" name="Google Shape;348;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This will challenge you</a:t>
            </a:r>
            <a:endParaRPr/>
          </a:p>
        </p:txBody>
      </p:sp>
      <p:sp>
        <p:nvSpPr>
          <p:cNvPr id="76" name="Google Shape;76;p1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Feeling uncomfortable is part of change. This presentation allows you an opportunity to change but doesn’t shy away from “uncomfortable truths”.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Ruby Bridges was 6 in 1960 when she went to a previously white school. How did she feel throughout that year?</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None/>
            </a:pPr>
            <a:r>
              <a:rPr lang="en"/>
              <a:t>This is why it is important to centre marginalised perspectives.</a:t>
            </a:r>
            <a:endParaRPr/>
          </a:p>
          <a:p>
            <a:pPr marL="0" lvl="0" indent="0" algn="l" rtl="0">
              <a:spcBef>
                <a:spcPts val="1200"/>
              </a:spcBef>
              <a:spcAft>
                <a:spcPts val="0"/>
              </a:spcAft>
              <a:buClr>
                <a:schemeClr val="dk1"/>
              </a:buClr>
              <a:buSzPts val="1100"/>
              <a:buFont typeface="Arial"/>
              <a:buNone/>
            </a:pPr>
            <a:r>
              <a:rPr lang="en" u="sng">
                <a:solidFill>
                  <a:schemeClr val="hlink"/>
                </a:solidFill>
                <a:hlinkClick r:id="rId3"/>
              </a:rPr>
              <a:t>Tweet from Kate Kelly that is displayed as an image on this slide</a:t>
            </a:r>
            <a:endParaRPr/>
          </a:p>
          <a:p>
            <a:pPr marL="0" lvl="0" indent="0" algn="l" rtl="0">
              <a:spcBef>
                <a:spcPts val="1200"/>
              </a:spcBef>
              <a:spcAft>
                <a:spcPts val="1200"/>
              </a:spcAft>
              <a:buNone/>
            </a:pPr>
            <a:endParaRPr/>
          </a:p>
        </p:txBody>
      </p:sp>
      <p:pic>
        <p:nvPicPr>
          <p:cNvPr id="77" name="Google Shape;77;p16" descr="A tweet about Ruby Bridges: Never forget when Ruby Bridges integrated her elementary school a white woman woman held up a black baby doll in a coffin &amp; another white woman threatened to poison her. The entire school year Ruby was  only allowed to eat food that she brought from home, for her own safety.&#10;&#10;Collage of small black girl being escorted by security., white protestors with sign &quot;We want to keep our school white&quot;, and a black baby doll in a coffin held by white female protestors." title="Tweet by Kate Kelly"/>
          <p:cNvPicPr preferRelativeResize="0"/>
          <p:nvPr/>
        </p:nvPicPr>
        <p:blipFill>
          <a:blip r:embed="rId4">
            <a:alphaModFix/>
          </a:blip>
          <a:stretch>
            <a:fillRect/>
          </a:stretch>
        </p:blipFill>
        <p:spPr>
          <a:xfrm>
            <a:off x="5386826" y="1463700"/>
            <a:ext cx="2791875" cy="2815500"/>
          </a:xfrm>
          <a:prstGeom prst="rect">
            <a:avLst/>
          </a:prstGeom>
          <a:noFill/>
          <a:ln>
            <a:noFill/>
          </a:ln>
        </p:spPr>
      </p:pic>
      <p:sp>
        <p:nvSpPr>
          <p:cNvPr id="78" name="Google Shape;7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All models are wrong but some are useful. George Box</a:t>
            </a:r>
            <a:endParaRPr/>
          </a:p>
        </p:txBody>
      </p:sp>
      <p:sp>
        <p:nvSpPr>
          <p:cNvPr id="354" name="Google Shape;354;p5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From the article Box, G. E. P. (1979), "Robustness in the strategy of scientific model building", in Launer, R. L.; Wilkinson, G. N. (eds.), Robustness in Statistics, Academic Press, pp. 201–236, doi:10.1016/B978-0-12-438150-6.50018-2, ISBN 9781483263366.</a:t>
            </a:r>
            <a:endParaRPr/>
          </a:p>
        </p:txBody>
      </p:sp>
      <p:sp>
        <p:nvSpPr>
          <p:cNvPr id="355" name="Google Shape;355;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Intersectionality Spectrum initial figure</a:t>
            </a:r>
            <a:endParaRPr/>
          </a:p>
        </p:txBody>
      </p:sp>
      <p:sp>
        <p:nvSpPr>
          <p:cNvPr id="361" name="Google Shape;361;p5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Initial intersectionality figure shown in Figure 1.</a:t>
            </a:r>
            <a:endParaRPr/>
          </a:p>
        </p:txBody>
      </p:sp>
      <p:pic>
        <p:nvPicPr>
          <p:cNvPr id="362" name="Google Shape;362;p53" descr="alt=&quot;Intersectionality spectrum with different categories of intersectionality along the x-axis and the degree of difficulty shown as a bar graph on the y-axis. There is a dotted vertical line that separate visiable spectrum from invisible spectrum.&quot;" title="Figure 1 Initial Intersectionality Graph"/>
          <p:cNvPicPr preferRelativeResize="0"/>
          <p:nvPr/>
        </p:nvPicPr>
        <p:blipFill rotWithShape="1">
          <a:blip r:embed="rId3">
            <a:alphaModFix/>
          </a:blip>
          <a:srcRect t="13257" b="14810"/>
          <a:stretch/>
        </p:blipFill>
        <p:spPr>
          <a:xfrm>
            <a:off x="4680900" y="1785175"/>
            <a:ext cx="4310698" cy="1744149"/>
          </a:xfrm>
          <a:prstGeom prst="rect">
            <a:avLst/>
          </a:prstGeom>
          <a:noFill/>
          <a:ln>
            <a:noFill/>
          </a:ln>
        </p:spPr>
      </p:pic>
      <p:sp>
        <p:nvSpPr>
          <p:cNvPr id="363" name="Google Shape;363;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Intersectionality Spectrum - showing calculation</a:t>
            </a:r>
            <a:endParaRPr/>
          </a:p>
        </p:txBody>
      </p:sp>
      <p:sp>
        <p:nvSpPr>
          <p:cNvPr id="369" name="Google Shape;369;p5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100">
                <a:solidFill>
                  <a:srgbClr val="232325"/>
                </a:solidFill>
              </a:rPr>
              <a:t>Degree of Difficulty is 2^number of marginalised groups. Use base 3 for highly marginalised groups. See Figure 1.</a:t>
            </a:r>
            <a:endParaRPr/>
          </a:p>
        </p:txBody>
      </p:sp>
      <p:pic>
        <p:nvPicPr>
          <p:cNvPr id="370" name="Google Shape;370;p54" descr="Intersectionality spectrum with different categories of intersectionality along the x-axis and the degree of difficulty shown as a bar graph on the y-axis. There is a dotted vertical line that separate visiable spectrum from invisible spectrum. Orange rectangle with black text that says &quot;Degree of Difficulty is 2 to the power of the number of marginalised groups. Use base 3 for highly marginalised groups.&quot;" title="Figure 1 Intersectionality spectrum with explanation of Degree of Difficulty."/>
          <p:cNvPicPr preferRelativeResize="0"/>
          <p:nvPr/>
        </p:nvPicPr>
        <p:blipFill rotWithShape="1">
          <a:blip r:embed="rId3">
            <a:alphaModFix/>
          </a:blip>
          <a:srcRect t="15231" b="15377"/>
          <a:stretch/>
        </p:blipFill>
        <p:spPr>
          <a:xfrm>
            <a:off x="4373100" y="2209250"/>
            <a:ext cx="4310698" cy="1682575"/>
          </a:xfrm>
          <a:prstGeom prst="rect">
            <a:avLst/>
          </a:prstGeom>
          <a:noFill/>
          <a:ln>
            <a:noFill/>
          </a:ln>
        </p:spPr>
      </p:pic>
      <p:sp>
        <p:nvSpPr>
          <p:cNvPr id="371" name="Google Shape;371;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Intersectionality Spectrum - Most DEI initiatives target gender equity</a:t>
            </a:r>
            <a:endParaRPr/>
          </a:p>
        </p:txBody>
      </p:sp>
      <p:sp>
        <p:nvSpPr>
          <p:cNvPr id="377" name="Google Shape;377;p5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Most DEI initiatives target gender equity. See Figure 1.</a:t>
            </a:r>
            <a:endParaRPr/>
          </a:p>
        </p:txBody>
      </p:sp>
      <p:pic>
        <p:nvPicPr>
          <p:cNvPr id="378" name="Google Shape;378;p55" descr="Intersectionality spectrum with different categories of intersectionality along the x-axis and the degree of difficulty shown as a bar graph on the y-axis. There is a dotted vertical line that separate visiable spectrum from invisible spectrum.&#10;&#10;Orange rectangle with text that says &quot;Most DEI initiatives target gender equity.&quot;. Three orange arrows are connecting this orange rectangle to the Degree of Difficulty category of White Women." title="Figure 1 Intersectionality Spectrum showing how DEI initiatives tend to target white females when targeting gender equity."/>
          <p:cNvPicPr preferRelativeResize="0"/>
          <p:nvPr/>
        </p:nvPicPr>
        <p:blipFill rotWithShape="1">
          <a:blip r:embed="rId3">
            <a:alphaModFix/>
          </a:blip>
          <a:srcRect t="15234" b="14525"/>
          <a:stretch/>
        </p:blipFill>
        <p:spPr>
          <a:xfrm>
            <a:off x="4680900" y="1833050"/>
            <a:ext cx="4310698" cy="1703101"/>
          </a:xfrm>
          <a:prstGeom prst="rect">
            <a:avLst/>
          </a:prstGeom>
          <a:noFill/>
          <a:ln>
            <a:noFill/>
          </a:ln>
        </p:spPr>
      </p:pic>
      <p:sp>
        <p:nvSpPr>
          <p:cNvPr id="379" name="Google Shape;379;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Intersectionality Spectrum and Triaging</a:t>
            </a:r>
            <a:endParaRPr/>
          </a:p>
        </p:txBody>
      </p:sp>
      <p:sp>
        <p:nvSpPr>
          <p:cNvPr id="385" name="Google Shape;385;p5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100">
                <a:solidFill>
                  <a:srgbClr val="232325"/>
                </a:solidFill>
              </a:rPr>
              <a:t>We should be triaging to help those who need it most, similar to a hospital setting as in Figure 1.</a:t>
            </a:r>
            <a:endParaRPr/>
          </a:p>
        </p:txBody>
      </p:sp>
      <p:pic>
        <p:nvPicPr>
          <p:cNvPr id="386" name="Google Shape;386;p56" descr=" Intersectionality spectrum with different categories of intersectionality along the x-axis and the degree of difficulty shown as a bar graph on the y-axis. It shows 3 arrows pointing down on the bars that have the highest degree of difficulty to signify that we need to prioritise support to those who need it most because they have been discriinated the most. It has one green arrow pointing down to those with smaller degrees of difficulty to signify we still need to help those people as well, but with less intensity or frequency. This is similar to how a hospital should triage patients, in that we need to look after the sickest people first. Please note that every Intersectionality Spectrum has to be contextual. That means that the model isn't fixed, it is highly contextual and created to fit the situation you are focusing on." title="Figure 1 Intersectionality Spectrum and Triaging figure"/>
          <p:cNvPicPr preferRelativeResize="0"/>
          <p:nvPr/>
        </p:nvPicPr>
        <p:blipFill rotWithShape="1">
          <a:blip r:embed="rId3">
            <a:alphaModFix/>
          </a:blip>
          <a:srcRect b="14813"/>
          <a:stretch/>
        </p:blipFill>
        <p:spPr>
          <a:xfrm>
            <a:off x="4680900" y="1463700"/>
            <a:ext cx="4310698" cy="2065624"/>
          </a:xfrm>
          <a:prstGeom prst="rect">
            <a:avLst/>
          </a:prstGeom>
          <a:noFill/>
          <a:ln>
            <a:noFill/>
          </a:ln>
        </p:spPr>
      </p:pic>
      <p:sp>
        <p:nvSpPr>
          <p:cNvPr id="387" name="Google Shape;387;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Merit Model Percentage</a:t>
            </a:r>
            <a:endParaRPr/>
          </a:p>
        </p:txBody>
      </p:sp>
      <p:sp>
        <p:nvSpPr>
          <p:cNvPr id="393" name="Google Shape;393;p5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Further to the Intersectionality Spectrum and the Degree of Difficulty, I wanted to demonstrate what merit might look like if you took into account opportunities as well.</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This is similar to the</a:t>
            </a:r>
            <a:r>
              <a:rPr lang="en" u="sng">
                <a:solidFill>
                  <a:schemeClr val="hlink"/>
                </a:solidFill>
                <a:hlinkClick r:id="rId3"/>
              </a:rPr>
              <a:t> Achievement Relative to Opportunity that is part of Monash University</a:t>
            </a:r>
            <a:r>
              <a:rPr lang="en"/>
              <a:t>, but should also take into account opportunities missed before becoming a student or worker.</a:t>
            </a:r>
            <a:endParaRPr/>
          </a:p>
          <a:p>
            <a:pPr marL="0" lvl="0" indent="0" algn="l" rtl="0">
              <a:spcBef>
                <a:spcPts val="1200"/>
              </a:spcBef>
              <a:spcAft>
                <a:spcPts val="1200"/>
              </a:spcAft>
              <a:buNone/>
            </a:pPr>
            <a:endParaRPr/>
          </a:p>
        </p:txBody>
      </p:sp>
      <p:pic>
        <p:nvPicPr>
          <p:cNvPr id="394" name="Google Shape;394;p57" descr="The Merit Model Percentage is calculated as the skills and experience divided by opportunities and multipled by the degree of difficulty." title="Calculation of the Merit Model Percentage."/>
          <p:cNvPicPr preferRelativeResize="0"/>
          <p:nvPr/>
        </p:nvPicPr>
        <p:blipFill rotWithShape="1">
          <a:blip r:embed="rId4">
            <a:alphaModFix/>
          </a:blip>
          <a:srcRect l="50716" t="39491" r="5174" b="37659"/>
          <a:stretch/>
        </p:blipFill>
        <p:spPr>
          <a:xfrm>
            <a:off x="5317802" y="1969851"/>
            <a:ext cx="3450773" cy="1005450"/>
          </a:xfrm>
          <a:prstGeom prst="rect">
            <a:avLst/>
          </a:prstGeom>
          <a:noFill/>
          <a:ln>
            <a:noFill/>
          </a:ln>
        </p:spPr>
      </p:pic>
      <p:sp>
        <p:nvSpPr>
          <p:cNvPr id="395" name="Google Shape;395;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Nova Peris</a:t>
            </a:r>
            <a:endParaRPr/>
          </a:p>
        </p:txBody>
      </p:sp>
      <p:sp>
        <p:nvSpPr>
          <p:cNvPr id="401" name="Google Shape;401;p5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The first First Nations person to win an Olympic gold medal. </a:t>
            </a:r>
            <a:endParaRPr/>
          </a:p>
          <a:p>
            <a:pPr marL="457200" lvl="0" indent="-304800" algn="l" rtl="0">
              <a:spcBef>
                <a:spcPts val="0"/>
              </a:spcBef>
              <a:spcAft>
                <a:spcPts val="0"/>
              </a:spcAft>
              <a:buSzPts val="1200"/>
              <a:buChar char="●"/>
            </a:pPr>
            <a:r>
              <a:rPr lang="en"/>
              <a:t>One of the very first people to represent their country at Olympic level in two distinct sports. </a:t>
            </a:r>
            <a:endParaRPr/>
          </a:p>
          <a:p>
            <a:pPr marL="457200" lvl="0" indent="-304800" algn="l" rtl="0">
              <a:spcBef>
                <a:spcPts val="0"/>
              </a:spcBef>
              <a:spcAft>
                <a:spcPts val="0"/>
              </a:spcAft>
              <a:buSzPts val="1200"/>
              <a:buChar char="●"/>
            </a:pPr>
            <a:r>
              <a:rPr lang="en"/>
              <a:t>The only Australian athlete to win Olympic gold in one sport and Commonwealth Games gold in another. </a:t>
            </a:r>
            <a:endParaRPr/>
          </a:p>
          <a:p>
            <a:pPr marL="457200" lvl="0" indent="-304800" algn="l" rtl="0">
              <a:spcBef>
                <a:spcPts val="0"/>
              </a:spcBef>
              <a:spcAft>
                <a:spcPts val="0"/>
              </a:spcAft>
              <a:buSzPts val="1200"/>
              <a:buChar char="●"/>
            </a:pPr>
            <a:r>
              <a:rPr lang="en"/>
              <a:t>Australia's first First Nations woman elected to federal parliament.</a:t>
            </a:r>
            <a:endParaRPr/>
          </a:p>
          <a:p>
            <a:pPr marL="457200" lvl="0" indent="-304800" algn="l" rtl="0">
              <a:spcBef>
                <a:spcPts val="0"/>
              </a:spcBef>
              <a:spcAft>
                <a:spcPts val="0"/>
              </a:spcAft>
              <a:buSzPts val="1200"/>
              <a:buChar char="●"/>
            </a:pPr>
            <a:r>
              <a:rPr lang="en" u="sng">
                <a:solidFill>
                  <a:schemeClr val="hlink"/>
                </a:solidFill>
                <a:hlinkClick r:id="rId3"/>
              </a:rPr>
              <a:t>https://trove.nla.gov.au/work/8345406?q&amp;versionId=9620252+44665336+260827319</a:t>
            </a:r>
            <a:r>
              <a:rPr lang="en"/>
              <a:t> </a:t>
            </a:r>
            <a:endParaRPr/>
          </a:p>
        </p:txBody>
      </p:sp>
      <p:pic>
        <p:nvPicPr>
          <p:cNvPr id="402" name="Google Shape;402;p58" descr="Photo of dark skinned First Nations woman Nova Peris smiling. She has black hair and dark eyes." title="Front cover of book Nova My Story"/>
          <p:cNvPicPr preferRelativeResize="0"/>
          <p:nvPr/>
        </p:nvPicPr>
        <p:blipFill rotWithShape="1">
          <a:blip r:embed="rId4">
            <a:alphaModFix/>
          </a:blip>
          <a:srcRect l="13587" t="8459" r="57693" b="12843"/>
          <a:stretch/>
        </p:blipFill>
        <p:spPr>
          <a:xfrm>
            <a:off x="5902725" y="971250"/>
            <a:ext cx="1880923" cy="2899400"/>
          </a:xfrm>
          <a:prstGeom prst="rect">
            <a:avLst/>
          </a:prstGeom>
          <a:noFill/>
          <a:ln>
            <a:noFill/>
          </a:ln>
        </p:spPr>
      </p:pic>
      <p:sp>
        <p:nvSpPr>
          <p:cNvPr id="403" name="Google Shape;403;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Merit Model for Nova Peris</a:t>
            </a:r>
            <a:endParaRPr/>
          </a:p>
        </p:txBody>
      </p:sp>
      <p:sp>
        <p:nvSpPr>
          <p:cNvPr id="409" name="Google Shape;409;p5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Her range calculation: </a:t>
            </a:r>
            <a:endParaRPr/>
          </a:p>
          <a:p>
            <a:pPr marL="457200" lvl="0" indent="-304800" algn="l" rtl="0">
              <a:spcBef>
                <a:spcPts val="1200"/>
              </a:spcBef>
              <a:spcAft>
                <a:spcPts val="0"/>
              </a:spcAft>
              <a:buSzPts val="1200"/>
              <a:buChar char="●"/>
            </a:pPr>
            <a:r>
              <a:rPr lang="en"/>
              <a:t>Skills and experience is 3</a:t>
            </a:r>
            <a:endParaRPr/>
          </a:p>
          <a:p>
            <a:pPr marL="457200" lvl="0" indent="-304800" algn="l" rtl="0">
              <a:spcBef>
                <a:spcPts val="0"/>
              </a:spcBef>
              <a:spcAft>
                <a:spcPts val="0"/>
              </a:spcAft>
              <a:buSzPts val="1200"/>
              <a:buChar char="●"/>
            </a:pPr>
            <a:r>
              <a:rPr lang="en"/>
              <a:t>Opportunities is a range 1 or 2</a:t>
            </a:r>
            <a:endParaRPr/>
          </a:p>
          <a:p>
            <a:pPr marL="457200" lvl="0" indent="-304800" algn="l" rtl="0">
              <a:spcBef>
                <a:spcPts val="0"/>
              </a:spcBef>
              <a:spcAft>
                <a:spcPts val="0"/>
              </a:spcAft>
              <a:buSzPts val="1200"/>
              <a:buChar char="●"/>
            </a:pPr>
            <a:r>
              <a:rPr lang="en"/>
              <a:t>Degree of Difficulty is 3^2 = 9</a:t>
            </a:r>
            <a:endParaRPr/>
          </a:p>
          <a:p>
            <a:pPr marL="457200" lvl="0" indent="-304800" algn="l" rtl="0">
              <a:spcBef>
                <a:spcPts val="0"/>
              </a:spcBef>
              <a:spcAft>
                <a:spcPts val="0"/>
              </a:spcAft>
              <a:buSzPts val="1200"/>
              <a:buChar char="●"/>
            </a:pPr>
            <a:r>
              <a:rPr lang="en"/>
              <a:t>Merit Model % range is 1350% to 2700%</a:t>
            </a:r>
            <a:endParaRPr/>
          </a:p>
          <a:p>
            <a:pPr marL="457200" lvl="0" indent="-304800" algn="l" rtl="0">
              <a:spcBef>
                <a:spcPts val="0"/>
              </a:spcBef>
              <a:spcAft>
                <a:spcPts val="0"/>
              </a:spcAft>
              <a:buSzPts val="1200"/>
              <a:buChar char="●"/>
            </a:pPr>
            <a:r>
              <a:rPr lang="en"/>
              <a:t>To give a benchmark, I could only obtain a maximum of 600% given my Degree of Difficulty of 2^1=2. I would rate myself in the range of 200 to 300%.</a:t>
            </a:r>
            <a:endParaRPr/>
          </a:p>
          <a:p>
            <a:pPr marL="0" lvl="0" indent="0" algn="l" rtl="0">
              <a:spcBef>
                <a:spcPts val="1200"/>
              </a:spcBef>
              <a:spcAft>
                <a:spcPts val="1200"/>
              </a:spcAft>
              <a:buNone/>
            </a:pPr>
            <a:endParaRPr/>
          </a:p>
        </p:txBody>
      </p:sp>
      <p:pic>
        <p:nvPicPr>
          <p:cNvPr id="410" name="Google Shape;410;p59" descr="Photo of dark skinned First Nations woman Nova Peris smiling. She has black hair and dark eyes." title="Front cover of book Nova My Story"/>
          <p:cNvPicPr preferRelativeResize="0"/>
          <p:nvPr/>
        </p:nvPicPr>
        <p:blipFill rotWithShape="1">
          <a:blip r:embed="rId3">
            <a:alphaModFix/>
          </a:blip>
          <a:srcRect l="13587" t="8459" r="57693" b="12843"/>
          <a:stretch/>
        </p:blipFill>
        <p:spPr>
          <a:xfrm>
            <a:off x="5902725" y="971250"/>
            <a:ext cx="1880923" cy="2899400"/>
          </a:xfrm>
          <a:prstGeom prst="rect">
            <a:avLst/>
          </a:prstGeom>
          <a:noFill/>
          <a:ln>
            <a:noFill/>
          </a:ln>
        </p:spPr>
      </p:pic>
      <p:sp>
        <p:nvSpPr>
          <p:cNvPr id="411" name="Google Shape;411;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From Theory to Implementation</a:t>
            </a:r>
            <a:endParaRPr/>
          </a:p>
        </p:txBody>
      </p:sp>
      <p:sp>
        <p:nvSpPr>
          <p:cNvPr id="417" name="Google Shape;417;p6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In this section, we will talk about examples of how you can take this framework and apply it into most situations by using discourse analysis. </a:t>
            </a:r>
            <a:endParaRPr/>
          </a:p>
        </p:txBody>
      </p:sp>
      <p:sp>
        <p:nvSpPr>
          <p:cNvPr id="418" name="Google Shape;418;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Discourse Analysis</a:t>
            </a:r>
            <a:endParaRPr/>
          </a:p>
        </p:txBody>
      </p:sp>
      <p:sp>
        <p:nvSpPr>
          <p:cNvPr id="424" name="Google Shape;424;p61"/>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 makes discourse analysis unique is that it posits that social reality is socially constructed. </a:t>
            </a:r>
            <a:r>
              <a:rPr lang="en" u="sng">
                <a:solidFill>
                  <a:schemeClr val="hlink"/>
                </a:solidFill>
                <a:hlinkClick r:id="rId3"/>
              </a:rPr>
              <a:t>Discourse analysis goes beyond the literal meaning of words and languages</a:t>
            </a:r>
            <a:r>
              <a:rPr lang="en"/>
              <a:t>.</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Discourse analysis can also tell you a lot about power and power imbalances, including how this is developed and maintained.</a:t>
            </a:r>
            <a:endParaRPr/>
          </a:p>
          <a:p>
            <a:pPr marL="0" lvl="0" indent="0" algn="l" rtl="0">
              <a:spcBef>
                <a:spcPts val="1200"/>
              </a:spcBef>
              <a:spcAft>
                <a:spcPts val="1200"/>
              </a:spcAft>
              <a:buNone/>
            </a:pPr>
            <a:endParaRPr/>
          </a:p>
        </p:txBody>
      </p:sp>
      <p:sp>
        <p:nvSpPr>
          <p:cNvPr id="425" name="Google Shape;425;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Courage is needed</a:t>
            </a:r>
            <a:endParaRPr/>
          </a:p>
        </p:txBody>
      </p:sp>
      <p:sp>
        <p:nvSpPr>
          <p:cNvPr id="84" name="Google Shape;84;p1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 need to acknowledge that writing the original document and preparing for this presentation was difficult emotionally.</a:t>
            </a:r>
            <a:endParaRPr/>
          </a:p>
          <a:p>
            <a:pPr marL="457200" lvl="0" indent="-304800" algn="l" rtl="0">
              <a:spcBef>
                <a:spcPts val="0"/>
              </a:spcBef>
              <a:spcAft>
                <a:spcPts val="0"/>
              </a:spcAft>
              <a:buSzPts val="1200"/>
              <a:buChar char="●"/>
            </a:pPr>
            <a:r>
              <a:rPr lang="en"/>
              <a:t>It will be difficult for me to give this presentation. I will be anxious, especially with any questions at the end.</a:t>
            </a:r>
            <a:endParaRPr/>
          </a:p>
          <a:p>
            <a:pPr marL="457200" lvl="0" indent="-304800" algn="l" rtl="0">
              <a:spcBef>
                <a:spcPts val="0"/>
              </a:spcBef>
              <a:spcAft>
                <a:spcPts val="0"/>
              </a:spcAft>
              <a:buSzPts val="1200"/>
              <a:buChar char="●"/>
            </a:pPr>
            <a:r>
              <a:rPr lang="en"/>
              <a:t>I need courage to be able to do this.</a:t>
            </a:r>
            <a:endParaRPr/>
          </a:p>
          <a:p>
            <a:pPr marL="457200" lvl="0" indent="-304800" algn="l" rtl="0">
              <a:spcBef>
                <a:spcPts val="0"/>
              </a:spcBef>
              <a:spcAft>
                <a:spcPts val="0"/>
              </a:spcAft>
              <a:buSzPts val="1200"/>
              <a:buChar char="●"/>
            </a:pPr>
            <a:r>
              <a:rPr lang="en"/>
              <a:t>But you will all need courage to make the changes we need to improve our society. It is not easy. All I can do is to tell you what is really needed for change, to "burst your bubble", so that you can decide if you have the courage to fight, or not.</a:t>
            </a:r>
            <a:endParaRPr/>
          </a:p>
          <a:p>
            <a:pPr marL="457200" lvl="0" indent="0" algn="l" rtl="0">
              <a:spcBef>
                <a:spcPts val="1200"/>
              </a:spcBef>
              <a:spcAft>
                <a:spcPts val="1200"/>
              </a:spcAft>
              <a:buNone/>
            </a:pPr>
            <a:endParaRPr/>
          </a:p>
        </p:txBody>
      </p:sp>
      <p:sp>
        <p:nvSpPr>
          <p:cNvPr id="85" name="Google Shape;8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Discourse Analysis Points</a:t>
            </a:r>
            <a:endParaRPr/>
          </a:p>
        </p:txBody>
      </p:sp>
      <p:sp>
        <p:nvSpPr>
          <p:cNvPr id="431" name="Google Shape;431;p6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These discourse analyses points can be used to test if the framework is being implemented in any work, events, or changes you make concerning DEI.</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They range from the high level (1st column), to understanding (columns 2 and 3), to outcomes (last column. The examples on the next few pages will show how they can be implemented.</a:t>
            </a:r>
            <a:endParaRPr/>
          </a:p>
          <a:p>
            <a:pPr marL="0" lvl="0" indent="0" algn="l" rtl="0">
              <a:spcBef>
                <a:spcPts val="1200"/>
              </a:spcBef>
              <a:spcAft>
                <a:spcPts val="1200"/>
              </a:spcAft>
              <a:buNone/>
            </a:pPr>
            <a:endParaRPr/>
          </a:p>
        </p:txBody>
      </p:sp>
      <p:pic>
        <p:nvPicPr>
          <p:cNvPr id="432" name="Google Shape;432;p62" descr="12 circles divided into 4 columns with 3 circles each. They range from the high level (1st column with Engenders trust and legitimacy, Humanises policy and strategy, Highlights challenges to audience), to understanding (columns 2 and 3 with Understands change is uncomfortable, Understands marginalised people by centering them, Understands the different &quot;degrees of difficulty&quot;, Understands intersectionality as a spectrum, Understands cumulative effects of marginalisation, Understands merit is often based on opportunity, not ability), to outcomes (last column with Provides practical actions as an organisation, Recognises the need to share power, Provides practical actions as an individual)." title="Figure 1 list of all 12 Discourse analysis points"/>
          <p:cNvPicPr preferRelativeResize="0"/>
          <p:nvPr/>
        </p:nvPicPr>
        <p:blipFill rotWithShape="1">
          <a:blip r:embed="rId3">
            <a:alphaModFix/>
          </a:blip>
          <a:srcRect l="4545" t="25955" r="37701" b="6908"/>
          <a:stretch/>
        </p:blipFill>
        <p:spPr>
          <a:xfrm>
            <a:off x="5020375" y="1518450"/>
            <a:ext cx="3724027" cy="2434925"/>
          </a:xfrm>
          <a:prstGeom prst="rect">
            <a:avLst/>
          </a:prstGeom>
          <a:noFill/>
          <a:ln>
            <a:noFill/>
          </a:ln>
        </p:spPr>
      </p:pic>
      <p:sp>
        <p:nvSpPr>
          <p:cNvPr id="433" name="Google Shape;433;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Engenders trust and legitimacy (high level)</a:t>
            </a:r>
            <a:endParaRPr/>
          </a:p>
        </p:txBody>
      </p:sp>
      <p:sp>
        <p:nvSpPr>
          <p:cNvPr id="439" name="Google Shape;439;p6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You can use this point to ask questions about the event, article, presentation, or action you plan to do and decide if it fits within the framework.</a:t>
            </a:r>
            <a:endParaRPr/>
          </a:p>
          <a:p>
            <a:pPr marL="0" lvl="0" indent="0" algn="l" rtl="0">
              <a:spcBef>
                <a:spcPts val="1200"/>
              </a:spcBef>
              <a:spcAft>
                <a:spcPts val="0"/>
              </a:spcAft>
              <a:buClr>
                <a:schemeClr val="dk1"/>
              </a:buClr>
              <a:buSzPts val="1100"/>
              <a:buFont typeface="Arial"/>
              <a:buNone/>
            </a:pPr>
            <a:r>
              <a:rPr lang="en"/>
              <a:t>Questions based on a strategy could include:</a:t>
            </a:r>
            <a:endParaRPr/>
          </a:p>
          <a:p>
            <a:pPr marL="457200" lvl="0" indent="-304800" algn="l" rtl="0">
              <a:spcBef>
                <a:spcPts val="1200"/>
              </a:spcBef>
              <a:spcAft>
                <a:spcPts val="0"/>
              </a:spcAft>
              <a:buSzPts val="1200"/>
              <a:buChar char="●"/>
            </a:pPr>
            <a:r>
              <a:rPr lang="en"/>
              <a:t>Does the strategy build trust and shows that we have tried beyond a reasonable doubt?</a:t>
            </a:r>
            <a:endParaRPr/>
          </a:p>
          <a:p>
            <a:pPr marL="457200" lvl="0" indent="-304800" algn="l" rtl="0">
              <a:spcBef>
                <a:spcPts val="0"/>
              </a:spcBef>
              <a:spcAft>
                <a:spcPts val="0"/>
              </a:spcAft>
              <a:buSzPts val="1200"/>
              <a:buChar char="●"/>
            </a:pPr>
            <a:r>
              <a:rPr lang="en"/>
              <a:t>Does it show that we are committed?</a:t>
            </a:r>
            <a:endParaRPr/>
          </a:p>
          <a:p>
            <a:pPr marL="457200" lvl="0" indent="-304800" algn="l" rtl="0">
              <a:spcBef>
                <a:spcPts val="0"/>
              </a:spcBef>
              <a:spcAft>
                <a:spcPts val="0"/>
              </a:spcAft>
              <a:buSzPts val="1200"/>
              <a:buChar char="●"/>
            </a:pPr>
            <a:r>
              <a:rPr lang="en"/>
              <a:t>Does it show that we are going to be held accountable?</a:t>
            </a:r>
            <a:endParaRPr/>
          </a:p>
          <a:p>
            <a:pPr marL="457200" lvl="0" indent="-304800" algn="l" rtl="0">
              <a:spcBef>
                <a:spcPts val="0"/>
              </a:spcBef>
              <a:spcAft>
                <a:spcPts val="0"/>
              </a:spcAft>
              <a:buSzPts val="1200"/>
              <a:buChar char="●"/>
            </a:pPr>
            <a:r>
              <a:rPr lang="en"/>
              <a:t>Does it show the most marginalised people that we understand the challenge?</a:t>
            </a:r>
            <a:endParaRPr/>
          </a:p>
          <a:p>
            <a:pPr marL="0" lvl="0" indent="0" algn="l" rtl="0">
              <a:spcBef>
                <a:spcPts val="1200"/>
              </a:spcBef>
              <a:spcAft>
                <a:spcPts val="1200"/>
              </a:spcAft>
              <a:buNone/>
            </a:pPr>
            <a:endParaRPr/>
          </a:p>
        </p:txBody>
      </p:sp>
      <p:sp>
        <p:nvSpPr>
          <p:cNvPr id="440" name="Google Shape;44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Humanises policy and strategy (high level)</a:t>
            </a:r>
            <a:endParaRPr/>
          </a:p>
        </p:txBody>
      </p:sp>
      <p:sp>
        <p:nvSpPr>
          <p:cNvPr id="446" name="Google Shape;446;p6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based on a policy could include:</a:t>
            </a:r>
            <a:endParaRPr/>
          </a:p>
          <a:p>
            <a:pPr marL="457200" lvl="0" indent="-304800" algn="l" rtl="0">
              <a:spcBef>
                <a:spcPts val="1200"/>
              </a:spcBef>
              <a:spcAft>
                <a:spcPts val="0"/>
              </a:spcAft>
              <a:buSzPts val="1200"/>
              <a:buChar char="●"/>
            </a:pPr>
            <a:r>
              <a:rPr lang="en"/>
              <a:t>Does the strategy humanise the most marginalised people it is trying to help?</a:t>
            </a:r>
            <a:endParaRPr/>
          </a:p>
          <a:p>
            <a:pPr marL="457200" lvl="0" indent="-304800" algn="l" rtl="0">
              <a:spcBef>
                <a:spcPts val="0"/>
              </a:spcBef>
              <a:spcAft>
                <a:spcPts val="0"/>
              </a:spcAft>
              <a:buSzPts val="1200"/>
              <a:buChar char="●"/>
            </a:pPr>
            <a:r>
              <a:rPr lang="en"/>
              <a:t>Does it use a lot of numbers and percentages?</a:t>
            </a:r>
            <a:endParaRPr/>
          </a:p>
          <a:p>
            <a:pPr marL="457200" lvl="0" indent="-304800" algn="l" rtl="0">
              <a:spcBef>
                <a:spcPts val="0"/>
              </a:spcBef>
              <a:spcAft>
                <a:spcPts val="0"/>
              </a:spcAft>
              <a:buSzPts val="1200"/>
              <a:buChar char="●"/>
            </a:pPr>
            <a:r>
              <a:rPr lang="en"/>
              <a:t>Does it ignore stories and narratives that center marginalised people?</a:t>
            </a:r>
            <a:endParaRPr/>
          </a:p>
          <a:p>
            <a:pPr marL="457200" lvl="0" indent="-304800" algn="l" rtl="0">
              <a:spcBef>
                <a:spcPts val="0"/>
              </a:spcBef>
              <a:spcAft>
                <a:spcPts val="0"/>
              </a:spcAft>
              <a:buSzPts val="1200"/>
              <a:buChar char="●"/>
            </a:pPr>
            <a:r>
              <a:rPr lang="en"/>
              <a:t>Does it make it sound like people can be changed around like spare parts?</a:t>
            </a:r>
            <a:endParaRPr/>
          </a:p>
          <a:p>
            <a:pPr marL="457200" lvl="0" indent="-304800" algn="l" rtl="0">
              <a:spcBef>
                <a:spcPts val="0"/>
              </a:spcBef>
              <a:spcAft>
                <a:spcPts val="0"/>
              </a:spcAft>
              <a:buSzPts val="1200"/>
              <a:buChar char="●"/>
            </a:pPr>
            <a:r>
              <a:rPr lang="en"/>
              <a:t>Does it highlight the business case or increased profitability as its key drivers?</a:t>
            </a:r>
            <a:endParaRPr/>
          </a:p>
          <a:p>
            <a:pPr marL="0" lvl="0" indent="0" algn="l" rtl="0">
              <a:spcBef>
                <a:spcPts val="1200"/>
              </a:spcBef>
              <a:spcAft>
                <a:spcPts val="1200"/>
              </a:spcAft>
              <a:buNone/>
            </a:pPr>
            <a:endParaRPr/>
          </a:p>
        </p:txBody>
      </p:sp>
      <p:sp>
        <p:nvSpPr>
          <p:cNvPr id="447" name="Google Shape;44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Highlights challenges to audience (high level)</a:t>
            </a:r>
            <a:endParaRPr/>
          </a:p>
        </p:txBody>
      </p:sp>
      <p:sp>
        <p:nvSpPr>
          <p:cNvPr id="453" name="Google Shape;453;p6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based on an event could include:</a:t>
            </a:r>
            <a:endParaRPr/>
          </a:p>
          <a:p>
            <a:pPr marL="457200" lvl="0" indent="-304800" algn="l" rtl="0">
              <a:spcBef>
                <a:spcPts val="1200"/>
              </a:spcBef>
              <a:spcAft>
                <a:spcPts val="0"/>
              </a:spcAft>
              <a:buSzPts val="1200"/>
              <a:buChar char="●"/>
            </a:pPr>
            <a:r>
              <a:rPr lang="en"/>
              <a:t>Does the event highlight that there is a need for people to share their power?</a:t>
            </a:r>
            <a:endParaRPr/>
          </a:p>
          <a:p>
            <a:pPr marL="457200" lvl="0" indent="-304800" algn="l" rtl="0">
              <a:spcBef>
                <a:spcPts val="0"/>
              </a:spcBef>
              <a:spcAft>
                <a:spcPts val="0"/>
              </a:spcAft>
              <a:buSzPts val="1200"/>
              <a:buChar char="●"/>
            </a:pPr>
            <a:r>
              <a:rPr lang="en"/>
              <a:t>Does it highlight that by staying neutral, you are on the side of the oppressor?</a:t>
            </a:r>
            <a:endParaRPr/>
          </a:p>
          <a:p>
            <a:pPr marL="457200" lvl="0" indent="-304800" algn="l" rtl="0">
              <a:spcBef>
                <a:spcPts val="0"/>
              </a:spcBef>
              <a:spcAft>
                <a:spcPts val="0"/>
              </a:spcAft>
              <a:buSzPts val="1200"/>
              <a:buChar char="●"/>
            </a:pPr>
            <a:r>
              <a:rPr lang="en"/>
              <a:t>Does it highlight that you will get things wrong and will have to navigate through that?</a:t>
            </a:r>
            <a:endParaRPr/>
          </a:p>
          <a:p>
            <a:pPr marL="457200" lvl="0" indent="-304800" algn="l" rtl="0">
              <a:spcBef>
                <a:spcPts val="0"/>
              </a:spcBef>
              <a:spcAft>
                <a:spcPts val="0"/>
              </a:spcAft>
              <a:buSzPts val="1200"/>
              <a:buChar char="●"/>
            </a:pPr>
            <a:r>
              <a:rPr lang="en"/>
              <a:t>Does it highlight that this is a continuous improvement challenge, and therefore lifelong learning is involved?</a:t>
            </a:r>
            <a:endParaRPr/>
          </a:p>
          <a:p>
            <a:pPr marL="0" lvl="0" indent="0" algn="l" rtl="0">
              <a:spcBef>
                <a:spcPts val="1200"/>
              </a:spcBef>
              <a:spcAft>
                <a:spcPts val="1200"/>
              </a:spcAft>
              <a:buNone/>
            </a:pPr>
            <a:endParaRPr/>
          </a:p>
        </p:txBody>
      </p:sp>
      <p:sp>
        <p:nvSpPr>
          <p:cNvPr id="454" name="Google Shape;454;p6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Understands change is uncomfortable</a:t>
            </a:r>
            <a:endParaRPr/>
          </a:p>
        </p:txBody>
      </p:sp>
      <p:sp>
        <p:nvSpPr>
          <p:cNvPr id="460" name="Google Shape;460;p6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based on a presentation could include:</a:t>
            </a:r>
            <a:endParaRPr/>
          </a:p>
          <a:p>
            <a:pPr marL="457200" lvl="0" indent="-304800" algn="l" rtl="0">
              <a:spcBef>
                <a:spcPts val="1200"/>
              </a:spcBef>
              <a:spcAft>
                <a:spcPts val="0"/>
              </a:spcAft>
              <a:buSzPts val="1200"/>
              <a:buChar char="●"/>
            </a:pPr>
            <a:r>
              <a:rPr lang="en"/>
              <a:t>Does it highlight that there is a need for people to share their power?</a:t>
            </a:r>
            <a:endParaRPr/>
          </a:p>
          <a:p>
            <a:pPr marL="457200" lvl="0" indent="-304800" algn="l" rtl="0">
              <a:spcBef>
                <a:spcPts val="0"/>
              </a:spcBef>
              <a:spcAft>
                <a:spcPts val="0"/>
              </a:spcAft>
              <a:buSzPts val="1200"/>
              <a:buChar char="●"/>
            </a:pPr>
            <a:r>
              <a:rPr lang="en"/>
              <a:t>Does it highlight that you will get things wrong and will be called out for that?</a:t>
            </a:r>
            <a:endParaRPr/>
          </a:p>
          <a:p>
            <a:pPr marL="457200" lvl="0" indent="-304800" algn="l" rtl="0">
              <a:spcBef>
                <a:spcPts val="0"/>
              </a:spcBef>
              <a:spcAft>
                <a:spcPts val="0"/>
              </a:spcAft>
              <a:buSzPts val="1200"/>
              <a:buChar char="●"/>
            </a:pPr>
            <a:r>
              <a:rPr lang="en"/>
              <a:t>Does it highlight that it could dampen some of the joys you took for granted?</a:t>
            </a:r>
            <a:endParaRPr/>
          </a:p>
          <a:p>
            <a:pPr marL="0" lvl="0" indent="0" algn="l" rtl="0">
              <a:spcBef>
                <a:spcPts val="1200"/>
              </a:spcBef>
              <a:spcAft>
                <a:spcPts val="1200"/>
              </a:spcAft>
              <a:buNone/>
            </a:pPr>
            <a:endParaRPr/>
          </a:p>
        </p:txBody>
      </p:sp>
      <p:sp>
        <p:nvSpPr>
          <p:cNvPr id="461" name="Google Shape;461;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Understands marginalised people by centering them</a:t>
            </a:r>
            <a:endParaRPr/>
          </a:p>
        </p:txBody>
      </p:sp>
      <p:sp>
        <p:nvSpPr>
          <p:cNvPr id="467" name="Google Shape;467;p6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based on an event could include:</a:t>
            </a:r>
            <a:endParaRPr/>
          </a:p>
          <a:p>
            <a:pPr marL="457200" lvl="0" indent="-304800" algn="l" rtl="0">
              <a:spcBef>
                <a:spcPts val="1200"/>
              </a:spcBef>
              <a:spcAft>
                <a:spcPts val="0"/>
              </a:spcAft>
              <a:buSzPts val="1200"/>
              <a:buChar char="●"/>
            </a:pPr>
            <a:r>
              <a:rPr lang="en"/>
              <a:t>Are we centering the most marginalised people for this event? If so, how?</a:t>
            </a:r>
            <a:endParaRPr/>
          </a:p>
          <a:p>
            <a:pPr marL="457200" lvl="0" indent="-304800" algn="l" rtl="0">
              <a:spcBef>
                <a:spcPts val="0"/>
              </a:spcBef>
              <a:spcAft>
                <a:spcPts val="0"/>
              </a:spcAft>
              <a:buSzPts val="1200"/>
              <a:buChar char="●"/>
            </a:pPr>
            <a:r>
              <a:rPr lang="en"/>
              <a:t>Who are the most marginalised people in this context, and are they even in the community?</a:t>
            </a:r>
            <a:endParaRPr/>
          </a:p>
          <a:p>
            <a:pPr marL="457200" lvl="0" indent="-304800" algn="l" rtl="0">
              <a:spcBef>
                <a:spcPts val="0"/>
              </a:spcBef>
              <a:spcAft>
                <a:spcPts val="0"/>
              </a:spcAft>
              <a:buSzPts val="1200"/>
              <a:buChar char="●"/>
            </a:pPr>
            <a:r>
              <a:rPr lang="en"/>
              <a:t>Do we have anyone with lived experience or do we follow marginalised people on social media to ensure we have more information?</a:t>
            </a:r>
            <a:endParaRPr/>
          </a:p>
          <a:p>
            <a:pPr marL="0" lvl="0" indent="0" algn="l" rtl="0">
              <a:spcBef>
                <a:spcPts val="1200"/>
              </a:spcBef>
              <a:spcAft>
                <a:spcPts val="1200"/>
              </a:spcAft>
              <a:buNone/>
            </a:pPr>
            <a:endParaRPr/>
          </a:p>
        </p:txBody>
      </p:sp>
      <p:sp>
        <p:nvSpPr>
          <p:cNvPr id="468" name="Google Shape;468;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Understands the different "degrees of difficulty"</a:t>
            </a:r>
            <a:endParaRPr/>
          </a:p>
        </p:txBody>
      </p:sp>
      <p:sp>
        <p:nvSpPr>
          <p:cNvPr id="474" name="Google Shape;474;p6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for training programs could include:</a:t>
            </a:r>
            <a:endParaRPr/>
          </a:p>
          <a:p>
            <a:pPr marL="457200" lvl="0" indent="-304800" algn="l" rtl="0">
              <a:spcBef>
                <a:spcPts val="1200"/>
              </a:spcBef>
              <a:spcAft>
                <a:spcPts val="0"/>
              </a:spcAft>
              <a:buSzPts val="1200"/>
              <a:buChar char="●"/>
            </a:pPr>
            <a:r>
              <a:rPr lang="en"/>
              <a:t>Does this take into account the different discrimination people have faced? If so, how?</a:t>
            </a:r>
            <a:endParaRPr/>
          </a:p>
          <a:p>
            <a:pPr marL="457200" lvl="0" indent="-304800" algn="l" rtl="0">
              <a:spcBef>
                <a:spcPts val="0"/>
              </a:spcBef>
              <a:spcAft>
                <a:spcPts val="0"/>
              </a:spcAft>
              <a:buSzPts val="1200"/>
              <a:buChar char="●"/>
            </a:pPr>
            <a:r>
              <a:rPr lang="en"/>
              <a:t>Does this take into account the triggers and difficulties people have faced previously?</a:t>
            </a:r>
            <a:endParaRPr/>
          </a:p>
          <a:p>
            <a:pPr marL="457200" lvl="0" indent="-304800" algn="l" rtl="0">
              <a:spcBef>
                <a:spcPts val="0"/>
              </a:spcBef>
              <a:spcAft>
                <a:spcPts val="0"/>
              </a:spcAft>
              <a:buSzPts val="1200"/>
              <a:buChar char="●"/>
            </a:pPr>
            <a:r>
              <a:rPr lang="en"/>
              <a:t>Does this make assumptions that are from a privileged perspective?</a:t>
            </a:r>
            <a:endParaRPr/>
          </a:p>
          <a:p>
            <a:pPr marL="0" lvl="0" indent="0" algn="l" rtl="0">
              <a:spcBef>
                <a:spcPts val="1200"/>
              </a:spcBef>
              <a:spcAft>
                <a:spcPts val="1200"/>
              </a:spcAft>
              <a:buNone/>
            </a:pPr>
            <a:endParaRPr/>
          </a:p>
        </p:txBody>
      </p:sp>
      <p:sp>
        <p:nvSpPr>
          <p:cNvPr id="475" name="Google Shape;475;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Understands intersectionality as a spectrum</a:t>
            </a:r>
            <a:endParaRPr/>
          </a:p>
        </p:txBody>
      </p:sp>
      <p:sp>
        <p:nvSpPr>
          <p:cNvPr id="481" name="Google Shape;481;p6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for promotions could include:</a:t>
            </a:r>
            <a:endParaRPr/>
          </a:p>
          <a:p>
            <a:pPr marL="457200" lvl="0" indent="-304800" algn="l" rtl="0">
              <a:spcBef>
                <a:spcPts val="1200"/>
              </a:spcBef>
              <a:spcAft>
                <a:spcPts val="0"/>
              </a:spcAft>
              <a:buSzPts val="1200"/>
              <a:buChar char="●"/>
            </a:pPr>
            <a:r>
              <a:rPr lang="en"/>
              <a:t>Does this take into account the cumulative effects of discrimination across all areas? </a:t>
            </a:r>
            <a:endParaRPr/>
          </a:p>
          <a:p>
            <a:pPr marL="457200" lvl="0" indent="-304800" algn="l" rtl="0">
              <a:spcBef>
                <a:spcPts val="0"/>
              </a:spcBef>
              <a:spcAft>
                <a:spcPts val="0"/>
              </a:spcAft>
              <a:buSzPts val="1200"/>
              <a:buChar char="●"/>
            </a:pPr>
            <a:r>
              <a:rPr lang="en"/>
              <a:t>Does this take into account the specific context for this environment?</a:t>
            </a:r>
            <a:endParaRPr/>
          </a:p>
          <a:p>
            <a:pPr marL="457200" lvl="0" indent="-304800" algn="l" rtl="0">
              <a:spcBef>
                <a:spcPts val="0"/>
              </a:spcBef>
              <a:spcAft>
                <a:spcPts val="0"/>
              </a:spcAft>
              <a:buSzPts val="1200"/>
              <a:buChar char="●"/>
            </a:pPr>
            <a:r>
              <a:rPr lang="en"/>
              <a:t>Does it include those people who aren't even in the community due to the effects of cumulative discrimination?</a:t>
            </a:r>
            <a:endParaRPr/>
          </a:p>
          <a:p>
            <a:pPr marL="0" lvl="0" indent="0" algn="l" rtl="0">
              <a:spcBef>
                <a:spcPts val="1200"/>
              </a:spcBef>
              <a:spcAft>
                <a:spcPts val="1200"/>
              </a:spcAft>
              <a:buNone/>
            </a:pPr>
            <a:endParaRPr/>
          </a:p>
        </p:txBody>
      </p:sp>
      <p:sp>
        <p:nvSpPr>
          <p:cNvPr id="482" name="Google Shape;482;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Understands cumulative effects of marginalisation</a:t>
            </a:r>
            <a:endParaRPr/>
          </a:p>
        </p:txBody>
      </p:sp>
      <p:sp>
        <p:nvSpPr>
          <p:cNvPr id="488" name="Google Shape;488;p7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for recruitment could include:</a:t>
            </a:r>
            <a:endParaRPr/>
          </a:p>
          <a:p>
            <a:pPr marL="457200" lvl="0" indent="-304800" algn="l" rtl="0">
              <a:spcBef>
                <a:spcPts val="1200"/>
              </a:spcBef>
              <a:spcAft>
                <a:spcPts val="0"/>
              </a:spcAft>
              <a:buSzPts val="1200"/>
              <a:buChar char="●"/>
            </a:pPr>
            <a:r>
              <a:rPr lang="en"/>
              <a:t>Does this take into account the cumulative effects of marginalisation ie. Achievement Relative to Opportunity? </a:t>
            </a:r>
            <a:endParaRPr/>
          </a:p>
          <a:p>
            <a:pPr marL="457200" lvl="0" indent="-304800" algn="l" rtl="0">
              <a:spcBef>
                <a:spcPts val="0"/>
              </a:spcBef>
              <a:spcAft>
                <a:spcPts val="0"/>
              </a:spcAft>
              <a:buSzPts val="1200"/>
              <a:buChar char="●"/>
            </a:pPr>
            <a:r>
              <a:rPr lang="en"/>
              <a:t>Does this decrease the emphasis on years of experience and increase the emphasis on continuous improvement skills?</a:t>
            </a:r>
            <a:endParaRPr/>
          </a:p>
          <a:p>
            <a:pPr marL="457200" lvl="0" indent="-304800" algn="l" rtl="0">
              <a:spcBef>
                <a:spcPts val="0"/>
              </a:spcBef>
              <a:spcAft>
                <a:spcPts val="0"/>
              </a:spcAft>
              <a:buSzPts val="1200"/>
              <a:buChar char="●"/>
            </a:pPr>
            <a:r>
              <a:rPr lang="en"/>
              <a:t>Does it clearly explain that the recruitment process takes this into account?</a:t>
            </a:r>
            <a:endParaRPr/>
          </a:p>
          <a:p>
            <a:pPr marL="0" lvl="0" indent="0" algn="l" rtl="0">
              <a:spcBef>
                <a:spcPts val="1200"/>
              </a:spcBef>
              <a:spcAft>
                <a:spcPts val="1200"/>
              </a:spcAft>
              <a:buNone/>
            </a:pPr>
            <a:endParaRPr/>
          </a:p>
        </p:txBody>
      </p:sp>
      <p:sp>
        <p:nvSpPr>
          <p:cNvPr id="489" name="Google Shape;489;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Understands merit is often based on opportunity, not ability</a:t>
            </a:r>
            <a:endParaRPr/>
          </a:p>
        </p:txBody>
      </p:sp>
      <p:sp>
        <p:nvSpPr>
          <p:cNvPr id="495" name="Google Shape;495;p71"/>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for interviews could include:</a:t>
            </a:r>
            <a:endParaRPr/>
          </a:p>
          <a:p>
            <a:pPr marL="457200" lvl="0" indent="-304800" algn="l" rtl="0">
              <a:spcBef>
                <a:spcPts val="1200"/>
              </a:spcBef>
              <a:spcAft>
                <a:spcPts val="0"/>
              </a:spcAft>
              <a:buSzPts val="1200"/>
              <a:buChar char="●"/>
            </a:pPr>
            <a:r>
              <a:rPr lang="en"/>
              <a:t>Do the questions take into account the cumulative effects of marginalisation ie. Achievement Relative to Opportunity? </a:t>
            </a:r>
            <a:endParaRPr/>
          </a:p>
          <a:p>
            <a:pPr marL="457200" lvl="0" indent="-304800" algn="l" rtl="0">
              <a:spcBef>
                <a:spcPts val="0"/>
              </a:spcBef>
              <a:spcAft>
                <a:spcPts val="0"/>
              </a:spcAft>
              <a:buSzPts val="1200"/>
              <a:buChar char="●"/>
            </a:pPr>
            <a:r>
              <a:rPr lang="en"/>
              <a:t>Does the interview panel have a broad range of diversity across the Intersectionality Spectrum?</a:t>
            </a:r>
            <a:endParaRPr/>
          </a:p>
          <a:p>
            <a:pPr marL="457200" lvl="0" indent="-304800" algn="l" rtl="0">
              <a:spcBef>
                <a:spcPts val="0"/>
              </a:spcBef>
              <a:spcAft>
                <a:spcPts val="0"/>
              </a:spcAft>
              <a:buSzPts val="1200"/>
              <a:buChar char="●"/>
            </a:pPr>
            <a:r>
              <a:rPr lang="en"/>
              <a:t>Does the interview panel share the questions before the interview?</a:t>
            </a:r>
            <a:endParaRPr/>
          </a:p>
          <a:p>
            <a:pPr marL="0" lvl="0" indent="0" algn="l" rtl="0">
              <a:spcBef>
                <a:spcPts val="1200"/>
              </a:spcBef>
              <a:spcAft>
                <a:spcPts val="1200"/>
              </a:spcAft>
              <a:buNone/>
            </a:pPr>
            <a:endParaRPr/>
          </a:p>
        </p:txBody>
      </p:sp>
      <p:sp>
        <p:nvSpPr>
          <p:cNvPr id="496" name="Google Shape;496;p7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Why so sensitive?</a:t>
            </a:r>
            <a:endParaRPr/>
          </a:p>
        </p:txBody>
      </p:sp>
      <p:sp>
        <p:nvSpPr>
          <p:cNvPr id="91" name="Google Shape;91;p1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The sensitive event has to be viewed as part of a cumulative impact</a:t>
            </a:r>
            <a:endParaRPr/>
          </a:p>
          <a:p>
            <a:pPr marL="457200" lvl="0" indent="-304800" algn="l" rtl="0">
              <a:spcBef>
                <a:spcPts val="0"/>
              </a:spcBef>
              <a:spcAft>
                <a:spcPts val="0"/>
              </a:spcAft>
              <a:buSzPts val="1200"/>
              <a:buChar char="●"/>
            </a:pPr>
            <a:r>
              <a:rPr lang="en"/>
              <a:t>High pressure situations like this are not in isolation for marginalised groups. They are “the straw that broke the camel’s back”. ie. they are cumulative.</a:t>
            </a:r>
            <a:endParaRPr/>
          </a:p>
          <a:p>
            <a:pPr marL="457200" lvl="0" indent="-304800" algn="l" rtl="0">
              <a:spcBef>
                <a:spcPts val="0"/>
              </a:spcBef>
              <a:spcAft>
                <a:spcPts val="0"/>
              </a:spcAft>
              <a:buSzPts val="1200"/>
              <a:buChar char="●"/>
            </a:pPr>
            <a:r>
              <a:rPr lang="en" u="sng">
                <a:solidFill>
                  <a:schemeClr val="hlink"/>
                </a:solidFill>
                <a:hlinkClick r:id="rId3"/>
              </a:rPr>
              <a:t>“Cumulative exposure to racial discrimination has incremental negative long-term effects on the mental health of ethnic minority people in the United Kingdom.”</a:t>
            </a:r>
            <a:endParaRPr/>
          </a:p>
          <a:p>
            <a:pPr marL="457200" lvl="0" indent="-304800" algn="l" rtl="0">
              <a:spcBef>
                <a:spcPts val="0"/>
              </a:spcBef>
              <a:spcAft>
                <a:spcPts val="0"/>
              </a:spcAft>
              <a:buSzPts val="1200"/>
              <a:buChar char="●"/>
            </a:pPr>
            <a:endParaRPr/>
          </a:p>
        </p:txBody>
      </p:sp>
      <p:sp>
        <p:nvSpPr>
          <p:cNvPr id="92" name="Google Shape;9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7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Provides practical actions as an organisation</a:t>
            </a:r>
            <a:endParaRPr/>
          </a:p>
        </p:txBody>
      </p:sp>
      <p:sp>
        <p:nvSpPr>
          <p:cNvPr id="502" name="Google Shape;502;p7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for a strategy could include:</a:t>
            </a:r>
            <a:endParaRPr/>
          </a:p>
          <a:p>
            <a:pPr marL="457200" lvl="0" indent="-304800" algn="l" rtl="0">
              <a:spcBef>
                <a:spcPts val="1200"/>
              </a:spcBef>
              <a:spcAft>
                <a:spcPts val="0"/>
              </a:spcAft>
              <a:buSzPts val="1200"/>
              <a:buChar char="●"/>
            </a:pPr>
            <a:r>
              <a:rPr lang="en"/>
              <a:t>Does it clearly identify practical next steps that will focus on the key challenges? </a:t>
            </a:r>
            <a:endParaRPr/>
          </a:p>
          <a:p>
            <a:pPr marL="457200" lvl="0" indent="-304800" algn="l" rtl="0">
              <a:spcBef>
                <a:spcPts val="0"/>
              </a:spcBef>
              <a:spcAft>
                <a:spcPts val="0"/>
              </a:spcAft>
              <a:buSzPts val="1200"/>
              <a:buChar char="●"/>
            </a:pPr>
            <a:r>
              <a:rPr lang="en"/>
              <a:t>Does It assign responsibility and KPIs that hold people accountable?</a:t>
            </a:r>
            <a:endParaRPr/>
          </a:p>
          <a:p>
            <a:pPr marL="457200" lvl="0" indent="-304800" algn="l" rtl="0">
              <a:spcBef>
                <a:spcPts val="0"/>
              </a:spcBef>
              <a:spcAft>
                <a:spcPts val="0"/>
              </a:spcAft>
              <a:buSzPts val="1200"/>
              <a:buChar char="●"/>
            </a:pPr>
            <a:r>
              <a:rPr lang="en"/>
              <a:t>Does it make sense and will it make an impact to people who are highly marginalised?</a:t>
            </a:r>
            <a:endParaRPr/>
          </a:p>
          <a:p>
            <a:pPr marL="0" lvl="0" indent="0" algn="l" rtl="0">
              <a:spcBef>
                <a:spcPts val="1200"/>
              </a:spcBef>
              <a:spcAft>
                <a:spcPts val="1200"/>
              </a:spcAft>
              <a:buNone/>
            </a:pPr>
            <a:endParaRPr/>
          </a:p>
        </p:txBody>
      </p:sp>
      <p:sp>
        <p:nvSpPr>
          <p:cNvPr id="503" name="Google Shape;503;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Provides practical actions as an individual</a:t>
            </a:r>
            <a:endParaRPr/>
          </a:p>
        </p:txBody>
      </p:sp>
      <p:sp>
        <p:nvSpPr>
          <p:cNvPr id="509" name="Google Shape;509;p7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for an action plan could include:</a:t>
            </a:r>
            <a:endParaRPr/>
          </a:p>
          <a:p>
            <a:pPr marL="457200" lvl="0" indent="-304800" algn="l" rtl="0">
              <a:spcBef>
                <a:spcPts val="1200"/>
              </a:spcBef>
              <a:spcAft>
                <a:spcPts val="0"/>
              </a:spcAft>
              <a:buSzPts val="1200"/>
              <a:buChar char="●"/>
            </a:pPr>
            <a:r>
              <a:rPr lang="en"/>
              <a:t>Does it clearly identify practical next steps that will focus on the key challenges? </a:t>
            </a:r>
            <a:endParaRPr/>
          </a:p>
          <a:p>
            <a:pPr marL="457200" lvl="0" indent="-304800" algn="l" rtl="0">
              <a:spcBef>
                <a:spcPts val="0"/>
              </a:spcBef>
              <a:spcAft>
                <a:spcPts val="0"/>
              </a:spcAft>
              <a:buSzPts val="1200"/>
              <a:buChar char="●"/>
            </a:pPr>
            <a:r>
              <a:rPr lang="en"/>
              <a:t>Is there a way to take responsibility in a way that holds myself accountable to others?</a:t>
            </a:r>
            <a:endParaRPr/>
          </a:p>
          <a:p>
            <a:pPr marL="457200" lvl="0" indent="-304800" algn="l" rtl="0">
              <a:spcBef>
                <a:spcPts val="0"/>
              </a:spcBef>
              <a:spcAft>
                <a:spcPts val="0"/>
              </a:spcAft>
              <a:buSzPts val="1200"/>
              <a:buChar char="●"/>
            </a:pPr>
            <a:r>
              <a:rPr lang="en"/>
              <a:t>Does it make sense and will it make an impact to people who are highly marginalised?</a:t>
            </a:r>
            <a:endParaRPr/>
          </a:p>
          <a:p>
            <a:pPr marL="0" lvl="0" indent="0" algn="l" rtl="0">
              <a:spcBef>
                <a:spcPts val="1200"/>
              </a:spcBef>
              <a:spcAft>
                <a:spcPts val="1200"/>
              </a:spcAft>
              <a:buNone/>
            </a:pPr>
            <a:endParaRPr/>
          </a:p>
        </p:txBody>
      </p:sp>
      <p:sp>
        <p:nvSpPr>
          <p:cNvPr id="510" name="Google Shape;510;p7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Recognises the need to share power</a:t>
            </a:r>
            <a:endParaRPr/>
          </a:p>
        </p:txBody>
      </p:sp>
      <p:sp>
        <p:nvSpPr>
          <p:cNvPr id="516" name="Google Shape;516;p7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Questions for promotions could include:</a:t>
            </a:r>
            <a:endParaRPr/>
          </a:p>
          <a:p>
            <a:pPr marL="457200" lvl="0" indent="-304800" algn="l" rtl="0">
              <a:spcBef>
                <a:spcPts val="1200"/>
              </a:spcBef>
              <a:spcAft>
                <a:spcPts val="0"/>
              </a:spcAft>
              <a:buSzPts val="1200"/>
              <a:buChar char="●"/>
            </a:pPr>
            <a:r>
              <a:rPr lang="en"/>
              <a:t>Does it clearly identify practical ways that executives will share power? </a:t>
            </a:r>
            <a:endParaRPr/>
          </a:p>
          <a:p>
            <a:pPr marL="457200" lvl="0" indent="-304800" algn="l" rtl="0">
              <a:spcBef>
                <a:spcPts val="0"/>
              </a:spcBef>
              <a:spcAft>
                <a:spcPts val="0"/>
              </a:spcAft>
              <a:buSzPts val="1200"/>
              <a:buChar char="●"/>
            </a:pPr>
            <a:r>
              <a:rPr lang="en"/>
              <a:t>Is there a way to hold people accountable for sharing power?</a:t>
            </a:r>
            <a:endParaRPr/>
          </a:p>
          <a:p>
            <a:pPr marL="457200" lvl="0" indent="-304800" algn="l" rtl="0">
              <a:spcBef>
                <a:spcPts val="0"/>
              </a:spcBef>
              <a:spcAft>
                <a:spcPts val="0"/>
              </a:spcAft>
              <a:buSzPts val="1200"/>
              <a:buChar char="●"/>
            </a:pPr>
            <a:r>
              <a:rPr lang="en"/>
              <a:t>Does it make sense and will it make an impact to people who are highly marginalised?</a:t>
            </a:r>
            <a:endParaRPr/>
          </a:p>
          <a:p>
            <a:pPr marL="0" lvl="0" indent="0" algn="l" rtl="0">
              <a:spcBef>
                <a:spcPts val="1200"/>
              </a:spcBef>
              <a:spcAft>
                <a:spcPts val="1200"/>
              </a:spcAft>
              <a:buNone/>
            </a:pPr>
            <a:endParaRPr/>
          </a:p>
        </p:txBody>
      </p:sp>
      <p:sp>
        <p:nvSpPr>
          <p:cNvPr id="517" name="Google Shape;517;p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can you help as an individual?</a:t>
            </a:r>
            <a:endParaRPr/>
          </a:p>
        </p:txBody>
      </p:sp>
      <p:sp>
        <p:nvSpPr>
          <p:cNvPr id="523" name="Google Shape;523;p7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63</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7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Moving from CMM level 2 to CMM level 3</a:t>
            </a:r>
            <a:endParaRPr/>
          </a:p>
        </p:txBody>
      </p:sp>
      <p:sp>
        <p:nvSpPr>
          <p:cNvPr id="529" name="Google Shape;529;p7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This is what you need to do to move from CMM Level #2 to CMM Level #3.</a:t>
            </a:r>
            <a:endParaRPr/>
          </a:p>
        </p:txBody>
      </p:sp>
      <p:pic>
        <p:nvPicPr>
          <p:cNvPr id="530" name="Google Shape;530;p76" descr="List of the original CMM with steps 1 and 4 darkened with three orange arrows pointing from CMM level 2 to level 3." title="Figure of a slightly changed Capability Maturity Model for Diversity in Organisations"/>
          <p:cNvPicPr preferRelativeResize="0"/>
          <p:nvPr/>
        </p:nvPicPr>
        <p:blipFill>
          <a:blip r:embed="rId3">
            <a:alphaModFix/>
          </a:blip>
          <a:stretch>
            <a:fillRect/>
          </a:stretch>
        </p:blipFill>
        <p:spPr>
          <a:xfrm>
            <a:off x="4680900" y="1463700"/>
            <a:ext cx="4310698" cy="2424767"/>
          </a:xfrm>
          <a:prstGeom prst="rect">
            <a:avLst/>
          </a:prstGeom>
          <a:noFill/>
          <a:ln>
            <a:noFill/>
          </a:ln>
        </p:spPr>
      </p:pic>
      <p:sp>
        <p:nvSpPr>
          <p:cNvPr id="531" name="Google Shape;531;p7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Focus on Action</a:t>
            </a:r>
            <a:endParaRPr/>
          </a:p>
        </p:txBody>
      </p:sp>
      <p:sp>
        <p:nvSpPr>
          <p:cNvPr id="537" name="Google Shape;537;p7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Advocate for people from one or more marginalised groups</a:t>
            </a:r>
            <a:endParaRPr/>
          </a:p>
          <a:p>
            <a:pPr marL="457200" lvl="0" indent="-304800" algn="l" rtl="0">
              <a:spcBef>
                <a:spcPts val="0"/>
              </a:spcBef>
              <a:spcAft>
                <a:spcPts val="0"/>
              </a:spcAft>
              <a:buSzPts val="1200"/>
              <a:buChar char="●"/>
            </a:pPr>
            <a:r>
              <a:rPr lang="en"/>
              <a:t>Redefine merit</a:t>
            </a:r>
            <a:endParaRPr/>
          </a:p>
        </p:txBody>
      </p:sp>
      <p:pic>
        <p:nvPicPr>
          <p:cNvPr id="538" name="Google Shape;538;p77" descr="Symbol of intersectionality with a venn diagram of three cicles in black on an orange circle and symbol of merit on an orange circle" title="Logos showing intersectionality and merit"/>
          <p:cNvPicPr preferRelativeResize="0"/>
          <p:nvPr/>
        </p:nvPicPr>
        <p:blipFill rotWithShape="1">
          <a:blip r:embed="rId3">
            <a:alphaModFix/>
          </a:blip>
          <a:srcRect l="22752" t="37307" r="22763" b="32658"/>
          <a:stretch/>
        </p:blipFill>
        <p:spPr>
          <a:xfrm>
            <a:off x="5674899" y="1692624"/>
            <a:ext cx="2348702" cy="728225"/>
          </a:xfrm>
          <a:prstGeom prst="rect">
            <a:avLst/>
          </a:prstGeom>
          <a:noFill/>
          <a:ln>
            <a:noFill/>
          </a:ln>
        </p:spPr>
      </p:pic>
      <p:sp>
        <p:nvSpPr>
          <p:cNvPr id="539" name="Google Shape;539;p7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7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Centre people from marginalised groups</a:t>
            </a:r>
            <a:endParaRPr/>
          </a:p>
        </p:txBody>
      </p:sp>
      <p:sp>
        <p:nvSpPr>
          <p:cNvPr id="545" name="Google Shape;545;p7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hlink"/>
                </a:solidFill>
                <a:hlinkClick r:id="rId3"/>
              </a:rPr>
              <a:t>Because people from marginalised groups get erased</a:t>
            </a:r>
            <a:r>
              <a:rPr lang="en"/>
              <a:t> from the conversation every single day.</a:t>
            </a:r>
            <a:endParaRPr/>
          </a:p>
          <a:p>
            <a:pPr marL="457200" lvl="0" indent="-304800" algn="l" rtl="0">
              <a:spcBef>
                <a:spcPts val="1200"/>
              </a:spcBef>
              <a:spcAft>
                <a:spcPts val="0"/>
              </a:spcAft>
              <a:buSzPts val="1200"/>
              <a:buChar char="●"/>
            </a:pPr>
            <a:r>
              <a:rPr lang="en"/>
              <a:t>Setup your social media to include a core of people from marginalised groups that you wouldn’t normally see.</a:t>
            </a:r>
            <a:endParaRPr/>
          </a:p>
          <a:p>
            <a:pPr marL="457200" lvl="0" indent="-304800" algn="l" rtl="0">
              <a:spcBef>
                <a:spcPts val="0"/>
              </a:spcBef>
              <a:spcAft>
                <a:spcPts val="0"/>
              </a:spcAft>
              <a:buSzPts val="1200"/>
              <a:buChar char="●"/>
            </a:pPr>
            <a:r>
              <a:rPr lang="en"/>
              <a:t>Proactively find databases of intersectionality marginalised people in your industry to build new relationships.</a:t>
            </a:r>
            <a:endParaRPr/>
          </a:p>
          <a:p>
            <a:pPr marL="0" lvl="0" indent="0" algn="l" rtl="0">
              <a:spcBef>
                <a:spcPts val="1200"/>
              </a:spcBef>
              <a:spcAft>
                <a:spcPts val="1200"/>
              </a:spcAft>
              <a:buNone/>
            </a:pPr>
            <a:endParaRPr/>
          </a:p>
        </p:txBody>
      </p:sp>
      <p:pic>
        <p:nvPicPr>
          <p:cNvPr id="546" name="Google Shape;546;p78" descr="Text from tweet You didn't just erase a photo &#10;&#10;You erased a continent &#10;&#10;But I am stronger than ever.&#10;&#10;Twitter photo of 4 white women and a black woman below an identical photo with the black woman removed." title="Tweet from Vanessa Nakate"/>
          <p:cNvPicPr preferRelativeResize="0"/>
          <p:nvPr/>
        </p:nvPicPr>
        <p:blipFill>
          <a:blip r:embed="rId4">
            <a:alphaModFix/>
          </a:blip>
          <a:stretch>
            <a:fillRect/>
          </a:stretch>
        </p:blipFill>
        <p:spPr>
          <a:xfrm>
            <a:off x="4680900" y="1463700"/>
            <a:ext cx="3503157" cy="3527400"/>
          </a:xfrm>
          <a:prstGeom prst="rect">
            <a:avLst/>
          </a:prstGeom>
          <a:noFill/>
          <a:ln>
            <a:noFill/>
          </a:ln>
        </p:spPr>
      </p:pic>
      <p:sp>
        <p:nvSpPr>
          <p:cNvPr id="547" name="Google Shape;547;p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7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Step aside for people from marginalised groups</a:t>
            </a:r>
            <a:endParaRPr/>
          </a:p>
        </p:txBody>
      </p:sp>
      <p:sp>
        <p:nvSpPr>
          <p:cNvPr id="553" name="Google Shape;553;p7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Instead of applying for a choice opportunity for yourself, encourage, mentor and help people from a marginalised group apply. </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This is not tokenism if they have the talent and potential and you are willing to share your skills and experience with them.</a:t>
            </a:r>
            <a:endParaRPr/>
          </a:p>
          <a:p>
            <a:pPr marL="0" lvl="0" indent="0" algn="l" rtl="0">
              <a:spcBef>
                <a:spcPts val="1200"/>
              </a:spcBef>
              <a:spcAft>
                <a:spcPts val="1200"/>
              </a:spcAft>
              <a:buNone/>
            </a:pPr>
            <a:endParaRPr/>
          </a:p>
        </p:txBody>
      </p:sp>
      <p:pic>
        <p:nvPicPr>
          <p:cNvPr id="554" name="Google Shape;554;p79" descr="Marilyn Monroe with Ella Fitzgeerald explaining that Marilyn Monroe used her privilege to give Ella Fitzgerald an opportunity so she never had to play a small jazz club again. Ella didn't need mentoring, nor did she need to improve her skillset, she simply needed an opportunity. This is why the key is to give people from marginalised groups more opportunities to make up for the ones they have lost." title="Photo of Marilyn Monroe and Ella Fitzgerald"/>
          <p:cNvPicPr preferRelativeResize="0"/>
          <p:nvPr/>
        </p:nvPicPr>
        <p:blipFill rotWithShape="1">
          <a:blip r:embed="rId3">
            <a:alphaModFix/>
          </a:blip>
          <a:srcRect l="56745" t="21438" r="12472" b="24965"/>
          <a:stretch/>
        </p:blipFill>
        <p:spPr>
          <a:xfrm>
            <a:off x="4883600" y="1853875"/>
            <a:ext cx="3112075" cy="3047876"/>
          </a:xfrm>
          <a:prstGeom prst="rect">
            <a:avLst/>
          </a:prstGeom>
          <a:noFill/>
          <a:ln>
            <a:noFill/>
          </a:ln>
        </p:spPr>
      </p:pic>
      <p:sp>
        <p:nvSpPr>
          <p:cNvPr id="555" name="Google Shape;555;p7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8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Encourage (and sponsor) people from marginalised groups</a:t>
            </a:r>
            <a:endParaRPr/>
          </a:p>
        </p:txBody>
      </p:sp>
      <p:sp>
        <p:nvSpPr>
          <p:cNvPr id="561" name="Google Shape;561;p8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292100" algn="l" rtl="0">
              <a:spcBef>
                <a:spcPts val="0"/>
              </a:spcBef>
              <a:spcAft>
                <a:spcPts val="0"/>
              </a:spcAft>
              <a:buSzPts val="1000"/>
              <a:buChar char="●"/>
            </a:pPr>
            <a:r>
              <a:rPr lang="en" sz="1000"/>
              <a:t>Interview marginalised candidates by default and provide them with constructive feedback. </a:t>
            </a:r>
            <a:endParaRPr sz="1000"/>
          </a:p>
          <a:p>
            <a:pPr marL="457200" lvl="0" indent="-292100" algn="l" rtl="0">
              <a:spcBef>
                <a:spcPts val="0"/>
              </a:spcBef>
              <a:spcAft>
                <a:spcPts val="0"/>
              </a:spcAft>
              <a:buSzPts val="1000"/>
              <a:buChar char="●"/>
            </a:pPr>
            <a:r>
              <a:rPr lang="en" sz="1000"/>
              <a:t>Go out of your way to engage with, help with introductions, and mentor them. Once you know them better you can sponsor them.</a:t>
            </a:r>
            <a:endParaRPr sz="1000"/>
          </a:p>
          <a:p>
            <a:pPr marL="457200" lvl="0" indent="-292100" algn="l" rtl="0">
              <a:spcBef>
                <a:spcPts val="0"/>
              </a:spcBef>
              <a:spcAft>
                <a:spcPts val="0"/>
              </a:spcAft>
              <a:buSzPts val="1000"/>
              <a:buChar char="●"/>
            </a:pPr>
            <a:r>
              <a:rPr lang="en" sz="1000"/>
              <a:t>Sponsorship means advocating for people when they are not in the room, eg. suggesting a marginalised colleague or candidate for a job when they aren't in the room when there is talk of a new job opportunity being planned (that they would be great for). </a:t>
            </a:r>
            <a:endParaRPr sz="1000"/>
          </a:p>
          <a:p>
            <a:pPr marL="457200" lvl="0" indent="-292100" algn="l" rtl="0">
              <a:spcBef>
                <a:spcPts val="0"/>
              </a:spcBef>
              <a:spcAft>
                <a:spcPts val="0"/>
              </a:spcAft>
              <a:buSzPts val="1000"/>
              <a:buChar char="●"/>
            </a:pPr>
            <a:r>
              <a:rPr lang="en" sz="1000"/>
              <a:t>But the best advice is to ask the person themselves what they think they need, see what their strengths are and take that into account when deciding to identify or fight for opportunities for them.</a:t>
            </a:r>
            <a:endParaRPr sz="1000"/>
          </a:p>
          <a:p>
            <a:pPr marL="457200" lvl="0" indent="-292100" algn="l" rtl="0">
              <a:spcBef>
                <a:spcPts val="0"/>
              </a:spcBef>
              <a:spcAft>
                <a:spcPts val="0"/>
              </a:spcAft>
              <a:buSzPts val="1000"/>
              <a:buChar char="●"/>
            </a:pPr>
            <a:r>
              <a:rPr lang="en" sz="1000"/>
              <a:t>When you see a marginalised person do something well, compliment them. This can help with fighting the effects of gaslighting.</a:t>
            </a:r>
            <a:endParaRPr sz="1000"/>
          </a:p>
          <a:p>
            <a:pPr marL="457200" lvl="0" indent="-292100" algn="l" rtl="0">
              <a:spcBef>
                <a:spcPts val="0"/>
              </a:spcBef>
              <a:spcAft>
                <a:spcPts val="0"/>
              </a:spcAft>
              <a:buSzPts val="1000"/>
              <a:buChar char="●"/>
            </a:pPr>
            <a:r>
              <a:rPr lang="en" sz="1000"/>
              <a:t>Article called </a:t>
            </a:r>
            <a:r>
              <a:rPr lang="en" sz="1000" u="sng">
                <a:solidFill>
                  <a:schemeClr val="hlink"/>
                </a:solidFill>
                <a:hlinkClick r:id="rId3"/>
              </a:rPr>
              <a:t>ACTIVATING THE POWER WITHIN: SPONSORSHIP AMONG BLACK WOMEN PROFESSIONALS</a:t>
            </a:r>
            <a:r>
              <a:rPr lang="en" sz="1000"/>
              <a:t> has an extract in Figure 1</a:t>
            </a:r>
            <a:endParaRPr sz="1000"/>
          </a:p>
          <a:p>
            <a:pPr marL="914400" lvl="0" indent="0" algn="l" rtl="0">
              <a:spcBef>
                <a:spcPts val="1200"/>
              </a:spcBef>
              <a:spcAft>
                <a:spcPts val="1200"/>
              </a:spcAft>
              <a:buNone/>
            </a:pPr>
            <a:endParaRPr sz="1000"/>
          </a:p>
        </p:txBody>
      </p:sp>
      <p:pic>
        <p:nvPicPr>
          <p:cNvPr id="562" name="Google Shape;562;p80" descr="I get excited when I see us [Black women] do well. When I see AfricanAmerican women doing great stuff, I get excited. Usually I drop them a&#10;note and say, ”Hey, you go for it”, “You go girl!” It’s never that, oh,&#10;“Who do you think you are?” Or, better yet, I’m not going to help you, or&#10;I’m not going to be a part of that.” I don’t have time for that. You know&#10;what, we don’t have time for that. ‘Cause there’s still too few of us... So&#10;again, so that’s why it’s important that when you see in opportunity you,&#10;you pick up the phone, say, “There’s a position that’s available. You need&#10;to go look into it.” Okay? Or, become the on-ramp (Health Care /&#10;Executive, personal communication, February 9, 2018)." title="Figure 1 Extract from article"/>
          <p:cNvPicPr preferRelativeResize="0"/>
          <p:nvPr/>
        </p:nvPicPr>
        <p:blipFill rotWithShape="1">
          <a:blip r:embed="rId4">
            <a:alphaModFix/>
          </a:blip>
          <a:srcRect l="3882" t="33250" r="55635" b="33200"/>
          <a:stretch/>
        </p:blipFill>
        <p:spPr>
          <a:xfrm>
            <a:off x="4802350" y="1705762"/>
            <a:ext cx="3715450" cy="1731974"/>
          </a:xfrm>
          <a:prstGeom prst="rect">
            <a:avLst/>
          </a:prstGeom>
          <a:noFill/>
          <a:ln>
            <a:noFill/>
          </a:ln>
        </p:spPr>
      </p:pic>
      <p:sp>
        <p:nvSpPr>
          <p:cNvPr id="563" name="Google Shape;563;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Identify talented people from marginalised groups</a:t>
            </a:r>
            <a:endParaRPr/>
          </a:p>
        </p:txBody>
      </p:sp>
      <p:sp>
        <p:nvSpPr>
          <p:cNvPr id="569" name="Google Shape;569;p81"/>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Focus less on skills and experience and more on potential and talent as per </a:t>
            </a:r>
            <a:r>
              <a:rPr lang="en" u="sng">
                <a:solidFill>
                  <a:schemeClr val="hlink"/>
                </a:solidFill>
                <a:hlinkClick r:id="rId3"/>
              </a:rPr>
              <a:t>Future-Proofing your Workforce while Navigating Organisational Change .</a:t>
            </a:r>
            <a:endParaRPr/>
          </a:p>
          <a:p>
            <a:pPr marL="457200" lvl="0" indent="-304800" algn="l" rtl="0">
              <a:spcBef>
                <a:spcPts val="0"/>
              </a:spcBef>
              <a:spcAft>
                <a:spcPts val="0"/>
              </a:spcAft>
              <a:buSzPts val="1200"/>
              <a:buChar char="●"/>
            </a:pPr>
            <a:r>
              <a:rPr lang="en"/>
              <a:t>Go out of your way to engage with, help with introductions and job opportunities, and mentor.</a:t>
            </a:r>
            <a:endParaRPr/>
          </a:p>
          <a:p>
            <a:pPr marL="457200" lvl="0" indent="-304800" algn="l" rtl="0">
              <a:spcBef>
                <a:spcPts val="0"/>
              </a:spcBef>
              <a:spcAft>
                <a:spcPts val="0"/>
              </a:spcAft>
              <a:buSzPts val="1200"/>
              <a:buChar char="●"/>
            </a:pPr>
            <a:r>
              <a:rPr lang="en"/>
              <a:t>Especially be proactive in job opportunities!</a:t>
            </a:r>
            <a:endParaRPr/>
          </a:p>
          <a:p>
            <a:pPr marL="457200" lvl="0" indent="-304800" algn="l" rtl="0">
              <a:spcBef>
                <a:spcPts val="0"/>
              </a:spcBef>
              <a:spcAft>
                <a:spcPts val="0"/>
              </a:spcAft>
              <a:buSzPts val="1200"/>
              <a:buChar char="●"/>
            </a:pPr>
            <a:r>
              <a:rPr lang="en"/>
              <a:t>The more marginalised a candidate, the more the gap between skills and experience should be reduced as a weighting when hiring. </a:t>
            </a:r>
            <a:endParaRPr/>
          </a:p>
          <a:p>
            <a:pPr marL="457200" lvl="0" indent="-304800" algn="l" rtl="0">
              <a:spcBef>
                <a:spcPts val="0"/>
              </a:spcBef>
              <a:spcAft>
                <a:spcPts val="0"/>
              </a:spcAft>
              <a:buSzPts val="1200"/>
              <a:buChar char="●"/>
            </a:pPr>
            <a:r>
              <a:rPr lang="en"/>
              <a:t>Take into account extenuating circumstances eg. returning from long-term maternity leave when comparing skills tests.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570" name="Google Shape;570;p81" descr="Blue circle with two curved arrows denoting continuous change" title="Presentation cover of  Future-Proofing your Workforce while Navigating Organisational Change"/>
          <p:cNvPicPr preferRelativeResize="0"/>
          <p:nvPr/>
        </p:nvPicPr>
        <p:blipFill rotWithShape="1">
          <a:blip r:embed="rId4">
            <a:alphaModFix/>
          </a:blip>
          <a:srcRect l="3180" t="29212" r="54802" b="30815"/>
          <a:stretch/>
        </p:blipFill>
        <p:spPr>
          <a:xfrm>
            <a:off x="5716575" y="1492826"/>
            <a:ext cx="3120048" cy="1669675"/>
          </a:xfrm>
          <a:prstGeom prst="rect">
            <a:avLst/>
          </a:prstGeom>
          <a:noFill/>
          <a:ln>
            <a:noFill/>
          </a:ln>
        </p:spPr>
      </p:pic>
      <p:sp>
        <p:nvSpPr>
          <p:cNvPr id="571" name="Google Shape;571;p8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Accumulation of events and trauma</a:t>
            </a:r>
            <a:endParaRPr/>
          </a:p>
        </p:txBody>
      </p:sp>
      <p:sp>
        <p:nvSpPr>
          <p:cNvPr id="98" name="Google Shape;98;p1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Figure 1 shows how I react to a “minor” event that triggers deep emotional reactions based on previous trauma that accumulates over time.</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Figure 2 is how a person with privilege might view the same “minor” event and judge my reaction as an “overreaction”.</a:t>
            </a:r>
            <a:endParaRPr/>
          </a:p>
        </p:txBody>
      </p:sp>
      <p:pic>
        <p:nvPicPr>
          <p:cNvPr id="99" name="Google Shape;99;p19" descr="This graph shows how trauma accumulates with time. The last small event is added to all the other events and is very high." title="Figure 1"/>
          <p:cNvPicPr preferRelativeResize="0"/>
          <p:nvPr/>
        </p:nvPicPr>
        <p:blipFill>
          <a:blip r:embed="rId3">
            <a:alphaModFix/>
          </a:blip>
          <a:stretch>
            <a:fillRect/>
          </a:stretch>
        </p:blipFill>
        <p:spPr>
          <a:xfrm>
            <a:off x="4680900" y="1463700"/>
            <a:ext cx="2050925" cy="1919250"/>
          </a:xfrm>
          <a:prstGeom prst="rect">
            <a:avLst/>
          </a:prstGeom>
          <a:noFill/>
          <a:ln>
            <a:noFill/>
          </a:ln>
        </p:spPr>
      </p:pic>
      <p:pic>
        <p:nvPicPr>
          <p:cNvPr id="100" name="Google Shape;100;p19" descr="This graph no accumulation of trauma and only shows the small impact an outsider sees. They don't see all the other events." title="Figure 2"/>
          <p:cNvPicPr preferRelativeResize="0"/>
          <p:nvPr/>
        </p:nvPicPr>
        <p:blipFill>
          <a:blip r:embed="rId4">
            <a:alphaModFix/>
          </a:blip>
          <a:stretch>
            <a:fillRect/>
          </a:stretch>
        </p:blipFill>
        <p:spPr>
          <a:xfrm>
            <a:off x="6884225" y="1463700"/>
            <a:ext cx="2107375" cy="1992518"/>
          </a:xfrm>
          <a:prstGeom prst="rect">
            <a:avLst/>
          </a:prstGeom>
          <a:noFill/>
          <a:ln>
            <a:noFill/>
          </a:ln>
        </p:spPr>
      </p:pic>
      <p:sp>
        <p:nvSpPr>
          <p:cNvPr id="101" name="Google Shape;10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8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can you help as an organisation?</a:t>
            </a:r>
            <a:endParaRPr/>
          </a:p>
        </p:txBody>
      </p:sp>
      <p:sp>
        <p:nvSpPr>
          <p:cNvPr id="577" name="Google Shape;577;p8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endParaRPr/>
          </a:p>
        </p:txBody>
      </p:sp>
      <p:sp>
        <p:nvSpPr>
          <p:cNvPr id="578" name="Google Shape;578;p8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Moving from CMM level 3 to CMM level 4</a:t>
            </a:r>
            <a:endParaRPr/>
          </a:p>
        </p:txBody>
      </p:sp>
      <p:sp>
        <p:nvSpPr>
          <p:cNvPr id="584" name="Google Shape;584;p8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This is what you need to do to move from CMM Level #3 to CMM Level #4.</a:t>
            </a:r>
            <a:endParaRPr/>
          </a:p>
        </p:txBody>
      </p:sp>
      <p:pic>
        <p:nvPicPr>
          <p:cNvPr id="585" name="Google Shape;585;p83" descr="List of the original CMM with steps 1 and 2 darkened with three orange arrows pointing from CMM level 3 to level 4." title="Capability Maturity Model for organisations to go from 3 to 4"/>
          <p:cNvPicPr preferRelativeResize="0"/>
          <p:nvPr/>
        </p:nvPicPr>
        <p:blipFill>
          <a:blip r:embed="rId3">
            <a:alphaModFix/>
          </a:blip>
          <a:stretch>
            <a:fillRect/>
          </a:stretch>
        </p:blipFill>
        <p:spPr>
          <a:xfrm>
            <a:off x="4680900" y="1463700"/>
            <a:ext cx="4310698" cy="2424767"/>
          </a:xfrm>
          <a:prstGeom prst="rect">
            <a:avLst/>
          </a:prstGeom>
          <a:noFill/>
          <a:ln>
            <a:noFill/>
          </a:ln>
        </p:spPr>
      </p:pic>
      <p:sp>
        <p:nvSpPr>
          <p:cNvPr id="586" name="Google Shape;586;p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Recruitment</a:t>
            </a:r>
            <a:endParaRPr/>
          </a:p>
        </p:txBody>
      </p:sp>
      <p:sp>
        <p:nvSpPr>
          <p:cNvPr id="592" name="Google Shape;592;p8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Focus less on skills and experience and more on potential and talent.</a:t>
            </a:r>
            <a:endParaRPr/>
          </a:p>
          <a:p>
            <a:pPr marL="0" lvl="0" indent="0" algn="l" rtl="0">
              <a:spcBef>
                <a:spcPts val="1200"/>
              </a:spcBef>
              <a:spcAft>
                <a:spcPts val="0"/>
              </a:spcAft>
              <a:buClr>
                <a:schemeClr val="dk1"/>
              </a:buClr>
              <a:buSzPts val="1100"/>
              <a:buFont typeface="Arial"/>
              <a:buNone/>
            </a:pPr>
            <a:r>
              <a:rPr lang="en"/>
              <a:t>Use Achievement relative to Opportunity to take into account extenuating circumstances eg. returning from long-term maternity leave when comparing skills tests.</a:t>
            </a:r>
            <a:endParaRPr/>
          </a:p>
          <a:p>
            <a:pPr marL="0" lvl="0" indent="0" algn="l" rtl="0">
              <a:spcBef>
                <a:spcPts val="1200"/>
              </a:spcBef>
              <a:spcAft>
                <a:spcPts val="0"/>
              </a:spcAft>
              <a:buClr>
                <a:schemeClr val="dk1"/>
              </a:buClr>
              <a:buSzPts val="1100"/>
              <a:buFont typeface="Arial"/>
              <a:buNone/>
            </a:pPr>
            <a:r>
              <a:rPr lang="en"/>
              <a:t>Use selection criteria that incentives DEI work eg. Demonstrated ability to champion, identify and mentor diverse candidates for senior management roles.</a:t>
            </a:r>
            <a:endParaRPr/>
          </a:p>
          <a:p>
            <a:pPr marL="0" lvl="0" indent="0" algn="l" rtl="0">
              <a:spcBef>
                <a:spcPts val="1200"/>
              </a:spcBef>
              <a:spcAft>
                <a:spcPts val="0"/>
              </a:spcAft>
              <a:buNone/>
            </a:pPr>
            <a:r>
              <a:rPr lang="en"/>
              <a:t>See </a:t>
            </a:r>
            <a:r>
              <a:rPr lang="en" u="sng">
                <a:solidFill>
                  <a:schemeClr val="hlink"/>
                </a:solidFill>
                <a:hlinkClick r:id="rId3"/>
              </a:rPr>
              <a:t>"Improving Diversity and Inclusion in Senior Leadership" [1]</a:t>
            </a:r>
            <a:r>
              <a:rPr lang="en"/>
              <a:t> for 30 tips you can do right now.</a:t>
            </a:r>
            <a:endParaRPr/>
          </a:p>
          <a:p>
            <a:pPr marL="0" lvl="0" indent="0" algn="l" rtl="0">
              <a:spcBef>
                <a:spcPts val="1200"/>
              </a:spcBef>
              <a:spcAft>
                <a:spcPts val="0"/>
              </a:spcAft>
              <a:buClr>
                <a:schemeClr val="dk1"/>
              </a:buClr>
              <a:buSzPts val="1100"/>
              <a:buFont typeface="Arial"/>
              <a:buNone/>
            </a:pPr>
            <a:r>
              <a:rPr lang="en"/>
              <a:t>Redefine merit by increasing the emphasis on ability and potential while de-emphasising experience, as experience can be correlated with opportunity, not ability.</a:t>
            </a:r>
            <a:endParaRPr/>
          </a:p>
          <a:p>
            <a:pPr marL="0" lvl="0" indent="0" algn="l" rtl="0">
              <a:spcBef>
                <a:spcPts val="1200"/>
              </a:spcBef>
              <a:spcAft>
                <a:spcPts val="1200"/>
              </a:spcAft>
              <a:buNone/>
            </a:pPr>
            <a:endParaRPr/>
          </a:p>
        </p:txBody>
      </p:sp>
      <p:sp>
        <p:nvSpPr>
          <p:cNvPr id="593" name="Google Shape;593;p8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72</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8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Events</a:t>
            </a:r>
            <a:endParaRPr/>
          </a:p>
        </p:txBody>
      </p:sp>
      <p:sp>
        <p:nvSpPr>
          <p:cNvPr id="599" name="Google Shape;599;p8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Choose keynote speakers that are not the same ones "on the circuit", by de-emphasising experience or positional authority and emphasising potential and talent.</a:t>
            </a:r>
            <a:endParaRPr/>
          </a:p>
          <a:p>
            <a:pPr marL="457200" lvl="0" indent="-304800" algn="l" rtl="0">
              <a:spcBef>
                <a:spcPts val="0"/>
              </a:spcBef>
              <a:spcAft>
                <a:spcPts val="0"/>
              </a:spcAft>
              <a:buSzPts val="1200"/>
              <a:buChar char="●"/>
            </a:pPr>
            <a:r>
              <a:rPr lang="en"/>
              <a:t>Commission an accessibility report and create a sponsorship package that helps to pay for this and implements the suggestions.</a:t>
            </a:r>
            <a:endParaRPr/>
          </a:p>
          <a:p>
            <a:pPr marL="457200" lvl="0" indent="-304800" algn="l" rtl="0">
              <a:spcBef>
                <a:spcPts val="0"/>
              </a:spcBef>
              <a:spcAft>
                <a:spcPts val="0"/>
              </a:spcAft>
              <a:buSzPts val="1200"/>
              <a:buChar char="●"/>
            </a:pPr>
            <a:r>
              <a:rPr lang="en"/>
              <a:t>Make a commitment to create accessible documentation throughout the conference, including the conference report.</a:t>
            </a:r>
            <a:endParaRPr/>
          </a:p>
          <a:p>
            <a:pPr marL="457200" lvl="0" indent="-304800" algn="l" rtl="0">
              <a:spcBef>
                <a:spcPts val="0"/>
              </a:spcBef>
              <a:spcAft>
                <a:spcPts val="0"/>
              </a:spcAft>
              <a:buSzPts val="1200"/>
              <a:buChar char="●"/>
            </a:pPr>
            <a:r>
              <a:rPr lang="en"/>
              <a:t>See </a:t>
            </a:r>
            <a:r>
              <a:rPr lang="en" u="sng">
                <a:solidFill>
                  <a:schemeClr val="hlink"/>
                </a:solidFill>
                <a:hlinkClick r:id="rId3"/>
              </a:rPr>
              <a:t>"Using Intersectionality to underpin a conference" [1] </a:t>
            </a:r>
            <a:r>
              <a:rPr lang="en"/>
              <a:t>for more. </a:t>
            </a:r>
            <a:endParaRPr/>
          </a:p>
          <a:p>
            <a:pPr marL="457200" lvl="0" indent="-304800" algn="l" rtl="0">
              <a:spcBef>
                <a:spcPts val="0"/>
              </a:spcBef>
              <a:spcAft>
                <a:spcPts val="0"/>
              </a:spcAft>
              <a:buSzPts val="1200"/>
              <a:buChar char="●"/>
            </a:pPr>
            <a:r>
              <a:rPr lang="en"/>
              <a:t>Center the most marginalised people that find attending events challenging, such as people with low-income, disabilities, or who are intersectionally marginalised.</a:t>
            </a:r>
            <a:endParaRPr/>
          </a:p>
        </p:txBody>
      </p:sp>
      <p:sp>
        <p:nvSpPr>
          <p:cNvPr id="600" name="Google Shape;600;p8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8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Mentoring/Training Programs</a:t>
            </a:r>
            <a:endParaRPr/>
          </a:p>
        </p:txBody>
      </p:sp>
      <p:sp>
        <p:nvSpPr>
          <p:cNvPr id="606" name="Google Shape;606;p8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Choose educators and training co-ordinators that understand DEI and value the lived experience of those who are highly marginalised.</a:t>
            </a:r>
            <a:endParaRPr/>
          </a:p>
          <a:p>
            <a:pPr marL="457200" lvl="0" indent="-304800" algn="l" rtl="0">
              <a:spcBef>
                <a:spcPts val="0"/>
              </a:spcBef>
              <a:spcAft>
                <a:spcPts val="0"/>
              </a:spcAft>
              <a:buSzPts val="1200"/>
              <a:buChar char="●"/>
            </a:pPr>
            <a:r>
              <a:rPr lang="en"/>
              <a:t>Provide opportunities for educators that are highly marginalised, by de-emphasising experience and emphasising potential and talent.</a:t>
            </a:r>
            <a:endParaRPr/>
          </a:p>
          <a:p>
            <a:pPr marL="457200" lvl="0" indent="-304800" algn="l" rtl="0">
              <a:spcBef>
                <a:spcPts val="0"/>
              </a:spcBef>
              <a:spcAft>
                <a:spcPts val="0"/>
              </a:spcAft>
              <a:buSzPts val="1200"/>
              <a:buChar char="●"/>
            </a:pPr>
            <a:r>
              <a:rPr lang="en"/>
              <a:t>Budget for the accessibility needs in presentations, documents, and examinations.</a:t>
            </a:r>
            <a:endParaRPr/>
          </a:p>
          <a:p>
            <a:pPr marL="457200" lvl="0" indent="-304800" algn="l" rtl="0">
              <a:spcBef>
                <a:spcPts val="0"/>
              </a:spcBef>
              <a:spcAft>
                <a:spcPts val="0"/>
              </a:spcAft>
              <a:buSzPts val="1200"/>
              <a:buChar char="●"/>
            </a:pPr>
            <a:r>
              <a:rPr lang="en"/>
              <a:t>See </a:t>
            </a:r>
            <a:r>
              <a:rPr lang="en" u="sng">
                <a:solidFill>
                  <a:schemeClr val="hlink"/>
                </a:solidFill>
                <a:hlinkClick r:id="rId3"/>
              </a:rPr>
              <a:t>"Documentation from the Mentoring for PoC aiming for Senior Leadership positions program" [1]</a:t>
            </a:r>
            <a:r>
              <a:rPr lang="en"/>
              <a:t> for more. </a:t>
            </a:r>
            <a:endParaRPr/>
          </a:p>
          <a:p>
            <a:pPr marL="457200" lvl="0" indent="-304800" algn="l" rtl="0">
              <a:spcBef>
                <a:spcPts val="0"/>
              </a:spcBef>
              <a:spcAft>
                <a:spcPts val="0"/>
              </a:spcAft>
              <a:buSzPts val="1200"/>
              <a:buChar char="●"/>
            </a:pPr>
            <a:r>
              <a:rPr lang="en"/>
              <a:t>Center the most marginalised people that find attending programs challenging, such as people with low-income, disabilities, or who are intersectionally marginalised.</a:t>
            </a:r>
            <a:endParaRPr/>
          </a:p>
        </p:txBody>
      </p:sp>
      <p:sp>
        <p:nvSpPr>
          <p:cNvPr id="607" name="Google Shape;607;p8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8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Publishing and Citing</a:t>
            </a:r>
            <a:endParaRPr/>
          </a:p>
        </p:txBody>
      </p:sp>
      <p:sp>
        <p:nvSpPr>
          <p:cNvPr id="613" name="Google Shape;613;p8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When looking at publishing about the RSE community, identify co-authors that are not the same ones "on the circuit", by de-emphasising experience or positional authority and emphasising potential and talent.</a:t>
            </a:r>
            <a:endParaRPr/>
          </a:p>
          <a:p>
            <a:pPr marL="457200" lvl="0" indent="-304800" algn="l" rtl="0">
              <a:spcBef>
                <a:spcPts val="0"/>
              </a:spcBef>
              <a:spcAft>
                <a:spcPts val="0"/>
              </a:spcAft>
              <a:buSzPts val="1200"/>
              <a:buChar char="●"/>
            </a:pPr>
            <a:r>
              <a:rPr lang="en"/>
              <a:t>Ensure you cite marginalised people who have shown potential who may not have positional authority or reputation alongside those that do.  </a:t>
            </a:r>
            <a:endParaRPr/>
          </a:p>
          <a:p>
            <a:pPr marL="457200" lvl="0" indent="-304800" algn="l" rtl="0">
              <a:spcBef>
                <a:spcPts val="0"/>
              </a:spcBef>
              <a:spcAft>
                <a:spcPts val="0"/>
              </a:spcAft>
              <a:buSzPts val="1200"/>
              <a:buChar char="●"/>
            </a:pPr>
            <a:r>
              <a:rPr lang="en"/>
              <a:t>Encourage talented, highly marginalised people outside your standard networks by offering support to write papers or work collaboratively regardless of experience or reputation.</a:t>
            </a:r>
            <a:endParaRPr/>
          </a:p>
          <a:p>
            <a:pPr marL="457200" lvl="0" indent="-304800" algn="l" rtl="0">
              <a:spcBef>
                <a:spcPts val="0"/>
              </a:spcBef>
              <a:spcAft>
                <a:spcPts val="0"/>
              </a:spcAft>
              <a:buSzPts val="1200"/>
              <a:buChar char="●"/>
            </a:pPr>
            <a:r>
              <a:rPr lang="en"/>
              <a:t>Center the most marginalised people that find publishing challenging, such as people with low-income, disabilities, or who are intersectionally marginalised.</a:t>
            </a:r>
            <a:endParaRPr/>
          </a:p>
        </p:txBody>
      </p:sp>
      <p:sp>
        <p:nvSpPr>
          <p:cNvPr id="614" name="Google Shape;614;p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75</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Strategy and Policy</a:t>
            </a:r>
            <a:endParaRPr/>
          </a:p>
        </p:txBody>
      </p:sp>
      <p:sp>
        <p:nvSpPr>
          <p:cNvPr id="620" name="Google Shape;620;p8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Ensure strategy is written with marginalised people as one of the the main audiences.</a:t>
            </a:r>
            <a:endParaRPr/>
          </a:p>
          <a:p>
            <a:pPr marL="457200" lvl="0" indent="-304800" algn="l" rtl="0">
              <a:spcBef>
                <a:spcPts val="0"/>
              </a:spcBef>
              <a:spcAft>
                <a:spcPts val="0"/>
              </a:spcAft>
              <a:buSzPts val="1200"/>
              <a:buChar char="●"/>
            </a:pPr>
            <a:r>
              <a:rPr lang="en"/>
              <a:t>Ensure the language humanises and is not completely filled with percentages and numbers.</a:t>
            </a:r>
            <a:endParaRPr/>
          </a:p>
          <a:p>
            <a:pPr marL="457200" lvl="0" indent="-304800" algn="l" rtl="0">
              <a:spcBef>
                <a:spcPts val="0"/>
              </a:spcBef>
              <a:spcAft>
                <a:spcPts val="0"/>
              </a:spcAft>
              <a:buSzPts val="1200"/>
              <a:buChar char="●"/>
            </a:pPr>
            <a:r>
              <a:rPr lang="en"/>
              <a:t>Ensure that the strategy is practical and focuses on individual as well as systemic power sharing.</a:t>
            </a:r>
            <a:endParaRPr/>
          </a:p>
          <a:p>
            <a:pPr marL="457200" lvl="0" indent="-304800" algn="l" rtl="0">
              <a:spcBef>
                <a:spcPts val="0"/>
              </a:spcBef>
              <a:spcAft>
                <a:spcPts val="0"/>
              </a:spcAft>
              <a:buSzPts val="1200"/>
              <a:buChar char="●"/>
            </a:pPr>
            <a:r>
              <a:rPr lang="en"/>
              <a:t>Make a commitment to accept this will not be easy or comfortable and stay the course.</a:t>
            </a:r>
            <a:endParaRPr/>
          </a:p>
          <a:p>
            <a:pPr marL="457200" lvl="0" indent="-304800" algn="l" rtl="0">
              <a:spcBef>
                <a:spcPts val="0"/>
              </a:spcBef>
              <a:spcAft>
                <a:spcPts val="0"/>
              </a:spcAft>
              <a:buSzPts val="1200"/>
              <a:buChar char="●"/>
            </a:pPr>
            <a:r>
              <a:rPr lang="en"/>
              <a:t>Recognise that strategy should be updated iteratively as programs develop.</a:t>
            </a:r>
            <a:endParaRPr/>
          </a:p>
          <a:p>
            <a:pPr marL="457200" lvl="0" indent="-304800" algn="l" rtl="0">
              <a:spcBef>
                <a:spcPts val="0"/>
              </a:spcBef>
              <a:spcAft>
                <a:spcPts val="0"/>
              </a:spcAft>
              <a:buSzPts val="1200"/>
              <a:buChar char="●"/>
            </a:pPr>
            <a:r>
              <a:rPr lang="en"/>
              <a:t>See </a:t>
            </a:r>
            <a:r>
              <a:rPr lang="en" u="sng">
                <a:solidFill>
                  <a:schemeClr val="hlink"/>
                </a:solidFill>
                <a:hlinkClick r:id="rId3"/>
              </a:rPr>
              <a:t>"Feedback on UKRI EDI Strategy" [1]</a:t>
            </a:r>
            <a:r>
              <a:rPr lang="en"/>
              <a:t> for more ideas. </a:t>
            </a:r>
            <a:endParaRPr/>
          </a:p>
          <a:p>
            <a:pPr marL="457200" lvl="0" indent="-304800" algn="l" rtl="0">
              <a:spcBef>
                <a:spcPts val="0"/>
              </a:spcBef>
              <a:spcAft>
                <a:spcPts val="0"/>
              </a:spcAft>
              <a:buSzPts val="1200"/>
              <a:buChar char="●"/>
            </a:pPr>
            <a:r>
              <a:rPr lang="en"/>
              <a:t>Center the most marginalised people that find keeping or finding jobs challenging, such as people with low-income, or those who are intersectionally marginalised.</a:t>
            </a:r>
            <a:endParaRPr/>
          </a:p>
        </p:txBody>
      </p:sp>
      <p:sp>
        <p:nvSpPr>
          <p:cNvPr id="621" name="Google Shape;621;p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Handling Criticism of DEI</a:t>
            </a:r>
            <a:endParaRPr/>
          </a:p>
        </p:txBody>
      </p:sp>
      <p:sp>
        <p:nvSpPr>
          <p:cNvPr id="627" name="Google Shape;627;p8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Continuous improvement is key.</a:t>
            </a:r>
            <a:endParaRPr/>
          </a:p>
          <a:p>
            <a:pPr marL="457200" lvl="0" indent="-304800" algn="l" rtl="0">
              <a:spcBef>
                <a:spcPts val="0"/>
              </a:spcBef>
              <a:spcAft>
                <a:spcPts val="0"/>
              </a:spcAft>
              <a:buSzPts val="1200"/>
              <a:buChar char="●"/>
            </a:pPr>
            <a:r>
              <a:rPr lang="en"/>
              <a:t>Each individual who is highly marginalised will have different needs and may be critical of the work being done.</a:t>
            </a:r>
            <a:endParaRPr/>
          </a:p>
          <a:p>
            <a:pPr marL="457200" lvl="0" indent="-304800" algn="l" rtl="0">
              <a:spcBef>
                <a:spcPts val="0"/>
              </a:spcBef>
              <a:spcAft>
                <a:spcPts val="0"/>
              </a:spcAft>
              <a:buSzPts val="1200"/>
              <a:buChar char="●"/>
            </a:pPr>
            <a:r>
              <a:rPr lang="en"/>
              <a:t>This is actually progress. Previously they may have been ignored or had given up.</a:t>
            </a:r>
            <a:endParaRPr/>
          </a:p>
          <a:p>
            <a:pPr marL="457200" lvl="0" indent="-304800" algn="l" rtl="0">
              <a:spcBef>
                <a:spcPts val="0"/>
              </a:spcBef>
              <a:spcAft>
                <a:spcPts val="0"/>
              </a:spcAft>
              <a:buSzPts val="1200"/>
              <a:buChar char="●"/>
            </a:pPr>
            <a:r>
              <a:rPr lang="en"/>
              <a:t>The focus should be on helping to improve at an  person-centered level that is supposed to be standard in a disability setting.</a:t>
            </a:r>
            <a:endParaRPr/>
          </a:p>
          <a:p>
            <a:pPr marL="457200" lvl="0" indent="-304800" algn="l" rtl="0">
              <a:spcBef>
                <a:spcPts val="0"/>
              </a:spcBef>
              <a:spcAft>
                <a:spcPts val="0"/>
              </a:spcAft>
              <a:buSzPts val="1200"/>
              <a:buChar char="●"/>
            </a:pPr>
            <a:r>
              <a:rPr lang="en"/>
              <a:t>See </a:t>
            </a:r>
            <a:r>
              <a:rPr lang="en" u="sng">
                <a:solidFill>
                  <a:schemeClr val="hlink"/>
                </a:solidFill>
                <a:hlinkClick r:id="rId3"/>
              </a:rPr>
              <a:t>"Missing narratives in discussions around diversity and inclusion in research software engineering" [1]</a:t>
            </a:r>
            <a:r>
              <a:rPr lang="en"/>
              <a:t> for more. </a:t>
            </a:r>
            <a:endParaRPr/>
          </a:p>
          <a:p>
            <a:pPr marL="457200" lvl="0" indent="-304800" algn="l" rtl="0">
              <a:spcBef>
                <a:spcPts val="0"/>
              </a:spcBef>
              <a:spcAft>
                <a:spcPts val="0"/>
              </a:spcAft>
              <a:buSzPts val="1200"/>
              <a:buChar char="●"/>
            </a:pPr>
            <a:r>
              <a:rPr lang="en"/>
              <a:t>Accept that when the most marginalised people find you are willing to listen to them, they will open up. It is not easy to handle if you expect to be above criticism.</a:t>
            </a:r>
            <a:endParaRPr/>
          </a:p>
        </p:txBody>
      </p:sp>
      <p:sp>
        <p:nvSpPr>
          <p:cNvPr id="628" name="Google Shape;628;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9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Being supported and understood creates inclusive spaces</a:t>
            </a:r>
            <a:endParaRPr/>
          </a:p>
        </p:txBody>
      </p:sp>
      <p:sp>
        <p:nvSpPr>
          <p:cNvPr id="634" name="Google Shape;634;p9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When I know that I am supported and people understand why I am sensitive, I feel safe. When I feel safe, I am comfortable being myself and am able to share when something is wrong without being worried about losing my job, losing friendships, or damaging my career. To me, that is inclusion. - Rowland Mosbergen</a:t>
            </a:r>
            <a:endParaRPr/>
          </a:p>
        </p:txBody>
      </p:sp>
      <p:sp>
        <p:nvSpPr>
          <p:cNvPr id="635" name="Google Shape;635;p9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9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Real-life Implementations</a:t>
            </a:r>
            <a:endParaRPr/>
          </a:p>
        </p:txBody>
      </p:sp>
      <p:sp>
        <p:nvSpPr>
          <p:cNvPr id="641" name="Google Shape;641;p91"/>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In this section, we will talk about real-life examples of how this has been implemented and the impact made.</a:t>
            </a:r>
            <a:endParaRPr/>
          </a:p>
        </p:txBody>
      </p:sp>
      <p:sp>
        <p:nvSpPr>
          <p:cNvPr id="642" name="Google Shape;642;p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Motivation for doing this</a:t>
            </a:r>
            <a:endParaRPr/>
          </a:p>
        </p:txBody>
      </p:sp>
      <p:sp>
        <p:nvSpPr>
          <p:cNvPr id="107" name="Google Shape;107;p2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The motivation for doing this is to highlight what actually needs to be done. This means having the courage to question your core belief and to take on board uncomfortable truths.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“Thank you for spending the time and mental effort to articulate these uncomfortable truths so clearly in front of an audience that needs to hear it.” - Anonymous</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There are two reasons that slow the community to be transformative: a lack of concrete discussion and a lack of person-centered approaches.</a:t>
            </a:r>
            <a:endParaRPr/>
          </a:p>
          <a:p>
            <a:pPr marL="0" lvl="0" indent="0" algn="l" rtl="0">
              <a:spcBef>
                <a:spcPts val="1200"/>
              </a:spcBef>
              <a:spcAft>
                <a:spcPts val="1200"/>
              </a:spcAft>
              <a:buNone/>
            </a:pPr>
            <a:endParaRPr/>
          </a:p>
        </p:txBody>
      </p:sp>
      <p:sp>
        <p:nvSpPr>
          <p:cNvPr id="108" name="Google Shape;10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Stemformatics</a:t>
            </a:r>
            <a:endParaRPr/>
          </a:p>
        </p:txBody>
      </p:sp>
      <p:sp>
        <p:nvSpPr>
          <p:cNvPr id="648" name="Google Shape;648;p9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 organically built a very diverse software engineering team that at one point consisted of 4 women (including 3 students and 3 women of colour) and myself.</a:t>
            </a:r>
            <a:endParaRPr/>
          </a:p>
          <a:p>
            <a:pPr marL="457200" lvl="0" indent="-304800" algn="l" rtl="0">
              <a:spcBef>
                <a:spcPts val="0"/>
              </a:spcBef>
              <a:spcAft>
                <a:spcPts val="0"/>
              </a:spcAft>
              <a:buSzPts val="1200"/>
              <a:buChar char="●"/>
            </a:pPr>
            <a:r>
              <a:rPr lang="en"/>
              <a:t>I mainly used Achievement relative to Opportunity and Continuous Improvement skills to identify talent.</a:t>
            </a:r>
            <a:endParaRPr/>
          </a:p>
          <a:p>
            <a:pPr marL="457200" lvl="0" indent="-304800" algn="l" rtl="0">
              <a:spcBef>
                <a:spcPts val="0"/>
              </a:spcBef>
              <a:spcAft>
                <a:spcPts val="0"/>
              </a:spcAft>
              <a:buSzPts val="1200"/>
              <a:buChar char="●"/>
            </a:pPr>
            <a:r>
              <a:rPr lang="en"/>
              <a:t>To give you a benchmark, I had a colleague in a similar industry who struggled to find female software engineers. </a:t>
            </a:r>
            <a:endParaRPr/>
          </a:p>
        </p:txBody>
      </p:sp>
      <p:sp>
        <p:nvSpPr>
          <p:cNvPr id="649" name="Google Shape;649;p9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80</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9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RSE-AUNZ Community</a:t>
            </a:r>
            <a:endParaRPr/>
          </a:p>
        </p:txBody>
      </p:sp>
      <p:sp>
        <p:nvSpPr>
          <p:cNvPr id="655" name="Google Shape;655;p9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Setting up a committee for a community that was overwhelmingly (91%) male.</a:t>
            </a:r>
            <a:endParaRPr/>
          </a:p>
          <a:p>
            <a:pPr marL="457200" lvl="0" indent="-304800" algn="l" rtl="0">
              <a:spcBef>
                <a:spcPts val="0"/>
              </a:spcBef>
              <a:spcAft>
                <a:spcPts val="0"/>
              </a:spcAft>
              <a:buSzPts val="1200"/>
              <a:buChar char="●"/>
            </a:pPr>
            <a:r>
              <a:rPr lang="en"/>
              <a:t>I wrote the CMM to argue we should use a collaborative framework and that people with privilege should step aside.</a:t>
            </a:r>
            <a:endParaRPr/>
          </a:p>
          <a:p>
            <a:pPr marL="457200" lvl="0" indent="-304800" algn="l" rtl="0">
              <a:spcBef>
                <a:spcPts val="0"/>
              </a:spcBef>
              <a:spcAft>
                <a:spcPts val="0"/>
              </a:spcAft>
              <a:buSzPts val="1200"/>
              <a:buChar char="●"/>
            </a:pPr>
            <a:r>
              <a:rPr lang="en"/>
              <a:t>This convinced a candidate who went from wanting to be the chair to backing a candidate who had a higher “Degree of Difficulty”. </a:t>
            </a:r>
            <a:endParaRPr/>
          </a:p>
          <a:p>
            <a:pPr marL="457200" lvl="0" indent="-304800" algn="l" rtl="0">
              <a:spcBef>
                <a:spcPts val="0"/>
              </a:spcBef>
              <a:spcAft>
                <a:spcPts val="0"/>
              </a:spcAft>
              <a:buSzPts val="1200"/>
              <a:buChar char="●"/>
            </a:pPr>
            <a:r>
              <a:rPr lang="en"/>
              <a:t>There was pushback even from the ones who would benefit (Token hire).</a:t>
            </a:r>
            <a:endParaRPr/>
          </a:p>
          <a:p>
            <a:pPr marL="457200" lvl="0" indent="-304800" algn="l" rtl="0">
              <a:spcBef>
                <a:spcPts val="0"/>
              </a:spcBef>
              <a:spcAft>
                <a:spcPts val="0"/>
              </a:spcAft>
              <a:buSzPts val="1200"/>
              <a:buChar char="●"/>
            </a:pPr>
            <a:r>
              <a:rPr lang="en"/>
              <a:t>The end result of this was we selected two very capable co-chairs - both women, with one being a woman of colour.</a:t>
            </a:r>
            <a:endParaRPr/>
          </a:p>
        </p:txBody>
      </p:sp>
      <p:sp>
        <p:nvSpPr>
          <p:cNvPr id="656" name="Google Shape;656;p9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9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Melbourne Data Analytics Platform</a:t>
            </a:r>
            <a:endParaRPr/>
          </a:p>
        </p:txBody>
      </p:sp>
      <p:sp>
        <p:nvSpPr>
          <p:cNvPr id="662" name="Google Shape;662;p9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Setup of a new 8 strong data analytics group at the University of Melbourne</a:t>
            </a:r>
            <a:endParaRPr/>
          </a:p>
          <a:p>
            <a:pPr marL="457200" lvl="0" indent="-304800" algn="l" rtl="0">
              <a:spcBef>
                <a:spcPts val="0"/>
              </a:spcBef>
              <a:spcAft>
                <a:spcPts val="0"/>
              </a:spcAft>
              <a:buSzPts val="1200"/>
              <a:buChar char="●"/>
            </a:pPr>
            <a:r>
              <a:rPr lang="en"/>
              <a:t>During the initial interviews I recognised there was no cultural diversity in the interview panel. </a:t>
            </a:r>
            <a:endParaRPr/>
          </a:p>
          <a:p>
            <a:pPr marL="457200" lvl="0" indent="-304800" algn="l" rtl="0">
              <a:spcBef>
                <a:spcPts val="0"/>
              </a:spcBef>
              <a:spcAft>
                <a:spcPts val="0"/>
              </a:spcAft>
              <a:buSzPts val="1200"/>
              <a:buChar char="●"/>
            </a:pPr>
            <a:r>
              <a:rPr lang="en"/>
              <a:t>I reached out to my network of culturally diverse colleagues and they responded.</a:t>
            </a:r>
            <a:endParaRPr/>
          </a:p>
          <a:p>
            <a:pPr marL="457200" lvl="0" indent="-304800" algn="l" rtl="0">
              <a:spcBef>
                <a:spcPts val="0"/>
              </a:spcBef>
              <a:spcAft>
                <a:spcPts val="0"/>
              </a:spcAft>
              <a:buSzPts val="1200"/>
              <a:buChar char="●"/>
            </a:pPr>
            <a:r>
              <a:rPr lang="en"/>
              <a:t>In many interviews we had one or more culturally diverse interviewers.</a:t>
            </a:r>
            <a:endParaRPr/>
          </a:p>
          <a:p>
            <a:pPr marL="457200" lvl="0" indent="-304800" algn="l" rtl="0">
              <a:spcBef>
                <a:spcPts val="0"/>
              </a:spcBef>
              <a:spcAft>
                <a:spcPts val="0"/>
              </a:spcAft>
              <a:buSzPts val="1200"/>
              <a:buChar char="●"/>
            </a:pPr>
            <a:r>
              <a:rPr lang="en"/>
              <a:t>The result was that we ended up having 44% of the initial recruitment being culturally diverse and 25% intersectionally diverse.</a:t>
            </a:r>
            <a:endParaRPr/>
          </a:p>
          <a:p>
            <a:pPr marL="0" lvl="0" indent="0" algn="l" rtl="0">
              <a:spcBef>
                <a:spcPts val="1200"/>
              </a:spcBef>
              <a:spcAft>
                <a:spcPts val="1200"/>
              </a:spcAft>
              <a:buNone/>
            </a:pPr>
            <a:endParaRPr/>
          </a:p>
        </p:txBody>
      </p:sp>
      <p:sp>
        <p:nvSpPr>
          <p:cNvPr id="663" name="Google Shape;663;p9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82</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9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Mentoring for PoC aiming for Senior Leadership Program</a:t>
            </a:r>
            <a:endParaRPr/>
          </a:p>
        </p:txBody>
      </p:sp>
      <p:sp>
        <p:nvSpPr>
          <p:cNvPr id="669" name="Google Shape;669;p9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 setup and ran the Mentoring for PoC aiming for Senior Leadership positions program that had an intake in 2020.</a:t>
            </a:r>
            <a:endParaRPr/>
          </a:p>
          <a:p>
            <a:pPr marL="457200" lvl="0" indent="-304800" algn="l" rtl="0">
              <a:spcBef>
                <a:spcPts val="0"/>
              </a:spcBef>
              <a:spcAft>
                <a:spcPts val="0"/>
              </a:spcAft>
              <a:buSzPts val="1200"/>
              <a:buChar char="●"/>
            </a:pPr>
            <a:r>
              <a:rPr lang="en"/>
              <a:t>The biggest challenge was ensuring the mentors were culturally and intersectionally complementary to not trigger or cause distress to the mentees.</a:t>
            </a:r>
            <a:endParaRPr/>
          </a:p>
          <a:p>
            <a:pPr marL="457200" lvl="0" indent="-304800" algn="l" rtl="0">
              <a:spcBef>
                <a:spcPts val="0"/>
              </a:spcBef>
              <a:spcAft>
                <a:spcPts val="0"/>
              </a:spcAft>
              <a:buSzPts val="1200"/>
              <a:buChar char="●"/>
            </a:pPr>
            <a:r>
              <a:rPr lang="en"/>
              <a:t>The feedback received was positive. “Thanks a million for your understanding and your support Rowland, I truly appreciate it.”, said one mentee.</a:t>
            </a:r>
            <a:endParaRPr/>
          </a:p>
        </p:txBody>
      </p:sp>
      <p:sp>
        <p:nvSpPr>
          <p:cNvPr id="670" name="Google Shape;670;p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83</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9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Panel for SeptembRSE</a:t>
            </a:r>
            <a:endParaRPr/>
          </a:p>
        </p:txBody>
      </p:sp>
      <p:sp>
        <p:nvSpPr>
          <p:cNvPr id="676" name="Google Shape;676;p9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In 2021, using the framework, I co-designed a panel “Missing narratives around diversity and inclusion in Research Software Engineering”</a:t>
            </a:r>
            <a:endParaRPr/>
          </a:p>
          <a:p>
            <a:pPr marL="457200" lvl="0" indent="-304800" algn="l" rtl="0">
              <a:spcBef>
                <a:spcPts val="0"/>
              </a:spcBef>
              <a:spcAft>
                <a:spcPts val="0"/>
              </a:spcAft>
              <a:buSzPts val="1200"/>
              <a:buChar char="●"/>
            </a:pPr>
            <a:r>
              <a:rPr lang="en"/>
              <a:t>This centered intersectionally marginalised people and were offered an honoraria for their efforts.  </a:t>
            </a:r>
            <a:endParaRPr/>
          </a:p>
          <a:p>
            <a:pPr marL="457200" lvl="0" indent="-304800" algn="l" rtl="0">
              <a:spcBef>
                <a:spcPts val="0"/>
              </a:spcBef>
              <a:spcAft>
                <a:spcPts val="0"/>
              </a:spcAft>
              <a:buSzPts val="1200"/>
              <a:buChar char="●"/>
            </a:pPr>
            <a:r>
              <a:rPr lang="en"/>
              <a:t>Yanina Bellini Saibenen, said: “… it makes me wonder what people like me could achieve if we weren’t wasting out time breaking through all these barriers”.</a:t>
            </a:r>
            <a:endParaRPr/>
          </a:p>
          <a:p>
            <a:pPr marL="0" lvl="0" indent="0" algn="l" rtl="0">
              <a:spcBef>
                <a:spcPts val="1200"/>
              </a:spcBef>
              <a:spcAft>
                <a:spcPts val="1200"/>
              </a:spcAft>
              <a:buNone/>
            </a:pPr>
            <a:endParaRPr/>
          </a:p>
        </p:txBody>
      </p:sp>
      <p:sp>
        <p:nvSpPr>
          <p:cNvPr id="677" name="Google Shape;677;p9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84</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97"/>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Unconscious Bias Presentation</a:t>
            </a:r>
            <a:endParaRPr/>
          </a:p>
        </p:txBody>
      </p:sp>
      <p:sp>
        <p:nvSpPr>
          <p:cNvPr id="683" name="Google Shape;683;p97"/>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In 2021 I wrote and delivered a short presentation “Unconscious bias – does it really matter?” that was based on the framework for Open Life Science, a not-for-profit based in the UK.</a:t>
            </a:r>
            <a:endParaRPr/>
          </a:p>
          <a:p>
            <a:pPr marL="457200" lvl="0" indent="-304800" algn="l" rtl="0">
              <a:spcBef>
                <a:spcPts val="0"/>
              </a:spcBef>
              <a:spcAft>
                <a:spcPts val="0"/>
              </a:spcAft>
              <a:buSzPts val="1200"/>
              <a:buChar char="●"/>
            </a:pPr>
            <a:r>
              <a:rPr lang="en"/>
              <a:t>It made the case for centering the victims, not the people with the bias.</a:t>
            </a:r>
            <a:endParaRPr/>
          </a:p>
          <a:p>
            <a:pPr marL="457200" lvl="0" indent="-304800" algn="l" rtl="0">
              <a:spcBef>
                <a:spcPts val="0"/>
              </a:spcBef>
              <a:spcAft>
                <a:spcPts val="0"/>
              </a:spcAft>
              <a:buSzPts val="1200"/>
              <a:buChar char="●"/>
            </a:pPr>
            <a:r>
              <a:rPr lang="en"/>
              <a:t>The feedback was extremely positive with the most common feedback highlighting that “this was very powerful”. </a:t>
            </a:r>
            <a:endParaRPr/>
          </a:p>
        </p:txBody>
      </p:sp>
      <p:sp>
        <p:nvSpPr>
          <p:cNvPr id="684" name="Google Shape;684;p9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85</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98"/>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International Recruitment</a:t>
            </a:r>
            <a:endParaRPr/>
          </a:p>
        </p:txBody>
      </p:sp>
      <p:sp>
        <p:nvSpPr>
          <p:cNvPr id="690" name="Google Shape;690;p98"/>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In 2022 I co-designed a recruitment campaign using the framework with Open Life Science and MetaDocencia.</a:t>
            </a:r>
            <a:endParaRPr/>
          </a:p>
          <a:p>
            <a:pPr marL="457200" lvl="0" indent="-304800" algn="l" rtl="0">
              <a:spcBef>
                <a:spcPts val="0"/>
              </a:spcBef>
              <a:spcAft>
                <a:spcPts val="0"/>
              </a:spcAft>
              <a:buSzPts val="1200"/>
              <a:buChar char="●"/>
            </a:pPr>
            <a:r>
              <a:rPr lang="en"/>
              <a:t>I extended best-practice in DEI by creating a recruitment process that centred the applicants’ perspectives.</a:t>
            </a:r>
            <a:endParaRPr/>
          </a:p>
          <a:p>
            <a:pPr marL="457200" lvl="0" indent="-304800" algn="l" rtl="0">
              <a:spcBef>
                <a:spcPts val="0"/>
              </a:spcBef>
              <a:spcAft>
                <a:spcPts val="0"/>
              </a:spcAft>
              <a:buSzPts val="1200"/>
              <a:buChar char="●"/>
            </a:pPr>
            <a:r>
              <a:rPr lang="en"/>
              <a:t>This led to over 120 applicants from Europe, Africa, the Americas, and Asia. </a:t>
            </a:r>
            <a:endParaRPr/>
          </a:p>
          <a:p>
            <a:pPr marL="457200" lvl="0" indent="-304800" algn="l" rtl="0">
              <a:spcBef>
                <a:spcPts val="0"/>
              </a:spcBef>
              <a:spcAft>
                <a:spcPts val="0"/>
              </a:spcAft>
              <a:buSzPts val="1200"/>
              <a:buChar char="●"/>
            </a:pPr>
            <a:r>
              <a:rPr lang="en"/>
              <a:t>MetaDocencia received around 150 applicants in only 2 weeks. Most of the applications received were from people who did not know MetaDocencia before.</a:t>
            </a:r>
            <a:endParaRPr/>
          </a:p>
        </p:txBody>
      </p:sp>
      <p:sp>
        <p:nvSpPr>
          <p:cNvPr id="691" name="Google Shape;691;p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9"/>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Vive la différence -RSE Diversity workshop</a:t>
            </a:r>
            <a:endParaRPr/>
          </a:p>
        </p:txBody>
      </p:sp>
      <p:sp>
        <p:nvSpPr>
          <p:cNvPr id="697" name="Google Shape;697;p99"/>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In 2022 the framework was presented in a lightning talk at the international 2022 Vive la différence -research software engineers workshop.</a:t>
            </a:r>
            <a:endParaRPr/>
          </a:p>
          <a:p>
            <a:pPr marL="457200" lvl="0" indent="-304800" algn="l" rtl="0">
              <a:spcBef>
                <a:spcPts val="0"/>
              </a:spcBef>
              <a:spcAft>
                <a:spcPts val="0"/>
              </a:spcAft>
              <a:buSzPts val="1200"/>
              <a:buChar char="●"/>
            </a:pPr>
            <a:r>
              <a:rPr lang="en"/>
              <a:t>This generated enough interest that a public presentation of the full framework was done.</a:t>
            </a:r>
            <a:endParaRPr/>
          </a:p>
          <a:p>
            <a:pPr marL="457200" lvl="0" indent="-304800" algn="l" rtl="0">
              <a:spcBef>
                <a:spcPts val="0"/>
              </a:spcBef>
              <a:spcAft>
                <a:spcPts val="0"/>
              </a:spcAft>
              <a:buSzPts val="1200"/>
              <a:buChar char="●"/>
            </a:pPr>
            <a:r>
              <a:rPr lang="en"/>
              <a:t>This led to the framework being disseminated via the University of Manchester’s new flagship anti-racism programme and it being used in the School of Engineering there.</a:t>
            </a:r>
            <a:endParaRPr/>
          </a:p>
        </p:txBody>
      </p:sp>
      <p:sp>
        <p:nvSpPr>
          <p:cNvPr id="698" name="Google Shape;698;p9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87</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100"/>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Facilitation Session for Not-for-Profit</a:t>
            </a:r>
            <a:endParaRPr/>
          </a:p>
        </p:txBody>
      </p:sp>
      <p:sp>
        <p:nvSpPr>
          <p:cNvPr id="704" name="Google Shape;704;p100"/>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In 2022 this framework was used to facilitate an exploratory session with a well-known international not-for-profit. </a:t>
            </a:r>
            <a:endParaRPr/>
          </a:p>
          <a:p>
            <a:pPr marL="457200" lvl="0" indent="-304800" algn="l" rtl="0">
              <a:spcBef>
                <a:spcPts val="0"/>
              </a:spcBef>
              <a:spcAft>
                <a:spcPts val="0"/>
              </a:spcAft>
              <a:buSzPts val="1200"/>
              <a:buChar char="●"/>
            </a:pPr>
            <a:r>
              <a:rPr lang="en"/>
              <a:t>The session was co-designed with MDF, an international consultancy firm based in the Netherlands, for their Global Leadership Forum that consisted of 20+ international leaders from 5 continents.</a:t>
            </a:r>
            <a:endParaRPr/>
          </a:p>
          <a:p>
            <a:pPr marL="457200" lvl="0" indent="-304800" algn="l" rtl="0">
              <a:spcBef>
                <a:spcPts val="0"/>
              </a:spcBef>
              <a:spcAft>
                <a:spcPts val="0"/>
              </a:spcAft>
              <a:buSzPts val="1200"/>
              <a:buChar char="●"/>
            </a:pPr>
            <a:r>
              <a:rPr lang="en"/>
              <a:t>Matthias Fecht remarked: "Rowland’s participation had a huge impact on our leadership team. I will most certainly not forget the session we had with him. It was really impactful!".</a:t>
            </a:r>
            <a:endParaRPr/>
          </a:p>
        </p:txBody>
      </p:sp>
      <p:sp>
        <p:nvSpPr>
          <p:cNvPr id="705" name="Google Shape;705;p1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0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Organising an inclusive international conference</a:t>
            </a:r>
            <a:endParaRPr/>
          </a:p>
        </p:txBody>
      </p:sp>
      <p:sp>
        <p:nvSpPr>
          <p:cNvPr id="711" name="Google Shape;711;p101"/>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In 2022 as the co-chair of the international Research Software Engineer (RSE) Asia Australia Unconference, this framework was used to underpin this event from the ground up. </a:t>
            </a:r>
            <a:endParaRPr/>
          </a:p>
          <a:p>
            <a:pPr marL="457200" lvl="0" indent="-304800" algn="l" rtl="0">
              <a:spcBef>
                <a:spcPts val="0"/>
              </a:spcBef>
              <a:spcAft>
                <a:spcPts val="0"/>
              </a:spcAft>
              <a:buSzPts val="1200"/>
              <a:buChar char="●"/>
            </a:pPr>
            <a:r>
              <a:rPr lang="en"/>
              <a:t>Again this extended DEI best-practice by commissioning a high-level accessibility report for the conference, the establishment of an Accessibility Partner, provision of an accessible report, having a participant-centered focus, and an intersectional approach to identifying keynote speakers.</a:t>
            </a:r>
            <a:endParaRPr/>
          </a:p>
          <a:p>
            <a:pPr marL="457200" lvl="0" indent="-304800" algn="l" rtl="0">
              <a:spcBef>
                <a:spcPts val="0"/>
              </a:spcBef>
              <a:spcAft>
                <a:spcPts val="0"/>
              </a:spcAft>
              <a:buSzPts val="1200"/>
              <a:buChar char="●"/>
            </a:pPr>
            <a:r>
              <a:rPr lang="en"/>
              <a:t>This was considered a success as the community is small, yet 141 participants were registered for the unconference across 6 countries.</a:t>
            </a:r>
            <a:endParaRPr/>
          </a:p>
        </p:txBody>
      </p:sp>
      <p:sp>
        <p:nvSpPr>
          <p:cNvPr id="712" name="Google Shape;712;p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89</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Lack of concrete discussion</a:t>
            </a:r>
            <a:endParaRPr/>
          </a:p>
        </p:txBody>
      </p:sp>
      <p:sp>
        <p:nvSpPr>
          <p:cNvPr id="114" name="Google Shape;114;p21"/>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n"/>
              <a:t>There is still systemic imbalance and lack of diversity in the workforce that leads to a lack of opportunity for people from marginalised groups. This needs to be fixed systematically. It is especially true in senior roles.</a:t>
            </a:r>
            <a:endParaRPr/>
          </a:p>
          <a:p>
            <a:pPr marL="457200" lvl="0" indent="-304800" algn="l" rtl="0">
              <a:spcBef>
                <a:spcPts val="0"/>
              </a:spcBef>
              <a:spcAft>
                <a:spcPts val="0"/>
              </a:spcAft>
              <a:buSzPts val="1200"/>
              <a:buChar char="●"/>
            </a:pPr>
            <a:r>
              <a:rPr lang="en"/>
              <a:t>There is a large conceptual gap between grassroot advocates and typical corporate diversity training. This is mainly due to corporate diversity training being abstract and not concrete.</a:t>
            </a:r>
            <a:endParaRPr/>
          </a:p>
          <a:p>
            <a:pPr marL="457200" lvl="0" indent="-304800" algn="l" rtl="0">
              <a:spcBef>
                <a:spcPts val="0"/>
              </a:spcBef>
              <a:spcAft>
                <a:spcPts val="0"/>
              </a:spcAft>
              <a:buSzPts val="1200"/>
              <a:buChar char="●"/>
            </a:pPr>
            <a:r>
              <a:rPr lang="en"/>
              <a:t>This was written was a need for a tool to help aid communication at a concrete level.</a:t>
            </a:r>
            <a:endParaRPr/>
          </a:p>
          <a:p>
            <a:pPr marL="457200" lvl="0" indent="0" algn="l" rtl="0">
              <a:spcBef>
                <a:spcPts val="1200"/>
              </a:spcBef>
              <a:spcAft>
                <a:spcPts val="1200"/>
              </a:spcAft>
              <a:buNone/>
            </a:pPr>
            <a:endParaRPr/>
          </a:p>
        </p:txBody>
      </p:sp>
      <p:pic>
        <p:nvPicPr>
          <p:cNvPr id="115" name="Google Shape;115;p21" descr="A diagram with three rows, Abstract, Cognitive gap, and Concrete. Abstract row is divided into Theoretical (eg. Definitions of DEI, Exploratory DEI Strategy, Demographic benchmarking) and Practical (Not applicable). The Cognitive gap row is one continuous row that is a boundary between the Abstract and the Concrete rows, signifying the cognitive gap that one has to jump in order to translate abstract language into concrete terms that one can understand. The Concrete row is divided into Theoretical (eg. Centering the marginalised, New opportunity creation, Potential individual changes, Intersectionality Spectrum) and Practical (eg. Building safe zones, Providing opportunities, Changing recruitment, Rehumanising people, Power sharing)." title="Concrete vs Abstract Figure"/>
          <p:cNvPicPr preferRelativeResize="0"/>
          <p:nvPr/>
        </p:nvPicPr>
        <p:blipFill>
          <a:blip r:embed="rId3">
            <a:alphaModFix/>
          </a:blip>
          <a:stretch>
            <a:fillRect/>
          </a:stretch>
        </p:blipFill>
        <p:spPr>
          <a:xfrm>
            <a:off x="5275700" y="1179800"/>
            <a:ext cx="3233725" cy="2390150"/>
          </a:xfrm>
          <a:prstGeom prst="rect">
            <a:avLst/>
          </a:prstGeom>
          <a:noFill/>
          <a:ln>
            <a:noFill/>
          </a:ln>
        </p:spPr>
      </p:pic>
      <p:sp>
        <p:nvSpPr>
          <p:cNvPr id="116" name="Google Shape;116;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02"/>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Further Feedback</a:t>
            </a:r>
            <a:endParaRPr/>
          </a:p>
        </p:txBody>
      </p:sp>
      <p:sp>
        <p:nvSpPr>
          <p:cNvPr id="718" name="Google Shape;718;p102"/>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much respect to you for undertaking a challenging feat to open up difficult conversations. These conversations are extremely important and it’s a shame they are not a part of occupational health and safety procedures.” – Priyanka Pillai</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“As a stupendously privileged white male whose life has essentially gone the easy-route to success, I would like to compliment you on this work. Seriously.” – Sven Dowideit</a:t>
            </a:r>
            <a:endParaRPr/>
          </a:p>
        </p:txBody>
      </p:sp>
      <p:sp>
        <p:nvSpPr>
          <p:cNvPr id="719" name="Google Shape;719;p10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90</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103"/>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Find out more</a:t>
            </a:r>
            <a:endParaRPr/>
          </a:p>
        </p:txBody>
      </p:sp>
      <p:sp>
        <p:nvSpPr>
          <p:cNvPr id="725" name="Google Shape;725;p103"/>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More open and free resources at </a:t>
            </a:r>
            <a:r>
              <a:rPr lang="en" u="sng">
                <a:solidFill>
                  <a:schemeClr val="hlink"/>
                </a:solidFill>
                <a:hlinkClick r:id="rId3"/>
              </a:rPr>
              <a:t>the Practical Diversity and Inclusion websit</a:t>
            </a:r>
            <a:r>
              <a:rPr lang="en"/>
              <a:t>e. </a:t>
            </a:r>
            <a:endParaRPr/>
          </a:p>
        </p:txBody>
      </p:sp>
      <p:sp>
        <p:nvSpPr>
          <p:cNvPr id="726" name="Google Shape;726;p10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4" name="Google Shape;734;p10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92</a:t>
            </a:fld>
            <a:endParaRPr/>
          </a:p>
        </p:txBody>
      </p:sp>
      <p:pic>
        <p:nvPicPr>
          <p:cNvPr id="731" name="Google Shape;731;p104" descr="This is a new leadership course that is likely the first in the world to provide an intersectional Diversity, Equity, and Inclusion (DEI) framework that underpins a leadership course for people who lead Research Software Engineers (RSEs). &#10;&#10;Using a Diversity and Inclusion framework to unearth talent. &#10;Using Continuous Improvement skills to identify talent.&#10;Setup and maintain pipelines to attract talent.&#10;Managing high-performance teams.&#10;How to deal with difficult people and building relationships.&#10;&#10;Logos of RSE-AUNZ, University of Manchester, US-RSE, OLS, FSC, Stemformatics, University of Melbourne, MetaDocencia are also shown" title="RSE Leadership Course"/>
          <p:cNvPicPr preferRelativeResize="0"/>
          <p:nvPr/>
        </p:nvPicPr>
        <p:blipFill>
          <a:blip r:embed="rId3">
            <a:alphaModFix/>
          </a:blip>
          <a:stretch>
            <a:fillRect/>
          </a:stretch>
        </p:blipFill>
        <p:spPr>
          <a:xfrm>
            <a:off x="4382325" y="1779150"/>
            <a:ext cx="4761677" cy="2678451"/>
          </a:xfrm>
          <a:prstGeom prst="rect">
            <a:avLst/>
          </a:prstGeom>
          <a:noFill/>
          <a:ln>
            <a:noFill/>
          </a:ln>
        </p:spPr>
      </p:pic>
      <p:sp>
        <p:nvSpPr>
          <p:cNvPr id="733" name="Google Shape;733;p104"/>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There is a </a:t>
            </a:r>
            <a:r>
              <a:rPr lang="en" u="sng">
                <a:solidFill>
                  <a:schemeClr val="hlink"/>
                </a:solidFill>
                <a:hlinkClick r:id="rId4"/>
              </a:rPr>
              <a:t>new RSE Leadership Training Program Pilot</a:t>
            </a:r>
            <a:r>
              <a:rPr lang="en"/>
              <a:t> that provides practical, concrete ways to incorporate intersectionality into the RSE community.</a:t>
            </a:r>
            <a:endParaRPr/>
          </a:p>
        </p:txBody>
      </p:sp>
      <p:sp>
        <p:nvSpPr>
          <p:cNvPr id="732" name="Google Shape;732;p104"/>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New RSE Leadership Course Pilot</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105"/>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Key Continuous Improvement Skills</a:t>
            </a:r>
            <a:endParaRPr/>
          </a:p>
        </p:txBody>
      </p:sp>
      <p:sp>
        <p:nvSpPr>
          <p:cNvPr id="740" name="Google Shape;740;p105"/>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six key continuous improvement skills are:</a:t>
            </a:r>
            <a:endParaRPr/>
          </a:p>
          <a:p>
            <a:pPr marL="457200" lvl="0" indent="-304800" algn="l" rtl="0">
              <a:spcBef>
                <a:spcPts val="1200"/>
              </a:spcBef>
              <a:spcAft>
                <a:spcPts val="0"/>
              </a:spcAft>
              <a:buSzPts val="1200"/>
              <a:buAutoNum type="arabicPeriod"/>
            </a:pPr>
            <a:r>
              <a:rPr lang="en"/>
              <a:t>Collaborative by Default</a:t>
            </a:r>
            <a:endParaRPr/>
          </a:p>
          <a:p>
            <a:pPr marL="457200" lvl="0" indent="-304800" algn="l" rtl="0">
              <a:spcBef>
                <a:spcPts val="0"/>
              </a:spcBef>
              <a:spcAft>
                <a:spcPts val="0"/>
              </a:spcAft>
              <a:buSzPts val="1200"/>
              <a:buAutoNum type="arabicPeriod"/>
            </a:pPr>
            <a:r>
              <a:rPr lang="en"/>
              <a:t>Adaptability</a:t>
            </a:r>
            <a:endParaRPr/>
          </a:p>
          <a:p>
            <a:pPr marL="457200" lvl="0" indent="-304800" algn="l" rtl="0">
              <a:spcBef>
                <a:spcPts val="0"/>
              </a:spcBef>
              <a:spcAft>
                <a:spcPts val="0"/>
              </a:spcAft>
              <a:buSzPts val="1200"/>
              <a:buAutoNum type="arabicPeriod"/>
            </a:pPr>
            <a:r>
              <a:rPr lang="en"/>
              <a:t>Learnability</a:t>
            </a:r>
            <a:endParaRPr/>
          </a:p>
          <a:p>
            <a:pPr marL="457200" lvl="0" indent="-304800" algn="l" rtl="0">
              <a:spcBef>
                <a:spcPts val="0"/>
              </a:spcBef>
              <a:spcAft>
                <a:spcPts val="0"/>
              </a:spcAft>
              <a:buSzPts val="1200"/>
              <a:buAutoNum type="arabicPeriod"/>
            </a:pPr>
            <a:r>
              <a:rPr lang="en"/>
              <a:t>Critical Thinking</a:t>
            </a:r>
            <a:endParaRPr/>
          </a:p>
          <a:p>
            <a:pPr marL="457200" lvl="0" indent="-304800" algn="l" rtl="0">
              <a:spcBef>
                <a:spcPts val="0"/>
              </a:spcBef>
              <a:spcAft>
                <a:spcPts val="0"/>
              </a:spcAft>
              <a:buSzPts val="1200"/>
              <a:buAutoNum type="arabicPeriod"/>
            </a:pPr>
            <a:r>
              <a:rPr lang="en"/>
              <a:t>Tolerance for Ambiguity</a:t>
            </a:r>
            <a:endParaRPr/>
          </a:p>
          <a:p>
            <a:pPr marL="457200" lvl="0" indent="-304800" algn="l" rtl="0">
              <a:spcBef>
                <a:spcPts val="0"/>
              </a:spcBef>
              <a:spcAft>
                <a:spcPts val="0"/>
              </a:spcAft>
              <a:buSzPts val="1200"/>
              <a:buAutoNum type="arabicPeriod"/>
            </a:pPr>
            <a:r>
              <a:rPr lang="en"/>
              <a:t>Tolerance for Complexity</a:t>
            </a:r>
            <a:endParaRPr/>
          </a:p>
        </p:txBody>
      </p:sp>
      <p:sp>
        <p:nvSpPr>
          <p:cNvPr id="741" name="Google Shape;741;p1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106"/>
          <p:cNvSpPr txBox="1">
            <a:spLocks noGrp="1"/>
          </p:cNvSpPr>
          <p:nvPr>
            <p:ph type="title"/>
          </p:nvPr>
        </p:nvSpPr>
        <p:spPr>
          <a:xfrm>
            <a:off x="311700" y="555600"/>
            <a:ext cx="77787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Acknowledgements</a:t>
            </a:r>
            <a:endParaRPr/>
          </a:p>
        </p:txBody>
      </p:sp>
      <p:sp>
        <p:nvSpPr>
          <p:cNvPr id="747" name="Google Shape;747;p106"/>
          <p:cNvSpPr txBox="1">
            <a:spLocks noGrp="1"/>
          </p:cNvSpPr>
          <p:nvPr>
            <p:ph type="body" idx="1"/>
          </p:nvPr>
        </p:nvSpPr>
        <p:spPr>
          <a:xfrm>
            <a:off x="311700" y="1389600"/>
            <a:ext cx="4216800" cy="317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would really like to acknowledge the large number of people who helped me directly and indirectly, but in particular Manodeep, Roman, Yo, Michelle, Jeremy, Malvika, and Camille.</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I recommend that you </a:t>
            </a:r>
            <a:r>
              <a:rPr lang="en" u="sng">
                <a:solidFill>
                  <a:schemeClr val="hlink"/>
                </a:solidFill>
                <a:hlinkClick r:id="rId3"/>
              </a:rPr>
              <a:t>follow the following people on twitter</a:t>
            </a:r>
            <a:r>
              <a:rPr lang="en"/>
              <a:t> as they have all helped me at some point in my journey and still do. </a:t>
            </a:r>
            <a:endParaRPr/>
          </a:p>
          <a:p>
            <a:pPr marL="0" lvl="0" indent="0" algn="l" rtl="0">
              <a:spcBef>
                <a:spcPts val="1200"/>
              </a:spcBef>
              <a:spcAft>
                <a:spcPts val="0"/>
              </a:spcAft>
              <a:buClr>
                <a:schemeClr val="dk1"/>
              </a:buClr>
              <a:buSzPts val="1100"/>
              <a:buFont typeface="Arial"/>
              <a:buNone/>
            </a:pPr>
            <a:endParaRPr/>
          </a:p>
          <a:p>
            <a:pPr marL="0" lvl="0" indent="0" algn="l" rtl="0">
              <a:spcBef>
                <a:spcPts val="1200"/>
              </a:spcBef>
              <a:spcAft>
                <a:spcPts val="0"/>
              </a:spcAft>
              <a:buClr>
                <a:schemeClr val="dk1"/>
              </a:buClr>
              <a:buSzPts val="1100"/>
              <a:buFont typeface="Arial"/>
              <a:buNone/>
            </a:pPr>
            <a:r>
              <a:rPr lang="en"/>
              <a:t>Thank you.</a:t>
            </a:r>
            <a:endParaRPr/>
          </a:p>
          <a:p>
            <a:pPr marL="0" lvl="0" indent="0" algn="l" rtl="0">
              <a:spcBef>
                <a:spcPts val="1200"/>
              </a:spcBef>
              <a:spcAft>
                <a:spcPts val="1200"/>
              </a:spcAft>
              <a:buNone/>
            </a:pPr>
            <a:endParaRPr/>
          </a:p>
        </p:txBody>
      </p:sp>
      <p:sp>
        <p:nvSpPr>
          <p:cNvPr id="748" name="Google Shape;748;p10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94</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6123</Words>
  <Application>Microsoft Macintosh PowerPoint</Application>
  <PresentationFormat>On-screen Show (16:9)</PresentationFormat>
  <Paragraphs>521</Paragraphs>
  <Slides>94</Slides>
  <Notes>94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94</vt:i4>
      </vt:variant>
    </vt:vector>
  </HeadingPairs>
  <TitlesOfParts>
    <vt:vector size="97" baseType="lpstr">
      <vt:lpstr>Arial</vt:lpstr>
      <vt:lpstr>Times New Roman</vt:lpstr>
      <vt:lpstr>Simple Light</vt:lpstr>
      <vt:lpstr>Improving Diversity and Inclusion in the RSE Community</vt:lpstr>
      <vt:lpstr>Acknowledgement of country</vt:lpstr>
      <vt:lpstr>Table of Contents</vt:lpstr>
      <vt:lpstr>This will challenge you</vt:lpstr>
      <vt:lpstr>Courage is needed</vt:lpstr>
      <vt:lpstr>Why so sensitive?</vt:lpstr>
      <vt:lpstr>Accumulation of events and trauma</vt:lpstr>
      <vt:lpstr>Motivation for doing this</vt:lpstr>
      <vt:lpstr>Lack of concrete discussion</vt:lpstr>
      <vt:lpstr>Lack of person-centered approaches</vt:lpstr>
      <vt:lpstr>Systemic imbalance</vt:lpstr>
      <vt:lpstr>Neutral sides with oppression</vt:lpstr>
      <vt:lpstr>Blatant discrimination is not acceptable now</vt:lpstr>
      <vt:lpstr>But subtle discrimination is more challenging</vt:lpstr>
      <vt:lpstr>Subtle discrimination can be worse</vt:lpstr>
      <vt:lpstr>Intersectionality increases the degree of difficulty</vt:lpstr>
      <vt:lpstr>Discrimination results in a lack of opportunities</vt:lpstr>
      <vt:lpstr>Punished vs Forgiven</vt:lpstr>
      <vt:lpstr>Stereotyping</vt:lpstr>
      <vt:lpstr>Lack of privacy</vt:lpstr>
      <vt:lpstr>Low expectations</vt:lpstr>
      <vt:lpstr>Gaslighting</vt:lpstr>
      <vt:lpstr>Even looking for housing can affect your work</vt:lpstr>
      <vt:lpstr>You can even be erased altogether (twice)</vt:lpstr>
      <vt:lpstr>Lack of opportunities over time reduces employability</vt:lpstr>
      <vt:lpstr>Video: Are you really hiring on merit?</vt:lpstr>
      <vt:lpstr>The key is to give people from marginalised groups more opportunities to make up for the ones they have lost.</vt:lpstr>
      <vt:lpstr>Capability Maturity Model for Diversity in Organisations</vt:lpstr>
      <vt:lpstr>Table showing Capability Maturity Model for Diversity in Organisations</vt:lpstr>
      <vt:lpstr>Sacrificing privilege will challenge you</vt:lpstr>
      <vt:lpstr>Pushback</vt:lpstr>
      <vt:lpstr>You are being too loud</vt:lpstr>
      <vt:lpstr>Not the right fit</vt:lpstr>
      <vt:lpstr>That doesn't happen anymore</vt:lpstr>
      <vt:lpstr>But we already hire on merit</vt:lpstr>
      <vt:lpstr>The end of civilization</vt:lpstr>
      <vt:lpstr>There are many more delaying tactics</vt:lpstr>
      <vt:lpstr>Intersectionality Spectrum</vt:lpstr>
      <vt:lpstr>At a fundamental level, we need to rehumanise the marginalised people that have been dehumanised.</vt:lpstr>
      <vt:lpstr>All models are wrong but some are useful. George Box</vt:lpstr>
      <vt:lpstr>Intersectionality Spectrum initial figure</vt:lpstr>
      <vt:lpstr>Intersectionality Spectrum - showing calculation</vt:lpstr>
      <vt:lpstr>Intersectionality Spectrum - Most DEI initiatives target gender equity</vt:lpstr>
      <vt:lpstr>Intersectionality Spectrum and Triaging</vt:lpstr>
      <vt:lpstr>Merit Model Percentage</vt:lpstr>
      <vt:lpstr>Nova Peris</vt:lpstr>
      <vt:lpstr>Merit Model for Nova Peris</vt:lpstr>
      <vt:lpstr>From Theory to Implementation</vt:lpstr>
      <vt:lpstr>Discourse Analysis</vt:lpstr>
      <vt:lpstr>Discourse Analysis Points</vt:lpstr>
      <vt:lpstr>Engenders trust and legitimacy (high level)</vt:lpstr>
      <vt:lpstr>Humanises policy and strategy (high level)</vt:lpstr>
      <vt:lpstr>Highlights challenges to audience (high level)</vt:lpstr>
      <vt:lpstr>Understands change is uncomfortable</vt:lpstr>
      <vt:lpstr>Understands marginalised people by centering them</vt:lpstr>
      <vt:lpstr>Understands the different "degrees of difficulty"</vt:lpstr>
      <vt:lpstr>Understands intersectionality as a spectrum</vt:lpstr>
      <vt:lpstr>Understands cumulative effects of marginalisation</vt:lpstr>
      <vt:lpstr>Understands merit is often based on opportunity, not ability</vt:lpstr>
      <vt:lpstr>Provides practical actions as an organisation</vt:lpstr>
      <vt:lpstr>Provides practical actions as an individual</vt:lpstr>
      <vt:lpstr>Recognises the need to share power</vt:lpstr>
      <vt:lpstr>How can you help as an individual?</vt:lpstr>
      <vt:lpstr>Moving from CMM level 2 to CMM level 3</vt:lpstr>
      <vt:lpstr>Focus on Action</vt:lpstr>
      <vt:lpstr>Centre people from marginalised groups</vt:lpstr>
      <vt:lpstr>Step aside for people from marginalised groups</vt:lpstr>
      <vt:lpstr>Encourage (and sponsor) people from marginalised groups</vt:lpstr>
      <vt:lpstr>Identify talented people from marginalised groups</vt:lpstr>
      <vt:lpstr>How can you help as an organisation?</vt:lpstr>
      <vt:lpstr>Moving from CMM level 3 to CMM level 4</vt:lpstr>
      <vt:lpstr>Recruitment</vt:lpstr>
      <vt:lpstr>Events</vt:lpstr>
      <vt:lpstr>Mentoring/Training Programs</vt:lpstr>
      <vt:lpstr>Publishing and Citing</vt:lpstr>
      <vt:lpstr>Strategy and Policy</vt:lpstr>
      <vt:lpstr>Handling Criticism of DEI</vt:lpstr>
      <vt:lpstr>Being supported and understood creates inclusive spaces</vt:lpstr>
      <vt:lpstr>Real-life Implementations</vt:lpstr>
      <vt:lpstr>Stemformatics</vt:lpstr>
      <vt:lpstr>RSE-AUNZ Community</vt:lpstr>
      <vt:lpstr>Melbourne Data Analytics Platform</vt:lpstr>
      <vt:lpstr>Mentoring for PoC aiming for Senior Leadership Program</vt:lpstr>
      <vt:lpstr>Panel for SeptembRSE</vt:lpstr>
      <vt:lpstr>Unconscious Bias Presentation</vt:lpstr>
      <vt:lpstr>International Recruitment</vt:lpstr>
      <vt:lpstr>Vive la différence -RSE Diversity workshop</vt:lpstr>
      <vt:lpstr>Facilitation Session for Not-for-Profit</vt:lpstr>
      <vt:lpstr>Organising an inclusive international conference</vt:lpstr>
      <vt:lpstr>Further Feedback</vt:lpstr>
      <vt:lpstr>Find out more</vt:lpstr>
      <vt:lpstr>New RSE Leadership Course Pilot</vt:lpstr>
      <vt:lpstr>Key Continuous Improvement Skills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Diversity and Inclusion in the RSE Community DOI</dc:title>
  <cp:lastModifiedBy>Rowland Mosbergen</cp:lastModifiedBy>
  <cp:revision>2</cp:revision>
  <dcterms:modified xsi:type="dcterms:W3CDTF">2023-06-07T06:53:46Z</dcterms:modified>
</cp:coreProperties>
</file>