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61" r:id="rId3"/>
    <p:sldId id="262" r:id="rId4"/>
    <p:sldId id="260" r:id="rId5"/>
    <p:sldId id="259" r:id="rId6"/>
    <p:sldId id="256" r:id="rId7"/>
    <p:sldId id="263" r:id="rId8"/>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42" autoAdjust="0"/>
    <p:restoredTop sz="96265" autoAdjust="0"/>
  </p:normalViewPr>
  <p:slideViewPr>
    <p:cSldViewPr snapToGrid="0">
      <p:cViewPr varScale="1">
        <p:scale>
          <a:sx n="80" d="100"/>
          <a:sy n="80" d="100"/>
        </p:scale>
        <p:origin x="130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CEB1F-BEE6-4D09-8A2B-398FA9C750A1}" type="datetimeFigureOut">
              <a:rPr lang="en-GB" smtClean="0"/>
              <a:t>08/12/2022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6B7DA-0F3E-4D01-BCF5-94C733D9C160}" type="slidenum">
              <a:rPr lang="en-GB" smtClean="0"/>
              <a:t>‹#›</a:t>
            </a:fld>
            <a:endParaRPr lang="en-GB"/>
          </a:p>
        </p:txBody>
      </p:sp>
    </p:spTree>
    <p:extLst>
      <p:ext uri="{BB962C8B-B14F-4D97-AF65-F5344CB8AC3E}">
        <p14:creationId xmlns:p14="http://schemas.microsoft.com/office/powerpoint/2010/main" val="2257965877"/>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66B7DA-0F3E-4D01-BCF5-94C733D9C160}" type="slidenum">
              <a:rPr lang="en-GB" smtClean="0"/>
              <a:t>1</a:t>
            </a:fld>
            <a:endParaRPr lang="en-GB"/>
          </a:p>
        </p:txBody>
      </p:sp>
    </p:spTree>
    <p:extLst>
      <p:ext uri="{BB962C8B-B14F-4D97-AF65-F5344CB8AC3E}">
        <p14:creationId xmlns:p14="http://schemas.microsoft.com/office/powerpoint/2010/main" val="44361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66B7DA-0F3E-4D01-BCF5-94C733D9C160}" type="slidenum">
              <a:rPr lang="en-GB" smtClean="0"/>
              <a:t>2</a:t>
            </a:fld>
            <a:endParaRPr lang="en-GB"/>
          </a:p>
        </p:txBody>
      </p:sp>
    </p:spTree>
    <p:extLst>
      <p:ext uri="{BB962C8B-B14F-4D97-AF65-F5344CB8AC3E}">
        <p14:creationId xmlns:p14="http://schemas.microsoft.com/office/powerpoint/2010/main" val="388788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66B7DA-0F3E-4D01-BCF5-94C733D9C160}" type="slidenum">
              <a:rPr lang="en-GB" smtClean="0"/>
              <a:t>3</a:t>
            </a:fld>
            <a:endParaRPr lang="en-GB"/>
          </a:p>
        </p:txBody>
      </p:sp>
    </p:spTree>
    <p:extLst>
      <p:ext uri="{BB962C8B-B14F-4D97-AF65-F5344CB8AC3E}">
        <p14:creationId xmlns:p14="http://schemas.microsoft.com/office/powerpoint/2010/main" val="21461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66B7DA-0F3E-4D01-BCF5-94C733D9C160}" type="slidenum">
              <a:rPr lang="en-GB" smtClean="0"/>
              <a:t>4</a:t>
            </a:fld>
            <a:endParaRPr lang="en-GB"/>
          </a:p>
        </p:txBody>
      </p:sp>
    </p:spTree>
    <p:extLst>
      <p:ext uri="{BB962C8B-B14F-4D97-AF65-F5344CB8AC3E}">
        <p14:creationId xmlns:p14="http://schemas.microsoft.com/office/powerpoint/2010/main" val="317925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66B7DA-0F3E-4D01-BCF5-94C733D9C160}" type="slidenum">
              <a:rPr lang="en-GB" smtClean="0"/>
              <a:t>5</a:t>
            </a:fld>
            <a:endParaRPr lang="en-GB"/>
          </a:p>
        </p:txBody>
      </p:sp>
    </p:spTree>
    <p:extLst>
      <p:ext uri="{BB962C8B-B14F-4D97-AF65-F5344CB8AC3E}">
        <p14:creationId xmlns:p14="http://schemas.microsoft.com/office/powerpoint/2010/main" val="218599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66B7DA-0F3E-4D01-BCF5-94C733D9C160}" type="slidenum">
              <a:rPr lang="en-GB" smtClean="0"/>
              <a:t>6</a:t>
            </a:fld>
            <a:endParaRPr lang="en-GB"/>
          </a:p>
        </p:txBody>
      </p:sp>
    </p:spTree>
    <p:extLst>
      <p:ext uri="{BB962C8B-B14F-4D97-AF65-F5344CB8AC3E}">
        <p14:creationId xmlns:p14="http://schemas.microsoft.com/office/powerpoint/2010/main" val="1777496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CB13D5-B2DC-4B45-BF6A-CDA667D8967E}"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A938F3-CE38-4062-BC69-14CFCD410F1D}" type="slidenum">
              <a:rPr lang="en-GB" smtClean="0"/>
              <a:t>‹#›</a:t>
            </a:fld>
            <a:endParaRPr lang="en-GB"/>
          </a:p>
        </p:txBody>
      </p:sp>
    </p:spTree>
    <p:extLst>
      <p:ext uri="{BB962C8B-B14F-4D97-AF65-F5344CB8AC3E}">
        <p14:creationId xmlns:p14="http://schemas.microsoft.com/office/powerpoint/2010/main" val="75995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B13D5-B2DC-4B45-BF6A-CDA667D8967E}"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A938F3-CE38-4062-BC69-14CFCD410F1D}" type="slidenum">
              <a:rPr lang="en-GB" smtClean="0"/>
              <a:t>‹#›</a:t>
            </a:fld>
            <a:endParaRPr lang="en-GB"/>
          </a:p>
        </p:txBody>
      </p:sp>
    </p:spTree>
    <p:extLst>
      <p:ext uri="{BB962C8B-B14F-4D97-AF65-F5344CB8AC3E}">
        <p14:creationId xmlns:p14="http://schemas.microsoft.com/office/powerpoint/2010/main" val="341027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B13D5-B2DC-4B45-BF6A-CDA667D8967E}"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A938F3-CE38-4062-BC69-14CFCD410F1D}" type="slidenum">
              <a:rPr lang="en-GB" smtClean="0"/>
              <a:t>‹#›</a:t>
            </a:fld>
            <a:endParaRPr lang="en-GB"/>
          </a:p>
        </p:txBody>
      </p:sp>
    </p:spTree>
    <p:extLst>
      <p:ext uri="{BB962C8B-B14F-4D97-AF65-F5344CB8AC3E}">
        <p14:creationId xmlns:p14="http://schemas.microsoft.com/office/powerpoint/2010/main" val="24553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B13D5-B2DC-4B45-BF6A-CDA667D8967E}"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A938F3-CE38-4062-BC69-14CFCD410F1D}" type="slidenum">
              <a:rPr lang="en-GB" smtClean="0"/>
              <a:t>‹#›</a:t>
            </a:fld>
            <a:endParaRPr lang="en-GB"/>
          </a:p>
        </p:txBody>
      </p:sp>
    </p:spTree>
    <p:extLst>
      <p:ext uri="{BB962C8B-B14F-4D97-AF65-F5344CB8AC3E}">
        <p14:creationId xmlns:p14="http://schemas.microsoft.com/office/powerpoint/2010/main" val="276328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CB13D5-B2DC-4B45-BF6A-CDA667D8967E}"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A938F3-CE38-4062-BC69-14CFCD410F1D}" type="slidenum">
              <a:rPr lang="en-GB" smtClean="0"/>
              <a:t>‹#›</a:t>
            </a:fld>
            <a:endParaRPr lang="en-GB"/>
          </a:p>
        </p:txBody>
      </p:sp>
    </p:spTree>
    <p:extLst>
      <p:ext uri="{BB962C8B-B14F-4D97-AF65-F5344CB8AC3E}">
        <p14:creationId xmlns:p14="http://schemas.microsoft.com/office/powerpoint/2010/main" val="9025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CB13D5-B2DC-4B45-BF6A-CDA667D8967E}"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A938F3-CE38-4062-BC69-14CFCD410F1D}" type="slidenum">
              <a:rPr lang="en-GB" smtClean="0"/>
              <a:t>‹#›</a:t>
            </a:fld>
            <a:endParaRPr lang="en-GB"/>
          </a:p>
        </p:txBody>
      </p:sp>
    </p:spTree>
    <p:extLst>
      <p:ext uri="{BB962C8B-B14F-4D97-AF65-F5344CB8AC3E}">
        <p14:creationId xmlns:p14="http://schemas.microsoft.com/office/powerpoint/2010/main" val="42101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CB13D5-B2DC-4B45-BF6A-CDA667D8967E}"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A938F3-CE38-4062-BC69-14CFCD410F1D}" type="slidenum">
              <a:rPr lang="en-GB" smtClean="0"/>
              <a:t>‹#›</a:t>
            </a:fld>
            <a:endParaRPr lang="en-GB"/>
          </a:p>
        </p:txBody>
      </p:sp>
    </p:spTree>
    <p:extLst>
      <p:ext uri="{BB962C8B-B14F-4D97-AF65-F5344CB8AC3E}">
        <p14:creationId xmlns:p14="http://schemas.microsoft.com/office/powerpoint/2010/main" val="52516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CB13D5-B2DC-4B45-BF6A-CDA667D8967E}"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A938F3-CE38-4062-BC69-14CFCD410F1D}" type="slidenum">
              <a:rPr lang="en-GB" smtClean="0"/>
              <a:t>‹#›</a:t>
            </a:fld>
            <a:endParaRPr lang="en-GB"/>
          </a:p>
        </p:txBody>
      </p:sp>
    </p:spTree>
    <p:extLst>
      <p:ext uri="{BB962C8B-B14F-4D97-AF65-F5344CB8AC3E}">
        <p14:creationId xmlns:p14="http://schemas.microsoft.com/office/powerpoint/2010/main" val="103644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B13D5-B2DC-4B45-BF6A-CDA667D8967E}"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A938F3-CE38-4062-BC69-14CFCD410F1D}" type="slidenum">
              <a:rPr lang="en-GB" smtClean="0"/>
              <a:t>‹#›</a:t>
            </a:fld>
            <a:endParaRPr lang="en-GB"/>
          </a:p>
        </p:txBody>
      </p:sp>
    </p:spTree>
    <p:extLst>
      <p:ext uri="{BB962C8B-B14F-4D97-AF65-F5344CB8AC3E}">
        <p14:creationId xmlns:p14="http://schemas.microsoft.com/office/powerpoint/2010/main" val="364741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8CB13D5-B2DC-4B45-BF6A-CDA667D8967E}"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A938F3-CE38-4062-BC69-14CFCD410F1D}" type="slidenum">
              <a:rPr lang="en-GB" smtClean="0"/>
              <a:t>‹#›</a:t>
            </a:fld>
            <a:endParaRPr lang="en-GB"/>
          </a:p>
        </p:txBody>
      </p:sp>
    </p:spTree>
    <p:extLst>
      <p:ext uri="{BB962C8B-B14F-4D97-AF65-F5344CB8AC3E}">
        <p14:creationId xmlns:p14="http://schemas.microsoft.com/office/powerpoint/2010/main" val="256403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8CB13D5-B2DC-4B45-BF6A-CDA667D8967E}"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A938F3-CE38-4062-BC69-14CFCD410F1D}" type="slidenum">
              <a:rPr lang="en-GB" smtClean="0"/>
              <a:t>‹#›</a:t>
            </a:fld>
            <a:endParaRPr lang="en-GB"/>
          </a:p>
        </p:txBody>
      </p:sp>
    </p:spTree>
    <p:extLst>
      <p:ext uri="{BB962C8B-B14F-4D97-AF65-F5344CB8AC3E}">
        <p14:creationId xmlns:p14="http://schemas.microsoft.com/office/powerpoint/2010/main" val="23837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8CB13D5-B2DC-4B45-BF6A-CDA667D8967E}" type="datetimeFigureOut">
              <a:rPr lang="en-GB" smtClean="0"/>
              <a:t>08/12/2022</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EA938F3-CE38-4062-BC69-14CFCD410F1D}" type="slidenum">
              <a:rPr lang="en-GB" smtClean="0"/>
              <a:t>‹#›</a:t>
            </a:fld>
            <a:endParaRPr lang="en-GB"/>
          </a:p>
        </p:txBody>
      </p:sp>
    </p:spTree>
    <p:extLst>
      <p:ext uri="{BB962C8B-B14F-4D97-AF65-F5344CB8AC3E}">
        <p14:creationId xmlns:p14="http://schemas.microsoft.com/office/powerpoint/2010/main" val="1776135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B4567200-E586-4483-88A9-8F6A9114B823}"/>
              </a:ext>
            </a:extLst>
          </p:cNvPr>
          <p:cNvGrpSpPr/>
          <p:nvPr/>
        </p:nvGrpSpPr>
        <p:grpSpPr>
          <a:xfrm>
            <a:off x="174135" y="180473"/>
            <a:ext cx="12722086" cy="7018887"/>
            <a:chOff x="174135" y="180473"/>
            <a:chExt cx="12722086" cy="7018887"/>
          </a:xfrm>
        </p:grpSpPr>
        <p:pic>
          <p:nvPicPr>
            <p:cNvPr id="30" name="Picture 29">
              <a:extLst>
                <a:ext uri="{FF2B5EF4-FFF2-40B4-BE49-F238E27FC236}">
                  <a16:creationId xmlns:a16="http://schemas.microsoft.com/office/drawing/2014/main" id="{56CC7057-6971-478E-8152-B33C173B23EB}"/>
                </a:ext>
              </a:extLst>
            </p:cNvPr>
            <p:cNvPicPr>
              <a:picLocks noChangeAspect="1"/>
            </p:cNvPicPr>
            <p:nvPr/>
          </p:nvPicPr>
          <p:blipFill rotWithShape="1">
            <a:blip r:embed="rId3"/>
            <a:srcRect l="24414" t="15291" b="4904"/>
            <a:stretch/>
          </p:blipFill>
          <p:spPr>
            <a:xfrm>
              <a:off x="174135" y="180473"/>
              <a:ext cx="12525857" cy="7018887"/>
            </a:xfrm>
            <a:prstGeom prst="rect">
              <a:avLst/>
            </a:prstGeom>
            <a:ln w="28575">
              <a:solidFill>
                <a:schemeClr val="tx1"/>
              </a:solidFill>
            </a:ln>
          </p:spPr>
        </p:pic>
        <p:sp>
          <p:nvSpPr>
            <p:cNvPr id="6" name="TextBox 5">
              <a:extLst>
                <a:ext uri="{FF2B5EF4-FFF2-40B4-BE49-F238E27FC236}">
                  <a16:creationId xmlns:a16="http://schemas.microsoft.com/office/drawing/2014/main" id="{4CCF8EB4-EFB2-4EED-A62F-ADCE7F9E9B3D}"/>
                </a:ext>
              </a:extLst>
            </p:cNvPr>
            <p:cNvSpPr txBox="1"/>
            <p:nvPr/>
          </p:nvSpPr>
          <p:spPr>
            <a:xfrm>
              <a:off x="7943923" y="189977"/>
              <a:ext cx="3862746" cy="954107"/>
            </a:xfrm>
            <a:prstGeom prst="rect">
              <a:avLst/>
            </a:prstGeom>
            <a:noFill/>
          </p:spPr>
          <p:txBody>
            <a:bodyPr wrap="square" rtlCol="0">
              <a:spAutoFit/>
            </a:bodyPr>
            <a:lstStyle/>
            <a:p>
              <a:r>
                <a:rPr lang="en-GB" sz="2800" b="1" dirty="0"/>
                <a:t>3. North-West Antarctic</a:t>
              </a:r>
            </a:p>
            <a:p>
              <a:r>
                <a:rPr lang="en-GB" sz="2800" b="1" dirty="0"/>
                <a:t>Peninsula</a:t>
              </a:r>
            </a:p>
          </p:txBody>
        </p:sp>
        <p:cxnSp>
          <p:nvCxnSpPr>
            <p:cNvPr id="27" name="Straight Arrow Connector 26">
              <a:extLst>
                <a:ext uri="{FF2B5EF4-FFF2-40B4-BE49-F238E27FC236}">
                  <a16:creationId xmlns:a16="http://schemas.microsoft.com/office/drawing/2014/main" id="{45B06AB3-DC24-42D4-A497-099B1EB76F99}"/>
                </a:ext>
              </a:extLst>
            </p:cNvPr>
            <p:cNvCxnSpPr>
              <a:cxnSpLocks/>
              <a:stCxn id="28" idx="1"/>
            </p:cNvCxnSpPr>
            <p:nvPr/>
          </p:nvCxnSpPr>
          <p:spPr>
            <a:xfrm flipH="1" flipV="1">
              <a:off x="1913021" y="3164305"/>
              <a:ext cx="716356" cy="1151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E9B9D8B-FEDA-41DB-8479-B8C8D7BDB64B}"/>
                </a:ext>
              </a:extLst>
            </p:cNvPr>
            <p:cNvSpPr txBox="1"/>
            <p:nvPr/>
          </p:nvSpPr>
          <p:spPr>
            <a:xfrm>
              <a:off x="2629377" y="2956331"/>
              <a:ext cx="1876618" cy="646331"/>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Ablation Point Massif</a:t>
              </a:r>
              <a:endParaRPr lang="en-GB" dirty="0"/>
            </a:p>
          </p:txBody>
        </p:sp>
        <p:sp>
          <p:nvSpPr>
            <p:cNvPr id="32" name="TextBox 31">
              <a:extLst>
                <a:ext uri="{FF2B5EF4-FFF2-40B4-BE49-F238E27FC236}">
                  <a16:creationId xmlns:a16="http://schemas.microsoft.com/office/drawing/2014/main" id="{82C454BA-7973-4A2B-B4D4-E0F9955E92CA}"/>
                </a:ext>
              </a:extLst>
            </p:cNvPr>
            <p:cNvSpPr txBox="1"/>
            <p:nvPr/>
          </p:nvSpPr>
          <p:spPr>
            <a:xfrm>
              <a:off x="1340644" y="3969850"/>
              <a:ext cx="3050772" cy="954107"/>
            </a:xfrm>
            <a:prstGeom prst="rect">
              <a:avLst/>
            </a:prstGeom>
            <a:noFill/>
          </p:spPr>
          <p:txBody>
            <a:bodyPr wrap="none" rtlCol="0">
              <a:spAutoFit/>
            </a:bodyPr>
            <a:lstStyle/>
            <a:p>
              <a:r>
                <a:rPr lang="en-GB" sz="2800" b="1" dirty="0"/>
                <a:t>4. Central South</a:t>
              </a:r>
            </a:p>
            <a:p>
              <a:r>
                <a:rPr lang="en-GB" sz="2800" b="1" dirty="0"/>
                <a:t>Antarctic Peninsula</a:t>
              </a:r>
            </a:p>
          </p:txBody>
        </p:sp>
        <p:cxnSp>
          <p:nvCxnSpPr>
            <p:cNvPr id="37" name="Straight Arrow Connector 36">
              <a:extLst>
                <a:ext uri="{FF2B5EF4-FFF2-40B4-BE49-F238E27FC236}">
                  <a16:creationId xmlns:a16="http://schemas.microsoft.com/office/drawing/2014/main" id="{35984231-E091-462F-BF26-B301291ADDC9}"/>
                </a:ext>
              </a:extLst>
            </p:cNvPr>
            <p:cNvCxnSpPr>
              <a:cxnSpLocks/>
            </p:cNvCxnSpPr>
            <p:nvPr/>
          </p:nvCxnSpPr>
          <p:spPr>
            <a:xfrm flipH="1" flipV="1">
              <a:off x="10649879" y="2080875"/>
              <a:ext cx="130417" cy="5660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C507CA7-5FF8-42EE-ABE4-4FCDF79FDD9F}"/>
                </a:ext>
              </a:extLst>
            </p:cNvPr>
            <p:cNvSpPr txBox="1"/>
            <p:nvPr/>
          </p:nvSpPr>
          <p:spPr>
            <a:xfrm rot="2444428">
              <a:off x="9829565" y="2510415"/>
              <a:ext cx="1742381" cy="369332"/>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Deception Island</a:t>
              </a:r>
              <a:endParaRPr lang="en-GB" dirty="0"/>
            </a:p>
          </p:txBody>
        </p:sp>
        <p:cxnSp>
          <p:nvCxnSpPr>
            <p:cNvPr id="45" name="Straight Arrow Connector 44">
              <a:extLst>
                <a:ext uri="{FF2B5EF4-FFF2-40B4-BE49-F238E27FC236}">
                  <a16:creationId xmlns:a16="http://schemas.microsoft.com/office/drawing/2014/main" id="{70329C67-4771-4B67-9379-C0F7A22A96F0}"/>
                </a:ext>
              </a:extLst>
            </p:cNvPr>
            <p:cNvCxnSpPr>
              <a:cxnSpLocks/>
            </p:cNvCxnSpPr>
            <p:nvPr/>
          </p:nvCxnSpPr>
          <p:spPr>
            <a:xfrm flipV="1">
              <a:off x="12007516" y="2935169"/>
              <a:ext cx="0" cy="4245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095DDFE-6626-4A3C-88C7-E7091D36A26F}"/>
                </a:ext>
              </a:extLst>
            </p:cNvPr>
            <p:cNvSpPr txBox="1"/>
            <p:nvPr/>
          </p:nvSpPr>
          <p:spPr>
            <a:xfrm>
              <a:off x="11684004" y="3314379"/>
              <a:ext cx="1212217" cy="646331"/>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Penguin Island</a:t>
              </a:r>
              <a:endParaRPr lang="en-GB" dirty="0"/>
            </a:p>
          </p:txBody>
        </p:sp>
        <p:cxnSp>
          <p:nvCxnSpPr>
            <p:cNvPr id="49" name="Straight Arrow Connector 48">
              <a:extLst>
                <a:ext uri="{FF2B5EF4-FFF2-40B4-BE49-F238E27FC236}">
                  <a16:creationId xmlns:a16="http://schemas.microsoft.com/office/drawing/2014/main" id="{17B1E1C7-7F9D-43FA-8317-03AEEB19FAAA}"/>
                </a:ext>
              </a:extLst>
            </p:cNvPr>
            <p:cNvCxnSpPr>
              <a:cxnSpLocks/>
            </p:cNvCxnSpPr>
            <p:nvPr/>
          </p:nvCxnSpPr>
          <p:spPr>
            <a:xfrm flipV="1">
              <a:off x="10891276" y="4504034"/>
              <a:ext cx="0" cy="4245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64C684E-032C-434D-BD68-60A256F8FEB6}"/>
                </a:ext>
              </a:extLst>
            </p:cNvPr>
            <p:cNvSpPr txBox="1"/>
            <p:nvPr/>
          </p:nvSpPr>
          <p:spPr>
            <a:xfrm>
              <a:off x="10545433" y="4820285"/>
              <a:ext cx="1212217" cy="646331"/>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Paulet Island</a:t>
              </a:r>
              <a:endParaRPr lang="en-GB" dirty="0"/>
            </a:p>
          </p:txBody>
        </p:sp>
        <p:sp>
          <p:nvSpPr>
            <p:cNvPr id="52" name="TextBox 51">
              <a:extLst>
                <a:ext uri="{FF2B5EF4-FFF2-40B4-BE49-F238E27FC236}">
                  <a16:creationId xmlns:a16="http://schemas.microsoft.com/office/drawing/2014/main" id="{E26FF966-8638-4006-A7EC-D1B9EA2BE14D}"/>
                </a:ext>
              </a:extLst>
            </p:cNvPr>
            <p:cNvSpPr txBox="1"/>
            <p:nvPr/>
          </p:nvSpPr>
          <p:spPr>
            <a:xfrm>
              <a:off x="7625389" y="3025787"/>
              <a:ext cx="1212217" cy="646331"/>
            </a:xfrm>
            <a:prstGeom prst="rect">
              <a:avLst/>
            </a:prstGeom>
            <a:noFill/>
          </p:spPr>
          <p:txBody>
            <a:bodyPr wrap="square" rtlCol="0">
              <a:spAutoFit/>
            </a:bodyPr>
            <a:lstStyle/>
            <a:p>
              <a:r>
                <a:rPr lang="en-AU" dirty="0"/>
                <a:t>Seal Nunataks</a:t>
              </a:r>
              <a:endParaRPr lang="en-GB" dirty="0"/>
            </a:p>
          </p:txBody>
        </p:sp>
        <p:cxnSp>
          <p:nvCxnSpPr>
            <p:cNvPr id="51" name="Straight Arrow Connector 50">
              <a:extLst>
                <a:ext uri="{FF2B5EF4-FFF2-40B4-BE49-F238E27FC236}">
                  <a16:creationId xmlns:a16="http://schemas.microsoft.com/office/drawing/2014/main" id="{82ABD5DC-E8AF-490F-BB9D-D190E31B69AA}"/>
                </a:ext>
              </a:extLst>
            </p:cNvPr>
            <p:cNvCxnSpPr>
              <a:cxnSpLocks/>
            </p:cNvCxnSpPr>
            <p:nvPr/>
          </p:nvCxnSpPr>
          <p:spPr>
            <a:xfrm flipV="1">
              <a:off x="8109565" y="3078817"/>
              <a:ext cx="354987" cy="690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9F74A98B-3175-407C-AE45-B970B904A19A}"/>
                </a:ext>
              </a:extLst>
            </p:cNvPr>
            <p:cNvGrpSpPr/>
            <p:nvPr/>
          </p:nvGrpSpPr>
          <p:grpSpPr>
            <a:xfrm>
              <a:off x="6436896" y="3708214"/>
              <a:ext cx="3309666" cy="2978361"/>
              <a:chOff x="6232355" y="3710950"/>
              <a:chExt cx="3621252" cy="3128557"/>
            </a:xfrm>
          </p:grpSpPr>
          <p:pic>
            <p:nvPicPr>
              <p:cNvPr id="64" name="Picture 63">
                <a:extLst>
                  <a:ext uri="{FF2B5EF4-FFF2-40B4-BE49-F238E27FC236}">
                    <a16:creationId xmlns:a16="http://schemas.microsoft.com/office/drawing/2014/main" id="{F4E63E48-D0D3-4BC0-925A-615A80DE04B4}"/>
                  </a:ext>
                </a:extLst>
              </p:cNvPr>
              <p:cNvPicPr>
                <a:picLocks noChangeAspect="1"/>
              </p:cNvPicPr>
              <p:nvPr/>
            </p:nvPicPr>
            <p:blipFill rotWithShape="1">
              <a:blip r:embed="rId4"/>
              <a:srcRect l="39568" t="16824" r="20959" b="20308"/>
              <a:stretch/>
            </p:blipFill>
            <p:spPr>
              <a:xfrm rot="6907101">
                <a:off x="6357322" y="4037476"/>
                <a:ext cx="2928669" cy="2475505"/>
              </a:xfrm>
              <a:prstGeom prst="rect">
                <a:avLst/>
              </a:prstGeom>
            </p:spPr>
          </p:pic>
          <p:sp>
            <p:nvSpPr>
              <p:cNvPr id="5" name="Rectangle 4">
                <a:extLst>
                  <a:ext uri="{FF2B5EF4-FFF2-40B4-BE49-F238E27FC236}">
                    <a16:creationId xmlns:a16="http://schemas.microsoft.com/office/drawing/2014/main" id="{85B8C820-729D-461F-BAD5-49A57CD37C55}"/>
                  </a:ext>
                </a:extLst>
              </p:cNvPr>
              <p:cNvSpPr/>
              <p:nvPr/>
            </p:nvSpPr>
            <p:spPr>
              <a:xfrm rot="10699614">
                <a:off x="8511102" y="4225544"/>
                <a:ext cx="813433" cy="4549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TextBox 19">
                <a:extLst>
                  <a:ext uri="{FF2B5EF4-FFF2-40B4-BE49-F238E27FC236}">
                    <a16:creationId xmlns:a16="http://schemas.microsoft.com/office/drawing/2014/main" id="{E99126DA-4838-40A7-B5F1-9BD8EEBE6349}"/>
                  </a:ext>
                </a:extLst>
              </p:cNvPr>
              <p:cNvSpPr txBox="1"/>
              <p:nvPr/>
            </p:nvSpPr>
            <p:spPr>
              <a:xfrm>
                <a:off x="8613533" y="4630491"/>
                <a:ext cx="1240074" cy="923330"/>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cs typeface="Arial" panose="020B0604020202020204" pitchFamily="34" charset="0"/>
                  </a:rPr>
                  <a:t>Antarctic Peninsula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35" name="Oval 34">
                <a:extLst>
                  <a:ext uri="{FF2B5EF4-FFF2-40B4-BE49-F238E27FC236}">
                    <a16:creationId xmlns:a16="http://schemas.microsoft.com/office/drawing/2014/main" id="{900826E7-8ABA-4594-8BA8-72C9266E7FBE}"/>
                  </a:ext>
                </a:extLst>
              </p:cNvPr>
              <p:cNvSpPr/>
              <p:nvPr/>
            </p:nvSpPr>
            <p:spPr>
              <a:xfrm>
                <a:off x="6232355" y="3710950"/>
                <a:ext cx="3574278" cy="3128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 name="TextBox 1">
            <a:extLst>
              <a:ext uri="{FF2B5EF4-FFF2-40B4-BE49-F238E27FC236}">
                <a16:creationId xmlns:a16="http://schemas.microsoft.com/office/drawing/2014/main" id="{A79DCD55-FD1B-4D93-BDDB-FB0196A3D5FA}"/>
              </a:ext>
            </a:extLst>
          </p:cNvPr>
          <p:cNvSpPr txBox="1"/>
          <p:nvPr/>
        </p:nvSpPr>
        <p:spPr>
          <a:xfrm>
            <a:off x="174135" y="7293639"/>
            <a:ext cx="12525857" cy="2308324"/>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Figure S1.</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All terrain ice-free shown as colour-shaded regions for the two Antarctic Conservation Biodiversity Regions (ACBRs) that contain springtail species on the Antarctic Peninsula that match those used in figures 1 and 2</a:t>
            </a:r>
            <a:r>
              <a:rPr lang="en-GB" dirty="0">
                <a:latin typeface="Calibri" panose="020F0502020204030204" pitchFamily="34" charset="0"/>
                <a:ea typeface="Times New Roman" panose="02020603050405020304" pitchFamily="18" charset="0"/>
                <a:cs typeface="Calibri" panose="020F0502020204030204" pitchFamily="34" charset="0"/>
              </a:rPr>
              <a:t>. Distribution of springtail species shown as coloured dots, and geochronological sites as a red diamond, to match those used in figure 2. The geothermal areas are highlighted as small (orange) and large (red) sites as used in figure 1. </a:t>
            </a:r>
            <a:r>
              <a:rPr lang="en-GB" sz="1800" dirty="0">
                <a:effectLst/>
                <a:latin typeface="Calibri" panose="020F0502020204030204" pitchFamily="34" charset="0"/>
                <a:ea typeface="Times New Roman" panose="02020603050405020304" pitchFamily="18" charset="0"/>
                <a:cs typeface="Calibri" panose="020F0502020204030204" pitchFamily="34" charset="0"/>
              </a:rPr>
              <a:t>ACBR region 3, North-West Antarctic Peninsula in red, shows sites where springtails are associated to geothermal areas; all species in this region are also found on offshore Islands. ACBR region 4, Central South Antarctic Peninsula in yellow, shows the sites for the only springtail species (green dots) only found at these sites on Alexander Island, which coincide with the cosmogenic </a:t>
            </a:r>
            <a:r>
              <a:rPr lang="en-GB" dirty="0">
                <a:latin typeface="Calibri" panose="020F0502020204030204" pitchFamily="34" charset="0"/>
                <a:ea typeface="Times New Roman" panose="02020603050405020304" pitchFamily="18" charset="0"/>
                <a:cs typeface="Calibri" panose="020F0502020204030204" pitchFamily="34" charset="0"/>
              </a:rPr>
              <a:t>dated site at Ablation Point Massif, which may have remained ice-free at the LGM.</a:t>
            </a: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dirty="0"/>
          </a:p>
        </p:txBody>
      </p:sp>
    </p:spTree>
    <p:extLst>
      <p:ext uri="{BB962C8B-B14F-4D97-AF65-F5344CB8AC3E}">
        <p14:creationId xmlns:p14="http://schemas.microsoft.com/office/powerpoint/2010/main" val="37037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97A66875-0A96-4E42-83EA-6299BED23728}"/>
              </a:ext>
            </a:extLst>
          </p:cNvPr>
          <p:cNvGrpSpPr/>
          <p:nvPr/>
        </p:nvGrpSpPr>
        <p:grpSpPr>
          <a:xfrm>
            <a:off x="91082" y="86073"/>
            <a:ext cx="12636354" cy="7033208"/>
            <a:chOff x="91082" y="86073"/>
            <a:chExt cx="12636354" cy="7033208"/>
          </a:xfrm>
        </p:grpSpPr>
        <p:pic>
          <p:nvPicPr>
            <p:cNvPr id="27" name="Picture 26">
              <a:extLst>
                <a:ext uri="{FF2B5EF4-FFF2-40B4-BE49-F238E27FC236}">
                  <a16:creationId xmlns:a16="http://schemas.microsoft.com/office/drawing/2014/main" id="{CD96AADD-111D-4A60-A323-7C2F87C77667}"/>
                </a:ext>
              </a:extLst>
            </p:cNvPr>
            <p:cNvPicPr>
              <a:picLocks noChangeAspect="1"/>
            </p:cNvPicPr>
            <p:nvPr/>
          </p:nvPicPr>
          <p:blipFill rotWithShape="1">
            <a:blip r:embed="rId3"/>
            <a:srcRect l="24330" t="15645" r="1" b="5001"/>
            <a:stretch/>
          </p:blipFill>
          <p:spPr>
            <a:xfrm>
              <a:off x="91082" y="86073"/>
              <a:ext cx="12636354" cy="7033208"/>
            </a:xfrm>
            <a:prstGeom prst="rect">
              <a:avLst/>
            </a:prstGeom>
            <a:ln w="28575">
              <a:solidFill>
                <a:schemeClr val="tx1"/>
              </a:solidFill>
            </a:ln>
          </p:spPr>
        </p:pic>
        <p:sp>
          <p:nvSpPr>
            <p:cNvPr id="24" name="TextBox 23">
              <a:extLst>
                <a:ext uri="{FF2B5EF4-FFF2-40B4-BE49-F238E27FC236}">
                  <a16:creationId xmlns:a16="http://schemas.microsoft.com/office/drawing/2014/main" id="{26F841A0-A5B3-44DA-8F87-994C4B0C2697}"/>
                </a:ext>
              </a:extLst>
            </p:cNvPr>
            <p:cNvSpPr txBox="1"/>
            <p:nvPr/>
          </p:nvSpPr>
          <p:spPr>
            <a:xfrm>
              <a:off x="3605701" y="4990012"/>
              <a:ext cx="1922770" cy="954107"/>
            </a:xfrm>
            <a:prstGeom prst="rect">
              <a:avLst/>
            </a:prstGeom>
            <a:noFill/>
          </p:spPr>
          <p:txBody>
            <a:bodyPr wrap="none" rtlCol="0">
              <a:spAutoFit/>
            </a:bodyPr>
            <a:lstStyle/>
            <a:p>
              <a:r>
                <a:rPr lang="en-GB" sz="2800" b="1" dirty="0"/>
                <a:t>6. </a:t>
              </a:r>
              <a:r>
                <a:rPr lang="en-GB" sz="2800" b="1" dirty="0" err="1"/>
                <a:t>Dronning</a:t>
              </a:r>
              <a:endParaRPr lang="en-GB" sz="2800" b="1" dirty="0"/>
            </a:p>
            <a:p>
              <a:r>
                <a:rPr lang="en-GB" sz="2800" b="1" dirty="0"/>
                <a:t>Maud Land</a:t>
              </a:r>
            </a:p>
          </p:txBody>
        </p:sp>
        <p:cxnSp>
          <p:nvCxnSpPr>
            <p:cNvPr id="30" name="Straight Arrow Connector 29">
              <a:extLst>
                <a:ext uri="{FF2B5EF4-FFF2-40B4-BE49-F238E27FC236}">
                  <a16:creationId xmlns:a16="http://schemas.microsoft.com/office/drawing/2014/main" id="{773252D6-D5B9-4871-A4D8-0674168E5364}"/>
                </a:ext>
              </a:extLst>
            </p:cNvPr>
            <p:cNvCxnSpPr>
              <a:cxnSpLocks/>
            </p:cNvCxnSpPr>
            <p:nvPr/>
          </p:nvCxnSpPr>
          <p:spPr>
            <a:xfrm flipV="1">
              <a:off x="3605701" y="2735394"/>
              <a:ext cx="848680" cy="2243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F756002-9C86-4A31-A4A3-913B0C1A36CC}"/>
                </a:ext>
              </a:extLst>
            </p:cNvPr>
            <p:cNvSpPr txBox="1"/>
            <p:nvPr/>
          </p:nvSpPr>
          <p:spPr>
            <a:xfrm>
              <a:off x="2589224" y="2636602"/>
              <a:ext cx="1212217" cy="646331"/>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Sverdrup Mountains</a:t>
              </a:r>
              <a:endParaRPr lang="en-GB" dirty="0"/>
            </a:p>
          </p:txBody>
        </p:sp>
        <p:cxnSp>
          <p:nvCxnSpPr>
            <p:cNvPr id="33" name="Straight Arrow Connector 32">
              <a:extLst>
                <a:ext uri="{FF2B5EF4-FFF2-40B4-BE49-F238E27FC236}">
                  <a16:creationId xmlns:a16="http://schemas.microsoft.com/office/drawing/2014/main" id="{91573600-B691-4A3C-BB18-405D9F16E41B}"/>
                </a:ext>
              </a:extLst>
            </p:cNvPr>
            <p:cNvCxnSpPr>
              <a:cxnSpLocks/>
            </p:cNvCxnSpPr>
            <p:nvPr/>
          </p:nvCxnSpPr>
          <p:spPr>
            <a:xfrm flipH="1" flipV="1">
              <a:off x="5528470" y="2778243"/>
              <a:ext cx="223947" cy="6735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F08A06F-B47D-4E9D-A962-7B76BB518689}"/>
                </a:ext>
              </a:extLst>
            </p:cNvPr>
            <p:cNvSpPr txBox="1"/>
            <p:nvPr/>
          </p:nvSpPr>
          <p:spPr>
            <a:xfrm>
              <a:off x="5146308" y="3371544"/>
              <a:ext cx="1212217" cy="369332"/>
            </a:xfrm>
            <a:prstGeom prst="rect">
              <a:avLst/>
            </a:prstGeom>
            <a:noFill/>
          </p:spPr>
          <p:txBody>
            <a:bodyPr wrap="square" rtlCol="0">
              <a:spAutoFit/>
            </a:bodyPr>
            <a:lstStyle/>
            <a:p>
              <a:r>
                <a:rPr lang="en-GB" sz="1800" dirty="0" err="1">
                  <a:effectLst/>
                  <a:latin typeface="Calibri" panose="020F0502020204030204" pitchFamily="34" charset="0"/>
                  <a:ea typeface="Times New Roman" panose="02020603050405020304" pitchFamily="18" charset="0"/>
                </a:rPr>
                <a:t>Grjotfjellet</a:t>
              </a:r>
              <a:endParaRPr lang="en-GB" dirty="0"/>
            </a:p>
          </p:txBody>
        </p:sp>
        <p:cxnSp>
          <p:nvCxnSpPr>
            <p:cNvPr id="35" name="Straight Arrow Connector 34">
              <a:extLst>
                <a:ext uri="{FF2B5EF4-FFF2-40B4-BE49-F238E27FC236}">
                  <a16:creationId xmlns:a16="http://schemas.microsoft.com/office/drawing/2014/main" id="{4AB9BF76-4916-4EB5-8B41-9DC546C46EDB}"/>
                </a:ext>
              </a:extLst>
            </p:cNvPr>
            <p:cNvCxnSpPr>
              <a:cxnSpLocks/>
            </p:cNvCxnSpPr>
            <p:nvPr/>
          </p:nvCxnSpPr>
          <p:spPr>
            <a:xfrm flipH="1">
              <a:off x="8827845" y="2632699"/>
              <a:ext cx="172316" cy="4172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B2BABF6-90F5-46F6-9625-5906F8D84B49}"/>
                </a:ext>
              </a:extLst>
            </p:cNvPr>
            <p:cNvSpPr txBox="1"/>
            <p:nvPr/>
          </p:nvSpPr>
          <p:spPr>
            <a:xfrm>
              <a:off x="8466355" y="1990271"/>
              <a:ext cx="1564549" cy="646331"/>
            </a:xfrm>
            <a:prstGeom prst="rect">
              <a:avLst/>
            </a:prstGeom>
            <a:noFill/>
          </p:spPr>
          <p:txBody>
            <a:bodyPr wrap="square" rtlCol="0">
              <a:spAutoFit/>
            </a:bodyPr>
            <a:lstStyle/>
            <a:p>
              <a:r>
                <a:rPr lang="en-GB" sz="1800" dirty="0" err="1">
                  <a:effectLst/>
                  <a:latin typeface="Calibri" panose="020F0502020204030204" pitchFamily="34" charset="0"/>
                  <a:ea typeface="Times New Roman" panose="02020603050405020304" pitchFamily="18" charset="0"/>
                </a:rPr>
                <a:t>Steingarden</a:t>
              </a:r>
              <a:r>
                <a:rPr lang="en-GB" sz="1800" dirty="0">
                  <a:effectLst/>
                  <a:latin typeface="Calibri" panose="020F0502020204030204" pitchFamily="34" charset="0"/>
                  <a:ea typeface="Times New Roman" panose="02020603050405020304" pitchFamily="18" charset="0"/>
                </a:rPr>
                <a:t> Nunataks</a:t>
              </a:r>
              <a:endParaRPr lang="en-GB" dirty="0"/>
            </a:p>
          </p:txBody>
        </p:sp>
        <p:cxnSp>
          <p:nvCxnSpPr>
            <p:cNvPr id="37" name="Straight Arrow Connector 36">
              <a:extLst>
                <a:ext uri="{FF2B5EF4-FFF2-40B4-BE49-F238E27FC236}">
                  <a16:creationId xmlns:a16="http://schemas.microsoft.com/office/drawing/2014/main" id="{B9AF61C9-B165-4138-A103-CBAEA40C6F4A}"/>
                </a:ext>
              </a:extLst>
            </p:cNvPr>
            <p:cNvCxnSpPr>
              <a:cxnSpLocks/>
              <a:stCxn id="38" idx="0"/>
            </p:cNvCxnSpPr>
            <p:nvPr/>
          </p:nvCxnSpPr>
          <p:spPr>
            <a:xfrm flipH="1" flipV="1">
              <a:off x="10792326" y="4078705"/>
              <a:ext cx="246109" cy="501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64374CD-52D0-4F5C-AA02-0453FBA1937A}"/>
                </a:ext>
              </a:extLst>
            </p:cNvPr>
            <p:cNvSpPr txBox="1"/>
            <p:nvPr/>
          </p:nvSpPr>
          <p:spPr>
            <a:xfrm>
              <a:off x="10232390" y="4580076"/>
              <a:ext cx="1612089" cy="646331"/>
            </a:xfrm>
            <a:prstGeom prst="rect">
              <a:avLst/>
            </a:prstGeom>
            <a:noFill/>
          </p:spPr>
          <p:txBody>
            <a:bodyPr wrap="square" rtlCol="0">
              <a:spAutoFit/>
            </a:bodyPr>
            <a:lstStyle/>
            <a:p>
              <a:r>
                <a:rPr lang="en-GB" sz="1800" dirty="0" err="1">
                  <a:effectLst/>
                  <a:latin typeface="Calibri" panose="020F0502020204030204" pitchFamily="34" charset="0"/>
                  <a:ea typeface="Times New Roman" panose="02020603050405020304" pitchFamily="18" charset="0"/>
                </a:rPr>
                <a:t>Sør</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Rondane</a:t>
              </a:r>
              <a:r>
                <a:rPr lang="en-GB" sz="1800" dirty="0">
                  <a:effectLst/>
                  <a:latin typeface="Calibri" panose="020F0502020204030204" pitchFamily="34" charset="0"/>
                  <a:ea typeface="Times New Roman" panose="02020603050405020304" pitchFamily="18" charset="0"/>
                </a:rPr>
                <a:t> Mountains</a:t>
              </a:r>
              <a:endParaRPr lang="en-GB" dirty="0"/>
            </a:p>
          </p:txBody>
        </p:sp>
        <p:pic>
          <p:nvPicPr>
            <p:cNvPr id="50" name="Picture 49">
              <a:extLst>
                <a:ext uri="{FF2B5EF4-FFF2-40B4-BE49-F238E27FC236}">
                  <a16:creationId xmlns:a16="http://schemas.microsoft.com/office/drawing/2014/main" id="{BA4D393F-24F5-46AC-B508-1BE6C0ABCE07}"/>
                </a:ext>
              </a:extLst>
            </p:cNvPr>
            <p:cNvPicPr>
              <a:picLocks noChangeAspect="1"/>
            </p:cNvPicPr>
            <p:nvPr/>
          </p:nvPicPr>
          <p:blipFill rotWithShape="1">
            <a:blip r:embed="rId4"/>
            <a:srcRect l="39568" t="16824" r="20959" b="20308"/>
            <a:stretch/>
          </p:blipFill>
          <p:spPr>
            <a:xfrm rot="630710">
              <a:off x="6147659" y="4045435"/>
              <a:ext cx="2928669" cy="2475505"/>
            </a:xfrm>
            <a:prstGeom prst="rect">
              <a:avLst/>
            </a:prstGeom>
          </p:spPr>
        </p:pic>
        <p:sp>
          <p:nvSpPr>
            <p:cNvPr id="8" name="Rectangle 7">
              <a:extLst>
                <a:ext uri="{FF2B5EF4-FFF2-40B4-BE49-F238E27FC236}">
                  <a16:creationId xmlns:a16="http://schemas.microsoft.com/office/drawing/2014/main" id="{99E4B0BF-31D6-4AE8-8A25-FE2D85929244}"/>
                </a:ext>
              </a:extLst>
            </p:cNvPr>
            <p:cNvSpPr/>
            <p:nvPr/>
          </p:nvSpPr>
          <p:spPr>
            <a:xfrm>
              <a:off x="7359485" y="4078705"/>
              <a:ext cx="918181" cy="589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AD86B4C0-EACE-4C9F-89C2-11814BCB2D97}"/>
                </a:ext>
              </a:extLst>
            </p:cNvPr>
            <p:cNvSpPr/>
            <p:nvPr/>
          </p:nvSpPr>
          <p:spPr>
            <a:xfrm>
              <a:off x="5775155" y="3638761"/>
              <a:ext cx="3574278" cy="3128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BA54B2FA-2D51-4EE5-ADEC-DCB1F46ECC84}"/>
              </a:ext>
            </a:extLst>
          </p:cNvPr>
          <p:cNvSpPr txBox="1"/>
          <p:nvPr/>
        </p:nvSpPr>
        <p:spPr>
          <a:xfrm>
            <a:off x="174135" y="7293639"/>
            <a:ext cx="12525857" cy="1477328"/>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Figure S2.</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All terrain ice-free shown as colour-shaded region for the Antarctic Conservation Biodiversity Region (ACBRs)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Dronning</a:t>
            </a: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r>
              <a:rPr lang="en-GB" dirty="0">
                <a:latin typeface="Calibri" panose="020F0502020204030204" pitchFamily="34" charset="0"/>
                <a:ea typeface="Times New Roman" panose="02020603050405020304" pitchFamily="18" charset="0"/>
                <a:cs typeface="Calibri" panose="020F0502020204030204" pitchFamily="34" charset="0"/>
              </a:rPr>
              <a:t>Maud Land and used in figures 1 and 2. </a:t>
            </a:r>
            <a:r>
              <a:rPr lang="en-GB" sz="1800" dirty="0">
                <a:effectLst/>
                <a:latin typeface="Calibri" panose="020F0502020204030204" pitchFamily="34" charset="0"/>
                <a:ea typeface="Times New Roman" panose="02020603050405020304" pitchFamily="18" charset="0"/>
                <a:cs typeface="Calibri" panose="020F0502020204030204" pitchFamily="34" charset="0"/>
              </a:rPr>
              <a:t>The springtail species is endemic to this region where springtails do not overlap with any geothermal area. Distribution of springtail occurrence records shown as orange coloured dots, and geochronological sites as red diamonds, revealing that records are </a:t>
            </a:r>
            <a:r>
              <a:rPr lang="en-AU" sz="1800" dirty="0">
                <a:effectLst/>
                <a:latin typeface="Calibri" panose="020F0502020204030204" pitchFamily="34" charset="0"/>
                <a:ea typeface="Times New Roman" panose="02020603050405020304" pitchFamily="18" charset="0"/>
                <a:cs typeface="Calibri" panose="020F0502020204030204" pitchFamily="34" charset="0"/>
              </a:rPr>
              <a:t>within 100 km of likely LGM refuges indicated by cosmogenic dating.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99779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9D864B1-8437-4108-A2E8-9907099EA81A}"/>
              </a:ext>
            </a:extLst>
          </p:cNvPr>
          <p:cNvGrpSpPr/>
          <p:nvPr/>
        </p:nvGrpSpPr>
        <p:grpSpPr>
          <a:xfrm>
            <a:off x="106757" y="124902"/>
            <a:ext cx="13008848" cy="7069986"/>
            <a:chOff x="106757" y="124902"/>
            <a:chExt cx="13008848" cy="7069986"/>
          </a:xfrm>
        </p:grpSpPr>
        <p:pic>
          <p:nvPicPr>
            <p:cNvPr id="3" name="Picture 2">
              <a:extLst>
                <a:ext uri="{FF2B5EF4-FFF2-40B4-BE49-F238E27FC236}">
                  <a16:creationId xmlns:a16="http://schemas.microsoft.com/office/drawing/2014/main" id="{4AB9AE07-CD06-4F8E-BC2F-3099D37BD4E8}"/>
                </a:ext>
              </a:extLst>
            </p:cNvPr>
            <p:cNvPicPr>
              <a:picLocks noChangeAspect="1"/>
            </p:cNvPicPr>
            <p:nvPr/>
          </p:nvPicPr>
          <p:blipFill rotWithShape="1">
            <a:blip r:embed="rId3"/>
            <a:srcRect l="24214" t="14993" b="4899"/>
            <a:stretch/>
          </p:blipFill>
          <p:spPr>
            <a:xfrm>
              <a:off x="106757" y="124902"/>
              <a:ext cx="12602426" cy="7069986"/>
            </a:xfrm>
            <a:prstGeom prst="rect">
              <a:avLst/>
            </a:prstGeom>
            <a:ln w="28575">
              <a:solidFill>
                <a:schemeClr val="tx1"/>
              </a:solidFill>
            </a:ln>
          </p:spPr>
        </p:pic>
        <p:sp>
          <p:nvSpPr>
            <p:cNvPr id="14" name="TextBox 13">
              <a:extLst>
                <a:ext uri="{FF2B5EF4-FFF2-40B4-BE49-F238E27FC236}">
                  <a16:creationId xmlns:a16="http://schemas.microsoft.com/office/drawing/2014/main" id="{3C9E85B3-B3D6-46EE-A068-85B29B79304B}"/>
                </a:ext>
              </a:extLst>
            </p:cNvPr>
            <p:cNvSpPr txBox="1"/>
            <p:nvPr/>
          </p:nvSpPr>
          <p:spPr>
            <a:xfrm>
              <a:off x="697103" y="772723"/>
              <a:ext cx="1774525" cy="954107"/>
            </a:xfrm>
            <a:prstGeom prst="rect">
              <a:avLst/>
            </a:prstGeom>
            <a:noFill/>
          </p:spPr>
          <p:txBody>
            <a:bodyPr wrap="none" rtlCol="0">
              <a:spAutoFit/>
            </a:bodyPr>
            <a:lstStyle/>
            <a:p>
              <a:r>
                <a:rPr lang="en-GB" sz="2800" b="1" dirty="0"/>
                <a:t>5. Enderby</a:t>
              </a:r>
            </a:p>
            <a:p>
              <a:r>
                <a:rPr lang="en-GB" sz="2800" b="1" dirty="0"/>
                <a:t>Land</a:t>
              </a:r>
            </a:p>
          </p:txBody>
        </p:sp>
        <p:cxnSp>
          <p:nvCxnSpPr>
            <p:cNvPr id="27" name="Straight Arrow Connector 26">
              <a:extLst>
                <a:ext uri="{FF2B5EF4-FFF2-40B4-BE49-F238E27FC236}">
                  <a16:creationId xmlns:a16="http://schemas.microsoft.com/office/drawing/2014/main" id="{0886CA2C-5BB0-4875-A252-045A1ABFB523}"/>
                </a:ext>
              </a:extLst>
            </p:cNvPr>
            <p:cNvCxnSpPr>
              <a:cxnSpLocks/>
            </p:cNvCxnSpPr>
            <p:nvPr/>
          </p:nvCxnSpPr>
          <p:spPr>
            <a:xfrm flipV="1">
              <a:off x="1391606" y="3181527"/>
              <a:ext cx="202185" cy="4801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6D72025-2E8D-478D-A103-687197E231C6}"/>
                </a:ext>
              </a:extLst>
            </p:cNvPr>
            <p:cNvSpPr txBox="1"/>
            <p:nvPr/>
          </p:nvSpPr>
          <p:spPr>
            <a:xfrm>
              <a:off x="649001" y="3616381"/>
              <a:ext cx="1564549" cy="369332"/>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Condon Hills</a:t>
              </a:r>
              <a:endParaRPr lang="en-GB" dirty="0"/>
            </a:p>
          </p:txBody>
        </p:sp>
        <p:cxnSp>
          <p:nvCxnSpPr>
            <p:cNvPr id="31" name="Straight Arrow Connector 30">
              <a:extLst>
                <a:ext uri="{FF2B5EF4-FFF2-40B4-BE49-F238E27FC236}">
                  <a16:creationId xmlns:a16="http://schemas.microsoft.com/office/drawing/2014/main" id="{7B3C6372-30B6-4F81-A1A8-DAE31E72C6CF}"/>
                </a:ext>
              </a:extLst>
            </p:cNvPr>
            <p:cNvCxnSpPr>
              <a:cxnSpLocks/>
            </p:cNvCxnSpPr>
            <p:nvPr/>
          </p:nvCxnSpPr>
          <p:spPr>
            <a:xfrm flipH="1" flipV="1">
              <a:off x="2060743" y="1750944"/>
              <a:ext cx="471933" cy="3449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18711D0-133A-4CF7-AA75-F82E145858F8}"/>
                </a:ext>
              </a:extLst>
            </p:cNvPr>
            <p:cNvSpPr txBox="1"/>
            <p:nvPr/>
          </p:nvSpPr>
          <p:spPr>
            <a:xfrm>
              <a:off x="2498200" y="2026770"/>
              <a:ext cx="1564549" cy="646331"/>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Mt </a:t>
              </a:r>
              <a:r>
                <a:rPr lang="en-GB" sz="1800" dirty="0" err="1">
                  <a:effectLst/>
                  <a:latin typeface="Calibri" panose="020F0502020204030204" pitchFamily="34" charset="0"/>
                  <a:ea typeface="Times New Roman" panose="02020603050405020304" pitchFamily="18" charset="0"/>
                </a:rPr>
                <a:t>Riiser</a:t>
              </a:r>
              <a:r>
                <a:rPr lang="en-GB" sz="1800" dirty="0">
                  <a:effectLst/>
                  <a:latin typeface="Calibri" panose="020F0502020204030204" pitchFamily="34" charset="0"/>
                  <a:ea typeface="Times New Roman" panose="02020603050405020304" pitchFamily="18" charset="0"/>
                </a:rPr>
                <a:t>-Larsen</a:t>
              </a:r>
              <a:endParaRPr lang="en-GB" dirty="0"/>
            </a:p>
          </p:txBody>
        </p:sp>
        <p:cxnSp>
          <p:nvCxnSpPr>
            <p:cNvPr id="35" name="Straight Arrow Connector 34">
              <a:extLst>
                <a:ext uri="{FF2B5EF4-FFF2-40B4-BE49-F238E27FC236}">
                  <a16:creationId xmlns:a16="http://schemas.microsoft.com/office/drawing/2014/main" id="{7EA3DB7D-EDBE-429E-A48C-12AA84984BC1}"/>
                </a:ext>
              </a:extLst>
            </p:cNvPr>
            <p:cNvCxnSpPr>
              <a:cxnSpLocks/>
            </p:cNvCxnSpPr>
            <p:nvPr/>
          </p:nvCxnSpPr>
          <p:spPr>
            <a:xfrm flipH="1" flipV="1">
              <a:off x="6859632" y="1176037"/>
              <a:ext cx="325979" cy="4457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56C0CE4-18D5-4194-AC4E-BB25C0BF5E21}"/>
                </a:ext>
              </a:extLst>
            </p:cNvPr>
            <p:cNvSpPr txBox="1"/>
            <p:nvPr/>
          </p:nvSpPr>
          <p:spPr>
            <a:xfrm>
              <a:off x="6454191" y="1513318"/>
              <a:ext cx="2333477" cy="646331"/>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Mt Henderson, </a:t>
              </a:r>
              <a:r>
                <a:rPr lang="en-GB" sz="1800" dirty="0" err="1">
                  <a:effectLst/>
                  <a:latin typeface="Calibri" panose="020F0502020204030204" pitchFamily="34" charset="0"/>
                  <a:ea typeface="Times New Roman" panose="02020603050405020304" pitchFamily="18" charset="0"/>
                </a:rPr>
                <a:t>Framnes</a:t>
              </a:r>
              <a:r>
                <a:rPr lang="en-GB" sz="1800" dirty="0">
                  <a:effectLst/>
                  <a:latin typeface="Calibri" panose="020F0502020204030204" pitchFamily="34" charset="0"/>
                  <a:ea typeface="Times New Roman" panose="02020603050405020304" pitchFamily="18" charset="0"/>
                </a:rPr>
                <a:t> Mountains</a:t>
              </a:r>
              <a:endParaRPr lang="en-GB" dirty="0"/>
            </a:p>
          </p:txBody>
        </p:sp>
        <p:cxnSp>
          <p:nvCxnSpPr>
            <p:cNvPr id="37" name="Straight Arrow Connector 36">
              <a:extLst>
                <a:ext uri="{FF2B5EF4-FFF2-40B4-BE49-F238E27FC236}">
                  <a16:creationId xmlns:a16="http://schemas.microsoft.com/office/drawing/2014/main" id="{F1B2F61A-CA02-495A-87BA-C95281CD1CCB}"/>
                </a:ext>
              </a:extLst>
            </p:cNvPr>
            <p:cNvCxnSpPr>
              <a:cxnSpLocks/>
            </p:cNvCxnSpPr>
            <p:nvPr/>
          </p:nvCxnSpPr>
          <p:spPr>
            <a:xfrm flipH="1" flipV="1">
              <a:off x="11786669" y="2445751"/>
              <a:ext cx="312471" cy="3978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F502CE8-4A5E-4C66-A4F5-BE7EC3DE7EBD}"/>
                </a:ext>
              </a:extLst>
            </p:cNvPr>
            <p:cNvSpPr txBox="1"/>
            <p:nvPr/>
          </p:nvSpPr>
          <p:spPr>
            <a:xfrm>
              <a:off x="11551056" y="2801323"/>
              <a:ext cx="1564549" cy="646331"/>
            </a:xfrm>
            <a:prstGeom prst="rect">
              <a:avLst/>
            </a:prstGeom>
            <a:noFill/>
          </p:spPr>
          <p:txBody>
            <a:bodyPr wrap="square" rtlCol="0">
              <a:spAutoFit/>
            </a:bodyPr>
            <a:lstStyle/>
            <a:p>
              <a:r>
                <a:rPr lang="en-GB" sz="1800" dirty="0" err="1">
                  <a:effectLst/>
                  <a:latin typeface="Calibri" panose="020F0502020204030204" pitchFamily="34" charset="0"/>
                  <a:ea typeface="Times New Roman" panose="02020603050405020304" pitchFamily="18" charset="0"/>
                </a:rPr>
                <a:t>Broknes</a:t>
              </a:r>
              <a:r>
                <a:rPr lang="en-GB" sz="1800" dirty="0">
                  <a:effectLst/>
                  <a:latin typeface="Calibri" panose="020F0502020204030204" pitchFamily="34" charset="0"/>
                  <a:ea typeface="Times New Roman" panose="02020603050405020304" pitchFamily="18" charset="0"/>
                </a:rPr>
                <a:t> Peninsula</a:t>
              </a:r>
              <a:endParaRPr lang="en-GB" dirty="0"/>
            </a:p>
          </p:txBody>
        </p:sp>
        <p:cxnSp>
          <p:nvCxnSpPr>
            <p:cNvPr id="39" name="Straight Arrow Connector 38">
              <a:extLst>
                <a:ext uri="{FF2B5EF4-FFF2-40B4-BE49-F238E27FC236}">
                  <a16:creationId xmlns:a16="http://schemas.microsoft.com/office/drawing/2014/main" id="{58A7DACD-9C11-4125-BC24-5E68532F4776}"/>
                </a:ext>
              </a:extLst>
            </p:cNvPr>
            <p:cNvCxnSpPr>
              <a:cxnSpLocks/>
            </p:cNvCxnSpPr>
            <p:nvPr/>
          </p:nvCxnSpPr>
          <p:spPr>
            <a:xfrm>
              <a:off x="7880684" y="5089806"/>
              <a:ext cx="232033" cy="5890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987DC85-E172-449F-B915-C7F574A1B7BC}"/>
                </a:ext>
              </a:extLst>
            </p:cNvPr>
            <p:cNvSpPr txBox="1"/>
            <p:nvPr/>
          </p:nvSpPr>
          <p:spPr>
            <a:xfrm>
              <a:off x="7185611" y="4703305"/>
              <a:ext cx="1564549" cy="369332"/>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Mt </a:t>
              </a:r>
              <a:r>
                <a:rPr lang="en-GB" sz="1800" dirty="0" err="1">
                  <a:effectLst/>
                  <a:latin typeface="Calibri" panose="020F0502020204030204" pitchFamily="34" charset="0"/>
                  <a:ea typeface="Times New Roman" panose="02020603050405020304" pitchFamily="18" charset="0"/>
                </a:rPr>
                <a:t>Ruker</a:t>
              </a:r>
              <a:endParaRPr lang="en-GB" dirty="0"/>
            </a:p>
          </p:txBody>
        </p:sp>
        <p:cxnSp>
          <p:nvCxnSpPr>
            <p:cNvPr id="41" name="Straight Arrow Connector 40">
              <a:extLst>
                <a:ext uri="{FF2B5EF4-FFF2-40B4-BE49-F238E27FC236}">
                  <a16:creationId xmlns:a16="http://schemas.microsoft.com/office/drawing/2014/main" id="{2E1DD791-C23B-4C05-B453-58526AFAE350}"/>
                </a:ext>
              </a:extLst>
            </p:cNvPr>
            <p:cNvCxnSpPr>
              <a:cxnSpLocks/>
            </p:cNvCxnSpPr>
            <p:nvPr/>
          </p:nvCxnSpPr>
          <p:spPr>
            <a:xfrm flipV="1">
              <a:off x="7620930" y="3397035"/>
              <a:ext cx="883786" cy="87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9C54B3B-7B5F-4BAD-972E-42E6A240E21B}"/>
                </a:ext>
              </a:extLst>
            </p:cNvPr>
            <p:cNvSpPr txBox="1"/>
            <p:nvPr/>
          </p:nvSpPr>
          <p:spPr>
            <a:xfrm>
              <a:off x="6655104" y="3258467"/>
              <a:ext cx="1564549" cy="646331"/>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McLeod Massif</a:t>
              </a:r>
              <a:endParaRPr lang="en-GB" dirty="0"/>
            </a:p>
          </p:txBody>
        </p:sp>
        <p:cxnSp>
          <p:nvCxnSpPr>
            <p:cNvPr id="43" name="Straight Arrow Connector 42">
              <a:extLst>
                <a:ext uri="{FF2B5EF4-FFF2-40B4-BE49-F238E27FC236}">
                  <a16:creationId xmlns:a16="http://schemas.microsoft.com/office/drawing/2014/main" id="{8746D594-89E2-4CDB-8653-0C2E8489D888}"/>
                </a:ext>
              </a:extLst>
            </p:cNvPr>
            <p:cNvCxnSpPr>
              <a:cxnSpLocks/>
            </p:cNvCxnSpPr>
            <p:nvPr/>
          </p:nvCxnSpPr>
          <p:spPr>
            <a:xfrm flipV="1">
              <a:off x="8112717" y="3895734"/>
              <a:ext cx="391999" cy="1476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677EC62-8D4D-4FCB-8EE1-9F0EA6E58664}"/>
                </a:ext>
              </a:extLst>
            </p:cNvPr>
            <p:cNvSpPr txBox="1"/>
            <p:nvPr/>
          </p:nvSpPr>
          <p:spPr>
            <a:xfrm>
              <a:off x="7351262" y="3850971"/>
              <a:ext cx="1390591" cy="646331"/>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Fisher Massif</a:t>
              </a:r>
              <a:endParaRPr lang="en-GB" dirty="0"/>
            </a:p>
          </p:txBody>
        </p:sp>
        <p:sp>
          <p:nvSpPr>
            <p:cNvPr id="45" name="TextBox 44">
              <a:extLst>
                <a:ext uri="{FF2B5EF4-FFF2-40B4-BE49-F238E27FC236}">
                  <a16:creationId xmlns:a16="http://schemas.microsoft.com/office/drawing/2014/main" id="{342BFAC5-74D7-4F65-A302-519CE30A6314}"/>
                </a:ext>
              </a:extLst>
            </p:cNvPr>
            <p:cNvSpPr txBox="1"/>
            <p:nvPr/>
          </p:nvSpPr>
          <p:spPr>
            <a:xfrm>
              <a:off x="9568046" y="5813103"/>
              <a:ext cx="2913114" cy="954107"/>
            </a:xfrm>
            <a:prstGeom prst="rect">
              <a:avLst/>
            </a:prstGeom>
            <a:noFill/>
          </p:spPr>
          <p:txBody>
            <a:bodyPr wrap="square" rtlCol="0">
              <a:spAutoFit/>
            </a:bodyPr>
            <a:lstStyle/>
            <a:p>
              <a:r>
                <a:rPr lang="en-GB" sz="2800" b="1" dirty="0"/>
                <a:t>16. Prince Charles Mountains</a:t>
              </a:r>
            </a:p>
          </p:txBody>
        </p:sp>
        <p:sp>
          <p:nvSpPr>
            <p:cNvPr id="46" name="TextBox 45">
              <a:extLst>
                <a:ext uri="{FF2B5EF4-FFF2-40B4-BE49-F238E27FC236}">
                  <a16:creationId xmlns:a16="http://schemas.microsoft.com/office/drawing/2014/main" id="{9004573B-6F8B-43BD-81D9-700F4A739A2D}"/>
                </a:ext>
              </a:extLst>
            </p:cNvPr>
            <p:cNvSpPr txBox="1"/>
            <p:nvPr/>
          </p:nvSpPr>
          <p:spPr>
            <a:xfrm>
              <a:off x="9993266" y="746945"/>
              <a:ext cx="2792024" cy="523220"/>
            </a:xfrm>
            <a:prstGeom prst="rect">
              <a:avLst/>
            </a:prstGeom>
            <a:noFill/>
          </p:spPr>
          <p:txBody>
            <a:bodyPr wrap="square" rtlCol="0">
              <a:spAutoFit/>
            </a:bodyPr>
            <a:lstStyle/>
            <a:p>
              <a:r>
                <a:rPr lang="en-GB" sz="2800" b="1" dirty="0"/>
                <a:t>7. East Antarctica</a:t>
              </a:r>
            </a:p>
          </p:txBody>
        </p:sp>
        <p:grpSp>
          <p:nvGrpSpPr>
            <p:cNvPr id="6" name="Group 5">
              <a:extLst>
                <a:ext uri="{FF2B5EF4-FFF2-40B4-BE49-F238E27FC236}">
                  <a16:creationId xmlns:a16="http://schemas.microsoft.com/office/drawing/2014/main" id="{1951C9A0-0A9A-4E45-A4F9-FD248A91B45E}"/>
                </a:ext>
              </a:extLst>
            </p:cNvPr>
            <p:cNvGrpSpPr/>
            <p:nvPr/>
          </p:nvGrpSpPr>
          <p:grpSpPr>
            <a:xfrm>
              <a:off x="2569624" y="3520262"/>
              <a:ext cx="3574278" cy="3128557"/>
              <a:chOff x="3435901" y="3484166"/>
              <a:chExt cx="3574278" cy="3128557"/>
            </a:xfrm>
          </p:grpSpPr>
          <p:pic>
            <p:nvPicPr>
              <p:cNvPr id="74" name="Picture 73">
                <a:extLst>
                  <a:ext uri="{FF2B5EF4-FFF2-40B4-BE49-F238E27FC236}">
                    <a16:creationId xmlns:a16="http://schemas.microsoft.com/office/drawing/2014/main" id="{86164804-D528-4165-92E2-F2AC52F9BA62}"/>
                  </a:ext>
                </a:extLst>
              </p:cNvPr>
              <p:cNvPicPr>
                <a:picLocks noChangeAspect="1"/>
              </p:cNvPicPr>
              <p:nvPr/>
            </p:nvPicPr>
            <p:blipFill rotWithShape="1">
              <a:blip r:embed="rId4"/>
              <a:srcRect l="39568" t="16824" r="20959" b="20308"/>
              <a:stretch/>
            </p:blipFill>
            <p:spPr>
              <a:xfrm rot="16740495">
                <a:off x="4009094" y="3808882"/>
                <a:ext cx="2928669" cy="2475505"/>
              </a:xfrm>
              <a:prstGeom prst="rect">
                <a:avLst/>
              </a:prstGeom>
            </p:spPr>
          </p:pic>
          <p:sp>
            <p:nvSpPr>
              <p:cNvPr id="8" name="Rectangle 7">
                <a:extLst>
                  <a:ext uri="{FF2B5EF4-FFF2-40B4-BE49-F238E27FC236}">
                    <a16:creationId xmlns:a16="http://schemas.microsoft.com/office/drawing/2014/main" id="{99E4B0BF-31D6-4AE8-8A25-FE2D85929244}"/>
                  </a:ext>
                </a:extLst>
              </p:cNvPr>
              <p:cNvSpPr/>
              <p:nvPr/>
            </p:nvSpPr>
            <p:spPr>
              <a:xfrm rot="16200000">
                <a:off x="4796177" y="3634350"/>
                <a:ext cx="489475" cy="8264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a:extLst>
                  <a:ext uri="{FF2B5EF4-FFF2-40B4-BE49-F238E27FC236}">
                    <a16:creationId xmlns:a16="http://schemas.microsoft.com/office/drawing/2014/main" id="{3DB26AE8-640B-4D1D-8D5F-FF0ACDA7391B}"/>
                  </a:ext>
                </a:extLst>
              </p:cNvPr>
              <p:cNvSpPr/>
              <p:nvPr/>
            </p:nvSpPr>
            <p:spPr>
              <a:xfrm>
                <a:off x="3435901" y="3484166"/>
                <a:ext cx="3574278" cy="3128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9" name="TextBox 28">
            <a:extLst>
              <a:ext uri="{FF2B5EF4-FFF2-40B4-BE49-F238E27FC236}">
                <a16:creationId xmlns:a16="http://schemas.microsoft.com/office/drawing/2014/main" id="{2F801824-9BC7-4FA2-8398-F270162AA719}"/>
              </a:ext>
            </a:extLst>
          </p:cNvPr>
          <p:cNvSpPr txBox="1"/>
          <p:nvPr/>
        </p:nvSpPr>
        <p:spPr>
          <a:xfrm>
            <a:off x="174135" y="7293639"/>
            <a:ext cx="12525857" cy="1754326"/>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Figure S3.</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All terrain ice-free shown as colour-shaded regions for three Antarctic Conservation Biodiversity Regions (ACBRs</a:t>
            </a:r>
            <a:r>
              <a:rPr lang="en-GB" dirty="0">
                <a:latin typeface="Calibri" panose="020F0502020204030204" pitchFamily="34" charset="0"/>
                <a:ea typeface="Times New Roman" panose="02020603050405020304" pitchFamily="18" charset="0"/>
                <a:cs typeface="Calibri" panose="020F0502020204030204" pitchFamily="34" charset="0"/>
              </a:rPr>
              <a:t>). Across all three ACBRs, Enderby Land </a:t>
            </a:r>
            <a:r>
              <a:rPr lang="en-GB" sz="1800" dirty="0">
                <a:effectLst/>
                <a:latin typeface="Calibri" panose="020F0502020204030204" pitchFamily="34" charset="0"/>
                <a:ea typeface="Times New Roman" panose="02020603050405020304" pitchFamily="18" charset="0"/>
                <a:cs typeface="Calibri" panose="020F0502020204030204" pitchFamily="34" charset="0"/>
              </a:rPr>
              <a:t>contains the only records of any springtails (brown dots) that also coincide within 100 km of geochronological sites (red diamonds) revealing likely </a:t>
            </a:r>
            <a:r>
              <a:rPr lang="en-AU" sz="1800" dirty="0">
                <a:effectLst/>
                <a:latin typeface="Calibri" panose="020F0502020204030204" pitchFamily="34" charset="0"/>
                <a:ea typeface="Times New Roman" panose="02020603050405020304" pitchFamily="18" charset="0"/>
                <a:cs typeface="Calibri" panose="020F0502020204030204" pitchFamily="34" charset="0"/>
              </a:rPr>
              <a:t>LGM refuges.</a:t>
            </a:r>
            <a:r>
              <a:rPr lang="en-GB" dirty="0">
                <a:latin typeface="Calibri" panose="020F0502020204030204" pitchFamily="34" charset="0"/>
                <a:ea typeface="Times New Roman" panose="02020603050405020304" pitchFamily="18" charset="0"/>
                <a:cs typeface="Calibri" panose="020F0502020204030204" pitchFamily="34" charset="0"/>
              </a:rPr>
              <a:t> Prince Charles Mountains ACBR contains </a:t>
            </a:r>
            <a:r>
              <a:rPr lang="en-GB" sz="1800" dirty="0">
                <a:effectLst/>
                <a:latin typeface="Calibri" panose="020F0502020204030204" pitchFamily="34" charset="0"/>
                <a:ea typeface="Times New Roman" panose="02020603050405020304" pitchFamily="18" charset="0"/>
                <a:cs typeface="Calibri" panose="020F0502020204030204" pitchFamily="34" charset="0"/>
              </a:rPr>
              <a:t>geochronological sites (orange diamonds) revealing likely </a:t>
            </a:r>
            <a:r>
              <a:rPr lang="en-AU" sz="1800" dirty="0">
                <a:effectLst/>
                <a:latin typeface="Calibri" panose="020F0502020204030204" pitchFamily="34" charset="0"/>
                <a:ea typeface="Times New Roman" panose="02020603050405020304" pitchFamily="18" charset="0"/>
                <a:cs typeface="Calibri" panose="020F0502020204030204" pitchFamily="34" charset="0"/>
              </a:rPr>
              <a:t>LGM refuges, but </a:t>
            </a:r>
            <a:r>
              <a:rPr lang="en-GB" dirty="0">
                <a:latin typeface="Calibri" panose="020F0502020204030204" pitchFamily="34" charset="0"/>
                <a:ea typeface="Times New Roman" panose="02020603050405020304" pitchFamily="18" charset="0"/>
                <a:cs typeface="Calibri" panose="020F0502020204030204" pitchFamily="34" charset="0"/>
              </a:rPr>
              <a:t>where only springtail eDNA signatures have been identified at five sites (orange dots) (see main text). No </a:t>
            </a:r>
            <a:r>
              <a:rPr lang="en-GB" sz="1800" dirty="0">
                <a:effectLst/>
                <a:latin typeface="Calibri" panose="020F0502020204030204" pitchFamily="34" charset="0"/>
                <a:ea typeface="Times New Roman" panose="02020603050405020304" pitchFamily="18" charset="0"/>
                <a:cs typeface="Calibri" panose="020F0502020204030204" pitchFamily="34" charset="0"/>
              </a:rPr>
              <a:t>springtails overlap with the geothermal area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Broknes</a:t>
            </a:r>
            <a:r>
              <a:rPr lang="en-GB" sz="1800" dirty="0">
                <a:effectLst/>
                <a:latin typeface="Calibri" panose="020F0502020204030204" pitchFamily="34" charset="0"/>
                <a:ea typeface="Times New Roman" panose="02020603050405020304" pitchFamily="18" charset="0"/>
                <a:cs typeface="Calibri" panose="020F0502020204030204" pitchFamily="34" charset="0"/>
              </a:rPr>
              <a:t> Peninsula, red triangle) in the East Antarctica ACBR. </a:t>
            </a:r>
          </a:p>
          <a:p>
            <a:endParaRPr lang="en-GB" dirty="0"/>
          </a:p>
        </p:txBody>
      </p:sp>
    </p:spTree>
    <p:extLst>
      <p:ext uri="{BB962C8B-B14F-4D97-AF65-F5344CB8AC3E}">
        <p14:creationId xmlns:p14="http://schemas.microsoft.com/office/powerpoint/2010/main" val="142163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8D251F-E933-4B01-BE44-3A0732B49E9F}"/>
              </a:ext>
            </a:extLst>
          </p:cNvPr>
          <p:cNvGrpSpPr/>
          <p:nvPr/>
        </p:nvGrpSpPr>
        <p:grpSpPr>
          <a:xfrm>
            <a:off x="171636" y="100835"/>
            <a:ext cx="12525857" cy="7767817"/>
            <a:chOff x="39284" y="112867"/>
            <a:chExt cx="12742682" cy="7852048"/>
          </a:xfrm>
        </p:grpSpPr>
        <p:pic>
          <p:nvPicPr>
            <p:cNvPr id="49" name="Picture 48">
              <a:extLst>
                <a:ext uri="{FF2B5EF4-FFF2-40B4-BE49-F238E27FC236}">
                  <a16:creationId xmlns:a16="http://schemas.microsoft.com/office/drawing/2014/main" id="{6C0B796F-F931-4AD9-ADF1-E5F66F425551}"/>
                </a:ext>
              </a:extLst>
            </p:cNvPr>
            <p:cNvPicPr>
              <a:picLocks noChangeAspect="1"/>
            </p:cNvPicPr>
            <p:nvPr/>
          </p:nvPicPr>
          <p:blipFill rotWithShape="1">
            <a:blip r:embed="rId3"/>
            <a:srcRect l="24240" t="7067" b="4972"/>
            <a:stretch/>
          </p:blipFill>
          <p:spPr>
            <a:xfrm>
              <a:off x="39284" y="112868"/>
              <a:ext cx="12742682" cy="7852047"/>
            </a:xfrm>
            <a:prstGeom prst="rect">
              <a:avLst/>
            </a:prstGeom>
            <a:ln w="28575">
              <a:solidFill>
                <a:schemeClr val="tx1"/>
              </a:solidFill>
            </a:ln>
          </p:spPr>
        </p:pic>
        <p:cxnSp>
          <p:nvCxnSpPr>
            <p:cNvPr id="30" name="Straight Arrow Connector 29">
              <a:extLst>
                <a:ext uri="{FF2B5EF4-FFF2-40B4-BE49-F238E27FC236}">
                  <a16:creationId xmlns:a16="http://schemas.microsoft.com/office/drawing/2014/main" id="{CCF80D81-629A-48EF-B2B0-1718E5797EA7}"/>
                </a:ext>
              </a:extLst>
            </p:cNvPr>
            <p:cNvCxnSpPr>
              <a:cxnSpLocks/>
            </p:cNvCxnSpPr>
            <p:nvPr/>
          </p:nvCxnSpPr>
          <p:spPr>
            <a:xfrm flipH="1" flipV="1">
              <a:off x="5518587" y="5772337"/>
              <a:ext cx="324851" cy="4932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6D59FEB-575E-44D1-B2E1-B2C90070B8F5}"/>
                </a:ext>
              </a:extLst>
            </p:cNvPr>
            <p:cNvSpPr txBox="1"/>
            <p:nvPr/>
          </p:nvSpPr>
          <p:spPr>
            <a:xfrm>
              <a:off x="5223717" y="6256794"/>
              <a:ext cx="1364476" cy="369332"/>
            </a:xfrm>
            <a:prstGeom prst="rect">
              <a:avLst/>
            </a:prstGeom>
            <a:noFill/>
          </p:spPr>
          <p:txBody>
            <a:bodyPr wrap="none" rtlCol="0">
              <a:spAutoFit/>
            </a:bodyPr>
            <a:lstStyle/>
            <a:p>
              <a:r>
                <a:rPr lang="en-AU" dirty="0"/>
                <a:t>The Pleiades</a:t>
              </a:r>
              <a:endParaRPr lang="en-GB" dirty="0"/>
            </a:p>
          </p:txBody>
        </p:sp>
        <p:cxnSp>
          <p:nvCxnSpPr>
            <p:cNvPr id="37" name="Straight Arrow Connector 36">
              <a:extLst>
                <a:ext uri="{FF2B5EF4-FFF2-40B4-BE49-F238E27FC236}">
                  <a16:creationId xmlns:a16="http://schemas.microsoft.com/office/drawing/2014/main" id="{6A6CEC94-C482-45FD-A3AA-562F71CEED87}"/>
                </a:ext>
              </a:extLst>
            </p:cNvPr>
            <p:cNvCxnSpPr>
              <a:cxnSpLocks/>
            </p:cNvCxnSpPr>
            <p:nvPr/>
          </p:nvCxnSpPr>
          <p:spPr>
            <a:xfrm flipH="1" flipV="1">
              <a:off x="4377466" y="2713311"/>
              <a:ext cx="709864" cy="3729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618401B-5198-4727-99DB-7D8A24D51839}"/>
                </a:ext>
              </a:extLst>
            </p:cNvPr>
            <p:cNvSpPr txBox="1"/>
            <p:nvPr/>
          </p:nvSpPr>
          <p:spPr>
            <a:xfrm>
              <a:off x="4603996" y="3061732"/>
              <a:ext cx="1239442" cy="369332"/>
            </a:xfrm>
            <a:prstGeom prst="rect">
              <a:avLst/>
            </a:prstGeom>
            <a:noFill/>
          </p:spPr>
          <p:txBody>
            <a:bodyPr wrap="none" rtlCol="0">
              <a:spAutoFit/>
            </a:bodyPr>
            <a:lstStyle/>
            <a:p>
              <a:r>
                <a:rPr lang="en-AU" dirty="0"/>
                <a:t>Walsh Spur</a:t>
              </a:r>
              <a:endParaRPr lang="en-GB" dirty="0"/>
            </a:p>
          </p:txBody>
        </p:sp>
        <p:cxnSp>
          <p:nvCxnSpPr>
            <p:cNvPr id="39" name="Straight Arrow Connector 38">
              <a:extLst>
                <a:ext uri="{FF2B5EF4-FFF2-40B4-BE49-F238E27FC236}">
                  <a16:creationId xmlns:a16="http://schemas.microsoft.com/office/drawing/2014/main" id="{3203C503-5345-421E-BAFE-834F99E93F96}"/>
                </a:ext>
              </a:extLst>
            </p:cNvPr>
            <p:cNvCxnSpPr>
              <a:cxnSpLocks/>
            </p:cNvCxnSpPr>
            <p:nvPr/>
          </p:nvCxnSpPr>
          <p:spPr>
            <a:xfrm flipV="1">
              <a:off x="6954252" y="4782918"/>
              <a:ext cx="338891" cy="448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8ABC820-C942-4CBA-A144-0CDE39C9862B}"/>
                </a:ext>
              </a:extLst>
            </p:cNvPr>
            <p:cNvSpPr txBox="1"/>
            <p:nvPr/>
          </p:nvSpPr>
          <p:spPr>
            <a:xfrm>
              <a:off x="6325747" y="5156358"/>
              <a:ext cx="1257011" cy="369332"/>
            </a:xfrm>
            <a:prstGeom prst="rect">
              <a:avLst/>
            </a:prstGeom>
            <a:noFill/>
          </p:spPr>
          <p:txBody>
            <a:bodyPr wrap="none" rtlCol="0">
              <a:spAutoFit/>
            </a:bodyPr>
            <a:lstStyle/>
            <a:p>
              <a:r>
                <a:rPr lang="en-AU" dirty="0"/>
                <a:t>Mt Rittman</a:t>
              </a:r>
              <a:endParaRPr lang="en-GB" dirty="0"/>
            </a:p>
          </p:txBody>
        </p:sp>
        <p:cxnSp>
          <p:nvCxnSpPr>
            <p:cNvPr id="41" name="Straight Arrow Connector 40">
              <a:extLst>
                <a:ext uri="{FF2B5EF4-FFF2-40B4-BE49-F238E27FC236}">
                  <a16:creationId xmlns:a16="http://schemas.microsoft.com/office/drawing/2014/main" id="{5430D115-DB4B-4B54-A719-3057E6ADB552}"/>
                </a:ext>
              </a:extLst>
            </p:cNvPr>
            <p:cNvCxnSpPr>
              <a:cxnSpLocks/>
            </p:cNvCxnSpPr>
            <p:nvPr/>
          </p:nvCxnSpPr>
          <p:spPr>
            <a:xfrm flipV="1">
              <a:off x="9712324" y="4930820"/>
              <a:ext cx="614845" cy="3579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6DB4879-E95A-49CD-BD2F-E72246B51D3A}"/>
                </a:ext>
              </a:extLst>
            </p:cNvPr>
            <p:cNvSpPr txBox="1"/>
            <p:nvPr/>
          </p:nvSpPr>
          <p:spPr>
            <a:xfrm>
              <a:off x="8532681" y="5173578"/>
              <a:ext cx="1250342" cy="369332"/>
            </a:xfrm>
            <a:prstGeom prst="rect">
              <a:avLst/>
            </a:prstGeom>
            <a:noFill/>
          </p:spPr>
          <p:txBody>
            <a:bodyPr wrap="none" rtlCol="0">
              <a:spAutoFit/>
            </a:bodyPr>
            <a:lstStyle/>
            <a:p>
              <a:r>
                <a:rPr lang="en-AU" dirty="0"/>
                <a:t>Black Ridge</a:t>
              </a:r>
              <a:endParaRPr lang="en-GB" dirty="0"/>
            </a:p>
          </p:txBody>
        </p:sp>
        <p:cxnSp>
          <p:nvCxnSpPr>
            <p:cNvPr id="43" name="Straight Arrow Connector 42">
              <a:extLst>
                <a:ext uri="{FF2B5EF4-FFF2-40B4-BE49-F238E27FC236}">
                  <a16:creationId xmlns:a16="http://schemas.microsoft.com/office/drawing/2014/main" id="{A9460618-0AF8-4183-A1D1-31E470D8DB91}"/>
                </a:ext>
              </a:extLst>
            </p:cNvPr>
            <p:cNvCxnSpPr>
              <a:cxnSpLocks/>
            </p:cNvCxnSpPr>
            <p:nvPr/>
          </p:nvCxnSpPr>
          <p:spPr>
            <a:xfrm>
              <a:off x="9621366" y="3711027"/>
              <a:ext cx="294275" cy="4160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AE8789D-9985-4982-A8D2-16C112E1AA4C}"/>
                </a:ext>
              </a:extLst>
            </p:cNvPr>
            <p:cNvSpPr txBox="1"/>
            <p:nvPr/>
          </p:nvSpPr>
          <p:spPr>
            <a:xfrm>
              <a:off x="8567135" y="3398519"/>
              <a:ext cx="1560042" cy="369332"/>
            </a:xfrm>
            <a:prstGeom prst="rect">
              <a:avLst/>
            </a:prstGeom>
            <a:noFill/>
          </p:spPr>
          <p:txBody>
            <a:bodyPr wrap="none" rtlCol="0">
              <a:spAutoFit/>
            </a:bodyPr>
            <a:lstStyle/>
            <a:p>
              <a:r>
                <a:rPr lang="en-AU" dirty="0"/>
                <a:t>Mt Melbourne</a:t>
              </a:r>
              <a:endParaRPr lang="en-GB" dirty="0"/>
            </a:p>
          </p:txBody>
        </p:sp>
        <p:sp>
          <p:nvSpPr>
            <p:cNvPr id="53" name="Rectangle 52">
              <a:extLst>
                <a:ext uri="{FF2B5EF4-FFF2-40B4-BE49-F238E27FC236}">
                  <a16:creationId xmlns:a16="http://schemas.microsoft.com/office/drawing/2014/main" id="{D1DBE406-6ACB-4F2A-813D-B9B75196E45A}"/>
                </a:ext>
              </a:extLst>
            </p:cNvPr>
            <p:cNvSpPr/>
            <p:nvPr/>
          </p:nvSpPr>
          <p:spPr>
            <a:xfrm>
              <a:off x="39284" y="112867"/>
              <a:ext cx="12742682" cy="755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29" name="TextBox 28">
              <a:extLst>
                <a:ext uri="{FF2B5EF4-FFF2-40B4-BE49-F238E27FC236}">
                  <a16:creationId xmlns:a16="http://schemas.microsoft.com/office/drawing/2014/main" id="{C27D14FE-6AA5-4FFB-86FB-5464B41DD686}"/>
                </a:ext>
              </a:extLst>
            </p:cNvPr>
            <p:cNvSpPr txBox="1"/>
            <p:nvPr/>
          </p:nvSpPr>
          <p:spPr>
            <a:xfrm>
              <a:off x="7938054" y="405985"/>
              <a:ext cx="2284663" cy="1384995"/>
            </a:xfrm>
            <a:prstGeom prst="rect">
              <a:avLst/>
            </a:prstGeom>
            <a:noFill/>
          </p:spPr>
          <p:txBody>
            <a:bodyPr wrap="square" rtlCol="0">
              <a:spAutoFit/>
            </a:bodyPr>
            <a:lstStyle/>
            <a:p>
              <a:r>
                <a:rPr lang="en-GB" sz="2800" b="1" dirty="0"/>
                <a:t>8. North Victoria</a:t>
              </a:r>
            </a:p>
            <a:p>
              <a:r>
                <a:rPr lang="en-GB" sz="2800" b="1" dirty="0"/>
                <a:t>Land</a:t>
              </a:r>
            </a:p>
          </p:txBody>
        </p:sp>
        <p:pic>
          <p:nvPicPr>
            <p:cNvPr id="58" name="Picture 57">
              <a:extLst>
                <a:ext uri="{FF2B5EF4-FFF2-40B4-BE49-F238E27FC236}">
                  <a16:creationId xmlns:a16="http://schemas.microsoft.com/office/drawing/2014/main" id="{91FBC2DA-1373-417F-A452-D61BA12AD249}"/>
                </a:ext>
              </a:extLst>
            </p:cNvPr>
            <p:cNvPicPr>
              <a:picLocks noChangeAspect="1"/>
            </p:cNvPicPr>
            <p:nvPr/>
          </p:nvPicPr>
          <p:blipFill rotWithShape="1">
            <a:blip r:embed="rId4"/>
            <a:srcRect l="39568" t="16824" r="20959" b="20308"/>
            <a:stretch/>
          </p:blipFill>
          <p:spPr>
            <a:xfrm rot="6434382">
              <a:off x="9466157" y="672355"/>
              <a:ext cx="2714868" cy="2294786"/>
            </a:xfrm>
            <a:prstGeom prst="rect">
              <a:avLst/>
            </a:prstGeom>
          </p:spPr>
        </p:pic>
        <p:sp>
          <p:nvSpPr>
            <p:cNvPr id="28" name="Rectangle 27">
              <a:extLst>
                <a:ext uri="{FF2B5EF4-FFF2-40B4-BE49-F238E27FC236}">
                  <a16:creationId xmlns:a16="http://schemas.microsoft.com/office/drawing/2014/main" id="{8B3A2809-22EC-45D6-9876-794F4459E959}"/>
                </a:ext>
              </a:extLst>
            </p:cNvPr>
            <p:cNvSpPr/>
            <p:nvPr/>
          </p:nvSpPr>
          <p:spPr>
            <a:xfrm rot="10800000">
              <a:off x="9714545" y="1595931"/>
              <a:ext cx="356774" cy="2689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Oval 54">
              <a:extLst>
                <a:ext uri="{FF2B5EF4-FFF2-40B4-BE49-F238E27FC236}">
                  <a16:creationId xmlns:a16="http://schemas.microsoft.com/office/drawing/2014/main" id="{EFC165CD-B7CE-4C9C-ADFD-DF30C41909B8}"/>
                </a:ext>
              </a:extLst>
            </p:cNvPr>
            <p:cNvSpPr/>
            <p:nvPr/>
          </p:nvSpPr>
          <p:spPr>
            <a:xfrm>
              <a:off x="9163735" y="238022"/>
              <a:ext cx="3373173" cy="30586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49550276-FFD0-4D3E-815B-8886667E76DF}"/>
              </a:ext>
            </a:extLst>
          </p:cNvPr>
          <p:cNvSpPr txBox="1"/>
          <p:nvPr/>
        </p:nvSpPr>
        <p:spPr>
          <a:xfrm>
            <a:off x="171636" y="7920702"/>
            <a:ext cx="12525857" cy="1754326"/>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Figure S4.</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All terrain ice-free shown as colour-shaded regions for the North Victoria Land Antarctic Conservation Biodiversity Region (ACBR</a:t>
            </a:r>
            <a:r>
              <a:rPr lang="en-GB" dirty="0">
                <a:latin typeface="Calibri" panose="020F0502020204030204" pitchFamily="34" charset="0"/>
                <a:ea typeface="Times New Roman" panose="02020603050405020304" pitchFamily="18" charset="0"/>
                <a:cs typeface="Calibri" panose="020F0502020204030204" pitchFamily="34" charset="0"/>
              </a:rPr>
              <a:t>). Across this region five </a:t>
            </a:r>
            <a:r>
              <a:rPr lang="en-GB" sz="1800" dirty="0">
                <a:effectLst/>
                <a:latin typeface="Calibri" panose="020F0502020204030204" pitchFamily="34" charset="0"/>
                <a:ea typeface="Times New Roman" panose="02020603050405020304" pitchFamily="18" charset="0"/>
                <a:cs typeface="Calibri" panose="020F0502020204030204" pitchFamily="34" charset="0"/>
              </a:rPr>
              <a:t>springtail species are known (coloured dots) where all species are within 100 km of geochronological sites (red diamonds) revealing likely </a:t>
            </a:r>
            <a:r>
              <a:rPr lang="en-AU" sz="1800" dirty="0">
                <a:effectLst/>
                <a:latin typeface="Calibri" panose="020F0502020204030204" pitchFamily="34" charset="0"/>
                <a:ea typeface="Times New Roman" panose="02020603050405020304" pitchFamily="18" charset="0"/>
                <a:cs typeface="Calibri" panose="020F0502020204030204" pitchFamily="34" charset="0"/>
              </a:rPr>
              <a:t>LGM refuges in coastal regions.</a:t>
            </a:r>
            <a:r>
              <a:rPr lang="en-GB" dirty="0">
                <a:latin typeface="Calibri" panose="020F0502020204030204" pitchFamily="34" charset="0"/>
                <a:ea typeface="Times New Roman" panose="02020603050405020304" pitchFamily="18" charset="0"/>
                <a:cs typeface="Calibri" panose="020F0502020204030204" pitchFamily="34" charset="0"/>
              </a:rPr>
              <a:t> No </a:t>
            </a:r>
            <a:r>
              <a:rPr lang="en-GB" sz="1800" dirty="0">
                <a:effectLst/>
                <a:latin typeface="Calibri" panose="020F0502020204030204" pitchFamily="34" charset="0"/>
                <a:ea typeface="Times New Roman" panose="02020603050405020304" pitchFamily="18" charset="0"/>
                <a:cs typeface="Calibri" panose="020F0502020204030204" pitchFamily="34" charset="0"/>
              </a:rPr>
              <a:t>springtails overlap directly with the geothermal areas shown (red and orange triangles), but are within 100 km of two springtail species (green and brown dots). </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9498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7B2947E2-A1B9-4590-B262-BE4508F83489}"/>
              </a:ext>
            </a:extLst>
          </p:cNvPr>
          <p:cNvSpPr txBox="1"/>
          <p:nvPr/>
        </p:nvSpPr>
        <p:spPr>
          <a:xfrm>
            <a:off x="39969" y="7486957"/>
            <a:ext cx="12713503" cy="1754326"/>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Figure S5.</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All terrain ice-free shown as colour-shaded regions for the South Victoria Land Antarctic Conservation Biodiversity Region (ACBR</a:t>
            </a:r>
            <a:r>
              <a:rPr lang="en-GB" dirty="0">
                <a:latin typeface="Calibri" panose="020F0502020204030204" pitchFamily="34" charset="0"/>
                <a:ea typeface="Times New Roman" panose="02020603050405020304" pitchFamily="18" charset="0"/>
                <a:cs typeface="Calibri" panose="020F0502020204030204" pitchFamily="34" charset="0"/>
              </a:rPr>
              <a:t>). Across this region three </a:t>
            </a:r>
            <a:r>
              <a:rPr lang="en-GB" sz="1800" dirty="0">
                <a:effectLst/>
                <a:latin typeface="Calibri" panose="020F0502020204030204" pitchFamily="34" charset="0"/>
                <a:ea typeface="Times New Roman" panose="02020603050405020304" pitchFamily="18" charset="0"/>
                <a:cs typeface="Calibri" panose="020F0502020204030204" pitchFamily="34" charset="0"/>
              </a:rPr>
              <a:t>springtail species are known (coloured dots) where all species are within 100 km of geochronological sites (red diamonds) revealing likely </a:t>
            </a:r>
            <a:r>
              <a:rPr lang="en-AU" sz="1800" dirty="0">
                <a:effectLst/>
                <a:latin typeface="Calibri" panose="020F0502020204030204" pitchFamily="34" charset="0"/>
                <a:ea typeface="Times New Roman" panose="02020603050405020304" pitchFamily="18" charset="0"/>
                <a:cs typeface="Calibri" panose="020F0502020204030204" pitchFamily="34" charset="0"/>
              </a:rPr>
              <a:t>LGM refuges in coastal regions.</a:t>
            </a:r>
            <a:r>
              <a:rPr lang="en-GB" dirty="0">
                <a:latin typeface="Calibri" panose="020F0502020204030204" pitchFamily="34" charset="0"/>
                <a:ea typeface="Times New Roman" panose="02020603050405020304" pitchFamily="18" charset="0"/>
                <a:cs typeface="Calibri" panose="020F0502020204030204" pitchFamily="34" charset="0"/>
              </a:rPr>
              <a:t> No </a:t>
            </a:r>
            <a:r>
              <a:rPr lang="en-GB" sz="1800" dirty="0">
                <a:effectLst/>
                <a:latin typeface="Calibri" panose="020F0502020204030204" pitchFamily="34" charset="0"/>
                <a:ea typeface="Times New Roman" panose="02020603050405020304" pitchFamily="18" charset="0"/>
                <a:cs typeface="Calibri" panose="020F0502020204030204" pitchFamily="34" charset="0"/>
              </a:rPr>
              <a:t>springtails overlap directly with the two geothermal areas shown (red and orange triangles), but are within 100 km of one springtail species (pink dots). The geochronological sites (red diamonds) at Mt Gran and Mt Suess contain the entire species diversity for South Victoria Land, and all three species know from the region are found at the Mt Suess (Gondola Ridge) site.</a:t>
            </a:r>
          </a:p>
        </p:txBody>
      </p:sp>
      <p:grpSp>
        <p:nvGrpSpPr>
          <p:cNvPr id="23" name="Group 22">
            <a:extLst>
              <a:ext uri="{FF2B5EF4-FFF2-40B4-BE49-F238E27FC236}">
                <a16:creationId xmlns:a16="http://schemas.microsoft.com/office/drawing/2014/main" id="{8356633B-8FE0-4680-B788-5D9930321392}"/>
              </a:ext>
            </a:extLst>
          </p:cNvPr>
          <p:cNvGrpSpPr/>
          <p:nvPr/>
        </p:nvGrpSpPr>
        <p:grpSpPr>
          <a:xfrm>
            <a:off x="193800" y="184090"/>
            <a:ext cx="12419280" cy="7000346"/>
            <a:chOff x="193800" y="184090"/>
            <a:chExt cx="12419280" cy="7000346"/>
          </a:xfrm>
        </p:grpSpPr>
        <p:pic>
          <p:nvPicPr>
            <p:cNvPr id="5" name="Picture 4">
              <a:extLst>
                <a:ext uri="{FF2B5EF4-FFF2-40B4-BE49-F238E27FC236}">
                  <a16:creationId xmlns:a16="http://schemas.microsoft.com/office/drawing/2014/main" id="{3EF8072A-8F24-44FC-BFD5-729D043BB8F8}"/>
                </a:ext>
              </a:extLst>
            </p:cNvPr>
            <p:cNvPicPr>
              <a:picLocks noChangeAspect="1"/>
            </p:cNvPicPr>
            <p:nvPr/>
          </p:nvPicPr>
          <p:blipFill rotWithShape="1">
            <a:blip r:embed="rId3"/>
            <a:srcRect l="24246" t="15336" b="4934"/>
            <a:stretch/>
          </p:blipFill>
          <p:spPr>
            <a:xfrm>
              <a:off x="193800" y="184090"/>
              <a:ext cx="12419280" cy="6937247"/>
            </a:xfrm>
            <a:prstGeom prst="rect">
              <a:avLst/>
            </a:prstGeom>
            <a:ln w="28575">
              <a:solidFill>
                <a:schemeClr val="tx1"/>
              </a:solidFill>
            </a:ln>
          </p:spPr>
        </p:pic>
        <p:sp>
          <p:nvSpPr>
            <p:cNvPr id="2" name="Rectangle 1">
              <a:extLst>
                <a:ext uri="{FF2B5EF4-FFF2-40B4-BE49-F238E27FC236}">
                  <a16:creationId xmlns:a16="http://schemas.microsoft.com/office/drawing/2014/main" id="{7B41C5B9-6D1B-4CC1-84E9-3A1FB18DF65F}"/>
                </a:ext>
              </a:extLst>
            </p:cNvPr>
            <p:cNvSpPr/>
            <p:nvPr/>
          </p:nvSpPr>
          <p:spPr>
            <a:xfrm rot="16200000">
              <a:off x="4409849" y="4881191"/>
              <a:ext cx="2265295" cy="129128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chemeClr val="tx1"/>
                  </a:solidFill>
                </a:ln>
              </a:endParaRPr>
            </a:p>
          </p:txBody>
        </p:sp>
        <p:sp>
          <p:nvSpPr>
            <p:cNvPr id="3" name="TextBox 2">
              <a:extLst>
                <a:ext uri="{FF2B5EF4-FFF2-40B4-BE49-F238E27FC236}">
                  <a16:creationId xmlns:a16="http://schemas.microsoft.com/office/drawing/2014/main" id="{EAE27FDD-4613-44CD-9FAE-B4C34AD80943}"/>
                </a:ext>
              </a:extLst>
            </p:cNvPr>
            <p:cNvSpPr txBox="1"/>
            <p:nvPr/>
          </p:nvSpPr>
          <p:spPr>
            <a:xfrm>
              <a:off x="4319461" y="6815104"/>
              <a:ext cx="2260491" cy="369332"/>
            </a:xfrm>
            <a:prstGeom prst="rect">
              <a:avLst/>
            </a:prstGeom>
            <a:noFill/>
          </p:spPr>
          <p:txBody>
            <a:bodyPr wrap="none" rtlCol="0">
              <a:spAutoFit/>
            </a:bodyPr>
            <a:lstStyle/>
            <a:p>
              <a:r>
                <a:rPr lang="en-AU" dirty="0"/>
                <a:t>Mackay Glacier region</a:t>
              </a:r>
              <a:endParaRPr lang="en-GB" dirty="0"/>
            </a:p>
          </p:txBody>
        </p:sp>
        <p:sp>
          <p:nvSpPr>
            <p:cNvPr id="7" name="TextBox 6">
              <a:extLst>
                <a:ext uri="{FF2B5EF4-FFF2-40B4-BE49-F238E27FC236}">
                  <a16:creationId xmlns:a16="http://schemas.microsoft.com/office/drawing/2014/main" id="{2A123FB0-C58E-4E5D-9166-AD0D0199970E}"/>
                </a:ext>
              </a:extLst>
            </p:cNvPr>
            <p:cNvSpPr txBox="1"/>
            <p:nvPr/>
          </p:nvSpPr>
          <p:spPr>
            <a:xfrm>
              <a:off x="1727523" y="217648"/>
              <a:ext cx="1871714" cy="1384995"/>
            </a:xfrm>
            <a:prstGeom prst="rect">
              <a:avLst/>
            </a:prstGeom>
            <a:noFill/>
          </p:spPr>
          <p:txBody>
            <a:bodyPr wrap="square" rtlCol="0">
              <a:spAutoFit/>
            </a:bodyPr>
            <a:lstStyle/>
            <a:p>
              <a:r>
                <a:rPr lang="en-GB" sz="2800" b="1" dirty="0"/>
                <a:t>9. South Victoria</a:t>
              </a:r>
            </a:p>
            <a:p>
              <a:r>
                <a:rPr lang="en-GB" sz="2800" b="1" dirty="0"/>
                <a:t>Land</a:t>
              </a:r>
            </a:p>
          </p:txBody>
        </p:sp>
        <p:cxnSp>
          <p:nvCxnSpPr>
            <p:cNvPr id="31" name="Straight Arrow Connector 30">
              <a:extLst>
                <a:ext uri="{FF2B5EF4-FFF2-40B4-BE49-F238E27FC236}">
                  <a16:creationId xmlns:a16="http://schemas.microsoft.com/office/drawing/2014/main" id="{5521B436-4583-4D10-9BAE-0D488E125759}"/>
                </a:ext>
              </a:extLst>
            </p:cNvPr>
            <p:cNvCxnSpPr>
              <a:cxnSpLocks/>
            </p:cNvCxnSpPr>
            <p:nvPr/>
          </p:nvCxnSpPr>
          <p:spPr>
            <a:xfrm>
              <a:off x="7385629" y="799005"/>
              <a:ext cx="663937" cy="8856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C75BDDA-ADF5-4936-AB1A-D9F107DE468D}"/>
                </a:ext>
              </a:extLst>
            </p:cNvPr>
            <p:cNvSpPr txBox="1"/>
            <p:nvPr/>
          </p:nvSpPr>
          <p:spPr>
            <a:xfrm>
              <a:off x="6873025" y="429673"/>
              <a:ext cx="1149867" cy="369332"/>
            </a:xfrm>
            <a:prstGeom prst="rect">
              <a:avLst/>
            </a:prstGeom>
            <a:noFill/>
          </p:spPr>
          <p:txBody>
            <a:bodyPr wrap="none" rtlCol="0">
              <a:spAutoFit/>
            </a:bodyPr>
            <a:lstStyle/>
            <a:p>
              <a:r>
                <a:rPr lang="en-AU" dirty="0"/>
                <a:t>Mt Erebus</a:t>
              </a:r>
              <a:endParaRPr lang="en-GB" dirty="0"/>
            </a:p>
          </p:txBody>
        </p:sp>
        <p:cxnSp>
          <p:nvCxnSpPr>
            <p:cNvPr id="35" name="Straight Arrow Connector 34">
              <a:extLst>
                <a:ext uri="{FF2B5EF4-FFF2-40B4-BE49-F238E27FC236}">
                  <a16:creationId xmlns:a16="http://schemas.microsoft.com/office/drawing/2014/main" id="{0ACFB793-50CF-48E5-93C0-1674FB92397E}"/>
                </a:ext>
              </a:extLst>
            </p:cNvPr>
            <p:cNvCxnSpPr>
              <a:cxnSpLocks/>
              <a:stCxn id="36" idx="3"/>
            </p:cNvCxnSpPr>
            <p:nvPr/>
          </p:nvCxnSpPr>
          <p:spPr>
            <a:xfrm flipV="1">
              <a:off x="4324817" y="5252009"/>
              <a:ext cx="1156533" cy="3719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42B7729-432B-49C1-AED4-4BD950308AC8}"/>
                </a:ext>
              </a:extLst>
            </p:cNvPr>
            <p:cNvSpPr txBox="1"/>
            <p:nvPr/>
          </p:nvSpPr>
          <p:spPr>
            <a:xfrm>
              <a:off x="3290560" y="5439245"/>
              <a:ext cx="1034257" cy="369332"/>
            </a:xfrm>
            <a:prstGeom prst="rect">
              <a:avLst/>
            </a:prstGeom>
            <a:noFill/>
          </p:spPr>
          <p:txBody>
            <a:bodyPr wrap="none" rtlCol="0">
              <a:spAutoFit/>
            </a:bodyPr>
            <a:lstStyle/>
            <a:p>
              <a:r>
                <a:rPr lang="en-AU" dirty="0"/>
                <a:t>Mt Suess</a:t>
              </a:r>
              <a:endParaRPr lang="en-GB" dirty="0"/>
            </a:p>
          </p:txBody>
        </p:sp>
        <p:cxnSp>
          <p:nvCxnSpPr>
            <p:cNvPr id="54" name="Straight Arrow Connector 53">
              <a:extLst>
                <a:ext uri="{FF2B5EF4-FFF2-40B4-BE49-F238E27FC236}">
                  <a16:creationId xmlns:a16="http://schemas.microsoft.com/office/drawing/2014/main" id="{538AB7E3-7018-411C-81C8-8F034FAC7549}"/>
                </a:ext>
              </a:extLst>
            </p:cNvPr>
            <p:cNvCxnSpPr>
              <a:cxnSpLocks/>
            </p:cNvCxnSpPr>
            <p:nvPr/>
          </p:nvCxnSpPr>
          <p:spPr>
            <a:xfrm flipH="1">
              <a:off x="9808690" y="4646677"/>
              <a:ext cx="611065" cy="922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94A406E-1C8F-4B5D-AD42-BE1C6CE3CC30}"/>
                </a:ext>
              </a:extLst>
            </p:cNvPr>
            <p:cNvSpPr txBox="1"/>
            <p:nvPr/>
          </p:nvSpPr>
          <p:spPr>
            <a:xfrm>
              <a:off x="10371627" y="4431268"/>
              <a:ext cx="2049215" cy="369332"/>
            </a:xfrm>
            <a:prstGeom prst="rect">
              <a:avLst/>
            </a:prstGeom>
            <a:noFill/>
          </p:spPr>
          <p:txBody>
            <a:bodyPr wrap="none" rtlCol="0">
              <a:spAutoFit/>
            </a:bodyPr>
            <a:lstStyle/>
            <a:p>
              <a:r>
                <a:rPr lang="en-AU" dirty="0"/>
                <a:t>Royal Society Range</a:t>
              </a:r>
              <a:endParaRPr lang="en-GB" dirty="0"/>
            </a:p>
          </p:txBody>
        </p:sp>
        <p:cxnSp>
          <p:nvCxnSpPr>
            <p:cNvPr id="56" name="Straight Arrow Connector 55">
              <a:extLst>
                <a:ext uri="{FF2B5EF4-FFF2-40B4-BE49-F238E27FC236}">
                  <a16:creationId xmlns:a16="http://schemas.microsoft.com/office/drawing/2014/main" id="{C0BBB680-3745-4AE9-BF83-8B40949D9605}"/>
                </a:ext>
              </a:extLst>
            </p:cNvPr>
            <p:cNvCxnSpPr>
              <a:cxnSpLocks/>
            </p:cNvCxnSpPr>
            <p:nvPr/>
          </p:nvCxnSpPr>
          <p:spPr>
            <a:xfrm>
              <a:off x="4829373" y="6142399"/>
              <a:ext cx="6889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F2CDD74-7CBF-46FC-B90C-2EA8510A0252}"/>
                </a:ext>
              </a:extLst>
            </p:cNvPr>
            <p:cNvSpPr txBox="1"/>
            <p:nvPr/>
          </p:nvSpPr>
          <p:spPr>
            <a:xfrm>
              <a:off x="3958440" y="5819234"/>
              <a:ext cx="987835" cy="646331"/>
            </a:xfrm>
            <a:prstGeom prst="rect">
              <a:avLst/>
            </a:prstGeom>
            <a:noFill/>
          </p:spPr>
          <p:txBody>
            <a:bodyPr wrap="none" rtlCol="0">
              <a:spAutoFit/>
            </a:bodyPr>
            <a:lstStyle/>
            <a:p>
              <a:r>
                <a:rPr lang="en-AU" dirty="0"/>
                <a:t>Robison </a:t>
              </a:r>
            </a:p>
            <a:p>
              <a:r>
                <a:rPr lang="en-AU" dirty="0"/>
                <a:t>Nunatak</a:t>
              </a:r>
              <a:endParaRPr lang="en-GB" dirty="0"/>
            </a:p>
          </p:txBody>
        </p:sp>
        <p:cxnSp>
          <p:nvCxnSpPr>
            <p:cNvPr id="58" name="Straight Arrow Connector 57">
              <a:extLst>
                <a:ext uri="{FF2B5EF4-FFF2-40B4-BE49-F238E27FC236}">
                  <a16:creationId xmlns:a16="http://schemas.microsoft.com/office/drawing/2014/main" id="{1CAA4434-8B41-4C5E-811A-2C639B9FB66F}"/>
                </a:ext>
              </a:extLst>
            </p:cNvPr>
            <p:cNvCxnSpPr>
              <a:cxnSpLocks/>
            </p:cNvCxnSpPr>
            <p:nvPr/>
          </p:nvCxnSpPr>
          <p:spPr>
            <a:xfrm flipH="1" flipV="1">
              <a:off x="8296250" y="6293380"/>
              <a:ext cx="588065" cy="113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22F317B-2E20-4651-9872-1F7FF7E76168}"/>
                </a:ext>
              </a:extLst>
            </p:cNvPr>
            <p:cNvSpPr txBox="1"/>
            <p:nvPr/>
          </p:nvSpPr>
          <p:spPr>
            <a:xfrm>
              <a:off x="8710915" y="6064817"/>
              <a:ext cx="1534203" cy="646331"/>
            </a:xfrm>
            <a:prstGeom prst="rect">
              <a:avLst/>
            </a:prstGeom>
            <a:noFill/>
          </p:spPr>
          <p:txBody>
            <a:bodyPr wrap="none" rtlCol="0">
              <a:spAutoFit/>
            </a:bodyPr>
            <a:lstStyle/>
            <a:p>
              <a:r>
                <a:rPr lang="en-AU" dirty="0"/>
                <a:t>Arena Valley</a:t>
              </a:r>
            </a:p>
            <a:p>
              <a:r>
                <a:rPr lang="en-AU" dirty="0"/>
                <a:t>Beacon Valley </a:t>
              </a:r>
              <a:endParaRPr lang="en-GB" dirty="0"/>
            </a:p>
          </p:txBody>
        </p:sp>
        <p:cxnSp>
          <p:nvCxnSpPr>
            <p:cNvPr id="66" name="Straight Arrow Connector 65">
              <a:extLst>
                <a:ext uri="{FF2B5EF4-FFF2-40B4-BE49-F238E27FC236}">
                  <a16:creationId xmlns:a16="http://schemas.microsoft.com/office/drawing/2014/main" id="{83424A9D-AA7B-4367-86E3-53FFD0AB5D14}"/>
                </a:ext>
              </a:extLst>
            </p:cNvPr>
            <p:cNvCxnSpPr>
              <a:cxnSpLocks/>
              <a:stCxn id="67" idx="1"/>
            </p:cNvCxnSpPr>
            <p:nvPr/>
          </p:nvCxnSpPr>
          <p:spPr>
            <a:xfrm flipH="1">
              <a:off x="5545380" y="5634568"/>
              <a:ext cx="627412" cy="63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F6AE127-FA11-4DEA-85E1-DC795C0375CF}"/>
                </a:ext>
              </a:extLst>
            </p:cNvPr>
            <p:cNvSpPr txBox="1"/>
            <p:nvPr/>
          </p:nvSpPr>
          <p:spPr>
            <a:xfrm>
              <a:off x="6172792" y="5449902"/>
              <a:ext cx="965392" cy="369332"/>
            </a:xfrm>
            <a:prstGeom prst="rect">
              <a:avLst/>
            </a:prstGeom>
            <a:noFill/>
          </p:spPr>
          <p:txBody>
            <a:bodyPr wrap="none" rtlCol="0">
              <a:spAutoFit/>
            </a:bodyPr>
            <a:lstStyle/>
            <a:p>
              <a:r>
                <a:rPr lang="en-AU" dirty="0"/>
                <a:t>Mt Gran</a:t>
              </a:r>
              <a:endParaRPr lang="en-GB" dirty="0"/>
            </a:p>
          </p:txBody>
        </p:sp>
        <p:cxnSp>
          <p:nvCxnSpPr>
            <p:cNvPr id="68" name="Straight Arrow Connector 67">
              <a:extLst>
                <a:ext uri="{FF2B5EF4-FFF2-40B4-BE49-F238E27FC236}">
                  <a16:creationId xmlns:a16="http://schemas.microsoft.com/office/drawing/2014/main" id="{33D17918-593B-49C3-BD39-F71612781F9F}"/>
                </a:ext>
              </a:extLst>
            </p:cNvPr>
            <p:cNvCxnSpPr>
              <a:cxnSpLocks/>
            </p:cNvCxnSpPr>
            <p:nvPr/>
          </p:nvCxnSpPr>
          <p:spPr>
            <a:xfrm>
              <a:off x="3686079" y="6462982"/>
              <a:ext cx="393653" cy="823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17B15FAC-6325-4DAC-AAFC-403DFDE62D58}"/>
                </a:ext>
              </a:extLst>
            </p:cNvPr>
            <p:cNvSpPr txBox="1"/>
            <p:nvPr/>
          </p:nvSpPr>
          <p:spPr>
            <a:xfrm>
              <a:off x="2647610" y="6249664"/>
              <a:ext cx="1101584" cy="369332"/>
            </a:xfrm>
            <a:prstGeom prst="rect">
              <a:avLst/>
            </a:prstGeom>
            <a:noFill/>
          </p:spPr>
          <p:txBody>
            <a:bodyPr wrap="none" rtlCol="0">
              <a:spAutoFit/>
            </a:bodyPr>
            <a:lstStyle/>
            <a:p>
              <a:r>
                <a:rPr lang="en-AU" dirty="0"/>
                <a:t>Allan Hills</a:t>
              </a:r>
              <a:endParaRPr lang="en-GB" dirty="0"/>
            </a:p>
          </p:txBody>
        </p:sp>
        <p:cxnSp>
          <p:nvCxnSpPr>
            <p:cNvPr id="76" name="Straight Connector 75">
              <a:extLst>
                <a:ext uri="{FF2B5EF4-FFF2-40B4-BE49-F238E27FC236}">
                  <a16:creationId xmlns:a16="http://schemas.microsoft.com/office/drawing/2014/main" id="{0EC35816-8BE1-4073-8AF3-5DDBFC4170AC}"/>
                </a:ext>
              </a:extLst>
            </p:cNvPr>
            <p:cNvCxnSpPr>
              <a:cxnSpLocks/>
              <a:stCxn id="2" idx="1"/>
            </p:cNvCxnSpPr>
            <p:nvPr/>
          </p:nvCxnSpPr>
          <p:spPr>
            <a:xfrm flipH="1">
              <a:off x="5452314" y="6659481"/>
              <a:ext cx="90183" cy="2187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8566240C-422B-4969-B1EF-F21B390AD1E9}"/>
                </a:ext>
              </a:extLst>
            </p:cNvPr>
            <p:cNvPicPr>
              <a:picLocks noChangeAspect="1"/>
            </p:cNvPicPr>
            <p:nvPr/>
          </p:nvPicPr>
          <p:blipFill rotWithShape="1">
            <a:blip r:embed="rId4"/>
            <a:srcRect l="39568" t="16824" r="20959" b="20308"/>
            <a:stretch/>
          </p:blipFill>
          <p:spPr>
            <a:xfrm rot="5980850">
              <a:off x="2867838" y="573798"/>
              <a:ext cx="2928669" cy="2475505"/>
            </a:xfrm>
            <a:prstGeom prst="rect">
              <a:avLst/>
            </a:prstGeom>
          </p:spPr>
        </p:pic>
        <p:sp>
          <p:nvSpPr>
            <p:cNvPr id="6" name="Rectangle 5">
              <a:extLst>
                <a:ext uri="{FF2B5EF4-FFF2-40B4-BE49-F238E27FC236}">
                  <a16:creationId xmlns:a16="http://schemas.microsoft.com/office/drawing/2014/main" id="{61A9F6E3-7C34-4FC9-8488-865646F8D270}"/>
                </a:ext>
              </a:extLst>
            </p:cNvPr>
            <p:cNvSpPr/>
            <p:nvPr/>
          </p:nvSpPr>
          <p:spPr>
            <a:xfrm rot="10800000">
              <a:off x="3487024" y="1738729"/>
              <a:ext cx="262170" cy="22793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1" name="Oval 80">
              <a:extLst>
                <a:ext uri="{FF2B5EF4-FFF2-40B4-BE49-F238E27FC236}">
                  <a16:creationId xmlns:a16="http://schemas.microsoft.com/office/drawing/2014/main" id="{E44E9572-08A5-4AFD-9A49-3258DF633DEC}"/>
                </a:ext>
              </a:extLst>
            </p:cNvPr>
            <p:cNvSpPr/>
            <p:nvPr/>
          </p:nvSpPr>
          <p:spPr>
            <a:xfrm>
              <a:off x="2753645" y="222036"/>
              <a:ext cx="3574278" cy="3128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6B640505-E160-45FF-B34C-396CB5C32C69}"/>
                </a:ext>
              </a:extLst>
            </p:cNvPr>
            <p:cNvCxnSpPr>
              <a:cxnSpLocks/>
            </p:cNvCxnSpPr>
            <p:nvPr/>
          </p:nvCxnSpPr>
          <p:spPr>
            <a:xfrm flipH="1" flipV="1">
              <a:off x="7891354" y="5628098"/>
              <a:ext cx="588065" cy="113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86E24F9-D565-473F-A150-050402878A39}"/>
                </a:ext>
              </a:extLst>
            </p:cNvPr>
            <p:cNvSpPr txBox="1"/>
            <p:nvPr/>
          </p:nvSpPr>
          <p:spPr>
            <a:xfrm>
              <a:off x="8431462" y="5556572"/>
              <a:ext cx="1681229" cy="369332"/>
            </a:xfrm>
            <a:prstGeom prst="rect">
              <a:avLst/>
            </a:prstGeom>
            <a:noFill/>
          </p:spPr>
          <p:txBody>
            <a:bodyPr wrap="none" rtlCol="0">
              <a:spAutoFit/>
            </a:bodyPr>
            <a:lstStyle/>
            <a:p>
              <a:r>
                <a:rPr lang="en-AU" dirty="0"/>
                <a:t>Stocking Glacier</a:t>
              </a:r>
              <a:endParaRPr lang="en-GB" dirty="0"/>
            </a:p>
          </p:txBody>
        </p:sp>
        <p:cxnSp>
          <p:nvCxnSpPr>
            <p:cNvPr id="37" name="Straight Arrow Connector 36">
              <a:extLst>
                <a:ext uri="{FF2B5EF4-FFF2-40B4-BE49-F238E27FC236}">
                  <a16:creationId xmlns:a16="http://schemas.microsoft.com/office/drawing/2014/main" id="{6C007743-3439-4F5C-A0DE-B2291CD7DA4E}"/>
                </a:ext>
              </a:extLst>
            </p:cNvPr>
            <p:cNvCxnSpPr>
              <a:cxnSpLocks/>
            </p:cNvCxnSpPr>
            <p:nvPr/>
          </p:nvCxnSpPr>
          <p:spPr>
            <a:xfrm flipH="1" flipV="1">
              <a:off x="7252679" y="6185760"/>
              <a:ext cx="333047" cy="397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94050B0-3D8F-4188-8CE9-5C979048FE91}"/>
                </a:ext>
              </a:extLst>
            </p:cNvPr>
            <p:cNvSpPr txBox="1"/>
            <p:nvPr/>
          </p:nvSpPr>
          <p:spPr>
            <a:xfrm>
              <a:off x="7170247" y="6500201"/>
              <a:ext cx="1069460" cy="369332"/>
            </a:xfrm>
            <a:prstGeom prst="rect">
              <a:avLst/>
            </a:prstGeom>
            <a:noFill/>
          </p:spPr>
          <p:txBody>
            <a:bodyPr wrap="none" rtlCol="0">
              <a:spAutoFit/>
            </a:bodyPr>
            <a:lstStyle/>
            <a:p>
              <a:r>
                <a:rPr lang="en-AU" dirty="0"/>
                <a:t>Labyrinth</a:t>
              </a:r>
              <a:endParaRPr lang="en-GB" dirty="0"/>
            </a:p>
          </p:txBody>
        </p:sp>
        <p:cxnSp>
          <p:nvCxnSpPr>
            <p:cNvPr id="40" name="Straight Arrow Connector 39">
              <a:extLst>
                <a:ext uri="{FF2B5EF4-FFF2-40B4-BE49-F238E27FC236}">
                  <a16:creationId xmlns:a16="http://schemas.microsoft.com/office/drawing/2014/main" id="{D2A74430-8A07-4891-9E3A-7096224B12C4}"/>
                </a:ext>
              </a:extLst>
            </p:cNvPr>
            <p:cNvCxnSpPr>
              <a:cxnSpLocks/>
            </p:cNvCxnSpPr>
            <p:nvPr/>
          </p:nvCxnSpPr>
          <p:spPr>
            <a:xfrm flipV="1">
              <a:off x="6655488" y="6064817"/>
              <a:ext cx="230785" cy="3417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A540389-D804-4B4F-9EDB-3F294C251975}"/>
                </a:ext>
              </a:extLst>
            </p:cNvPr>
            <p:cNvSpPr txBox="1"/>
            <p:nvPr/>
          </p:nvSpPr>
          <p:spPr>
            <a:xfrm>
              <a:off x="6170699" y="6317169"/>
              <a:ext cx="1291286" cy="646331"/>
            </a:xfrm>
            <a:prstGeom prst="rect">
              <a:avLst/>
            </a:prstGeom>
            <a:noFill/>
          </p:spPr>
          <p:txBody>
            <a:bodyPr wrap="square" rtlCol="0">
              <a:spAutoFit/>
            </a:bodyPr>
            <a:lstStyle/>
            <a:p>
              <a:r>
                <a:rPr lang="en-AU" dirty="0"/>
                <a:t>Olympus Range</a:t>
              </a:r>
              <a:endParaRPr lang="en-GB" dirty="0"/>
            </a:p>
          </p:txBody>
        </p:sp>
      </p:grpSp>
    </p:spTree>
    <p:extLst>
      <p:ext uri="{BB962C8B-B14F-4D97-AF65-F5344CB8AC3E}">
        <p14:creationId xmlns:p14="http://schemas.microsoft.com/office/powerpoint/2010/main" val="110684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890DB093-98EB-472C-A422-403AE18A3ABD}"/>
              </a:ext>
            </a:extLst>
          </p:cNvPr>
          <p:cNvGrpSpPr/>
          <p:nvPr/>
        </p:nvGrpSpPr>
        <p:grpSpPr>
          <a:xfrm>
            <a:off x="48128" y="48128"/>
            <a:ext cx="12693312" cy="9493156"/>
            <a:chOff x="48128" y="48128"/>
            <a:chExt cx="12693312" cy="9493156"/>
          </a:xfrm>
        </p:grpSpPr>
        <p:sp>
          <p:nvSpPr>
            <p:cNvPr id="4" name="TextBox 3">
              <a:extLst>
                <a:ext uri="{FF2B5EF4-FFF2-40B4-BE49-F238E27FC236}">
                  <a16:creationId xmlns:a16="http://schemas.microsoft.com/office/drawing/2014/main" id="{70BFF1EB-DCF8-4A84-A4A7-336DA74AC323}"/>
                </a:ext>
              </a:extLst>
            </p:cNvPr>
            <p:cNvSpPr txBox="1"/>
            <p:nvPr/>
          </p:nvSpPr>
          <p:spPr>
            <a:xfrm>
              <a:off x="461150" y="401451"/>
              <a:ext cx="2825069" cy="954107"/>
            </a:xfrm>
            <a:prstGeom prst="rect">
              <a:avLst/>
            </a:prstGeom>
            <a:noFill/>
          </p:spPr>
          <p:txBody>
            <a:bodyPr wrap="none" rtlCol="0">
              <a:spAutoFit/>
            </a:bodyPr>
            <a:lstStyle/>
            <a:p>
              <a:r>
                <a:rPr lang="en-GB" sz="2800" b="1" dirty="0"/>
                <a:t>10. Transantarctic</a:t>
              </a:r>
            </a:p>
            <a:p>
              <a:r>
                <a:rPr lang="en-GB" sz="2800" b="1" dirty="0"/>
                <a:t>Mountains</a:t>
              </a:r>
            </a:p>
          </p:txBody>
        </p:sp>
        <p:pic>
          <p:nvPicPr>
            <p:cNvPr id="26" name="Picture 25">
              <a:extLst>
                <a:ext uri="{FF2B5EF4-FFF2-40B4-BE49-F238E27FC236}">
                  <a16:creationId xmlns:a16="http://schemas.microsoft.com/office/drawing/2014/main" id="{498C21B6-B235-4F5F-A374-AEE2E5F52380}"/>
                </a:ext>
              </a:extLst>
            </p:cNvPr>
            <p:cNvPicPr>
              <a:picLocks noChangeAspect="1"/>
            </p:cNvPicPr>
            <p:nvPr/>
          </p:nvPicPr>
          <p:blipFill rotWithShape="1">
            <a:blip r:embed="rId3"/>
            <a:srcRect l="24349" t="15291" b="5080"/>
            <a:stretch/>
          </p:blipFill>
          <p:spPr>
            <a:xfrm>
              <a:off x="48128" y="48128"/>
              <a:ext cx="8422105" cy="4704803"/>
            </a:xfrm>
            <a:prstGeom prst="rect">
              <a:avLst/>
            </a:prstGeom>
            <a:ln w="28575">
              <a:solidFill>
                <a:schemeClr val="tx1"/>
              </a:solidFill>
            </a:ln>
          </p:spPr>
        </p:pic>
        <p:pic>
          <p:nvPicPr>
            <p:cNvPr id="29" name="Picture 28">
              <a:extLst>
                <a:ext uri="{FF2B5EF4-FFF2-40B4-BE49-F238E27FC236}">
                  <a16:creationId xmlns:a16="http://schemas.microsoft.com/office/drawing/2014/main" id="{BF2CBF24-665A-4448-9AF7-7A181CCED6AE}"/>
                </a:ext>
              </a:extLst>
            </p:cNvPr>
            <p:cNvPicPr>
              <a:picLocks noChangeAspect="1"/>
            </p:cNvPicPr>
            <p:nvPr/>
          </p:nvPicPr>
          <p:blipFill rotWithShape="1">
            <a:blip r:embed="rId4"/>
            <a:srcRect l="24355" t="15468" b="5112"/>
            <a:stretch/>
          </p:blipFill>
          <p:spPr>
            <a:xfrm>
              <a:off x="4319335" y="4848270"/>
              <a:ext cx="8422105" cy="4693014"/>
            </a:xfrm>
            <a:prstGeom prst="rect">
              <a:avLst/>
            </a:prstGeom>
            <a:ln w="28575">
              <a:solidFill>
                <a:schemeClr val="tx1"/>
              </a:solidFill>
            </a:ln>
          </p:spPr>
        </p:pic>
        <p:cxnSp>
          <p:nvCxnSpPr>
            <p:cNvPr id="35" name="Straight Arrow Connector 34">
              <a:extLst>
                <a:ext uri="{FF2B5EF4-FFF2-40B4-BE49-F238E27FC236}">
                  <a16:creationId xmlns:a16="http://schemas.microsoft.com/office/drawing/2014/main" id="{6556DF80-8FC4-4EE0-A6BA-C0C0A7FE09AB}"/>
                </a:ext>
              </a:extLst>
            </p:cNvPr>
            <p:cNvCxnSpPr>
              <a:cxnSpLocks/>
            </p:cNvCxnSpPr>
            <p:nvPr/>
          </p:nvCxnSpPr>
          <p:spPr>
            <a:xfrm flipH="1" flipV="1">
              <a:off x="1540042" y="1937084"/>
              <a:ext cx="232519" cy="4173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5D160F9-566F-47B3-9E96-C8A0264FB316}"/>
                </a:ext>
              </a:extLst>
            </p:cNvPr>
            <p:cNvSpPr txBox="1"/>
            <p:nvPr/>
          </p:nvSpPr>
          <p:spPr>
            <a:xfrm>
              <a:off x="1547243" y="2317108"/>
              <a:ext cx="1041247" cy="369332"/>
            </a:xfrm>
            <a:prstGeom prst="rect">
              <a:avLst/>
            </a:prstGeom>
            <a:noFill/>
          </p:spPr>
          <p:txBody>
            <a:bodyPr wrap="none" rtlCol="0">
              <a:spAutoFit/>
            </a:bodyPr>
            <a:lstStyle/>
            <a:p>
              <a:r>
                <a:rPr lang="en-AU" dirty="0"/>
                <a:t>Mt </a:t>
              </a:r>
              <a:r>
                <a:rPr lang="en-AU" dirty="0" err="1"/>
                <a:t>Kyffin</a:t>
              </a:r>
              <a:endParaRPr lang="en-GB" dirty="0"/>
            </a:p>
          </p:txBody>
        </p:sp>
        <p:cxnSp>
          <p:nvCxnSpPr>
            <p:cNvPr id="38" name="Straight Arrow Connector 37">
              <a:extLst>
                <a:ext uri="{FF2B5EF4-FFF2-40B4-BE49-F238E27FC236}">
                  <a16:creationId xmlns:a16="http://schemas.microsoft.com/office/drawing/2014/main" id="{208185F5-1C5D-44E3-A1A8-4E04A6E9A64F}"/>
                </a:ext>
              </a:extLst>
            </p:cNvPr>
            <p:cNvCxnSpPr>
              <a:cxnSpLocks/>
            </p:cNvCxnSpPr>
            <p:nvPr/>
          </p:nvCxnSpPr>
          <p:spPr>
            <a:xfrm flipH="1" flipV="1">
              <a:off x="4848364" y="3290904"/>
              <a:ext cx="156772" cy="3546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5F2D527-7CFE-431A-8643-120C9556A4D1}"/>
                </a:ext>
              </a:extLst>
            </p:cNvPr>
            <p:cNvSpPr txBox="1"/>
            <p:nvPr/>
          </p:nvSpPr>
          <p:spPr>
            <a:xfrm>
              <a:off x="4679958" y="3645568"/>
              <a:ext cx="1574534" cy="369332"/>
            </a:xfrm>
            <a:prstGeom prst="rect">
              <a:avLst/>
            </a:prstGeom>
            <a:noFill/>
          </p:spPr>
          <p:txBody>
            <a:bodyPr wrap="none" rtlCol="0">
              <a:spAutoFit/>
            </a:bodyPr>
            <a:lstStyle/>
            <a:p>
              <a:r>
                <a:rPr lang="en-AU" dirty="0"/>
                <a:t>Roberts Massif</a:t>
              </a:r>
              <a:endParaRPr lang="en-GB" dirty="0"/>
            </a:p>
          </p:txBody>
        </p:sp>
        <p:cxnSp>
          <p:nvCxnSpPr>
            <p:cNvPr id="41" name="Straight Arrow Connector 40">
              <a:extLst>
                <a:ext uri="{FF2B5EF4-FFF2-40B4-BE49-F238E27FC236}">
                  <a16:creationId xmlns:a16="http://schemas.microsoft.com/office/drawing/2014/main" id="{FA4C92E4-B2F2-4D87-A9C1-F38E73CD1A6D}"/>
                </a:ext>
              </a:extLst>
            </p:cNvPr>
            <p:cNvCxnSpPr>
              <a:cxnSpLocks/>
            </p:cNvCxnSpPr>
            <p:nvPr/>
          </p:nvCxnSpPr>
          <p:spPr>
            <a:xfrm flipH="1">
              <a:off x="8098809" y="1615175"/>
              <a:ext cx="123054" cy="5666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9E576E4-85DB-40AD-B840-918295C93C68}"/>
                </a:ext>
              </a:extLst>
            </p:cNvPr>
            <p:cNvSpPr txBox="1"/>
            <p:nvPr/>
          </p:nvSpPr>
          <p:spPr>
            <a:xfrm>
              <a:off x="7235455" y="1278361"/>
              <a:ext cx="1319400" cy="369332"/>
            </a:xfrm>
            <a:prstGeom prst="rect">
              <a:avLst/>
            </a:prstGeom>
            <a:noFill/>
          </p:spPr>
          <p:txBody>
            <a:bodyPr wrap="none" rtlCol="0">
              <a:spAutoFit/>
            </a:bodyPr>
            <a:lstStyle/>
            <a:p>
              <a:r>
                <a:rPr lang="en-AU" dirty="0"/>
                <a:t>Taylor Ridge</a:t>
              </a:r>
              <a:endParaRPr lang="en-GB" dirty="0"/>
            </a:p>
          </p:txBody>
        </p:sp>
        <p:cxnSp>
          <p:nvCxnSpPr>
            <p:cNvPr id="45" name="Straight Arrow Connector 44">
              <a:extLst>
                <a:ext uri="{FF2B5EF4-FFF2-40B4-BE49-F238E27FC236}">
                  <a16:creationId xmlns:a16="http://schemas.microsoft.com/office/drawing/2014/main" id="{3E36F9A5-BB97-4D72-BA5F-C70C4816555D}"/>
                </a:ext>
              </a:extLst>
            </p:cNvPr>
            <p:cNvCxnSpPr>
              <a:cxnSpLocks/>
            </p:cNvCxnSpPr>
            <p:nvPr/>
          </p:nvCxnSpPr>
          <p:spPr>
            <a:xfrm flipH="1">
              <a:off x="7464406" y="5122444"/>
              <a:ext cx="525286" cy="3039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F445C83-9B0B-4B5E-89D2-FC87E3C8C76C}"/>
                </a:ext>
              </a:extLst>
            </p:cNvPr>
            <p:cNvSpPr txBox="1"/>
            <p:nvPr/>
          </p:nvSpPr>
          <p:spPr>
            <a:xfrm>
              <a:off x="7950689" y="4879615"/>
              <a:ext cx="1391728" cy="369332"/>
            </a:xfrm>
            <a:prstGeom prst="rect">
              <a:avLst/>
            </a:prstGeom>
            <a:noFill/>
          </p:spPr>
          <p:txBody>
            <a:bodyPr wrap="none" rtlCol="0">
              <a:spAutoFit/>
            </a:bodyPr>
            <a:lstStyle/>
            <a:p>
              <a:r>
                <a:rPr lang="en-AU" dirty="0"/>
                <a:t>Schmidt Hills</a:t>
              </a:r>
              <a:endParaRPr lang="en-GB" dirty="0"/>
            </a:p>
          </p:txBody>
        </p:sp>
        <p:cxnSp>
          <p:nvCxnSpPr>
            <p:cNvPr id="49" name="Straight Arrow Connector 48">
              <a:extLst>
                <a:ext uri="{FF2B5EF4-FFF2-40B4-BE49-F238E27FC236}">
                  <a16:creationId xmlns:a16="http://schemas.microsoft.com/office/drawing/2014/main" id="{DD961595-1576-4D50-A913-1C419C6ABB1A}"/>
                </a:ext>
              </a:extLst>
            </p:cNvPr>
            <p:cNvCxnSpPr>
              <a:cxnSpLocks/>
            </p:cNvCxnSpPr>
            <p:nvPr/>
          </p:nvCxnSpPr>
          <p:spPr>
            <a:xfrm flipV="1">
              <a:off x="7727048" y="6063506"/>
              <a:ext cx="494815" cy="5338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ED5A73E-7F47-4981-9319-C7DBF82275F7}"/>
                </a:ext>
              </a:extLst>
            </p:cNvPr>
            <p:cNvSpPr txBox="1"/>
            <p:nvPr/>
          </p:nvSpPr>
          <p:spPr>
            <a:xfrm>
              <a:off x="7028460" y="6521413"/>
              <a:ext cx="1397177" cy="369332"/>
            </a:xfrm>
            <a:prstGeom prst="rect">
              <a:avLst/>
            </a:prstGeom>
            <a:noFill/>
          </p:spPr>
          <p:txBody>
            <a:bodyPr wrap="none" rtlCol="0">
              <a:spAutoFit/>
            </a:bodyPr>
            <a:lstStyle/>
            <a:p>
              <a:r>
                <a:rPr lang="en-AU" dirty="0" err="1"/>
                <a:t>Dufek</a:t>
              </a:r>
              <a:r>
                <a:rPr lang="en-AU" dirty="0"/>
                <a:t> Massif</a:t>
              </a:r>
              <a:endParaRPr lang="en-GB" dirty="0"/>
            </a:p>
          </p:txBody>
        </p:sp>
        <p:cxnSp>
          <p:nvCxnSpPr>
            <p:cNvPr id="54" name="Straight Arrow Connector 53">
              <a:extLst>
                <a:ext uri="{FF2B5EF4-FFF2-40B4-BE49-F238E27FC236}">
                  <a16:creationId xmlns:a16="http://schemas.microsoft.com/office/drawing/2014/main" id="{1065930E-E7FF-46AB-B6C7-D898B0ACC543}"/>
                </a:ext>
              </a:extLst>
            </p:cNvPr>
            <p:cNvCxnSpPr>
              <a:cxnSpLocks/>
            </p:cNvCxnSpPr>
            <p:nvPr/>
          </p:nvCxnSpPr>
          <p:spPr>
            <a:xfrm>
              <a:off x="9627483" y="8051920"/>
              <a:ext cx="782950" cy="5529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B2973D0-756D-40ED-9A6A-5ABD97192A31}"/>
                </a:ext>
              </a:extLst>
            </p:cNvPr>
            <p:cNvSpPr txBox="1"/>
            <p:nvPr/>
          </p:nvSpPr>
          <p:spPr>
            <a:xfrm>
              <a:off x="8786441" y="7757612"/>
              <a:ext cx="1484124" cy="369332"/>
            </a:xfrm>
            <a:prstGeom prst="rect">
              <a:avLst/>
            </a:prstGeom>
            <a:noFill/>
          </p:spPr>
          <p:txBody>
            <a:bodyPr wrap="none" rtlCol="0">
              <a:spAutoFit/>
            </a:bodyPr>
            <a:lstStyle/>
            <a:p>
              <a:r>
                <a:rPr lang="en-AU" dirty="0"/>
                <a:t>Mt Provender</a:t>
              </a:r>
              <a:endParaRPr lang="en-GB" dirty="0"/>
            </a:p>
          </p:txBody>
        </p:sp>
        <p:cxnSp>
          <p:nvCxnSpPr>
            <p:cNvPr id="58" name="Straight Arrow Connector 57">
              <a:extLst>
                <a:ext uri="{FF2B5EF4-FFF2-40B4-BE49-F238E27FC236}">
                  <a16:creationId xmlns:a16="http://schemas.microsoft.com/office/drawing/2014/main" id="{0711F589-B11A-49E0-924D-4560B6303A73}"/>
                </a:ext>
              </a:extLst>
            </p:cNvPr>
            <p:cNvCxnSpPr>
              <a:cxnSpLocks/>
              <a:stCxn id="59" idx="3"/>
            </p:cNvCxnSpPr>
            <p:nvPr/>
          </p:nvCxnSpPr>
          <p:spPr>
            <a:xfrm flipV="1">
              <a:off x="9552645" y="8886497"/>
              <a:ext cx="857788" cy="122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F40C690-041C-448A-A6CB-AAD0CF326E51}"/>
                </a:ext>
              </a:extLst>
            </p:cNvPr>
            <p:cNvSpPr txBox="1"/>
            <p:nvPr/>
          </p:nvSpPr>
          <p:spPr>
            <a:xfrm>
              <a:off x="8157519" y="8714045"/>
              <a:ext cx="1395126" cy="369332"/>
            </a:xfrm>
            <a:prstGeom prst="rect">
              <a:avLst/>
            </a:prstGeom>
            <a:noFill/>
          </p:spPr>
          <p:txBody>
            <a:bodyPr wrap="none" rtlCol="0">
              <a:spAutoFit/>
            </a:bodyPr>
            <a:lstStyle/>
            <a:p>
              <a:r>
                <a:rPr lang="en-AU" dirty="0"/>
                <a:t>Mt Skidmore</a:t>
              </a:r>
              <a:endParaRPr lang="en-GB" dirty="0"/>
            </a:p>
          </p:txBody>
        </p:sp>
        <p:pic>
          <p:nvPicPr>
            <p:cNvPr id="67" name="Picture 66">
              <a:extLst>
                <a:ext uri="{FF2B5EF4-FFF2-40B4-BE49-F238E27FC236}">
                  <a16:creationId xmlns:a16="http://schemas.microsoft.com/office/drawing/2014/main" id="{47A40A9B-B94D-4DF0-8823-50504A72B52C}"/>
                </a:ext>
              </a:extLst>
            </p:cNvPr>
            <p:cNvPicPr>
              <a:picLocks noChangeAspect="1"/>
            </p:cNvPicPr>
            <p:nvPr/>
          </p:nvPicPr>
          <p:blipFill rotWithShape="1">
            <a:blip r:embed="rId5"/>
            <a:srcRect l="39568" t="16824" r="20959" b="20308"/>
            <a:stretch/>
          </p:blipFill>
          <p:spPr>
            <a:xfrm rot="8032811">
              <a:off x="8889395" y="1512421"/>
              <a:ext cx="2928669" cy="2475505"/>
            </a:xfrm>
            <a:prstGeom prst="rect">
              <a:avLst/>
            </a:prstGeom>
          </p:spPr>
        </p:pic>
        <p:sp>
          <p:nvSpPr>
            <p:cNvPr id="5" name="Rectangle 4">
              <a:extLst>
                <a:ext uri="{FF2B5EF4-FFF2-40B4-BE49-F238E27FC236}">
                  <a16:creationId xmlns:a16="http://schemas.microsoft.com/office/drawing/2014/main" id="{85B8C820-729D-461F-BAD5-49A57CD37C55}"/>
                </a:ext>
              </a:extLst>
            </p:cNvPr>
            <p:cNvSpPr/>
            <p:nvPr/>
          </p:nvSpPr>
          <p:spPr>
            <a:xfrm rot="10800000">
              <a:off x="9866171" y="2363356"/>
              <a:ext cx="455118" cy="2642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Rectangle 29">
              <a:extLst>
                <a:ext uri="{FF2B5EF4-FFF2-40B4-BE49-F238E27FC236}">
                  <a16:creationId xmlns:a16="http://schemas.microsoft.com/office/drawing/2014/main" id="{3E6C42D4-06B3-47B4-954B-9E38DBD47C93}"/>
                </a:ext>
              </a:extLst>
            </p:cNvPr>
            <p:cNvSpPr/>
            <p:nvPr/>
          </p:nvSpPr>
          <p:spPr>
            <a:xfrm rot="10800000">
              <a:off x="10547562" y="2530074"/>
              <a:ext cx="526837"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TextBox 30">
              <a:extLst>
                <a:ext uri="{FF2B5EF4-FFF2-40B4-BE49-F238E27FC236}">
                  <a16:creationId xmlns:a16="http://schemas.microsoft.com/office/drawing/2014/main" id="{6EABDBFD-EBCE-4BA3-B7E4-9F09005F995C}"/>
                </a:ext>
              </a:extLst>
            </p:cNvPr>
            <p:cNvSpPr txBox="1"/>
            <p:nvPr/>
          </p:nvSpPr>
          <p:spPr>
            <a:xfrm>
              <a:off x="9627483" y="2645952"/>
              <a:ext cx="624776" cy="369332"/>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cs typeface="Arial" panose="020B0604020202020204" pitchFamily="34" charset="0"/>
                </a:rPr>
                <a:t>East</a:t>
              </a:r>
              <a:endParaRPr lang="en-GB" dirty="0"/>
            </a:p>
          </p:txBody>
        </p:sp>
        <p:sp>
          <p:nvSpPr>
            <p:cNvPr id="32" name="TextBox 31">
              <a:extLst>
                <a:ext uri="{FF2B5EF4-FFF2-40B4-BE49-F238E27FC236}">
                  <a16:creationId xmlns:a16="http://schemas.microsoft.com/office/drawing/2014/main" id="{F9EC3B50-3969-486E-93AD-14F47A08DFD2}"/>
                </a:ext>
              </a:extLst>
            </p:cNvPr>
            <p:cNvSpPr txBox="1"/>
            <p:nvPr/>
          </p:nvSpPr>
          <p:spPr>
            <a:xfrm>
              <a:off x="11017295" y="2574558"/>
              <a:ext cx="856521" cy="369332"/>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cs typeface="Arial" panose="020B0604020202020204" pitchFamily="34" charset="0"/>
                </a:rPr>
                <a:t>West</a:t>
              </a:r>
              <a:endParaRPr lang="en-GB" dirty="0"/>
            </a:p>
          </p:txBody>
        </p:sp>
        <p:sp>
          <p:nvSpPr>
            <p:cNvPr id="65" name="Oval 64">
              <a:extLst>
                <a:ext uri="{FF2B5EF4-FFF2-40B4-BE49-F238E27FC236}">
                  <a16:creationId xmlns:a16="http://schemas.microsoft.com/office/drawing/2014/main" id="{789C6DF3-ED05-4F7E-A654-7686B47D08FA}"/>
                </a:ext>
              </a:extLst>
            </p:cNvPr>
            <p:cNvSpPr/>
            <p:nvPr/>
          </p:nvSpPr>
          <p:spPr>
            <a:xfrm>
              <a:off x="8696506" y="1278361"/>
              <a:ext cx="3574278" cy="31285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7553B4F-4C07-4FF8-B659-CD5FACFCDAFF}"/>
                </a:ext>
              </a:extLst>
            </p:cNvPr>
            <p:cNvSpPr txBox="1"/>
            <p:nvPr/>
          </p:nvSpPr>
          <p:spPr>
            <a:xfrm>
              <a:off x="9140122" y="186006"/>
              <a:ext cx="2963645" cy="1384995"/>
            </a:xfrm>
            <a:prstGeom prst="rect">
              <a:avLst/>
            </a:prstGeom>
            <a:noFill/>
          </p:spPr>
          <p:txBody>
            <a:bodyPr wrap="square" rtlCol="0">
              <a:spAutoFit/>
            </a:bodyPr>
            <a:lstStyle/>
            <a:p>
              <a:r>
                <a:rPr lang="en-GB" sz="2800" b="1" dirty="0">
                  <a:effectLst/>
                  <a:latin typeface="Calibri" panose="020F0502020204030204" pitchFamily="34" charset="0"/>
                  <a:ea typeface="Calibri" panose="020F0502020204030204" pitchFamily="34" charset="0"/>
                  <a:cs typeface="Arial" panose="020B0604020202020204" pitchFamily="34" charset="0"/>
                </a:rPr>
                <a:t>10. Transantarctic Mountains</a:t>
              </a:r>
              <a:endParaRPr lang="en-GB" sz="2800" dirty="0">
                <a:effectLst/>
                <a:latin typeface="Calibri" panose="020F0502020204030204" pitchFamily="34" charset="0"/>
                <a:ea typeface="Calibri" panose="020F0502020204030204" pitchFamily="34" charset="0"/>
                <a:cs typeface="Arial" panose="020B0604020202020204" pitchFamily="34" charset="0"/>
              </a:endParaRPr>
            </a:p>
            <a:p>
              <a:endParaRPr lang="en-GB" sz="2800" dirty="0"/>
            </a:p>
          </p:txBody>
        </p:sp>
      </p:grpSp>
      <p:sp>
        <p:nvSpPr>
          <p:cNvPr id="28" name="TextBox 27">
            <a:extLst>
              <a:ext uri="{FF2B5EF4-FFF2-40B4-BE49-F238E27FC236}">
                <a16:creationId xmlns:a16="http://schemas.microsoft.com/office/drawing/2014/main" id="{5F943F40-5A65-4765-A676-F14F576FEF1D}"/>
              </a:ext>
            </a:extLst>
          </p:cNvPr>
          <p:cNvSpPr txBox="1"/>
          <p:nvPr/>
        </p:nvSpPr>
        <p:spPr>
          <a:xfrm>
            <a:off x="-1" y="4752931"/>
            <a:ext cx="4275611" cy="3970318"/>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Figure S6.</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All terrain ice-free shown as colour-shaded regions for the Transantarctic Mountains Conservation Biodiversity Region (ACBR</a:t>
            </a:r>
            <a:r>
              <a:rPr lang="en-GB" dirty="0">
                <a:latin typeface="Calibri" panose="020F0502020204030204" pitchFamily="34" charset="0"/>
                <a:ea typeface="Times New Roman" panose="02020603050405020304" pitchFamily="18" charset="0"/>
                <a:cs typeface="Calibri" panose="020F0502020204030204" pitchFamily="34" charset="0"/>
              </a:rPr>
              <a:t>). Across this region three </a:t>
            </a:r>
            <a:r>
              <a:rPr lang="en-GB" sz="1800" dirty="0">
                <a:effectLst/>
                <a:latin typeface="Calibri" panose="020F0502020204030204" pitchFamily="34" charset="0"/>
                <a:ea typeface="Times New Roman" panose="02020603050405020304" pitchFamily="18" charset="0"/>
                <a:cs typeface="Calibri" panose="020F0502020204030204" pitchFamily="34" charset="0"/>
              </a:rPr>
              <a:t>springtail species are known (coloured dots) from the east Transantarctic Mountains where all three species are within 100 km of geochronological sites (red diamonds) revealing likely </a:t>
            </a:r>
            <a:r>
              <a:rPr lang="en-AU" sz="1800" dirty="0">
                <a:effectLst/>
                <a:latin typeface="Calibri" panose="020F0502020204030204" pitchFamily="34" charset="0"/>
                <a:ea typeface="Times New Roman" panose="02020603050405020304" pitchFamily="18" charset="0"/>
                <a:cs typeface="Calibri" panose="020F0502020204030204" pitchFamily="34" charset="0"/>
              </a:rPr>
              <a:t>LGM refuges in coastal regions.</a:t>
            </a:r>
            <a:r>
              <a:rPr lang="en-GB" dirty="0">
                <a:latin typeface="Calibri" panose="020F0502020204030204" pitchFamily="34" charset="0"/>
                <a:ea typeface="Times New Roman" panose="02020603050405020304" pitchFamily="18" charset="0"/>
                <a:cs typeface="Calibri" panose="020F0502020204030204" pitchFamily="34" charset="0"/>
              </a:rPr>
              <a:t> No </a:t>
            </a:r>
            <a:r>
              <a:rPr lang="en-GB" sz="1800" dirty="0">
                <a:effectLst/>
                <a:latin typeface="Calibri" panose="020F0502020204030204" pitchFamily="34" charset="0"/>
                <a:ea typeface="Times New Roman" panose="02020603050405020304" pitchFamily="18" charset="0"/>
                <a:cs typeface="Calibri" panose="020F0502020204030204" pitchFamily="34" charset="0"/>
              </a:rPr>
              <a:t>springtails are found in the </a:t>
            </a:r>
            <a:r>
              <a:rPr lang="en-GB" dirty="0">
                <a:latin typeface="Calibri" panose="020F0502020204030204" pitchFamily="34" charset="0"/>
                <a:ea typeface="Times New Roman" panose="02020603050405020304" pitchFamily="18" charset="0"/>
                <a:cs typeface="Calibri" panose="020F0502020204030204" pitchFamily="34" charset="0"/>
              </a:rPr>
              <a:t>west </a:t>
            </a:r>
            <a:r>
              <a:rPr lang="en-GB" sz="1800" dirty="0">
                <a:effectLst/>
                <a:latin typeface="Calibri" panose="020F0502020204030204" pitchFamily="34" charset="0"/>
                <a:ea typeface="Times New Roman" panose="02020603050405020304" pitchFamily="18" charset="0"/>
                <a:cs typeface="Calibri" panose="020F0502020204030204" pitchFamily="34" charset="0"/>
              </a:rPr>
              <a:t>Transantarctic Mountains </a:t>
            </a:r>
            <a:r>
              <a:rPr lang="en-GB" dirty="0">
                <a:latin typeface="Calibri" panose="020F0502020204030204" pitchFamily="34" charset="0"/>
                <a:ea typeface="Times New Roman" panose="02020603050405020304" pitchFamily="18" charset="0"/>
                <a:cs typeface="Calibri" panose="020F0502020204030204" pitchFamily="34" charset="0"/>
              </a:rPr>
              <a:t>but </a:t>
            </a:r>
            <a:r>
              <a:rPr lang="en-GB" sz="1800" dirty="0">
                <a:effectLst/>
                <a:latin typeface="Calibri" panose="020F0502020204030204" pitchFamily="34" charset="0"/>
                <a:ea typeface="Times New Roman" panose="02020603050405020304" pitchFamily="18" charset="0"/>
                <a:cs typeface="Calibri" panose="020F0502020204030204" pitchFamily="34" charset="0"/>
              </a:rPr>
              <a:t>geochronological sites (orange diamonds) do reveal likely </a:t>
            </a:r>
            <a:r>
              <a:rPr lang="en-AU" sz="1800" dirty="0">
                <a:effectLst/>
                <a:latin typeface="Calibri" panose="020F0502020204030204" pitchFamily="34" charset="0"/>
                <a:ea typeface="Times New Roman" panose="02020603050405020304" pitchFamily="18" charset="0"/>
                <a:cs typeface="Calibri" panose="020F0502020204030204" pitchFamily="34" charset="0"/>
              </a:rPr>
              <a:t>LGM refuges in these coastal regions.</a:t>
            </a:r>
            <a:r>
              <a:rPr lang="en-GB" dirty="0">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5458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F5B016-D000-4E94-AF70-F85D4122BC0E}"/>
              </a:ext>
            </a:extLst>
          </p:cNvPr>
          <p:cNvPicPr>
            <a:picLocks noChangeAspect="1"/>
          </p:cNvPicPr>
          <p:nvPr/>
        </p:nvPicPr>
        <p:blipFill rotWithShape="1">
          <a:blip r:embed="rId2"/>
          <a:srcRect l="24389" t="15468" r="11181" b="5054"/>
          <a:stretch/>
        </p:blipFill>
        <p:spPr>
          <a:xfrm>
            <a:off x="294042" y="162156"/>
            <a:ext cx="12213515" cy="7995995"/>
          </a:xfrm>
          <a:prstGeom prst="rect">
            <a:avLst/>
          </a:prstGeom>
          <a:ln w="28575">
            <a:solidFill>
              <a:schemeClr val="tx1"/>
            </a:solidFill>
          </a:ln>
        </p:spPr>
      </p:pic>
      <p:sp>
        <p:nvSpPr>
          <p:cNvPr id="8" name="TextBox 7">
            <a:extLst>
              <a:ext uri="{FF2B5EF4-FFF2-40B4-BE49-F238E27FC236}">
                <a16:creationId xmlns:a16="http://schemas.microsoft.com/office/drawing/2014/main" id="{A1B68AF1-1308-4673-B1B2-E84183B61BD1}"/>
              </a:ext>
            </a:extLst>
          </p:cNvPr>
          <p:cNvSpPr txBox="1"/>
          <p:nvPr/>
        </p:nvSpPr>
        <p:spPr>
          <a:xfrm>
            <a:off x="397043" y="1254368"/>
            <a:ext cx="2261935" cy="954107"/>
          </a:xfrm>
          <a:prstGeom prst="rect">
            <a:avLst/>
          </a:prstGeom>
          <a:noFill/>
        </p:spPr>
        <p:txBody>
          <a:bodyPr wrap="square" rtlCol="0">
            <a:spAutoFit/>
          </a:bodyPr>
          <a:lstStyle/>
          <a:p>
            <a:r>
              <a:rPr lang="en-AU" sz="2800" b="1" dirty="0"/>
              <a:t>11. Ellsworth Mountains</a:t>
            </a:r>
            <a:endParaRPr lang="en-GB" sz="2800" b="1" dirty="0"/>
          </a:p>
        </p:txBody>
      </p:sp>
      <p:sp>
        <p:nvSpPr>
          <p:cNvPr id="9" name="TextBox 8">
            <a:extLst>
              <a:ext uri="{FF2B5EF4-FFF2-40B4-BE49-F238E27FC236}">
                <a16:creationId xmlns:a16="http://schemas.microsoft.com/office/drawing/2014/main" id="{F504246B-104D-4035-825A-0A400AC0AB61}"/>
              </a:ext>
            </a:extLst>
          </p:cNvPr>
          <p:cNvSpPr txBox="1"/>
          <p:nvPr/>
        </p:nvSpPr>
        <p:spPr>
          <a:xfrm flipH="1">
            <a:off x="9709483" y="2344271"/>
            <a:ext cx="3092117" cy="1815882"/>
          </a:xfrm>
          <a:prstGeom prst="rect">
            <a:avLst/>
          </a:prstGeom>
          <a:noFill/>
        </p:spPr>
        <p:txBody>
          <a:bodyPr wrap="square" rtlCol="0">
            <a:spAutoFit/>
          </a:bodyPr>
          <a:lstStyle/>
          <a:p>
            <a:r>
              <a:rPr lang="en-GB" sz="2800" b="1" dirty="0">
                <a:effectLst/>
                <a:latin typeface="Calibri" panose="020F0502020204030204" pitchFamily="34" charset="0"/>
                <a:ea typeface="Calibri" panose="020F0502020204030204" pitchFamily="34" charset="0"/>
                <a:cs typeface="Arial" panose="020B0604020202020204" pitchFamily="34" charset="0"/>
              </a:rPr>
              <a:t>10. ‘West’ Transantarctic Mountains</a:t>
            </a:r>
            <a:endParaRPr lang="en-GB" sz="2800" dirty="0">
              <a:effectLst/>
              <a:latin typeface="Calibri" panose="020F0502020204030204" pitchFamily="34" charset="0"/>
              <a:ea typeface="Calibri" panose="020F0502020204030204" pitchFamily="34" charset="0"/>
              <a:cs typeface="Arial" panose="020B0604020202020204" pitchFamily="34" charset="0"/>
            </a:endParaRPr>
          </a:p>
          <a:p>
            <a:endParaRPr lang="en-GB" sz="2800" dirty="0"/>
          </a:p>
        </p:txBody>
      </p:sp>
      <p:cxnSp>
        <p:nvCxnSpPr>
          <p:cNvPr id="10" name="Straight Arrow Connector 9">
            <a:extLst>
              <a:ext uri="{FF2B5EF4-FFF2-40B4-BE49-F238E27FC236}">
                <a16:creationId xmlns:a16="http://schemas.microsoft.com/office/drawing/2014/main" id="{CB061231-49EC-4515-A052-E77B9A83F197}"/>
              </a:ext>
            </a:extLst>
          </p:cNvPr>
          <p:cNvCxnSpPr>
            <a:cxnSpLocks/>
          </p:cNvCxnSpPr>
          <p:nvPr/>
        </p:nvCxnSpPr>
        <p:spPr>
          <a:xfrm flipV="1">
            <a:off x="1612232" y="2820521"/>
            <a:ext cx="421888" cy="4316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E775BBF-E5E2-490B-A881-B4E2FEB07D5A}"/>
              </a:ext>
            </a:extLst>
          </p:cNvPr>
          <p:cNvSpPr txBox="1"/>
          <p:nvPr/>
        </p:nvSpPr>
        <p:spPr>
          <a:xfrm>
            <a:off x="745735" y="3302808"/>
            <a:ext cx="1564549" cy="369332"/>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Flowers Hills</a:t>
            </a:r>
            <a:endParaRPr lang="en-GB" dirty="0"/>
          </a:p>
        </p:txBody>
      </p:sp>
      <p:cxnSp>
        <p:nvCxnSpPr>
          <p:cNvPr id="13" name="Straight Arrow Connector 12">
            <a:extLst>
              <a:ext uri="{FF2B5EF4-FFF2-40B4-BE49-F238E27FC236}">
                <a16:creationId xmlns:a16="http://schemas.microsoft.com/office/drawing/2014/main" id="{3232F0FF-0707-4D25-8E46-95C581BA0F63}"/>
              </a:ext>
            </a:extLst>
          </p:cNvPr>
          <p:cNvCxnSpPr>
            <a:cxnSpLocks/>
          </p:cNvCxnSpPr>
          <p:nvPr/>
        </p:nvCxnSpPr>
        <p:spPr>
          <a:xfrm flipV="1">
            <a:off x="3138165" y="3620430"/>
            <a:ext cx="421888" cy="4316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EACD75-8719-43F0-84CC-FB7E0CDCED29}"/>
              </a:ext>
            </a:extLst>
          </p:cNvPr>
          <p:cNvSpPr txBox="1"/>
          <p:nvPr/>
        </p:nvSpPr>
        <p:spPr>
          <a:xfrm>
            <a:off x="1823176" y="3975487"/>
            <a:ext cx="1564549" cy="369332"/>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Marble Hills</a:t>
            </a:r>
            <a:endParaRPr lang="en-GB" dirty="0"/>
          </a:p>
        </p:txBody>
      </p:sp>
      <p:cxnSp>
        <p:nvCxnSpPr>
          <p:cNvPr id="15" name="Straight Arrow Connector 14">
            <a:extLst>
              <a:ext uri="{FF2B5EF4-FFF2-40B4-BE49-F238E27FC236}">
                <a16:creationId xmlns:a16="http://schemas.microsoft.com/office/drawing/2014/main" id="{1231BB92-38D2-4120-8D89-C52A1C6DAB72}"/>
              </a:ext>
            </a:extLst>
          </p:cNvPr>
          <p:cNvCxnSpPr>
            <a:cxnSpLocks/>
          </p:cNvCxnSpPr>
          <p:nvPr/>
        </p:nvCxnSpPr>
        <p:spPr>
          <a:xfrm flipV="1">
            <a:off x="3773906" y="3752423"/>
            <a:ext cx="0" cy="4461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199E8D-731D-4DFE-830B-E9A14B87F182}"/>
              </a:ext>
            </a:extLst>
          </p:cNvPr>
          <p:cNvSpPr txBox="1"/>
          <p:nvPr/>
        </p:nvSpPr>
        <p:spPr>
          <a:xfrm>
            <a:off x="4640868" y="3520887"/>
            <a:ext cx="1564549" cy="369332"/>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Patriot Hills</a:t>
            </a:r>
            <a:endParaRPr lang="en-GB" dirty="0"/>
          </a:p>
        </p:txBody>
      </p:sp>
      <p:cxnSp>
        <p:nvCxnSpPr>
          <p:cNvPr id="17" name="Straight Arrow Connector 16">
            <a:extLst>
              <a:ext uri="{FF2B5EF4-FFF2-40B4-BE49-F238E27FC236}">
                <a16:creationId xmlns:a16="http://schemas.microsoft.com/office/drawing/2014/main" id="{47F8DA8B-B7EA-42E6-8069-A5220B730D7C}"/>
              </a:ext>
            </a:extLst>
          </p:cNvPr>
          <p:cNvCxnSpPr>
            <a:cxnSpLocks/>
          </p:cNvCxnSpPr>
          <p:nvPr/>
        </p:nvCxnSpPr>
        <p:spPr>
          <a:xfrm flipH="1" flipV="1">
            <a:off x="4066725" y="3505170"/>
            <a:ext cx="574143" cy="1854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AD6E048-E9A0-42D9-9827-451BE0B4884B}"/>
              </a:ext>
            </a:extLst>
          </p:cNvPr>
          <p:cNvSpPr txBox="1"/>
          <p:nvPr/>
        </p:nvSpPr>
        <p:spPr>
          <a:xfrm>
            <a:off x="3195001" y="4084012"/>
            <a:ext cx="1564549" cy="646331"/>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Independence Hills</a:t>
            </a:r>
            <a:endParaRPr lang="en-GB" dirty="0"/>
          </a:p>
        </p:txBody>
      </p:sp>
      <p:sp>
        <p:nvSpPr>
          <p:cNvPr id="20" name="TextBox 19">
            <a:extLst>
              <a:ext uri="{FF2B5EF4-FFF2-40B4-BE49-F238E27FC236}">
                <a16:creationId xmlns:a16="http://schemas.microsoft.com/office/drawing/2014/main" id="{BF2FDF48-9BCE-4488-9195-661E02F1566A}"/>
              </a:ext>
            </a:extLst>
          </p:cNvPr>
          <p:cNvSpPr txBox="1"/>
          <p:nvPr/>
        </p:nvSpPr>
        <p:spPr>
          <a:xfrm>
            <a:off x="294042" y="8190042"/>
            <a:ext cx="12213515" cy="923330"/>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Calibri" panose="020F0502020204030204" pitchFamily="34" charset="0"/>
              </a:rPr>
              <a:t>Figure S7.</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All terrain ice-free shown as colour-shaded regions for the Ellsworth Mountains Conservation Biodiversity Region (ACBR</a:t>
            </a:r>
            <a:r>
              <a:rPr lang="en-GB" dirty="0">
                <a:latin typeface="Calibri" panose="020F0502020204030204" pitchFamily="34" charset="0"/>
                <a:ea typeface="Times New Roman" panose="02020603050405020304" pitchFamily="18" charset="0"/>
                <a:cs typeface="Calibri" panose="020F0502020204030204" pitchFamily="34" charset="0"/>
              </a:rPr>
              <a:t>). As we observe for the west Transantarctic Mountains (see also figure S6) there are no records of </a:t>
            </a:r>
            <a:r>
              <a:rPr lang="en-GB" sz="1800" dirty="0">
                <a:effectLst/>
                <a:latin typeface="Calibri" panose="020F0502020204030204" pitchFamily="34" charset="0"/>
                <a:ea typeface="Times New Roman" panose="02020603050405020304" pitchFamily="18" charset="0"/>
                <a:cs typeface="Calibri" panose="020F0502020204030204" pitchFamily="34" charset="0"/>
              </a:rPr>
              <a:t>springtails in the </a:t>
            </a:r>
            <a:r>
              <a:rPr lang="en-GB" dirty="0">
                <a:latin typeface="Calibri" panose="020F0502020204030204" pitchFamily="34" charset="0"/>
                <a:ea typeface="Times New Roman" panose="02020603050405020304" pitchFamily="18" charset="0"/>
                <a:cs typeface="Calibri" panose="020F0502020204030204" pitchFamily="34" charset="0"/>
              </a:rPr>
              <a:t>Ellsworth </a:t>
            </a:r>
            <a:r>
              <a:rPr lang="en-GB" sz="1800" dirty="0">
                <a:effectLst/>
                <a:latin typeface="Calibri" panose="020F0502020204030204" pitchFamily="34" charset="0"/>
                <a:ea typeface="Times New Roman" panose="02020603050405020304" pitchFamily="18" charset="0"/>
                <a:cs typeface="Calibri" panose="020F0502020204030204" pitchFamily="34" charset="0"/>
              </a:rPr>
              <a:t>Mountains </a:t>
            </a:r>
            <a:r>
              <a:rPr lang="en-GB" dirty="0">
                <a:latin typeface="Calibri" panose="020F0502020204030204" pitchFamily="34" charset="0"/>
                <a:ea typeface="Times New Roman" panose="02020603050405020304" pitchFamily="18" charset="0"/>
                <a:cs typeface="Calibri" panose="020F0502020204030204" pitchFamily="34" charset="0"/>
              </a:rPr>
              <a:t>but </a:t>
            </a:r>
            <a:r>
              <a:rPr lang="en-GB" sz="1800" dirty="0">
                <a:effectLst/>
                <a:latin typeface="Calibri" panose="020F0502020204030204" pitchFamily="34" charset="0"/>
                <a:ea typeface="Times New Roman" panose="02020603050405020304" pitchFamily="18" charset="0"/>
                <a:cs typeface="Calibri" panose="020F0502020204030204" pitchFamily="34" charset="0"/>
              </a:rPr>
              <a:t>geochronological sites (orange diamonds) do reveal likely </a:t>
            </a:r>
            <a:r>
              <a:rPr lang="en-AU" sz="1800" dirty="0">
                <a:effectLst/>
                <a:latin typeface="Calibri" panose="020F0502020204030204" pitchFamily="34" charset="0"/>
                <a:ea typeface="Times New Roman" panose="02020603050405020304" pitchFamily="18" charset="0"/>
                <a:cs typeface="Calibri" panose="020F0502020204030204" pitchFamily="34" charset="0"/>
              </a:rPr>
              <a:t>LGM refuges in these coastal regions.</a:t>
            </a:r>
            <a:r>
              <a:rPr lang="en-GB" dirty="0">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1497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5468</TotalTime>
  <Words>886</Words>
  <Application>Microsoft Office PowerPoint</Application>
  <PresentationFormat>A3 Paper (297x420 mm)</PresentationFormat>
  <Paragraphs>80</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 Mark (SAM)</dc:creator>
  <cp:lastModifiedBy>Stevens, Mark (SAM)</cp:lastModifiedBy>
  <cp:revision>82</cp:revision>
  <dcterms:created xsi:type="dcterms:W3CDTF">2022-11-24T00:06:32Z</dcterms:created>
  <dcterms:modified xsi:type="dcterms:W3CDTF">2022-12-08T09:19:02Z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274858-3b1d-4431-8679-d878f40e28fd_Enabled">
    <vt:lpwstr>true</vt:lpwstr>
  </property>
  <property fmtid="{D5CDD505-2E9C-101B-9397-08002B2CF9AE}" pid="3" name="MSIP_Label_77274858-3b1d-4431-8679-d878f40e28fd_SetDate">
    <vt:lpwstr>2022-11-24T00:15:52Z</vt:lpwstr>
  </property>
  <property fmtid="{D5CDD505-2E9C-101B-9397-08002B2CF9AE}" pid="4" name="MSIP_Label_77274858-3b1d-4431-8679-d878f40e28fd_Method">
    <vt:lpwstr>Privileged</vt:lpwstr>
  </property>
  <property fmtid="{D5CDD505-2E9C-101B-9397-08002B2CF9AE}" pid="5" name="MSIP_Label_77274858-3b1d-4431-8679-d878f40e28fd_Name">
    <vt:lpwstr>-Official</vt:lpwstr>
  </property>
  <property fmtid="{D5CDD505-2E9C-101B-9397-08002B2CF9AE}" pid="6" name="MSIP_Label_77274858-3b1d-4431-8679-d878f40e28fd_SiteId">
    <vt:lpwstr>bda528f7-fca9-432f-bc98-bd7e90d40906</vt:lpwstr>
  </property>
  <property fmtid="{D5CDD505-2E9C-101B-9397-08002B2CF9AE}" pid="7" name="MSIP_Label_77274858-3b1d-4431-8679-d878f40e28fd_ActionId">
    <vt:lpwstr>0ab47db6-0c1e-450c-b10e-700d3d53a56e</vt:lpwstr>
  </property>
  <property fmtid="{D5CDD505-2E9C-101B-9397-08002B2CF9AE}" pid="8" name="MSIP_Label_77274858-3b1d-4431-8679-d878f40e28fd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OFFICIAL</vt:lpwstr>
  </property>
</Properties>
</file>