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75" r:id="rId2"/>
    <p:sldId id="269" r:id="rId3"/>
    <p:sldId id="271" r:id="rId4"/>
    <p:sldId id="268" r:id="rId5"/>
  </p:sldIdLst>
  <p:sldSz cx="9906000" cy="6858000" type="A4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10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4E615-79A0-1A46-A985-896F60DE9C73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EFB91-C6C1-0240-99F2-6450EEE8B23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78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1" name="Google Shape;6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2125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2" name="Google Shape;7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1021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5" name="Google Shape;68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874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3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26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51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59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91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871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93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14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17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84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7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09835-1798-054B-8777-0CA6F07FB2D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0F61B-43CA-5D4F-BAF3-112F849EF3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aura.ramajo@ceaza.c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15744-C7CE-654F-939A-2121A0FC8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242464"/>
            <a:ext cx="8543925" cy="1325563"/>
          </a:xfrm>
        </p:spPr>
        <p:txBody>
          <a:bodyPr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Supplementary Information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07C3670-7CF5-A142-AB1A-9D22CBD5DFF7}"/>
              </a:ext>
            </a:extLst>
          </p:cNvPr>
          <p:cNvSpPr/>
          <p:nvPr/>
        </p:nvSpPr>
        <p:spPr>
          <a:xfrm>
            <a:off x="681038" y="1690690"/>
            <a:ext cx="810257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b="1" dirty="0"/>
              <a:t>Size matters: physiological sensitivity of the scallop </a:t>
            </a:r>
            <a:r>
              <a:rPr lang="en-US" b="1" i="1" dirty="0"/>
              <a:t>Argopecten purpuratus</a:t>
            </a:r>
            <a:r>
              <a:rPr lang="en-US" b="1" dirty="0"/>
              <a:t> to local seasonal upwelling conditions</a:t>
            </a:r>
            <a:endParaRPr lang="es-CL" dirty="0"/>
          </a:p>
          <a:p>
            <a:r>
              <a:rPr lang="en-US" i="1" dirty="0"/>
              <a:t> </a:t>
            </a:r>
            <a:endParaRPr lang="es-CL" sz="1600" dirty="0"/>
          </a:p>
          <a:p>
            <a:r>
              <a:rPr lang="es-CL" sz="1600" b="1" dirty="0"/>
              <a:t>Laura Ramajo</a:t>
            </a:r>
            <a:r>
              <a:rPr lang="es-CL" sz="1600" b="1" baseline="30000" dirty="0"/>
              <a:t>1,2,3*</a:t>
            </a:r>
            <a:r>
              <a:rPr lang="es-CL" sz="1600" b="1" dirty="0"/>
              <a:t>, Camila Sola-Hidalgo</a:t>
            </a:r>
            <a:r>
              <a:rPr lang="es-CL" sz="1600" b="1" baseline="30000" dirty="0"/>
              <a:t>1,4</a:t>
            </a:r>
            <a:r>
              <a:rPr lang="es-CL" sz="1600" b="1" dirty="0"/>
              <a:t>, María Valladares</a:t>
            </a:r>
            <a:r>
              <a:rPr lang="es-CL" sz="1600" b="1" baseline="30000" dirty="0"/>
              <a:t>1</a:t>
            </a:r>
            <a:r>
              <a:rPr lang="es-CL" sz="1600" b="1" dirty="0"/>
              <a:t>, Orlando Astudillo</a:t>
            </a:r>
            <a:r>
              <a:rPr lang="es-CL" sz="1600" b="1" baseline="30000" dirty="0"/>
              <a:t>1,2</a:t>
            </a:r>
            <a:r>
              <a:rPr lang="es-CL" sz="1600" b="1" dirty="0"/>
              <a:t>, and Jorge Inostroza</a:t>
            </a:r>
            <a:r>
              <a:rPr lang="es-CL" sz="1600" b="1" baseline="30000" dirty="0"/>
              <a:t>1</a:t>
            </a:r>
            <a:endParaRPr lang="es-CL" sz="1600" dirty="0"/>
          </a:p>
          <a:p>
            <a:r>
              <a:rPr lang="es-CL" sz="1400" b="1" dirty="0"/>
              <a:t> </a:t>
            </a:r>
            <a:endParaRPr lang="es-CL" sz="1400" dirty="0"/>
          </a:p>
          <a:p>
            <a:r>
              <a:rPr lang="es-CL" sz="1400" baseline="30000" dirty="0"/>
              <a:t>1</a:t>
            </a:r>
            <a:r>
              <a:rPr lang="es-CL" sz="1400" dirty="0"/>
              <a:t>Centro de Estudios Avanzados en Zonas Áridas (CEAZA), Coquimbo, Chile</a:t>
            </a:r>
          </a:p>
          <a:p>
            <a:r>
              <a:rPr lang="es-CL" sz="1400" baseline="30000" dirty="0"/>
              <a:t>2</a:t>
            </a:r>
            <a:r>
              <a:rPr lang="es-CL" sz="1400" dirty="0"/>
              <a:t>Departamento de Biología Marina, Facultad de Ciencias del Mar, Universidad Católica del Norte (UCN), Coquimbo, Chile</a:t>
            </a:r>
          </a:p>
          <a:p>
            <a:r>
              <a:rPr lang="en-US" sz="1400" baseline="30000" dirty="0"/>
              <a:t>3</a:t>
            </a:r>
            <a:r>
              <a:rPr lang="en-US" sz="1400" dirty="0"/>
              <a:t>Center for Climate and Resilience Research (CR)</a:t>
            </a:r>
            <a:r>
              <a:rPr lang="en-US" sz="1400" baseline="30000" dirty="0"/>
              <a:t>2</a:t>
            </a:r>
            <a:r>
              <a:rPr lang="en-US" sz="1400" dirty="0"/>
              <a:t>, Santiago, Chile</a:t>
            </a:r>
            <a:endParaRPr lang="es-CL" sz="1400" dirty="0"/>
          </a:p>
          <a:p>
            <a:r>
              <a:rPr lang="en-US" sz="1400" baseline="30000" dirty="0"/>
              <a:t>4</a:t>
            </a:r>
            <a:r>
              <a:rPr lang="en-US" sz="1400" dirty="0"/>
              <a:t>ONG </a:t>
            </a:r>
            <a:r>
              <a:rPr lang="en-US" sz="1400" dirty="0" err="1"/>
              <a:t>Jáukén</a:t>
            </a:r>
            <a:r>
              <a:rPr lang="en-US" sz="1400" dirty="0"/>
              <a:t>, Santiago, Chile </a:t>
            </a:r>
            <a:endParaRPr lang="es-CL" sz="1400" dirty="0"/>
          </a:p>
          <a:p>
            <a:r>
              <a:rPr lang="en-US" b="1" dirty="0"/>
              <a:t> </a:t>
            </a:r>
            <a:endParaRPr lang="es-CL" dirty="0"/>
          </a:p>
          <a:p>
            <a:r>
              <a:rPr lang="en-US" sz="1600" b="1" dirty="0"/>
              <a:t>* Correspondence: </a:t>
            </a:r>
            <a:br>
              <a:rPr lang="en-US" sz="1600" b="1" dirty="0"/>
            </a:br>
            <a:r>
              <a:rPr lang="en-US" sz="1600" dirty="0"/>
              <a:t>Laura Ramajo</a:t>
            </a:r>
            <a:br>
              <a:rPr lang="en-US" sz="1600" dirty="0"/>
            </a:br>
            <a:r>
              <a:rPr lang="en-US" sz="1600" dirty="0">
                <a:hlinkClick r:id="rId2"/>
              </a:rPr>
              <a:t>laura.ramajo@ceaza.cl</a:t>
            </a:r>
            <a:r>
              <a:rPr lang="en-US" sz="1600" dirty="0"/>
              <a:t> </a:t>
            </a:r>
            <a:endParaRPr lang="es-CL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24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10"/>
          <p:cNvGrpSpPr/>
          <p:nvPr/>
        </p:nvGrpSpPr>
        <p:grpSpPr>
          <a:xfrm>
            <a:off x="3079762" y="1478697"/>
            <a:ext cx="3558294" cy="3516316"/>
            <a:chOff x="939613" y="2009752"/>
            <a:chExt cx="5709744" cy="5642384"/>
          </a:xfrm>
        </p:grpSpPr>
        <p:pic>
          <p:nvPicPr>
            <p:cNvPr id="696" name="Google Shape;696;p10"/>
            <p:cNvPicPr preferRelativeResize="0"/>
            <p:nvPr/>
          </p:nvPicPr>
          <p:blipFill rotWithShape="1">
            <a:blip r:embed="rId3">
              <a:alphaModFix/>
            </a:blip>
            <a:srcRect b="5461"/>
            <a:stretch/>
          </p:blipFill>
          <p:spPr>
            <a:xfrm>
              <a:off x="1609349" y="4737215"/>
              <a:ext cx="4956570" cy="26127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8" name="Google Shape;698;p10"/>
            <p:cNvGrpSpPr/>
            <p:nvPr/>
          </p:nvGrpSpPr>
          <p:grpSpPr>
            <a:xfrm>
              <a:off x="2226715" y="7313630"/>
              <a:ext cx="3971545" cy="338506"/>
              <a:chOff x="5075117" y="8354219"/>
              <a:chExt cx="3971545" cy="338506"/>
            </a:xfrm>
          </p:grpSpPr>
          <p:sp>
            <p:nvSpPr>
              <p:cNvPr id="699" name="Google Shape;699;p10"/>
              <p:cNvSpPr txBox="1"/>
              <p:nvPr/>
            </p:nvSpPr>
            <p:spPr>
              <a:xfrm>
                <a:off x="5075117" y="8354219"/>
                <a:ext cx="960518" cy="3385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6976" tIns="28480" rIns="56976" bIns="28480" anchor="t" anchorCtr="0">
                <a:spAutoFit/>
              </a:bodyPr>
              <a:lstStyle/>
              <a:p>
                <a:pPr>
                  <a:buSzPts val="1600"/>
                </a:pPr>
                <a:r>
                  <a:rPr lang="en-GB" sz="997">
                    <a:solidFill>
                      <a:schemeClr val="dk1"/>
                    </a:solidFill>
                  </a:rPr>
                  <a:t>Summer</a:t>
                </a:r>
                <a:endParaRPr sz="872"/>
              </a:p>
            </p:txBody>
          </p:sp>
          <p:sp>
            <p:nvSpPr>
              <p:cNvPr id="700" name="Google Shape;700;p10"/>
              <p:cNvSpPr txBox="1"/>
              <p:nvPr/>
            </p:nvSpPr>
            <p:spPr>
              <a:xfrm>
                <a:off x="6146352" y="8354219"/>
                <a:ext cx="891592" cy="3385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6976" tIns="28480" rIns="56976" bIns="28480" anchor="t" anchorCtr="0">
                <a:spAutoFit/>
              </a:bodyPr>
              <a:lstStyle/>
              <a:p>
                <a:pPr>
                  <a:buSzPts val="1600"/>
                </a:pPr>
                <a:r>
                  <a:rPr lang="en-GB" sz="997">
                    <a:solidFill>
                      <a:schemeClr val="dk1"/>
                    </a:solidFill>
                  </a:rPr>
                  <a:t>Autumn</a:t>
                </a:r>
                <a:endParaRPr sz="872"/>
              </a:p>
            </p:txBody>
          </p:sp>
          <p:sp>
            <p:nvSpPr>
              <p:cNvPr id="701" name="Google Shape;701;p10"/>
              <p:cNvSpPr txBox="1"/>
              <p:nvPr/>
            </p:nvSpPr>
            <p:spPr>
              <a:xfrm>
                <a:off x="7223093" y="8354219"/>
                <a:ext cx="777777" cy="3385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6976" tIns="28480" rIns="56976" bIns="28480" anchor="t" anchorCtr="0">
                <a:spAutoFit/>
              </a:bodyPr>
              <a:lstStyle/>
              <a:p>
                <a:pPr>
                  <a:buSzPts val="1600"/>
                </a:pPr>
                <a:r>
                  <a:rPr lang="en-GB" sz="997">
                    <a:solidFill>
                      <a:schemeClr val="dk1"/>
                    </a:solidFill>
                  </a:rPr>
                  <a:t>Winter</a:t>
                </a:r>
                <a:endParaRPr sz="872"/>
              </a:p>
            </p:txBody>
          </p:sp>
          <p:sp>
            <p:nvSpPr>
              <p:cNvPr id="702" name="Google Shape;702;p10"/>
              <p:cNvSpPr txBox="1"/>
              <p:nvPr/>
            </p:nvSpPr>
            <p:spPr>
              <a:xfrm>
                <a:off x="8270487" y="8354219"/>
                <a:ext cx="776175" cy="3385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6976" tIns="28480" rIns="56976" bIns="28480" anchor="t" anchorCtr="0">
                <a:spAutoFit/>
              </a:bodyPr>
              <a:lstStyle/>
              <a:p>
                <a:pPr>
                  <a:buSzPts val="1600"/>
                </a:pPr>
                <a:r>
                  <a:rPr lang="en-GB" sz="997">
                    <a:solidFill>
                      <a:schemeClr val="dk1"/>
                    </a:solidFill>
                  </a:rPr>
                  <a:t>Spring</a:t>
                </a:r>
                <a:endParaRPr sz="872"/>
              </a:p>
            </p:txBody>
          </p:sp>
        </p:grpSp>
        <p:sp>
          <p:nvSpPr>
            <p:cNvPr id="703" name="Google Shape;703;p10"/>
            <p:cNvSpPr txBox="1"/>
            <p:nvPr/>
          </p:nvSpPr>
          <p:spPr>
            <a:xfrm>
              <a:off x="2028404" y="4861511"/>
              <a:ext cx="469999" cy="3385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600"/>
              </a:pPr>
              <a:r>
                <a:rPr lang="en-GB" sz="997" b="1">
                  <a:solidFill>
                    <a:schemeClr val="dk1"/>
                  </a:solidFill>
                </a:rPr>
                <a:t>(B)</a:t>
              </a:r>
              <a:endParaRPr sz="872"/>
            </a:p>
          </p:txBody>
        </p:sp>
        <p:sp>
          <p:nvSpPr>
            <p:cNvPr id="704" name="Google Shape;704;p10"/>
            <p:cNvSpPr txBox="1"/>
            <p:nvPr/>
          </p:nvSpPr>
          <p:spPr>
            <a:xfrm rot="16200000">
              <a:off x="7449" y="5793677"/>
              <a:ext cx="2449051" cy="584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 algn="ctr">
                <a:buSzPts val="1600"/>
              </a:pPr>
              <a:r>
                <a:rPr lang="en-GB" sz="997">
                  <a:solidFill>
                    <a:schemeClr val="dk1"/>
                  </a:solidFill>
                </a:rPr>
                <a:t>Final Shell Length</a:t>
              </a:r>
              <a:endParaRPr sz="872"/>
            </a:p>
            <a:p>
              <a:pPr algn="ctr">
                <a:buSzPts val="1600"/>
              </a:pPr>
              <a:r>
                <a:rPr lang="en-GB" sz="997">
                  <a:solidFill>
                    <a:schemeClr val="dk1"/>
                  </a:solidFill>
                </a:rPr>
                <a:t>(mm)</a:t>
              </a:r>
              <a:endParaRPr sz="997" baseline="30000">
                <a:solidFill>
                  <a:schemeClr val="dk1"/>
                </a:solidFill>
              </a:endParaRPr>
            </a:p>
          </p:txBody>
        </p:sp>
        <p:sp>
          <p:nvSpPr>
            <p:cNvPr id="705" name="Google Shape;705;p10"/>
            <p:cNvSpPr txBox="1"/>
            <p:nvPr/>
          </p:nvSpPr>
          <p:spPr>
            <a:xfrm>
              <a:off x="1504716" y="4967716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90</a:t>
              </a:r>
              <a:endParaRPr sz="872"/>
            </a:p>
          </p:txBody>
        </p:sp>
        <p:sp>
          <p:nvSpPr>
            <p:cNvPr id="706" name="Google Shape;706;p10"/>
            <p:cNvSpPr txBox="1"/>
            <p:nvPr/>
          </p:nvSpPr>
          <p:spPr>
            <a:xfrm>
              <a:off x="1570976" y="7042187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30</a:t>
              </a:r>
              <a:endParaRPr sz="872"/>
            </a:p>
          </p:txBody>
        </p:sp>
        <p:sp>
          <p:nvSpPr>
            <p:cNvPr id="707" name="Google Shape;707;p10"/>
            <p:cNvSpPr txBox="1"/>
            <p:nvPr/>
          </p:nvSpPr>
          <p:spPr>
            <a:xfrm>
              <a:off x="1570976" y="6686589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40</a:t>
              </a:r>
              <a:endParaRPr sz="872"/>
            </a:p>
          </p:txBody>
        </p:sp>
        <p:sp>
          <p:nvSpPr>
            <p:cNvPr id="708" name="Google Shape;708;p10"/>
            <p:cNvSpPr txBox="1"/>
            <p:nvPr/>
          </p:nvSpPr>
          <p:spPr>
            <a:xfrm>
              <a:off x="1570976" y="6353412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50</a:t>
              </a:r>
              <a:endParaRPr sz="872"/>
            </a:p>
          </p:txBody>
        </p:sp>
        <p:sp>
          <p:nvSpPr>
            <p:cNvPr id="709" name="Google Shape;709;p10"/>
            <p:cNvSpPr txBox="1"/>
            <p:nvPr/>
          </p:nvSpPr>
          <p:spPr>
            <a:xfrm>
              <a:off x="1586746" y="6005414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60</a:t>
              </a:r>
              <a:endParaRPr sz="872"/>
            </a:p>
          </p:txBody>
        </p:sp>
        <p:sp>
          <p:nvSpPr>
            <p:cNvPr id="710" name="Google Shape;710;p10"/>
            <p:cNvSpPr txBox="1"/>
            <p:nvPr/>
          </p:nvSpPr>
          <p:spPr>
            <a:xfrm>
              <a:off x="1586746" y="5649814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70</a:t>
              </a:r>
              <a:endParaRPr sz="872"/>
            </a:p>
          </p:txBody>
        </p:sp>
        <p:sp>
          <p:nvSpPr>
            <p:cNvPr id="711" name="Google Shape;711;p10"/>
            <p:cNvSpPr txBox="1"/>
            <p:nvPr/>
          </p:nvSpPr>
          <p:spPr>
            <a:xfrm>
              <a:off x="1586746" y="5334989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80</a:t>
              </a:r>
              <a:endParaRPr sz="872"/>
            </a:p>
          </p:txBody>
        </p:sp>
        <p:sp>
          <p:nvSpPr>
            <p:cNvPr id="712" name="Google Shape;712;p10"/>
            <p:cNvSpPr txBox="1"/>
            <p:nvPr/>
          </p:nvSpPr>
          <p:spPr>
            <a:xfrm>
              <a:off x="1597945" y="4967715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90</a:t>
              </a:r>
              <a:endParaRPr sz="872"/>
            </a:p>
          </p:txBody>
        </p:sp>
        <p:sp>
          <p:nvSpPr>
            <p:cNvPr id="713" name="Google Shape;713;p10"/>
            <p:cNvSpPr txBox="1"/>
            <p:nvPr/>
          </p:nvSpPr>
          <p:spPr>
            <a:xfrm>
              <a:off x="2638655" y="5089644"/>
              <a:ext cx="284052" cy="307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 b="1"/>
                <a:t>a</a:t>
              </a:r>
              <a:endParaRPr sz="872"/>
            </a:p>
          </p:txBody>
        </p:sp>
        <p:sp>
          <p:nvSpPr>
            <p:cNvPr id="714" name="Google Shape;714;p10"/>
            <p:cNvSpPr txBox="1"/>
            <p:nvPr/>
          </p:nvSpPr>
          <p:spPr>
            <a:xfrm>
              <a:off x="4705363" y="4924410"/>
              <a:ext cx="293670" cy="307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 b="1"/>
                <a:t>b</a:t>
              </a:r>
              <a:endParaRPr sz="872"/>
            </a:p>
          </p:txBody>
        </p:sp>
        <p:sp>
          <p:nvSpPr>
            <p:cNvPr id="715" name="Google Shape;715;p10"/>
            <p:cNvSpPr txBox="1"/>
            <p:nvPr/>
          </p:nvSpPr>
          <p:spPr>
            <a:xfrm>
              <a:off x="3666104" y="5091947"/>
              <a:ext cx="293670" cy="307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 b="1"/>
                <a:t>b</a:t>
              </a:r>
              <a:endParaRPr sz="872"/>
            </a:p>
          </p:txBody>
        </p:sp>
        <p:sp>
          <p:nvSpPr>
            <p:cNvPr id="716" name="Google Shape;716;p10"/>
            <p:cNvSpPr txBox="1"/>
            <p:nvPr/>
          </p:nvSpPr>
          <p:spPr>
            <a:xfrm>
              <a:off x="5740302" y="4892287"/>
              <a:ext cx="293670" cy="307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 b="1"/>
                <a:t>b</a:t>
              </a:r>
              <a:endParaRPr sz="872"/>
            </a:p>
          </p:txBody>
        </p:sp>
        <p:sp>
          <p:nvSpPr>
            <p:cNvPr id="717" name="Google Shape;717;p10"/>
            <p:cNvSpPr txBox="1"/>
            <p:nvPr/>
          </p:nvSpPr>
          <p:spPr>
            <a:xfrm>
              <a:off x="4548900" y="6835502"/>
              <a:ext cx="1918209" cy="39993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 algn="r">
                <a:buSzPts val="1000"/>
              </a:pPr>
              <a:r>
                <a:rPr lang="en-GB" sz="623" dirty="0"/>
                <a:t>Kruskal Wallis Test: 𝟀</a:t>
              </a:r>
              <a:r>
                <a:rPr lang="en-GB" sz="623" baseline="30000" dirty="0"/>
                <a:t>2</a:t>
              </a:r>
              <a:r>
                <a:rPr lang="en-GB" sz="623" dirty="0"/>
                <a:t> = 62.68 </a:t>
              </a:r>
              <a:endParaRPr sz="872" dirty="0"/>
            </a:p>
            <a:p>
              <a:pPr algn="r">
                <a:buSzPts val="1000"/>
              </a:pPr>
              <a:r>
                <a:rPr lang="en-GB" sz="623" i="1" dirty="0"/>
                <a:t>P</a:t>
              </a:r>
              <a:r>
                <a:rPr lang="en-GB" sz="623" dirty="0"/>
                <a:t>-value &lt; 0.001  </a:t>
              </a:r>
              <a:endParaRPr sz="872" dirty="0"/>
            </a:p>
          </p:txBody>
        </p:sp>
        <p:pic>
          <p:nvPicPr>
            <p:cNvPr id="718" name="Google Shape;718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70975" y="2009752"/>
              <a:ext cx="5078382" cy="25584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9" name="Google Shape;719;p10"/>
            <p:cNvSpPr txBox="1"/>
            <p:nvPr/>
          </p:nvSpPr>
          <p:spPr>
            <a:xfrm>
              <a:off x="2028404" y="2128206"/>
              <a:ext cx="470001" cy="3385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600"/>
              </a:pPr>
              <a:r>
                <a:rPr lang="en-GB" sz="997" b="1">
                  <a:solidFill>
                    <a:schemeClr val="dk1"/>
                  </a:solidFill>
                </a:rPr>
                <a:t>(A)</a:t>
              </a:r>
              <a:endParaRPr sz="872"/>
            </a:p>
          </p:txBody>
        </p:sp>
        <p:sp>
          <p:nvSpPr>
            <p:cNvPr id="720" name="Google Shape;720;p10"/>
            <p:cNvSpPr txBox="1"/>
            <p:nvPr/>
          </p:nvSpPr>
          <p:spPr>
            <a:xfrm rot="16200000">
              <a:off x="7447" y="3144865"/>
              <a:ext cx="2449051" cy="584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 algn="ctr">
                <a:buSzPts val="1600"/>
              </a:pPr>
              <a:r>
                <a:rPr lang="en-GB" sz="997">
                  <a:solidFill>
                    <a:schemeClr val="dk1"/>
                  </a:solidFill>
                </a:rPr>
                <a:t>Initial Shell Length</a:t>
              </a:r>
              <a:endParaRPr sz="872"/>
            </a:p>
            <a:p>
              <a:pPr algn="ctr">
                <a:buSzPts val="1600"/>
              </a:pPr>
              <a:r>
                <a:rPr lang="en-GB" sz="997">
                  <a:solidFill>
                    <a:schemeClr val="dk1"/>
                  </a:solidFill>
                </a:rPr>
                <a:t>(mm)</a:t>
              </a:r>
              <a:endParaRPr sz="997" baseline="30000">
                <a:solidFill>
                  <a:schemeClr val="dk1"/>
                </a:solidFill>
              </a:endParaRPr>
            </a:p>
          </p:txBody>
        </p:sp>
        <p:sp>
          <p:nvSpPr>
            <p:cNvPr id="721" name="Google Shape;721;p10"/>
            <p:cNvSpPr txBox="1"/>
            <p:nvPr/>
          </p:nvSpPr>
          <p:spPr>
            <a:xfrm>
              <a:off x="1566295" y="2394369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80</a:t>
              </a:r>
              <a:endParaRPr sz="872"/>
            </a:p>
          </p:txBody>
        </p:sp>
        <p:sp>
          <p:nvSpPr>
            <p:cNvPr id="722" name="Google Shape;722;p10"/>
            <p:cNvSpPr txBox="1"/>
            <p:nvPr/>
          </p:nvSpPr>
          <p:spPr>
            <a:xfrm>
              <a:off x="1566295" y="2928868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60</a:t>
              </a:r>
              <a:endParaRPr sz="872"/>
            </a:p>
          </p:txBody>
        </p:sp>
        <p:sp>
          <p:nvSpPr>
            <p:cNvPr id="723" name="Google Shape;723;p10"/>
            <p:cNvSpPr txBox="1"/>
            <p:nvPr/>
          </p:nvSpPr>
          <p:spPr>
            <a:xfrm>
              <a:off x="1566295" y="3472523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40</a:t>
              </a:r>
              <a:endParaRPr sz="872"/>
            </a:p>
          </p:txBody>
        </p:sp>
        <p:sp>
          <p:nvSpPr>
            <p:cNvPr id="724" name="Google Shape;724;p10"/>
            <p:cNvSpPr txBox="1"/>
            <p:nvPr/>
          </p:nvSpPr>
          <p:spPr>
            <a:xfrm>
              <a:off x="1551733" y="3990908"/>
              <a:ext cx="383437" cy="3076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/>
                <a:t>20</a:t>
              </a:r>
              <a:endParaRPr sz="872"/>
            </a:p>
          </p:txBody>
        </p:sp>
        <p:sp>
          <p:nvSpPr>
            <p:cNvPr id="725" name="Google Shape;725;p10"/>
            <p:cNvSpPr txBox="1"/>
            <p:nvPr/>
          </p:nvSpPr>
          <p:spPr>
            <a:xfrm>
              <a:off x="4521228" y="4052540"/>
              <a:ext cx="1918210" cy="39993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 algn="r">
                <a:buSzPts val="1000"/>
              </a:pPr>
              <a:r>
                <a:rPr lang="en-GB" sz="623"/>
                <a:t>Kruskal Wallis Test: 𝟀</a:t>
              </a:r>
              <a:r>
                <a:rPr lang="en-GB" sz="623" baseline="30000"/>
                <a:t>2</a:t>
              </a:r>
              <a:r>
                <a:rPr lang="en-GB" sz="623"/>
                <a:t> = 31.87 </a:t>
              </a:r>
              <a:endParaRPr sz="872"/>
            </a:p>
            <a:p>
              <a:pPr algn="r">
                <a:buSzPts val="1000"/>
              </a:pPr>
              <a:r>
                <a:rPr lang="en-GB" sz="623" i="1"/>
                <a:t>P</a:t>
              </a:r>
              <a:r>
                <a:rPr lang="en-GB" sz="623"/>
                <a:t>-value &lt; 0.001  </a:t>
              </a:r>
              <a:endParaRPr sz="872"/>
            </a:p>
          </p:txBody>
        </p:sp>
        <p:sp>
          <p:nvSpPr>
            <p:cNvPr id="726" name="Google Shape;726;p10"/>
            <p:cNvSpPr txBox="1"/>
            <p:nvPr/>
          </p:nvSpPr>
          <p:spPr>
            <a:xfrm>
              <a:off x="2638654" y="2254407"/>
              <a:ext cx="284052" cy="307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 b="1"/>
                <a:t>a</a:t>
              </a:r>
              <a:endParaRPr sz="872"/>
            </a:p>
          </p:txBody>
        </p:sp>
        <p:sp>
          <p:nvSpPr>
            <p:cNvPr id="727" name="Google Shape;727;p10"/>
            <p:cNvSpPr txBox="1"/>
            <p:nvPr/>
          </p:nvSpPr>
          <p:spPr>
            <a:xfrm>
              <a:off x="3675722" y="2349447"/>
              <a:ext cx="293670" cy="307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 b="1"/>
                <a:t>b</a:t>
              </a:r>
              <a:endParaRPr sz="872"/>
            </a:p>
          </p:txBody>
        </p:sp>
        <p:sp>
          <p:nvSpPr>
            <p:cNvPr id="728" name="Google Shape;728;p10"/>
            <p:cNvSpPr txBox="1"/>
            <p:nvPr/>
          </p:nvSpPr>
          <p:spPr>
            <a:xfrm>
              <a:off x="5740302" y="2689032"/>
              <a:ext cx="293670" cy="307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 b="1"/>
                <a:t>b</a:t>
              </a:r>
              <a:endParaRPr sz="872"/>
            </a:p>
          </p:txBody>
        </p:sp>
        <p:sp>
          <p:nvSpPr>
            <p:cNvPr id="729" name="Google Shape;729;p10"/>
            <p:cNvSpPr txBox="1"/>
            <p:nvPr/>
          </p:nvSpPr>
          <p:spPr>
            <a:xfrm>
              <a:off x="4719357" y="2240480"/>
              <a:ext cx="293670" cy="307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>
                <a:buSzPts val="1400"/>
              </a:pPr>
              <a:r>
                <a:rPr lang="en-GB" sz="872" b="1"/>
                <a:t>b</a:t>
              </a:r>
              <a:endParaRPr sz="872"/>
            </a:p>
          </p:txBody>
        </p:sp>
      </p:grpSp>
      <p:sp>
        <p:nvSpPr>
          <p:cNvPr id="39" name="Google Shape;688;p36">
            <a:extLst>
              <a:ext uri="{FF2B5EF4-FFF2-40B4-BE49-F238E27FC236}">
                <a16:creationId xmlns:a16="http://schemas.microsoft.com/office/drawing/2014/main" id="{8B784904-0426-514C-9F21-1FAC72F77599}"/>
              </a:ext>
            </a:extLst>
          </p:cNvPr>
          <p:cNvSpPr txBox="1"/>
          <p:nvPr/>
        </p:nvSpPr>
        <p:spPr>
          <a:xfrm>
            <a:off x="3497139" y="5062519"/>
            <a:ext cx="3265576" cy="57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76" tIns="28480" rIns="56976" bIns="28480" anchor="t" anchorCtr="0">
            <a:spAutoFit/>
          </a:bodyPr>
          <a:lstStyle/>
          <a:p>
            <a:pPr>
              <a:buSzPts val="1200"/>
            </a:pPr>
            <a:r>
              <a:rPr lang="en-GB" sz="1122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S1. Size. </a:t>
            </a:r>
            <a:r>
              <a:rPr lang="en-GB" sz="1122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initial and final size of scallops </a:t>
            </a:r>
            <a:r>
              <a:rPr lang="en-GB" sz="1122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purpuratus </a:t>
            </a:r>
            <a:r>
              <a:rPr lang="en-GB" sz="1122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each </a:t>
            </a:r>
            <a:r>
              <a:rPr lang="en-GB" sz="1122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experiment</a:t>
            </a:r>
            <a:r>
              <a:rPr lang="en-GB" sz="1122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sz="112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12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A3AA5504-6C75-5144-814B-2E08022B2768}"/>
              </a:ext>
            </a:extLst>
          </p:cNvPr>
          <p:cNvGrpSpPr/>
          <p:nvPr/>
        </p:nvGrpSpPr>
        <p:grpSpPr>
          <a:xfrm>
            <a:off x="2225176" y="560790"/>
            <a:ext cx="5357830" cy="4432251"/>
            <a:chOff x="2378332" y="1971120"/>
            <a:chExt cx="8597333" cy="711212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77E8147-43DF-8041-90CC-BAB05CDB6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22" t="3481" r="3081" b="5960"/>
            <a:stretch/>
          </p:blipFill>
          <p:spPr>
            <a:xfrm>
              <a:off x="3391786" y="2083981"/>
              <a:ext cx="7251406" cy="6262577"/>
            </a:xfrm>
            <a:prstGeom prst="rect">
              <a:avLst/>
            </a:prstGeom>
          </p:spPr>
        </p:pic>
        <p:pic>
          <p:nvPicPr>
            <p:cNvPr id="5" name="Google Shape;421;p6">
              <a:extLst>
                <a:ext uri="{FF2B5EF4-FFF2-40B4-BE49-F238E27FC236}">
                  <a16:creationId xmlns:a16="http://schemas.microsoft.com/office/drawing/2014/main" id="{C189A31B-AAF7-174E-A272-B7353497767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70131" y="7527742"/>
              <a:ext cx="1917700" cy="647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D8D362E-5360-B74F-B897-14BA4D0930EF}"/>
                </a:ext>
              </a:extLst>
            </p:cNvPr>
            <p:cNvGrpSpPr/>
            <p:nvPr/>
          </p:nvGrpSpPr>
          <p:grpSpPr>
            <a:xfrm>
              <a:off x="3188026" y="8344699"/>
              <a:ext cx="7787639" cy="349711"/>
              <a:chOff x="3188026" y="8344699"/>
              <a:chExt cx="7787639" cy="349711"/>
            </a:xfrm>
          </p:grpSpPr>
          <p:sp>
            <p:nvSpPr>
              <p:cNvPr id="7" name="Google Shape;451;p6">
                <a:extLst>
                  <a:ext uri="{FF2B5EF4-FFF2-40B4-BE49-F238E27FC236}">
                    <a16:creationId xmlns:a16="http://schemas.microsoft.com/office/drawing/2014/main" id="{40BAF78E-DE28-6C44-AD5D-0197874874B6}"/>
                  </a:ext>
                </a:extLst>
              </p:cNvPr>
              <p:cNvSpPr txBox="1"/>
              <p:nvPr/>
            </p:nvSpPr>
            <p:spPr>
              <a:xfrm>
                <a:off x="3188026" y="8346559"/>
                <a:ext cx="545539" cy="33850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6976" tIns="28480" rIns="56976" bIns="2848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GB" sz="997" dirty="0">
                    <a:solidFill>
                      <a:schemeClr val="dk1"/>
                    </a:solidFill>
                  </a:rPr>
                  <a:t>0</a:t>
                </a:r>
                <a:endParaRPr sz="997" i="1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8" name="Google Shape;451;p6">
                <a:extLst>
                  <a:ext uri="{FF2B5EF4-FFF2-40B4-BE49-F238E27FC236}">
                    <a16:creationId xmlns:a16="http://schemas.microsoft.com/office/drawing/2014/main" id="{0AD012A0-3DED-0C4B-AA49-38EE30130C86}"/>
                  </a:ext>
                </a:extLst>
              </p:cNvPr>
              <p:cNvSpPr txBox="1"/>
              <p:nvPr/>
            </p:nvSpPr>
            <p:spPr>
              <a:xfrm>
                <a:off x="4571799" y="8355904"/>
                <a:ext cx="545539" cy="33850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6976" tIns="28480" rIns="56976" bIns="2848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GB" sz="997" dirty="0">
                    <a:solidFill>
                      <a:schemeClr val="dk1"/>
                    </a:solidFill>
                  </a:rPr>
                  <a:t>20</a:t>
                </a:r>
                <a:endParaRPr sz="997" i="1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9" name="Google Shape;451;p6">
                <a:extLst>
                  <a:ext uri="{FF2B5EF4-FFF2-40B4-BE49-F238E27FC236}">
                    <a16:creationId xmlns:a16="http://schemas.microsoft.com/office/drawing/2014/main" id="{63E8B028-C8D4-7D49-8262-42E1BEEEBB6D}"/>
                  </a:ext>
                </a:extLst>
              </p:cNvPr>
              <p:cNvSpPr txBox="1"/>
              <p:nvPr/>
            </p:nvSpPr>
            <p:spPr>
              <a:xfrm>
                <a:off x="6012746" y="8355904"/>
                <a:ext cx="545539" cy="33850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6976" tIns="28480" rIns="56976" bIns="2848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GB" sz="997" dirty="0">
                    <a:solidFill>
                      <a:schemeClr val="dk1"/>
                    </a:solidFill>
                  </a:rPr>
                  <a:t>40</a:t>
                </a:r>
                <a:endParaRPr sz="997" i="1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10" name="Google Shape;451;p6">
                <a:extLst>
                  <a:ext uri="{FF2B5EF4-FFF2-40B4-BE49-F238E27FC236}">
                    <a16:creationId xmlns:a16="http://schemas.microsoft.com/office/drawing/2014/main" id="{26C88AB3-503D-6543-BE5A-6C0A1D5068A2}"/>
                  </a:ext>
                </a:extLst>
              </p:cNvPr>
              <p:cNvSpPr txBox="1"/>
              <p:nvPr/>
            </p:nvSpPr>
            <p:spPr>
              <a:xfrm>
                <a:off x="7439050" y="8346559"/>
                <a:ext cx="545539" cy="33850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6976" tIns="28480" rIns="56976" bIns="2848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GB" sz="997" dirty="0">
                    <a:solidFill>
                      <a:schemeClr val="dk1"/>
                    </a:solidFill>
                  </a:rPr>
                  <a:t>60</a:t>
                </a:r>
                <a:endParaRPr sz="997" i="1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11" name="Google Shape;451;p6">
                <a:extLst>
                  <a:ext uri="{FF2B5EF4-FFF2-40B4-BE49-F238E27FC236}">
                    <a16:creationId xmlns:a16="http://schemas.microsoft.com/office/drawing/2014/main" id="{72EE815E-D6DE-2343-B150-449630B639CD}"/>
                  </a:ext>
                </a:extLst>
              </p:cNvPr>
              <p:cNvSpPr txBox="1"/>
              <p:nvPr/>
            </p:nvSpPr>
            <p:spPr>
              <a:xfrm>
                <a:off x="8896374" y="8355904"/>
                <a:ext cx="545539" cy="33850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6976" tIns="28480" rIns="56976" bIns="2848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GB" sz="997" dirty="0">
                    <a:solidFill>
                      <a:schemeClr val="dk1"/>
                    </a:solidFill>
                  </a:rPr>
                  <a:t>80</a:t>
                </a:r>
                <a:endParaRPr sz="997" i="1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12" name="Google Shape;451;p6">
                <a:extLst>
                  <a:ext uri="{FF2B5EF4-FFF2-40B4-BE49-F238E27FC236}">
                    <a16:creationId xmlns:a16="http://schemas.microsoft.com/office/drawing/2014/main" id="{11C88B3F-521F-7E4B-A04E-094CB55CF5FD}"/>
                  </a:ext>
                </a:extLst>
              </p:cNvPr>
              <p:cNvSpPr txBox="1"/>
              <p:nvPr/>
            </p:nvSpPr>
            <p:spPr>
              <a:xfrm>
                <a:off x="10239154" y="8344699"/>
                <a:ext cx="736511" cy="33850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6976" tIns="28480" rIns="56976" bIns="2848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GB" sz="997" dirty="0">
                    <a:solidFill>
                      <a:schemeClr val="dk1"/>
                    </a:solidFill>
                  </a:rPr>
                  <a:t>100</a:t>
                </a:r>
                <a:endParaRPr sz="997" i="1" dirty="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4" name="Google Shape;451;p6">
              <a:extLst>
                <a:ext uri="{FF2B5EF4-FFF2-40B4-BE49-F238E27FC236}">
                  <a16:creationId xmlns:a16="http://schemas.microsoft.com/office/drawing/2014/main" id="{0ACA3F72-241D-D74E-951A-4F348EEA657F}"/>
                </a:ext>
              </a:extLst>
            </p:cNvPr>
            <p:cNvSpPr txBox="1"/>
            <p:nvPr/>
          </p:nvSpPr>
          <p:spPr>
            <a:xfrm>
              <a:off x="2548144" y="8072412"/>
              <a:ext cx="875430" cy="3385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 algn="r">
                <a:buSzPts val="1600"/>
              </a:pPr>
              <a:r>
                <a:rPr lang="en-GB" sz="997" i="1" dirty="0">
                  <a:solidFill>
                    <a:schemeClr val="dk1"/>
                  </a:solidFill>
                </a:rPr>
                <a:t>-0.25</a:t>
              </a:r>
              <a:endParaRPr sz="997" i="1" dirty="0">
                <a:solidFill>
                  <a:schemeClr val="dk1"/>
                </a:solidFill>
              </a:endParaRPr>
            </a:p>
          </p:txBody>
        </p:sp>
        <p:sp>
          <p:nvSpPr>
            <p:cNvPr id="16" name="Google Shape;451;p6">
              <a:extLst>
                <a:ext uri="{FF2B5EF4-FFF2-40B4-BE49-F238E27FC236}">
                  <a16:creationId xmlns:a16="http://schemas.microsoft.com/office/drawing/2014/main" id="{34AD93BF-9741-434D-BD12-C930E05F3F3B}"/>
                </a:ext>
              </a:extLst>
            </p:cNvPr>
            <p:cNvSpPr txBox="1"/>
            <p:nvPr/>
          </p:nvSpPr>
          <p:spPr>
            <a:xfrm>
              <a:off x="2786428" y="6530052"/>
              <a:ext cx="637953" cy="3385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 algn="ctr">
                <a:buSzPts val="1600"/>
              </a:pPr>
              <a:r>
                <a:rPr lang="en-GB" sz="997" dirty="0">
                  <a:solidFill>
                    <a:schemeClr val="dk1"/>
                  </a:solidFill>
                </a:rPr>
                <a:t>0.00</a:t>
              </a:r>
              <a:endParaRPr sz="997" i="1" dirty="0">
                <a:solidFill>
                  <a:schemeClr val="dk1"/>
                </a:solidFill>
              </a:endParaRPr>
            </a:p>
          </p:txBody>
        </p:sp>
        <p:sp>
          <p:nvSpPr>
            <p:cNvPr id="17" name="Google Shape;451;p6">
              <a:extLst>
                <a:ext uri="{FF2B5EF4-FFF2-40B4-BE49-F238E27FC236}">
                  <a16:creationId xmlns:a16="http://schemas.microsoft.com/office/drawing/2014/main" id="{814D2B4F-D868-544C-889F-1245B256D121}"/>
                </a:ext>
              </a:extLst>
            </p:cNvPr>
            <p:cNvSpPr txBox="1"/>
            <p:nvPr/>
          </p:nvSpPr>
          <p:spPr>
            <a:xfrm>
              <a:off x="2789202" y="5022294"/>
              <a:ext cx="637953" cy="3385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 algn="ctr">
                <a:buSzPts val="1600"/>
              </a:pPr>
              <a:r>
                <a:rPr lang="en-GB" sz="997" dirty="0">
                  <a:solidFill>
                    <a:schemeClr val="dk1"/>
                  </a:solidFill>
                </a:rPr>
                <a:t>0.25</a:t>
              </a:r>
              <a:endParaRPr sz="997" i="1" dirty="0">
                <a:solidFill>
                  <a:schemeClr val="dk1"/>
                </a:solidFill>
              </a:endParaRPr>
            </a:p>
          </p:txBody>
        </p:sp>
        <p:sp>
          <p:nvSpPr>
            <p:cNvPr id="18" name="Google Shape;451;p6">
              <a:extLst>
                <a:ext uri="{FF2B5EF4-FFF2-40B4-BE49-F238E27FC236}">
                  <a16:creationId xmlns:a16="http://schemas.microsoft.com/office/drawing/2014/main" id="{ACB09335-C35E-514F-AF40-184BB3022797}"/>
                </a:ext>
              </a:extLst>
            </p:cNvPr>
            <p:cNvSpPr txBox="1"/>
            <p:nvPr/>
          </p:nvSpPr>
          <p:spPr>
            <a:xfrm>
              <a:off x="2789202" y="3480764"/>
              <a:ext cx="637953" cy="3385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 algn="ctr">
                <a:buSzPts val="1600"/>
              </a:pPr>
              <a:r>
                <a:rPr lang="en-GB" sz="997" dirty="0">
                  <a:solidFill>
                    <a:schemeClr val="dk1"/>
                  </a:solidFill>
                </a:rPr>
                <a:t>0.50</a:t>
              </a:r>
              <a:endParaRPr sz="997" i="1" dirty="0">
                <a:solidFill>
                  <a:schemeClr val="dk1"/>
                </a:solidFill>
              </a:endParaRPr>
            </a:p>
          </p:txBody>
        </p:sp>
        <p:sp>
          <p:nvSpPr>
            <p:cNvPr id="19" name="Google Shape;451;p6">
              <a:extLst>
                <a:ext uri="{FF2B5EF4-FFF2-40B4-BE49-F238E27FC236}">
                  <a16:creationId xmlns:a16="http://schemas.microsoft.com/office/drawing/2014/main" id="{C21D155E-79A8-3C43-887C-CD00AD5E979F}"/>
                </a:ext>
              </a:extLst>
            </p:cNvPr>
            <p:cNvSpPr txBox="1"/>
            <p:nvPr/>
          </p:nvSpPr>
          <p:spPr>
            <a:xfrm>
              <a:off x="2786428" y="1971123"/>
              <a:ext cx="637953" cy="3385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 algn="ctr">
                <a:buSzPts val="1600"/>
              </a:pPr>
              <a:r>
                <a:rPr lang="en-GB" sz="997" dirty="0">
                  <a:solidFill>
                    <a:schemeClr val="dk1"/>
                  </a:solidFill>
                </a:rPr>
                <a:t>0.75</a:t>
              </a:r>
              <a:endParaRPr sz="997" i="1" dirty="0">
                <a:solidFill>
                  <a:schemeClr val="dk1"/>
                </a:solidFill>
              </a:endParaRPr>
            </a:p>
          </p:txBody>
        </p:sp>
        <p:sp>
          <p:nvSpPr>
            <p:cNvPr id="22" name="Google Shape;434;p6">
              <a:extLst>
                <a:ext uri="{FF2B5EF4-FFF2-40B4-BE49-F238E27FC236}">
                  <a16:creationId xmlns:a16="http://schemas.microsoft.com/office/drawing/2014/main" id="{205C98C6-A98B-344B-9F84-D3E67F7DC733}"/>
                </a:ext>
              </a:extLst>
            </p:cNvPr>
            <p:cNvSpPr txBox="1"/>
            <p:nvPr/>
          </p:nvSpPr>
          <p:spPr>
            <a:xfrm rot="16200000">
              <a:off x="-639204" y="4988656"/>
              <a:ext cx="6373577" cy="3385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 algn="ctr">
                <a:buSzPts val="1600"/>
              </a:pPr>
              <a:r>
                <a:rPr lang="en-GB" sz="997" dirty="0">
                  <a:solidFill>
                    <a:schemeClr val="dk1"/>
                  </a:solidFill>
                </a:rPr>
                <a:t>Decalcification Rates</a:t>
              </a:r>
              <a:r>
                <a:rPr lang="en-GB" sz="872" dirty="0"/>
                <a:t> (</a:t>
              </a:r>
              <a:r>
                <a:rPr lang="en-GB" sz="997" dirty="0">
                  <a:solidFill>
                    <a:schemeClr val="dk1"/>
                  </a:solidFill>
                </a:rPr>
                <a:t>gCaCO</a:t>
              </a:r>
              <a:r>
                <a:rPr lang="en-GB" sz="997" baseline="-25000" dirty="0">
                  <a:solidFill>
                    <a:schemeClr val="dk1"/>
                  </a:solidFill>
                </a:rPr>
                <a:t>3</a:t>
              </a:r>
              <a:r>
                <a:rPr lang="en-GB" sz="997" dirty="0">
                  <a:solidFill>
                    <a:schemeClr val="dk1"/>
                  </a:solidFill>
                </a:rPr>
                <a:t> d</a:t>
              </a:r>
              <a:r>
                <a:rPr lang="en-GB" sz="997" baseline="30000" dirty="0">
                  <a:solidFill>
                    <a:schemeClr val="dk1"/>
                  </a:solidFill>
                </a:rPr>
                <a:t>-1</a:t>
              </a:r>
              <a:r>
                <a:rPr lang="en-GB" sz="997" dirty="0">
                  <a:solidFill>
                    <a:schemeClr val="dk1"/>
                  </a:solidFill>
                </a:rPr>
                <a:t>)</a:t>
              </a:r>
              <a:endParaRPr sz="872" dirty="0"/>
            </a:p>
          </p:txBody>
        </p:sp>
        <p:sp>
          <p:nvSpPr>
            <p:cNvPr id="23" name="Google Shape;434;p6">
              <a:extLst>
                <a:ext uri="{FF2B5EF4-FFF2-40B4-BE49-F238E27FC236}">
                  <a16:creationId xmlns:a16="http://schemas.microsoft.com/office/drawing/2014/main" id="{2655BC49-84F4-B34F-8B6A-1BE35CE6676A}"/>
                </a:ext>
              </a:extLst>
            </p:cNvPr>
            <p:cNvSpPr txBox="1"/>
            <p:nvPr/>
          </p:nvSpPr>
          <p:spPr>
            <a:xfrm>
              <a:off x="3423573" y="8744734"/>
              <a:ext cx="7219617" cy="3385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976" tIns="28480" rIns="56976" bIns="2848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997" dirty="0">
                  <a:solidFill>
                    <a:schemeClr val="dk1"/>
                  </a:solidFill>
                </a:rPr>
                <a:t>Maximum Initial shell length (mm)</a:t>
              </a:r>
              <a:endParaRPr lang="en-CA" sz="872" dirty="0"/>
            </a:p>
          </p:txBody>
        </p:sp>
      </p:grpSp>
      <p:sp>
        <p:nvSpPr>
          <p:cNvPr id="24" name="Google Shape;688;p36">
            <a:extLst>
              <a:ext uri="{FF2B5EF4-FFF2-40B4-BE49-F238E27FC236}">
                <a16:creationId xmlns:a16="http://schemas.microsoft.com/office/drawing/2014/main" id="{A0EDEDEE-1940-EB4A-96A0-426788662EB4}"/>
              </a:ext>
            </a:extLst>
          </p:cNvPr>
          <p:cNvSpPr txBox="1"/>
          <p:nvPr/>
        </p:nvSpPr>
        <p:spPr>
          <a:xfrm>
            <a:off x="2625119" y="5062519"/>
            <a:ext cx="4750691" cy="57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76" tIns="28480" rIns="56976" bIns="28480" anchor="t" anchorCtr="0">
            <a:spAutoFit/>
          </a:bodyPr>
          <a:lstStyle/>
          <a:p>
            <a:pPr>
              <a:buSzPts val="1200"/>
            </a:pPr>
            <a:r>
              <a:rPr lang="en-GB" sz="1122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S2. Decalcification rates</a:t>
            </a:r>
            <a:r>
              <a:rPr lang="en-GB" sz="1122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Size-related decalcification rates estimations for each </a:t>
            </a:r>
            <a:r>
              <a:rPr lang="en-GB" sz="1122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experiment</a:t>
            </a:r>
            <a:r>
              <a:rPr lang="en-GB" sz="1122" b="1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22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calculated</a:t>
            </a:r>
            <a:r>
              <a:rPr lang="en-GB" sz="1122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22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GB" sz="1122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empty shells.</a:t>
            </a:r>
            <a:r>
              <a:rPr lang="en-GB" sz="1122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Regression index for all seasons are showed. </a:t>
            </a:r>
            <a:endParaRPr sz="112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97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6"/>
          <p:cNvSpPr txBox="1"/>
          <p:nvPr/>
        </p:nvSpPr>
        <p:spPr>
          <a:xfrm>
            <a:off x="1501017" y="5124199"/>
            <a:ext cx="7089730" cy="402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76" tIns="28480" rIns="56976" bIns="28480" anchor="t" anchorCtr="0">
            <a:spAutoFit/>
          </a:bodyPr>
          <a:lstStyle/>
          <a:p>
            <a:pPr algn="just">
              <a:buSzPts val="1200"/>
            </a:pPr>
            <a:r>
              <a:rPr lang="en-AU" sz="1122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S3. Monthly chlorophyll-</a:t>
            </a:r>
            <a:r>
              <a:rPr lang="en-AU" sz="1122" b="1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AU" sz="1122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AU" sz="1122" dirty="0">
                <a:latin typeface="Arial" panose="020B0604020202020204" pitchFamily="34" charset="0"/>
                <a:cs typeface="Arial" panose="020B0604020202020204" pitchFamily="34" charset="0"/>
              </a:rPr>
              <a:t> Monthly-averaged Chl-</a:t>
            </a:r>
            <a:r>
              <a:rPr lang="en-AU" sz="1122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AU" sz="1122" dirty="0">
                <a:latin typeface="Arial" panose="020B0604020202020204" pitchFamily="34" charset="0"/>
                <a:cs typeface="Arial" panose="020B0604020202020204" pitchFamily="34" charset="0"/>
              </a:rPr>
              <a:t> fields derived from MODIS-Aqua 8-day composites during the year-round experiment.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8BD996A-00ED-7644-9E4D-759738DA2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018" y="1147433"/>
            <a:ext cx="7002593" cy="385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13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1242</TotalTime>
  <Words>259</Words>
  <Application>Microsoft Macintosh PowerPoint</Application>
  <PresentationFormat>A4 (210 x 297 mm)</PresentationFormat>
  <Paragraphs>61</Paragraphs>
  <Slides>4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Supplementary Information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Supplementary Information</dc:title>
  <dc:creator>Laura Ramajo</dc:creator>
  <cp:lastModifiedBy>Laura Ramajo</cp:lastModifiedBy>
  <cp:revision>10</cp:revision>
  <dcterms:created xsi:type="dcterms:W3CDTF">2020-12-04T11:27:51Z</dcterms:created>
  <dcterms:modified xsi:type="dcterms:W3CDTF">2022-07-11T23:22:30Z</dcterms:modified>
</cp:coreProperties>
</file>