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1" r:id="rId5"/>
    <p:sldId id="262" r:id="rId6"/>
    <p:sldId id="259" r:id="rId7"/>
    <p:sldId id="260" r:id="rId8"/>
    <p:sldId id="264"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77" d="100"/>
          <a:sy n="77" d="100"/>
        </p:scale>
        <p:origin x="68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23CE882-8ED8-4E6C-8FE9-47C3A22D1005}" type="datetimeFigureOut">
              <a:rPr lang="en-GB" smtClean="0"/>
              <a:t>23/11/2022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1ACDAF-6182-4DFC-9F4B-1869DACAFDFC}" type="slidenum">
              <a:rPr lang="en-GB" smtClean="0"/>
              <a:t>‹#›</a:t>
            </a:fld>
            <a:endParaRPr lang="en-GB"/>
          </a:p>
        </p:txBody>
      </p:sp>
    </p:spTree>
    <p:extLst>
      <p:ext uri="{BB962C8B-B14F-4D97-AF65-F5344CB8AC3E}">
        <p14:creationId xmlns:p14="http://schemas.microsoft.com/office/powerpoint/2010/main" val="2019307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23CE882-8ED8-4E6C-8FE9-47C3A22D1005}" type="datetimeFigureOut">
              <a:rPr lang="en-GB" smtClean="0"/>
              <a:t>23/11/2022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1ACDAF-6182-4DFC-9F4B-1869DACAFDFC}" type="slidenum">
              <a:rPr lang="en-GB" smtClean="0"/>
              <a:t>‹#›</a:t>
            </a:fld>
            <a:endParaRPr lang="en-GB"/>
          </a:p>
        </p:txBody>
      </p:sp>
    </p:spTree>
    <p:extLst>
      <p:ext uri="{BB962C8B-B14F-4D97-AF65-F5344CB8AC3E}">
        <p14:creationId xmlns:p14="http://schemas.microsoft.com/office/powerpoint/2010/main" val="3014107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23CE882-8ED8-4E6C-8FE9-47C3A22D1005}" type="datetimeFigureOut">
              <a:rPr lang="en-GB" smtClean="0"/>
              <a:t>23/11/2022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1ACDAF-6182-4DFC-9F4B-1869DACAFDFC}" type="slidenum">
              <a:rPr lang="en-GB" smtClean="0"/>
              <a:t>‹#›</a:t>
            </a:fld>
            <a:endParaRPr lang="en-GB"/>
          </a:p>
        </p:txBody>
      </p:sp>
    </p:spTree>
    <p:extLst>
      <p:ext uri="{BB962C8B-B14F-4D97-AF65-F5344CB8AC3E}">
        <p14:creationId xmlns:p14="http://schemas.microsoft.com/office/powerpoint/2010/main" val="2405669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23CE882-8ED8-4E6C-8FE9-47C3A22D1005}" type="datetimeFigureOut">
              <a:rPr lang="en-GB" smtClean="0"/>
              <a:t>23/11/2022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1ACDAF-6182-4DFC-9F4B-1869DACAFDFC}" type="slidenum">
              <a:rPr lang="en-GB" smtClean="0"/>
              <a:t>‹#›</a:t>
            </a:fld>
            <a:endParaRPr lang="en-GB"/>
          </a:p>
        </p:txBody>
      </p:sp>
    </p:spTree>
    <p:extLst>
      <p:ext uri="{BB962C8B-B14F-4D97-AF65-F5344CB8AC3E}">
        <p14:creationId xmlns:p14="http://schemas.microsoft.com/office/powerpoint/2010/main" val="1111216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23CE882-8ED8-4E6C-8FE9-47C3A22D1005}" type="datetimeFigureOut">
              <a:rPr lang="en-GB" smtClean="0"/>
              <a:t>23/11/2022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1ACDAF-6182-4DFC-9F4B-1869DACAFDFC}" type="slidenum">
              <a:rPr lang="en-GB" smtClean="0"/>
              <a:t>‹#›</a:t>
            </a:fld>
            <a:endParaRPr lang="en-GB"/>
          </a:p>
        </p:txBody>
      </p:sp>
    </p:spTree>
    <p:extLst>
      <p:ext uri="{BB962C8B-B14F-4D97-AF65-F5344CB8AC3E}">
        <p14:creationId xmlns:p14="http://schemas.microsoft.com/office/powerpoint/2010/main" val="1487875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23CE882-8ED8-4E6C-8FE9-47C3A22D1005}" type="datetimeFigureOut">
              <a:rPr lang="en-GB" smtClean="0"/>
              <a:t>23/11/2022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51ACDAF-6182-4DFC-9F4B-1869DACAFDFC}" type="slidenum">
              <a:rPr lang="en-GB" smtClean="0"/>
              <a:t>‹#›</a:t>
            </a:fld>
            <a:endParaRPr lang="en-GB"/>
          </a:p>
        </p:txBody>
      </p:sp>
    </p:spTree>
    <p:extLst>
      <p:ext uri="{BB962C8B-B14F-4D97-AF65-F5344CB8AC3E}">
        <p14:creationId xmlns:p14="http://schemas.microsoft.com/office/powerpoint/2010/main" val="629804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23CE882-8ED8-4E6C-8FE9-47C3A22D1005}" type="datetimeFigureOut">
              <a:rPr lang="en-GB" smtClean="0"/>
              <a:t>23/11/2022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51ACDAF-6182-4DFC-9F4B-1869DACAFDFC}" type="slidenum">
              <a:rPr lang="en-GB" smtClean="0"/>
              <a:t>‹#›</a:t>
            </a:fld>
            <a:endParaRPr lang="en-GB"/>
          </a:p>
        </p:txBody>
      </p:sp>
    </p:spTree>
    <p:extLst>
      <p:ext uri="{BB962C8B-B14F-4D97-AF65-F5344CB8AC3E}">
        <p14:creationId xmlns:p14="http://schemas.microsoft.com/office/powerpoint/2010/main" val="3025034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23CE882-8ED8-4E6C-8FE9-47C3A22D1005}" type="datetimeFigureOut">
              <a:rPr lang="en-GB" smtClean="0"/>
              <a:t>23/11/2022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51ACDAF-6182-4DFC-9F4B-1869DACAFDFC}" type="slidenum">
              <a:rPr lang="en-GB" smtClean="0"/>
              <a:t>‹#›</a:t>
            </a:fld>
            <a:endParaRPr lang="en-GB"/>
          </a:p>
        </p:txBody>
      </p:sp>
    </p:spTree>
    <p:extLst>
      <p:ext uri="{BB962C8B-B14F-4D97-AF65-F5344CB8AC3E}">
        <p14:creationId xmlns:p14="http://schemas.microsoft.com/office/powerpoint/2010/main" val="2873010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3CE882-8ED8-4E6C-8FE9-47C3A22D1005}" type="datetimeFigureOut">
              <a:rPr lang="en-GB" smtClean="0"/>
              <a:t>23/11/2022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51ACDAF-6182-4DFC-9F4B-1869DACAFDFC}" type="slidenum">
              <a:rPr lang="en-GB" smtClean="0"/>
              <a:t>‹#›</a:t>
            </a:fld>
            <a:endParaRPr lang="en-GB"/>
          </a:p>
        </p:txBody>
      </p:sp>
    </p:spTree>
    <p:extLst>
      <p:ext uri="{BB962C8B-B14F-4D97-AF65-F5344CB8AC3E}">
        <p14:creationId xmlns:p14="http://schemas.microsoft.com/office/powerpoint/2010/main" val="23865398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23CE882-8ED8-4E6C-8FE9-47C3A22D1005}" type="datetimeFigureOut">
              <a:rPr lang="en-GB" smtClean="0"/>
              <a:t>23/11/2022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51ACDAF-6182-4DFC-9F4B-1869DACAFDFC}" type="slidenum">
              <a:rPr lang="en-GB" smtClean="0"/>
              <a:t>‹#›</a:t>
            </a:fld>
            <a:endParaRPr lang="en-GB"/>
          </a:p>
        </p:txBody>
      </p:sp>
    </p:spTree>
    <p:extLst>
      <p:ext uri="{BB962C8B-B14F-4D97-AF65-F5344CB8AC3E}">
        <p14:creationId xmlns:p14="http://schemas.microsoft.com/office/powerpoint/2010/main" val="2631290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23CE882-8ED8-4E6C-8FE9-47C3A22D1005}" type="datetimeFigureOut">
              <a:rPr lang="en-GB" smtClean="0"/>
              <a:t>23/11/2022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51ACDAF-6182-4DFC-9F4B-1869DACAFDFC}" type="slidenum">
              <a:rPr lang="en-GB" smtClean="0"/>
              <a:t>‹#›</a:t>
            </a:fld>
            <a:endParaRPr lang="en-GB"/>
          </a:p>
        </p:txBody>
      </p:sp>
    </p:spTree>
    <p:extLst>
      <p:ext uri="{BB962C8B-B14F-4D97-AF65-F5344CB8AC3E}">
        <p14:creationId xmlns:p14="http://schemas.microsoft.com/office/powerpoint/2010/main" val="920587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3CE882-8ED8-4E6C-8FE9-47C3A22D1005}" type="datetimeFigureOut">
              <a:rPr lang="en-GB" smtClean="0"/>
              <a:t>23/11/2022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1ACDAF-6182-4DFC-9F4B-1869DACAFDFC}" type="slidenum">
              <a:rPr lang="en-GB" smtClean="0"/>
              <a:t>‹#›</a:t>
            </a:fld>
            <a:endParaRPr lang="en-GB"/>
          </a:p>
        </p:txBody>
      </p:sp>
    </p:spTree>
    <p:extLst>
      <p:ext uri="{BB962C8B-B14F-4D97-AF65-F5344CB8AC3E}">
        <p14:creationId xmlns:p14="http://schemas.microsoft.com/office/powerpoint/2010/main" val="25386405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gif"/><Relationship Id="rId1" Type="http://schemas.microsoft.com/office/2007/relationships/media" Target="../media/media1.gif"/><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2.gif"/><Relationship Id="rId1" Type="http://schemas.microsoft.com/office/2007/relationships/media" Target="../media/media2.gif"/><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3.gif"/><Relationship Id="rId1" Type="http://schemas.microsoft.com/office/2007/relationships/media" Target="../media/media3.gif"/><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4.gif"/><Relationship Id="rId1" Type="http://schemas.microsoft.com/office/2007/relationships/media" Target="../media/media4.gif"/><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390356" y="876822"/>
            <a:ext cx="4684734" cy="2862322"/>
          </a:xfrm>
          <a:prstGeom prst="rect">
            <a:avLst/>
          </a:prstGeom>
          <a:noFill/>
        </p:spPr>
        <p:txBody>
          <a:bodyPr wrap="square" rtlCol="0">
            <a:spAutoFit/>
          </a:bodyPr>
          <a:lstStyle/>
          <a:p>
            <a:r>
              <a:rPr lang="en-GB" b="1" dirty="0">
                <a:latin typeface="Times New Roman" panose="02020603050405020304" pitchFamily="18" charset="0"/>
                <a:cs typeface="Times New Roman" panose="02020603050405020304" pitchFamily="18" charset="0"/>
              </a:rPr>
              <a:t>Supplementary Figure S1.</a:t>
            </a:r>
            <a:r>
              <a:rPr lang="en-GB" dirty="0">
                <a:latin typeface="Times New Roman" panose="02020603050405020304" pitchFamily="18" charset="0"/>
                <a:cs typeface="Times New Roman" panose="02020603050405020304" pitchFamily="18" charset="0"/>
              </a:rPr>
              <a:t> Locations inferred from SST at various time points along the migration paths of the 1SW adult salmon. </a:t>
            </a:r>
            <a:r>
              <a:rPr lang="en-GB" dirty="0" err="1">
                <a:latin typeface="Times New Roman" panose="02020603050405020304" pitchFamily="18" charset="0"/>
                <a:cs typeface="Times New Roman" panose="02020603050405020304" pitchFamily="18" charset="0"/>
              </a:rPr>
              <a:t>Heatmap</a:t>
            </a:r>
            <a:r>
              <a:rPr lang="en-GB" dirty="0">
                <a:latin typeface="Times New Roman" panose="02020603050405020304" pitchFamily="18" charset="0"/>
                <a:cs typeface="Times New Roman" panose="02020603050405020304" pitchFamily="18" charset="0"/>
              </a:rPr>
              <a:t> area indicates 90% C.I. of the density distribution of locations derived from the hidden Markov movement model. Red coloured maps indicate time steps with no associated data and therefore where probability distributions were not conditional on observations.</a:t>
            </a:r>
            <a:endParaRPr lang="en-GB" i="1" dirty="0">
              <a:latin typeface="Times New Roman" panose="02020603050405020304" pitchFamily="18" charset="0"/>
              <a:cs typeface="Times New Roman" panose="02020603050405020304" pitchFamily="18" charset="0"/>
            </a:endParaRPr>
          </a:p>
          <a:p>
            <a:endParaRPr lang="en-GB"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7493" b="16963"/>
          <a:stretch/>
        </p:blipFill>
        <p:spPr>
          <a:xfrm>
            <a:off x="237996" y="764087"/>
            <a:ext cx="6377966" cy="5103179"/>
          </a:xfrm>
          <a:prstGeom prst="rect">
            <a:avLst/>
          </a:prstGeom>
        </p:spPr>
      </p:pic>
    </p:spTree>
    <p:extLst>
      <p:ext uri="{BB962C8B-B14F-4D97-AF65-F5344CB8AC3E}">
        <p14:creationId xmlns:p14="http://schemas.microsoft.com/office/powerpoint/2010/main" val="17102903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390356" y="876822"/>
            <a:ext cx="4684734" cy="3416320"/>
          </a:xfrm>
          <a:prstGeom prst="rect">
            <a:avLst/>
          </a:prstGeom>
          <a:noFill/>
        </p:spPr>
        <p:txBody>
          <a:bodyPr wrap="square" rtlCol="0">
            <a:spAutoFit/>
          </a:bodyPr>
          <a:lstStyle/>
          <a:p>
            <a:r>
              <a:rPr lang="en-GB" b="1" dirty="0">
                <a:latin typeface="Times New Roman" panose="02020603050405020304" pitchFamily="18" charset="0"/>
                <a:cs typeface="Times New Roman" panose="02020603050405020304" pitchFamily="18" charset="0"/>
              </a:rPr>
              <a:t>Supplementary </a:t>
            </a:r>
            <a:r>
              <a:rPr lang="en-GB" b="1" dirty="0" smtClean="0">
                <a:latin typeface="Times New Roman" panose="02020603050405020304" pitchFamily="18" charset="0"/>
                <a:cs typeface="Times New Roman" panose="02020603050405020304" pitchFamily="18" charset="0"/>
              </a:rPr>
              <a:t>Figure S2.</a:t>
            </a:r>
            <a:r>
              <a:rPr lang="en-GB" dirty="0" smtClean="0">
                <a:latin typeface="Times New Roman" panose="02020603050405020304" pitchFamily="18" charset="0"/>
                <a:cs typeface="Times New Roman" panose="02020603050405020304" pitchFamily="18" charset="0"/>
              </a:rPr>
              <a:t> </a:t>
            </a:r>
            <a:r>
              <a:rPr lang="en-GB" dirty="0">
                <a:latin typeface="Times New Roman" panose="02020603050405020304" pitchFamily="18" charset="0"/>
                <a:cs typeface="Times New Roman" panose="02020603050405020304" pitchFamily="18" charset="0"/>
              </a:rPr>
              <a:t>Locations inferred from SST at each weekly time step along </a:t>
            </a:r>
            <a:r>
              <a:rPr lang="en-GB" dirty="0" smtClean="0">
                <a:latin typeface="Times New Roman" panose="02020603050405020304" pitchFamily="18" charset="0"/>
                <a:cs typeface="Times New Roman" panose="02020603050405020304" pitchFamily="18" charset="0"/>
              </a:rPr>
              <a:t>the </a:t>
            </a:r>
            <a:r>
              <a:rPr lang="en-GB" dirty="0">
                <a:latin typeface="Times New Roman" panose="02020603050405020304" pitchFamily="18" charset="0"/>
                <a:cs typeface="Times New Roman" panose="02020603050405020304" pitchFamily="18" charset="0"/>
              </a:rPr>
              <a:t>northward </a:t>
            </a:r>
            <a:r>
              <a:rPr lang="en-GB" dirty="0" smtClean="0">
                <a:latin typeface="Times New Roman" panose="02020603050405020304" pitchFamily="18" charset="0"/>
                <a:cs typeface="Times New Roman" panose="02020603050405020304" pitchFamily="18" charset="0"/>
              </a:rPr>
              <a:t>simulated </a:t>
            </a:r>
            <a:r>
              <a:rPr lang="en-GB" dirty="0">
                <a:latin typeface="Times New Roman" panose="02020603050405020304" pitchFamily="18" charset="0"/>
                <a:cs typeface="Times New Roman" panose="02020603050405020304" pitchFamily="18" charset="0"/>
              </a:rPr>
              <a:t>migration </a:t>
            </a:r>
            <a:r>
              <a:rPr lang="en-GB" dirty="0" smtClean="0">
                <a:latin typeface="Times New Roman" panose="02020603050405020304" pitchFamily="18" charset="0"/>
                <a:cs typeface="Times New Roman" panose="02020603050405020304" pitchFamily="18" charset="0"/>
              </a:rPr>
              <a:t>path. </a:t>
            </a:r>
            <a:r>
              <a:rPr lang="en-GB" dirty="0">
                <a:latin typeface="Times New Roman" panose="02020603050405020304" pitchFamily="18" charset="0"/>
                <a:cs typeface="Times New Roman" panose="02020603050405020304" pitchFamily="18" charset="0"/>
              </a:rPr>
              <a:t>Contours indicate 10%, 50%  and 90% C.I. of the density distribution of locations derived from the hidden Markov movement model. Solid contour lines indicate a time-step with observation data; dotted lines indicate a time-step without observation data. Blue dots show the mean location inferred from the HMM at each previous time-step. </a:t>
            </a:r>
            <a:endParaRPr lang="en-GB" i="1" dirty="0">
              <a:latin typeface="Times New Roman" panose="02020603050405020304" pitchFamily="18" charset="0"/>
              <a:cs typeface="Times New Roman" panose="02020603050405020304" pitchFamily="18" charset="0"/>
            </a:endParaRPr>
          </a:p>
          <a:p>
            <a:endParaRPr lang="en-GB" dirty="0">
              <a:latin typeface="Times New Roman" panose="02020603050405020304" pitchFamily="18" charset="0"/>
              <a:cs typeface="Times New Roman" panose="02020603050405020304" pitchFamily="18" charset="0"/>
            </a:endParaRPr>
          </a:p>
        </p:txBody>
      </p:sp>
      <p:pic>
        <p:nvPicPr>
          <p:cNvPr id="3" name="contour_IDsim_north_2009M053">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236956" y="0"/>
            <a:ext cx="6858000" cy="6858000"/>
          </a:xfrm>
          <a:prstGeom prst="rect">
            <a:avLst/>
          </a:prstGeom>
        </p:spPr>
      </p:pic>
    </p:spTree>
    <p:extLst>
      <p:ext uri="{BB962C8B-B14F-4D97-AF65-F5344CB8AC3E}">
        <p14:creationId xmlns:p14="http://schemas.microsoft.com/office/powerpoint/2010/main" val="361089003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390356" y="876822"/>
            <a:ext cx="4684734" cy="3416320"/>
          </a:xfrm>
          <a:prstGeom prst="rect">
            <a:avLst/>
          </a:prstGeom>
          <a:noFill/>
        </p:spPr>
        <p:txBody>
          <a:bodyPr wrap="square" rtlCol="0">
            <a:spAutoFit/>
          </a:bodyPr>
          <a:lstStyle/>
          <a:p>
            <a:r>
              <a:rPr lang="en-GB" b="1" dirty="0">
                <a:latin typeface="Times New Roman" panose="02020603050405020304" pitchFamily="18" charset="0"/>
                <a:cs typeface="Times New Roman" panose="02020603050405020304" pitchFamily="18" charset="0"/>
              </a:rPr>
              <a:t>Supplementary </a:t>
            </a:r>
            <a:r>
              <a:rPr lang="en-GB" b="1" dirty="0" smtClean="0">
                <a:latin typeface="Times New Roman" panose="02020603050405020304" pitchFamily="18" charset="0"/>
                <a:cs typeface="Times New Roman" panose="02020603050405020304" pitchFamily="18" charset="0"/>
              </a:rPr>
              <a:t>Figure S3.</a:t>
            </a:r>
            <a:r>
              <a:rPr lang="en-GB" dirty="0" smtClean="0">
                <a:latin typeface="Times New Roman" panose="02020603050405020304" pitchFamily="18" charset="0"/>
                <a:cs typeface="Times New Roman" panose="02020603050405020304" pitchFamily="18" charset="0"/>
              </a:rPr>
              <a:t> </a:t>
            </a:r>
            <a:r>
              <a:rPr lang="en-GB" dirty="0">
                <a:latin typeface="Times New Roman" panose="02020603050405020304" pitchFamily="18" charset="0"/>
                <a:cs typeface="Times New Roman" panose="02020603050405020304" pitchFamily="18" charset="0"/>
              </a:rPr>
              <a:t>Locations inferred from SST at each weekly time step along </a:t>
            </a:r>
            <a:r>
              <a:rPr lang="en-GB" dirty="0" smtClean="0">
                <a:latin typeface="Times New Roman" panose="02020603050405020304" pitchFamily="18" charset="0"/>
                <a:cs typeface="Times New Roman" panose="02020603050405020304" pitchFamily="18" charset="0"/>
              </a:rPr>
              <a:t>the westward simulated </a:t>
            </a:r>
            <a:r>
              <a:rPr lang="en-GB" dirty="0">
                <a:latin typeface="Times New Roman" panose="02020603050405020304" pitchFamily="18" charset="0"/>
                <a:cs typeface="Times New Roman" panose="02020603050405020304" pitchFamily="18" charset="0"/>
              </a:rPr>
              <a:t>migration </a:t>
            </a:r>
            <a:r>
              <a:rPr lang="en-GB" dirty="0" smtClean="0">
                <a:latin typeface="Times New Roman" panose="02020603050405020304" pitchFamily="18" charset="0"/>
                <a:cs typeface="Times New Roman" panose="02020603050405020304" pitchFamily="18" charset="0"/>
              </a:rPr>
              <a:t>path. </a:t>
            </a:r>
            <a:r>
              <a:rPr lang="en-GB" dirty="0">
                <a:latin typeface="Times New Roman" panose="02020603050405020304" pitchFamily="18" charset="0"/>
                <a:cs typeface="Times New Roman" panose="02020603050405020304" pitchFamily="18" charset="0"/>
              </a:rPr>
              <a:t>Contours indicate 10%, 50%  and 90% C.I. of the density distribution of locations derived from the hidden Markov movement model. Solid contour lines indicate a time-step with observation data; dotted lines indicate a time-step without observation data. Blue dots show the mean location inferred from the HMM at each previous time-step. </a:t>
            </a:r>
            <a:endParaRPr lang="en-GB" i="1" dirty="0">
              <a:latin typeface="Times New Roman" panose="02020603050405020304" pitchFamily="18" charset="0"/>
              <a:cs typeface="Times New Roman" panose="02020603050405020304" pitchFamily="18" charset="0"/>
            </a:endParaRPr>
          </a:p>
          <a:p>
            <a:endParaRPr lang="en-GB" dirty="0">
              <a:latin typeface="Times New Roman" panose="02020603050405020304" pitchFamily="18" charset="0"/>
              <a:cs typeface="Times New Roman" panose="02020603050405020304" pitchFamily="18" charset="0"/>
            </a:endParaRPr>
          </a:p>
        </p:txBody>
      </p:sp>
      <p:pic>
        <p:nvPicPr>
          <p:cNvPr id="4" name="contour_IDsim_west_2009M053">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249482" y="0"/>
            <a:ext cx="6858000" cy="6858000"/>
          </a:xfrm>
          <a:prstGeom prst="rect">
            <a:avLst/>
          </a:prstGeom>
        </p:spPr>
      </p:pic>
    </p:spTree>
    <p:extLst>
      <p:ext uri="{BB962C8B-B14F-4D97-AF65-F5344CB8AC3E}">
        <p14:creationId xmlns:p14="http://schemas.microsoft.com/office/powerpoint/2010/main" val="282899811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390356" y="876822"/>
            <a:ext cx="4684734" cy="1754326"/>
          </a:xfrm>
          <a:prstGeom prst="rect">
            <a:avLst/>
          </a:prstGeom>
          <a:noFill/>
        </p:spPr>
        <p:txBody>
          <a:bodyPr wrap="square" rtlCol="0">
            <a:spAutoFit/>
          </a:bodyPr>
          <a:lstStyle/>
          <a:p>
            <a:r>
              <a:rPr lang="en-GB" b="1" dirty="0">
                <a:latin typeface="Times New Roman" panose="02020603050405020304" pitchFamily="18" charset="0"/>
                <a:cs typeface="Times New Roman" panose="02020603050405020304" pitchFamily="18" charset="0"/>
              </a:rPr>
              <a:t>Supplementary </a:t>
            </a:r>
            <a:r>
              <a:rPr lang="en-GB" b="1" dirty="0" smtClean="0">
                <a:latin typeface="Times New Roman" panose="02020603050405020304" pitchFamily="18" charset="0"/>
                <a:cs typeface="Times New Roman" panose="02020603050405020304" pitchFamily="18" charset="0"/>
              </a:rPr>
              <a:t>Figure </a:t>
            </a:r>
            <a:r>
              <a:rPr lang="en-GB" b="1" dirty="0" smtClean="0">
                <a:latin typeface="Times New Roman" panose="02020603050405020304" pitchFamily="18" charset="0"/>
                <a:cs typeface="Times New Roman" panose="02020603050405020304" pitchFamily="18" charset="0"/>
              </a:rPr>
              <a:t>S4.</a:t>
            </a:r>
            <a:r>
              <a:rPr lang="en-GB" dirty="0" smtClean="0">
                <a:latin typeface="Times New Roman" panose="02020603050405020304" pitchFamily="18" charset="0"/>
                <a:cs typeface="Times New Roman" panose="02020603050405020304" pitchFamily="18" charset="0"/>
              </a:rPr>
              <a:t> Body length values estimated from scale increment analysis throughout the marine migration period for one (</a:t>
            </a:r>
            <a:r>
              <a:rPr lang="en-GB" b="1" dirty="0" smtClean="0">
                <a:latin typeface="Times New Roman" panose="02020603050405020304" pitchFamily="18" charset="0"/>
                <a:cs typeface="Times New Roman" panose="02020603050405020304" pitchFamily="18" charset="0"/>
              </a:rPr>
              <a:t>A</a:t>
            </a:r>
            <a:r>
              <a:rPr lang="en-GB" dirty="0" smtClean="0">
                <a:latin typeface="Times New Roman" panose="02020603050405020304" pitchFamily="18" charset="0"/>
                <a:cs typeface="Times New Roman" panose="02020603050405020304" pitchFamily="18" charset="0"/>
              </a:rPr>
              <a:t>) 1SW and one (</a:t>
            </a:r>
            <a:r>
              <a:rPr lang="en-GB" b="1" dirty="0" smtClean="0">
                <a:latin typeface="Times New Roman" panose="02020603050405020304" pitchFamily="18" charset="0"/>
                <a:cs typeface="Times New Roman" panose="02020603050405020304" pitchFamily="18" charset="0"/>
              </a:rPr>
              <a:t>B</a:t>
            </a:r>
            <a:r>
              <a:rPr lang="en-GB" dirty="0" smtClean="0">
                <a:latin typeface="Times New Roman" panose="02020603050405020304" pitchFamily="18" charset="0"/>
                <a:cs typeface="Times New Roman" panose="02020603050405020304" pitchFamily="18" charset="0"/>
              </a:rPr>
              <a:t>)</a:t>
            </a:r>
            <a:r>
              <a:rPr lang="en-GB" b="1" dirty="0" smtClean="0">
                <a:latin typeface="Times New Roman" panose="02020603050405020304" pitchFamily="18" charset="0"/>
                <a:cs typeface="Times New Roman" panose="02020603050405020304" pitchFamily="18" charset="0"/>
              </a:rPr>
              <a:t> </a:t>
            </a:r>
            <a:r>
              <a:rPr lang="en-GB" dirty="0" smtClean="0">
                <a:latin typeface="Times New Roman" panose="02020603050405020304" pitchFamily="18" charset="0"/>
                <a:cs typeface="Times New Roman" panose="02020603050405020304" pitchFamily="18" charset="0"/>
              </a:rPr>
              <a:t>2SW wild Atlantic salmon used in the present study.</a:t>
            </a:r>
            <a:endParaRPr lang="en-GB" b="1" i="1" dirty="0">
              <a:latin typeface="Times New Roman" panose="02020603050405020304" pitchFamily="18" charset="0"/>
              <a:cs typeface="Times New Roman" panose="02020603050405020304" pitchFamily="18" charset="0"/>
            </a:endParaRPr>
          </a:p>
          <a:p>
            <a:endParaRPr lang="en-GB"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4618" y="348996"/>
            <a:ext cx="6477000" cy="6160008"/>
          </a:xfrm>
          <a:prstGeom prst="rect">
            <a:avLst/>
          </a:prstGeom>
        </p:spPr>
      </p:pic>
    </p:spTree>
    <p:extLst>
      <p:ext uri="{BB962C8B-B14F-4D97-AF65-F5344CB8AC3E}">
        <p14:creationId xmlns:p14="http://schemas.microsoft.com/office/powerpoint/2010/main" val="42802948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390356" y="876822"/>
            <a:ext cx="4684734" cy="2031325"/>
          </a:xfrm>
          <a:prstGeom prst="rect">
            <a:avLst/>
          </a:prstGeom>
          <a:noFill/>
        </p:spPr>
        <p:txBody>
          <a:bodyPr wrap="square" rtlCol="0">
            <a:spAutoFit/>
          </a:bodyPr>
          <a:lstStyle/>
          <a:p>
            <a:r>
              <a:rPr lang="en-GB" b="1" dirty="0">
                <a:latin typeface="Times New Roman" panose="02020603050405020304" pitchFamily="18" charset="0"/>
                <a:cs typeface="Times New Roman" panose="02020603050405020304" pitchFamily="18" charset="0"/>
              </a:rPr>
              <a:t>Supplementary </a:t>
            </a:r>
            <a:r>
              <a:rPr lang="en-GB" b="1" dirty="0" smtClean="0">
                <a:latin typeface="Times New Roman" panose="02020603050405020304" pitchFamily="18" charset="0"/>
                <a:cs typeface="Times New Roman" panose="02020603050405020304" pitchFamily="18" charset="0"/>
              </a:rPr>
              <a:t>Figure </a:t>
            </a:r>
            <a:r>
              <a:rPr lang="en-GB" b="1" dirty="0" smtClean="0">
                <a:latin typeface="Times New Roman" panose="02020603050405020304" pitchFamily="18" charset="0"/>
                <a:cs typeface="Times New Roman" panose="02020603050405020304" pitchFamily="18" charset="0"/>
              </a:rPr>
              <a:t>S5.</a:t>
            </a:r>
            <a:r>
              <a:rPr lang="en-GB" dirty="0" smtClean="0">
                <a:latin typeface="Times New Roman" panose="02020603050405020304" pitchFamily="18" charset="0"/>
                <a:cs typeface="Times New Roman" panose="02020603050405020304" pitchFamily="18" charset="0"/>
              </a:rPr>
              <a:t> Emigration (black triangle) and capture (black circle) locations together with </a:t>
            </a:r>
            <a:r>
              <a:rPr lang="en-GB" dirty="0" smtClean="0">
                <a:latin typeface="Times New Roman" panose="02020603050405020304" pitchFamily="18" charset="0"/>
                <a:cs typeface="Times New Roman" panose="02020603050405020304" pitchFamily="18" charset="0"/>
              </a:rPr>
              <a:t>mean locations inferred from the hidden Markov model for</a:t>
            </a:r>
            <a:r>
              <a:rPr lang="en-GB" dirty="0" smtClean="0">
                <a:latin typeface="Times New Roman" panose="02020603050405020304" pitchFamily="18" charset="0"/>
                <a:cs typeface="Times New Roman" panose="02020603050405020304" pitchFamily="18" charset="0"/>
              </a:rPr>
              <a:t> one (</a:t>
            </a:r>
            <a:r>
              <a:rPr lang="en-GB" b="1" dirty="0" smtClean="0">
                <a:latin typeface="Times New Roman" panose="02020603050405020304" pitchFamily="18" charset="0"/>
                <a:cs typeface="Times New Roman" panose="02020603050405020304" pitchFamily="18" charset="0"/>
              </a:rPr>
              <a:t>A</a:t>
            </a:r>
            <a:r>
              <a:rPr lang="en-GB" dirty="0" smtClean="0">
                <a:latin typeface="Times New Roman" panose="02020603050405020304" pitchFamily="18" charset="0"/>
                <a:cs typeface="Times New Roman" panose="02020603050405020304" pitchFamily="18" charset="0"/>
              </a:rPr>
              <a:t>) 1SW and one (</a:t>
            </a:r>
            <a:r>
              <a:rPr lang="en-GB" b="1" dirty="0" smtClean="0">
                <a:latin typeface="Times New Roman" panose="02020603050405020304" pitchFamily="18" charset="0"/>
                <a:cs typeface="Times New Roman" panose="02020603050405020304" pitchFamily="18" charset="0"/>
              </a:rPr>
              <a:t>B</a:t>
            </a:r>
            <a:r>
              <a:rPr lang="en-GB" dirty="0" smtClean="0">
                <a:latin typeface="Times New Roman" panose="02020603050405020304" pitchFamily="18" charset="0"/>
                <a:cs typeface="Times New Roman" panose="02020603050405020304" pitchFamily="18" charset="0"/>
              </a:rPr>
              <a:t>)</a:t>
            </a:r>
            <a:r>
              <a:rPr lang="en-GB" b="1" dirty="0" smtClean="0">
                <a:latin typeface="Times New Roman" panose="02020603050405020304" pitchFamily="18" charset="0"/>
                <a:cs typeface="Times New Roman" panose="02020603050405020304" pitchFamily="18" charset="0"/>
              </a:rPr>
              <a:t> </a:t>
            </a:r>
            <a:r>
              <a:rPr lang="en-GB" dirty="0" smtClean="0">
                <a:latin typeface="Times New Roman" panose="02020603050405020304" pitchFamily="18" charset="0"/>
                <a:cs typeface="Times New Roman" panose="02020603050405020304" pitchFamily="18" charset="0"/>
              </a:rPr>
              <a:t>2SW wild Atlantic salmon used in the present study.</a:t>
            </a:r>
            <a:endParaRPr lang="en-GB" b="1" i="1" dirty="0">
              <a:latin typeface="Times New Roman" panose="02020603050405020304" pitchFamily="18" charset="0"/>
              <a:cs typeface="Times New Roman" panose="02020603050405020304" pitchFamily="18" charset="0"/>
            </a:endParaRPr>
          </a:p>
          <a:p>
            <a:endParaRPr lang="en-GB"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4618" y="348996"/>
            <a:ext cx="6477000" cy="6160008"/>
          </a:xfrm>
          <a:prstGeom prst="rect">
            <a:avLst/>
          </a:prstGeom>
        </p:spPr>
      </p:pic>
    </p:spTree>
    <p:extLst>
      <p:ext uri="{BB962C8B-B14F-4D97-AF65-F5344CB8AC3E}">
        <p14:creationId xmlns:p14="http://schemas.microsoft.com/office/powerpoint/2010/main" val="10260509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390356" y="876822"/>
            <a:ext cx="4684734" cy="3139321"/>
          </a:xfrm>
          <a:prstGeom prst="rect">
            <a:avLst/>
          </a:prstGeom>
          <a:noFill/>
        </p:spPr>
        <p:txBody>
          <a:bodyPr wrap="square" rtlCol="0">
            <a:spAutoFit/>
          </a:bodyPr>
          <a:lstStyle/>
          <a:p>
            <a:r>
              <a:rPr lang="en-GB" b="1" dirty="0">
                <a:latin typeface="Times New Roman" panose="02020603050405020304" pitchFamily="18" charset="0"/>
                <a:cs typeface="Times New Roman" panose="02020603050405020304" pitchFamily="18" charset="0"/>
              </a:rPr>
              <a:t>Supplementary </a:t>
            </a:r>
            <a:r>
              <a:rPr lang="en-GB" b="1" dirty="0" smtClean="0">
                <a:latin typeface="Times New Roman" panose="02020603050405020304" pitchFamily="18" charset="0"/>
                <a:cs typeface="Times New Roman" panose="02020603050405020304" pitchFamily="18" charset="0"/>
              </a:rPr>
              <a:t>Figure </a:t>
            </a:r>
            <a:r>
              <a:rPr lang="en-GB" b="1" dirty="0" smtClean="0">
                <a:latin typeface="Times New Roman" panose="02020603050405020304" pitchFamily="18" charset="0"/>
                <a:cs typeface="Times New Roman" panose="02020603050405020304" pitchFamily="18" charset="0"/>
              </a:rPr>
              <a:t>S6.</a:t>
            </a:r>
            <a:r>
              <a:rPr lang="en-GB"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Locations inferred from SST at each weekly time step along the </a:t>
            </a:r>
            <a:r>
              <a:rPr lang="en-US" dirty="0" smtClean="0">
                <a:latin typeface="Times New Roman" panose="02020603050405020304" pitchFamily="18" charset="0"/>
                <a:cs typeface="Times New Roman" panose="02020603050405020304" pitchFamily="18" charset="0"/>
              </a:rPr>
              <a:t>wild Atlantic salmon one sea-winter (1SW) migration </a:t>
            </a:r>
            <a:r>
              <a:rPr lang="en-US" dirty="0">
                <a:latin typeface="Times New Roman" panose="02020603050405020304" pitchFamily="18" charset="0"/>
                <a:cs typeface="Times New Roman" panose="02020603050405020304" pitchFamily="18" charset="0"/>
              </a:rPr>
              <a:t>paths. Contours indicate 10%, 50%  and 90% C.I. of the density distribution of locations derived from the hidden Markov movement model. Solid contour lines indicate a time-step with observation data; dotted lines indicate a time-step without observation data. Blue dots show the mean location inferred from the HMM at each previous time-step. </a:t>
            </a:r>
            <a:endParaRPr lang="en-GB" dirty="0">
              <a:latin typeface="Times New Roman" panose="02020603050405020304" pitchFamily="18" charset="0"/>
              <a:cs typeface="Times New Roman" panose="02020603050405020304" pitchFamily="18" charset="0"/>
            </a:endParaRPr>
          </a:p>
        </p:txBody>
      </p:sp>
      <p:pic>
        <p:nvPicPr>
          <p:cNvPr id="4" name="contour_ID2009M053">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262008" y="0"/>
            <a:ext cx="6858000" cy="6858000"/>
          </a:xfrm>
          <a:prstGeom prst="rect">
            <a:avLst/>
          </a:prstGeom>
        </p:spPr>
      </p:pic>
    </p:spTree>
    <p:extLst>
      <p:ext uri="{BB962C8B-B14F-4D97-AF65-F5344CB8AC3E}">
        <p14:creationId xmlns:p14="http://schemas.microsoft.com/office/powerpoint/2010/main" val="104247937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390356" y="876822"/>
            <a:ext cx="4684734" cy="3139321"/>
          </a:xfrm>
          <a:prstGeom prst="rect">
            <a:avLst/>
          </a:prstGeom>
          <a:noFill/>
        </p:spPr>
        <p:txBody>
          <a:bodyPr wrap="square" rtlCol="0">
            <a:spAutoFit/>
          </a:bodyPr>
          <a:lstStyle/>
          <a:p>
            <a:r>
              <a:rPr lang="en-GB" b="1" dirty="0">
                <a:latin typeface="Times New Roman" panose="02020603050405020304" pitchFamily="18" charset="0"/>
                <a:cs typeface="Times New Roman" panose="02020603050405020304" pitchFamily="18" charset="0"/>
              </a:rPr>
              <a:t>Supplementary </a:t>
            </a:r>
            <a:r>
              <a:rPr lang="en-GB" b="1" dirty="0" smtClean="0">
                <a:latin typeface="Times New Roman" panose="02020603050405020304" pitchFamily="18" charset="0"/>
                <a:cs typeface="Times New Roman" panose="02020603050405020304" pitchFamily="18" charset="0"/>
              </a:rPr>
              <a:t>Figure </a:t>
            </a:r>
            <a:r>
              <a:rPr lang="en-GB" b="1" dirty="0" smtClean="0">
                <a:latin typeface="Times New Roman" panose="02020603050405020304" pitchFamily="18" charset="0"/>
                <a:cs typeface="Times New Roman" panose="02020603050405020304" pitchFamily="18" charset="0"/>
              </a:rPr>
              <a:t>S7.</a:t>
            </a:r>
            <a:r>
              <a:rPr lang="en-GB"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Locations inferred from SST at each weekly time step along the </a:t>
            </a:r>
            <a:r>
              <a:rPr lang="en-US" dirty="0" smtClean="0">
                <a:latin typeface="Times New Roman" panose="02020603050405020304" pitchFamily="18" charset="0"/>
                <a:cs typeface="Times New Roman" panose="02020603050405020304" pitchFamily="18" charset="0"/>
              </a:rPr>
              <a:t>wild Atlantic salmon two sea-winter (2SW) migration </a:t>
            </a:r>
            <a:r>
              <a:rPr lang="en-US" dirty="0">
                <a:latin typeface="Times New Roman" panose="02020603050405020304" pitchFamily="18" charset="0"/>
                <a:cs typeface="Times New Roman" panose="02020603050405020304" pitchFamily="18" charset="0"/>
              </a:rPr>
              <a:t>paths. Contours indicate 10%, 50%  and 90% C.I. of the density distribution of locations derived from the hidden Markov movement model. Solid contour lines indicate a time-step with observation data; dotted lines indicate a time-step without observation data. Blue dots show the mean location inferred from the HMM at each previous time-step. </a:t>
            </a:r>
            <a:endParaRPr lang="en-GB" dirty="0">
              <a:latin typeface="Times New Roman" panose="02020603050405020304" pitchFamily="18" charset="0"/>
              <a:cs typeface="Times New Roman" panose="02020603050405020304" pitchFamily="18" charset="0"/>
            </a:endParaRPr>
          </a:p>
        </p:txBody>
      </p:sp>
      <p:pic>
        <p:nvPicPr>
          <p:cNvPr id="4" name="contour_ID2009M116">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86852" y="0"/>
            <a:ext cx="6858000" cy="6858000"/>
          </a:xfrm>
          <a:prstGeom prst="rect">
            <a:avLst/>
          </a:prstGeom>
        </p:spPr>
      </p:pic>
    </p:spTree>
    <p:extLst>
      <p:ext uri="{BB962C8B-B14F-4D97-AF65-F5344CB8AC3E}">
        <p14:creationId xmlns:p14="http://schemas.microsoft.com/office/powerpoint/2010/main" val="65243083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390356" y="876822"/>
            <a:ext cx="4684734" cy="4801314"/>
          </a:xfrm>
          <a:prstGeom prst="rect">
            <a:avLst/>
          </a:prstGeom>
          <a:noFill/>
        </p:spPr>
        <p:txBody>
          <a:bodyPr wrap="square" rtlCol="0">
            <a:spAutoFit/>
          </a:bodyPr>
          <a:lstStyle/>
          <a:p>
            <a:r>
              <a:rPr lang="en-GB" b="1" dirty="0">
                <a:latin typeface="Times New Roman" panose="02020603050405020304" pitchFamily="18" charset="0"/>
                <a:cs typeface="Times New Roman" panose="02020603050405020304" pitchFamily="18" charset="0"/>
              </a:rPr>
              <a:t>Supplementary Figure </a:t>
            </a:r>
            <a:r>
              <a:rPr lang="en-GB" b="1" dirty="0" smtClean="0">
                <a:latin typeface="Times New Roman" panose="02020603050405020304" pitchFamily="18" charset="0"/>
                <a:cs typeface="Times New Roman" panose="02020603050405020304" pitchFamily="18" charset="0"/>
              </a:rPr>
              <a:t>S8.</a:t>
            </a:r>
            <a:r>
              <a:rPr lang="en-GB" dirty="0" smtClean="0">
                <a:latin typeface="Times New Roman" panose="02020603050405020304" pitchFamily="18" charset="0"/>
                <a:cs typeface="Times New Roman" panose="02020603050405020304" pitchFamily="18" charset="0"/>
              </a:rPr>
              <a:t> </a:t>
            </a:r>
            <a:r>
              <a:rPr lang="en-GB" dirty="0">
                <a:latin typeface="Times New Roman" panose="02020603050405020304" pitchFamily="18" charset="0"/>
                <a:cs typeface="Times New Roman" panose="02020603050405020304" pitchFamily="18" charset="0"/>
              </a:rPr>
              <a:t>Locations inferred from SST at various time points along the migration paths of the </a:t>
            </a:r>
            <a:r>
              <a:rPr lang="en-GB" dirty="0" smtClean="0">
                <a:latin typeface="Times New Roman" panose="02020603050405020304" pitchFamily="18" charset="0"/>
                <a:cs typeface="Times New Roman" panose="02020603050405020304" pitchFamily="18" charset="0"/>
              </a:rPr>
              <a:t>2SW </a:t>
            </a:r>
            <a:r>
              <a:rPr lang="en-GB" dirty="0">
                <a:latin typeface="Times New Roman" panose="02020603050405020304" pitchFamily="18" charset="0"/>
                <a:cs typeface="Times New Roman" panose="02020603050405020304" pitchFamily="18" charset="0"/>
              </a:rPr>
              <a:t>adult salmon. </a:t>
            </a:r>
            <a:r>
              <a:rPr lang="en-GB" dirty="0" err="1">
                <a:latin typeface="Times New Roman" panose="02020603050405020304" pitchFamily="18" charset="0"/>
                <a:cs typeface="Times New Roman" panose="02020603050405020304" pitchFamily="18" charset="0"/>
              </a:rPr>
              <a:t>Heatmap</a:t>
            </a:r>
            <a:r>
              <a:rPr lang="en-GB" dirty="0">
                <a:latin typeface="Times New Roman" panose="02020603050405020304" pitchFamily="18" charset="0"/>
                <a:cs typeface="Times New Roman" panose="02020603050405020304" pitchFamily="18" charset="0"/>
              </a:rPr>
              <a:t> area indicates 90% C.I. of the density distribution of locations derived from the hidden Markov movement model</a:t>
            </a:r>
            <a:r>
              <a:rPr lang="en-GB" dirty="0" smtClean="0">
                <a:latin typeface="Times New Roman" panose="02020603050405020304" pitchFamily="18" charset="0"/>
                <a:cs typeface="Times New Roman" panose="02020603050405020304" pitchFamily="18" charset="0"/>
              </a:rPr>
              <a:t>. The approximate location of Atlantic salmon post-</a:t>
            </a:r>
            <a:r>
              <a:rPr lang="en-GB" dirty="0" err="1" smtClean="0">
                <a:latin typeface="Times New Roman" panose="02020603050405020304" pitchFamily="18" charset="0"/>
                <a:cs typeface="Times New Roman" panose="02020603050405020304" pitchFamily="18" charset="0"/>
              </a:rPr>
              <a:t>smolt</a:t>
            </a:r>
            <a:r>
              <a:rPr lang="en-GB" dirty="0" smtClean="0">
                <a:latin typeface="Times New Roman" panose="02020603050405020304" pitchFamily="18" charset="0"/>
                <a:cs typeface="Times New Roman" panose="02020603050405020304" pitchFamily="18" charset="0"/>
              </a:rPr>
              <a:t> aggregations inferred from available fisheries and research cruise data (blue; Gilbey et al., 2021), adult captures in commercial fisheries at the Faroes and West Greenlan</a:t>
            </a:r>
            <a:r>
              <a:rPr lang="en-GB" dirty="0" smtClean="0">
                <a:latin typeface="Times New Roman" panose="02020603050405020304" pitchFamily="18" charset="0"/>
                <a:cs typeface="Times New Roman" panose="02020603050405020304" pitchFamily="18" charset="0"/>
              </a:rPr>
              <a:t>d (yellow; </a:t>
            </a:r>
            <a:r>
              <a:rPr lang="en-US" dirty="0">
                <a:latin typeface="Times New Roman" panose="02020603050405020304" pitchFamily="18" charset="0"/>
                <a:cs typeface="Times New Roman" panose="02020603050405020304" pitchFamily="18" charset="0"/>
              </a:rPr>
              <a:t>Bradbury et al., 2016; Ó </a:t>
            </a:r>
            <a:r>
              <a:rPr lang="en-US" dirty="0" err="1">
                <a:latin typeface="Times New Roman" panose="02020603050405020304" pitchFamily="18" charset="0"/>
                <a:cs typeface="Times New Roman" panose="02020603050405020304" pitchFamily="18" charset="0"/>
              </a:rPr>
              <a:t>Maoiléidigh</a:t>
            </a:r>
            <a:r>
              <a:rPr lang="en-US" dirty="0">
                <a:latin typeface="Times New Roman" panose="02020603050405020304" pitchFamily="18" charset="0"/>
                <a:cs typeface="Times New Roman" panose="02020603050405020304" pitchFamily="18" charset="0"/>
              </a:rPr>
              <a:t> et al., </a:t>
            </a:r>
            <a:r>
              <a:rPr lang="en-US" dirty="0" smtClean="0">
                <a:latin typeface="Times New Roman" panose="02020603050405020304" pitchFamily="18" charset="0"/>
                <a:cs typeface="Times New Roman" panose="02020603050405020304" pitchFamily="18" charset="0"/>
              </a:rPr>
              <a:t>2018), and post-spawned adult tracks from Danish &amp; (southern) Norwegian salmon fitted with pop-up satellite archival tags (red; </a:t>
            </a:r>
            <a:r>
              <a:rPr lang="en-US" dirty="0" err="1" smtClean="0">
                <a:latin typeface="Times New Roman" panose="02020603050405020304" pitchFamily="18" charset="0"/>
                <a:cs typeface="Times New Roman" panose="02020603050405020304" pitchFamily="18" charset="0"/>
              </a:rPr>
              <a:t>Rikardsen</a:t>
            </a:r>
            <a:r>
              <a:rPr lang="en-US" dirty="0" smtClean="0">
                <a:latin typeface="Times New Roman" panose="02020603050405020304" pitchFamily="18" charset="0"/>
                <a:cs typeface="Times New Roman" panose="02020603050405020304" pitchFamily="18" charset="0"/>
              </a:rPr>
              <a:t> et al., 2021). </a:t>
            </a:r>
            <a:r>
              <a:rPr lang="en-GB" dirty="0" smtClean="0">
                <a:latin typeface="Times New Roman" panose="02020603050405020304" pitchFamily="18" charset="0"/>
                <a:cs typeface="Times New Roman" panose="02020603050405020304" pitchFamily="18" charset="0"/>
              </a:rPr>
              <a:t> </a:t>
            </a:r>
            <a:endParaRPr lang="en-GB" i="1" dirty="0">
              <a:latin typeface="Times New Roman" panose="02020603050405020304" pitchFamily="18" charset="0"/>
              <a:cs typeface="Times New Roman" panose="02020603050405020304" pitchFamily="18" charset="0"/>
            </a:endParaRPr>
          </a:p>
          <a:p>
            <a:endParaRPr lang="en-GB" dirty="0">
              <a:latin typeface="Times New Roman" panose="02020603050405020304" pitchFamily="18" charset="0"/>
              <a:cs typeface="Times New Roman" panose="02020603050405020304" pitchFamily="18" charset="0"/>
            </a:endParaRPr>
          </a:p>
        </p:txBody>
      </p:sp>
      <p:grpSp>
        <p:nvGrpSpPr>
          <p:cNvPr id="4" name="Group 3"/>
          <p:cNvGrpSpPr/>
          <p:nvPr/>
        </p:nvGrpSpPr>
        <p:grpSpPr>
          <a:xfrm>
            <a:off x="104195" y="876822"/>
            <a:ext cx="6952953" cy="5073877"/>
            <a:chOff x="104195" y="876822"/>
            <a:chExt cx="6952953" cy="5073877"/>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11520" b="11750"/>
            <a:stretch/>
          </p:blipFill>
          <p:spPr>
            <a:xfrm>
              <a:off x="104195" y="876822"/>
              <a:ext cx="6952953" cy="5073877"/>
            </a:xfrm>
            <a:prstGeom prst="rect">
              <a:avLst/>
            </a:prstGeom>
          </p:spPr>
        </p:pic>
        <p:sp>
          <p:nvSpPr>
            <p:cNvPr id="3" name="Oval 2"/>
            <p:cNvSpPr/>
            <p:nvPr/>
          </p:nvSpPr>
          <p:spPr>
            <a:xfrm rot="1982094">
              <a:off x="1548272" y="1631584"/>
              <a:ext cx="200002" cy="385732"/>
            </a:xfrm>
            <a:prstGeom prst="ellipse">
              <a:avLst/>
            </a:prstGeom>
            <a:solidFill>
              <a:srgbClr val="9DC3E6">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rot="19515961">
              <a:off x="3206556" y="1385957"/>
              <a:ext cx="305839" cy="385732"/>
            </a:xfrm>
            <a:prstGeom prst="ellipse">
              <a:avLst/>
            </a:prstGeom>
            <a:solidFill>
              <a:srgbClr val="9DC3E6">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rot="19073103">
              <a:off x="4753635" y="1759853"/>
              <a:ext cx="206671" cy="184062"/>
            </a:xfrm>
            <a:prstGeom prst="ellipse">
              <a:avLst/>
            </a:prstGeom>
            <a:solidFill>
              <a:srgbClr val="9DC3E6">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rot="19073103">
              <a:off x="6425479" y="1809720"/>
              <a:ext cx="206671" cy="184062"/>
            </a:xfrm>
            <a:prstGeom prst="ellipse">
              <a:avLst/>
            </a:prstGeom>
            <a:solidFill>
              <a:schemeClr val="accent4">
                <a:lumMod val="60000"/>
                <a:lumOff val="40000"/>
                <a:alpha val="50196"/>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rot="19073103">
              <a:off x="1466501" y="3280622"/>
              <a:ext cx="206671" cy="184062"/>
            </a:xfrm>
            <a:prstGeom prst="ellipse">
              <a:avLst/>
            </a:prstGeom>
            <a:solidFill>
              <a:schemeClr val="accent4">
                <a:lumMod val="60000"/>
                <a:lumOff val="40000"/>
                <a:alpha val="50196"/>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rot="19073103">
              <a:off x="3116848" y="3280621"/>
              <a:ext cx="206671" cy="184062"/>
            </a:xfrm>
            <a:prstGeom prst="ellipse">
              <a:avLst/>
            </a:prstGeom>
            <a:solidFill>
              <a:schemeClr val="accent4">
                <a:lumMod val="60000"/>
                <a:lumOff val="40000"/>
                <a:alpha val="50196"/>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rot="19073103">
              <a:off x="5774930" y="3342584"/>
              <a:ext cx="142004" cy="335273"/>
            </a:xfrm>
            <a:prstGeom prst="ellipse">
              <a:avLst/>
            </a:prstGeom>
            <a:solidFill>
              <a:schemeClr val="accent4">
                <a:lumMod val="60000"/>
                <a:lumOff val="40000"/>
                <a:alpha val="50196"/>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p:nvSpPr>
          <p:spPr>
            <a:xfrm rot="19073103">
              <a:off x="3116847" y="4749426"/>
              <a:ext cx="206671" cy="184062"/>
            </a:xfrm>
            <a:prstGeom prst="ellipse">
              <a:avLst/>
            </a:prstGeom>
            <a:solidFill>
              <a:schemeClr val="accent4">
                <a:lumMod val="60000"/>
                <a:lumOff val="40000"/>
                <a:alpha val="50196"/>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p:cNvSpPr/>
            <p:nvPr/>
          </p:nvSpPr>
          <p:spPr>
            <a:xfrm rot="19073103">
              <a:off x="4753634" y="4778906"/>
              <a:ext cx="206671" cy="184062"/>
            </a:xfrm>
            <a:prstGeom prst="ellipse">
              <a:avLst/>
            </a:prstGeom>
            <a:solidFill>
              <a:schemeClr val="accent4">
                <a:lumMod val="60000"/>
                <a:lumOff val="40000"/>
                <a:alpha val="50196"/>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p:cNvSpPr/>
            <p:nvPr/>
          </p:nvSpPr>
          <p:spPr>
            <a:xfrm rot="19073103">
              <a:off x="798041" y="4828959"/>
              <a:ext cx="142004" cy="335273"/>
            </a:xfrm>
            <a:prstGeom prst="ellipse">
              <a:avLst/>
            </a:prstGeom>
            <a:solidFill>
              <a:schemeClr val="accent4">
                <a:lumMod val="60000"/>
                <a:lumOff val="40000"/>
                <a:alpha val="50196"/>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p:cNvSpPr/>
            <p:nvPr/>
          </p:nvSpPr>
          <p:spPr>
            <a:xfrm rot="21283929">
              <a:off x="1450243" y="1552613"/>
              <a:ext cx="305839" cy="423138"/>
            </a:xfrm>
            <a:prstGeom prst="ellipse">
              <a:avLst/>
            </a:prstGeom>
            <a:solidFill>
              <a:srgbClr val="C00000">
                <a:alpha val="50196"/>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p:cNvSpPr/>
            <p:nvPr/>
          </p:nvSpPr>
          <p:spPr>
            <a:xfrm rot="21283929">
              <a:off x="4746825" y="3023514"/>
              <a:ext cx="305839" cy="423138"/>
            </a:xfrm>
            <a:prstGeom prst="ellipse">
              <a:avLst/>
            </a:prstGeom>
            <a:solidFill>
              <a:srgbClr val="C00000">
                <a:alpha val="50196"/>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Oval 18"/>
            <p:cNvSpPr/>
            <p:nvPr/>
          </p:nvSpPr>
          <p:spPr>
            <a:xfrm rot="3149953">
              <a:off x="6433649" y="2770137"/>
              <a:ext cx="212792" cy="509565"/>
            </a:xfrm>
            <a:prstGeom prst="ellipse">
              <a:avLst/>
            </a:prstGeom>
            <a:solidFill>
              <a:srgbClr val="C00000">
                <a:alpha val="50196"/>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Oval 19"/>
            <p:cNvSpPr/>
            <p:nvPr/>
          </p:nvSpPr>
          <p:spPr>
            <a:xfrm rot="3149953">
              <a:off x="3149818" y="1316213"/>
              <a:ext cx="212792" cy="509565"/>
            </a:xfrm>
            <a:prstGeom prst="ellipse">
              <a:avLst/>
            </a:prstGeom>
            <a:solidFill>
              <a:srgbClr val="C00000">
                <a:alpha val="50196"/>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Oval 20"/>
            <p:cNvSpPr/>
            <p:nvPr/>
          </p:nvSpPr>
          <p:spPr>
            <a:xfrm rot="3149953">
              <a:off x="4793347" y="1286876"/>
              <a:ext cx="212792" cy="509565"/>
            </a:xfrm>
            <a:prstGeom prst="ellipse">
              <a:avLst/>
            </a:prstGeom>
            <a:solidFill>
              <a:srgbClr val="C00000">
                <a:alpha val="50196"/>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Oval 21"/>
            <p:cNvSpPr/>
            <p:nvPr/>
          </p:nvSpPr>
          <p:spPr>
            <a:xfrm rot="3149953">
              <a:off x="1486609" y="4262113"/>
              <a:ext cx="212792" cy="509565"/>
            </a:xfrm>
            <a:prstGeom prst="ellipse">
              <a:avLst/>
            </a:prstGeom>
            <a:solidFill>
              <a:srgbClr val="C00000">
                <a:alpha val="50196"/>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Oval 22"/>
            <p:cNvSpPr/>
            <p:nvPr/>
          </p:nvSpPr>
          <p:spPr>
            <a:xfrm rot="3149953">
              <a:off x="3030792" y="4445971"/>
              <a:ext cx="212792" cy="280996"/>
            </a:xfrm>
            <a:prstGeom prst="ellipse">
              <a:avLst/>
            </a:prstGeom>
            <a:solidFill>
              <a:srgbClr val="C00000">
                <a:alpha val="50196"/>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17974713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2439</TotalTime>
  <Words>599</Words>
  <Application>Microsoft Office PowerPoint</Application>
  <PresentationFormat>Widescreen</PresentationFormat>
  <Paragraphs>8</Paragraphs>
  <Slides>8</Slides>
  <Notes>0</Notes>
  <HiddenSlides>0</HiddenSlides>
  <MMClips>4</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Nora Hanson</dc:creator>
  <cp:lastModifiedBy>Nora Hanson</cp:lastModifiedBy>
  <cp:revision>14</cp:revision>
  <dcterms:created xsi:type="dcterms:W3CDTF">2022-10-15T15:12:47Z</dcterms:created>
  <dcterms:modified xsi:type="dcterms:W3CDTF">2022-11-25T11:25:26Z</dcterms:modified>
</cp:coreProperties>
</file>