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81" r:id="rId2"/>
    <p:sldId id="268" r:id="rId3"/>
    <p:sldId id="282" r:id="rId4"/>
    <p:sldId id="278" r:id="rId5"/>
    <p:sldId id="283" r:id="rId6"/>
  </p:sldIdLst>
  <p:sldSz cx="6480175" cy="5400675"/>
  <p:notesSz cx="6858000" cy="9144000"/>
  <p:defaultTextStyle>
    <a:defPPr>
      <a:defRPr lang="zh-CN"/>
    </a:defPPr>
    <a:lvl1pPr marL="0" algn="l" defTabSz="6788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39425" algn="l" defTabSz="6788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78851" algn="l" defTabSz="6788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18276" algn="l" defTabSz="6788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57701" algn="l" defTabSz="6788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697126" algn="l" defTabSz="6788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36552" algn="l" defTabSz="6788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75977" algn="l" defTabSz="6788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15402" algn="l" defTabSz="67885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01">
          <p15:clr>
            <a:srgbClr val="A4A3A4"/>
          </p15:clr>
        </p15:guide>
        <p15:guide id="2" pos="20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FF00"/>
    <a:srgbClr val="FFFF00"/>
    <a:srgbClr val="FF3300"/>
    <a:srgbClr val="0066FF"/>
    <a:srgbClr val="EB8206"/>
    <a:srgbClr val="FFA3B5"/>
    <a:srgbClr val="FF2D55"/>
    <a:srgbClr val="990000"/>
    <a:srgbClr val="A47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4" autoAdjust="0"/>
    <p:restoredTop sz="94660"/>
  </p:normalViewPr>
  <p:slideViewPr>
    <p:cSldViewPr>
      <p:cViewPr varScale="1">
        <p:scale>
          <a:sx n="137" d="100"/>
          <a:sy n="137" d="100"/>
        </p:scale>
        <p:origin x="-2394" y="-84"/>
      </p:cViewPr>
      <p:guideLst>
        <p:guide orient="horz" pos="1701"/>
        <p:guide pos="20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3CF90-B5AE-46D7-B4A8-A4ADFFDB0403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685800"/>
            <a:ext cx="41148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34725-4132-4CA3-A66B-D52BCB177F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440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34725-4132-4CA3-A66B-D52BCB177F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20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34725-4132-4CA3-A66B-D52BCB177F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572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34725-4132-4CA3-A66B-D52BCB177F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738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34725-4132-4CA3-A66B-D52BCB177F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383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86013" y="1677710"/>
            <a:ext cx="5508149" cy="11576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72026" y="3060382"/>
            <a:ext cx="4536123" cy="138017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9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8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8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5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36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7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15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698127" y="216278"/>
            <a:ext cx="1458039" cy="460807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4009" y="216278"/>
            <a:ext cx="4266115" cy="460807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1889" y="3470434"/>
            <a:ext cx="5508149" cy="1072634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11889" y="2289037"/>
            <a:ext cx="5508149" cy="118139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39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788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1827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577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9712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3655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7597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1540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4009" y="1260158"/>
            <a:ext cx="2862077" cy="356419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94089" y="1260158"/>
            <a:ext cx="2862077" cy="356419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4009" y="1208901"/>
            <a:ext cx="2863203" cy="50381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425" indent="0">
              <a:buNone/>
              <a:defRPr sz="1500" b="1"/>
            </a:lvl2pPr>
            <a:lvl3pPr marL="678851" indent="0">
              <a:buNone/>
              <a:defRPr sz="1300" b="1"/>
            </a:lvl3pPr>
            <a:lvl4pPr marL="1018276" indent="0">
              <a:buNone/>
              <a:defRPr sz="1200" b="1"/>
            </a:lvl4pPr>
            <a:lvl5pPr marL="1357701" indent="0">
              <a:buNone/>
              <a:defRPr sz="1200" b="1"/>
            </a:lvl5pPr>
            <a:lvl6pPr marL="1697126" indent="0">
              <a:buNone/>
              <a:defRPr sz="1200" b="1"/>
            </a:lvl6pPr>
            <a:lvl7pPr marL="2036552" indent="0">
              <a:buNone/>
              <a:defRPr sz="1200" b="1"/>
            </a:lvl7pPr>
            <a:lvl8pPr marL="2375977" indent="0">
              <a:buNone/>
              <a:defRPr sz="1200" b="1"/>
            </a:lvl8pPr>
            <a:lvl9pPr marL="271540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4009" y="1712714"/>
            <a:ext cx="2863203" cy="311163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291839" y="1208901"/>
            <a:ext cx="2864327" cy="50381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425" indent="0">
              <a:buNone/>
              <a:defRPr sz="1500" b="1"/>
            </a:lvl2pPr>
            <a:lvl3pPr marL="678851" indent="0">
              <a:buNone/>
              <a:defRPr sz="1300" b="1"/>
            </a:lvl3pPr>
            <a:lvl4pPr marL="1018276" indent="0">
              <a:buNone/>
              <a:defRPr sz="1200" b="1"/>
            </a:lvl4pPr>
            <a:lvl5pPr marL="1357701" indent="0">
              <a:buNone/>
              <a:defRPr sz="1200" b="1"/>
            </a:lvl5pPr>
            <a:lvl6pPr marL="1697126" indent="0">
              <a:buNone/>
              <a:defRPr sz="1200" b="1"/>
            </a:lvl6pPr>
            <a:lvl7pPr marL="2036552" indent="0">
              <a:buNone/>
              <a:defRPr sz="1200" b="1"/>
            </a:lvl7pPr>
            <a:lvl8pPr marL="2375977" indent="0">
              <a:buNone/>
              <a:defRPr sz="1200" b="1"/>
            </a:lvl8pPr>
            <a:lvl9pPr marL="271540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291839" y="1712714"/>
            <a:ext cx="2864327" cy="311163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4009" y="215027"/>
            <a:ext cx="2131933" cy="91511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33568" y="215028"/>
            <a:ext cx="3622598" cy="460932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4009" y="1130142"/>
            <a:ext cx="2131933" cy="3694212"/>
          </a:xfrm>
        </p:spPr>
        <p:txBody>
          <a:bodyPr/>
          <a:lstStyle>
            <a:lvl1pPr marL="0" indent="0">
              <a:buNone/>
              <a:defRPr sz="1000"/>
            </a:lvl1pPr>
            <a:lvl2pPr marL="339425" indent="0">
              <a:buNone/>
              <a:defRPr sz="900"/>
            </a:lvl2pPr>
            <a:lvl3pPr marL="678851" indent="0">
              <a:buNone/>
              <a:defRPr sz="700"/>
            </a:lvl3pPr>
            <a:lvl4pPr marL="1018276" indent="0">
              <a:buNone/>
              <a:defRPr sz="700"/>
            </a:lvl4pPr>
            <a:lvl5pPr marL="1357701" indent="0">
              <a:buNone/>
              <a:defRPr sz="700"/>
            </a:lvl5pPr>
            <a:lvl6pPr marL="1697126" indent="0">
              <a:buNone/>
              <a:defRPr sz="700"/>
            </a:lvl6pPr>
            <a:lvl7pPr marL="2036552" indent="0">
              <a:buNone/>
              <a:defRPr sz="700"/>
            </a:lvl7pPr>
            <a:lvl8pPr marL="2375977" indent="0">
              <a:buNone/>
              <a:defRPr sz="700"/>
            </a:lvl8pPr>
            <a:lvl9pPr marL="2715402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70160" y="3780473"/>
            <a:ext cx="3888105" cy="44630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270160" y="482560"/>
            <a:ext cx="3888105" cy="3240405"/>
          </a:xfrm>
        </p:spPr>
        <p:txBody>
          <a:bodyPr/>
          <a:lstStyle>
            <a:lvl1pPr marL="0" indent="0">
              <a:buNone/>
              <a:defRPr sz="2400"/>
            </a:lvl1pPr>
            <a:lvl2pPr marL="339425" indent="0">
              <a:buNone/>
              <a:defRPr sz="2100"/>
            </a:lvl2pPr>
            <a:lvl3pPr marL="678851" indent="0">
              <a:buNone/>
              <a:defRPr sz="1800"/>
            </a:lvl3pPr>
            <a:lvl4pPr marL="1018276" indent="0">
              <a:buNone/>
              <a:defRPr sz="1500"/>
            </a:lvl4pPr>
            <a:lvl5pPr marL="1357701" indent="0">
              <a:buNone/>
              <a:defRPr sz="1500"/>
            </a:lvl5pPr>
            <a:lvl6pPr marL="1697126" indent="0">
              <a:buNone/>
              <a:defRPr sz="1500"/>
            </a:lvl6pPr>
            <a:lvl7pPr marL="2036552" indent="0">
              <a:buNone/>
              <a:defRPr sz="1500"/>
            </a:lvl7pPr>
            <a:lvl8pPr marL="2375977" indent="0">
              <a:buNone/>
              <a:defRPr sz="1500"/>
            </a:lvl8pPr>
            <a:lvl9pPr marL="271540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70160" y="4226779"/>
            <a:ext cx="3888105" cy="633829"/>
          </a:xfrm>
        </p:spPr>
        <p:txBody>
          <a:bodyPr/>
          <a:lstStyle>
            <a:lvl1pPr marL="0" indent="0">
              <a:buNone/>
              <a:defRPr sz="1000"/>
            </a:lvl1pPr>
            <a:lvl2pPr marL="339425" indent="0">
              <a:buNone/>
              <a:defRPr sz="900"/>
            </a:lvl2pPr>
            <a:lvl3pPr marL="678851" indent="0">
              <a:buNone/>
              <a:defRPr sz="700"/>
            </a:lvl3pPr>
            <a:lvl4pPr marL="1018276" indent="0">
              <a:buNone/>
              <a:defRPr sz="700"/>
            </a:lvl4pPr>
            <a:lvl5pPr marL="1357701" indent="0">
              <a:buNone/>
              <a:defRPr sz="700"/>
            </a:lvl5pPr>
            <a:lvl6pPr marL="1697126" indent="0">
              <a:buNone/>
              <a:defRPr sz="700"/>
            </a:lvl6pPr>
            <a:lvl7pPr marL="2036552" indent="0">
              <a:buNone/>
              <a:defRPr sz="700"/>
            </a:lvl7pPr>
            <a:lvl8pPr marL="2375977" indent="0">
              <a:buNone/>
              <a:defRPr sz="700"/>
            </a:lvl8pPr>
            <a:lvl9pPr marL="2715402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24009" y="216277"/>
            <a:ext cx="5832158" cy="900113"/>
          </a:xfrm>
          <a:prstGeom prst="rect">
            <a:avLst/>
          </a:prstGeom>
        </p:spPr>
        <p:txBody>
          <a:bodyPr vert="horz" lIns="67885" tIns="33943" rIns="67885" bIns="3394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4009" y="1260158"/>
            <a:ext cx="5832158" cy="3564196"/>
          </a:xfrm>
          <a:prstGeom prst="rect">
            <a:avLst/>
          </a:prstGeom>
        </p:spPr>
        <p:txBody>
          <a:bodyPr vert="horz" lIns="67885" tIns="33943" rIns="67885" bIns="3394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24009" y="5005626"/>
            <a:ext cx="1512041" cy="287536"/>
          </a:xfrm>
          <a:prstGeom prst="rect">
            <a:avLst/>
          </a:prstGeom>
        </p:spPr>
        <p:txBody>
          <a:bodyPr vert="horz" lIns="67885" tIns="33943" rIns="67885" bIns="3394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14060" y="5005626"/>
            <a:ext cx="2052055" cy="287536"/>
          </a:xfrm>
          <a:prstGeom prst="rect">
            <a:avLst/>
          </a:prstGeom>
        </p:spPr>
        <p:txBody>
          <a:bodyPr vert="horz" lIns="67885" tIns="33943" rIns="67885" bIns="3394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644125" y="5005626"/>
            <a:ext cx="1512041" cy="287536"/>
          </a:xfrm>
          <a:prstGeom prst="rect">
            <a:avLst/>
          </a:prstGeom>
        </p:spPr>
        <p:txBody>
          <a:bodyPr vert="horz" lIns="67885" tIns="33943" rIns="67885" bIns="3394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78851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569" indent="-254569" algn="l" defTabSz="6788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1566" indent="-212141" algn="l" defTabSz="678851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48563" indent="-169713" algn="l" defTabSz="678851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988" indent="-169713" algn="l" defTabSz="678851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7414" indent="-169713" algn="l" defTabSz="678851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6839" indent="-169713" algn="l" defTabSz="67885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06264" indent="-169713" algn="l" defTabSz="67885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45690" indent="-169713" algn="l" defTabSz="67885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85115" indent="-169713" algn="l" defTabSz="67885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788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9425" algn="l" defTabSz="6788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8851" algn="l" defTabSz="6788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18276" algn="l" defTabSz="6788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57701" algn="l" defTabSz="6788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97126" algn="l" defTabSz="6788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36552" algn="l" defTabSz="6788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75977" algn="l" defTabSz="6788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15402" algn="l" defTabSz="6788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tiff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.wmf"/><Relationship Id="rId10" Type="http://schemas.openxmlformats.org/officeDocument/2006/relationships/image" Target="../media/image2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Relationship Id="rId1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2.emf"/><Relationship Id="rId5" Type="http://schemas.openxmlformats.org/officeDocument/2006/relationships/image" Target="../media/image7.wmf"/><Relationship Id="rId10" Type="http://schemas.openxmlformats.org/officeDocument/2006/relationships/image" Target="../media/image11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18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5.e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emf"/><Relationship Id="rId11" Type="http://schemas.openxmlformats.org/officeDocument/2006/relationships/oleObject" Target="../embeddings/oleObject9.bin"/><Relationship Id="rId5" Type="http://schemas.openxmlformats.org/officeDocument/2006/relationships/image" Target="../media/image20.png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14.emf"/><Relationship Id="rId4" Type="http://schemas.openxmlformats.org/officeDocument/2006/relationships/image" Target="../media/image19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jpeg"/><Relationship Id="rId12" Type="http://schemas.openxmlformats.org/officeDocument/2006/relationships/image" Target="../media/image2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jpeg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对象 28">
            <a:extLst>
              <a:ext uri="{FF2B5EF4-FFF2-40B4-BE49-F238E27FC236}">
                <a16:creationId xmlns:a16="http://schemas.microsoft.com/office/drawing/2014/main" xmlns="" id="{744340BC-D1A9-4BE5-A3A0-7863AAE581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212283"/>
              </p:ext>
            </p:extLst>
          </p:nvPr>
        </p:nvGraphicFramePr>
        <p:xfrm>
          <a:off x="-273" y="2787344"/>
          <a:ext cx="2159000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1" name="Graph" r:id="rId4" imgW="2159640" imgH="2159640" progId="Origin95.Graph">
                  <p:embed/>
                </p:oleObj>
              </mc:Choice>
              <mc:Fallback>
                <p:oleObj name="Graph" r:id="rId4" imgW="2159640" imgH="215964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73" y="2787344"/>
                        <a:ext cx="2159000" cy="215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8303" y="25206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a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E:\D盘备份\11T6\CISE\TEM\20211220 1121 wang lifeng\1#\1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t="53210" r="35695" b="970"/>
          <a:stretch/>
        </p:blipFill>
        <p:spPr bwMode="auto">
          <a:xfrm>
            <a:off x="485878" y="492301"/>
            <a:ext cx="1536316" cy="165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接连接符 6"/>
          <p:cNvCxnSpPr/>
          <p:nvPr/>
        </p:nvCxnSpPr>
        <p:spPr>
          <a:xfrm>
            <a:off x="1531586" y="2028022"/>
            <a:ext cx="43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51671" y="1797709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solidFill>
                  <a:schemeClr val="bg1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10 nm</a:t>
            </a:r>
            <a:endParaRPr lang="zh-CN" altLang="en-US" sz="105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33" y="2628636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d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49240" y="262352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e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60226" y="2621436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f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1318882" y="3842649"/>
            <a:ext cx="8547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ZCISe-TCA</a:t>
            </a:r>
            <a:endParaRPr lang="zh-CN" altLang="en-US" sz="10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5400000">
            <a:off x="1659970" y="3172014"/>
            <a:ext cx="546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ZCISe</a:t>
            </a:r>
            <a:endParaRPr lang="zh-CN" altLang="en-US" sz="1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03471" y="515854"/>
            <a:ext cx="894918" cy="829789"/>
            <a:chOff x="959728" y="492796"/>
            <a:chExt cx="894918" cy="829789"/>
          </a:xfrm>
        </p:grpSpPr>
        <p:pic>
          <p:nvPicPr>
            <p:cNvPr id="1347" name="Picture 32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5927" r="847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43" t="25623" r="29292" b="24336"/>
            <a:stretch/>
          </p:blipFill>
          <p:spPr bwMode="auto">
            <a:xfrm>
              <a:off x="959728" y="492796"/>
              <a:ext cx="894918" cy="829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44" name="直接连接符 1343"/>
            <p:cNvCxnSpPr>
              <a:cxnSpLocks/>
            </p:cNvCxnSpPr>
            <p:nvPr/>
          </p:nvCxnSpPr>
          <p:spPr>
            <a:xfrm>
              <a:off x="1105490" y="925253"/>
              <a:ext cx="0" cy="216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>
              <a:cxnSpLocks/>
            </p:cNvCxnSpPr>
            <p:nvPr/>
          </p:nvCxnSpPr>
          <p:spPr>
            <a:xfrm>
              <a:off x="1839801" y="925253"/>
              <a:ext cx="0" cy="216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9" name="直接箭头连接符 1348"/>
            <p:cNvCxnSpPr>
              <a:cxnSpLocks/>
            </p:cNvCxnSpPr>
            <p:nvPr/>
          </p:nvCxnSpPr>
          <p:spPr>
            <a:xfrm flipH="1">
              <a:off x="1125018" y="1033253"/>
              <a:ext cx="180000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1" name="直接箭头连接符 1350"/>
            <p:cNvCxnSpPr>
              <a:cxnSpLocks/>
            </p:cNvCxnSpPr>
            <p:nvPr/>
          </p:nvCxnSpPr>
          <p:spPr>
            <a:xfrm>
              <a:off x="1638300" y="1032213"/>
              <a:ext cx="180000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2" name="TextBox 1351"/>
            <p:cNvSpPr txBox="1"/>
            <p:nvPr/>
          </p:nvSpPr>
          <p:spPr>
            <a:xfrm>
              <a:off x="1223863" y="900137"/>
              <a:ext cx="484428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nm</a:t>
              </a:r>
              <a:endParaRPr lang="zh-CN" alt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xmlns="" id="{BBDDA632-21F5-4EEF-913C-DA8DEB87F4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883798"/>
              </p:ext>
            </p:extLst>
          </p:nvPr>
        </p:nvGraphicFramePr>
        <p:xfrm>
          <a:off x="2192957" y="299731"/>
          <a:ext cx="2159000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2" name="Graph" r:id="rId9" imgW="2159640" imgH="2159640" progId="Origin50.Graph">
                  <p:embed/>
                </p:oleObj>
              </mc:Choice>
              <mc:Fallback>
                <p:oleObj name="Graph" r:id="rId9" imgW="2159640" imgH="21596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92957" y="299731"/>
                        <a:ext cx="2159000" cy="215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直接箭头连接符 51"/>
          <p:cNvCxnSpPr>
            <a:cxnSpLocks/>
          </p:cNvCxnSpPr>
          <p:nvPr/>
        </p:nvCxnSpPr>
        <p:spPr>
          <a:xfrm>
            <a:off x="3622139" y="1208711"/>
            <a:ext cx="0" cy="71980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013909"/>
              </p:ext>
            </p:extLst>
          </p:nvPr>
        </p:nvGraphicFramePr>
        <p:xfrm>
          <a:off x="4367339" y="294255"/>
          <a:ext cx="2159000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3" name="Graph" r:id="rId11" imgW="2159640" imgH="2159640" progId="Origin50.Graph">
                  <p:embed/>
                </p:oleObj>
              </mc:Choice>
              <mc:Fallback>
                <p:oleObj name="Graph" r:id="rId11" imgW="2159640" imgH="21596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67339" y="294255"/>
                        <a:ext cx="2159000" cy="215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642436" y="2647599"/>
            <a:ext cx="8547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ZCISe-TCA</a:t>
            </a:r>
            <a:endParaRPr lang="zh-CN" altLang="en-US" sz="10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264347" y="252067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b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372087" y="27111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c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72571" y="3593140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dirty="0" smtClean="0">
                <a:latin typeface="Arial" pitchFamily="34" charset="0"/>
                <a:cs typeface="Arial" pitchFamily="34" charset="0"/>
              </a:rPr>
              <a:t> bleach</a:t>
            </a:r>
            <a:endParaRPr lang="zh-CN" altLang="en-US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48" name="组合 1347"/>
          <p:cNvGrpSpPr/>
          <p:nvPr/>
        </p:nvGrpSpPr>
        <p:grpSpPr>
          <a:xfrm>
            <a:off x="2327810" y="2647904"/>
            <a:ext cx="2159000" cy="2297883"/>
            <a:chOff x="2161207" y="2424373"/>
            <a:chExt cx="2159000" cy="2297883"/>
          </a:xfrm>
        </p:grpSpPr>
        <p:graphicFrame>
          <p:nvGraphicFramePr>
            <p:cNvPr id="23" name="对象 22">
              <a:extLst>
                <a:ext uri="{FF2B5EF4-FFF2-40B4-BE49-F238E27FC236}">
                  <a16:creationId xmlns:a16="http://schemas.microsoft.com/office/drawing/2014/main" xmlns="" id="{645AEA40-7ED2-4D0A-8E58-404E0321829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9383093"/>
                </p:ext>
              </p:extLst>
            </p:nvPr>
          </p:nvGraphicFramePr>
          <p:xfrm>
            <a:off x="2161207" y="2563256"/>
            <a:ext cx="2159000" cy="215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94" name="Graph" r:id="rId13" imgW="2159640" imgH="2159640" progId="Origin95.Graph">
                    <p:embed/>
                  </p:oleObj>
                </mc:Choice>
                <mc:Fallback>
                  <p:oleObj name="Graph" r:id="rId13" imgW="2159640" imgH="2159640" progId="Origin95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161207" y="2563256"/>
                          <a:ext cx="2159000" cy="215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TextBox 55"/>
            <p:cNvSpPr txBox="1"/>
            <p:nvPr/>
          </p:nvSpPr>
          <p:spPr>
            <a:xfrm>
              <a:off x="2779231" y="2424373"/>
              <a:ext cx="8547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err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ZCISe-TCA</a:t>
              </a:r>
              <a:endParaRPr lang="zh-CN" altLang="en-US" sz="1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958587" y="3369609"/>
              <a:ext cx="5469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baseline="30000" dirty="0" err="1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altLang="zh-CN" sz="1000" dirty="0" err="1" smtClean="0">
                  <a:latin typeface="Arial" pitchFamily="34" charset="0"/>
                  <a:cs typeface="Arial" pitchFamily="34" charset="0"/>
                </a:rPr>
                <a:t>TCA</a:t>
              </a:r>
              <a:r>
                <a:rPr lang="en-US" altLang="zh-CN" sz="1000" dirty="0" smtClean="0">
                  <a:latin typeface="Arial" pitchFamily="34" charset="0"/>
                  <a:cs typeface="Arial" pitchFamily="34" charset="0"/>
                </a:rPr>
                <a:t>*</a:t>
              </a:r>
              <a:endParaRPr lang="zh-CN" alt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5400000">
              <a:off x="3661885" y="3364080"/>
              <a:ext cx="5469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baseline="30000" dirty="0" err="1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altLang="zh-CN" sz="1000" dirty="0" err="1" smtClean="0">
                  <a:latin typeface="Arial" pitchFamily="34" charset="0"/>
                  <a:cs typeface="Arial" pitchFamily="34" charset="0"/>
                </a:rPr>
                <a:t>TCA</a:t>
              </a:r>
              <a:r>
                <a:rPr lang="en-US" altLang="zh-CN" sz="1000" dirty="0" smtClean="0">
                  <a:latin typeface="Arial" pitchFamily="34" charset="0"/>
                  <a:cs typeface="Arial" pitchFamily="34" charset="0"/>
                </a:rPr>
                <a:t>*</a:t>
              </a:r>
              <a:endParaRPr lang="zh-CN" alt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46" name="组合 1345"/>
          <p:cNvGrpSpPr/>
          <p:nvPr/>
        </p:nvGrpSpPr>
        <p:grpSpPr>
          <a:xfrm>
            <a:off x="4856818" y="2654084"/>
            <a:ext cx="1551621" cy="1894271"/>
            <a:chOff x="4720422" y="2395122"/>
            <a:chExt cx="1551621" cy="1894271"/>
          </a:xfrm>
        </p:grpSpPr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xmlns="" id="{08D262FA-66E4-480C-B7FC-8B0ECD2E211D}"/>
                </a:ext>
              </a:extLst>
            </p:cNvPr>
            <p:cNvSpPr/>
            <p:nvPr/>
          </p:nvSpPr>
          <p:spPr>
            <a:xfrm>
              <a:off x="4720422" y="2617761"/>
              <a:ext cx="1551621" cy="1671632"/>
            </a:xfrm>
            <a:prstGeom prst="rect">
              <a:avLst/>
            </a:prstGeom>
            <a:gradFill flip="none" rotWithShape="1">
              <a:gsLst>
                <a:gs pos="1000">
                  <a:srgbClr val="D64F3E">
                    <a:alpha val="20000"/>
                  </a:srgbClr>
                </a:gs>
                <a:gs pos="46639">
                  <a:schemeClr val="bg1"/>
                </a:gs>
                <a:gs pos="100000">
                  <a:srgbClr val="EB8206">
                    <a:alpha val="20000"/>
                  </a:srgbClr>
                </a:gs>
                <a:gs pos="100000">
                  <a:srgbClr val="FF6600">
                    <a:alpha val="784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5823102" y="2936016"/>
              <a:ext cx="279130" cy="989118"/>
            </a:xfrm>
            <a:prstGeom prst="ellipse">
              <a:avLst/>
            </a:prstGeom>
            <a:solidFill>
              <a:srgbClr val="D64F3E">
                <a:alpha val="20000"/>
              </a:srgbClr>
            </a:solidFill>
            <a:ln w="19050">
              <a:solidFill>
                <a:schemeClr val="tx1">
                  <a:lumMod val="75000"/>
                  <a:lumOff val="25000"/>
                  <a:alpha val="3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6" name="直接连接符 135"/>
            <p:cNvCxnSpPr/>
            <p:nvPr/>
          </p:nvCxnSpPr>
          <p:spPr>
            <a:xfrm>
              <a:off x="4839461" y="2904719"/>
              <a:ext cx="36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>
              <a:off x="4840539" y="3969168"/>
              <a:ext cx="36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/>
          </p:nvCxnSpPr>
          <p:spPr>
            <a:xfrm>
              <a:off x="5291756" y="3063688"/>
              <a:ext cx="198069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>
              <a:off x="5292430" y="3835136"/>
              <a:ext cx="198069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椭圆 142"/>
            <p:cNvSpPr/>
            <p:nvPr/>
          </p:nvSpPr>
          <p:spPr>
            <a:xfrm>
              <a:off x="4891463" y="3921690"/>
              <a:ext cx="72000" cy="7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sp>
          <p:nvSpPr>
            <p:cNvPr id="144" name="椭圆 143"/>
            <p:cNvSpPr/>
            <p:nvPr/>
          </p:nvSpPr>
          <p:spPr>
            <a:xfrm>
              <a:off x="4891463" y="2852463"/>
              <a:ext cx="72000" cy="72000"/>
            </a:xfrm>
            <a:prstGeom prst="ellipse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761657" y="3971524"/>
              <a:ext cx="3545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VB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740822" y="2646789"/>
              <a:ext cx="3706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ea typeface="Ebrima" panose="02000000000000000000" pitchFamily="2" charset="0"/>
                  <a:cs typeface="Arial" panose="020B0604020202020204" pitchFamily="34" charset="0"/>
                </a:rPr>
                <a:t>CB</a:t>
              </a:r>
              <a:endParaRPr lang="zh-CN" altLang="en-US" sz="10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5693794" y="2613004"/>
              <a:ext cx="56297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LUMO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688229" y="4028658"/>
              <a:ext cx="5838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HOMO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4876339" y="2395122"/>
              <a:ext cx="56618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ZCISe</a:t>
              </a:r>
              <a:endParaRPr lang="zh-CN" altLang="en-U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701934" y="2402929"/>
              <a:ext cx="441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solidFill>
                    <a:srgbClr val="EB82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TCA</a:t>
              </a:r>
              <a:endParaRPr lang="zh-CN" altLang="en-US" sz="1000" dirty="0">
                <a:solidFill>
                  <a:srgbClr val="EB82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5095823" y="2834587"/>
              <a:ext cx="7056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r>
                <a:rPr lang="en-US" altLang="zh-CN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100s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ps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5141641" y="3817793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~1 </a:t>
              </a:r>
              <a:r>
                <a:rPr lang="en-US" altLang="zh-CN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ps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右箭头 101"/>
            <p:cNvSpPr/>
            <p:nvPr/>
          </p:nvSpPr>
          <p:spPr>
            <a:xfrm>
              <a:off x="5368071" y="3288825"/>
              <a:ext cx="612000" cy="72000"/>
            </a:xfrm>
            <a:custGeom>
              <a:avLst/>
              <a:gdLst>
                <a:gd name="connsiteX0" fmla="*/ 0 w 1787514"/>
                <a:gd name="connsiteY0" fmla="*/ 144016 h 576064"/>
                <a:gd name="connsiteX1" fmla="*/ 1499482 w 1787514"/>
                <a:gd name="connsiteY1" fmla="*/ 144016 h 576064"/>
                <a:gd name="connsiteX2" fmla="*/ 1499482 w 1787514"/>
                <a:gd name="connsiteY2" fmla="*/ 0 h 576064"/>
                <a:gd name="connsiteX3" fmla="*/ 1787514 w 1787514"/>
                <a:gd name="connsiteY3" fmla="*/ 288032 h 576064"/>
                <a:gd name="connsiteX4" fmla="*/ 1499482 w 1787514"/>
                <a:gd name="connsiteY4" fmla="*/ 576064 h 576064"/>
                <a:gd name="connsiteX5" fmla="*/ 1499482 w 1787514"/>
                <a:gd name="connsiteY5" fmla="*/ 432048 h 576064"/>
                <a:gd name="connsiteX6" fmla="*/ 0 w 1787514"/>
                <a:gd name="connsiteY6" fmla="*/ 432048 h 576064"/>
                <a:gd name="connsiteX7" fmla="*/ 0 w 1787514"/>
                <a:gd name="connsiteY7" fmla="*/ 144016 h 576064"/>
                <a:gd name="connsiteX0" fmla="*/ 0 w 1787514"/>
                <a:gd name="connsiteY0" fmla="*/ 144016 h 576064"/>
                <a:gd name="connsiteX1" fmla="*/ 1499482 w 1787514"/>
                <a:gd name="connsiteY1" fmla="*/ 144016 h 576064"/>
                <a:gd name="connsiteX2" fmla="*/ 1499482 w 1787514"/>
                <a:gd name="connsiteY2" fmla="*/ 0 h 576064"/>
                <a:gd name="connsiteX3" fmla="*/ 1787514 w 1787514"/>
                <a:gd name="connsiteY3" fmla="*/ 288032 h 576064"/>
                <a:gd name="connsiteX4" fmla="*/ 1499482 w 1787514"/>
                <a:gd name="connsiteY4" fmla="*/ 576064 h 576064"/>
                <a:gd name="connsiteX5" fmla="*/ 1499482 w 1787514"/>
                <a:gd name="connsiteY5" fmla="*/ 432048 h 576064"/>
                <a:gd name="connsiteX6" fmla="*/ 0 w 1787514"/>
                <a:gd name="connsiteY6" fmla="*/ 348228 h 576064"/>
                <a:gd name="connsiteX7" fmla="*/ 0 w 1787514"/>
                <a:gd name="connsiteY7" fmla="*/ 144016 h 576064"/>
                <a:gd name="connsiteX0" fmla="*/ 0 w 1787514"/>
                <a:gd name="connsiteY0" fmla="*/ 212596 h 576064"/>
                <a:gd name="connsiteX1" fmla="*/ 1499482 w 1787514"/>
                <a:gd name="connsiteY1" fmla="*/ 144016 h 576064"/>
                <a:gd name="connsiteX2" fmla="*/ 1499482 w 1787514"/>
                <a:gd name="connsiteY2" fmla="*/ 0 h 576064"/>
                <a:gd name="connsiteX3" fmla="*/ 1787514 w 1787514"/>
                <a:gd name="connsiteY3" fmla="*/ 288032 h 576064"/>
                <a:gd name="connsiteX4" fmla="*/ 1499482 w 1787514"/>
                <a:gd name="connsiteY4" fmla="*/ 576064 h 576064"/>
                <a:gd name="connsiteX5" fmla="*/ 1499482 w 1787514"/>
                <a:gd name="connsiteY5" fmla="*/ 432048 h 576064"/>
                <a:gd name="connsiteX6" fmla="*/ 0 w 1787514"/>
                <a:gd name="connsiteY6" fmla="*/ 348228 h 576064"/>
                <a:gd name="connsiteX7" fmla="*/ 0 w 1787514"/>
                <a:gd name="connsiteY7" fmla="*/ 212596 h 576064"/>
                <a:gd name="connsiteX0" fmla="*/ 0 w 1787514"/>
                <a:gd name="connsiteY0" fmla="*/ 281176 h 576064"/>
                <a:gd name="connsiteX1" fmla="*/ 1499482 w 1787514"/>
                <a:gd name="connsiteY1" fmla="*/ 144016 h 576064"/>
                <a:gd name="connsiteX2" fmla="*/ 1499482 w 1787514"/>
                <a:gd name="connsiteY2" fmla="*/ 0 h 576064"/>
                <a:gd name="connsiteX3" fmla="*/ 1787514 w 1787514"/>
                <a:gd name="connsiteY3" fmla="*/ 288032 h 576064"/>
                <a:gd name="connsiteX4" fmla="*/ 1499482 w 1787514"/>
                <a:gd name="connsiteY4" fmla="*/ 576064 h 576064"/>
                <a:gd name="connsiteX5" fmla="*/ 1499482 w 1787514"/>
                <a:gd name="connsiteY5" fmla="*/ 432048 h 576064"/>
                <a:gd name="connsiteX6" fmla="*/ 0 w 1787514"/>
                <a:gd name="connsiteY6" fmla="*/ 348228 h 576064"/>
                <a:gd name="connsiteX7" fmla="*/ 0 w 1787514"/>
                <a:gd name="connsiteY7" fmla="*/ 281176 h 576064"/>
                <a:gd name="connsiteX0" fmla="*/ 0 w 1787514"/>
                <a:gd name="connsiteY0" fmla="*/ 281176 h 576064"/>
                <a:gd name="connsiteX1" fmla="*/ 1499482 w 1787514"/>
                <a:gd name="connsiteY1" fmla="*/ 144016 h 576064"/>
                <a:gd name="connsiteX2" fmla="*/ 1499482 w 1787514"/>
                <a:gd name="connsiteY2" fmla="*/ 0 h 576064"/>
                <a:gd name="connsiteX3" fmla="*/ 1787514 w 1787514"/>
                <a:gd name="connsiteY3" fmla="*/ 288032 h 576064"/>
                <a:gd name="connsiteX4" fmla="*/ 1499482 w 1787514"/>
                <a:gd name="connsiteY4" fmla="*/ 576064 h 576064"/>
                <a:gd name="connsiteX5" fmla="*/ 1499482 w 1787514"/>
                <a:gd name="connsiteY5" fmla="*/ 432048 h 576064"/>
                <a:gd name="connsiteX6" fmla="*/ 0 w 1787514"/>
                <a:gd name="connsiteY6" fmla="*/ 325368 h 576064"/>
                <a:gd name="connsiteX7" fmla="*/ 0 w 1787514"/>
                <a:gd name="connsiteY7" fmla="*/ 281176 h 576064"/>
                <a:gd name="connsiteX0" fmla="*/ 0 w 1787514"/>
                <a:gd name="connsiteY0" fmla="*/ 304036 h 576064"/>
                <a:gd name="connsiteX1" fmla="*/ 1499482 w 1787514"/>
                <a:gd name="connsiteY1" fmla="*/ 144016 h 576064"/>
                <a:gd name="connsiteX2" fmla="*/ 1499482 w 1787514"/>
                <a:gd name="connsiteY2" fmla="*/ 0 h 576064"/>
                <a:gd name="connsiteX3" fmla="*/ 1787514 w 1787514"/>
                <a:gd name="connsiteY3" fmla="*/ 288032 h 576064"/>
                <a:gd name="connsiteX4" fmla="*/ 1499482 w 1787514"/>
                <a:gd name="connsiteY4" fmla="*/ 576064 h 576064"/>
                <a:gd name="connsiteX5" fmla="*/ 1499482 w 1787514"/>
                <a:gd name="connsiteY5" fmla="*/ 432048 h 576064"/>
                <a:gd name="connsiteX6" fmla="*/ 0 w 1787514"/>
                <a:gd name="connsiteY6" fmla="*/ 325368 h 576064"/>
                <a:gd name="connsiteX7" fmla="*/ 0 w 1787514"/>
                <a:gd name="connsiteY7" fmla="*/ 304036 h 576064"/>
                <a:gd name="connsiteX0" fmla="*/ 0 w 1787514"/>
                <a:gd name="connsiteY0" fmla="*/ 304036 h 576064"/>
                <a:gd name="connsiteX1" fmla="*/ 1499482 w 1787514"/>
                <a:gd name="connsiteY1" fmla="*/ 144016 h 576064"/>
                <a:gd name="connsiteX2" fmla="*/ 1499482 w 1787514"/>
                <a:gd name="connsiteY2" fmla="*/ 0 h 576064"/>
                <a:gd name="connsiteX3" fmla="*/ 1787514 w 1787514"/>
                <a:gd name="connsiteY3" fmla="*/ 288032 h 576064"/>
                <a:gd name="connsiteX4" fmla="*/ 1499482 w 1787514"/>
                <a:gd name="connsiteY4" fmla="*/ 576064 h 576064"/>
                <a:gd name="connsiteX5" fmla="*/ 1499482 w 1787514"/>
                <a:gd name="connsiteY5" fmla="*/ 432048 h 576064"/>
                <a:gd name="connsiteX6" fmla="*/ 0 w 1787514"/>
                <a:gd name="connsiteY6" fmla="*/ 317748 h 576064"/>
                <a:gd name="connsiteX7" fmla="*/ 0 w 1787514"/>
                <a:gd name="connsiteY7" fmla="*/ 304036 h 576064"/>
                <a:gd name="connsiteX0" fmla="*/ 0 w 1787514"/>
                <a:gd name="connsiteY0" fmla="*/ 639316 h 911344"/>
                <a:gd name="connsiteX1" fmla="*/ 1499482 w 1787514"/>
                <a:gd name="connsiteY1" fmla="*/ 479296 h 911344"/>
                <a:gd name="connsiteX2" fmla="*/ 1484242 w 1787514"/>
                <a:gd name="connsiteY2" fmla="*/ 0 h 911344"/>
                <a:gd name="connsiteX3" fmla="*/ 1787514 w 1787514"/>
                <a:gd name="connsiteY3" fmla="*/ 623312 h 911344"/>
                <a:gd name="connsiteX4" fmla="*/ 1499482 w 1787514"/>
                <a:gd name="connsiteY4" fmla="*/ 911344 h 911344"/>
                <a:gd name="connsiteX5" fmla="*/ 1499482 w 1787514"/>
                <a:gd name="connsiteY5" fmla="*/ 767328 h 911344"/>
                <a:gd name="connsiteX6" fmla="*/ 0 w 1787514"/>
                <a:gd name="connsiteY6" fmla="*/ 653028 h 911344"/>
                <a:gd name="connsiteX7" fmla="*/ 0 w 1787514"/>
                <a:gd name="connsiteY7" fmla="*/ 639316 h 911344"/>
                <a:gd name="connsiteX0" fmla="*/ 0 w 1787514"/>
                <a:gd name="connsiteY0" fmla="*/ 639316 h 1239004"/>
                <a:gd name="connsiteX1" fmla="*/ 1499482 w 1787514"/>
                <a:gd name="connsiteY1" fmla="*/ 479296 h 1239004"/>
                <a:gd name="connsiteX2" fmla="*/ 1484242 w 1787514"/>
                <a:gd name="connsiteY2" fmla="*/ 0 h 1239004"/>
                <a:gd name="connsiteX3" fmla="*/ 1787514 w 1787514"/>
                <a:gd name="connsiteY3" fmla="*/ 623312 h 1239004"/>
                <a:gd name="connsiteX4" fmla="*/ 1507102 w 1787514"/>
                <a:gd name="connsiteY4" fmla="*/ 1239004 h 1239004"/>
                <a:gd name="connsiteX5" fmla="*/ 1499482 w 1787514"/>
                <a:gd name="connsiteY5" fmla="*/ 767328 h 1239004"/>
                <a:gd name="connsiteX6" fmla="*/ 0 w 1787514"/>
                <a:gd name="connsiteY6" fmla="*/ 653028 h 1239004"/>
                <a:gd name="connsiteX7" fmla="*/ 0 w 1787514"/>
                <a:gd name="connsiteY7" fmla="*/ 639316 h 1239004"/>
                <a:gd name="connsiteX0" fmla="*/ 0 w 1787514"/>
                <a:gd name="connsiteY0" fmla="*/ 281176 h 880864"/>
                <a:gd name="connsiteX1" fmla="*/ 1499482 w 1787514"/>
                <a:gd name="connsiteY1" fmla="*/ 121156 h 880864"/>
                <a:gd name="connsiteX2" fmla="*/ 1528957 w 1787514"/>
                <a:gd name="connsiteY2" fmla="*/ 0 h 880864"/>
                <a:gd name="connsiteX3" fmla="*/ 1787514 w 1787514"/>
                <a:gd name="connsiteY3" fmla="*/ 265172 h 880864"/>
                <a:gd name="connsiteX4" fmla="*/ 1507102 w 1787514"/>
                <a:gd name="connsiteY4" fmla="*/ 880864 h 880864"/>
                <a:gd name="connsiteX5" fmla="*/ 1499482 w 1787514"/>
                <a:gd name="connsiteY5" fmla="*/ 409188 h 880864"/>
                <a:gd name="connsiteX6" fmla="*/ 0 w 1787514"/>
                <a:gd name="connsiteY6" fmla="*/ 294888 h 880864"/>
                <a:gd name="connsiteX7" fmla="*/ 0 w 1787514"/>
                <a:gd name="connsiteY7" fmla="*/ 281176 h 880864"/>
                <a:gd name="connsiteX0" fmla="*/ 0 w 1787514"/>
                <a:gd name="connsiteY0" fmla="*/ 281176 h 515104"/>
                <a:gd name="connsiteX1" fmla="*/ 1499482 w 1787514"/>
                <a:gd name="connsiteY1" fmla="*/ 121156 h 515104"/>
                <a:gd name="connsiteX2" fmla="*/ 1528957 w 1787514"/>
                <a:gd name="connsiteY2" fmla="*/ 0 h 515104"/>
                <a:gd name="connsiteX3" fmla="*/ 1787514 w 1787514"/>
                <a:gd name="connsiteY3" fmla="*/ 265172 h 515104"/>
                <a:gd name="connsiteX4" fmla="*/ 1526266 w 1787514"/>
                <a:gd name="connsiteY4" fmla="*/ 515104 h 515104"/>
                <a:gd name="connsiteX5" fmla="*/ 1499482 w 1787514"/>
                <a:gd name="connsiteY5" fmla="*/ 409188 h 515104"/>
                <a:gd name="connsiteX6" fmla="*/ 0 w 1787514"/>
                <a:gd name="connsiteY6" fmla="*/ 294888 h 515104"/>
                <a:gd name="connsiteX7" fmla="*/ 0 w 1787514"/>
                <a:gd name="connsiteY7" fmla="*/ 281176 h 51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7514" h="515104">
                  <a:moveTo>
                    <a:pt x="0" y="281176"/>
                  </a:moveTo>
                  <a:lnTo>
                    <a:pt x="1499482" y="121156"/>
                  </a:lnTo>
                  <a:lnTo>
                    <a:pt x="1528957" y="0"/>
                  </a:lnTo>
                  <a:lnTo>
                    <a:pt x="1787514" y="265172"/>
                  </a:lnTo>
                  <a:lnTo>
                    <a:pt x="1526266" y="515104"/>
                  </a:lnTo>
                  <a:lnTo>
                    <a:pt x="1499482" y="409188"/>
                  </a:lnTo>
                  <a:lnTo>
                    <a:pt x="0" y="294888"/>
                  </a:lnTo>
                  <a:lnTo>
                    <a:pt x="0" y="28117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50000">
                  <a:schemeClr val="tx1">
                    <a:lumMod val="75000"/>
                    <a:lumOff val="2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cxnSp>
          <p:nvCxnSpPr>
            <p:cNvPr id="68" name="直接连接符 67"/>
            <p:cNvCxnSpPr/>
            <p:nvPr/>
          </p:nvCxnSpPr>
          <p:spPr>
            <a:xfrm>
              <a:off x="5742191" y="2836467"/>
              <a:ext cx="43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5743082" y="4059500"/>
              <a:ext cx="43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>
              <a:off x="5871008" y="3140798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椭圆 70"/>
            <p:cNvSpPr/>
            <p:nvPr/>
          </p:nvSpPr>
          <p:spPr>
            <a:xfrm>
              <a:off x="5923010" y="3088542"/>
              <a:ext cx="72000" cy="72000"/>
            </a:xfrm>
            <a:prstGeom prst="ellipse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cxnSp>
          <p:nvCxnSpPr>
            <p:cNvPr id="72" name="直接箭头连接符 71"/>
            <p:cNvCxnSpPr>
              <a:cxnSpLocks/>
            </p:cNvCxnSpPr>
            <p:nvPr/>
          </p:nvCxnSpPr>
          <p:spPr>
            <a:xfrm flipV="1">
              <a:off x="5961275" y="2992651"/>
              <a:ext cx="0" cy="216000"/>
            </a:xfrm>
            <a:prstGeom prst="straightConnector1">
              <a:avLst/>
            </a:prstGeom>
            <a:ln w="19050">
              <a:solidFill>
                <a:srgbClr val="99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>
              <a:off x="5877781" y="3778808"/>
              <a:ext cx="18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椭圆 73"/>
            <p:cNvSpPr/>
            <p:nvPr/>
          </p:nvSpPr>
          <p:spPr>
            <a:xfrm>
              <a:off x="5929783" y="3726552"/>
              <a:ext cx="72000" cy="72000"/>
            </a:xfrm>
            <a:prstGeom prst="ellipse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cxnSp>
          <p:nvCxnSpPr>
            <p:cNvPr id="75" name="直接箭头连接符 74"/>
            <p:cNvCxnSpPr>
              <a:cxnSpLocks/>
            </p:cNvCxnSpPr>
            <p:nvPr/>
          </p:nvCxnSpPr>
          <p:spPr>
            <a:xfrm flipV="1">
              <a:off x="5968048" y="3640723"/>
              <a:ext cx="0" cy="216000"/>
            </a:xfrm>
            <a:prstGeom prst="straightConnector1">
              <a:avLst/>
            </a:prstGeom>
            <a:ln w="19050">
              <a:solidFill>
                <a:srgbClr val="99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5179957" y="3029811"/>
              <a:ext cx="4042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trap</a:t>
              </a:r>
              <a:endPara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195291" y="3617484"/>
              <a:ext cx="4058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Cu*</a:t>
              </a:r>
              <a:endPara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199729" y="3328812"/>
              <a:ext cx="8483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TET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 ~14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ns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2" name="直接箭头连接符 81"/>
            <p:cNvCxnSpPr>
              <a:cxnSpLocks/>
            </p:cNvCxnSpPr>
            <p:nvPr/>
          </p:nvCxnSpPr>
          <p:spPr>
            <a:xfrm flipV="1">
              <a:off x="4927791" y="2904719"/>
              <a:ext cx="0" cy="1008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箭头连接符 83"/>
            <p:cNvCxnSpPr>
              <a:cxnSpLocks/>
            </p:cNvCxnSpPr>
            <p:nvPr/>
          </p:nvCxnSpPr>
          <p:spPr>
            <a:xfrm>
              <a:off x="4985409" y="2923075"/>
              <a:ext cx="288000" cy="144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箭头连接符 88"/>
            <p:cNvCxnSpPr>
              <a:cxnSpLocks/>
            </p:cNvCxnSpPr>
            <p:nvPr/>
          </p:nvCxnSpPr>
          <p:spPr>
            <a:xfrm flipV="1">
              <a:off x="4982562" y="3839299"/>
              <a:ext cx="288000" cy="108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直接箭头连接符 63"/>
          <p:cNvCxnSpPr>
            <a:cxnSpLocks/>
          </p:cNvCxnSpPr>
          <p:nvPr/>
        </p:nvCxnSpPr>
        <p:spPr>
          <a:xfrm>
            <a:off x="1933443" y="4476294"/>
            <a:ext cx="252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>
            <a:cxnSpLocks/>
          </p:cNvCxnSpPr>
          <p:nvPr/>
        </p:nvCxnSpPr>
        <p:spPr>
          <a:xfrm>
            <a:off x="4258292" y="4473119"/>
            <a:ext cx="252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490687" y="4510598"/>
            <a:ext cx="2904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000" dirty="0" smtClean="0">
                <a:latin typeface="Arial" pitchFamily="34" charset="0"/>
                <a:cs typeface="Arial" pitchFamily="34" charset="0"/>
              </a:rPr>
              <a:t>0</a:t>
            </a:r>
            <a:endParaRPr lang="zh-CN" alt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879651" y="4510597"/>
            <a:ext cx="2904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000" dirty="0" smtClean="0">
                <a:latin typeface="Arial" pitchFamily="34" charset="0"/>
                <a:cs typeface="Arial" pitchFamily="34" charset="0"/>
              </a:rPr>
              <a:t>0</a:t>
            </a:r>
            <a:endParaRPr lang="zh-CN" alt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Box 383"/>
          <p:cNvSpPr txBox="1"/>
          <p:nvPr/>
        </p:nvSpPr>
        <p:spPr>
          <a:xfrm>
            <a:off x="785275" y="78697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a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5" name="TextBox 384"/>
          <p:cNvSpPr txBox="1"/>
          <p:nvPr/>
        </p:nvSpPr>
        <p:spPr>
          <a:xfrm>
            <a:off x="4156528" y="75237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b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84378" y="273250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c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096071" y="2706811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d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xmlns="" id="{18FDA1BA-A131-429B-AF45-D3C9E23DF9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514778"/>
              </p:ext>
            </p:extLst>
          </p:nvPr>
        </p:nvGraphicFramePr>
        <p:xfrm>
          <a:off x="681038" y="2916907"/>
          <a:ext cx="2447925" cy="187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0" name="Graph" r:id="rId4" imgW="2448000" imgH="1872000" progId="Origin50.Graph">
                  <p:embed/>
                </p:oleObj>
              </mc:Choice>
              <mc:Fallback>
                <p:oleObj name="Graph" r:id="rId4" imgW="2448000" imgH="18720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1038" y="2916907"/>
                        <a:ext cx="2447925" cy="187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xmlns="" id="{64B306D6-0C2C-4676-9EC2-7C39AD2F36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980369"/>
              </p:ext>
            </p:extLst>
          </p:nvPr>
        </p:nvGraphicFramePr>
        <p:xfrm>
          <a:off x="3096418" y="2886395"/>
          <a:ext cx="2447925" cy="187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1" name="Graph" r:id="rId6" imgW="2448000" imgH="1872000" progId="Origin50.Graph">
                  <p:embed/>
                </p:oleObj>
              </mc:Choice>
              <mc:Fallback>
                <p:oleObj name="Graph" r:id="rId6" imgW="2448000" imgH="18720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96418" y="2886395"/>
                        <a:ext cx="2447925" cy="187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矩形 47"/>
          <p:cNvSpPr/>
          <p:nvPr/>
        </p:nvSpPr>
        <p:spPr>
          <a:xfrm>
            <a:off x="3634079" y="3153502"/>
            <a:ext cx="1656000" cy="72000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3643038" y="3778715"/>
            <a:ext cx="1656000" cy="72000"/>
          </a:xfrm>
          <a:prstGeom prst="rect">
            <a:avLst/>
          </a:prstGeom>
          <a:solidFill>
            <a:srgbClr val="FFC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3637005" y="3910919"/>
            <a:ext cx="1656000" cy="72000"/>
          </a:xfrm>
          <a:prstGeom prst="rect">
            <a:avLst/>
          </a:prstGeom>
          <a:solidFill>
            <a:srgbClr val="996600">
              <a:alpha val="3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392215" y="972145"/>
            <a:ext cx="906017" cy="1444842"/>
            <a:chOff x="4399916" y="1054937"/>
            <a:chExt cx="906017" cy="144484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6834ACC2-A572-4F29-9927-01BED2196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5898" t="21574" r="12185" b="26419"/>
            <a:stretch/>
          </p:blipFill>
          <p:spPr>
            <a:xfrm>
              <a:off x="4405361" y="1275208"/>
              <a:ext cx="864000" cy="1224571"/>
            </a:xfrm>
            <a:prstGeom prst="rect">
              <a:avLst/>
            </a:prstGeom>
          </p:spPr>
        </p:pic>
        <p:sp>
          <p:nvSpPr>
            <p:cNvPr id="51" name="文本框 18">
              <a:extLst>
                <a:ext uri="{FF2B5EF4-FFF2-40B4-BE49-F238E27FC236}">
                  <a16:creationId xmlns:a16="http://schemas.microsoft.com/office/drawing/2014/main" xmlns="" id="{FC8D855B-66E7-40CA-8453-EB13C4A57C7D}"/>
                </a:ext>
              </a:extLst>
            </p:cNvPr>
            <p:cNvSpPr txBox="1"/>
            <p:nvPr/>
          </p:nvSpPr>
          <p:spPr>
            <a:xfrm>
              <a:off x="4399916" y="1054937"/>
              <a:ext cx="9060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solidFill>
                    <a:srgbClr val="990000"/>
                  </a:solidFill>
                  <a:latin typeface="Arial" panose="020B0604020202020204" pitchFamily="34" charset="0"/>
                  <a:ea typeface="Segoe UI" pitchFamily="34" charset="0"/>
                  <a:cs typeface="Arial" panose="020B0604020202020204" pitchFamily="34" charset="0"/>
                </a:rPr>
                <a:t>808 nm exc.</a:t>
              </a:r>
              <a:endParaRPr lang="zh-CN" altLang="en-US" sz="1000" baseline="-250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3" name="矩形 112">
            <a:extLst>
              <a:ext uri="{FF2B5EF4-FFF2-40B4-BE49-F238E27FC236}">
                <a16:creationId xmlns:a16="http://schemas.microsoft.com/office/drawing/2014/main" xmlns="" id="{F8D4259D-2E8C-4899-9EF3-FF0777614679}"/>
              </a:ext>
            </a:extLst>
          </p:cNvPr>
          <p:cNvSpPr/>
          <p:nvPr/>
        </p:nvSpPr>
        <p:spPr>
          <a:xfrm>
            <a:off x="2260597" y="970297"/>
            <a:ext cx="1618903" cy="1545723"/>
          </a:xfrm>
          <a:prstGeom prst="rect">
            <a:avLst/>
          </a:prstGeom>
          <a:gradFill>
            <a:gsLst>
              <a:gs pos="0">
                <a:schemeClr val="accent1">
                  <a:alpha val="1000"/>
                </a:schemeClr>
              </a:gs>
              <a:gs pos="70000">
                <a:srgbClr val="EB8206">
                  <a:alpha val="20000"/>
                </a:srgbClr>
              </a:gs>
              <a:gs pos="30000">
                <a:srgbClr val="EB8206">
                  <a:alpha val="20000"/>
                </a:srgbClr>
              </a:gs>
              <a:gs pos="100000">
                <a:srgbClr val="4472C4">
                  <a:alpha val="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xmlns="" id="{08D262FA-66E4-480C-B7FC-8B0ECD2E211D}"/>
              </a:ext>
            </a:extLst>
          </p:cNvPr>
          <p:cNvSpPr/>
          <p:nvPr/>
        </p:nvSpPr>
        <p:spPr>
          <a:xfrm>
            <a:off x="1126565" y="970298"/>
            <a:ext cx="747275" cy="1545265"/>
          </a:xfrm>
          <a:prstGeom prst="rect">
            <a:avLst/>
          </a:prstGeom>
          <a:gradFill>
            <a:gsLst>
              <a:gs pos="0">
                <a:srgbClr val="F2CFC1">
                  <a:alpha val="10000"/>
                </a:srgbClr>
              </a:gs>
              <a:gs pos="68000">
                <a:srgbClr val="990000">
                  <a:alpha val="40000"/>
                </a:srgbClr>
              </a:gs>
              <a:gs pos="33000">
                <a:srgbClr val="990000">
                  <a:alpha val="40000"/>
                </a:srgbClr>
              </a:gs>
              <a:gs pos="100000">
                <a:schemeClr val="accent6">
                  <a:lumMod val="20000"/>
                  <a:lumOff val="80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237" name="Picture 45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0" t="12002" r="18434" b="14364"/>
          <a:stretch/>
        </p:blipFill>
        <p:spPr bwMode="auto">
          <a:xfrm>
            <a:off x="1302221" y="988889"/>
            <a:ext cx="618409" cy="61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任意多边形: 形状 14">
            <a:extLst>
              <a:ext uri="{FF2B5EF4-FFF2-40B4-BE49-F238E27FC236}">
                <a16:creationId xmlns:a16="http://schemas.microsoft.com/office/drawing/2014/main" xmlns="" id="{2F22787B-62EA-4B79-B360-14C178D9E316}"/>
              </a:ext>
            </a:extLst>
          </p:cNvPr>
          <p:cNvSpPr/>
          <p:nvPr/>
        </p:nvSpPr>
        <p:spPr>
          <a:xfrm rot="10800000">
            <a:off x="3069239" y="1206710"/>
            <a:ext cx="384884" cy="548310"/>
          </a:xfrm>
          <a:custGeom>
            <a:avLst/>
            <a:gdLst>
              <a:gd name="connsiteX0" fmla="*/ 466725 w 466725"/>
              <a:gd name="connsiteY0" fmla="*/ 0 h 1247775"/>
              <a:gd name="connsiteX1" fmla="*/ 447675 w 466725"/>
              <a:gd name="connsiteY1" fmla="*/ 304800 h 1247775"/>
              <a:gd name="connsiteX2" fmla="*/ 400050 w 466725"/>
              <a:gd name="connsiteY2" fmla="*/ 542925 h 1247775"/>
              <a:gd name="connsiteX3" fmla="*/ 304800 w 466725"/>
              <a:gd name="connsiteY3" fmla="*/ 819150 h 1247775"/>
              <a:gd name="connsiteX4" fmla="*/ 200025 w 466725"/>
              <a:gd name="connsiteY4" fmla="*/ 1019175 h 1247775"/>
              <a:gd name="connsiteX5" fmla="*/ 0 w 466725"/>
              <a:gd name="connsiteY5" fmla="*/ 1247775 h 1247775"/>
              <a:gd name="connsiteX0" fmla="*/ 573348 w 573348"/>
              <a:gd name="connsiteY0" fmla="*/ 0 h 1280609"/>
              <a:gd name="connsiteX1" fmla="*/ 554298 w 573348"/>
              <a:gd name="connsiteY1" fmla="*/ 304800 h 1280609"/>
              <a:gd name="connsiteX2" fmla="*/ 506673 w 573348"/>
              <a:gd name="connsiteY2" fmla="*/ 542925 h 1280609"/>
              <a:gd name="connsiteX3" fmla="*/ 411423 w 573348"/>
              <a:gd name="connsiteY3" fmla="*/ 819150 h 1280609"/>
              <a:gd name="connsiteX4" fmla="*/ 306648 w 573348"/>
              <a:gd name="connsiteY4" fmla="*/ 1019175 h 1280609"/>
              <a:gd name="connsiteX5" fmla="*/ 0 w 573348"/>
              <a:gd name="connsiteY5" fmla="*/ 1280609 h 1280609"/>
              <a:gd name="connsiteX0" fmla="*/ 573348 w 573348"/>
              <a:gd name="connsiteY0" fmla="*/ 0 h 1280609"/>
              <a:gd name="connsiteX1" fmla="*/ 554298 w 573348"/>
              <a:gd name="connsiteY1" fmla="*/ 304800 h 1280609"/>
              <a:gd name="connsiteX2" fmla="*/ 506673 w 573348"/>
              <a:gd name="connsiteY2" fmla="*/ 542925 h 1280609"/>
              <a:gd name="connsiteX3" fmla="*/ 411423 w 573348"/>
              <a:gd name="connsiteY3" fmla="*/ 819150 h 1280609"/>
              <a:gd name="connsiteX4" fmla="*/ 277030 w 573348"/>
              <a:gd name="connsiteY4" fmla="*/ 1060218 h 1280609"/>
              <a:gd name="connsiteX5" fmla="*/ 0 w 573348"/>
              <a:gd name="connsiteY5" fmla="*/ 1280609 h 1280609"/>
              <a:gd name="connsiteX0" fmla="*/ 573348 w 573348"/>
              <a:gd name="connsiteY0" fmla="*/ 0 h 1280609"/>
              <a:gd name="connsiteX1" fmla="*/ 554298 w 573348"/>
              <a:gd name="connsiteY1" fmla="*/ 304800 h 1280609"/>
              <a:gd name="connsiteX2" fmla="*/ 506673 w 573348"/>
              <a:gd name="connsiteY2" fmla="*/ 542925 h 1280609"/>
              <a:gd name="connsiteX3" fmla="*/ 411423 w 573348"/>
              <a:gd name="connsiteY3" fmla="*/ 819150 h 1280609"/>
              <a:gd name="connsiteX4" fmla="*/ 277030 w 573348"/>
              <a:gd name="connsiteY4" fmla="*/ 1060218 h 1280609"/>
              <a:gd name="connsiteX5" fmla="*/ 0 w 573348"/>
              <a:gd name="connsiteY5" fmla="*/ 1280609 h 1280609"/>
              <a:gd name="connsiteX0" fmla="*/ 591118 w 591118"/>
              <a:gd name="connsiteY0" fmla="*/ 0 h 1264192"/>
              <a:gd name="connsiteX1" fmla="*/ 572068 w 591118"/>
              <a:gd name="connsiteY1" fmla="*/ 304800 h 1264192"/>
              <a:gd name="connsiteX2" fmla="*/ 524443 w 591118"/>
              <a:gd name="connsiteY2" fmla="*/ 542925 h 1264192"/>
              <a:gd name="connsiteX3" fmla="*/ 429193 w 591118"/>
              <a:gd name="connsiteY3" fmla="*/ 819150 h 1264192"/>
              <a:gd name="connsiteX4" fmla="*/ 294800 w 591118"/>
              <a:gd name="connsiteY4" fmla="*/ 1060218 h 1264192"/>
              <a:gd name="connsiteX5" fmla="*/ 0 w 591118"/>
              <a:gd name="connsiteY5" fmla="*/ 1264192 h 1264192"/>
              <a:gd name="connsiteX0" fmla="*/ 591118 w 591118"/>
              <a:gd name="connsiteY0" fmla="*/ 0 h 1264192"/>
              <a:gd name="connsiteX1" fmla="*/ 572068 w 591118"/>
              <a:gd name="connsiteY1" fmla="*/ 304800 h 1264192"/>
              <a:gd name="connsiteX2" fmla="*/ 524443 w 591118"/>
              <a:gd name="connsiteY2" fmla="*/ 542925 h 1264192"/>
              <a:gd name="connsiteX3" fmla="*/ 429193 w 591118"/>
              <a:gd name="connsiteY3" fmla="*/ 819150 h 1264192"/>
              <a:gd name="connsiteX4" fmla="*/ 294800 w 591118"/>
              <a:gd name="connsiteY4" fmla="*/ 1060218 h 1264192"/>
              <a:gd name="connsiteX5" fmla="*/ 165047 w 591118"/>
              <a:gd name="connsiteY5" fmla="*/ 1175137 h 1264192"/>
              <a:gd name="connsiteX6" fmla="*/ 0 w 591118"/>
              <a:gd name="connsiteY6" fmla="*/ 1264192 h 1264192"/>
              <a:gd name="connsiteX0" fmla="*/ 591118 w 591118"/>
              <a:gd name="connsiteY0" fmla="*/ 0 h 1264192"/>
              <a:gd name="connsiteX1" fmla="*/ 572068 w 591118"/>
              <a:gd name="connsiteY1" fmla="*/ 304800 h 1264192"/>
              <a:gd name="connsiteX2" fmla="*/ 524443 w 591118"/>
              <a:gd name="connsiteY2" fmla="*/ 542925 h 1264192"/>
              <a:gd name="connsiteX3" fmla="*/ 429193 w 591118"/>
              <a:gd name="connsiteY3" fmla="*/ 819150 h 1264192"/>
              <a:gd name="connsiteX4" fmla="*/ 324418 w 591118"/>
              <a:gd name="connsiteY4" fmla="*/ 1010967 h 1264192"/>
              <a:gd name="connsiteX5" fmla="*/ 165047 w 591118"/>
              <a:gd name="connsiteY5" fmla="*/ 1175137 h 1264192"/>
              <a:gd name="connsiteX6" fmla="*/ 0 w 591118"/>
              <a:gd name="connsiteY6" fmla="*/ 1264192 h 126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118" h="1264192">
                <a:moveTo>
                  <a:pt x="591118" y="0"/>
                </a:moveTo>
                <a:cubicBezTo>
                  <a:pt x="587149" y="107156"/>
                  <a:pt x="583180" y="214313"/>
                  <a:pt x="572068" y="304800"/>
                </a:cubicBezTo>
                <a:cubicBezTo>
                  <a:pt x="560956" y="395287"/>
                  <a:pt x="548255" y="457200"/>
                  <a:pt x="524443" y="542925"/>
                </a:cubicBezTo>
                <a:cubicBezTo>
                  <a:pt x="500631" y="628650"/>
                  <a:pt x="462531" y="741143"/>
                  <a:pt x="429193" y="819150"/>
                </a:cubicBezTo>
                <a:cubicBezTo>
                  <a:pt x="395856" y="897157"/>
                  <a:pt x="368442" y="951636"/>
                  <a:pt x="324418" y="1010967"/>
                </a:cubicBezTo>
                <a:cubicBezTo>
                  <a:pt x="280394" y="1070298"/>
                  <a:pt x="214180" y="1141141"/>
                  <a:pt x="165047" y="1175137"/>
                </a:cubicBezTo>
                <a:cubicBezTo>
                  <a:pt x="115914" y="1209133"/>
                  <a:pt x="27508" y="1249350"/>
                  <a:pt x="0" y="1264192"/>
                </a:cubicBezTo>
              </a:path>
            </a:pathLst>
          </a:custGeom>
          <a:noFill/>
          <a:ln w="12700" cap="rnd">
            <a:solidFill>
              <a:srgbClr val="990000"/>
            </a:solidFill>
            <a:prstDash val="sysDash"/>
            <a:round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xmlns="" id="{40A5CDAC-D08B-432C-AFFC-C01AA616E329}"/>
              </a:ext>
            </a:extLst>
          </p:cNvPr>
          <p:cNvCxnSpPr>
            <a:cxnSpLocks/>
          </p:cNvCxnSpPr>
          <p:nvPr/>
        </p:nvCxnSpPr>
        <p:spPr>
          <a:xfrm>
            <a:off x="1143500" y="2512014"/>
            <a:ext cx="273600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任意多边形: 形状 13">
            <a:extLst>
              <a:ext uri="{FF2B5EF4-FFF2-40B4-BE49-F238E27FC236}">
                <a16:creationId xmlns:a16="http://schemas.microsoft.com/office/drawing/2014/main" xmlns="" id="{88C96314-43E8-4A27-947D-1AB811AD7441}"/>
              </a:ext>
            </a:extLst>
          </p:cNvPr>
          <p:cNvSpPr/>
          <p:nvPr/>
        </p:nvSpPr>
        <p:spPr>
          <a:xfrm>
            <a:off x="2815296" y="1815039"/>
            <a:ext cx="262605" cy="686766"/>
          </a:xfrm>
          <a:custGeom>
            <a:avLst/>
            <a:gdLst>
              <a:gd name="connsiteX0" fmla="*/ 466725 w 466725"/>
              <a:gd name="connsiteY0" fmla="*/ 0 h 1247775"/>
              <a:gd name="connsiteX1" fmla="*/ 447675 w 466725"/>
              <a:gd name="connsiteY1" fmla="*/ 304800 h 1247775"/>
              <a:gd name="connsiteX2" fmla="*/ 400050 w 466725"/>
              <a:gd name="connsiteY2" fmla="*/ 542925 h 1247775"/>
              <a:gd name="connsiteX3" fmla="*/ 304800 w 466725"/>
              <a:gd name="connsiteY3" fmla="*/ 819150 h 1247775"/>
              <a:gd name="connsiteX4" fmla="*/ 200025 w 466725"/>
              <a:gd name="connsiteY4" fmla="*/ 1019175 h 1247775"/>
              <a:gd name="connsiteX5" fmla="*/ 0 w 466725"/>
              <a:gd name="connsiteY5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725" h="1247775">
                <a:moveTo>
                  <a:pt x="466725" y="0"/>
                </a:moveTo>
                <a:cubicBezTo>
                  <a:pt x="462756" y="107156"/>
                  <a:pt x="458787" y="214313"/>
                  <a:pt x="447675" y="304800"/>
                </a:cubicBezTo>
                <a:cubicBezTo>
                  <a:pt x="436563" y="395287"/>
                  <a:pt x="423862" y="457200"/>
                  <a:pt x="400050" y="542925"/>
                </a:cubicBezTo>
                <a:cubicBezTo>
                  <a:pt x="376238" y="628650"/>
                  <a:pt x="338137" y="739775"/>
                  <a:pt x="304800" y="819150"/>
                </a:cubicBezTo>
                <a:cubicBezTo>
                  <a:pt x="271463" y="898525"/>
                  <a:pt x="250825" y="947738"/>
                  <a:pt x="200025" y="1019175"/>
                </a:cubicBezTo>
                <a:cubicBezTo>
                  <a:pt x="149225" y="1090612"/>
                  <a:pt x="74612" y="1169193"/>
                  <a:pt x="0" y="1247775"/>
                </a:cubicBezTo>
              </a:path>
            </a:pathLst>
          </a:custGeom>
          <a:noFill/>
          <a:ln w="12700" cap="rnd">
            <a:solidFill>
              <a:srgbClr val="990000"/>
            </a:solidFill>
            <a:prstDash val="sysDash"/>
            <a:round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文本框 17">
            <a:extLst>
              <a:ext uri="{FF2B5EF4-FFF2-40B4-BE49-F238E27FC236}">
                <a16:creationId xmlns:a16="http://schemas.microsoft.com/office/drawing/2014/main" xmlns="" id="{04787F0A-0394-438C-BF9F-F27579B27EAC}"/>
              </a:ext>
            </a:extLst>
          </p:cNvPr>
          <p:cNvSpPr txBox="1"/>
          <p:nvPr/>
        </p:nvSpPr>
        <p:spPr>
          <a:xfrm>
            <a:off x="1295871" y="1670598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err="1">
                <a:solidFill>
                  <a:srgbClr val="990000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ZCISe</a:t>
            </a:r>
            <a:r>
              <a:rPr lang="en-US" altLang="zh-CN" sz="1000" dirty="0">
                <a:solidFill>
                  <a:srgbClr val="990000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</a:t>
            </a:r>
            <a:endParaRPr lang="zh-CN" altLang="en-US" sz="10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xmlns="" id="{C6B0F751-61A5-4079-ABB0-DB2D184F3C93}"/>
              </a:ext>
            </a:extLst>
          </p:cNvPr>
          <p:cNvCxnSpPr/>
          <p:nvPr/>
        </p:nvCxnSpPr>
        <p:spPr>
          <a:xfrm>
            <a:off x="1145505" y="1645565"/>
            <a:ext cx="542589" cy="0"/>
          </a:xfrm>
          <a:prstGeom prst="line">
            <a:avLst/>
          </a:prstGeom>
          <a:ln w="1905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文本框 21">
            <a:extLst>
              <a:ext uri="{FF2B5EF4-FFF2-40B4-BE49-F238E27FC236}">
                <a16:creationId xmlns:a16="http://schemas.microsoft.com/office/drawing/2014/main" xmlns="" id="{62657BAC-222D-4A21-8484-B7ED4DA276F2}"/>
              </a:ext>
            </a:extLst>
          </p:cNvPr>
          <p:cNvSpPr txBox="1"/>
          <p:nvPr/>
        </p:nvSpPr>
        <p:spPr>
          <a:xfrm>
            <a:off x="1905209" y="1462460"/>
            <a:ext cx="426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TET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3" name="直接箭头连接符 102">
            <a:extLst>
              <a:ext uri="{FF2B5EF4-FFF2-40B4-BE49-F238E27FC236}">
                <a16:creationId xmlns:a16="http://schemas.microsoft.com/office/drawing/2014/main" xmlns="" id="{E8AE6E7A-1438-4B93-B002-D45839732876}"/>
              </a:ext>
            </a:extLst>
          </p:cNvPr>
          <p:cNvCxnSpPr>
            <a:cxnSpLocks/>
          </p:cNvCxnSpPr>
          <p:nvPr/>
        </p:nvCxnSpPr>
        <p:spPr>
          <a:xfrm flipV="1">
            <a:off x="1291679" y="1664763"/>
            <a:ext cx="0" cy="828000"/>
          </a:xfrm>
          <a:prstGeom prst="straightConnector1">
            <a:avLst/>
          </a:prstGeom>
          <a:noFill/>
          <a:ln w="12700" cap="flat" cmpd="sng" algn="ctr">
            <a:solidFill>
              <a:srgbClr val="990000"/>
            </a:solidFill>
            <a:prstDash val="solid"/>
            <a:miter lim="800000"/>
            <a:tailEnd type="triangle" w="med" len="lg"/>
          </a:ln>
          <a:effectLst>
            <a:glow rad="63500">
              <a:schemeClr val="accent6">
                <a:lumMod val="20000"/>
                <a:lumOff val="80000"/>
                <a:alpha val="40000"/>
              </a:schemeClr>
            </a:glow>
          </a:effectLst>
        </p:spPr>
      </p:cxnSp>
      <p:cxnSp>
        <p:nvCxnSpPr>
          <p:cNvPr id="106" name="直接连接符 105">
            <a:extLst>
              <a:ext uri="{FF2B5EF4-FFF2-40B4-BE49-F238E27FC236}">
                <a16:creationId xmlns:a16="http://schemas.microsoft.com/office/drawing/2014/main" xmlns="" id="{53ED7119-77B4-4799-B884-9B3B900E1221}"/>
              </a:ext>
            </a:extLst>
          </p:cNvPr>
          <p:cNvCxnSpPr/>
          <p:nvPr/>
        </p:nvCxnSpPr>
        <p:spPr>
          <a:xfrm>
            <a:off x="2550146" y="1813156"/>
            <a:ext cx="432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xmlns="" id="{53ED7119-77B4-4799-B884-9B3B900E1221}"/>
              </a:ext>
            </a:extLst>
          </p:cNvPr>
          <p:cNvCxnSpPr/>
          <p:nvPr/>
        </p:nvCxnSpPr>
        <p:spPr>
          <a:xfrm>
            <a:off x="3141327" y="1815039"/>
            <a:ext cx="432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>
            <a:extLst>
              <a:ext uri="{FF2B5EF4-FFF2-40B4-BE49-F238E27FC236}">
                <a16:creationId xmlns:a16="http://schemas.microsoft.com/office/drawing/2014/main" xmlns="" id="{C6B0F751-61A5-4079-ABB0-DB2D184F3C93}"/>
              </a:ext>
            </a:extLst>
          </p:cNvPr>
          <p:cNvCxnSpPr/>
          <p:nvPr/>
        </p:nvCxnSpPr>
        <p:spPr>
          <a:xfrm flipV="1">
            <a:off x="3312094" y="1288458"/>
            <a:ext cx="540000" cy="747"/>
          </a:xfrm>
          <a:prstGeom prst="line">
            <a:avLst/>
          </a:prstGeom>
          <a:ln w="19050">
            <a:solidFill>
              <a:srgbClr val="EB82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箭头连接符 108">
            <a:extLst>
              <a:ext uri="{FF2B5EF4-FFF2-40B4-BE49-F238E27FC236}">
                <a16:creationId xmlns:a16="http://schemas.microsoft.com/office/drawing/2014/main" xmlns="" id="{86156E61-86AB-42B7-8607-F2257F87414B}"/>
              </a:ext>
            </a:extLst>
          </p:cNvPr>
          <p:cNvCxnSpPr>
            <a:cxnSpLocks/>
          </p:cNvCxnSpPr>
          <p:nvPr/>
        </p:nvCxnSpPr>
        <p:spPr>
          <a:xfrm>
            <a:off x="3738010" y="1310976"/>
            <a:ext cx="0" cy="1224000"/>
          </a:xfrm>
          <a:prstGeom prst="straightConnector1">
            <a:avLst/>
          </a:prstGeom>
          <a:noFill/>
          <a:ln w="12700" cap="flat" cmpd="sng" algn="ctr">
            <a:solidFill>
              <a:srgbClr val="EB8206"/>
            </a:solidFill>
            <a:prstDash val="solid"/>
            <a:miter lim="800000"/>
            <a:tailEnd type="triangle" w="med" len="lg"/>
          </a:ln>
          <a:effectLst>
            <a:glow rad="63500">
              <a:srgbClr val="FFFF00">
                <a:alpha val="40000"/>
              </a:srgbClr>
            </a:glow>
          </a:effectLst>
        </p:spPr>
      </p:cxnSp>
      <p:sp>
        <p:nvSpPr>
          <p:cNvPr id="110" name="文本框 18">
            <a:extLst>
              <a:ext uri="{FF2B5EF4-FFF2-40B4-BE49-F238E27FC236}">
                <a16:creationId xmlns:a16="http://schemas.microsoft.com/office/drawing/2014/main" xmlns="" id="{FC8D855B-66E7-40CA-8453-EB13C4A57C7D}"/>
              </a:ext>
            </a:extLst>
          </p:cNvPr>
          <p:cNvSpPr txBox="1"/>
          <p:nvPr/>
        </p:nvSpPr>
        <p:spPr>
          <a:xfrm>
            <a:off x="2521146" y="1815033"/>
            <a:ext cx="532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aseline="30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3</a:t>
            </a:r>
            <a:r>
              <a:rPr lang="en-US" altLang="zh-CN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Rub</a:t>
            </a:r>
            <a:r>
              <a:rPr lang="en-US" altLang="zh-CN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</a:t>
            </a:r>
            <a:endParaRPr lang="zh-CN" altLang="en-US" sz="1000" baseline="-25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文本框 18">
            <a:extLst>
              <a:ext uri="{FF2B5EF4-FFF2-40B4-BE49-F238E27FC236}">
                <a16:creationId xmlns:a16="http://schemas.microsoft.com/office/drawing/2014/main" xmlns="" id="{FC8D855B-66E7-40CA-8453-EB13C4A57C7D}"/>
              </a:ext>
            </a:extLst>
          </p:cNvPr>
          <p:cNvSpPr txBox="1"/>
          <p:nvPr/>
        </p:nvSpPr>
        <p:spPr>
          <a:xfrm>
            <a:off x="3096071" y="1820120"/>
            <a:ext cx="532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aseline="30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3</a:t>
            </a:r>
            <a:r>
              <a:rPr lang="en-US" altLang="zh-CN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Rub</a:t>
            </a:r>
            <a:r>
              <a:rPr lang="en-US" altLang="zh-CN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</a:t>
            </a:r>
            <a:endParaRPr lang="zh-CN" altLang="en-US" sz="1000" baseline="-25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文本框 18">
            <a:extLst>
              <a:ext uri="{FF2B5EF4-FFF2-40B4-BE49-F238E27FC236}">
                <a16:creationId xmlns:a16="http://schemas.microsoft.com/office/drawing/2014/main" xmlns="" id="{FC8D855B-66E7-40CA-8453-EB13C4A57C7D}"/>
              </a:ext>
            </a:extLst>
          </p:cNvPr>
          <p:cNvSpPr txBox="1"/>
          <p:nvPr/>
        </p:nvSpPr>
        <p:spPr>
          <a:xfrm>
            <a:off x="3238764" y="988889"/>
            <a:ext cx="532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aseline="30000" dirty="0" err="1">
                <a:solidFill>
                  <a:srgbClr val="EB8206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1</a:t>
            </a:r>
            <a:r>
              <a:rPr lang="en-US" altLang="zh-CN" sz="1000" dirty="0" err="1" smtClean="0">
                <a:solidFill>
                  <a:srgbClr val="EB8206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Rub</a:t>
            </a:r>
            <a:r>
              <a:rPr lang="en-US" altLang="zh-CN" sz="1000" dirty="0" smtClean="0">
                <a:solidFill>
                  <a:srgbClr val="EB8206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</a:t>
            </a:r>
            <a:endParaRPr lang="zh-CN" altLang="en-US" sz="1000" baseline="-25000" dirty="0">
              <a:solidFill>
                <a:srgbClr val="EB82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Freeform 7">
            <a:extLst>
              <a:ext uri="{FF2B5EF4-FFF2-40B4-BE49-F238E27FC236}">
                <a16:creationId xmlns:a16="http://schemas.microsoft.com/office/drawing/2014/main" xmlns="" id="{60D263B5-F4C2-45CF-9DEF-796047C7B9C1}"/>
              </a:ext>
            </a:extLst>
          </p:cNvPr>
          <p:cNvSpPr>
            <a:spLocks/>
          </p:cNvSpPr>
          <p:nvPr/>
        </p:nvSpPr>
        <p:spPr bwMode="auto">
          <a:xfrm rot="3221314" flipH="1">
            <a:off x="1598698" y="1471412"/>
            <a:ext cx="457863" cy="451167"/>
          </a:xfrm>
          <a:custGeom>
            <a:avLst/>
            <a:gdLst>
              <a:gd name="T0" fmla="*/ 2147483647 w 1022"/>
              <a:gd name="T1" fmla="*/ 2147483647 h 970"/>
              <a:gd name="T2" fmla="*/ 2147483647 w 1022"/>
              <a:gd name="T3" fmla="*/ 2147483647 h 970"/>
              <a:gd name="T4" fmla="*/ 2147483647 w 1022"/>
              <a:gd name="T5" fmla="*/ 2147483647 h 970"/>
              <a:gd name="T6" fmla="*/ 2147483647 w 1022"/>
              <a:gd name="T7" fmla="*/ 2147483647 h 970"/>
              <a:gd name="T8" fmla="*/ 2147483647 w 1022"/>
              <a:gd name="T9" fmla="*/ 2147483647 h 970"/>
              <a:gd name="T10" fmla="*/ 2147483647 w 1022"/>
              <a:gd name="T11" fmla="*/ 2147483647 h 970"/>
              <a:gd name="T12" fmla="*/ 2147483647 w 1022"/>
              <a:gd name="T13" fmla="*/ 0 h 970"/>
              <a:gd name="T14" fmla="*/ 2147483647 w 1022"/>
              <a:gd name="T15" fmla="*/ 2147483647 h 970"/>
              <a:gd name="T16" fmla="*/ 2147483647 w 1022"/>
              <a:gd name="T17" fmla="*/ 2147483647 h 970"/>
              <a:gd name="T18" fmla="*/ 2147483647 w 1022"/>
              <a:gd name="T19" fmla="*/ 2147483647 h 970"/>
              <a:gd name="T20" fmla="*/ 2147483647 w 1022"/>
              <a:gd name="T21" fmla="*/ 2147483647 h 970"/>
              <a:gd name="T22" fmla="*/ 2147483647 w 1022"/>
              <a:gd name="T23" fmla="*/ 2147483647 h 970"/>
              <a:gd name="T24" fmla="*/ 2147483647 w 1022"/>
              <a:gd name="T25" fmla="*/ 2147483647 h 970"/>
              <a:gd name="T26" fmla="*/ 2147483647 w 1022"/>
              <a:gd name="T27" fmla="*/ 2147483647 h 970"/>
              <a:gd name="T28" fmla="*/ 2147483647 w 1022"/>
              <a:gd name="T29" fmla="*/ 2147483647 h 970"/>
              <a:gd name="T30" fmla="*/ 2147483647 w 1022"/>
              <a:gd name="T31" fmla="*/ 2147483647 h 970"/>
              <a:gd name="T32" fmla="*/ 2147483647 w 1022"/>
              <a:gd name="T33" fmla="*/ 2147483647 h 970"/>
              <a:gd name="T34" fmla="*/ 2147483647 w 1022"/>
              <a:gd name="T35" fmla="*/ 2147483647 h 970"/>
              <a:gd name="T36" fmla="*/ 2147483647 w 1022"/>
              <a:gd name="T37" fmla="*/ 2147483647 h 970"/>
              <a:gd name="T38" fmla="*/ 2147483647 w 1022"/>
              <a:gd name="T39" fmla="*/ 2147483647 h 970"/>
              <a:gd name="T40" fmla="*/ 2147483647 w 1022"/>
              <a:gd name="T41" fmla="*/ 2147483647 h 970"/>
              <a:gd name="T42" fmla="*/ 2147483647 w 1022"/>
              <a:gd name="T43" fmla="*/ 2147483647 h 970"/>
              <a:gd name="T44" fmla="*/ 2147483647 w 1022"/>
              <a:gd name="T45" fmla="*/ 2147483647 h 970"/>
              <a:gd name="T46" fmla="*/ 2147483647 w 1022"/>
              <a:gd name="T47" fmla="*/ 2147483647 h 970"/>
              <a:gd name="T48" fmla="*/ 2147483647 w 1022"/>
              <a:gd name="T49" fmla="*/ 2147483647 h 970"/>
              <a:gd name="T50" fmla="*/ 2147483647 w 1022"/>
              <a:gd name="T51" fmla="*/ 2147483647 h 970"/>
              <a:gd name="T52" fmla="*/ 2147483647 w 1022"/>
              <a:gd name="T53" fmla="*/ 2147483647 h 970"/>
              <a:gd name="T54" fmla="*/ 2147483647 w 1022"/>
              <a:gd name="T55" fmla="*/ 2147483647 h 970"/>
              <a:gd name="T56" fmla="*/ 2147483647 w 1022"/>
              <a:gd name="T57" fmla="*/ 2147483647 h 970"/>
              <a:gd name="T58" fmla="*/ 2147483647 w 1022"/>
              <a:gd name="T59" fmla="*/ 2147483647 h 970"/>
              <a:gd name="T60" fmla="*/ 2147483647 w 1022"/>
              <a:gd name="T61" fmla="*/ 2147483647 h 970"/>
              <a:gd name="T62" fmla="*/ 2147483647 w 1022"/>
              <a:gd name="T63" fmla="*/ 2147483647 h 970"/>
              <a:gd name="T64" fmla="*/ 2147483647 w 1022"/>
              <a:gd name="T65" fmla="*/ 2147483647 h 970"/>
              <a:gd name="T66" fmla="*/ 2147483647 w 1022"/>
              <a:gd name="T67" fmla="*/ 2147483647 h 9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22"/>
              <a:gd name="T103" fmla="*/ 0 h 970"/>
              <a:gd name="T104" fmla="*/ 1022 w 1022"/>
              <a:gd name="T105" fmla="*/ 970 h 9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22" h="970">
                <a:moveTo>
                  <a:pt x="598" y="260"/>
                </a:moveTo>
                <a:lnTo>
                  <a:pt x="598" y="260"/>
                </a:lnTo>
                <a:lnTo>
                  <a:pt x="552" y="236"/>
                </a:lnTo>
                <a:lnTo>
                  <a:pt x="508" y="214"/>
                </a:lnTo>
                <a:lnTo>
                  <a:pt x="466" y="196"/>
                </a:lnTo>
                <a:lnTo>
                  <a:pt x="426" y="180"/>
                </a:lnTo>
                <a:lnTo>
                  <a:pt x="354" y="154"/>
                </a:lnTo>
                <a:lnTo>
                  <a:pt x="292" y="136"/>
                </a:lnTo>
                <a:lnTo>
                  <a:pt x="240" y="124"/>
                </a:lnTo>
                <a:lnTo>
                  <a:pt x="202" y="116"/>
                </a:lnTo>
                <a:lnTo>
                  <a:pt x="172" y="112"/>
                </a:lnTo>
                <a:lnTo>
                  <a:pt x="188" y="170"/>
                </a:lnTo>
                <a:lnTo>
                  <a:pt x="0" y="56"/>
                </a:lnTo>
                <a:lnTo>
                  <a:pt x="240" y="0"/>
                </a:lnTo>
                <a:lnTo>
                  <a:pt x="180" y="62"/>
                </a:lnTo>
                <a:lnTo>
                  <a:pt x="214" y="68"/>
                </a:lnTo>
                <a:lnTo>
                  <a:pt x="254" y="78"/>
                </a:lnTo>
                <a:lnTo>
                  <a:pt x="306" y="92"/>
                </a:lnTo>
                <a:lnTo>
                  <a:pt x="370" y="114"/>
                </a:lnTo>
                <a:lnTo>
                  <a:pt x="406" y="128"/>
                </a:lnTo>
                <a:lnTo>
                  <a:pt x="444" y="144"/>
                </a:lnTo>
                <a:lnTo>
                  <a:pt x="484" y="162"/>
                </a:lnTo>
                <a:lnTo>
                  <a:pt x="526" y="184"/>
                </a:lnTo>
                <a:lnTo>
                  <a:pt x="570" y="208"/>
                </a:lnTo>
                <a:lnTo>
                  <a:pt x="616" y="234"/>
                </a:lnTo>
                <a:lnTo>
                  <a:pt x="650" y="256"/>
                </a:lnTo>
                <a:lnTo>
                  <a:pt x="682" y="280"/>
                </a:lnTo>
                <a:lnTo>
                  <a:pt x="712" y="306"/>
                </a:lnTo>
                <a:lnTo>
                  <a:pt x="740" y="332"/>
                </a:lnTo>
                <a:lnTo>
                  <a:pt x="768" y="360"/>
                </a:lnTo>
                <a:lnTo>
                  <a:pt x="792" y="388"/>
                </a:lnTo>
                <a:lnTo>
                  <a:pt x="816" y="416"/>
                </a:lnTo>
                <a:lnTo>
                  <a:pt x="838" y="446"/>
                </a:lnTo>
                <a:lnTo>
                  <a:pt x="858" y="476"/>
                </a:lnTo>
                <a:lnTo>
                  <a:pt x="876" y="506"/>
                </a:lnTo>
                <a:lnTo>
                  <a:pt x="892" y="538"/>
                </a:lnTo>
                <a:lnTo>
                  <a:pt x="908" y="568"/>
                </a:lnTo>
                <a:lnTo>
                  <a:pt x="936" y="628"/>
                </a:lnTo>
                <a:lnTo>
                  <a:pt x="958" y="688"/>
                </a:lnTo>
                <a:lnTo>
                  <a:pt x="978" y="744"/>
                </a:lnTo>
                <a:lnTo>
                  <a:pt x="992" y="798"/>
                </a:lnTo>
                <a:lnTo>
                  <a:pt x="1002" y="846"/>
                </a:lnTo>
                <a:lnTo>
                  <a:pt x="1010" y="888"/>
                </a:lnTo>
                <a:lnTo>
                  <a:pt x="1020" y="948"/>
                </a:lnTo>
                <a:lnTo>
                  <a:pt x="1022" y="970"/>
                </a:lnTo>
                <a:lnTo>
                  <a:pt x="1020" y="948"/>
                </a:lnTo>
                <a:lnTo>
                  <a:pt x="1010" y="888"/>
                </a:lnTo>
                <a:lnTo>
                  <a:pt x="1002" y="848"/>
                </a:lnTo>
                <a:lnTo>
                  <a:pt x="990" y="800"/>
                </a:lnTo>
                <a:lnTo>
                  <a:pt x="976" y="748"/>
                </a:lnTo>
                <a:lnTo>
                  <a:pt x="956" y="694"/>
                </a:lnTo>
                <a:lnTo>
                  <a:pt x="934" y="636"/>
                </a:lnTo>
                <a:lnTo>
                  <a:pt x="904" y="576"/>
                </a:lnTo>
                <a:lnTo>
                  <a:pt x="888" y="546"/>
                </a:lnTo>
                <a:lnTo>
                  <a:pt x="870" y="516"/>
                </a:lnTo>
                <a:lnTo>
                  <a:pt x="850" y="488"/>
                </a:lnTo>
                <a:lnTo>
                  <a:pt x="830" y="458"/>
                </a:lnTo>
                <a:lnTo>
                  <a:pt x="808" y="430"/>
                </a:lnTo>
                <a:lnTo>
                  <a:pt x="782" y="402"/>
                </a:lnTo>
                <a:lnTo>
                  <a:pt x="756" y="376"/>
                </a:lnTo>
                <a:lnTo>
                  <a:pt x="728" y="350"/>
                </a:lnTo>
                <a:lnTo>
                  <a:pt x="698" y="326"/>
                </a:lnTo>
                <a:lnTo>
                  <a:pt x="666" y="302"/>
                </a:lnTo>
                <a:lnTo>
                  <a:pt x="634" y="280"/>
                </a:lnTo>
                <a:lnTo>
                  <a:pt x="598" y="260"/>
                </a:lnTo>
                <a:close/>
              </a:path>
            </a:pathLst>
          </a:custGeom>
          <a:solidFill>
            <a:schemeClr val="tx1"/>
          </a:solidFill>
          <a:ln cap="sq">
            <a:noFill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1" name="直接连接符 120">
            <a:extLst>
              <a:ext uri="{FF2B5EF4-FFF2-40B4-BE49-F238E27FC236}">
                <a16:creationId xmlns:a16="http://schemas.microsoft.com/office/drawing/2014/main" xmlns="" id="{53ED7119-77B4-4799-B884-9B3B900E1221}"/>
              </a:ext>
            </a:extLst>
          </p:cNvPr>
          <p:cNvCxnSpPr/>
          <p:nvPr/>
        </p:nvCxnSpPr>
        <p:spPr>
          <a:xfrm>
            <a:off x="1952388" y="1768639"/>
            <a:ext cx="432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文本框 18">
            <a:extLst>
              <a:ext uri="{FF2B5EF4-FFF2-40B4-BE49-F238E27FC236}">
                <a16:creationId xmlns:a16="http://schemas.microsoft.com/office/drawing/2014/main" xmlns="" id="{FC8D855B-66E7-40CA-8453-EB13C4A57C7D}"/>
              </a:ext>
            </a:extLst>
          </p:cNvPr>
          <p:cNvSpPr txBox="1"/>
          <p:nvPr/>
        </p:nvSpPr>
        <p:spPr>
          <a:xfrm>
            <a:off x="1914280" y="1815517"/>
            <a:ext cx="546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aseline="30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3</a:t>
            </a:r>
            <a:r>
              <a:rPr lang="en-US" altLang="zh-CN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TCA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*</a:t>
            </a:r>
            <a:endParaRPr lang="zh-CN" altLang="en-US" sz="1000" baseline="-25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902034" y="1993259"/>
            <a:ext cx="5517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1.3 eV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Freeform 7">
            <a:extLst>
              <a:ext uri="{FF2B5EF4-FFF2-40B4-BE49-F238E27FC236}">
                <a16:creationId xmlns:a16="http://schemas.microsoft.com/office/drawing/2014/main" xmlns="" id="{60D263B5-F4C2-45CF-9DEF-796047C7B9C1}"/>
              </a:ext>
            </a:extLst>
          </p:cNvPr>
          <p:cNvSpPr>
            <a:spLocks/>
          </p:cNvSpPr>
          <p:nvPr/>
        </p:nvSpPr>
        <p:spPr bwMode="auto">
          <a:xfrm rot="2725823" flipH="1">
            <a:off x="2239530" y="1551768"/>
            <a:ext cx="457863" cy="451167"/>
          </a:xfrm>
          <a:custGeom>
            <a:avLst/>
            <a:gdLst>
              <a:gd name="T0" fmla="*/ 2147483647 w 1022"/>
              <a:gd name="T1" fmla="*/ 2147483647 h 970"/>
              <a:gd name="T2" fmla="*/ 2147483647 w 1022"/>
              <a:gd name="T3" fmla="*/ 2147483647 h 970"/>
              <a:gd name="T4" fmla="*/ 2147483647 w 1022"/>
              <a:gd name="T5" fmla="*/ 2147483647 h 970"/>
              <a:gd name="T6" fmla="*/ 2147483647 w 1022"/>
              <a:gd name="T7" fmla="*/ 2147483647 h 970"/>
              <a:gd name="T8" fmla="*/ 2147483647 w 1022"/>
              <a:gd name="T9" fmla="*/ 2147483647 h 970"/>
              <a:gd name="T10" fmla="*/ 2147483647 w 1022"/>
              <a:gd name="T11" fmla="*/ 2147483647 h 970"/>
              <a:gd name="T12" fmla="*/ 2147483647 w 1022"/>
              <a:gd name="T13" fmla="*/ 0 h 970"/>
              <a:gd name="T14" fmla="*/ 2147483647 w 1022"/>
              <a:gd name="T15" fmla="*/ 2147483647 h 970"/>
              <a:gd name="T16" fmla="*/ 2147483647 w 1022"/>
              <a:gd name="T17" fmla="*/ 2147483647 h 970"/>
              <a:gd name="T18" fmla="*/ 2147483647 w 1022"/>
              <a:gd name="T19" fmla="*/ 2147483647 h 970"/>
              <a:gd name="T20" fmla="*/ 2147483647 w 1022"/>
              <a:gd name="T21" fmla="*/ 2147483647 h 970"/>
              <a:gd name="T22" fmla="*/ 2147483647 w 1022"/>
              <a:gd name="T23" fmla="*/ 2147483647 h 970"/>
              <a:gd name="T24" fmla="*/ 2147483647 w 1022"/>
              <a:gd name="T25" fmla="*/ 2147483647 h 970"/>
              <a:gd name="T26" fmla="*/ 2147483647 w 1022"/>
              <a:gd name="T27" fmla="*/ 2147483647 h 970"/>
              <a:gd name="T28" fmla="*/ 2147483647 w 1022"/>
              <a:gd name="T29" fmla="*/ 2147483647 h 970"/>
              <a:gd name="T30" fmla="*/ 2147483647 w 1022"/>
              <a:gd name="T31" fmla="*/ 2147483647 h 970"/>
              <a:gd name="T32" fmla="*/ 2147483647 w 1022"/>
              <a:gd name="T33" fmla="*/ 2147483647 h 970"/>
              <a:gd name="T34" fmla="*/ 2147483647 w 1022"/>
              <a:gd name="T35" fmla="*/ 2147483647 h 970"/>
              <a:gd name="T36" fmla="*/ 2147483647 w 1022"/>
              <a:gd name="T37" fmla="*/ 2147483647 h 970"/>
              <a:gd name="T38" fmla="*/ 2147483647 w 1022"/>
              <a:gd name="T39" fmla="*/ 2147483647 h 970"/>
              <a:gd name="T40" fmla="*/ 2147483647 w 1022"/>
              <a:gd name="T41" fmla="*/ 2147483647 h 970"/>
              <a:gd name="T42" fmla="*/ 2147483647 w 1022"/>
              <a:gd name="T43" fmla="*/ 2147483647 h 970"/>
              <a:gd name="T44" fmla="*/ 2147483647 w 1022"/>
              <a:gd name="T45" fmla="*/ 2147483647 h 970"/>
              <a:gd name="T46" fmla="*/ 2147483647 w 1022"/>
              <a:gd name="T47" fmla="*/ 2147483647 h 970"/>
              <a:gd name="T48" fmla="*/ 2147483647 w 1022"/>
              <a:gd name="T49" fmla="*/ 2147483647 h 970"/>
              <a:gd name="T50" fmla="*/ 2147483647 w 1022"/>
              <a:gd name="T51" fmla="*/ 2147483647 h 970"/>
              <a:gd name="T52" fmla="*/ 2147483647 w 1022"/>
              <a:gd name="T53" fmla="*/ 2147483647 h 970"/>
              <a:gd name="T54" fmla="*/ 2147483647 w 1022"/>
              <a:gd name="T55" fmla="*/ 2147483647 h 970"/>
              <a:gd name="T56" fmla="*/ 2147483647 w 1022"/>
              <a:gd name="T57" fmla="*/ 2147483647 h 970"/>
              <a:gd name="T58" fmla="*/ 2147483647 w 1022"/>
              <a:gd name="T59" fmla="*/ 2147483647 h 970"/>
              <a:gd name="T60" fmla="*/ 2147483647 w 1022"/>
              <a:gd name="T61" fmla="*/ 2147483647 h 970"/>
              <a:gd name="T62" fmla="*/ 2147483647 w 1022"/>
              <a:gd name="T63" fmla="*/ 2147483647 h 970"/>
              <a:gd name="T64" fmla="*/ 2147483647 w 1022"/>
              <a:gd name="T65" fmla="*/ 2147483647 h 970"/>
              <a:gd name="T66" fmla="*/ 2147483647 w 1022"/>
              <a:gd name="T67" fmla="*/ 2147483647 h 9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22"/>
              <a:gd name="T103" fmla="*/ 0 h 970"/>
              <a:gd name="T104" fmla="*/ 1022 w 1022"/>
              <a:gd name="T105" fmla="*/ 970 h 9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22" h="970">
                <a:moveTo>
                  <a:pt x="598" y="260"/>
                </a:moveTo>
                <a:lnTo>
                  <a:pt x="598" y="260"/>
                </a:lnTo>
                <a:lnTo>
                  <a:pt x="552" y="236"/>
                </a:lnTo>
                <a:lnTo>
                  <a:pt x="508" y="214"/>
                </a:lnTo>
                <a:lnTo>
                  <a:pt x="466" y="196"/>
                </a:lnTo>
                <a:lnTo>
                  <a:pt x="426" y="180"/>
                </a:lnTo>
                <a:lnTo>
                  <a:pt x="354" y="154"/>
                </a:lnTo>
                <a:lnTo>
                  <a:pt x="292" y="136"/>
                </a:lnTo>
                <a:lnTo>
                  <a:pt x="240" y="124"/>
                </a:lnTo>
                <a:lnTo>
                  <a:pt x="202" y="116"/>
                </a:lnTo>
                <a:lnTo>
                  <a:pt x="172" y="112"/>
                </a:lnTo>
                <a:lnTo>
                  <a:pt x="188" y="170"/>
                </a:lnTo>
                <a:lnTo>
                  <a:pt x="0" y="56"/>
                </a:lnTo>
                <a:lnTo>
                  <a:pt x="240" y="0"/>
                </a:lnTo>
                <a:lnTo>
                  <a:pt x="180" y="62"/>
                </a:lnTo>
                <a:lnTo>
                  <a:pt x="214" y="68"/>
                </a:lnTo>
                <a:lnTo>
                  <a:pt x="254" y="78"/>
                </a:lnTo>
                <a:lnTo>
                  <a:pt x="306" y="92"/>
                </a:lnTo>
                <a:lnTo>
                  <a:pt x="370" y="114"/>
                </a:lnTo>
                <a:lnTo>
                  <a:pt x="406" y="128"/>
                </a:lnTo>
                <a:lnTo>
                  <a:pt x="444" y="144"/>
                </a:lnTo>
                <a:lnTo>
                  <a:pt x="484" y="162"/>
                </a:lnTo>
                <a:lnTo>
                  <a:pt x="526" y="184"/>
                </a:lnTo>
                <a:lnTo>
                  <a:pt x="570" y="208"/>
                </a:lnTo>
                <a:lnTo>
                  <a:pt x="616" y="234"/>
                </a:lnTo>
                <a:lnTo>
                  <a:pt x="650" y="256"/>
                </a:lnTo>
                <a:lnTo>
                  <a:pt x="682" y="280"/>
                </a:lnTo>
                <a:lnTo>
                  <a:pt x="712" y="306"/>
                </a:lnTo>
                <a:lnTo>
                  <a:pt x="740" y="332"/>
                </a:lnTo>
                <a:lnTo>
                  <a:pt x="768" y="360"/>
                </a:lnTo>
                <a:lnTo>
                  <a:pt x="792" y="388"/>
                </a:lnTo>
                <a:lnTo>
                  <a:pt x="816" y="416"/>
                </a:lnTo>
                <a:lnTo>
                  <a:pt x="838" y="446"/>
                </a:lnTo>
                <a:lnTo>
                  <a:pt x="858" y="476"/>
                </a:lnTo>
                <a:lnTo>
                  <a:pt x="876" y="506"/>
                </a:lnTo>
                <a:lnTo>
                  <a:pt x="892" y="538"/>
                </a:lnTo>
                <a:lnTo>
                  <a:pt x="908" y="568"/>
                </a:lnTo>
                <a:lnTo>
                  <a:pt x="936" y="628"/>
                </a:lnTo>
                <a:lnTo>
                  <a:pt x="958" y="688"/>
                </a:lnTo>
                <a:lnTo>
                  <a:pt x="978" y="744"/>
                </a:lnTo>
                <a:lnTo>
                  <a:pt x="992" y="798"/>
                </a:lnTo>
                <a:lnTo>
                  <a:pt x="1002" y="846"/>
                </a:lnTo>
                <a:lnTo>
                  <a:pt x="1010" y="888"/>
                </a:lnTo>
                <a:lnTo>
                  <a:pt x="1020" y="948"/>
                </a:lnTo>
                <a:lnTo>
                  <a:pt x="1022" y="970"/>
                </a:lnTo>
                <a:lnTo>
                  <a:pt x="1020" y="948"/>
                </a:lnTo>
                <a:lnTo>
                  <a:pt x="1010" y="888"/>
                </a:lnTo>
                <a:lnTo>
                  <a:pt x="1002" y="848"/>
                </a:lnTo>
                <a:lnTo>
                  <a:pt x="990" y="800"/>
                </a:lnTo>
                <a:lnTo>
                  <a:pt x="976" y="748"/>
                </a:lnTo>
                <a:lnTo>
                  <a:pt x="956" y="694"/>
                </a:lnTo>
                <a:lnTo>
                  <a:pt x="934" y="636"/>
                </a:lnTo>
                <a:lnTo>
                  <a:pt x="904" y="576"/>
                </a:lnTo>
                <a:lnTo>
                  <a:pt x="888" y="546"/>
                </a:lnTo>
                <a:lnTo>
                  <a:pt x="870" y="516"/>
                </a:lnTo>
                <a:lnTo>
                  <a:pt x="850" y="488"/>
                </a:lnTo>
                <a:lnTo>
                  <a:pt x="830" y="458"/>
                </a:lnTo>
                <a:lnTo>
                  <a:pt x="808" y="430"/>
                </a:lnTo>
                <a:lnTo>
                  <a:pt x="782" y="402"/>
                </a:lnTo>
                <a:lnTo>
                  <a:pt x="756" y="376"/>
                </a:lnTo>
                <a:lnTo>
                  <a:pt x="728" y="350"/>
                </a:lnTo>
                <a:lnTo>
                  <a:pt x="698" y="326"/>
                </a:lnTo>
                <a:lnTo>
                  <a:pt x="666" y="302"/>
                </a:lnTo>
                <a:lnTo>
                  <a:pt x="634" y="280"/>
                </a:lnTo>
                <a:lnTo>
                  <a:pt x="598" y="260"/>
                </a:lnTo>
                <a:close/>
              </a:path>
            </a:pathLst>
          </a:custGeom>
          <a:solidFill>
            <a:schemeClr val="tx1"/>
          </a:solidFill>
          <a:ln cap="sq">
            <a:noFill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" name="图片 125">
            <a:extLst>
              <a:ext uri="{FF2B5EF4-FFF2-40B4-BE49-F238E27FC236}">
                <a16:creationId xmlns:a16="http://schemas.microsoft.com/office/drawing/2014/main" xmlns="" id="{38EB9069-6C14-414C-8FB2-7DF9329DE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453205">
            <a:off x="1758892" y="1070970"/>
            <a:ext cx="311474" cy="463727"/>
          </a:xfrm>
          <a:prstGeom prst="rect">
            <a:avLst/>
          </a:prstGeom>
          <a:effectLst>
            <a:glow rad="139700">
              <a:schemeClr val="bg1">
                <a:lumMod val="65000"/>
                <a:alpha val="15000"/>
              </a:schemeClr>
            </a:glow>
          </a:effectLst>
        </p:spPr>
      </p:pic>
      <p:sp>
        <p:nvSpPr>
          <p:cNvPr id="127" name="TextBox 126"/>
          <p:cNvSpPr txBox="1"/>
          <p:nvPr/>
        </p:nvSpPr>
        <p:spPr>
          <a:xfrm>
            <a:off x="2435188" y="1993390"/>
            <a:ext cx="622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1.14 </a:t>
            </a: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148996" y="1302833"/>
            <a:ext cx="622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2.21 </a:t>
            </a: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文本框 21">
            <a:extLst>
              <a:ext uri="{FF2B5EF4-FFF2-40B4-BE49-F238E27FC236}">
                <a16:creationId xmlns:a16="http://schemas.microsoft.com/office/drawing/2014/main" xmlns="" id="{62657BAC-222D-4A21-8484-B7ED4DA276F2}"/>
              </a:ext>
            </a:extLst>
          </p:cNvPr>
          <p:cNvSpPr txBox="1"/>
          <p:nvPr/>
        </p:nvSpPr>
        <p:spPr>
          <a:xfrm>
            <a:off x="2350406" y="1463501"/>
            <a:ext cx="426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TET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文本框 21">
            <a:extLst>
              <a:ext uri="{FF2B5EF4-FFF2-40B4-BE49-F238E27FC236}">
                <a16:creationId xmlns:a16="http://schemas.microsoft.com/office/drawing/2014/main" xmlns="" id="{62657BAC-222D-4A21-8484-B7ED4DA276F2}"/>
              </a:ext>
            </a:extLst>
          </p:cNvPr>
          <p:cNvSpPr txBox="1"/>
          <p:nvPr/>
        </p:nvSpPr>
        <p:spPr>
          <a:xfrm>
            <a:off x="2862847" y="1556311"/>
            <a:ext cx="434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err="1" smtClean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TTA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67" name="Picture 12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292" y="1038006"/>
            <a:ext cx="554037" cy="51911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1" name="直接连接符 130"/>
          <p:cNvCxnSpPr/>
          <p:nvPr/>
        </p:nvCxnSpPr>
        <p:spPr>
          <a:xfrm>
            <a:off x="1830204" y="3043547"/>
            <a:ext cx="0" cy="216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连接符 131"/>
          <p:cNvCxnSpPr/>
          <p:nvPr/>
        </p:nvCxnSpPr>
        <p:spPr>
          <a:xfrm>
            <a:off x="2822571" y="3043547"/>
            <a:ext cx="0" cy="612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文本框 8">
            <a:extLst>
              <a:ext uri="{FF2B5EF4-FFF2-40B4-BE49-F238E27FC236}">
                <a16:creationId xmlns:a16="http://schemas.microsoft.com/office/drawing/2014/main" xmlns="" id="{8711DCAE-AA39-4EF0-B51B-7F683AC48502}"/>
              </a:ext>
            </a:extLst>
          </p:cNvPr>
          <p:cNvSpPr txBox="1"/>
          <p:nvPr/>
        </p:nvSpPr>
        <p:spPr>
          <a:xfrm>
            <a:off x="2087959" y="3092315"/>
            <a:ext cx="63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sz="1000" dirty="0" smtClean="0">
                <a:latin typeface="Arial" pitchFamily="34" charset="0"/>
                <a:cs typeface="Arial" pitchFamily="34" charset="0"/>
              </a:rPr>
              <a:t>Δ</a:t>
            </a:r>
            <a:r>
              <a:rPr lang="en-US" altLang="zh-CN" sz="1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US" altLang="zh-CN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en-US" altLang="zh-CN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0.7 </a:t>
            </a:r>
            <a:r>
              <a:rPr lang="en-US" altLang="zh-CN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xmlns="" id="{E8AE6E7A-1438-4B93-B002-D45839732876}"/>
              </a:ext>
            </a:extLst>
          </p:cNvPr>
          <p:cNvCxnSpPr>
            <a:cxnSpLocks/>
          </p:cNvCxnSpPr>
          <p:nvPr/>
        </p:nvCxnSpPr>
        <p:spPr>
          <a:xfrm flipH="1">
            <a:off x="1830619" y="3134524"/>
            <a:ext cx="972000" cy="0"/>
          </a:xfrm>
          <a:prstGeom prst="straightConnector1">
            <a:avLst/>
          </a:prstGeom>
          <a:noFill/>
          <a:ln w="12700" cap="flat" cmpd="sng" algn="ctr">
            <a:gradFill flip="none" rotWithShape="1">
              <a:gsLst>
                <a:gs pos="0">
                  <a:srgbClr val="EB8206"/>
                </a:gs>
                <a:gs pos="100000">
                  <a:srgbClr val="990000"/>
                </a:gs>
              </a:gsLst>
              <a:lin ang="10800000" scaled="1"/>
              <a:tileRect/>
            </a:gradFill>
            <a:prstDash val="solid"/>
            <a:miter lim="800000"/>
            <a:tailEnd type="triangle" w="med" len="lg"/>
          </a:ln>
          <a:effectLst>
            <a:glow rad="63500">
              <a:schemeClr val="accent6">
                <a:lumMod val="20000"/>
                <a:lumOff val="80000"/>
                <a:alpha val="40000"/>
              </a:schemeClr>
            </a:glow>
          </a:effectLst>
        </p:spPr>
      </p:cxnSp>
      <p:sp>
        <p:nvSpPr>
          <p:cNvPr id="141" name="文本框 17">
            <a:extLst>
              <a:ext uri="{FF2B5EF4-FFF2-40B4-BE49-F238E27FC236}">
                <a16:creationId xmlns:a16="http://schemas.microsoft.com/office/drawing/2014/main" xmlns="" id="{04787F0A-0394-438C-BF9F-F27579B27EAC}"/>
              </a:ext>
            </a:extLst>
          </p:cNvPr>
          <p:cNvSpPr txBox="1"/>
          <p:nvPr/>
        </p:nvSpPr>
        <p:spPr>
          <a:xfrm>
            <a:off x="3971857" y="2958172"/>
            <a:ext cx="1356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rgbClr val="990000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Zn-</a:t>
            </a:r>
            <a:r>
              <a:rPr lang="en-US" altLang="zh-CN" sz="1000" dirty="0" err="1" smtClean="0">
                <a:solidFill>
                  <a:srgbClr val="990000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CISe</a:t>
            </a:r>
            <a:r>
              <a:rPr lang="en-US" altLang="zh-CN" sz="1000" dirty="0" smtClean="0">
                <a:solidFill>
                  <a:srgbClr val="990000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: 16.7±0.2%</a:t>
            </a:r>
            <a:endParaRPr lang="zh-CN" altLang="en-US" sz="10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文本框 17">
            <a:extLst>
              <a:ext uri="{FF2B5EF4-FFF2-40B4-BE49-F238E27FC236}">
                <a16:creationId xmlns:a16="http://schemas.microsoft.com/office/drawing/2014/main" xmlns="" id="{04787F0A-0394-438C-BF9F-F27579B27EAC}"/>
              </a:ext>
            </a:extLst>
          </p:cNvPr>
          <p:cNvSpPr txBox="1"/>
          <p:nvPr/>
        </p:nvSpPr>
        <p:spPr>
          <a:xfrm>
            <a:off x="3893569" y="3526359"/>
            <a:ext cx="14061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solidFill>
                  <a:srgbClr val="EB8206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Zn</a:t>
            </a:r>
            <a:r>
              <a:rPr lang="en-US" altLang="zh-CN" sz="1000" baseline="-25000" dirty="0" smtClean="0">
                <a:solidFill>
                  <a:srgbClr val="EB8206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0.4</a:t>
            </a:r>
            <a:r>
              <a:rPr lang="en-US" altLang="zh-CN" sz="1000" dirty="0" smtClean="0">
                <a:solidFill>
                  <a:srgbClr val="EB8206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-CISe: 7.0±0.1%</a:t>
            </a:r>
            <a:endParaRPr lang="zh-CN" altLang="en-US" sz="1000" dirty="0">
              <a:solidFill>
                <a:srgbClr val="EB82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文本框 17">
            <a:extLst>
              <a:ext uri="{FF2B5EF4-FFF2-40B4-BE49-F238E27FC236}">
                <a16:creationId xmlns:a16="http://schemas.microsoft.com/office/drawing/2014/main" xmlns="" id="{04787F0A-0394-438C-BF9F-F27579B27EAC}"/>
              </a:ext>
            </a:extLst>
          </p:cNvPr>
          <p:cNvSpPr txBox="1"/>
          <p:nvPr/>
        </p:nvSpPr>
        <p:spPr>
          <a:xfrm>
            <a:off x="4211633" y="3946919"/>
            <a:ext cx="10935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err="1" smtClean="0">
                <a:solidFill>
                  <a:srgbClr val="A47900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CISe</a:t>
            </a:r>
            <a:r>
              <a:rPr lang="en-US" altLang="zh-CN" sz="1000" dirty="0" smtClean="0">
                <a:solidFill>
                  <a:srgbClr val="A47900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: 4.8±0.2%</a:t>
            </a:r>
            <a:endParaRPr lang="zh-CN" altLang="en-US" sz="1000" dirty="0">
              <a:solidFill>
                <a:srgbClr val="A47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4" name="直接箭头连接符 143">
            <a:extLst>
              <a:ext uri="{FF2B5EF4-FFF2-40B4-BE49-F238E27FC236}">
                <a16:creationId xmlns:a16="http://schemas.microsoft.com/office/drawing/2014/main" xmlns="" id="{E8AE6E7A-1438-4B93-B002-D45839732876}"/>
              </a:ext>
            </a:extLst>
          </p:cNvPr>
          <p:cNvCxnSpPr>
            <a:cxnSpLocks/>
          </p:cNvCxnSpPr>
          <p:nvPr/>
        </p:nvCxnSpPr>
        <p:spPr>
          <a:xfrm flipV="1">
            <a:off x="1560178" y="3713620"/>
            <a:ext cx="0" cy="387897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tailEnd type="triangle" w="med" len="lg"/>
          </a:ln>
          <a:effectLst/>
        </p:spPr>
      </p:cxnSp>
      <p:sp>
        <p:nvSpPr>
          <p:cNvPr id="145" name="文本框 8">
            <a:extLst>
              <a:ext uri="{FF2B5EF4-FFF2-40B4-BE49-F238E27FC236}">
                <a16:creationId xmlns:a16="http://schemas.microsoft.com/office/drawing/2014/main" xmlns="" id="{8711DCAE-AA39-4EF0-B51B-7F683AC48502}"/>
              </a:ext>
            </a:extLst>
          </p:cNvPr>
          <p:cNvSpPr txBox="1"/>
          <p:nvPr/>
        </p:nvSpPr>
        <p:spPr>
          <a:xfrm>
            <a:off x="1238573" y="3360534"/>
            <a:ext cx="628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latin typeface="Arial" pitchFamily="34" charset="0"/>
                <a:cs typeface="Arial" pitchFamily="34" charset="0"/>
              </a:rPr>
              <a:t>W/</a:t>
            </a:r>
            <a:r>
              <a:rPr lang="en-US" altLang="zh-CN" sz="1000" dirty="0" err="1" smtClean="0">
                <a:latin typeface="Arial" pitchFamily="34" charset="0"/>
                <a:cs typeface="Arial" pitchFamily="34" charset="0"/>
              </a:rPr>
              <a:t>cm</a:t>
            </a:r>
            <a:r>
              <a:rPr lang="en-US" altLang="zh-CN" sz="1000" baseline="30000" dirty="0" err="1" smtClean="0">
                <a:latin typeface="Arial" pitchFamily="34" charset="0"/>
                <a:cs typeface="Arial" pitchFamily="34" charset="0"/>
              </a:rPr>
              <a:t>2</a:t>
            </a:r>
            <a:endParaRPr lang="zh-CN" altLang="en-US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文本框 8">
            <a:extLst>
              <a:ext uri="{FF2B5EF4-FFF2-40B4-BE49-F238E27FC236}">
                <a16:creationId xmlns:a16="http://schemas.microsoft.com/office/drawing/2014/main" xmlns="" id="{8711DCAE-AA39-4EF0-B51B-7F683AC48502}"/>
              </a:ext>
            </a:extLst>
          </p:cNvPr>
          <p:cNvSpPr txBox="1"/>
          <p:nvPr/>
        </p:nvSpPr>
        <p:spPr>
          <a:xfrm>
            <a:off x="1334273" y="4052158"/>
            <a:ext cx="456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latin typeface="Arial" pitchFamily="34" charset="0"/>
                <a:cs typeface="Arial" pitchFamily="34" charset="0"/>
              </a:rPr>
              <a:t>0.5</a:t>
            </a:r>
            <a:endParaRPr lang="zh-CN" altLang="en-US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文本框 8">
            <a:extLst>
              <a:ext uri="{FF2B5EF4-FFF2-40B4-BE49-F238E27FC236}">
                <a16:creationId xmlns:a16="http://schemas.microsoft.com/office/drawing/2014/main" xmlns="" id="{8711DCAE-AA39-4EF0-B51B-7F683AC48502}"/>
              </a:ext>
            </a:extLst>
          </p:cNvPr>
          <p:cNvSpPr txBox="1"/>
          <p:nvPr/>
        </p:nvSpPr>
        <p:spPr>
          <a:xfrm>
            <a:off x="1362075" y="3526665"/>
            <a:ext cx="410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latin typeface="Arial" pitchFamily="34" charset="0"/>
                <a:cs typeface="Arial" pitchFamily="34" charset="0"/>
              </a:rPr>
              <a:t>32</a:t>
            </a:r>
            <a:endParaRPr lang="zh-CN" altLang="en-US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1282542" y="1824918"/>
            <a:ext cx="5517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1.6 </a:t>
            </a: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3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6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2284" r="201" b="17172"/>
          <a:stretch/>
        </p:blipFill>
        <p:spPr bwMode="auto">
          <a:xfrm>
            <a:off x="2967728" y="464112"/>
            <a:ext cx="1665620" cy="87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1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6" t="42987" r="16412" b="11785"/>
          <a:stretch/>
        </p:blipFill>
        <p:spPr bwMode="auto">
          <a:xfrm>
            <a:off x="4789465" y="464113"/>
            <a:ext cx="1674250" cy="87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/>
          <p:cNvSpPr/>
          <p:nvPr/>
        </p:nvSpPr>
        <p:spPr>
          <a:xfrm>
            <a:off x="3223113" y="232879"/>
            <a:ext cx="12411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808 nm </a:t>
            </a:r>
            <a:r>
              <a:rPr lang="en-US" altLang="zh-CN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NIR </a:t>
            </a: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040287" y="223279"/>
            <a:ext cx="12551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Indoor sunlight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565031" y="227641"/>
            <a:ext cx="3796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59767" y="305512"/>
            <a:ext cx="2160417" cy="1195386"/>
            <a:chOff x="359767" y="305512"/>
            <a:chExt cx="2160417" cy="1195386"/>
          </a:xfrm>
        </p:grpSpPr>
        <p:sp>
          <p:nvSpPr>
            <p:cNvPr id="5" name="矩形 4"/>
            <p:cNvSpPr/>
            <p:nvPr/>
          </p:nvSpPr>
          <p:spPr>
            <a:xfrm>
              <a:off x="463010" y="333307"/>
              <a:ext cx="1984989" cy="1167591"/>
            </a:xfrm>
            <a:prstGeom prst="rect">
              <a:avLst/>
            </a:prstGeom>
            <a:solidFill>
              <a:srgbClr val="EB8206">
                <a:alpha val="10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359767" y="305512"/>
              <a:ext cx="2160417" cy="1195386"/>
              <a:chOff x="215574" y="305512"/>
              <a:chExt cx="2160417" cy="1195386"/>
            </a:xfrm>
          </p:grpSpPr>
          <p:sp>
            <p:nvSpPr>
              <p:cNvPr id="45" name="矩形 44"/>
              <p:cNvSpPr/>
              <p:nvPr/>
            </p:nvSpPr>
            <p:spPr>
              <a:xfrm>
                <a:off x="1028878" y="305512"/>
                <a:ext cx="79208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000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altLang="zh-CN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Rub</a:t>
                </a:r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9" name="Picture 12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3919" y="530500"/>
                <a:ext cx="864000" cy="809540"/>
              </a:xfrm>
              <a:prstGeom prst="rect">
                <a:avLst/>
              </a:prstGeom>
              <a:noFill/>
              <a:ln>
                <a:noFill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矩形 49"/>
              <p:cNvSpPr/>
              <p:nvPr/>
            </p:nvSpPr>
            <p:spPr>
              <a:xfrm>
                <a:off x="1783842" y="1254677"/>
                <a:ext cx="36004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Ox.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1857933" y="409244"/>
                <a:ext cx="50281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Red.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弧形 59"/>
              <p:cNvSpPr/>
              <p:nvPr/>
            </p:nvSpPr>
            <p:spPr>
              <a:xfrm>
                <a:off x="215574" y="540198"/>
                <a:ext cx="648345" cy="824862"/>
              </a:xfrm>
              <a:prstGeom prst="arc">
                <a:avLst>
                  <a:gd name="adj1" fmla="val 17181100"/>
                  <a:gd name="adj2" fmla="val 4096110"/>
                </a:avLst>
              </a:prstGeom>
              <a:ln w="12700">
                <a:solidFill>
                  <a:schemeClr val="tx1"/>
                </a:solidFill>
                <a:headEnd type="triangle" w="med" len="lg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344486" y="428623"/>
                <a:ext cx="36004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Ox.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318817" y="1244573"/>
                <a:ext cx="50281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Red.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弧形 62"/>
              <p:cNvSpPr/>
              <p:nvPr/>
            </p:nvSpPr>
            <p:spPr>
              <a:xfrm flipH="1">
                <a:off x="1727919" y="530500"/>
                <a:ext cx="648072" cy="824862"/>
              </a:xfrm>
              <a:prstGeom prst="arc">
                <a:avLst>
                  <a:gd name="adj1" fmla="val 17181100"/>
                  <a:gd name="adj2" fmla="val 4096110"/>
                </a:avLst>
              </a:prstGeom>
              <a:ln w="12700">
                <a:solidFill>
                  <a:schemeClr val="tx1"/>
                </a:solidFill>
                <a:headEnd type="triangle" w="med" len="lg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64" name="TextBox 63"/>
          <p:cNvSpPr txBox="1"/>
          <p:nvPr/>
        </p:nvSpPr>
        <p:spPr>
          <a:xfrm>
            <a:off x="95037" y="12084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a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706558" y="128465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b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5257" y="183506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c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5257" y="2896616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d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8057" y="396152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e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下箭头 11"/>
          <p:cNvSpPr/>
          <p:nvPr/>
        </p:nvSpPr>
        <p:spPr>
          <a:xfrm>
            <a:off x="3528119" y="1500898"/>
            <a:ext cx="360040" cy="191327"/>
          </a:xfrm>
          <a:prstGeom prst="downArrow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下箭头 64"/>
          <p:cNvSpPr/>
          <p:nvPr/>
        </p:nvSpPr>
        <p:spPr>
          <a:xfrm>
            <a:off x="5403535" y="1490794"/>
            <a:ext cx="360040" cy="228426"/>
          </a:xfrm>
          <a:prstGeom prst="downArrow">
            <a:avLst/>
          </a:prstGeom>
          <a:gradFill flip="none" rotWithShape="1">
            <a:gsLst>
              <a:gs pos="0">
                <a:srgbClr val="990000"/>
              </a:gs>
              <a:gs pos="69000">
                <a:srgbClr val="00CC00"/>
              </a:gs>
              <a:gs pos="54000">
                <a:srgbClr val="FFFF00"/>
              </a:gs>
              <a:gs pos="34000">
                <a:srgbClr val="FF3300"/>
              </a:gs>
              <a:gs pos="90000">
                <a:srgbClr val="0066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200819" y="2014165"/>
            <a:ext cx="6240083" cy="729877"/>
            <a:chOff x="200819" y="2014165"/>
            <a:chExt cx="6240083" cy="729877"/>
          </a:xfrm>
        </p:grpSpPr>
        <p:sp>
          <p:nvSpPr>
            <p:cNvPr id="68" name="矩形 67"/>
            <p:cNvSpPr/>
            <p:nvPr/>
          </p:nvSpPr>
          <p:spPr>
            <a:xfrm>
              <a:off x="2964502" y="2014659"/>
              <a:ext cx="1635232" cy="702765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2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939831" y="2061804"/>
              <a:ext cx="1729961" cy="6822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lnSpc>
                  <a:spcPts val="1000"/>
                </a:lnSpc>
                <a:spcAft>
                  <a:spcPts val="300"/>
                </a:spcAft>
                <a:buSzPct val="80000"/>
                <a:buFont typeface="Wingdings" pitchFamily="2" charset="2"/>
                <a:buChar char="l"/>
              </a:pP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Reaction 8 h:       &gt;99%</a:t>
              </a:r>
            </a:p>
            <a:p>
              <a:pPr marL="171450" indent="-171450">
                <a:lnSpc>
                  <a:spcPts val="1000"/>
                </a:lnSpc>
                <a:spcAft>
                  <a:spcPts val="300"/>
                </a:spcAft>
                <a:buSzPct val="80000"/>
                <a:buFont typeface="Wingdings" pitchFamily="2" charset="2"/>
                <a:buChar char="l"/>
              </a:pP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Dark 8 h:                 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  <a:p>
              <a:pPr marL="171450" indent="-171450">
                <a:lnSpc>
                  <a:spcPts val="1000"/>
                </a:lnSpc>
                <a:buSzPct val="80000"/>
                <a:buFont typeface="Wingdings" pitchFamily="2" charset="2"/>
                <a:buChar char="l"/>
              </a:pP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Eosin Y 8 h:         &gt;99%</a:t>
              </a:r>
            </a:p>
            <a:p>
              <a:pPr>
                <a:lnSpc>
                  <a:spcPts val="1000"/>
                </a:lnSpc>
              </a:pP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    (532 nm laser )</a:t>
              </a:r>
            </a:p>
          </p:txBody>
        </p:sp>
        <p:cxnSp>
          <p:nvCxnSpPr>
            <p:cNvPr id="44" name="直接箭头连接符 43"/>
            <p:cNvCxnSpPr>
              <a:cxnSpLocks/>
            </p:cNvCxnSpPr>
            <p:nvPr/>
          </p:nvCxnSpPr>
          <p:spPr>
            <a:xfrm>
              <a:off x="965828" y="2383497"/>
              <a:ext cx="10362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920291" y="2014165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ZCISe-TCA</a:t>
              </a:r>
              <a:r>
                <a:rPr lang="en-US" altLang="zh-CN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//Rub</a:t>
              </a:r>
              <a:endParaRPr lang="en-US" altLang="zh-CN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zh-CN" sz="9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Diludine</a:t>
              </a:r>
              <a:r>
                <a:rPr lang="en-US" altLang="zh-CN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9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DIPEA</a:t>
              </a:r>
              <a:endParaRPr lang="zh-CN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56300" y="2383497"/>
              <a:ext cx="8835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DMF</a:t>
              </a:r>
              <a:r>
                <a:rPr lang="en-US" altLang="zh-CN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/Toluene</a:t>
              </a:r>
              <a:endParaRPr lang="zh-CN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" name="对象 1">
              <a:extLst>
                <a:ext uri="{FF2B5EF4-FFF2-40B4-BE49-F238E27FC236}">
                  <a16:creationId xmlns:a16="http://schemas.microsoft.com/office/drawing/2014/main" xmlns="" id="{5EA86F6A-6DBD-4829-9909-C38DDA7BBE1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8309391"/>
                </p:ext>
              </p:extLst>
            </p:nvPr>
          </p:nvGraphicFramePr>
          <p:xfrm>
            <a:off x="2065755" y="2042078"/>
            <a:ext cx="649288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94" name="CS ChemDraw Drawing" r:id="rId7" imgW="1139303" imgH="843877" progId="ChemDraw.Document.6.0">
                    <p:embed/>
                  </p:oleObj>
                </mc:Choice>
                <mc:Fallback>
                  <p:oleObj name="CS ChemDraw Drawing" r:id="rId7" imgW="1139303" imgH="843877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065755" y="2042078"/>
                          <a:ext cx="649288" cy="482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对象 5">
              <a:extLst>
                <a:ext uri="{FF2B5EF4-FFF2-40B4-BE49-F238E27FC236}">
                  <a16:creationId xmlns:a16="http://schemas.microsoft.com/office/drawing/2014/main" xmlns="" id="{F6ECB562-EAF8-4199-863C-B7826ABA36D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4063037"/>
                </p:ext>
              </p:extLst>
            </p:nvPr>
          </p:nvGraphicFramePr>
          <p:xfrm>
            <a:off x="200819" y="2019797"/>
            <a:ext cx="735012" cy="512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95" name="CS ChemDraw Drawing" r:id="rId9" imgW="1198837" imgH="837705" progId="ChemDraw.Document.6.0">
                    <p:embed/>
                  </p:oleObj>
                </mc:Choice>
                <mc:Fallback>
                  <p:oleObj name="CS ChemDraw Drawing" r:id="rId9" imgW="1198837" imgH="837705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00819" y="2019797"/>
                          <a:ext cx="735012" cy="5127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365604" y="2434113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242393" y="2431527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4814893" y="2014518"/>
              <a:ext cx="1626009" cy="702765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2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 87"/>
            <p:cNvSpPr/>
            <p:nvPr/>
          </p:nvSpPr>
          <p:spPr>
            <a:xfrm>
              <a:off x="4814892" y="2090463"/>
              <a:ext cx="162600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ts val="1000"/>
                </a:lnSpc>
                <a:spcAft>
                  <a:spcPts val="300"/>
                </a:spcAft>
                <a:buSzPct val="80000"/>
                <a:buFont typeface="Wingdings" pitchFamily="2" charset="2"/>
                <a:buChar char="l"/>
              </a:pP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Reaction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h:      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91%</a:t>
              </a:r>
              <a:endParaRPr lang="en-US" altLang="zh-CN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lnSpc>
                  <a:spcPts val="1000"/>
                </a:lnSpc>
                <a:spcAft>
                  <a:spcPts val="300"/>
                </a:spcAft>
                <a:buSzPct val="80000"/>
                <a:buFont typeface="Wingdings" pitchFamily="2" charset="2"/>
                <a:buChar char="l"/>
              </a:pP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Eosin Y 1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h :      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18%</a:t>
              </a:r>
              <a:endParaRPr lang="en-US" altLang="zh-CN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lnSpc>
                  <a:spcPts val="1000"/>
                </a:lnSpc>
                <a:buSzPct val="80000"/>
                <a:buFont typeface="Wingdings" pitchFamily="2" charset="2"/>
                <a:buChar char="l"/>
              </a:pP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Rubrene 1 h:       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20%</a:t>
              </a:r>
              <a:endParaRPr lang="en-US" altLang="zh-CN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07735" y="3061651"/>
            <a:ext cx="6333168" cy="776414"/>
            <a:chOff x="107735" y="3011034"/>
            <a:chExt cx="6333168" cy="776414"/>
          </a:xfrm>
        </p:grpSpPr>
        <p:graphicFrame>
          <p:nvGraphicFramePr>
            <p:cNvPr id="22" name="对象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7456611"/>
                </p:ext>
              </p:extLst>
            </p:nvPr>
          </p:nvGraphicFramePr>
          <p:xfrm>
            <a:off x="107735" y="3154830"/>
            <a:ext cx="854075" cy="404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96" name="CS ChemDraw Drawing" r:id="rId11" imgW="1336191" imgH="638137" progId="ChemDraw.Document.6.0">
                    <p:embed/>
                  </p:oleObj>
                </mc:Choice>
                <mc:Fallback>
                  <p:oleObj name="CS ChemDraw Drawing" r:id="rId11" imgW="1336191" imgH="638137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07735" y="3154830"/>
                          <a:ext cx="854075" cy="4048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对象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984570"/>
                </p:ext>
              </p:extLst>
            </p:nvPr>
          </p:nvGraphicFramePr>
          <p:xfrm>
            <a:off x="1921869" y="3115824"/>
            <a:ext cx="842962" cy="454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97" name="CS ChemDraw Drawing" r:id="rId13" imgW="1412456" imgH="755409" progId="ChemDraw.Document.6.0">
                    <p:embed/>
                  </p:oleObj>
                </mc:Choice>
                <mc:Fallback>
                  <p:oleObj name="CS ChemDraw Drawing" r:id="rId13" imgW="1412456" imgH="755409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921869" y="3115824"/>
                          <a:ext cx="842962" cy="454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4" name="直接箭头连接符 53"/>
            <p:cNvCxnSpPr>
              <a:cxnSpLocks/>
            </p:cNvCxnSpPr>
            <p:nvPr/>
          </p:nvCxnSpPr>
          <p:spPr>
            <a:xfrm>
              <a:off x="1007839" y="3377910"/>
              <a:ext cx="864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916887" y="3011034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ZCISe-TCA</a:t>
              </a:r>
              <a:r>
                <a:rPr lang="en-US" altLang="zh-CN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//Rub</a:t>
              </a:r>
              <a:endParaRPr lang="en-US" altLang="zh-CN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zh-CN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Bromoacetonitrile</a:t>
              </a:r>
              <a:endParaRPr lang="en-US" altLang="zh-CN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33888" y="3339885"/>
              <a:ext cx="6014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altLang="zh-CN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oluene</a:t>
              </a:r>
              <a:endParaRPr lang="zh-CN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200536" y="3513721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83200" y="3525838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2970432" y="3021489"/>
              <a:ext cx="1629301" cy="702765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2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/>
            <p:cNvSpPr/>
            <p:nvPr/>
          </p:nvSpPr>
          <p:spPr>
            <a:xfrm>
              <a:off x="2964349" y="3039907"/>
              <a:ext cx="1635384" cy="6822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lnSpc>
                  <a:spcPts val="1000"/>
                </a:lnSpc>
                <a:spcAft>
                  <a:spcPts val="300"/>
                </a:spcAft>
                <a:buSzPct val="80000"/>
                <a:buFont typeface="Wingdings" pitchFamily="2" charset="2"/>
                <a:buChar char="l"/>
              </a:pP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Reaction 8 h:       8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  <a:p>
              <a:pPr marL="171450" indent="-171450">
                <a:lnSpc>
                  <a:spcPts val="1000"/>
                </a:lnSpc>
                <a:spcAft>
                  <a:spcPts val="300"/>
                </a:spcAft>
                <a:buSzPct val="80000"/>
                <a:buFont typeface="Wingdings" pitchFamily="2" charset="2"/>
                <a:buChar char="l"/>
              </a:pP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Dark 8 h:               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4%</a:t>
              </a:r>
              <a:endParaRPr lang="en-US" altLang="zh-CN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lnSpc>
                  <a:spcPts val="1000"/>
                </a:lnSpc>
                <a:buSzPct val="80000"/>
                <a:buFont typeface="Wingdings" pitchFamily="2" charset="2"/>
                <a:buChar char="l"/>
              </a:pP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Rose B. 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8 h:      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99%</a:t>
              </a:r>
            </a:p>
            <a:p>
              <a:pPr>
                <a:lnSpc>
                  <a:spcPts val="1000"/>
                </a:lnSpc>
              </a:pP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    (532 nm laser )</a:t>
              </a:r>
            </a:p>
          </p:txBody>
        </p:sp>
        <p:sp>
          <p:nvSpPr>
            <p:cNvPr id="89" name="矩形 88"/>
            <p:cNvSpPr/>
            <p:nvPr/>
          </p:nvSpPr>
          <p:spPr>
            <a:xfrm>
              <a:off x="4814894" y="3015110"/>
              <a:ext cx="1626009" cy="702765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2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矩形 89"/>
            <p:cNvSpPr/>
            <p:nvPr/>
          </p:nvSpPr>
          <p:spPr>
            <a:xfrm>
              <a:off x="4814893" y="3091055"/>
              <a:ext cx="162600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ts val="1000"/>
                </a:lnSpc>
                <a:spcAft>
                  <a:spcPts val="300"/>
                </a:spcAft>
                <a:buSzPct val="80000"/>
                <a:buFont typeface="Wingdings" pitchFamily="2" charset="2"/>
                <a:buChar char="l"/>
              </a:pP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Reaction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h:      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95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en-US" altLang="zh-CN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lnSpc>
                  <a:spcPts val="1000"/>
                </a:lnSpc>
                <a:spcAft>
                  <a:spcPts val="300"/>
                </a:spcAft>
                <a:buSzPct val="80000"/>
                <a:buFont typeface="Wingdings" pitchFamily="2" charset="2"/>
                <a:buChar char="l"/>
              </a:pP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Rose B.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h 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:       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en-US" altLang="zh-CN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lnSpc>
                  <a:spcPts val="1000"/>
                </a:lnSpc>
                <a:buSzPct val="80000"/>
                <a:buFont typeface="Wingdings" pitchFamily="2" charset="2"/>
                <a:buChar char="l"/>
              </a:pP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Rubrene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h:       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21%</a:t>
              </a:r>
              <a:endParaRPr lang="en-US" altLang="zh-CN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5190" y="4123056"/>
            <a:ext cx="6370585" cy="749401"/>
            <a:chOff x="95190" y="4123056"/>
            <a:chExt cx="6370585" cy="749401"/>
          </a:xfrm>
        </p:grpSpPr>
        <p:cxnSp>
          <p:nvCxnSpPr>
            <p:cNvPr id="67" name="直接箭头连接符 66"/>
            <p:cNvCxnSpPr>
              <a:cxnSpLocks/>
            </p:cNvCxnSpPr>
            <p:nvPr/>
          </p:nvCxnSpPr>
          <p:spPr>
            <a:xfrm>
              <a:off x="1297954" y="4488174"/>
              <a:ext cx="648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169255" y="4123056"/>
              <a:ext cx="10528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ZCISe-TCA</a:t>
              </a:r>
              <a:r>
                <a:rPr lang="en-US" altLang="zh-CN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//Rub </a:t>
              </a:r>
              <a:r>
                <a:rPr lang="en-US" altLang="zh-CN" sz="9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DIPEA</a:t>
              </a:r>
              <a:r>
                <a:rPr lang="en-US" altLang="zh-CN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309137" y="4477271"/>
              <a:ext cx="6014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altLang="zh-CN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oluene</a:t>
              </a:r>
              <a:endParaRPr lang="zh-CN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8" name="对象 7">
              <a:extLst>
                <a:ext uri="{FF2B5EF4-FFF2-40B4-BE49-F238E27FC236}">
                  <a16:creationId xmlns:a16="http://schemas.microsoft.com/office/drawing/2014/main" xmlns="" id="{D7849495-0D58-4028-B514-29D43DB157F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9757496"/>
                </p:ext>
              </p:extLst>
            </p:nvPr>
          </p:nvGraphicFramePr>
          <p:xfrm>
            <a:off x="102438" y="4182364"/>
            <a:ext cx="1195516" cy="4837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98" name="CS ChemDraw Drawing" r:id="rId15" imgW="2191447" imgH="882282" progId="ChemDraw.Document.6.0">
                    <p:embed/>
                  </p:oleObj>
                </mc:Choice>
                <mc:Fallback>
                  <p:oleObj name="CS ChemDraw Drawing" r:id="rId15" imgW="2191447" imgH="882282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02438" y="4182364"/>
                          <a:ext cx="1195516" cy="48378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对象 8">
              <a:extLst>
                <a:ext uri="{FF2B5EF4-FFF2-40B4-BE49-F238E27FC236}">
                  <a16:creationId xmlns:a16="http://schemas.microsoft.com/office/drawing/2014/main" xmlns="" id="{DCC29174-AB9C-4C93-9307-774885FED1A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0486700"/>
                </p:ext>
              </p:extLst>
            </p:nvPr>
          </p:nvGraphicFramePr>
          <p:xfrm>
            <a:off x="2014461" y="4233653"/>
            <a:ext cx="824539" cy="410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99" name="CS ChemDraw Drawing" r:id="rId17" imgW="1838917" imgH="915543" progId="ChemDraw.Document.6.0">
                    <p:embed/>
                  </p:oleObj>
                </mc:Choice>
                <mc:Fallback>
                  <p:oleObj name="CS ChemDraw Drawing" r:id="rId17" imgW="1838917" imgH="915543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2014461" y="4233653"/>
                          <a:ext cx="824539" cy="410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9" name="TextBox 78"/>
            <p:cNvSpPr txBox="1"/>
            <p:nvPr/>
          </p:nvSpPr>
          <p:spPr>
            <a:xfrm>
              <a:off x="95190" y="4603652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2969960" y="4218884"/>
              <a:ext cx="1629774" cy="468058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2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矩形 91"/>
            <p:cNvSpPr/>
            <p:nvPr/>
          </p:nvSpPr>
          <p:spPr>
            <a:xfrm>
              <a:off x="2963876" y="4237301"/>
              <a:ext cx="1624163" cy="3872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lnSpc>
                  <a:spcPts val="1000"/>
                </a:lnSpc>
                <a:spcAft>
                  <a:spcPts val="300"/>
                </a:spcAft>
                <a:buSzPct val="80000"/>
                <a:buFont typeface="Wingdings" pitchFamily="2" charset="2"/>
                <a:buChar char="l"/>
              </a:pP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Reaction 8 h:      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97%</a:t>
              </a:r>
              <a:endParaRPr lang="en-US" altLang="zh-CN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lnSpc>
                  <a:spcPts val="1000"/>
                </a:lnSpc>
                <a:spcAft>
                  <a:spcPts val="300"/>
                </a:spcAft>
                <a:buSzPct val="80000"/>
                <a:buFont typeface="Wingdings" pitchFamily="2" charset="2"/>
                <a:buChar char="l"/>
              </a:pP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Dark 8 h:               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4%</a:t>
              </a:r>
              <a:endParaRPr lang="en-US" altLang="zh-CN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4814421" y="4212505"/>
              <a:ext cx="1626009" cy="474438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2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矩形 93"/>
            <p:cNvSpPr/>
            <p:nvPr/>
          </p:nvSpPr>
          <p:spPr>
            <a:xfrm>
              <a:off x="4800020" y="4331649"/>
              <a:ext cx="1665755" cy="220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ts val="1000"/>
                </a:lnSpc>
                <a:spcAft>
                  <a:spcPts val="300"/>
                </a:spcAft>
                <a:buSzPct val="80000"/>
                <a:buFont typeface="Wingdings" pitchFamily="2" charset="2"/>
                <a:buChar char="l"/>
              </a:pP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Reaction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0.5 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h:    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96%</a:t>
              </a:r>
              <a:endParaRPr lang="en-US" altLang="zh-CN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09315" y="4610847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194848" y="4598967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xmlns="" id="{40A5CDAC-D08B-432C-AFFC-C01AA616E329}"/>
              </a:ext>
            </a:extLst>
          </p:cNvPr>
          <p:cNvCxnSpPr>
            <a:cxnSpLocks/>
          </p:cNvCxnSpPr>
          <p:nvPr/>
        </p:nvCxnSpPr>
        <p:spPr>
          <a:xfrm flipV="1">
            <a:off x="4715491" y="1820417"/>
            <a:ext cx="0" cy="2988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xmlns="" id="{40A5CDAC-D08B-432C-AFFC-C01AA616E329}"/>
              </a:ext>
            </a:extLst>
          </p:cNvPr>
          <p:cNvCxnSpPr>
            <a:cxnSpLocks/>
          </p:cNvCxnSpPr>
          <p:nvPr/>
        </p:nvCxnSpPr>
        <p:spPr>
          <a:xfrm flipV="1">
            <a:off x="4715491" y="456240"/>
            <a:ext cx="0" cy="10440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34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表格 6">
            <a:extLst>
              <a:ext uri="{FF2B5EF4-FFF2-40B4-BE49-F238E27FC236}">
                <a16:creationId xmlns:a16="http://schemas.microsoft.com/office/drawing/2014/main" xmlns="" id="{60409DFF-8754-4F1B-8812-DD28D1718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106588"/>
              </p:ext>
            </p:extLst>
          </p:nvPr>
        </p:nvGraphicFramePr>
        <p:xfrm>
          <a:off x="1342318" y="1066739"/>
          <a:ext cx="3947794" cy="1623025"/>
        </p:xfrm>
        <a:graphic>
          <a:graphicData uri="http://schemas.openxmlformats.org/drawingml/2006/table">
            <a:tbl>
              <a:tblPr firstRow="1" bandRow="1"/>
              <a:tblGrid>
                <a:gridCol w="1434491">
                  <a:extLst>
                    <a:ext uri="{9D8B030D-6E8A-4147-A177-3AD203B41FA5}">
                      <a16:colId xmlns:a16="http://schemas.microsoft.com/office/drawing/2014/main" xmlns="" val="308456767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362559069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1126827372"/>
                    </a:ext>
                  </a:extLst>
                </a:gridCol>
                <a:gridCol w="785111">
                  <a:extLst>
                    <a:ext uri="{9D8B030D-6E8A-4147-A177-3AD203B41FA5}">
                      <a16:colId xmlns:a16="http://schemas.microsoft.com/office/drawing/2014/main" xmlns="" val="28885339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Photosensitizer</a:t>
                      </a:r>
                      <a:endParaRPr lang="zh-CN" alt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Light source</a:t>
                      </a:r>
                      <a:endParaRPr lang="zh-CN" alt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  <a:endParaRPr lang="zh-CN" alt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Results</a:t>
                      </a:r>
                      <a:endParaRPr lang="zh-CN" alt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7434520"/>
                  </a:ext>
                </a:extLst>
              </a:tr>
              <a:tr h="33220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ZCISe-TCA</a:t>
                      </a:r>
                      <a:r>
                        <a:rPr lang="en-US" altLang="zh-CN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//</a:t>
                      </a:r>
                      <a:r>
                        <a:rPr lang="en-US" altLang="zh-CN" sz="1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</a:t>
                      </a:r>
                      <a:endParaRPr lang="zh-CN" alt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808 nm</a:t>
                      </a:r>
                      <a:endParaRPr lang="zh-CN" alt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min</a:t>
                      </a:r>
                      <a:endParaRPr lang="zh-CN" alt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880691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ZCISe-TCA</a:t>
                      </a:r>
                      <a:r>
                        <a:rPr lang="en-US" altLang="zh-CN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//</a:t>
                      </a:r>
                      <a:r>
                        <a:rPr lang="en-US" altLang="zh-CN" sz="1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</a:t>
                      </a:r>
                      <a:endParaRPr lang="zh-CN" alt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dark</a:t>
                      </a:r>
                      <a:endParaRPr lang="zh-CN" alt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en-US" altLang="zh-CN" sz="1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</a:t>
                      </a:r>
                      <a:endParaRPr lang="zh-CN" alt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6813624"/>
                  </a:ext>
                </a:extLst>
              </a:tr>
              <a:tr h="353186">
                <a:tc>
                  <a:txBody>
                    <a:bodyPr/>
                    <a:lstStyle/>
                    <a:p>
                      <a:pPr marL="0" marR="0" indent="0" algn="ctr" defTabSz="6788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ZCISe</a:t>
                      </a:r>
                      <a:r>
                        <a:rPr lang="en-US" altLang="zh-CN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//</a:t>
                      </a:r>
                      <a:r>
                        <a:rPr lang="en-US" altLang="zh-CN" sz="1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</a:t>
                      </a:r>
                      <a:endParaRPr lang="zh-CN" altLang="en-US" sz="10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808</a:t>
                      </a:r>
                      <a:r>
                        <a:rPr lang="en-US" altLang="zh-CN" sz="1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nm</a:t>
                      </a:r>
                      <a:endParaRPr lang="zh-CN" alt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altLang="zh-CN" sz="1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zh-CN" alt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3541556"/>
                  </a:ext>
                </a:extLst>
              </a:tr>
              <a:tr h="3531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</a:t>
                      </a:r>
                      <a:endParaRPr lang="zh-CN" altLang="en-US" sz="10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532 nm</a:t>
                      </a:r>
                      <a:endParaRPr lang="zh-CN" altLang="en-US" sz="10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min</a:t>
                      </a:r>
                      <a:endParaRPr lang="zh-CN" alt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802" marR="64802" marT="36005" marB="360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6" name="Picture 6" descr="C:\Users\Administrator\Documents\Tencent Files\2769104900\Image\Group\Q$SC]F$OFCO2BWR}MQ~[6]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0" t="65773" r="20488" b="20750"/>
          <a:stretch/>
        </p:blipFill>
        <p:spPr bwMode="auto">
          <a:xfrm>
            <a:off x="4628055" y="1321654"/>
            <a:ext cx="540000" cy="2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:\Users\Administrator\Documents\Tencent Files\2769104900\Image\Group\6ZNF}UAZWS2_8B5DJ9L~Q8J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9" t="64322" r="23984" b="18731"/>
          <a:stretch/>
        </p:blipFill>
        <p:spPr bwMode="auto">
          <a:xfrm>
            <a:off x="4628055" y="2373910"/>
            <a:ext cx="540000" cy="24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0" t="38881" r="47519" b="41647"/>
          <a:stretch/>
        </p:blipFill>
        <p:spPr bwMode="auto">
          <a:xfrm>
            <a:off x="4627624" y="1704756"/>
            <a:ext cx="540000" cy="24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6" t="40341" r="46994" b="43518"/>
          <a:stretch/>
        </p:blipFill>
        <p:spPr bwMode="auto">
          <a:xfrm>
            <a:off x="4627856" y="2044430"/>
            <a:ext cx="540000" cy="24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079847" y="37618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a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79847" y="2896616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b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353193" y="3132385"/>
            <a:ext cx="4097117" cy="1960565"/>
            <a:chOff x="469480" y="2916361"/>
            <a:chExt cx="4097117" cy="1960565"/>
          </a:xfrm>
        </p:grpSpPr>
        <p:sp>
          <p:nvSpPr>
            <p:cNvPr id="18" name="TextBox 17"/>
            <p:cNvSpPr txBox="1"/>
            <p:nvPr/>
          </p:nvSpPr>
          <p:spPr>
            <a:xfrm>
              <a:off x="469480" y="4500600"/>
              <a:ext cx="1132327" cy="376326"/>
            </a:xfrm>
            <a:prstGeom prst="rect">
              <a:avLst/>
            </a:prstGeom>
            <a:noFill/>
          </p:spPr>
          <p:txBody>
            <a:bodyPr wrap="square" lIns="67885" tIns="33943" rIns="67885" bIns="33943" rtlCol="0">
              <a:spAutoFit/>
            </a:bodyPr>
            <a:lstStyle/>
            <a:p>
              <a:pPr algn="ctr"/>
              <a:r>
                <a:rPr lang="en-US" altLang="zh-CN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ZCISe-TCA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//Rub</a:t>
              </a:r>
            </a:p>
            <a:p>
              <a:pPr algn="ctr"/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30 s 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27918" y="4500537"/>
              <a:ext cx="669395" cy="376326"/>
            </a:xfrm>
            <a:prstGeom prst="rect">
              <a:avLst/>
            </a:prstGeom>
            <a:noFill/>
          </p:spPr>
          <p:txBody>
            <a:bodyPr wrap="square" lIns="67885" tIns="33943" rIns="67885" bIns="33943" rtlCol="0">
              <a:spAutoFit/>
            </a:bodyPr>
            <a:lstStyle/>
            <a:p>
              <a:pPr algn="ctr"/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Rub</a:t>
              </a:r>
            </a:p>
            <a:p>
              <a:pPr algn="ctr"/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2.5 min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07210" y="4498171"/>
              <a:ext cx="560869" cy="376326"/>
            </a:xfrm>
            <a:prstGeom prst="rect">
              <a:avLst/>
            </a:prstGeom>
            <a:noFill/>
          </p:spPr>
          <p:txBody>
            <a:bodyPr wrap="square" lIns="67885" tIns="33943" rIns="67885" bIns="33943" rtlCol="0">
              <a:spAutoFit/>
            </a:bodyPr>
            <a:lstStyle/>
            <a:p>
              <a:pPr algn="ctr"/>
              <a:r>
                <a:rPr lang="en-US" altLang="zh-CN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ZCISe</a:t>
              </a:r>
              <a:endParaRPr lang="en-US" altLang="zh-CN" sz="1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30 min </a:t>
              </a:r>
              <a:endParaRPr lang="zh-CN" altLang="en-US" sz="1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19860" y="4500600"/>
              <a:ext cx="1346737" cy="376326"/>
            </a:xfrm>
            <a:prstGeom prst="rect">
              <a:avLst/>
            </a:prstGeom>
            <a:noFill/>
          </p:spPr>
          <p:txBody>
            <a:bodyPr wrap="square" lIns="67885" tIns="33943" rIns="67885" bIns="33943" rtlCol="0">
              <a:spAutoFit/>
            </a:bodyPr>
            <a:lstStyle/>
            <a:p>
              <a:pPr algn="ctr"/>
              <a:r>
                <a:rPr lang="en-US" altLang="zh-CN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ZCISe-TCA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//Rub</a:t>
              </a:r>
            </a:p>
            <a:p>
              <a:pPr algn="ctr"/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Immediate 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exposure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2" descr="C:\Users\Administrator\Documents\Tencent Files\2769104900\Image\Group\%%`]YTO_48Q$TO@A)WDD56X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4" t="52513" r="1" b="26455"/>
            <a:stretch/>
          </p:blipFill>
          <p:spPr bwMode="auto">
            <a:xfrm>
              <a:off x="499804" y="2916361"/>
              <a:ext cx="3960000" cy="746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C:\Users\Administrator\Documents\Tencent Files\2769104900\Image\Group\5$272PEJ@2RU2280TO{NV7J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39" t="58021" r="6621" b="23893"/>
            <a:stretch/>
          </p:blipFill>
          <p:spPr bwMode="auto">
            <a:xfrm>
              <a:off x="504223" y="3689293"/>
              <a:ext cx="3960000" cy="731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矩形 28"/>
            <p:cNvSpPr/>
            <p:nvPr/>
          </p:nvSpPr>
          <p:spPr>
            <a:xfrm>
              <a:off x="1075869" y="3112760"/>
              <a:ext cx="545342" cy="220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000"/>
                </a:lnSpc>
                <a:buSzPct val="80000"/>
              </a:pP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before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1132775" y="3786533"/>
              <a:ext cx="439544" cy="220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000"/>
                </a:lnSpc>
                <a:buSzPct val="80000"/>
              </a:pP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after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459504" y="252065"/>
            <a:ext cx="3773267" cy="703406"/>
            <a:chOff x="510644" y="124673"/>
            <a:chExt cx="3773267" cy="703406"/>
          </a:xfrm>
        </p:grpSpPr>
        <p:pic>
          <p:nvPicPr>
            <p:cNvPr id="5" name="Picture 6" descr="C:\Users\Administrator\Documents\Tencent Files\2769104900\Image\Group\Q$SC]F$OFCO2BWR}MQ~[6]A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70" t="62857" r="17859" b="18571"/>
            <a:stretch/>
          </p:blipFill>
          <p:spPr bwMode="auto">
            <a:xfrm>
              <a:off x="3516270" y="276904"/>
              <a:ext cx="767641" cy="50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矩形 22"/>
            <p:cNvSpPr/>
            <p:nvPr/>
          </p:nvSpPr>
          <p:spPr>
            <a:xfrm>
              <a:off x="2848119" y="424452"/>
              <a:ext cx="654346" cy="220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000"/>
                </a:lnSpc>
                <a:buSzPct val="80000"/>
              </a:pP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olymer</a:t>
              </a:r>
              <a:endParaRPr lang="en-US" altLang="zh-CN" sz="1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7" name="对象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32411607"/>
                </p:ext>
              </p:extLst>
            </p:nvPr>
          </p:nvGraphicFramePr>
          <p:xfrm>
            <a:off x="510644" y="124673"/>
            <a:ext cx="1021811" cy="7034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52" name="CS ChemDraw Drawing" r:id="rId11" imgW="1558760" imgH="1072591" progId="ChemDraw.Document.6.0">
                    <p:embed/>
                  </p:oleObj>
                </mc:Choice>
                <mc:Fallback>
                  <p:oleObj name="CS ChemDraw Drawing" r:id="rId11" imgW="1558760" imgH="1072591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10644" y="124673"/>
                          <a:ext cx="1021811" cy="7034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4" name="直接箭头连接符 23"/>
            <p:cNvCxnSpPr>
              <a:cxnSpLocks/>
            </p:cNvCxnSpPr>
            <p:nvPr/>
          </p:nvCxnSpPr>
          <p:spPr>
            <a:xfrm flipV="1">
              <a:off x="1621211" y="534739"/>
              <a:ext cx="1186828" cy="34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604787" y="178231"/>
              <a:ext cx="11512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ZCISe-TCA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//Rub</a:t>
              </a:r>
            </a:p>
            <a:p>
              <a:pPr algn="ctr"/>
              <a:r>
                <a:rPr lang="en-US" altLang="zh-CN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Iod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NVK, DMF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09918" y="534739"/>
              <a:ext cx="4873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altLang="zh-CN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ight</a:t>
              </a:r>
              <a:endParaRPr lang="zh-CN" alt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2647146" y="2911812"/>
            <a:ext cx="1523174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000"/>
              </a:lnSpc>
              <a:buSzPct val="80000"/>
            </a:pPr>
            <a:r>
              <a:rPr lang="en-US" altLang="zh-CN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Under indoor sunlight</a:t>
            </a:r>
          </a:p>
        </p:txBody>
      </p:sp>
    </p:spTree>
    <p:extLst>
      <p:ext uri="{BB962C8B-B14F-4D97-AF65-F5344CB8AC3E}">
        <p14:creationId xmlns:p14="http://schemas.microsoft.com/office/powerpoint/2010/main" val="228140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776072"/>
              </p:ext>
            </p:extLst>
          </p:nvPr>
        </p:nvGraphicFramePr>
        <p:xfrm>
          <a:off x="935831" y="1044153"/>
          <a:ext cx="4608512" cy="2428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504056"/>
                <a:gridCol w="504056"/>
                <a:gridCol w="504056"/>
                <a:gridCol w="504056"/>
                <a:gridCol w="504056"/>
                <a:gridCol w="504056"/>
                <a:gridCol w="576064"/>
              </a:tblGrid>
              <a:tr h="370961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Varying </a:t>
                      </a: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[ZCISe-TCA</a:t>
                      </a: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  <a:r>
                        <a:rPr lang="en-US" altLang="zh-CN" sz="1000" baseline="0" dirty="0" smtClean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l-GR" altLang="zh-CN" sz="1000" baseline="0" dirty="0" smtClean="0">
                          <a:latin typeface="Arial" pitchFamily="34" charset="0"/>
                          <a:cs typeface="Arial" pitchFamily="34" charset="0"/>
                        </a:rPr>
                        <a:t>μ</a:t>
                      </a:r>
                      <a:r>
                        <a:rPr lang="en-US" altLang="zh-CN" sz="1000" baseline="0" dirty="0" err="1" smtClean="0">
                          <a:latin typeface="Arial" pitchFamily="34" charset="0"/>
                          <a:cs typeface="Arial" pitchFamily="34" charset="0"/>
                        </a:rPr>
                        <a:t>mol</a:t>
                      </a:r>
                      <a:r>
                        <a:rPr lang="en-US" altLang="zh-CN" sz="1000" baseline="0" dirty="0" smtClean="0">
                          <a:latin typeface="Arial" pitchFamily="34" charset="0"/>
                          <a:cs typeface="Arial" pitchFamily="34" charset="0"/>
                        </a:rPr>
                        <a:t>/L)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6788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Varying [Rub]</a:t>
                      </a:r>
                      <a:r>
                        <a:rPr lang="en-US" altLang="zh-CN" sz="1000" baseline="0" dirty="0" smtClean="0">
                          <a:latin typeface="Arial" pitchFamily="34" charset="0"/>
                          <a:cs typeface="Arial" pitchFamily="34" charset="0"/>
                        </a:rPr>
                        <a:t> (mmol/L)</a:t>
                      </a:r>
                      <a:endParaRPr lang="zh-CN" altLang="en-US" sz="1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788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  <a:endParaRPr lang="zh-CN" altLang="en-US" sz="1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Φ'</a:t>
                      </a:r>
                      <a:r>
                        <a:rPr lang="en-US" altLang="zh-CN" sz="1000" kern="1200" baseline="-250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UC</a:t>
                      </a:r>
                      <a:r>
                        <a:rPr lang="en-US" altLang="zh-CN" sz="10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(%)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16.1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16.7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14.1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7.4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15.2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16.7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16.5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i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</a:t>
                      </a:r>
                      <a:r>
                        <a:rPr lang="en-US" altLang="zh-CN" sz="1000" kern="1200" baseline="-250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</a:t>
                      </a:r>
                      <a:r>
                        <a:rPr lang="en-US" altLang="zh-CN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</a:t>
                      </a:r>
                      <a:r>
                        <a:rPr lang="en-US" altLang="zh-CN" sz="10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W/cm</a:t>
                      </a:r>
                      <a:r>
                        <a:rPr lang="en-US" altLang="zh-CN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altLang="zh-CN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3.4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2.1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0.86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0.32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2.2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2.1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2.4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6073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Chemical</a:t>
                      </a:r>
                      <a:r>
                        <a:rPr lang="en-US" altLang="zh-CN" sz="1000" baseline="0" dirty="0" smtClean="0">
                          <a:latin typeface="Arial" pitchFamily="34" charset="0"/>
                          <a:cs typeface="Arial" pitchFamily="34" charset="0"/>
                        </a:rPr>
                        <a:t> yield (%)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11 </a:t>
                      </a:r>
                    </a:p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(2 </a:t>
                      </a:r>
                      <a:r>
                        <a:rPr lang="en-US" altLang="zh-CN" sz="1000" dirty="0" err="1" smtClean="0">
                          <a:latin typeface="Arial" pitchFamily="34" charset="0"/>
                          <a:cs typeface="Arial" pitchFamily="34" charset="0"/>
                        </a:rPr>
                        <a:t>hr</a:t>
                      </a: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788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19 </a:t>
                      </a:r>
                    </a:p>
                    <a:p>
                      <a:pPr marL="0" marR="0" indent="0" algn="ctr" defTabSz="6788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(2 </a:t>
                      </a:r>
                      <a:r>
                        <a:rPr lang="en-US" altLang="zh-CN" sz="1000" dirty="0" err="1" smtClean="0">
                          <a:latin typeface="Arial" pitchFamily="34" charset="0"/>
                          <a:cs typeface="Arial" pitchFamily="34" charset="0"/>
                        </a:rPr>
                        <a:t>hr</a:t>
                      </a: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zh-CN" altLang="en-US" sz="1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788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56 </a:t>
                      </a:r>
                    </a:p>
                    <a:p>
                      <a:pPr marL="0" marR="0" indent="0" algn="ctr" defTabSz="6788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(2 </a:t>
                      </a:r>
                      <a:r>
                        <a:rPr lang="en-US" altLang="zh-CN" sz="1000" dirty="0" err="1" smtClean="0">
                          <a:latin typeface="Arial" pitchFamily="34" charset="0"/>
                          <a:cs typeface="Arial" pitchFamily="34" charset="0"/>
                        </a:rPr>
                        <a:t>hr</a:t>
                      </a: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zh-CN" altLang="en-US" sz="10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788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78 </a:t>
                      </a:r>
                    </a:p>
                    <a:p>
                      <a:pPr marL="0" marR="0" indent="0" algn="ctr" defTabSz="6788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altLang="zh-CN" sz="1000" b="1" dirty="0" smtClean="0"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en-US" altLang="zh-CN" sz="1000" b="1" dirty="0" err="1" smtClean="0">
                          <a:latin typeface="Arial" pitchFamily="34" charset="0"/>
                          <a:cs typeface="Arial" pitchFamily="34" charset="0"/>
                        </a:rPr>
                        <a:t>hr</a:t>
                      </a: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zh-CN" altLang="en-US" sz="1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(2 </a:t>
                      </a:r>
                      <a:r>
                        <a:rPr lang="en-US" altLang="zh-CN" sz="1000" dirty="0" err="1" smtClean="0">
                          <a:latin typeface="Arial" pitchFamily="34" charset="0"/>
                          <a:cs typeface="Arial" pitchFamily="34" charset="0"/>
                        </a:rPr>
                        <a:t>hr</a:t>
                      </a: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788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  <a:p>
                      <a:pPr marL="0" marR="0" indent="0" algn="ctr" defTabSz="6788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(2 </a:t>
                      </a:r>
                      <a:r>
                        <a:rPr lang="en-US" altLang="zh-CN" sz="1000" dirty="0" err="1" smtClean="0">
                          <a:latin typeface="Arial" pitchFamily="34" charset="0"/>
                          <a:cs typeface="Arial" pitchFamily="34" charset="0"/>
                        </a:rPr>
                        <a:t>hr</a:t>
                      </a: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zh-CN" altLang="en-US" sz="1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788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26 </a:t>
                      </a:r>
                    </a:p>
                    <a:p>
                      <a:pPr marL="0" marR="0" indent="0" algn="ctr" defTabSz="6788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(2 </a:t>
                      </a:r>
                      <a:r>
                        <a:rPr lang="en-US" altLang="zh-CN" sz="1000" dirty="0" err="1" smtClean="0">
                          <a:latin typeface="Arial" pitchFamily="34" charset="0"/>
                          <a:cs typeface="Arial" pitchFamily="34" charset="0"/>
                        </a:rPr>
                        <a:t>hr</a:t>
                      </a: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zh-CN" altLang="en-US" sz="1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Absorptance at 808 nm</a:t>
                      </a:r>
                      <a:endParaRPr lang="zh-CN" altLang="en-US" sz="10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0.13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788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0.24</a:t>
                      </a:r>
                      <a:endParaRPr lang="zh-CN" altLang="en-US" sz="1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0.42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788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0.67</a:t>
                      </a:r>
                      <a:endParaRPr lang="zh-CN" altLang="en-US" sz="1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0.24</a:t>
                      </a:r>
                      <a:endParaRPr lang="zh-CN" alt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788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0.24</a:t>
                      </a:r>
                      <a:endParaRPr lang="zh-CN" altLang="en-US" sz="1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788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 smtClean="0">
                          <a:latin typeface="Arial" pitchFamily="34" charset="0"/>
                          <a:cs typeface="Arial" pitchFamily="34" charset="0"/>
                        </a:rPr>
                        <a:t>0.24</a:t>
                      </a:r>
                      <a:endParaRPr lang="zh-CN" altLang="en-US" sz="10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236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11067</TotalTime>
  <Words>409</Words>
  <Application>Microsoft Office PowerPoint</Application>
  <PresentationFormat>自定义</PresentationFormat>
  <Paragraphs>182</Paragraphs>
  <Slides>5</Slides>
  <Notes>4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5</vt:i4>
      </vt:variant>
    </vt:vector>
  </HeadingPairs>
  <TitlesOfParts>
    <vt:vector size="9" baseType="lpstr">
      <vt:lpstr>Office 主题</vt:lpstr>
      <vt:lpstr>Unicode Origin Graph</vt:lpstr>
      <vt:lpstr>Graph</vt:lpstr>
      <vt:lpstr>CS ChemDraw Drawing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wu</dc:creator>
  <cp:lastModifiedBy>吴凯丰</cp:lastModifiedBy>
  <cp:revision>246</cp:revision>
  <dcterms:created xsi:type="dcterms:W3CDTF">2022-04-08T02:34:12Z</dcterms:created>
  <dcterms:modified xsi:type="dcterms:W3CDTF">2022-12-09T06:21:08Z</dcterms:modified>
</cp:coreProperties>
</file>