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256" r:id="rId5"/>
    <p:sldId id="270" r:id="rId6"/>
    <p:sldId id="257" r:id="rId7"/>
    <p:sldId id="269" r:id="rId8"/>
    <p:sldId id="356" r:id="rId9"/>
    <p:sldId id="357" r:id="rId10"/>
    <p:sldId id="363" r:id="rId11"/>
    <p:sldId id="258" r:id="rId12"/>
    <p:sldId id="279" r:id="rId13"/>
    <p:sldId id="353" r:id="rId14"/>
    <p:sldId id="293" r:id="rId15"/>
    <p:sldId id="268" r:id="rId16"/>
    <p:sldId id="292" r:id="rId17"/>
    <p:sldId id="272" r:id="rId18"/>
    <p:sldId id="294" r:id="rId19"/>
    <p:sldId id="285" r:id="rId20"/>
    <p:sldId id="327" r:id="rId21"/>
    <p:sldId id="262" r:id="rId22"/>
    <p:sldId id="276" r:id="rId23"/>
    <p:sldId id="289" r:id="rId24"/>
    <p:sldId id="335" r:id="rId25"/>
    <p:sldId id="280" r:id="rId26"/>
    <p:sldId id="300" r:id="rId27"/>
    <p:sldId id="298" r:id="rId28"/>
    <p:sldId id="295" r:id="rId29"/>
    <p:sldId id="296" r:id="rId30"/>
    <p:sldId id="302" r:id="rId31"/>
    <p:sldId id="299" r:id="rId32"/>
    <p:sldId id="297" r:id="rId33"/>
    <p:sldId id="355" r:id="rId34"/>
    <p:sldId id="301" r:id="rId35"/>
    <p:sldId id="336" r:id="rId36"/>
    <p:sldId id="337" r:id="rId37"/>
    <p:sldId id="338" r:id="rId38"/>
    <p:sldId id="333" r:id="rId39"/>
    <p:sldId id="328" r:id="rId40"/>
    <p:sldId id="264" r:id="rId41"/>
    <p:sldId id="341" r:id="rId42"/>
    <p:sldId id="308" r:id="rId43"/>
    <p:sldId id="312" r:id="rId44"/>
    <p:sldId id="313" r:id="rId45"/>
    <p:sldId id="354" r:id="rId46"/>
    <p:sldId id="314" r:id="rId47"/>
    <p:sldId id="347" r:id="rId48"/>
    <p:sldId id="326" r:id="rId49"/>
    <p:sldId id="315" r:id="rId50"/>
    <p:sldId id="342" r:id="rId51"/>
    <p:sldId id="351" r:id="rId52"/>
    <p:sldId id="343" r:id="rId53"/>
    <p:sldId id="348" r:id="rId54"/>
    <p:sldId id="309" r:id="rId55"/>
    <p:sldId id="317" r:id="rId56"/>
    <p:sldId id="316" r:id="rId57"/>
    <p:sldId id="307" r:id="rId58"/>
    <p:sldId id="344" r:id="rId59"/>
    <p:sldId id="345" r:id="rId60"/>
    <p:sldId id="329" r:id="rId61"/>
    <p:sldId id="260" r:id="rId62"/>
    <p:sldId id="261" r:id="rId63"/>
    <p:sldId id="286" r:id="rId64"/>
    <p:sldId id="362" r:id="rId65"/>
    <p:sldId id="318" r:id="rId66"/>
    <p:sldId id="330" r:id="rId67"/>
    <p:sldId id="324" r:id="rId68"/>
    <p:sldId id="325" r:id="rId69"/>
    <p:sldId id="323" r:id="rId70"/>
    <p:sldId id="331" r:id="rId71"/>
    <p:sldId id="346" r:id="rId72"/>
    <p:sldId id="281" r:id="rId73"/>
    <p:sldId id="359" r:id="rId74"/>
    <p:sldId id="360" r:id="rId75"/>
    <p:sldId id="361" r:id="rId76"/>
    <p:sldId id="358" r:id="rId77"/>
    <p:sldId id="282" r:id="rId78"/>
    <p:sldId id="284" r:id="rId79"/>
    <p:sldId id="340" r:id="rId80"/>
    <p:sldId id="303" r:id="rId81"/>
    <p:sldId id="304" r:id="rId82"/>
    <p:sldId id="305" r:id="rId83"/>
    <p:sldId id="306" r:id="rId84"/>
  </p:sldIdLst>
  <p:sldSz cx="12192000" cy="6858000"/>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04939C1-9C78-4A82-8AE1-CF5B5B01AAEE}">
          <p14:sldIdLst>
            <p14:sldId id="256"/>
          </p14:sldIdLst>
        </p14:section>
        <p14:section name="Motivation" id="{E36DB571-90D5-4B27-AE33-2B29AC481BB3}">
          <p14:sldIdLst>
            <p14:sldId id="270"/>
            <p14:sldId id="257"/>
            <p14:sldId id="269"/>
            <p14:sldId id="356"/>
            <p14:sldId id="357"/>
          </p14:sldIdLst>
        </p14:section>
        <p14:section name="Overview" id="{25363AB6-E62E-4FE9-BCA0-5BFFF638830F}">
          <p14:sldIdLst>
            <p14:sldId id="363"/>
          </p14:sldIdLst>
        </p14:section>
        <p14:section name="Basic Principles" id="{2580502E-EE7A-4527-A217-105CBEE9E1A3}">
          <p14:sldIdLst>
            <p14:sldId id="258"/>
            <p14:sldId id="279"/>
            <p14:sldId id="353"/>
            <p14:sldId id="293"/>
          </p14:sldIdLst>
        </p14:section>
        <p14:section name="Overview" id="{C1905C2C-8D9A-4FA6-92F0-9A47B4AC9D0A}">
          <p14:sldIdLst>
            <p14:sldId id="268"/>
          </p14:sldIdLst>
        </p14:section>
        <p14:section name="Hardware for SMLM" id="{B8EA0DCC-4CAB-4754-8593-50A4F7BB08F7}">
          <p14:sldIdLst>
            <p14:sldId id="292"/>
            <p14:sldId id="272"/>
            <p14:sldId id="294"/>
            <p14:sldId id="285"/>
            <p14:sldId id="327"/>
          </p14:sldIdLst>
        </p14:section>
        <p14:section name="Sample Preparation (dye and buffer)" id="{FB144653-252C-42A1-81FB-EB0DD4AEA1EE}">
          <p14:sldIdLst>
            <p14:sldId id="262"/>
            <p14:sldId id="276"/>
            <p14:sldId id="289"/>
            <p14:sldId id="335"/>
            <p14:sldId id="280"/>
            <p14:sldId id="300"/>
            <p14:sldId id="298"/>
            <p14:sldId id="295"/>
            <p14:sldId id="296"/>
            <p14:sldId id="302"/>
            <p14:sldId id="299"/>
            <p14:sldId id="297"/>
            <p14:sldId id="355"/>
            <p14:sldId id="301"/>
            <p14:sldId id="336"/>
            <p14:sldId id="337"/>
            <p14:sldId id="338"/>
            <p14:sldId id="333"/>
            <p14:sldId id="328"/>
          </p14:sldIdLst>
        </p14:section>
        <p14:section name="Processing" id="{21D8C656-022F-4A9F-882A-641DF96EDD6F}">
          <p14:sldIdLst>
            <p14:sldId id="264"/>
            <p14:sldId id="341"/>
            <p14:sldId id="308"/>
            <p14:sldId id="312"/>
            <p14:sldId id="313"/>
            <p14:sldId id="354"/>
            <p14:sldId id="314"/>
            <p14:sldId id="347"/>
            <p14:sldId id="326"/>
            <p14:sldId id="315"/>
            <p14:sldId id="342"/>
            <p14:sldId id="351"/>
            <p14:sldId id="343"/>
            <p14:sldId id="348"/>
            <p14:sldId id="309"/>
            <p14:sldId id="317"/>
            <p14:sldId id="316"/>
            <p14:sldId id="307"/>
            <p14:sldId id="344"/>
            <p14:sldId id="345"/>
            <p14:sldId id="329"/>
          </p14:sldIdLst>
        </p14:section>
        <p14:section name="3D SMLM" id="{F4A23F54-F56C-4184-BCC9-1480A48CC9E5}">
          <p14:sldIdLst>
            <p14:sldId id="260"/>
            <p14:sldId id="261"/>
            <p14:sldId id="286"/>
            <p14:sldId id="362"/>
            <p14:sldId id="318"/>
            <p14:sldId id="330"/>
          </p14:sldIdLst>
        </p14:section>
        <p14:section name="Summary" id="{2D894DD7-F454-4456-9C3C-39D8AEBD0A7D}">
          <p14:sldIdLst>
            <p14:sldId id="324"/>
            <p14:sldId id="325"/>
            <p14:sldId id="323"/>
            <p14:sldId id="331"/>
          </p14:sldIdLst>
        </p14:section>
        <p14:section name="Thank you" id="{3E656D18-9D1B-42D9-AC0C-ED691BD51AC9}">
          <p14:sldIdLst>
            <p14:sldId id="346"/>
          </p14:sldIdLst>
        </p14:section>
        <p14:section name="New Dimentions" id="{A98C4424-FA4C-49FE-B95F-A73632BBF37E}">
          <p14:sldIdLst>
            <p14:sldId id="281"/>
            <p14:sldId id="359"/>
            <p14:sldId id="360"/>
            <p14:sldId id="361"/>
          </p14:sldIdLst>
        </p14:section>
        <p14:section name="Multidimensional Challenge" id="{F14E9658-B7D5-4512-89F3-35BFCE8B16A0}">
          <p14:sldIdLst>
            <p14:sldId id="358"/>
            <p14:sldId id="282"/>
            <p14:sldId id="284"/>
          </p14:sldIdLst>
        </p14:section>
        <p14:section name="Appendix" id="{C7D8546A-16AB-431B-87F1-F5110862FC3C}">
          <p14:sldIdLst>
            <p14:sldId id="340"/>
            <p14:sldId id="303"/>
            <p14:sldId id="304"/>
            <p14:sldId id="305"/>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C04"/>
    <a:srgbClr val="3CAD03"/>
    <a:srgbClr val="26A907"/>
    <a:srgbClr val="D04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3" autoAdjust="0"/>
    <p:restoredTop sz="87517" autoAdjust="0"/>
  </p:normalViewPr>
  <p:slideViewPr>
    <p:cSldViewPr snapToGrid="0">
      <p:cViewPr varScale="1">
        <p:scale>
          <a:sx n="54" d="100"/>
          <a:sy n="54" d="100"/>
        </p:scale>
        <p:origin x="4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3D7C6-6D81-4068-A868-0837C8FF1F8A}"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3F0DA-64E6-4FCC-8AA9-7479504B7FDF}" type="slidenum">
              <a:rPr lang="en-US" smtClean="0"/>
              <a:t>‹Nr.›</a:t>
            </a:fld>
            <a:endParaRPr lang="en-US"/>
          </a:p>
        </p:txBody>
      </p:sp>
    </p:spTree>
    <p:extLst>
      <p:ext uri="{BB962C8B-B14F-4D97-AF65-F5344CB8AC3E}">
        <p14:creationId xmlns:p14="http://schemas.microsoft.com/office/powerpoint/2010/main" val="335215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s.acs.org/doi/10.1021/acschembio.9b00197#tbl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pubs.acs.org/doi/10.1021/acschembio.9b00197#tbl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s.acs.org/doi/10.1021/acschembio.9b00197#tbl1"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pubs.acs.org/doi/10.1021/acschembio.9b00197#tbl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2</a:t>
            </a:fld>
            <a:endParaRPr lang="en-US"/>
          </a:p>
        </p:txBody>
      </p:sp>
    </p:spTree>
    <p:extLst>
      <p:ext uri="{BB962C8B-B14F-4D97-AF65-F5344CB8AC3E}">
        <p14:creationId xmlns:p14="http://schemas.microsoft.com/office/powerpoint/2010/main" val="119091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a:rPr>
              <a:t>As with all fluorescence microscopy, the photophysical properties of the fluorophore labels are crucial for SMLM. These are summarized in </a:t>
            </a:r>
            <a:r>
              <a:rPr lang="en-US" b="0" i="0" u="sng" dirty="0">
                <a:solidFill>
                  <a:srgbClr val="1A0DAB"/>
                </a:solidFill>
                <a:effectLst/>
                <a:latin typeface="Roboto"/>
                <a:hlinkClick r:id="rId3"/>
              </a:rPr>
              <a:t>Tables 1</a:t>
            </a:r>
            <a:r>
              <a:rPr lang="en-US" b="0" i="0" dirty="0">
                <a:solidFill>
                  <a:srgbClr val="000000"/>
                </a:solidFill>
                <a:effectLst/>
                <a:latin typeface="Roboto"/>
              </a:rPr>
              <a:t> and </a:t>
            </a:r>
            <a:r>
              <a:rPr lang="en-US" b="0" i="0" u="sng" dirty="0">
                <a:solidFill>
                  <a:srgbClr val="1A0DAB"/>
                </a:solidFill>
                <a:effectLst/>
                <a:latin typeface="Roboto"/>
                <a:hlinkClick r:id="rId4"/>
              </a:rPr>
              <a:t>2</a:t>
            </a:r>
            <a:r>
              <a:rPr lang="en-US" b="0" i="0" dirty="0">
                <a:solidFill>
                  <a:srgbClr val="000000"/>
                </a:solidFill>
                <a:effectLst/>
                <a:latin typeface="Roboto"/>
              </a:rPr>
              <a:t> and include the laser excitation wavelength (</a:t>
            </a:r>
            <a:r>
              <a:rPr lang="en-US" b="0" i="0" dirty="0" err="1">
                <a:solidFill>
                  <a:srgbClr val="000000"/>
                </a:solidFill>
                <a:effectLst/>
                <a:latin typeface="Roboto"/>
              </a:rPr>
              <a:t>λ</a:t>
            </a:r>
            <a:r>
              <a:rPr lang="en-US" b="0" i="0" baseline="-25000" dirty="0" err="1">
                <a:solidFill>
                  <a:srgbClr val="000000"/>
                </a:solidFill>
                <a:effectLst/>
                <a:latin typeface="Roboto"/>
              </a:rPr>
              <a:t>ex</a:t>
            </a:r>
            <a:r>
              <a:rPr lang="en-US" b="0" i="0" dirty="0">
                <a:solidFill>
                  <a:srgbClr val="000000"/>
                </a:solidFill>
                <a:effectLst/>
                <a:latin typeface="Roboto"/>
              </a:rPr>
              <a:t>), the fluorescence emission maximum (</a:t>
            </a:r>
            <a:r>
              <a:rPr lang="en-US" b="0" i="0" dirty="0" err="1">
                <a:solidFill>
                  <a:srgbClr val="000000"/>
                </a:solidFill>
                <a:effectLst/>
                <a:latin typeface="Roboto"/>
              </a:rPr>
              <a:t>λ</a:t>
            </a:r>
            <a:r>
              <a:rPr lang="en-US" b="0" i="0" baseline="-25000" dirty="0" err="1">
                <a:solidFill>
                  <a:srgbClr val="000000"/>
                </a:solidFill>
                <a:effectLst/>
                <a:latin typeface="Roboto"/>
              </a:rPr>
              <a:t>em</a:t>
            </a:r>
            <a:r>
              <a:rPr lang="en-US" b="0" i="0" dirty="0">
                <a:solidFill>
                  <a:srgbClr val="000000"/>
                </a:solidFill>
                <a:effectLst/>
                <a:latin typeface="Roboto"/>
              </a:rPr>
              <a:t>), the extinction coefficient at </a:t>
            </a:r>
            <a:r>
              <a:rPr lang="en-US" b="0" i="0" dirty="0" err="1">
                <a:solidFill>
                  <a:srgbClr val="000000"/>
                </a:solidFill>
                <a:effectLst/>
                <a:latin typeface="Roboto"/>
              </a:rPr>
              <a:t>λ</a:t>
            </a:r>
            <a:r>
              <a:rPr lang="en-US" b="0" i="0" baseline="-25000" dirty="0" err="1">
                <a:solidFill>
                  <a:srgbClr val="000000"/>
                </a:solidFill>
                <a:effectLst/>
                <a:latin typeface="Roboto"/>
              </a:rPr>
              <a:t>max</a:t>
            </a:r>
            <a:r>
              <a:rPr lang="en-US" b="0" i="0" dirty="0">
                <a:solidFill>
                  <a:srgbClr val="000000"/>
                </a:solidFill>
                <a:effectLst/>
                <a:latin typeface="Roboto"/>
              </a:rPr>
              <a:t> (ε), and the fluorescence quantum yield (Φ). Properties specific to fluorophores activated with light include: the fluorescence contrast upon photoactivation (</a:t>
            </a:r>
            <a:r>
              <a:rPr lang="en-US" b="0" i="1" dirty="0" err="1">
                <a:solidFill>
                  <a:srgbClr val="000000"/>
                </a:solidFill>
                <a:effectLst/>
                <a:latin typeface="Roboto"/>
              </a:rPr>
              <a:t>F</a:t>
            </a:r>
            <a:r>
              <a:rPr lang="en-US" b="0" i="0" baseline="-25000" dirty="0" err="1">
                <a:solidFill>
                  <a:srgbClr val="000000"/>
                </a:solidFill>
                <a:effectLst/>
                <a:latin typeface="Roboto"/>
              </a:rPr>
              <a:t>on</a:t>
            </a:r>
            <a:r>
              <a:rPr lang="en-US" b="0" i="0" dirty="0">
                <a:solidFill>
                  <a:srgbClr val="000000"/>
                </a:solidFill>
                <a:effectLst/>
                <a:latin typeface="Roboto"/>
              </a:rPr>
              <a:t>/</a:t>
            </a:r>
            <a:r>
              <a:rPr lang="en-US" b="0" i="1" dirty="0" err="1">
                <a:solidFill>
                  <a:srgbClr val="000000"/>
                </a:solidFill>
                <a:effectLst/>
                <a:latin typeface="Roboto"/>
              </a:rPr>
              <a:t>F</a:t>
            </a:r>
            <a:r>
              <a:rPr lang="en-US" b="0" i="0" baseline="-25000" dirty="0" err="1">
                <a:solidFill>
                  <a:srgbClr val="000000"/>
                </a:solidFill>
                <a:effectLst/>
                <a:latin typeface="Roboto"/>
              </a:rPr>
              <a:t>off</a:t>
            </a:r>
            <a:r>
              <a:rPr lang="en-US" b="0" i="0" dirty="0">
                <a:solidFill>
                  <a:srgbClr val="000000"/>
                </a:solidFill>
                <a:effectLst/>
                <a:latin typeface="Roboto"/>
              </a:rPr>
              <a:t>), the turn-on (</a:t>
            </a:r>
            <a:r>
              <a:rPr lang="en-US" b="0" i="1" dirty="0">
                <a:solidFill>
                  <a:srgbClr val="000000"/>
                </a:solidFill>
                <a:effectLst/>
                <a:latin typeface="Roboto"/>
              </a:rPr>
              <a:t>t</a:t>
            </a:r>
            <a:r>
              <a:rPr lang="en-US" b="0" i="0" baseline="-25000" dirty="0">
                <a:solidFill>
                  <a:srgbClr val="000000"/>
                </a:solidFill>
                <a:effectLst/>
                <a:latin typeface="Roboto"/>
              </a:rPr>
              <a:t>1/2</a:t>
            </a:r>
            <a:r>
              <a:rPr lang="en-US" b="0" i="0" dirty="0">
                <a:solidFill>
                  <a:srgbClr val="000000"/>
                </a:solidFill>
                <a:effectLst/>
                <a:latin typeface="Roboto"/>
              </a:rPr>
              <a:t>on) halftime, the photobleaching halftime (</a:t>
            </a:r>
            <a:r>
              <a:rPr lang="en-US" b="0" i="1" dirty="0">
                <a:solidFill>
                  <a:srgbClr val="000000"/>
                </a:solidFill>
                <a:effectLst/>
                <a:latin typeface="Roboto"/>
              </a:rPr>
              <a:t>t</a:t>
            </a:r>
            <a:r>
              <a:rPr lang="en-US" b="0" i="0" baseline="-25000" dirty="0">
                <a:solidFill>
                  <a:srgbClr val="000000"/>
                </a:solidFill>
                <a:effectLst/>
                <a:latin typeface="Roboto"/>
              </a:rPr>
              <a:t>1/2</a:t>
            </a:r>
            <a:r>
              <a:rPr lang="en-US" b="0" i="0" dirty="0">
                <a:solidFill>
                  <a:srgbClr val="000000"/>
                </a:solidFill>
                <a:effectLst/>
                <a:latin typeface="Roboto"/>
              </a:rPr>
              <a:t>PB), and the photon yield of individual fluorophores before bleaching (</a:t>
            </a:r>
            <a:r>
              <a:rPr lang="en-US" b="0" i="1" dirty="0">
                <a:solidFill>
                  <a:srgbClr val="000000"/>
                </a:solidFill>
                <a:effectLst/>
                <a:latin typeface="Roboto"/>
              </a:rPr>
              <a:t>N</a:t>
            </a:r>
            <a:r>
              <a:rPr lang="en-US" b="0" i="0" dirty="0">
                <a:solidFill>
                  <a:srgbClr val="000000"/>
                </a:solidFill>
                <a:effectLst/>
                <a:latin typeface="Roboto"/>
              </a:rPr>
              <a:t>). The maturation halftime (</a:t>
            </a:r>
            <a:r>
              <a:rPr lang="en-US" b="0" i="1" dirty="0">
                <a:solidFill>
                  <a:srgbClr val="000000"/>
                </a:solidFill>
                <a:effectLst/>
                <a:latin typeface="Roboto"/>
              </a:rPr>
              <a:t>t</a:t>
            </a:r>
            <a:r>
              <a:rPr lang="en-US" b="0" i="0" baseline="-25000" dirty="0">
                <a:solidFill>
                  <a:srgbClr val="000000"/>
                </a:solidFill>
                <a:effectLst/>
                <a:latin typeface="Roboto"/>
              </a:rPr>
              <a:t>1/2</a:t>
            </a:r>
            <a:r>
              <a:rPr lang="en-US" b="0" i="0" dirty="0">
                <a:solidFill>
                  <a:srgbClr val="000000"/>
                </a:solidFill>
                <a:effectLst/>
                <a:latin typeface="Roboto"/>
              </a:rPr>
              <a:t>M) is an important consideration for fluorescent proteins. For caged dyes, a critical factor is the photoactivation quantum yield (Φ</a:t>
            </a:r>
            <a:r>
              <a:rPr lang="en-US" b="0" i="0" baseline="-25000" dirty="0">
                <a:solidFill>
                  <a:srgbClr val="000000"/>
                </a:solidFill>
                <a:effectLst/>
                <a:latin typeface="Roboto"/>
              </a:rPr>
              <a:t>PA</a:t>
            </a:r>
            <a:r>
              <a:rPr lang="en-US" b="0" i="0" dirty="0">
                <a:solidFill>
                  <a:srgbClr val="000000"/>
                </a:solidFill>
                <a:effectLst/>
                <a:latin typeface="Roboto"/>
              </a:rPr>
              <a:t>).</a:t>
            </a:r>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28</a:t>
            </a:fld>
            <a:endParaRPr lang="en-US"/>
          </a:p>
        </p:txBody>
      </p:sp>
    </p:spTree>
    <p:extLst>
      <p:ext uri="{BB962C8B-B14F-4D97-AF65-F5344CB8AC3E}">
        <p14:creationId xmlns:p14="http://schemas.microsoft.com/office/powerpoint/2010/main" val="361646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29</a:t>
            </a:fld>
            <a:endParaRPr lang="en-US"/>
          </a:p>
        </p:txBody>
      </p:sp>
    </p:spTree>
    <p:extLst>
      <p:ext uri="{BB962C8B-B14F-4D97-AF65-F5344CB8AC3E}">
        <p14:creationId xmlns:p14="http://schemas.microsoft.com/office/powerpoint/2010/main" val="163780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30</a:t>
            </a:fld>
            <a:endParaRPr lang="en-US"/>
          </a:p>
        </p:txBody>
      </p:sp>
    </p:spTree>
    <p:extLst>
      <p:ext uri="{BB962C8B-B14F-4D97-AF65-F5344CB8AC3E}">
        <p14:creationId xmlns:p14="http://schemas.microsoft.com/office/powerpoint/2010/main" val="1304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arding"/>
              </a:rPr>
              <a:t>immunolabelling with primary (1st) and secondary (2nd) antibodies (yellow); labelling with a small camelid antibody (nanobody, light green), often in combination with green fluorescent protein (dark green), as shown, or when available directly binding to the protein of interest (not shown); labelling with a protein tag or genetically encoded protein, such as Eos (orange); direct labelling with a dye-conjugated ligand (such as the microtubule-binding compound docetaxel in this example); and incorporation of unnatural amino acids such as TCO*-lysine through genetic code expansion, which enables rapid labelling using functionalized synthetic dyes.</a:t>
            </a:r>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31</a:t>
            </a:fld>
            <a:endParaRPr lang="en-US"/>
          </a:p>
        </p:txBody>
      </p:sp>
    </p:spTree>
    <p:extLst>
      <p:ext uri="{BB962C8B-B14F-4D97-AF65-F5344CB8AC3E}">
        <p14:creationId xmlns:p14="http://schemas.microsoft.com/office/powerpoint/2010/main" val="350522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a:t>
            </a:r>
            <a:r>
              <a:rPr lang="en-US" b="0" i="0" dirty="0">
                <a:solidFill>
                  <a:srgbClr val="1C1D1E"/>
                </a:solidFill>
                <a:effectLst/>
                <a:latin typeface="Open Sans"/>
              </a:rPr>
              <a:t>Average photon counts per molecule a) for the red fluorophores Alexa647, MR121, ATTO647N, and Cy5, and b) for the green/yellow fluorophores Cy3B, ATTO565, and Alexa532 were obtained from at least three photobleaching movies using objective‐type total internal reflection microscopy. Measurements were carried out in PBS (black bars), oxygen‐depleted PBS with 1 m</a:t>
            </a:r>
            <a:r>
              <a:rPr lang="en-US" b="0" i="0" cap="small" dirty="0">
                <a:solidFill>
                  <a:srgbClr val="1C1D1E"/>
                </a:solidFill>
                <a:effectLst/>
                <a:latin typeface="Open Sans"/>
              </a:rPr>
              <a:t>M</a:t>
            </a:r>
            <a:r>
              <a:rPr lang="en-US" b="0" i="0" dirty="0">
                <a:solidFill>
                  <a:srgbClr val="1C1D1E"/>
                </a:solidFill>
                <a:effectLst/>
                <a:latin typeface="Open Sans"/>
              </a:rPr>
              <a:t> AA (red), with 1 m</a:t>
            </a:r>
            <a:r>
              <a:rPr lang="en-US" b="0" i="0" cap="small" dirty="0">
                <a:solidFill>
                  <a:srgbClr val="1C1D1E"/>
                </a:solidFill>
                <a:effectLst/>
                <a:latin typeface="Open Sans"/>
              </a:rPr>
              <a:t>M</a:t>
            </a:r>
            <a:r>
              <a:rPr lang="en-US" b="0" i="0" dirty="0">
                <a:solidFill>
                  <a:srgbClr val="1C1D1E"/>
                </a:solidFill>
                <a:effectLst/>
                <a:latin typeface="Open Sans"/>
              </a:rPr>
              <a:t> MV (blue), with ROXS (1 m</a:t>
            </a:r>
            <a:r>
              <a:rPr lang="en-US" b="0" i="0" cap="small" dirty="0">
                <a:solidFill>
                  <a:srgbClr val="1C1D1E"/>
                </a:solidFill>
                <a:effectLst/>
                <a:latin typeface="Open Sans"/>
              </a:rPr>
              <a:t>M</a:t>
            </a:r>
            <a:r>
              <a:rPr lang="en-US" b="0" i="0" dirty="0">
                <a:solidFill>
                  <a:srgbClr val="1C1D1E"/>
                </a:solidFill>
                <a:effectLst/>
                <a:latin typeface="Open Sans"/>
              </a:rPr>
              <a:t> AA plus 1 m</a:t>
            </a:r>
            <a:r>
              <a:rPr lang="en-US" b="0" i="0" cap="small" dirty="0">
                <a:solidFill>
                  <a:srgbClr val="1C1D1E"/>
                </a:solidFill>
                <a:effectLst/>
                <a:latin typeface="Open Sans"/>
              </a:rPr>
              <a:t>M</a:t>
            </a:r>
            <a:r>
              <a:rPr lang="en-US" b="0" i="0" dirty="0">
                <a:solidFill>
                  <a:srgbClr val="1C1D1E"/>
                </a:solidFill>
                <a:effectLst/>
                <a:latin typeface="Open Sans"/>
              </a:rPr>
              <a:t> MV (green), or 2 m</a:t>
            </a:r>
            <a:r>
              <a:rPr lang="en-US" b="0" i="0" cap="small" dirty="0">
                <a:solidFill>
                  <a:srgbClr val="1C1D1E"/>
                </a:solidFill>
                <a:effectLst/>
                <a:latin typeface="Open Sans"/>
              </a:rPr>
              <a:t>M</a:t>
            </a:r>
            <a:r>
              <a:rPr lang="en-US" b="0" i="0" dirty="0">
                <a:solidFill>
                  <a:srgbClr val="1C1D1E"/>
                </a:solidFill>
                <a:effectLst/>
                <a:latin typeface="Open Sans"/>
              </a:rPr>
              <a:t> TX plus 1 m</a:t>
            </a:r>
            <a:r>
              <a:rPr lang="en-US" b="0" i="0" cap="small" dirty="0">
                <a:solidFill>
                  <a:srgbClr val="1C1D1E"/>
                </a:solidFill>
                <a:effectLst/>
                <a:latin typeface="Open Sans"/>
              </a:rPr>
              <a:t>M</a:t>
            </a:r>
            <a:r>
              <a:rPr lang="en-US" b="0" i="0" dirty="0">
                <a:solidFill>
                  <a:srgbClr val="1C1D1E"/>
                </a:solidFill>
                <a:effectLst/>
                <a:latin typeface="Open Sans"/>
              </a:rPr>
              <a:t> MV (cyan), or 2 m</a:t>
            </a:r>
            <a:r>
              <a:rPr lang="en-US" b="0" i="0" cap="small" dirty="0">
                <a:solidFill>
                  <a:srgbClr val="1C1D1E"/>
                </a:solidFill>
                <a:effectLst/>
                <a:latin typeface="Open Sans"/>
              </a:rPr>
              <a:t>M</a:t>
            </a:r>
            <a:r>
              <a:rPr lang="en-US" b="0" i="0" dirty="0">
                <a:solidFill>
                  <a:srgbClr val="1C1D1E"/>
                </a:solidFill>
                <a:effectLst/>
                <a:latin typeface="Open Sans"/>
              </a:rPr>
              <a:t> TX (magenta)).</a:t>
            </a:r>
            <a:endParaRPr lang="en-US" dirty="0"/>
          </a:p>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32</a:t>
            </a:fld>
            <a:endParaRPr lang="en-US"/>
          </a:p>
        </p:txBody>
      </p:sp>
    </p:spTree>
    <p:extLst>
      <p:ext uri="{BB962C8B-B14F-4D97-AF65-F5344CB8AC3E}">
        <p14:creationId xmlns:p14="http://schemas.microsoft.com/office/powerpoint/2010/main" val="2784323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33</a:t>
            </a:fld>
            <a:endParaRPr lang="en-US"/>
          </a:p>
        </p:txBody>
      </p:sp>
    </p:spTree>
    <p:extLst>
      <p:ext uri="{BB962C8B-B14F-4D97-AF65-F5344CB8AC3E}">
        <p14:creationId xmlns:p14="http://schemas.microsoft.com/office/powerpoint/2010/main" val="351500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 EC24 endothelial cells were labeled for vimentin using a mouse monoclonal antibody (Ab) and secondary Ab labeled with Alexa dyes.</a:t>
            </a:r>
          </a:p>
        </p:txBody>
      </p:sp>
      <p:sp>
        <p:nvSpPr>
          <p:cNvPr id="4" name="Slide Number Placeholder 3"/>
          <p:cNvSpPr>
            <a:spLocks noGrp="1"/>
          </p:cNvSpPr>
          <p:nvPr>
            <p:ph type="sldNum" sz="quarter" idx="5"/>
          </p:nvPr>
        </p:nvSpPr>
        <p:spPr/>
        <p:txBody>
          <a:bodyPr/>
          <a:lstStyle/>
          <a:p>
            <a:fld id="{9D33F0DA-64E6-4FCC-8AA9-7479504B7FDF}" type="slidenum">
              <a:rPr lang="en-US" smtClean="0"/>
              <a:t>34</a:t>
            </a:fld>
            <a:endParaRPr lang="en-US"/>
          </a:p>
        </p:txBody>
      </p:sp>
    </p:spTree>
    <p:extLst>
      <p:ext uri="{BB962C8B-B14F-4D97-AF65-F5344CB8AC3E}">
        <p14:creationId xmlns:p14="http://schemas.microsoft.com/office/powerpoint/2010/main" val="297143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49</a:t>
            </a:fld>
            <a:endParaRPr lang="en-US"/>
          </a:p>
        </p:txBody>
      </p:sp>
    </p:spTree>
    <p:extLst>
      <p:ext uri="{BB962C8B-B14F-4D97-AF65-F5344CB8AC3E}">
        <p14:creationId xmlns:p14="http://schemas.microsoft.com/office/powerpoint/2010/main" val="324141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All localizations within a given region of space limited by grouping radius </a:t>
            </a:r>
            <a:r>
              <a:rPr lang="en-US" sz="1200" dirty="0" err="1">
                <a:latin typeface="Arial" panose="020B0604020202020204" pitchFamily="34" charset="0"/>
                <a:cs typeface="Arial" panose="020B0604020202020204" pitchFamily="34" charset="0"/>
              </a:rPr>
              <a:t>r_g</a:t>
            </a:r>
            <a:r>
              <a:rPr lang="en-US" sz="1200" dirty="0">
                <a:latin typeface="Arial" panose="020B0604020202020204" pitchFamily="34" charset="0"/>
                <a:cs typeface="Arial" panose="020B0604020202020204" pitchFamily="34" charset="0"/>
              </a:rPr>
              <a:t> and time limited by a grouping time </a:t>
            </a:r>
            <a:r>
              <a:rPr lang="en-US" sz="1200" dirty="0" err="1">
                <a:latin typeface="Arial" panose="020B0604020202020204" pitchFamily="34" charset="0"/>
                <a:cs typeface="Arial" panose="020B0604020202020204" pitchFamily="34" charset="0"/>
              </a:rPr>
              <a:t>t_g</a:t>
            </a:r>
            <a:r>
              <a:rPr lang="en-US" sz="1200" dirty="0">
                <a:latin typeface="Arial" panose="020B0604020202020204" pitchFamily="34" charset="0"/>
                <a:cs typeface="Arial" panose="020B0604020202020204" pitchFamily="34" charset="0"/>
              </a:rPr>
              <a:t> are considered to originate from the same molecule and their positions are averaged into a new grouped photon-weighted average molecular localization. </a:t>
            </a:r>
          </a:p>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50</a:t>
            </a:fld>
            <a:endParaRPr lang="en-US"/>
          </a:p>
        </p:txBody>
      </p:sp>
    </p:spTree>
    <p:extLst>
      <p:ext uri="{BB962C8B-B14F-4D97-AF65-F5344CB8AC3E}">
        <p14:creationId xmlns:p14="http://schemas.microsoft.com/office/powerpoint/2010/main" val="1497292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59</a:t>
            </a:fld>
            <a:endParaRPr lang="en-US"/>
          </a:p>
        </p:txBody>
      </p:sp>
    </p:spTree>
    <p:extLst>
      <p:ext uri="{BB962C8B-B14F-4D97-AF65-F5344CB8AC3E}">
        <p14:creationId xmlns:p14="http://schemas.microsoft.com/office/powerpoint/2010/main" val="351264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PSF – point spread function</a:t>
            </a:r>
          </a:p>
        </p:txBody>
      </p:sp>
      <p:sp>
        <p:nvSpPr>
          <p:cNvPr id="4" name="Slide Number Placeholder 3"/>
          <p:cNvSpPr>
            <a:spLocks noGrp="1"/>
          </p:cNvSpPr>
          <p:nvPr>
            <p:ph type="sldNum" sz="quarter" idx="5"/>
          </p:nvPr>
        </p:nvSpPr>
        <p:spPr/>
        <p:txBody>
          <a:bodyPr/>
          <a:lstStyle/>
          <a:p>
            <a:fld id="{9D33F0DA-64E6-4FCC-8AA9-7479504B7FDF}" type="slidenum">
              <a:rPr lang="en-US" smtClean="0"/>
              <a:t>3</a:t>
            </a:fld>
            <a:endParaRPr lang="en-US"/>
          </a:p>
        </p:txBody>
      </p:sp>
    </p:spTree>
    <p:extLst>
      <p:ext uri="{BB962C8B-B14F-4D97-AF65-F5344CB8AC3E}">
        <p14:creationId xmlns:p14="http://schemas.microsoft.com/office/powerpoint/2010/main" val="1537538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62</a:t>
            </a:fld>
            <a:endParaRPr lang="en-US"/>
          </a:p>
        </p:txBody>
      </p:sp>
    </p:spTree>
    <p:extLst>
      <p:ext uri="{BB962C8B-B14F-4D97-AF65-F5344CB8AC3E}">
        <p14:creationId xmlns:p14="http://schemas.microsoft.com/office/powerpoint/2010/main" val="596221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3F0DA-64E6-4FCC-8AA9-7479504B7FDF}" type="slidenum">
              <a:rPr lang="en-US" smtClean="0"/>
              <a:t>67</a:t>
            </a:fld>
            <a:endParaRPr lang="en-US"/>
          </a:p>
        </p:txBody>
      </p:sp>
    </p:spTree>
    <p:extLst>
      <p:ext uri="{BB962C8B-B14F-4D97-AF65-F5344CB8AC3E}">
        <p14:creationId xmlns:p14="http://schemas.microsoft.com/office/powerpoint/2010/main" val="2635809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3F0DA-64E6-4FCC-8AA9-7479504B7FDF}" type="slidenum">
              <a:rPr lang="en-US" smtClean="0"/>
              <a:t>68</a:t>
            </a:fld>
            <a:endParaRPr lang="en-US"/>
          </a:p>
        </p:txBody>
      </p:sp>
    </p:spTree>
    <p:extLst>
      <p:ext uri="{BB962C8B-B14F-4D97-AF65-F5344CB8AC3E}">
        <p14:creationId xmlns:p14="http://schemas.microsoft.com/office/powerpoint/2010/main" val="498605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0" dirty="0">
                <a:solidFill>
                  <a:srgbClr val="222222"/>
                </a:solidFill>
                <a:effectLst/>
                <a:latin typeface="Harding"/>
              </a:rPr>
              <a:t>a</a:t>
            </a:r>
            <a:r>
              <a:rPr lang="en-US" b="0" i="0" dirty="0">
                <a:solidFill>
                  <a:srgbClr val="222222"/>
                </a:solidFill>
                <a:effectLst/>
                <a:latin typeface="Harding"/>
              </a:rPr>
              <a:t> | MINFLUX excitation concept for precisely probing emitter positions using minimal photon fluxes. A doughnut-shaped excitation beam (green) is moved sequentially to four probing positions </a:t>
            </a:r>
            <a:r>
              <a:rPr lang="en-US" b="0" i="1" dirty="0">
                <a:solidFill>
                  <a:srgbClr val="222222"/>
                </a:solidFill>
                <a:effectLst/>
                <a:latin typeface="Harding"/>
              </a:rPr>
              <a:t>r</a:t>
            </a:r>
            <a:r>
              <a:rPr lang="en-US" b="0" i="0" baseline="-25000" dirty="0">
                <a:solidFill>
                  <a:srgbClr val="222222"/>
                </a:solidFill>
                <a:effectLst/>
                <a:latin typeface="Harding"/>
              </a:rPr>
              <a:t>0</a:t>
            </a:r>
            <a:r>
              <a:rPr lang="en-US" b="0" i="0" dirty="0">
                <a:solidFill>
                  <a:srgbClr val="222222"/>
                </a:solidFill>
                <a:effectLst/>
                <a:latin typeface="Harding"/>
              </a:rPr>
              <a:t>, </a:t>
            </a:r>
            <a:r>
              <a:rPr lang="en-US" b="0" i="1" dirty="0">
                <a:solidFill>
                  <a:srgbClr val="222222"/>
                </a:solidFill>
                <a:effectLst/>
                <a:latin typeface="Harding"/>
              </a:rPr>
              <a:t>r</a:t>
            </a:r>
            <a:r>
              <a:rPr lang="en-US" b="0" i="0" baseline="-25000" dirty="0">
                <a:solidFill>
                  <a:srgbClr val="222222"/>
                </a:solidFill>
                <a:effectLst/>
                <a:latin typeface="Harding"/>
              </a:rPr>
              <a:t>1</a:t>
            </a:r>
            <a:r>
              <a:rPr lang="en-US" b="0" i="0" dirty="0">
                <a:solidFill>
                  <a:srgbClr val="222222"/>
                </a:solidFill>
                <a:effectLst/>
                <a:latin typeface="Harding"/>
              </a:rPr>
              <a:t>, </a:t>
            </a:r>
            <a:r>
              <a:rPr lang="en-US" b="0" i="1" dirty="0">
                <a:solidFill>
                  <a:srgbClr val="222222"/>
                </a:solidFill>
                <a:effectLst/>
                <a:latin typeface="Harding"/>
              </a:rPr>
              <a:t>r</a:t>
            </a:r>
            <a:r>
              <a:rPr lang="en-US" b="0" i="0" baseline="-25000" dirty="0">
                <a:solidFill>
                  <a:srgbClr val="222222"/>
                </a:solidFill>
                <a:effectLst/>
                <a:latin typeface="Harding"/>
              </a:rPr>
              <a:t>2</a:t>
            </a:r>
            <a:r>
              <a:rPr lang="en-US" b="0" i="0" dirty="0">
                <a:solidFill>
                  <a:srgbClr val="222222"/>
                </a:solidFill>
                <a:effectLst/>
                <a:latin typeface="Harding"/>
              </a:rPr>
              <a:t> and </a:t>
            </a:r>
            <a:r>
              <a:rPr lang="en-US" b="0" i="1" dirty="0">
                <a:solidFill>
                  <a:srgbClr val="222222"/>
                </a:solidFill>
                <a:effectLst/>
                <a:latin typeface="Harding"/>
              </a:rPr>
              <a:t>r</a:t>
            </a:r>
            <a:r>
              <a:rPr lang="en-US" b="0" i="0" baseline="-25000" dirty="0">
                <a:solidFill>
                  <a:srgbClr val="222222"/>
                </a:solidFill>
                <a:effectLst/>
                <a:latin typeface="Harding"/>
              </a:rPr>
              <a:t>3</a:t>
            </a:r>
            <a:r>
              <a:rPr lang="en-US" b="0" i="0" dirty="0">
                <a:solidFill>
                  <a:srgbClr val="222222"/>
                </a:solidFill>
                <a:effectLst/>
                <a:latin typeface="Harding"/>
              </a:rPr>
              <a:t> (</a:t>
            </a:r>
            <a:r>
              <a:rPr lang="en-US" b="0" i="0" dirty="0" err="1">
                <a:solidFill>
                  <a:srgbClr val="222222"/>
                </a:solidFill>
                <a:effectLst/>
                <a:latin typeface="Harding"/>
              </a:rPr>
              <a:t>coloured</a:t>
            </a:r>
            <a:r>
              <a:rPr lang="en-US" b="0" i="0" dirty="0">
                <a:solidFill>
                  <a:srgbClr val="222222"/>
                </a:solidFill>
                <a:effectLst/>
                <a:latin typeface="Harding"/>
              </a:rPr>
              <a:t> circles; probing range </a:t>
            </a:r>
            <a:r>
              <a:rPr lang="en-US" b="0" i="1" dirty="0">
                <a:solidFill>
                  <a:srgbClr val="222222"/>
                </a:solidFill>
                <a:effectLst/>
                <a:latin typeface="Harding"/>
              </a:rPr>
              <a:t>L</a:t>
            </a:r>
            <a:r>
              <a:rPr lang="en-US" b="0" i="0" dirty="0">
                <a:solidFill>
                  <a:srgbClr val="222222"/>
                </a:solidFill>
                <a:effectLst/>
                <a:latin typeface="Harding"/>
              </a:rPr>
              <a:t>) in the vicinity of a single fluorophore (orange star). If the doughnut </a:t>
            </a:r>
            <a:r>
              <a:rPr lang="en-US" b="0" i="0" dirty="0" err="1">
                <a:solidFill>
                  <a:srgbClr val="222222"/>
                </a:solidFill>
                <a:effectLst/>
                <a:latin typeface="Harding"/>
              </a:rPr>
              <a:t>centre</a:t>
            </a:r>
            <a:r>
              <a:rPr lang="en-US" b="0" i="0" dirty="0">
                <a:solidFill>
                  <a:srgbClr val="222222"/>
                </a:solidFill>
                <a:effectLst/>
                <a:latin typeface="Harding"/>
              </a:rPr>
              <a:t> coincides perfectly with the fluorophore position, no photons are emitted. The position of the fluorophore can be calculated with very high precision from the fluorescence photon counts (shown below). </a:t>
            </a:r>
            <a:r>
              <a:rPr lang="en-US" b="1" i="0" dirty="0">
                <a:solidFill>
                  <a:srgbClr val="222222"/>
                </a:solidFill>
                <a:effectLst/>
                <a:latin typeface="Harding"/>
              </a:rPr>
              <a:t>b</a:t>
            </a:r>
            <a:r>
              <a:rPr lang="en-US" b="0" i="0" dirty="0">
                <a:solidFill>
                  <a:srgbClr val="222222"/>
                </a:solidFill>
                <a:effectLst/>
                <a:latin typeface="Harding"/>
              </a:rPr>
              <a:t> | Example nuclear pore complexes imaged by MINFLUX.</a:t>
            </a:r>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70</a:t>
            </a:fld>
            <a:endParaRPr lang="en-US"/>
          </a:p>
        </p:txBody>
      </p:sp>
    </p:spTree>
    <p:extLst>
      <p:ext uri="{BB962C8B-B14F-4D97-AF65-F5344CB8AC3E}">
        <p14:creationId xmlns:p14="http://schemas.microsoft.com/office/powerpoint/2010/main" val="1720909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0" dirty="0">
                <a:solidFill>
                  <a:srgbClr val="222222"/>
                </a:solidFill>
                <a:effectLst/>
                <a:latin typeface="Harding"/>
              </a:rPr>
              <a:t>c</a:t>
            </a:r>
            <a:r>
              <a:rPr lang="en-US" b="0" i="0" dirty="0">
                <a:solidFill>
                  <a:srgbClr val="222222"/>
                </a:solidFill>
                <a:effectLst/>
                <a:latin typeface="Harding"/>
              </a:rPr>
              <a:t> | In expansion microscopy, samples are embedded in a gel that expands upon hydration. Immunolabelling of epitopes can be performed before or after gelation and expansion using linkers that bind to the gel and to a fluorescent dye. Full or partial protein digestion is commonly used to enable isotropic expansion. In order to enable direct stochastic optical reconstruction microscopy (</a:t>
            </a:r>
            <a:r>
              <a:rPr lang="en-US" b="0" i="0" dirty="0" err="1">
                <a:solidFill>
                  <a:srgbClr val="222222"/>
                </a:solidFill>
                <a:effectLst/>
                <a:latin typeface="Harding"/>
              </a:rPr>
              <a:t>dSTORM</a:t>
            </a:r>
            <a:r>
              <a:rPr lang="en-US" b="0" i="0" dirty="0">
                <a:solidFill>
                  <a:srgbClr val="222222"/>
                </a:solidFill>
                <a:effectLst/>
                <a:latin typeface="Harding"/>
              </a:rPr>
              <a:t>) imaging in </a:t>
            </a:r>
            <a:r>
              <a:rPr lang="en-US" b="0" i="0" dirty="0" err="1">
                <a:solidFill>
                  <a:srgbClr val="222222"/>
                </a:solidFill>
                <a:effectLst/>
                <a:latin typeface="Harding"/>
              </a:rPr>
              <a:t>photoswitching</a:t>
            </a:r>
            <a:r>
              <a:rPr lang="en-US" b="0" i="0" dirty="0">
                <a:solidFill>
                  <a:srgbClr val="222222"/>
                </a:solidFill>
                <a:effectLst/>
                <a:latin typeface="Harding"/>
              </a:rPr>
              <a:t> buffer, the sample is re-embedded in an uncharged polyacrylamide gel after expansion. </a:t>
            </a:r>
            <a:r>
              <a:rPr lang="en-US" b="1" i="0" dirty="0">
                <a:solidFill>
                  <a:srgbClr val="222222"/>
                </a:solidFill>
                <a:effectLst/>
                <a:latin typeface="Harding"/>
              </a:rPr>
              <a:t>d</a:t>
            </a:r>
            <a:r>
              <a:rPr lang="en-US" b="0" i="0" dirty="0">
                <a:solidFill>
                  <a:srgbClr val="222222"/>
                </a:solidFill>
                <a:effectLst/>
                <a:latin typeface="Harding"/>
              </a:rPr>
              <a:t> | Left: 3D post-labelling expansion </a:t>
            </a:r>
            <a:r>
              <a:rPr lang="en-US" b="0" i="0" dirty="0" err="1">
                <a:solidFill>
                  <a:srgbClr val="222222"/>
                </a:solidFill>
                <a:effectLst/>
                <a:latin typeface="Harding"/>
              </a:rPr>
              <a:t>dSTORM</a:t>
            </a:r>
            <a:r>
              <a:rPr lang="en-US" b="0" i="0" dirty="0">
                <a:solidFill>
                  <a:srgbClr val="222222"/>
                </a:solidFill>
                <a:effectLst/>
                <a:latin typeface="Harding"/>
              </a:rPr>
              <a:t> image of a 3.2× expanded and re-embedded sample showing 9-fold symmetry of the procentriole. Scale bar: 500 nm. Right: 3.1-fold expanded and re-embedded tubulin filaments, with magnified view of highlighted region. An </a:t>
            </a:r>
            <a:r>
              <a:rPr lang="en-US" b="0" i="1" dirty="0" err="1">
                <a:solidFill>
                  <a:srgbClr val="222222"/>
                </a:solidFill>
                <a:effectLst/>
                <a:latin typeface="Harding"/>
              </a:rPr>
              <a:t>xz</a:t>
            </a:r>
            <a:r>
              <a:rPr lang="en-US" b="0" i="0" dirty="0">
                <a:solidFill>
                  <a:srgbClr val="222222"/>
                </a:solidFill>
                <a:effectLst/>
                <a:latin typeface="Harding"/>
              </a:rPr>
              <a:t> side-view cross-section of a tubulin filament (bottom right) shows its hollow structure. Scale bars: 500 nm (vertical rectangle), 200 nm (small square).</a:t>
            </a:r>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71</a:t>
            </a:fld>
            <a:endParaRPr lang="en-US"/>
          </a:p>
        </p:txBody>
      </p:sp>
    </p:spTree>
    <p:extLst>
      <p:ext uri="{BB962C8B-B14F-4D97-AF65-F5344CB8AC3E}">
        <p14:creationId xmlns:p14="http://schemas.microsoft.com/office/powerpoint/2010/main" val="1672300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72</a:t>
            </a:fld>
            <a:endParaRPr lang="en-US"/>
          </a:p>
        </p:txBody>
      </p:sp>
    </p:spTree>
    <p:extLst>
      <p:ext uri="{BB962C8B-B14F-4D97-AF65-F5344CB8AC3E}">
        <p14:creationId xmlns:p14="http://schemas.microsoft.com/office/powerpoint/2010/main" val="282929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3F0DA-64E6-4FCC-8AA9-7479504B7FDF}" type="slidenum">
              <a:rPr lang="en-US" smtClean="0"/>
              <a:t>4</a:t>
            </a:fld>
            <a:endParaRPr lang="en-US"/>
          </a:p>
        </p:txBody>
      </p:sp>
    </p:spTree>
    <p:extLst>
      <p:ext uri="{BB962C8B-B14F-4D97-AF65-F5344CB8AC3E}">
        <p14:creationId xmlns:p14="http://schemas.microsoft.com/office/powerpoint/2010/main" val="215685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3F0DA-64E6-4FCC-8AA9-7479504B7FDF}" type="slidenum">
              <a:rPr lang="en-US" smtClean="0"/>
              <a:t>5</a:t>
            </a:fld>
            <a:endParaRPr lang="en-US"/>
          </a:p>
        </p:txBody>
      </p:sp>
    </p:spTree>
    <p:extLst>
      <p:ext uri="{BB962C8B-B14F-4D97-AF65-F5344CB8AC3E}">
        <p14:creationId xmlns:p14="http://schemas.microsoft.com/office/powerpoint/2010/main" val="5745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33F0DA-64E6-4FCC-8AA9-7479504B7FDF}" type="slidenum">
              <a:rPr lang="en-US" smtClean="0"/>
              <a:t>6</a:t>
            </a:fld>
            <a:endParaRPr lang="en-US"/>
          </a:p>
        </p:txBody>
      </p:sp>
    </p:spTree>
    <p:extLst>
      <p:ext uri="{BB962C8B-B14F-4D97-AF65-F5344CB8AC3E}">
        <p14:creationId xmlns:p14="http://schemas.microsoft.com/office/powerpoint/2010/main" val="99993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 state can be a dark state, a state with a different fluorescent emission etc. – it only needs to be separate from the original state</a:t>
            </a:r>
          </a:p>
          <a:p>
            <a:r>
              <a:rPr lang="en-US" dirty="0"/>
              <a:t>Dashed line – not necessary reverse </a:t>
            </a:r>
          </a:p>
        </p:txBody>
      </p:sp>
      <p:sp>
        <p:nvSpPr>
          <p:cNvPr id="4" name="Slide Number Placeholder 3"/>
          <p:cNvSpPr>
            <a:spLocks noGrp="1"/>
          </p:cNvSpPr>
          <p:nvPr>
            <p:ph type="sldNum" sz="quarter" idx="5"/>
          </p:nvPr>
        </p:nvSpPr>
        <p:spPr/>
        <p:txBody>
          <a:bodyPr/>
          <a:lstStyle/>
          <a:p>
            <a:fld id="{9D33F0DA-64E6-4FCC-8AA9-7479504B7FDF}" type="slidenum">
              <a:rPr lang="en-US" smtClean="0"/>
              <a:t>20</a:t>
            </a:fld>
            <a:endParaRPr lang="en-US"/>
          </a:p>
        </p:txBody>
      </p:sp>
    </p:spTree>
    <p:extLst>
      <p:ext uri="{BB962C8B-B14F-4D97-AF65-F5344CB8AC3E}">
        <p14:creationId xmlns:p14="http://schemas.microsoft.com/office/powerpoint/2010/main" val="116697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21</a:t>
            </a:fld>
            <a:endParaRPr lang="en-US"/>
          </a:p>
        </p:txBody>
      </p:sp>
    </p:spTree>
    <p:extLst>
      <p:ext uri="{BB962C8B-B14F-4D97-AF65-F5344CB8AC3E}">
        <p14:creationId xmlns:p14="http://schemas.microsoft.com/office/powerpoint/2010/main" val="372503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a:rPr>
              <a:t>As with all fluorescence microscopy, the photophysical properties of the fluorophore labels are crucial for SMLM. These are summarized in </a:t>
            </a:r>
            <a:r>
              <a:rPr lang="en-US" b="0" i="0" u="sng" dirty="0">
                <a:solidFill>
                  <a:srgbClr val="1A0DAB"/>
                </a:solidFill>
                <a:effectLst/>
                <a:latin typeface="Roboto"/>
                <a:hlinkClick r:id="rId3"/>
              </a:rPr>
              <a:t>Tables 1</a:t>
            </a:r>
            <a:r>
              <a:rPr lang="en-US" b="0" i="0" dirty="0">
                <a:solidFill>
                  <a:srgbClr val="000000"/>
                </a:solidFill>
                <a:effectLst/>
                <a:latin typeface="Roboto"/>
              </a:rPr>
              <a:t> and </a:t>
            </a:r>
            <a:r>
              <a:rPr lang="en-US" b="0" i="0" u="sng" dirty="0">
                <a:solidFill>
                  <a:srgbClr val="1A0DAB"/>
                </a:solidFill>
                <a:effectLst/>
                <a:latin typeface="Roboto"/>
                <a:hlinkClick r:id="rId4"/>
              </a:rPr>
              <a:t>2</a:t>
            </a:r>
            <a:r>
              <a:rPr lang="en-US" b="0" i="0" dirty="0">
                <a:solidFill>
                  <a:srgbClr val="000000"/>
                </a:solidFill>
                <a:effectLst/>
                <a:latin typeface="Roboto"/>
              </a:rPr>
              <a:t> and include the laser excitation wavelength (</a:t>
            </a:r>
            <a:r>
              <a:rPr lang="en-US" b="0" i="0" dirty="0" err="1">
                <a:solidFill>
                  <a:srgbClr val="000000"/>
                </a:solidFill>
                <a:effectLst/>
                <a:latin typeface="Roboto"/>
              </a:rPr>
              <a:t>λ</a:t>
            </a:r>
            <a:r>
              <a:rPr lang="en-US" b="0" i="0" baseline="-25000" dirty="0" err="1">
                <a:solidFill>
                  <a:srgbClr val="000000"/>
                </a:solidFill>
                <a:effectLst/>
                <a:latin typeface="Roboto"/>
              </a:rPr>
              <a:t>ex</a:t>
            </a:r>
            <a:r>
              <a:rPr lang="en-US" b="0" i="0" dirty="0">
                <a:solidFill>
                  <a:srgbClr val="000000"/>
                </a:solidFill>
                <a:effectLst/>
                <a:latin typeface="Roboto"/>
              </a:rPr>
              <a:t>), the fluorescence emission maximum (</a:t>
            </a:r>
            <a:r>
              <a:rPr lang="en-US" b="0" i="0" dirty="0" err="1">
                <a:solidFill>
                  <a:srgbClr val="000000"/>
                </a:solidFill>
                <a:effectLst/>
                <a:latin typeface="Roboto"/>
              </a:rPr>
              <a:t>λ</a:t>
            </a:r>
            <a:r>
              <a:rPr lang="en-US" b="0" i="0" baseline="-25000" dirty="0" err="1">
                <a:solidFill>
                  <a:srgbClr val="000000"/>
                </a:solidFill>
                <a:effectLst/>
                <a:latin typeface="Roboto"/>
              </a:rPr>
              <a:t>em</a:t>
            </a:r>
            <a:r>
              <a:rPr lang="en-US" b="0" i="0" dirty="0">
                <a:solidFill>
                  <a:srgbClr val="000000"/>
                </a:solidFill>
                <a:effectLst/>
                <a:latin typeface="Roboto"/>
              </a:rPr>
              <a:t>), the extinction coefficient at </a:t>
            </a:r>
            <a:r>
              <a:rPr lang="en-US" b="0" i="0" dirty="0" err="1">
                <a:solidFill>
                  <a:srgbClr val="000000"/>
                </a:solidFill>
                <a:effectLst/>
                <a:latin typeface="Roboto"/>
              </a:rPr>
              <a:t>λ</a:t>
            </a:r>
            <a:r>
              <a:rPr lang="en-US" b="0" i="0" baseline="-25000" dirty="0" err="1">
                <a:solidFill>
                  <a:srgbClr val="000000"/>
                </a:solidFill>
                <a:effectLst/>
                <a:latin typeface="Roboto"/>
              </a:rPr>
              <a:t>max</a:t>
            </a:r>
            <a:r>
              <a:rPr lang="en-US" b="0" i="0" dirty="0">
                <a:solidFill>
                  <a:srgbClr val="000000"/>
                </a:solidFill>
                <a:effectLst/>
                <a:latin typeface="Roboto"/>
              </a:rPr>
              <a:t> (ε), and the fluorescence quantum yield (Φ). Properties specific to fluorophores activated with light include: the fluorescence contrast upon photoactivation (</a:t>
            </a:r>
            <a:r>
              <a:rPr lang="en-US" b="0" i="1" dirty="0" err="1">
                <a:solidFill>
                  <a:srgbClr val="000000"/>
                </a:solidFill>
                <a:effectLst/>
                <a:latin typeface="Roboto"/>
              </a:rPr>
              <a:t>F</a:t>
            </a:r>
            <a:r>
              <a:rPr lang="en-US" b="0" i="0" baseline="-25000" dirty="0" err="1">
                <a:solidFill>
                  <a:srgbClr val="000000"/>
                </a:solidFill>
                <a:effectLst/>
                <a:latin typeface="Roboto"/>
              </a:rPr>
              <a:t>on</a:t>
            </a:r>
            <a:r>
              <a:rPr lang="en-US" b="0" i="0" dirty="0">
                <a:solidFill>
                  <a:srgbClr val="000000"/>
                </a:solidFill>
                <a:effectLst/>
                <a:latin typeface="Roboto"/>
              </a:rPr>
              <a:t>/</a:t>
            </a:r>
            <a:r>
              <a:rPr lang="en-US" b="0" i="1" dirty="0" err="1">
                <a:solidFill>
                  <a:srgbClr val="000000"/>
                </a:solidFill>
                <a:effectLst/>
                <a:latin typeface="Roboto"/>
              </a:rPr>
              <a:t>F</a:t>
            </a:r>
            <a:r>
              <a:rPr lang="en-US" b="0" i="0" baseline="-25000" dirty="0" err="1">
                <a:solidFill>
                  <a:srgbClr val="000000"/>
                </a:solidFill>
                <a:effectLst/>
                <a:latin typeface="Roboto"/>
              </a:rPr>
              <a:t>off</a:t>
            </a:r>
            <a:r>
              <a:rPr lang="en-US" b="0" i="0" dirty="0">
                <a:solidFill>
                  <a:srgbClr val="000000"/>
                </a:solidFill>
                <a:effectLst/>
                <a:latin typeface="Roboto"/>
              </a:rPr>
              <a:t>), the turn-on (</a:t>
            </a:r>
            <a:r>
              <a:rPr lang="en-US" b="0" i="1" dirty="0">
                <a:solidFill>
                  <a:srgbClr val="000000"/>
                </a:solidFill>
                <a:effectLst/>
                <a:latin typeface="Roboto"/>
              </a:rPr>
              <a:t>t</a:t>
            </a:r>
            <a:r>
              <a:rPr lang="en-US" b="0" i="0" baseline="-25000" dirty="0">
                <a:solidFill>
                  <a:srgbClr val="000000"/>
                </a:solidFill>
                <a:effectLst/>
                <a:latin typeface="Roboto"/>
              </a:rPr>
              <a:t>1/2</a:t>
            </a:r>
            <a:r>
              <a:rPr lang="en-US" b="0" i="0" dirty="0">
                <a:solidFill>
                  <a:srgbClr val="000000"/>
                </a:solidFill>
                <a:effectLst/>
                <a:latin typeface="Roboto"/>
              </a:rPr>
              <a:t>on) halftime, the photobleaching halftime (</a:t>
            </a:r>
            <a:r>
              <a:rPr lang="en-US" b="0" i="1" dirty="0">
                <a:solidFill>
                  <a:srgbClr val="000000"/>
                </a:solidFill>
                <a:effectLst/>
                <a:latin typeface="Roboto"/>
              </a:rPr>
              <a:t>t</a:t>
            </a:r>
            <a:r>
              <a:rPr lang="en-US" b="0" i="0" baseline="-25000" dirty="0">
                <a:solidFill>
                  <a:srgbClr val="000000"/>
                </a:solidFill>
                <a:effectLst/>
                <a:latin typeface="Roboto"/>
              </a:rPr>
              <a:t>1/2</a:t>
            </a:r>
            <a:r>
              <a:rPr lang="en-US" b="0" i="0" dirty="0">
                <a:solidFill>
                  <a:srgbClr val="000000"/>
                </a:solidFill>
                <a:effectLst/>
                <a:latin typeface="Roboto"/>
              </a:rPr>
              <a:t>PB), and the photon yield of individual fluorophores before bleaching (</a:t>
            </a:r>
            <a:r>
              <a:rPr lang="en-US" b="0" i="1" dirty="0">
                <a:solidFill>
                  <a:srgbClr val="000000"/>
                </a:solidFill>
                <a:effectLst/>
                <a:latin typeface="Roboto"/>
              </a:rPr>
              <a:t>N</a:t>
            </a:r>
            <a:r>
              <a:rPr lang="en-US" b="0" i="0" dirty="0">
                <a:solidFill>
                  <a:srgbClr val="000000"/>
                </a:solidFill>
                <a:effectLst/>
                <a:latin typeface="Roboto"/>
              </a:rPr>
              <a:t>). The maturation halftime (</a:t>
            </a:r>
            <a:r>
              <a:rPr lang="en-US" b="0" i="1" dirty="0">
                <a:solidFill>
                  <a:srgbClr val="000000"/>
                </a:solidFill>
                <a:effectLst/>
                <a:latin typeface="Roboto"/>
              </a:rPr>
              <a:t>t</a:t>
            </a:r>
            <a:r>
              <a:rPr lang="en-US" b="0" i="0" baseline="-25000" dirty="0">
                <a:solidFill>
                  <a:srgbClr val="000000"/>
                </a:solidFill>
                <a:effectLst/>
                <a:latin typeface="Roboto"/>
              </a:rPr>
              <a:t>1/2</a:t>
            </a:r>
            <a:r>
              <a:rPr lang="en-US" b="0" i="0" dirty="0">
                <a:solidFill>
                  <a:srgbClr val="000000"/>
                </a:solidFill>
                <a:effectLst/>
                <a:latin typeface="Roboto"/>
              </a:rPr>
              <a:t>M) is an important consideration for fluorescent proteins. For caged dyes, a critical factor is the photoactivation quantum yield (Φ</a:t>
            </a:r>
            <a:r>
              <a:rPr lang="en-US" b="0" i="0" baseline="-25000" dirty="0">
                <a:solidFill>
                  <a:srgbClr val="000000"/>
                </a:solidFill>
                <a:effectLst/>
                <a:latin typeface="Roboto"/>
              </a:rPr>
              <a:t>PA</a:t>
            </a:r>
            <a:r>
              <a:rPr lang="en-US" b="0" i="0" dirty="0">
                <a:solidFill>
                  <a:srgbClr val="000000"/>
                </a:solidFill>
                <a:effectLst/>
                <a:latin typeface="Roboto"/>
              </a:rPr>
              <a:t>).</a:t>
            </a:r>
            <a:endParaRPr lang="en-US" dirty="0"/>
          </a:p>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24</a:t>
            </a:fld>
            <a:endParaRPr lang="en-US"/>
          </a:p>
        </p:txBody>
      </p:sp>
    </p:spTree>
    <p:extLst>
      <p:ext uri="{BB962C8B-B14F-4D97-AF65-F5344CB8AC3E}">
        <p14:creationId xmlns:p14="http://schemas.microsoft.com/office/powerpoint/2010/main" val="170467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3F0DA-64E6-4FCC-8AA9-7479504B7FDF}" type="slidenum">
              <a:rPr lang="en-US" smtClean="0"/>
              <a:t>27</a:t>
            </a:fld>
            <a:endParaRPr lang="en-US"/>
          </a:p>
        </p:txBody>
      </p:sp>
    </p:spTree>
    <p:extLst>
      <p:ext uri="{BB962C8B-B14F-4D97-AF65-F5344CB8AC3E}">
        <p14:creationId xmlns:p14="http://schemas.microsoft.com/office/powerpoint/2010/main" val="339818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0C63-7DF8-4BE4-813B-868744A6F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745A14-7341-4A79-B725-2FECAC4A2C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4A4F91-0547-4284-AA72-DBD4545D9556}"/>
              </a:ext>
            </a:extLst>
          </p:cNvPr>
          <p:cNvSpPr>
            <a:spLocks noGrp="1"/>
          </p:cNvSpPr>
          <p:nvPr>
            <p:ph type="dt" sz="half" idx="10"/>
          </p:nvPr>
        </p:nvSpPr>
        <p:spPr/>
        <p:txBody>
          <a:bodyPr/>
          <a:lstStyle/>
          <a:p>
            <a:fld id="{244A6B28-88E6-4381-8483-D39D2C70E31E}" type="datetime1">
              <a:rPr lang="en-US" smtClean="0"/>
              <a:t>12/7/2022</a:t>
            </a:fld>
            <a:endParaRPr lang="en-US"/>
          </a:p>
        </p:txBody>
      </p:sp>
      <p:sp>
        <p:nvSpPr>
          <p:cNvPr id="5" name="Footer Placeholder 4">
            <a:extLst>
              <a:ext uri="{FF2B5EF4-FFF2-40B4-BE49-F238E27FC236}">
                <a16:creationId xmlns:a16="http://schemas.microsoft.com/office/drawing/2014/main" id="{1B61AA0C-7B42-410F-9B31-63AED63DE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8D388-A800-4FD8-8E37-D71F7F3F05A1}"/>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421952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7362-3261-44D2-9B14-F2752DDFF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F91659-7B32-49A2-9889-D41BC001DF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EBED8-7C03-4D5E-9DB2-FC466E34F5FA}"/>
              </a:ext>
            </a:extLst>
          </p:cNvPr>
          <p:cNvSpPr>
            <a:spLocks noGrp="1"/>
          </p:cNvSpPr>
          <p:nvPr>
            <p:ph type="dt" sz="half" idx="10"/>
          </p:nvPr>
        </p:nvSpPr>
        <p:spPr/>
        <p:txBody>
          <a:bodyPr/>
          <a:lstStyle/>
          <a:p>
            <a:fld id="{0A7C96B6-761E-4A97-A311-8E50E0466088}" type="datetime1">
              <a:rPr lang="en-US" smtClean="0"/>
              <a:t>12/7/2022</a:t>
            </a:fld>
            <a:endParaRPr lang="en-US"/>
          </a:p>
        </p:txBody>
      </p:sp>
      <p:sp>
        <p:nvSpPr>
          <p:cNvPr id="5" name="Footer Placeholder 4">
            <a:extLst>
              <a:ext uri="{FF2B5EF4-FFF2-40B4-BE49-F238E27FC236}">
                <a16:creationId xmlns:a16="http://schemas.microsoft.com/office/drawing/2014/main" id="{892F57CA-B424-4F4B-AE9D-F5ED103F2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63977-9D6C-4D53-A858-23DE17F91B98}"/>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27515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B0D31-5ED7-42CD-B643-570572F765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A1EC5D-01E7-480F-8929-6D8A550F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61C2-B894-4098-B3CA-5E8FCEF8326A}"/>
              </a:ext>
            </a:extLst>
          </p:cNvPr>
          <p:cNvSpPr>
            <a:spLocks noGrp="1"/>
          </p:cNvSpPr>
          <p:nvPr>
            <p:ph type="dt" sz="half" idx="10"/>
          </p:nvPr>
        </p:nvSpPr>
        <p:spPr/>
        <p:txBody>
          <a:bodyPr/>
          <a:lstStyle/>
          <a:p>
            <a:fld id="{E1558A8E-FF5F-4A7E-9CE4-B812DCFA1F98}" type="datetime1">
              <a:rPr lang="en-US" smtClean="0"/>
              <a:t>12/7/2022</a:t>
            </a:fld>
            <a:endParaRPr lang="en-US"/>
          </a:p>
        </p:txBody>
      </p:sp>
      <p:sp>
        <p:nvSpPr>
          <p:cNvPr id="5" name="Footer Placeholder 4">
            <a:extLst>
              <a:ext uri="{FF2B5EF4-FFF2-40B4-BE49-F238E27FC236}">
                <a16:creationId xmlns:a16="http://schemas.microsoft.com/office/drawing/2014/main" id="{FC67E9F2-5AD4-4290-A658-45359A40B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6289F-1E6C-42B7-A65D-2982B247BD5D}"/>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7217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4B17-F5C0-4E85-9623-B9CF48BF6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42415-77D7-4F80-A1E4-929FC5D771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9A496-83E9-4E4E-AF10-815B99810B48}"/>
              </a:ext>
            </a:extLst>
          </p:cNvPr>
          <p:cNvSpPr>
            <a:spLocks noGrp="1"/>
          </p:cNvSpPr>
          <p:nvPr>
            <p:ph type="dt" sz="half" idx="10"/>
          </p:nvPr>
        </p:nvSpPr>
        <p:spPr/>
        <p:txBody>
          <a:bodyPr/>
          <a:lstStyle/>
          <a:p>
            <a:fld id="{3AF4E1C7-69C2-4458-991E-E5545536DE1E}" type="datetime1">
              <a:rPr lang="en-US" smtClean="0"/>
              <a:t>12/7/2022</a:t>
            </a:fld>
            <a:endParaRPr lang="en-US"/>
          </a:p>
        </p:txBody>
      </p:sp>
      <p:sp>
        <p:nvSpPr>
          <p:cNvPr id="5" name="Footer Placeholder 4">
            <a:extLst>
              <a:ext uri="{FF2B5EF4-FFF2-40B4-BE49-F238E27FC236}">
                <a16:creationId xmlns:a16="http://schemas.microsoft.com/office/drawing/2014/main" id="{7EA2C6D0-48D7-4AF6-8E48-B15ED4967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A58C0-586E-4BB4-99AC-073D806B4DDA}"/>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295827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B2B3-F046-4397-96CE-CDEAF736D3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23448-7117-4709-B9E3-55E326E05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E7DB0-7417-4085-B753-C9A64AB8F057}"/>
              </a:ext>
            </a:extLst>
          </p:cNvPr>
          <p:cNvSpPr>
            <a:spLocks noGrp="1"/>
          </p:cNvSpPr>
          <p:nvPr>
            <p:ph type="dt" sz="half" idx="10"/>
          </p:nvPr>
        </p:nvSpPr>
        <p:spPr/>
        <p:txBody>
          <a:bodyPr/>
          <a:lstStyle/>
          <a:p>
            <a:fld id="{58B9B2BB-BE52-418B-A6E6-BB0D01963686}" type="datetime1">
              <a:rPr lang="en-US" smtClean="0"/>
              <a:t>12/7/2022</a:t>
            </a:fld>
            <a:endParaRPr lang="en-US"/>
          </a:p>
        </p:txBody>
      </p:sp>
      <p:sp>
        <p:nvSpPr>
          <p:cNvPr id="5" name="Footer Placeholder 4">
            <a:extLst>
              <a:ext uri="{FF2B5EF4-FFF2-40B4-BE49-F238E27FC236}">
                <a16:creationId xmlns:a16="http://schemas.microsoft.com/office/drawing/2014/main" id="{8E2F20AE-3076-4843-AC4C-D325FE0AE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C7957-C82B-458E-ACCB-3C0BB25149F2}"/>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6478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0C12-71BA-415D-8CC7-1FB434CDE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DCAE4-2515-4632-B9ED-A9D0D68B9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9CF09D-6EA9-4711-A202-26DD6F04E2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EC6227-32BB-4231-8096-BDD6B936AE3B}"/>
              </a:ext>
            </a:extLst>
          </p:cNvPr>
          <p:cNvSpPr>
            <a:spLocks noGrp="1"/>
          </p:cNvSpPr>
          <p:nvPr>
            <p:ph type="dt" sz="half" idx="10"/>
          </p:nvPr>
        </p:nvSpPr>
        <p:spPr/>
        <p:txBody>
          <a:bodyPr/>
          <a:lstStyle/>
          <a:p>
            <a:fld id="{0F5B9AF5-FFAA-4A8F-B8CE-E18DCE1AF155}" type="datetime1">
              <a:rPr lang="en-US" smtClean="0"/>
              <a:t>12/7/2022</a:t>
            </a:fld>
            <a:endParaRPr lang="en-US"/>
          </a:p>
        </p:txBody>
      </p:sp>
      <p:sp>
        <p:nvSpPr>
          <p:cNvPr id="6" name="Footer Placeholder 5">
            <a:extLst>
              <a:ext uri="{FF2B5EF4-FFF2-40B4-BE49-F238E27FC236}">
                <a16:creationId xmlns:a16="http://schemas.microsoft.com/office/drawing/2014/main" id="{28F110DD-4AAB-4B75-9A1A-87B34AF47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BC763-D4C2-4E81-B4ED-F85790EBBEE0}"/>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280574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5B8D-FF2B-4DC6-8CCA-35FBD6A7F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70ED2F-D6E0-444C-A3C1-008A7CCC6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0FEA0-AEA7-4A5F-995B-430E1C6C34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AA67DE-E23B-411C-AA09-4B9268781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90DE2A-FCA5-4EDE-9A11-9A3FECDA9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31CE9E-822E-4931-9E45-247F7BCE6035}"/>
              </a:ext>
            </a:extLst>
          </p:cNvPr>
          <p:cNvSpPr>
            <a:spLocks noGrp="1"/>
          </p:cNvSpPr>
          <p:nvPr>
            <p:ph type="dt" sz="half" idx="10"/>
          </p:nvPr>
        </p:nvSpPr>
        <p:spPr/>
        <p:txBody>
          <a:bodyPr/>
          <a:lstStyle/>
          <a:p>
            <a:fld id="{1F1A28C1-8436-4E19-B0E9-CF9978A0226B}" type="datetime1">
              <a:rPr lang="en-US" smtClean="0"/>
              <a:t>12/7/2022</a:t>
            </a:fld>
            <a:endParaRPr lang="en-US"/>
          </a:p>
        </p:txBody>
      </p:sp>
      <p:sp>
        <p:nvSpPr>
          <p:cNvPr id="8" name="Footer Placeholder 7">
            <a:extLst>
              <a:ext uri="{FF2B5EF4-FFF2-40B4-BE49-F238E27FC236}">
                <a16:creationId xmlns:a16="http://schemas.microsoft.com/office/drawing/2014/main" id="{B037A5B5-1423-45AE-8B36-A4A1A3B976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3F7386-4C75-4E06-8BF1-3402D2B10874}"/>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8235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4EC4-FCC8-4158-9929-7C981D791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4C47E1-94F2-4C5F-B4A2-F1E4D887F0B4}"/>
              </a:ext>
            </a:extLst>
          </p:cNvPr>
          <p:cNvSpPr>
            <a:spLocks noGrp="1"/>
          </p:cNvSpPr>
          <p:nvPr>
            <p:ph type="dt" sz="half" idx="10"/>
          </p:nvPr>
        </p:nvSpPr>
        <p:spPr/>
        <p:txBody>
          <a:bodyPr/>
          <a:lstStyle/>
          <a:p>
            <a:fld id="{8A42E38B-3CF3-4E1E-9A7C-4EDA8277FA0D}" type="datetime1">
              <a:rPr lang="en-US" smtClean="0"/>
              <a:t>12/7/2022</a:t>
            </a:fld>
            <a:endParaRPr lang="en-US"/>
          </a:p>
        </p:txBody>
      </p:sp>
      <p:sp>
        <p:nvSpPr>
          <p:cNvPr id="4" name="Footer Placeholder 3">
            <a:extLst>
              <a:ext uri="{FF2B5EF4-FFF2-40B4-BE49-F238E27FC236}">
                <a16:creationId xmlns:a16="http://schemas.microsoft.com/office/drawing/2014/main" id="{CF8D36D2-E527-4365-BAD3-32475E7C4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EDABB-6B7B-479F-8F55-201CF966EBC9}"/>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401521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9D6EF-EB9F-4B4A-9054-5297000E224F}"/>
              </a:ext>
            </a:extLst>
          </p:cNvPr>
          <p:cNvSpPr>
            <a:spLocks noGrp="1"/>
          </p:cNvSpPr>
          <p:nvPr>
            <p:ph type="dt" sz="half" idx="10"/>
          </p:nvPr>
        </p:nvSpPr>
        <p:spPr/>
        <p:txBody>
          <a:bodyPr/>
          <a:lstStyle/>
          <a:p>
            <a:fld id="{BBD7591C-94B2-4A51-9EE7-036770B36106}" type="datetime1">
              <a:rPr lang="en-US" smtClean="0"/>
              <a:t>12/7/2022</a:t>
            </a:fld>
            <a:endParaRPr lang="en-US"/>
          </a:p>
        </p:txBody>
      </p:sp>
      <p:sp>
        <p:nvSpPr>
          <p:cNvPr id="3" name="Footer Placeholder 2">
            <a:extLst>
              <a:ext uri="{FF2B5EF4-FFF2-40B4-BE49-F238E27FC236}">
                <a16:creationId xmlns:a16="http://schemas.microsoft.com/office/drawing/2014/main" id="{0B45B9B4-ECD0-4CF5-8384-2C4E40DA9A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E4CF32-00E1-47CC-867F-3F594508C5B4}"/>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0260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8621-90E0-4B2F-A55F-7CB757734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D26396-6D0D-4CA7-BBDC-C224B410F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F35725-5A61-4085-9AF6-4C7DF3765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5A277-741F-40DC-B1F4-01B5AA595EDB}"/>
              </a:ext>
            </a:extLst>
          </p:cNvPr>
          <p:cNvSpPr>
            <a:spLocks noGrp="1"/>
          </p:cNvSpPr>
          <p:nvPr>
            <p:ph type="dt" sz="half" idx="10"/>
          </p:nvPr>
        </p:nvSpPr>
        <p:spPr/>
        <p:txBody>
          <a:bodyPr/>
          <a:lstStyle/>
          <a:p>
            <a:fld id="{D960AACA-FA33-400E-BFA1-5A1CF16D1305}" type="datetime1">
              <a:rPr lang="en-US" smtClean="0"/>
              <a:t>12/7/2022</a:t>
            </a:fld>
            <a:endParaRPr lang="en-US"/>
          </a:p>
        </p:txBody>
      </p:sp>
      <p:sp>
        <p:nvSpPr>
          <p:cNvPr id="6" name="Footer Placeholder 5">
            <a:extLst>
              <a:ext uri="{FF2B5EF4-FFF2-40B4-BE49-F238E27FC236}">
                <a16:creationId xmlns:a16="http://schemas.microsoft.com/office/drawing/2014/main" id="{2B253765-3524-4AFC-A97D-04CBD3895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FED2D-BF78-45A3-BE64-AAA359A7C6E8}"/>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170282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84F9-0206-47D3-AB40-19B148EC4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3B250B-CF7F-47FB-BF1B-529CD77C3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B7BB2E-D836-4944-AB4E-F35EB8652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556DE-3181-49A1-A1AD-DB27BBC221F8}"/>
              </a:ext>
            </a:extLst>
          </p:cNvPr>
          <p:cNvSpPr>
            <a:spLocks noGrp="1"/>
          </p:cNvSpPr>
          <p:nvPr>
            <p:ph type="dt" sz="half" idx="10"/>
          </p:nvPr>
        </p:nvSpPr>
        <p:spPr/>
        <p:txBody>
          <a:bodyPr/>
          <a:lstStyle/>
          <a:p>
            <a:fld id="{B2C8057F-CF57-4377-B3A4-7E7A8B64C3E7}" type="datetime1">
              <a:rPr lang="en-US" smtClean="0"/>
              <a:t>12/7/2022</a:t>
            </a:fld>
            <a:endParaRPr lang="en-US"/>
          </a:p>
        </p:txBody>
      </p:sp>
      <p:sp>
        <p:nvSpPr>
          <p:cNvPr id="6" name="Footer Placeholder 5">
            <a:extLst>
              <a:ext uri="{FF2B5EF4-FFF2-40B4-BE49-F238E27FC236}">
                <a16:creationId xmlns:a16="http://schemas.microsoft.com/office/drawing/2014/main" id="{1BCAD288-9C2B-4ECA-9CC0-200928D15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2040E-D71D-4AB0-BA6D-65387D020DF5}"/>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86334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155DC703-1FAD-4A32-B893-E6DC1BA59E9D}"/>
              </a:ext>
            </a:extLst>
          </p:cNvPr>
          <p:cNvGraphicFramePr>
            <a:graphicFrameLocks noChangeAspect="1"/>
          </p:cNvGraphicFramePr>
          <p:nvPr userDrawn="1">
            <p:custDataLst>
              <p:tags r:id="rId14"/>
            </p:custDataLst>
            <p:extLst>
              <p:ext uri="{D42A27DB-BD31-4B8C-83A1-F6EECF244321}">
                <p14:modId xmlns:p14="http://schemas.microsoft.com/office/powerpoint/2010/main" val="349920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8" name="think-cell Folie" r:id="rId15" imgW="416" imgH="416" progId="TCLayout.ActiveDocument.1">
                  <p:embed/>
                </p:oleObj>
              </mc:Choice>
              <mc:Fallback>
                <p:oleObj name="think-cell Folie" r:id="rId15" imgW="416" imgH="416"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16379C9-25A5-4210-88A7-D044F0800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5E1D6E-2386-4A78-B837-04D38B7C3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CC7A0-E03A-47FF-B14B-2E45A96C1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A13E8-C81E-4D6E-AE14-FB441A8BCCB6}" type="datetime1">
              <a:rPr lang="en-US" smtClean="0"/>
              <a:t>12/7/2022</a:t>
            </a:fld>
            <a:endParaRPr lang="en-US"/>
          </a:p>
        </p:txBody>
      </p:sp>
      <p:sp>
        <p:nvSpPr>
          <p:cNvPr id="5" name="Footer Placeholder 4">
            <a:extLst>
              <a:ext uri="{FF2B5EF4-FFF2-40B4-BE49-F238E27FC236}">
                <a16:creationId xmlns:a16="http://schemas.microsoft.com/office/drawing/2014/main" id="{F92330F8-BDD1-49E6-88F0-C55995E11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72B505-4FD2-462D-AA7C-B8D8C2CB6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49590-1E34-4AE1-AA15-60B76DDD0ACA}" type="slidenum">
              <a:rPr lang="en-US" smtClean="0"/>
              <a:t>‹Nr.›</a:t>
            </a:fld>
            <a:endParaRPr lang="en-US"/>
          </a:p>
        </p:txBody>
      </p:sp>
    </p:spTree>
    <p:extLst>
      <p:ext uri="{BB962C8B-B14F-4D97-AF65-F5344CB8AC3E}">
        <p14:creationId xmlns:p14="http://schemas.microsoft.com/office/powerpoint/2010/main" val="730095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2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3.png"/><Relationship Id="rId11" Type="http://schemas.openxmlformats.org/officeDocument/2006/relationships/image" Target="../media/image15.gif"/><Relationship Id="rId5" Type="http://schemas.openxmlformats.org/officeDocument/2006/relationships/image" Target="../media/image1.emf"/><Relationship Id="rId15" Type="http://schemas.openxmlformats.org/officeDocument/2006/relationships/image" Target="../media/image16.gif"/><Relationship Id="rId10" Type="http://schemas.openxmlformats.org/officeDocument/2006/relationships/image" Target="../media/image19.png"/><Relationship Id="rId4" Type="http://schemas.openxmlformats.org/officeDocument/2006/relationships/oleObject" Target="../embeddings/oleObject10.bin"/><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olympus-lifescience.com/en/microscope-resource/primer/java/tirf/penetratio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10.png"/><Relationship Id="rId12" Type="http://schemas.openxmlformats.org/officeDocument/2006/relationships/image" Target="../media/image6.png"/><Relationship Id="rId2" Type="http://schemas.openxmlformats.org/officeDocument/2006/relationships/tags" Target="../tags/tag5.xml"/><Relationship Id="rId16" Type="http://schemas.openxmlformats.org/officeDocument/2006/relationships/image" Target="../media/image10.png"/><Relationship Id="rId1" Type="http://schemas.openxmlformats.org/officeDocument/2006/relationships/vmlDrawing" Target="../drawings/vmlDrawing4.vml"/><Relationship Id="rId6" Type="http://schemas.openxmlformats.org/officeDocument/2006/relationships/image" Target="../media/image1.emf"/><Relationship Id="rId11" Type="http://schemas.openxmlformats.org/officeDocument/2006/relationships/image" Target="../media/image5.png"/><Relationship Id="rId5" Type="http://schemas.openxmlformats.org/officeDocument/2006/relationships/oleObject" Target="../embeddings/oleObject4.bin"/><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0.PN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5.gif"/><Relationship Id="rId5" Type="http://schemas.openxmlformats.org/officeDocument/2006/relationships/image" Target="../media/image22.png"/><Relationship Id="rId10" Type="http://schemas.openxmlformats.org/officeDocument/2006/relationships/image" Target="../media/image16.gif"/><Relationship Id="rId4" Type="http://schemas.openxmlformats.org/officeDocument/2006/relationships/image" Target="../media/image1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65.PN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8" Type="http://schemas.openxmlformats.org/officeDocument/2006/relationships/hyperlink" Target="http://bigwww.epfl.ch/smlm/datasets/index.html?p=../challenge2013/datasets/Real_Long_Sequence" TargetMode="External"/><Relationship Id="rId3" Type="http://schemas.openxmlformats.org/officeDocument/2006/relationships/slideLayout" Target="../slideLayouts/slideLayout2.xml"/><Relationship Id="rId7" Type="http://schemas.openxmlformats.org/officeDocument/2006/relationships/hyperlink" Target="https://github.com/zitmen/thunderstorm/wiki/Tutorials" TargetMode="Externa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hyperlink" Target="https://github.com/zitmen/thunderstorm/releases/tag/v1.3" TargetMode="External"/><Relationship Id="rId5" Type="http://schemas.openxmlformats.org/officeDocument/2006/relationships/image" Target="../media/image1.emf"/><Relationship Id="rId10" Type="http://schemas.openxmlformats.org/officeDocument/2006/relationships/image" Target="../media/image82.PNG"/><Relationship Id="rId4" Type="http://schemas.openxmlformats.org/officeDocument/2006/relationships/oleObject" Target="../embeddings/oleObject16.bin"/><Relationship Id="rId9"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mailto:ulrike.boehm@zeiss.com" TargetMode="External"/><Relationship Id="rId3" Type="http://schemas.openxmlformats.org/officeDocument/2006/relationships/slideLayout" Target="../slideLayouts/slideLayout2.xml"/><Relationship Id="rId7" Type="http://schemas.openxmlformats.org/officeDocument/2006/relationships/image" Target="../media/image95.jp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hyperlink" Target="https://www.zeiss.com/corporate/int/careers/job-openings-and-applications.html" TargetMode="Externa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notesSlide" Target="../notesSlides/notesSlide2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2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9.bin"/><Relationship Id="rId9"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CDE4DECE-58C8-4C48-B9CA-DB9826417F0A}"/>
              </a:ext>
            </a:extLst>
          </p:cNvPr>
          <p:cNvGraphicFramePr>
            <a:graphicFrameLocks noChangeAspect="1"/>
          </p:cNvGraphicFramePr>
          <p:nvPr>
            <p:custDataLst>
              <p:tags r:id="rId2"/>
            </p:custDataLst>
            <p:extLst>
              <p:ext uri="{D42A27DB-BD31-4B8C-83A1-F6EECF244321}">
                <p14:modId xmlns:p14="http://schemas.microsoft.com/office/powerpoint/2010/main" val="123627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5"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170D96-B438-4856-A6B9-4B06C244FB27}"/>
              </a:ext>
            </a:extLst>
          </p:cNvPr>
          <p:cNvSpPr>
            <a:spLocks noGrp="1"/>
          </p:cNvSpPr>
          <p:nvPr>
            <p:ph type="ctrTitle"/>
          </p:nvPr>
        </p:nvSpPr>
        <p:spPr>
          <a:xfrm>
            <a:off x="326044" y="1472613"/>
            <a:ext cx="11539912" cy="2152330"/>
          </a:xfrm>
        </p:spPr>
        <p:txBody>
          <a:bodyPr vert="horz">
            <a:noAutofit/>
          </a:bodyPr>
          <a:lstStyle/>
          <a:p>
            <a:r>
              <a:rPr lang="en-US" sz="4400" b="1" dirty="0">
                <a:latin typeface="Arial" panose="020B0604020202020204" pitchFamily="34" charset="0"/>
                <a:cs typeface="Arial" panose="020B0604020202020204" pitchFamily="34" charset="0"/>
              </a:rPr>
              <a:t>Single-Molecule Localization Microscopy:</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Theoretical Basis and Practical Guide</a:t>
            </a:r>
          </a:p>
        </p:txBody>
      </p:sp>
      <p:sp>
        <p:nvSpPr>
          <p:cNvPr id="4" name="Subtitle 2">
            <a:extLst>
              <a:ext uri="{FF2B5EF4-FFF2-40B4-BE49-F238E27FC236}">
                <a16:creationId xmlns:a16="http://schemas.microsoft.com/office/drawing/2014/main" id="{600087A0-9097-4A08-AF3E-16F92AB47D41}"/>
              </a:ext>
            </a:extLst>
          </p:cNvPr>
          <p:cNvSpPr txBox="1">
            <a:spLocks/>
          </p:cNvSpPr>
          <p:nvPr/>
        </p:nvSpPr>
        <p:spPr>
          <a:xfrm>
            <a:off x="1524000" y="3820886"/>
            <a:ext cx="9144000" cy="25581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“Widening the Lens” Microscopy Education program</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Vanderbilt University, Nashville, TN, USA</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Ulrike Boehm, Ph.D.</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ulrike.boehm@zeiss.com - @ulrike_boehm</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Corporate Research &amp; Technology (CRT), Carl Zeiss AG</a:t>
            </a:r>
          </a:p>
        </p:txBody>
      </p:sp>
      <p:sp>
        <p:nvSpPr>
          <p:cNvPr id="8" name="Rectangle 7">
            <a:extLst>
              <a:ext uri="{FF2B5EF4-FFF2-40B4-BE49-F238E27FC236}">
                <a16:creationId xmlns:a16="http://schemas.microsoft.com/office/drawing/2014/main" id="{87DB20BD-EA99-485F-BA3A-27533DB37F0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E55614CD-BBE2-4968-9E0E-162733570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6857" y="383514"/>
            <a:ext cx="1089099" cy="108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1E4DC5A-C83B-4878-9825-9AE4C64B2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35" name="think-cell Folie" r:id="rId4" imgW="416" imgH="416" progId="TCLayout.ActiveDocument.1">
                  <p:embed/>
                </p:oleObj>
              </mc:Choice>
              <mc:Fallback>
                <p:oleObj name="think-cell Folie" r:id="rId4" imgW="416" imgH="416" progId="TCLayout.ActiveDocument.1">
                  <p:embed/>
                  <p:pic>
                    <p:nvPicPr>
                      <p:cNvPr id="6" name="Objekt 5" hidden="1">
                        <a:extLst>
                          <a:ext uri="{FF2B5EF4-FFF2-40B4-BE49-F238E27FC236}">
                            <a16:creationId xmlns:a16="http://schemas.microsoft.com/office/drawing/2014/main" id="{C1E4DC5A-C83B-4878-9825-9AE4C64B2F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What is Single Molecule Localization Microscopy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10</a:t>
            </a:fld>
            <a:endParaRPr lang="en-US"/>
          </a:p>
        </p:txBody>
      </p:sp>
      <p:pic>
        <p:nvPicPr>
          <p:cNvPr id="15" name="Picture 14">
            <a:extLst>
              <a:ext uri="{FF2B5EF4-FFF2-40B4-BE49-F238E27FC236}">
                <a16:creationId xmlns:a16="http://schemas.microsoft.com/office/drawing/2014/main" id="{FBB69EF3-5F15-42ED-98F7-566F6CAE6D51}"/>
              </a:ext>
            </a:extLst>
          </p:cNvPr>
          <p:cNvPicPr>
            <a:picLocks noChangeAspect="1"/>
          </p:cNvPicPr>
          <p:nvPr/>
        </p:nvPicPr>
        <p:blipFill>
          <a:blip r:embed="rId6"/>
          <a:stretch>
            <a:fillRect/>
          </a:stretch>
        </p:blipFill>
        <p:spPr>
          <a:xfrm>
            <a:off x="250815" y="2404504"/>
            <a:ext cx="1694040" cy="1694040"/>
          </a:xfrm>
          <a:prstGeom prst="rect">
            <a:avLst/>
          </a:prstGeom>
        </p:spPr>
      </p:pic>
      <p:pic>
        <p:nvPicPr>
          <p:cNvPr id="16" name="Picture 15">
            <a:extLst>
              <a:ext uri="{FF2B5EF4-FFF2-40B4-BE49-F238E27FC236}">
                <a16:creationId xmlns:a16="http://schemas.microsoft.com/office/drawing/2014/main" id="{EDC0522C-0E7B-4023-B6ED-5F12DBAAAA96}"/>
              </a:ext>
            </a:extLst>
          </p:cNvPr>
          <p:cNvPicPr>
            <a:picLocks noChangeAspect="1"/>
          </p:cNvPicPr>
          <p:nvPr/>
        </p:nvPicPr>
        <p:blipFill>
          <a:blip r:embed="rId7"/>
          <a:stretch>
            <a:fillRect/>
          </a:stretch>
        </p:blipFill>
        <p:spPr>
          <a:xfrm>
            <a:off x="10228529" y="4623306"/>
            <a:ext cx="1681481" cy="1681481"/>
          </a:xfrm>
          <a:prstGeom prst="rect">
            <a:avLst/>
          </a:prstGeom>
        </p:spPr>
      </p:pic>
      <p:grpSp>
        <p:nvGrpSpPr>
          <p:cNvPr id="33" name="Gruppieren 32">
            <a:extLst>
              <a:ext uri="{FF2B5EF4-FFF2-40B4-BE49-F238E27FC236}">
                <a16:creationId xmlns:a16="http://schemas.microsoft.com/office/drawing/2014/main" id="{C3EA2FF0-1FFB-412F-9C65-9CD8E06462FD}"/>
              </a:ext>
            </a:extLst>
          </p:cNvPr>
          <p:cNvGrpSpPr/>
          <p:nvPr/>
        </p:nvGrpSpPr>
        <p:grpSpPr>
          <a:xfrm>
            <a:off x="2341533" y="1718426"/>
            <a:ext cx="7381538" cy="2407332"/>
            <a:chOff x="2341533" y="1718426"/>
            <a:chExt cx="7381538" cy="2407332"/>
          </a:xfrm>
        </p:grpSpPr>
        <p:pic>
          <p:nvPicPr>
            <p:cNvPr id="9" name="Picture 8">
              <a:extLst>
                <a:ext uri="{FF2B5EF4-FFF2-40B4-BE49-F238E27FC236}">
                  <a16:creationId xmlns:a16="http://schemas.microsoft.com/office/drawing/2014/main" id="{14FB9CE8-A0EC-453C-A729-E7307F067761}"/>
                </a:ext>
              </a:extLst>
            </p:cNvPr>
            <p:cNvPicPr>
              <a:picLocks noChangeAspect="1"/>
            </p:cNvPicPr>
            <p:nvPr/>
          </p:nvPicPr>
          <p:blipFill>
            <a:blip r:embed="rId8"/>
            <a:stretch>
              <a:fillRect/>
            </a:stretch>
          </p:blipFill>
          <p:spPr>
            <a:xfrm>
              <a:off x="4521200" y="2429904"/>
              <a:ext cx="1681200" cy="1681200"/>
            </a:xfrm>
            <a:prstGeom prst="rect">
              <a:avLst/>
            </a:prstGeom>
          </p:spPr>
        </p:pic>
        <p:pic>
          <p:nvPicPr>
            <p:cNvPr id="11" name="Picture 10">
              <a:extLst>
                <a:ext uri="{FF2B5EF4-FFF2-40B4-BE49-F238E27FC236}">
                  <a16:creationId xmlns:a16="http://schemas.microsoft.com/office/drawing/2014/main" id="{861B79BE-3089-4656-BBC8-478D655215C8}"/>
                </a:ext>
              </a:extLst>
            </p:cNvPr>
            <p:cNvPicPr>
              <a:picLocks noChangeAspect="1"/>
            </p:cNvPicPr>
            <p:nvPr/>
          </p:nvPicPr>
          <p:blipFill>
            <a:blip r:embed="rId9"/>
            <a:stretch>
              <a:fillRect/>
            </a:stretch>
          </p:blipFill>
          <p:spPr>
            <a:xfrm>
              <a:off x="6273800" y="2417064"/>
              <a:ext cx="1681480" cy="1681480"/>
            </a:xfrm>
            <a:prstGeom prst="rect">
              <a:avLst/>
            </a:prstGeom>
          </p:spPr>
        </p:pic>
        <p:pic>
          <p:nvPicPr>
            <p:cNvPr id="13" name="Picture 12">
              <a:extLst>
                <a:ext uri="{FF2B5EF4-FFF2-40B4-BE49-F238E27FC236}">
                  <a16:creationId xmlns:a16="http://schemas.microsoft.com/office/drawing/2014/main" id="{072ECFAC-08C8-4B1E-8AF4-B53D3FDA4150}"/>
                </a:ext>
              </a:extLst>
            </p:cNvPr>
            <p:cNvPicPr>
              <a:picLocks noChangeAspect="1"/>
            </p:cNvPicPr>
            <p:nvPr/>
          </p:nvPicPr>
          <p:blipFill>
            <a:blip r:embed="rId10"/>
            <a:stretch>
              <a:fillRect/>
            </a:stretch>
          </p:blipFill>
          <p:spPr>
            <a:xfrm>
              <a:off x="8041591" y="2429624"/>
              <a:ext cx="1681480" cy="1681480"/>
            </a:xfrm>
            <a:prstGeom prst="rect">
              <a:avLst/>
            </a:prstGeom>
          </p:spPr>
        </p:pic>
        <p:pic>
          <p:nvPicPr>
            <p:cNvPr id="18" name="Picture 17">
              <a:extLst>
                <a:ext uri="{FF2B5EF4-FFF2-40B4-BE49-F238E27FC236}">
                  <a16:creationId xmlns:a16="http://schemas.microsoft.com/office/drawing/2014/main" id="{432BC95F-8034-4A3F-964D-E7C7F8666F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1533" y="2431718"/>
              <a:ext cx="1694040" cy="1694040"/>
            </a:xfrm>
            <a:prstGeom prst="rect">
              <a:avLst/>
            </a:prstGeom>
          </p:spPr>
        </p:pic>
        <p:sp>
          <p:nvSpPr>
            <p:cNvPr id="21" name="TextBox 20">
              <a:extLst>
                <a:ext uri="{FF2B5EF4-FFF2-40B4-BE49-F238E27FC236}">
                  <a16:creationId xmlns:a16="http://schemas.microsoft.com/office/drawing/2014/main" id="{766C0873-EEA4-49A7-A6F0-C2A89C926E89}"/>
                </a:ext>
              </a:extLst>
            </p:cNvPr>
            <p:cNvSpPr txBox="1"/>
            <p:nvPr/>
          </p:nvSpPr>
          <p:spPr>
            <a:xfrm>
              <a:off x="2361738" y="1718426"/>
              <a:ext cx="1625600" cy="646331"/>
            </a:xfrm>
            <a:prstGeom prst="rect">
              <a:avLst/>
            </a:prstGeom>
            <a:noFill/>
          </p:spPr>
          <p:txBody>
            <a:bodyPr wrap="square" rtlCol="0">
              <a:spAutoFit/>
            </a:bodyPr>
            <a:lstStyle/>
            <a:p>
              <a:pPr algn="ctr"/>
              <a:r>
                <a:rPr lang="en-GB" dirty="0"/>
                <a:t>Image Acquisition</a:t>
              </a:r>
            </a:p>
          </p:txBody>
        </p:sp>
        <p:sp>
          <p:nvSpPr>
            <p:cNvPr id="22" name="TextBox 21">
              <a:extLst>
                <a:ext uri="{FF2B5EF4-FFF2-40B4-BE49-F238E27FC236}">
                  <a16:creationId xmlns:a16="http://schemas.microsoft.com/office/drawing/2014/main" id="{E51F7563-A645-411D-A268-1C04AEB47CDF}"/>
                </a:ext>
              </a:extLst>
            </p:cNvPr>
            <p:cNvSpPr txBox="1"/>
            <p:nvPr/>
          </p:nvSpPr>
          <p:spPr>
            <a:xfrm>
              <a:off x="4548860" y="1889743"/>
              <a:ext cx="1625600" cy="369332"/>
            </a:xfrm>
            <a:prstGeom prst="rect">
              <a:avLst/>
            </a:prstGeom>
            <a:noFill/>
          </p:spPr>
          <p:txBody>
            <a:bodyPr wrap="square" rtlCol="0">
              <a:spAutoFit/>
            </a:bodyPr>
            <a:lstStyle/>
            <a:p>
              <a:pPr algn="ctr"/>
              <a:r>
                <a:rPr lang="en-GB" dirty="0"/>
                <a:t>Image at t</a:t>
              </a:r>
              <a:r>
                <a:rPr lang="en-GB" baseline="-25000" dirty="0"/>
                <a:t>1</a:t>
              </a:r>
            </a:p>
          </p:txBody>
        </p:sp>
        <p:sp>
          <p:nvSpPr>
            <p:cNvPr id="23" name="TextBox 22">
              <a:extLst>
                <a:ext uri="{FF2B5EF4-FFF2-40B4-BE49-F238E27FC236}">
                  <a16:creationId xmlns:a16="http://schemas.microsoft.com/office/drawing/2014/main" id="{41F4AAA2-37A0-41AE-982D-EF6DE2BB418B}"/>
                </a:ext>
              </a:extLst>
            </p:cNvPr>
            <p:cNvSpPr txBox="1"/>
            <p:nvPr/>
          </p:nvSpPr>
          <p:spPr>
            <a:xfrm>
              <a:off x="6301460" y="1889743"/>
              <a:ext cx="1625600" cy="369332"/>
            </a:xfrm>
            <a:prstGeom prst="rect">
              <a:avLst/>
            </a:prstGeom>
            <a:noFill/>
          </p:spPr>
          <p:txBody>
            <a:bodyPr wrap="square" rtlCol="0">
              <a:spAutoFit/>
            </a:bodyPr>
            <a:lstStyle/>
            <a:p>
              <a:pPr algn="ctr"/>
              <a:r>
                <a:rPr lang="en-GB" dirty="0"/>
                <a:t>Image at t</a:t>
              </a:r>
              <a:r>
                <a:rPr lang="en-GB" baseline="-25000" dirty="0"/>
                <a:t>2</a:t>
              </a:r>
            </a:p>
          </p:txBody>
        </p:sp>
        <p:sp>
          <p:nvSpPr>
            <p:cNvPr id="24" name="TextBox 23">
              <a:extLst>
                <a:ext uri="{FF2B5EF4-FFF2-40B4-BE49-F238E27FC236}">
                  <a16:creationId xmlns:a16="http://schemas.microsoft.com/office/drawing/2014/main" id="{EEBACC9D-FFCD-4FA3-BE56-B39BA208C170}"/>
                </a:ext>
              </a:extLst>
            </p:cNvPr>
            <p:cNvSpPr txBox="1"/>
            <p:nvPr/>
          </p:nvSpPr>
          <p:spPr>
            <a:xfrm>
              <a:off x="8064780" y="1889743"/>
              <a:ext cx="1625600" cy="369332"/>
            </a:xfrm>
            <a:prstGeom prst="rect">
              <a:avLst/>
            </a:prstGeom>
            <a:noFill/>
          </p:spPr>
          <p:txBody>
            <a:bodyPr wrap="square" rtlCol="0">
              <a:spAutoFit/>
            </a:bodyPr>
            <a:lstStyle/>
            <a:p>
              <a:pPr algn="ctr"/>
              <a:r>
                <a:rPr lang="en-GB" dirty="0"/>
                <a:t>Image at t</a:t>
              </a:r>
              <a:r>
                <a:rPr lang="en-GB" baseline="-25000" dirty="0"/>
                <a:t>3</a:t>
              </a:r>
            </a:p>
          </p:txBody>
        </p:sp>
      </p:grpSp>
      <p:grpSp>
        <p:nvGrpSpPr>
          <p:cNvPr id="34" name="Gruppieren 33">
            <a:extLst>
              <a:ext uri="{FF2B5EF4-FFF2-40B4-BE49-F238E27FC236}">
                <a16:creationId xmlns:a16="http://schemas.microsoft.com/office/drawing/2014/main" id="{BF14E2FC-2F62-4638-A753-9830A36D26A4}"/>
              </a:ext>
            </a:extLst>
          </p:cNvPr>
          <p:cNvGrpSpPr/>
          <p:nvPr/>
        </p:nvGrpSpPr>
        <p:grpSpPr>
          <a:xfrm>
            <a:off x="2354093" y="4623306"/>
            <a:ext cx="7364227" cy="2190819"/>
            <a:chOff x="2354093" y="4623306"/>
            <a:chExt cx="7364227" cy="2190819"/>
          </a:xfrm>
        </p:grpSpPr>
        <p:pic>
          <p:nvPicPr>
            <p:cNvPr id="10" name="Picture 9">
              <a:extLst>
                <a:ext uri="{FF2B5EF4-FFF2-40B4-BE49-F238E27FC236}">
                  <a16:creationId xmlns:a16="http://schemas.microsoft.com/office/drawing/2014/main" id="{22E8D95D-7993-4892-A67C-00D3B4B7DAEE}"/>
                </a:ext>
              </a:extLst>
            </p:cNvPr>
            <p:cNvPicPr>
              <a:picLocks noChangeAspect="1"/>
            </p:cNvPicPr>
            <p:nvPr/>
          </p:nvPicPr>
          <p:blipFill>
            <a:blip r:embed="rId12"/>
            <a:stretch>
              <a:fillRect/>
            </a:stretch>
          </p:blipFill>
          <p:spPr>
            <a:xfrm>
              <a:off x="4520920" y="4623309"/>
              <a:ext cx="1681480" cy="1681480"/>
            </a:xfrm>
            <a:prstGeom prst="rect">
              <a:avLst/>
            </a:prstGeom>
          </p:spPr>
        </p:pic>
        <p:pic>
          <p:nvPicPr>
            <p:cNvPr id="12" name="Picture 11">
              <a:extLst>
                <a:ext uri="{FF2B5EF4-FFF2-40B4-BE49-F238E27FC236}">
                  <a16:creationId xmlns:a16="http://schemas.microsoft.com/office/drawing/2014/main" id="{3639CA09-FD8D-4C09-9294-6E0A398A1B99}"/>
                </a:ext>
              </a:extLst>
            </p:cNvPr>
            <p:cNvPicPr>
              <a:picLocks noChangeAspect="1"/>
            </p:cNvPicPr>
            <p:nvPr/>
          </p:nvPicPr>
          <p:blipFill>
            <a:blip r:embed="rId13"/>
            <a:stretch>
              <a:fillRect/>
            </a:stretch>
          </p:blipFill>
          <p:spPr>
            <a:xfrm>
              <a:off x="6273520" y="4623307"/>
              <a:ext cx="1681481" cy="1681481"/>
            </a:xfrm>
            <a:prstGeom prst="rect">
              <a:avLst/>
            </a:prstGeom>
          </p:spPr>
        </p:pic>
        <p:pic>
          <p:nvPicPr>
            <p:cNvPr id="14" name="Picture 13">
              <a:extLst>
                <a:ext uri="{FF2B5EF4-FFF2-40B4-BE49-F238E27FC236}">
                  <a16:creationId xmlns:a16="http://schemas.microsoft.com/office/drawing/2014/main" id="{C0E8066F-E858-4BF4-A8FC-7DFCC16F7CC3}"/>
                </a:ext>
              </a:extLst>
            </p:cNvPr>
            <p:cNvPicPr>
              <a:picLocks noChangeAspect="1"/>
            </p:cNvPicPr>
            <p:nvPr/>
          </p:nvPicPr>
          <p:blipFill>
            <a:blip r:embed="rId14"/>
            <a:stretch>
              <a:fillRect/>
            </a:stretch>
          </p:blipFill>
          <p:spPr>
            <a:xfrm>
              <a:off x="8036840" y="4623308"/>
              <a:ext cx="1681480" cy="1681480"/>
            </a:xfrm>
            <a:prstGeom prst="rect">
              <a:avLst/>
            </a:prstGeom>
          </p:spPr>
        </p:pic>
        <p:pic>
          <p:nvPicPr>
            <p:cNvPr id="17" name="Picture 16">
              <a:extLst>
                <a:ext uri="{FF2B5EF4-FFF2-40B4-BE49-F238E27FC236}">
                  <a16:creationId xmlns:a16="http://schemas.microsoft.com/office/drawing/2014/main" id="{1902ABA1-2998-4F66-B3D3-C30FA1D50F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54093" y="4623306"/>
              <a:ext cx="1681480" cy="1681480"/>
            </a:xfrm>
            <a:prstGeom prst="rect">
              <a:avLst/>
            </a:prstGeom>
          </p:spPr>
        </p:pic>
        <p:sp>
          <p:nvSpPr>
            <p:cNvPr id="25" name="TextBox 24">
              <a:extLst>
                <a:ext uri="{FF2B5EF4-FFF2-40B4-BE49-F238E27FC236}">
                  <a16:creationId xmlns:a16="http://schemas.microsoft.com/office/drawing/2014/main" id="{C5363719-231B-42A3-93C5-4B2C42845B4B}"/>
                </a:ext>
              </a:extLst>
            </p:cNvPr>
            <p:cNvSpPr txBox="1"/>
            <p:nvPr/>
          </p:nvSpPr>
          <p:spPr>
            <a:xfrm>
              <a:off x="8036840" y="6444793"/>
              <a:ext cx="1625600" cy="369332"/>
            </a:xfrm>
            <a:prstGeom prst="rect">
              <a:avLst/>
            </a:prstGeom>
            <a:noFill/>
          </p:spPr>
          <p:txBody>
            <a:bodyPr wrap="square" rtlCol="0">
              <a:spAutoFit/>
            </a:bodyPr>
            <a:lstStyle/>
            <a:p>
              <a:pPr algn="ctr"/>
              <a:r>
                <a:rPr lang="en-GB" dirty="0"/>
                <a:t> t</a:t>
              </a:r>
              <a:r>
                <a:rPr lang="en-GB" baseline="-25000" dirty="0"/>
                <a:t>1</a:t>
              </a:r>
              <a:r>
                <a:rPr lang="en-GB" dirty="0"/>
                <a:t> &lt; t</a:t>
              </a:r>
              <a:r>
                <a:rPr lang="en-GB" baseline="-25000" dirty="0"/>
                <a:t>2 </a:t>
              </a:r>
              <a:r>
                <a:rPr lang="en-GB" dirty="0"/>
                <a:t>&lt; t</a:t>
              </a:r>
              <a:r>
                <a:rPr lang="en-GB" baseline="-25000" dirty="0"/>
                <a:t>3</a:t>
              </a:r>
            </a:p>
          </p:txBody>
        </p:sp>
      </p:grpSp>
      <p:grpSp>
        <p:nvGrpSpPr>
          <p:cNvPr id="35" name="Gruppieren 34">
            <a:extLst>
              <a:ext uri="{FF2B5EF4-FFF2-40B4-BE49-F238E27FC236}">
                <a16:creationId xmlns:a16="http://schemas.microsoft.com/office/drawing/2014/main" id="{41F10AF9-E8C2-4CDA-BC99-1A49348C5DC9}"/>
              </a:ext>
            </a:extLst>
          </p:cNvPr>
          <p:cNvGrpSpPr/>
          <p:nvPr/>
        </p:nvGrpSpPr>
        <p:grpSpPr>
          <a:xfrm>
            <a:off x="134067" y="1156872"/>
            <a:ext cx="12032722" cy="5301558"/>
            <a:chOff x="134067" y="1156872"/>
            <a:chExt cx="12032722" cy="5301558"/>
          </a:xfrm>
        </p:grpSpPr>
        <p:sp>
          <p:nvSpPr>
            <p:cNvPr id="3" name="TextBox 2">
              <a:extLst>
                <a:ext uri="{FF2B5EF4-FFF2-40B4-BE49-F238E27FC236}">
                  <a16:creationId xmlns:a16="http://schemas.microsoft.com/office/drawing/2014/main" id="{B3DE4634-356E-4B37-826B-6F70DB58F387}"/>
                </a:ext>
              </a:extLst>
            </p:cNvPr>
            <p:cNvSpPr txBox="1"/>
            <p:nvPr/>
          </p:nvSpPr>
          <p:spPr>
            <a:xfrm>
              <a:off x="150181" y="4603518"/>
              <a:ext cx="1858586" cy="584775"/>
            </a:xfrm>
            <a:prstGeom prst="rect">
              <a:avLst/>
            </a:prstGeom>
            <a:noFill/>
          </p:spPr>
          <p:txBody>
            <a:bodyPr wrap="none" rtlCol="0">
              <a:spAutoFit/>
            </a:bodyPr>
            <a:lstStyle/>
            <a:p>
              <a:r>
                <a:rPr lang="en-US" sz="3200" b="1" dirty="0">
                  <a:solidFill>
                    <a:srgbClr val="FF0000"/>
                  </a:solidFill>
                </a:rPr>
                <a:t>Hardware</a:t>
              </a:r>
            </a:p>
          </p:txBody>
        </p:sp>
        <p:sp>
          <p:nvSpPr>
            <p:cNvPr id="26" name="TextBox 25">
              <a:extLst>
                <a:ext uri="{FF2B5EF4-FFF2-40B4-BE49-F238E27FC236}">
                  <a16:creationId xmlns:a16="http://schemas.microsoft.com/office/drawing/2014/main" id="{7B942F53-02A7-4DD5-A345-281E94C58F1F}"/>
                </a:ext>
              </a:extLst>
            </p:cNvPr>
            <p:cNvSpPr txBox="1"/>
            <p:nvPr/>
          </p:nvSpPr>
          <p:spPr>
            <a:xfrm>
              <a:off x="9905979" y="1156872"/>
              <a:ext cx="2212752" cy="1077218"/>
            </a:xfrm>
            <a:prstGeom prst="rect">
              <a:avLst/>
            </a:prstGeom>
            <a:noFill/>
          </p:spPr>
          <p:txBody>
            <a:bodyPr wrap="square" rtlCol="0">
              <a:spAutoFit/>
            </a:bodyPr>
            <a:lstStyle/>
            <a:p>
              <a:r>
                <a:rPr lang="en-US" sz="3200" b="1" dirty="0">
                  <a:solidFill>
                    <a:srgbClr val="FF0000"/>
                  </a:solidFill>
                </a:rPr>
                <a:t>Sample </a:t>
              </a:r>
              <a:br>
                <a:rPr lang="en-US" sz="3200" b="1" dirty="0">
                  <a:solidFill>
                    <a:srgbClr val="FF0000"/>
                  </a:solidFill>
                </a:rPr>
              </a:br>
              <a:r>
                <a:rPr lang="en-US" sz="3200" b="1" dirty="0">
                  <a:solidFill>
                    <a:srgbClr val="FF0000"/>
                  </a:solidFill>
                </a:rPr>
                <a:t>Preparation</a:t>
              </a:r>
            </a:p>
          </p:txBody>
        </p:sp>
        <p:sp>
          <p:nvSpPr>
            <p:cNvPr id="27" name="TextBox 26">
              <a:extLst>
                <a:ext uri="{FF2B5EF4-FFF2-40B4-BE49-F238E27FC236}">
                  <a16:creationId xmlns:a16="http://schemas.microsoft.com/office/drawing/2014/main" id="{4A32506F-FD4F-427C-A4DD-60BD7C14A15B}"/>
                </a:ext>
              </a:extLst>
            </p:cNvPr>
            <p:cNvSpPr txBox="1"/>
            <p:nvPr/>
          </p:nvSpPr>
          <p:spPr>
            <a:xfrm>
              <a:off x="9954037" y="3283860"/>
              <a:ext cx="2212752" cy="584775"/>
            </a:xfrm>
            <a:prstGeom prst="rect">
              <a:avLst/>
            </a:prstGeom>
            <a:noFill/>
          </p:spPr>
          <p:txBody>
            <a:bodyPr wrap="square" rtlCol="0">
              <a:spAutoFit/>
            </a:bodyPr>
            <a:lstStyle/>
            <a:p>
              <a:r>
                <a:rPr lang="en-US" sz="3200" b="1" dirty="0">
                  <a:solidFill>
                    <a:srgbClr val="FF0000"/>
                  </a:solidFill>
                </a:rPr>
                <a:t>Processing</a:t>
              </a:r>
            </a:p>
          </p:txBody>
        </p:sp>
        <p:sp>
          <p:nvSpPr>
            <p:cNvPr id="7" name="Rectangle 6">
              <a:extLst>
                <a:ext uri="{FF2B5EF4-FFF2-40B4-BE49-F238E27FC236}">
                  <a16:creationId xmlns:a16="http://schemas.microsoft.com/office/drawing/2014/main" id="{5146C926-2D32-4549-A5B7-5DFC577E8DC6}"/>
                </a:ext>
              </a:extLst>
            </p:cNvPr>
            <p:cNvSpPr/>
            <p:nvPr/>
          </p:nvSpPr>
          <p:spPr>
            <a:xfrm>
              <a:off x="134067" y="2006037"/>
              <a:ext cx="1930731" cy="25056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A9EF812-A83A-45B5-A662-F4EFDF4F1EB4}"/>
                </a:ext>
              </a:extLst>
            </p:cNvPr>
            <p:cNvSpPr/>
            <p:nvPr/>
          </p:nvSpPr>
          <p:spPr>
            <a:xfrm>
              <a:off x="2181546" y="1718426"/>
              <a:ext cx="7668921" cy="26163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2CE7EA-9786-441A-8D8B-C2CDF3253648}"/>
                </a:ext>
              </a:extLst>
            </p:cNvPr>
            <p:cNvSpPr/>
            <p:nvPr/>
          </p:nvSpPr>
          <p:spPr>
            <a:xfrm>
              <a:off x="2181547" y="4474753"/>
              <a:ext cx="9888578" cy="19836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F5246BE3-F73E-4249-98C2-61260F160753}"/>
              </a:ext>
            </a:extLst>
          </p:cNvPr>
          <p:cNvSpPr txBox="1"/>
          <p:nvPr/>
        </p:nvSpPr>
        <p:spPr>
          <a:xfrm>
            <a:off x="0" y="6550223"/>
            <a:ext cx="7360467" cy="307777"/>
          </a:xfrm>
          <a:prstGeom prst="rect">
            <a:avLst/>
          </a:prstGeom>
          <a:noFill/>
        </p:spPr>
        <p:txBody>
          <a:bodyPr wrap="square" rtlCol="0">
            <a:spAutoFit/>
          </a:bodyPr>
          <a:lstStyle/>
          <a:p>
            <a:r>
              <a:rPr lang="en-US" sz="1400" dirty="0"/>
              <a:t>Betzig et al. </a:t>
            </a:r>
            <a:r>
              <a:rPr lang="en-US" sz="1400" i="1" dirty="0"/>
              <a:t>Science </a:t>
            </a:r>
            <a:r>
              <a:rPr lang="en-US" sz="1400" dirty="0"/>
              <a:t>(2006), Hess et al. </a:t>
            </a:r>
            <a:r>
              <a:rPr lang="en-US" sz="1400" i="1" dirty="0" err="1"/>
              <a:t>Biophy</a:t>
            </a:r>
            <a:r>
              <a:rPr lang="en-US" sz="1400" i="1" dirty="0"/>
              <a:t>. J. </a:t>
            </a:r>
            <a:r>
              <a:rPr lang="en-US" sz="1400" dirty="0"/>
              <a:t>(2006), Rust et al. </a:t>
            </a:r>
            <a:r>
              <a:rPr lang="en-US" sz="1400" i="1" dirty="0"/>
              <a:t>Nature Methods </a:t>
            </a:r>
            <a:r>
              <a:rPr lang="en-US" sz="1400" dirty="0"/>
              <a:t>(2006)</a:t>
            </a:r>
          </a:p>
        </p:txBody>
      </p:sp>
      <p:sp>
        <p:nvSpPr>
          <p:cNvPr id="37" name="TextBox 19">
            <a:extLst>
              <a:ext uri="{FF2B5EF4-FFF2-40B4-BE49-F238E27FC236}">
                <a16:creationId xmlns:a16="http://schemas.microsoft.com/office/drawing/2014/main" id="{6A222AF6-6F8B-409A-AE55-EC809BEC1330}"/>
              </a:ext>
            </a:extLst>
          </p:cNvPr>
          <p:cNvSpPr txBox="1"/>
          <p:nvPr/>
        </p:nvSpPr>
        <p:spPr>
          <a:xfrm>
            <a:off x="10162209" y="3828277"/>
            <a:ext cx="1814119" cy="646331"/>
          </a:xfrm>
          <a:prstGeom prst="rect">
            <a:avLst/>
          </a:prstGeom>
          <a:noFill/>
        </p:spPr>
        <p:txBody>
          <a:bodyPr wrap="square" rtlCol="0">
            <a:spAutoFit/>
          </a:bodyPr>
          <a:lstStyle/>
          <a:p>
            <a:pPr algn="ctr"/>
            <a:r>
              <a:rPr lang="en-GB" dirty="0" err="1"/>
              <a:t>Superresolution</a:t>
            </a:r>
            <a:r>
              <a:rPr lang="en-GB" dirty="0"/>
              <a:t> image</a:t>
            </a:r>
          </a:p>
        </p:txBody>
      </p:sp>
      <p:sp>
        <p:nvSpPr>
          <p:cNvPr id="39" name="TextBox 18">
            <a:extLst>
              <a:ext uri="{FF2B5EF4-FFF2-40B4-BE49-F238E27FC236}">
                <a16:creationId xmlns:a16="http://schemas.microsoft.com/office/drawing/2014/main" id="{A71D04D3-3A4F-475C-B32D-CF35393C8D36}"/>
              </a:ext>
            </a:extLst>
          </p:cNvPr>
          <p:cNvSpPr txBox="1"/>
          <p:nvPr/>
        </p:nvSpPr>
        <p:spPr>
          <a:xfrm>
            <a:off x="93628" y="2006037"/>
            <a:ext cx="2008413" cy="369332"/>
          </a:xfrm>
          <a:prstGeom prst="rect">
            <a:avLst/>
          </a:prstGeom>
          <a:noFill/>
        </p:spPr>
        <p:txBody>
          <a:bodyPr wrap="square" rtlCol="0">
            <a:spAutoFit/>
          </a:bodyPr>
          <a:lstStyle/>
          <a:p>
            <a:pPr algn="ctr"/>
            <a:r>
              <a:rPr lang="en-GB" dirty="0"/>
              <a:t>Widefield image</a:t>
            </a:r>
          </a:p>
        </p:txBody>
      </p:sp>
    </p:spTree>
    <p:extLst>
      <p:ext uri="{BB962C8B-B14F-4D97-AF65-F5344CB8AC3E}">
        <p14:creationId xmlns:p14="http://schemas.microsoft.com/office/powerpoint/2010/main" val="11697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DD07DA7-4734-4CFA-81C2-F59C5CCFF868}"/>
              </a:ext>
            </a:extLst>
          </p:cNvPr>
          <p:cNvGraphicFramePr>
            <a:graphicFrameLocks noChangeAspect="1"/>
          </p:cNvGraphicFramePr>
          <p:nvPr>
            <p:custDataLst>
              <p:tags r:id="rId2"/>
            </p:custDataLst>
            <p:extLst>
              <p:ext uri="{D42A27DB-BD31-4B8C-83A1-F6EECF244321}">
                <p14:modId xmlns:p14="http://schemas.microsoft.com/office/powerpoint/2010/main" val="1034101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53"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What is Single Molecule Localization Microscopy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11</a:t>
            </a:fld>
            <a:endParaRPr lang="en-US"/>
          </a:p>
        </p:txBody>
      </p:sp>
      <p:sp>
        <p:nvSpPr>
          <p:cNvPr id="30" name="TextBox 29">
            <a:extLst>
              <a:ext uri="{FF2B5EF4-FFF2-40B4-BE49-F238E27FC236}">
                <a16:creationId xmlns:a16="http://schemas.microsoft.com/office/drawing/2014/main" id="{6001427F-E23E-4328-89BA-036E2BDFA0AD}"/>
              </a:ext>
            </a:extLst>
          </p:cNvPr>
          <p:cNvSpPr txBox="1"/>
          <p:nvPr/>
        </p:nvSpPr>
        <p:spPr>
          <a:xfrm>
            <a:off x="838200" y="2244878"/>
            <a:ext cx="10515599" cy="3508653"/>
          </a:xfrm>
          <a:prstGeom prst="rect">
            <a:avLst/>
          </a:prstGeom>
          <a:noFill/>
        </p:spPr>
        <p:txBody>
          <a:bodyPr wrap="square">
            <a:spAutoFit/>
          </a:bodyPr>
          <a:lstStyle/>
          <a:p>
            <a:pPr marL="342900" indent="-342900">
              <a:buFont typeface="Arial" panose="020B0604020202020204" pitchFamily="34" charset="0"/>
              <a:buChar char="•"/>
            </a:pPr>
            <a:r>
              <a:rPr lang="en-US" sz="2200" b="0" i="0" dirty="0">
                <a:solidFill>
                  <a:srgbClr val="222222"/>
                </a:solidFill>
                <a:effectLst/>
                <a:latin typeface="Arial" panose="020B0604020202020204" pitchFamily="34" charset="0"/>
                <a:cs typeface="Arial" panose="020B0604020202020204" pitchFamily="34" charset="0"/>
              </a:rPr>
              <a:t>In SMLM small subsets of individual emitters are randomly activated or switched </a:t>
            </a:r>
            <a:r>
              <a:rPr lang="en-US" sz="2200" dirty="0">
                <a:solidFill>
                  <a:srgbClr val="222222"/>
                </a:solidFill>
                <a:latin typeface="Arial" panose="020B0604020202020204" pitchFamily="34" charset="0"/>
                <a:cs typeface="Arial" panose="020B0604020202020204" pitchFamily="34" charset="0"/>
              </a:rPr>
              <a:t>ON</a:t>
            </a:r>
            <a:r>
              <a:rPr lang="en-US" sz="2200" b="0" i="0" dirty="0">
                <a:solidFill>
                  <a:srgbClr val="222222"/>
                </a:solidFill>
                <a:effectLst/>
                <a:latin typeface="Arial" panose="020B0604020202020204" pitchFamily="34" charset="0"/>
                <a:cs typeface="Arial" panose="020B0604020202020204" pitchFamily="34" charset="0"/>
              </a:rPr>
              <a:t>/OFF in consecutive acquisitions. </a:t>
            </a:r>
            <a:br>
              <a:rPr lang="en-US" sz="800" b="0" i="0" dirty="0">
                <a:solidFill>
                  <a:srgbClr val="222222"/>
                </a:solidFill>
                <a:effectLst/>
                <a:latin typeface="Arial" panose="020B0604020202020204" pitchFamily="34" charset="0"/>
                <a:cs typeface="Arial" panose="020B0604020202020204" pitchFamily="34" charset="0"/>
              </a:rPr>
            </a:br>
            <a:endParaRPr lang="en-US" sz="800" b="0" i="0" dirty="0">
              <a:solidFill>
                <a:srgbClr val="222222"/>
              </a:solidFill>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0" i="0" dirty="0">
                <a:solidFill>
                  <a:srgbClr val="222222"/>
                </a:solidFill>
                <a:effectLst/>
                <a:latin typeface="Arial" panose="020B0604020202020204" pitchFamily="34" charset="0"/>
                <a:cs typeface="Arial" panose="020B0604020202020204" pitchFamily="34" charset="0"/>
              </a:rPr>
              <a:t>If sparse enough to be identified as single molecule switching events, signals become spatiotemporally separated and are collected over several thousands of camera frames. </a:t>
            </a:r>
            <a:endParaRPr lang="en-US" sz="800" b="0" i="0" dirty="0">
              <a:solidFill>
                <a:srgbClr val="222222"/>
              </a:solidFill>
              <a:effectLst/>
              <a:latin typeface="Arial" panose="020B0604020202020204" pitchFamily="34" charset="0"/>
              <a:cs typeface="Arial" panose="020B0604020202020204" pitchFamily="34" charset="0"/>
            </a:endParaRPr>
          </a:p>
          <a:p>
            <a:endParaRPr lang="en-US" sz="800" b="0" i="0" dirty="0">
              <a:solidFill>
                <a:srgbClr val="222222"/>
              </a:solidFill>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0" i="0" dirty="0">
                <a:solidFill>
                  <a:srgbClr val="222222"/>
                </a:solidFill>
                <a:effectLst/>
                <a:latin typeface="Arial" panose="020B0604020202020204" pitchFamily="34" charset="0"/>
                <a:cs typeface="Arial" panose="020B0604020202020204" pitchFamily="34" charset="0"/>
              </a:rPr>
              <a:t>Raw data are computationally processed to detect single molecules and determine their center positions with nanometer precision dependent on the number of photons detected per individual emitter. </a:t>
            </a:r>
            <a:endParaRPr lang="en-US" sz="800" b="0" i="0" dirty="0">
              <a:solidFill>
                <a:srgbClr val="222222"/>
              </a:solidFill>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800" b="0" i="0" dirty="0">
              <a:solidFill>
                <a:srgbClr val="222222"/>
              </a:solidFill>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0" i="0" dirty="0">
                <a:solidFill>
                  <a:srgbClr val="222222"/>
                </a:solidFill>
                <a:effectLst/>
                <a:latin typeface="Arial" panose="020B0604020202020204" pitchFamily="34" charset="0"/>
                <a:cs typeface="Arial" panose="020B0604020202020204" pitchFamily="34" charset="0"/>
              </a:rPr>
              <a:t>These are finally assembled through superimposition into a single-plane image.</a:t>
            </a:r>
            <a:endParaRPr lang="en-US" sz="2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04DD3F1-9674-423A-9153-0DDB960FCB14}"/>
              </a:ext>
            </a:extLst>
          </p:cNvPr>
          <p:cNvSpPr txBox="1"/>
          <p:nvPr/>
        </p:nvSpPr>
        <p:spPr>
          <a:xfrm>
            <a:off x="0" y="6550223"/>
            <a:ext cx="7360467" cy="307777"/>
          </a:xfrm>
          <a:prstGeom prst="rect">
            <a:avLst/>
          </a:prstGeom>
          <a:noFill/>
        </p:spPr>
        <p:txBody>
          <a:bodyPr wrap="square" rtlCol="0">
            <a:spAutoFit/>
          </a:bodyPr>
          <a:lstStyle/>
          <a:p>
            <a:r>
              <a:rPr lang="en-US" sz="1400" dirty="0"/>
              <a:t>Betzig et al. </a:t>
            </a:r>
            <a:r>
              <a:rPr lang="en-US" sz="1400" i="1" dirty="0"/>
              <a:t>Science </a:t>
            </a:r>
            <a:r>
              <a:rPr lang="en-US" sz="1400" dirty="0"/>
              <a:t>(2006), Hess et al. </a:t>
            </a:r>
            <a:r>
              <a:rPr lang="en-US" sz="1400" i="1" dirty="0" err="1"/>
              <a:t>Biophy</a:t>
            </a:r>
            <a:r>
              <a:rPr lang="en-US" sz="1400" i="1" dirty="0"/>
              <a:t>. J. </a:t>
            </a:r>
            <a:r>
              <a:rPr lang="en-US" sz="1400" dirty="0"/>
              <a:t>(2006), Rust et al. </a:t>
            </a:r>
            <a:r>
              <a:rPr lang="en-US" sz="1400" i="1" dirty="0"/>
              <a:t>Nat Methods </a:t>
            </a:r>
            <a:r>
              <a:rPr lang="en-US" sz="1400" dirty="0"/>
              <a:t>(2006)</a:t>
            </a:r>
          </a:p>
        </p:txBody>
      </p:sp>
    </p:spTree>
    <p:extLst>
      <p:ext uri="{BB962C8B-B14F-4D97-AF65-F5344CB8AC3E}">
        <p14:creationId xmlns:p14="http://schemas.microsoft.com/office/powerpoint/2010/main" val="300512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C912E3B8-75BA-4491-A3E0-FF9DF94D0412}"/>
              </a:ext>
            </a:extLst>
          </p:cNvPr>
          <p:cNvSpPr>
            <a:spLocks noGrp="1"/>
          </p:cNvSpPr>
          <p:nvPr>
            <p:ph idx="1"/>
          </p:nvPr>
        </p:nvSpPr>
        <p:spPr>
          <a:xfrm>
            <a:off x="838201" y="1825625"/>
            <a:ext cx="6922770" cy="4667250"/>
          </a:xfrm>
        </p:spPr>
        <p:txBody>
          <a:bodyPr>
            <a:normAutofit/>
          </a:body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12</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Green Check Mark Icon Transparent Background, Download Free Clip Art,  Free Clip Art on Clipart Library">
            <a:extLst>
              <a:ext uri="{FF2B5EF4-FFF2-40B4-BE49-F238E27FC236}">
                <a16:creationId xmlns:a16="http://schemas.microsoft.com/office/drawing/2014/main" id="{576276A0-D72E-4D40-8B68-58AB6D91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9" y="1449387"/>
            <a:ext cx="721612"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21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a:latin typeface="Arial" panose="020B0604020202020204" pitchFamily="34" charset="0"/>
                <a:cs typeface="Arial" panose="020B0604020202020204" pitchFamily="34" charset="0"/>
              </a:rPr>
              <a:t>Hardware for SMLM</a:t>
            </a:r>
            <a:endParaRPr lang="en-US" sz="40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13</a:t>
            </a:fld>
            <a:endParaRPr lang="en-US"/>
          </a:p>
        </p:txBody>
      </p:sp>
      <p:sp>
        <p:nvSpPr>
          <p:cNvPr id="5" name="Rectangle 4">
            <a:extLst>
              <a:ext uri="{FF2B5EF4-FFF2-40B4-BE49-F238E27FC236}">
                <a16:creationId xmlns:a16="http://schemas.microsoft.com/office/drawing/2014/main" id="{1848C5B0-1585-4F72-98B8-73ECA3819E99}"/>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43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Hardware for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14</a:t>
            </a:fld>
            <a:endParaRPr lang="en-US"/>
          </a:p>
        </p:txBody>
      </p:sp>
      <p:pic>
        <p:nvPicPr>
          <p:cNvPr id="31" name="Picture 2" descr="Fig. 1">
            <a:extLst>
              <a:ext uri="{FF2B5EF4-FFF2-40B4-BE49-F238E27FC236}">
                <a16:creationId xmlns:a16="http://schemas.microsoft.com/office/drawing/2014/main" id="{A321D8AA-2E16-4E27-963D-63240EF99C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 t="1396" r="71371" b="68144"/>
          <a:stretch/>
        </p:blipFill>
        <p:spPr bwMode="auto">
          <a:xfrm>
            <a:off x="1996835" y="2218337"/>
            <a:ext cx="3364404" cy="3364404"/>
          </a:xfrm>
          <a:prstGeom prst="rect">
            <a:avLst/>
          </a:prstGeom>
          <a:noFill/>
          <a:extLst>
            <a:ext uri="{909E8E84-426E-40DD-AFC4-6F175D3DCCD1}">
              <a14:hiddenFill xmlns:a14="http://schemas.microsoft.com/office/drawing/2010/main">
                <a:solidFill>
                  <a:srgbClr val="FFFFFF"/>
                </a:solidFill>
              </a14:hiddenFill>
            </a:ext>
          </a:extLst>
        </p:spPr>
      </p:pic>
      <p:sp>
        <p:nvSpPr>
          <p:cNvPr id="33" name="Content Placeholder 2">
            <a:extLst>
              <a:ext uri="{FF2B5EF4-FFF2-40B4-BE49-F238E27FC236}">
                <a16:creationId xmlns:a16="http://schemas.microsoft.com/office/drawing/2014/main" id="{714EF624-315F-480D-A211-A8BFCEE7FAAB}"/>
              </a:ext>
            </a:extLst>
          </p:cNvPr>
          <p:cNvSpPr txBox="1">
            <a:spLocks/>
          </p:cNvSpPr>
          <p:nvPr/>
        </p:nvSpPr>
        <p:spPr>
          <a:xfrm>
            <a:off x="1187509" y="5607879"/>
            <a:ext cx="1878454" cy="53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panose="020B0604020202020204" pitchFamily="34" charset="0"/>
                <a:cs typeface="Arial" panose="020B0604020202020204" pitchFamily="34" charset="0"/>
              </a:rPr>
              <a:t>Wide-field</a:t>
            </a:r>
          </a:p>
        </p:txBody>
      </p:sp>
      <p:grpSp>
        <p:nvGrpSpPr>
          <p:cNvPr id="3" name="Gruppieren 2">
            <a:extLst>
              <a:ext uri="{FF2B5EF4-FFF2-40B4-BE49-F238E27FC236}">
                <a16:creationId xmlns:a16="http://schemas.microsoft.com/office/drawing/2014/main" id="{A7B8BCA3-17AC-4A52-86DF-1D73AF09A3E1}"/>
              </a:ext>
            </a:extLst>
          </p:cNvPr>
          <p:cNvGrpSpPr/>
          <p:nvPr/>
        </p:nvGrpSpPr>
        <p:grpSpPr>
          <a:xfrm>
            <a:off x="6566777" y="2284564"/>
            <a:ext cx="3990910" cy="3857432"/>
            <a:chOff x="6566777" y="2284564"/>
            <a:chExt cx="3990910" cy="3857432"/>
          </a:xfrm>
        </p:grpSpPr>
        <p:pic>
          <p:nvPicPr>
            <p:cNvPr id="32" name="Picture 2" descr="Fig. 1">
              <a:extLst>
                <a:ext uri="{FF2B5EF4-FFF2-40B4-BE49-F238E27FC236}">
                  <a16:creationId xmlns:a16="http://schemas.microsoft.com/office/drawing/2014/main" id="{2A6E4BC9-C521-4716-8DF3-2B9A171F9F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3" t="1640" r="35813" b="69747"/>
            <a:stretch/>
          </p:blipFill>
          <p:spPr bwMode="auto">
            <a:xfrm>
              <a:off x="6566777" y="2284564"/>
              <a:ext cx="3364404" cy="3160501"/>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A89D0000-A76C-4E94-8D1B-9B237D14FF67}"/>
                </a:ext>
              </a:extLst>
            </p:cNvPr>
            <p:cNvSpPr txBox="1">
              <a:spLocks/>
            </p:cNvSpPr>
            <p:nvPr/>
          </p:nvSpPr>
          <p:spPr>
            <a:xfrm>
              <a:off x="9242622" y="5607879"/>
              <a:ext cx="1315065" cy="53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panose="020B0604020202020204" pitchFamily="34" charset="0"/>
                  <a:cs typeface="Arial" panose="020B0604020202020204" pitchFamily="34" charset="0"/>
                </a:rPr>
                <a:t>TIRF</a:t>
              </a:r>
            </a:p>
          </p:txBody>
        </p:sp>
      </p:grpSp>
      <p:sp>
        <p:nvSpPr>
          <p:cNvPr id="35" name="TextBox 34">
            <a:extLst>
              <a:ext uri="{FF2B5EF4-FFF2-40B4-BE49-F238E27FC236}">
                <a16:creationId xmlns:a16="http://schemas.microsoft.com/office/drawing/2014/main" id="{32056A8C-DCE9-445C-AEF2-4F0EDE5B190F}"/>
              </a:ext>
            </a:extLst>
          </p:cNvPr>
          <p:cNvSpPr txBox="1"/>
          <p:nvPr/>
        </p:nvSpPr>
        <p:spPr>
          <a:xfrm>
            <a:off x="0" y="6550223"/>
            <a:ext cx="3434595" cy="307777"/>
          </a:xfrm>
          <a:prstGeom prst="rect">
            <a:avLst/>
          </a:prstGeom>
          <a:noFill/>
        </p:spPr>
        <p:txBody>
          <a:bodyPr wrap="none" rtlCol="0">
            <a:spAutoFit/>
          </a:bodyPr>
          <a:lstStyle/>
          <a:p>
            <a:r>
              <a:rPr lang="en-US" sz="1400" dirty="0"/>
              <a:t>Schermelleh et al. </a:t>
            </a:r>
            <a:r>
              <a:rPr lang="en-US" sz="1400" i="1" dirty="0"/>
              <a:t>Nature Cell Biology </a:t>
            </a:r>
            <a:r>
              <a:rPr lang="en-US" sz="1400" dirty="0"/>
              <a:t>(2019)</a:t>
            </a:r>
          </a:p>
        </p:txBody>
      </p:sp>
      <p:sp>
        <p:nvSpPr>
          <p:cNvPr id="5" name="Textfeld 4">
            <a:extLst>
              <a:ext uri="{FF2B5EF4-FFF2-40B4-BE49-F238E27FC236}">
                <a16:creationId xmlns:a16="http://schemas.microsoft.com/office/drawing/2014/main" id="{35EA942C-169B-4ECA-97F1-5F2EFFC11DCE}"/>
              </a:ext>
            </a:extLst>
          </p:cNvPr>
          <p:cNvSpPr txBox="1"/>
          <p:nvPr/>
        </p:nvSpPr>
        <p:spPr>
          <a:xfrm>
            <a:off x="5759899" y="6366687"/>
            <a:ext cx="4797788" cy="369332"/>
          </a:xfrm>
          <a:prstGeom prst="rect">
            <a:avLst/>
          </a:prstGeom>
          <a:noFill/>
        </p:spPr>
        <p:txBody>
          <a:bodyPr wrap="none" rtlCol="0">
            <a:spAutoFit/>
          </a:bodyPr>
          <a:lstStyle/>
          <a:p>
            <a:r>
              <a:rPr lang="en-US" dirty="0">
                <a:solidFill>
                  <a:srgbClr val="FF0000"/>
                </a:solidFill>
                <a:hlinkClick r:id="rId3"/>
              </a:rPr>
              <a:t>Java Tutorial: Evanescent Field Penetration Depth</a:t>
            </a:r>
            <a:endParaRPr lang="en-US" dirty="0">
              <a:solidFill>
                <a:srgbClr val="FF0000"/>
              </a:solidFill>
            </a:endParaRPr>
          </a:p>
        </p:txBody>
      </p:sp>
    </p:spTree>
    <p:extLst>
      <p:ext uri="{BB962C8B-B14F-4D97-AF65-F5344CB8AC3E}">
        <p14:creationId xmlns:p14="http://schemas.microsoft.com/office/powerpoint/2010/main" val="3833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Hardware for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15</a:t>
            </a:fld>
            <a:endParaRPr lang="en-US"/>
          </a:p>
        </p:txBody>
      </p:sp>
      <p:sp>
        <p:nvSpPr>
          <p:cNvPr id="3" name="TextBox 2">
            <a:extLst>
              <a:ext uri="{FF2B5EF4-FFF2-40B4-BE49-F238E27FC236}">
                <a16:creationId xmlns:a16="http://schemas.microsoft.com/office/drawing/2014/main" id="{50F4D01D-4587-4A05-9A03-FC386D67D1CC}"/>
              </a:ext>
            </a:extLst>
          </p:cNvPr>
          <p:cNvSpPr txBox="1"/>
          <p:nvPr/>
        </p:nvSpPr>
        <p:spPr>
          <a:xfrm>
            <a:off x="1127912" y="2268178"/>
            <a:ext cx="733468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Wide-field or TIRF with high NA objectives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(15k-20k)</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High power lasers (~25k)</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Sensitive EMCCD (~35k) or </a:t>
            </a:r>
            <a:r>
              <a:rPr lang="en-US" sz="2400" dirty="0" err="1">
                <a:latin typeface="Arial" panose="020B0604020202020204" pitchFamily="34" charset="0"/>
                <a:cs typeface="Arial" panose="020B0604020202020204" pitchFamily="34" charset="0"/>
              </a:rPr>
              <a:t>sCMOS</a:t>
            </a:r>
            <a:r>
              <a:rPr lang="en-US" sz="2400" dirty="0">
                <a:latin typeface="Arial" panose="020B0604020202020204" pitchFamily="34" charset="0"/>
                <a:cs typeface="Arial" panose="020B0604020202020204" pitchFamily="34" charset="0"/>
              </a:rPr>
              <a:t> (~16k) cameras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Additional optics for 3D information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System upgrade: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~$80,000</a:t>
            </a:r>
          </a:p>
        </p:txBody>
      </p:sp>
      <p:pic>
        <p:nvPicPr>
          <p:cNvPr id="2050" name="Picture 2" descr="CCD, EMCCD and sCMOS cameras for imaging | Quantum Design">
            <a:extLst>
              <a:ext uri="{FF2B5EF4-FFF2-40B4-BE49-F238E27FC236}">
                <a16:creationId xmlns:a16="http://schemas.microsoft.com/office/drawing/2014/main" id="{9481B07A-9D80-49E1-9ABC-A9CD273FD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63" t="72991" r="2904" b="7417"/>
          <a:stretch/>
        </p:blipFill>
        <p:spPr bwMode="auto">
          <a:xfrm>
            <a:off x="5005479" y="4830729"/>
            <a:ext cx="2568801" cy="17153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mamatsu ORCA-Fusion BT Digital CMOS Camera C15440-20UP">
            <a:extLst>
              <a:ext uri="{FF2B5EF4-FFF2-40B4-BE49-F238E27FC236}">
                <a16:creationId xmlns:a16="http://schemas.microsoft.com/office/drawing/2014/main" id="{BAC9637F-ED88-4F36-ACB5-496A4DCE4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453" y="4579679"/>
            <a:ext cx="2101747" cy="21017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A4299A9-3276-4805-8795-7520DA4B8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27" t="14235" r="17650" b="14119"/>
          <a:stretch/>
        </p:blipFill>
        <p:spPr bwMode="auto">
          <a:xfrm>
            <a:off x="7706099" y="472981"/>
            <a:ext cx="2450453" cy="19177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ode laser system, purple laser, cube laser">
            <a:extLst>
              <a:ext uri="{FF2B5EF4-FFF2-40B4-BE49-F238E27FC236}">
                <a16:creationId xmlns:a16="http://schemas.microsoft.com/office/drawing/2014/main" id="{42349889-1774-4901-8FBC-DC13154DE6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81" t="21328" r="8997" b="14670"/>
          <a:stretch/>
        </p:blipFill>
        <p:spPr bwMode="auto">
          <a:xfrm>
            <a:off x="7706099" y="2632914"/>
            <a:ext cx="3108960" cy="183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30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Hardware for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16</a:t>
            </a:fld>
            <a:endParaRPr lang="en-US"/>
          </a:p>
        </p:txBody>
      </p:sp>
      <p:pic>
        <p:nvPicPr>
          <p:cNvPr id="1026" name="Picture 2" descr="Figure 1">
            <a:extLst>
              <a:ext uri="{FF2B5EF4-FFF2-40B4-BE49-F238E27FC236}">
                <a16:creationId xmlns:a16="http://schemas.microsoft.com/office/drawing/2014/main" id="{05400503-2AED-44C1-8D61-7429CD708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26" y="1820675"/>
            <a:ext cx="5923244" cy="34574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7FE372-67CC-40C5-A0A6-D69D286381F6}"/>
              </a:ext>
            </a:extLst>
          </p:cNvPr>
          <p:cNvSpPr txBox="1"/>
          <p:nvPr/>
        </p:nvSpPr>
        <p:spPr>
          <a:xfrm>
            <a:off x="0" y="6550223"/>
            <a:ext cx="2628220" cy="307777"/>
          </a:xfrm>
          <a:prstGeom prst="rect">
            <a:avLst/>
          </a:prstGeom>
          <a:noFill/>
        </p:spPr>
        <p:txBody>
          <a:bodyPr wrap="none" rtlCol="0">
            <a:spAutoFit/>
          </a:bodyPr>
          <a:lstStyle/>
          <a:p>
            <a:r>
              <a:rPr lang="en-US" sz="1400" dirty="0"/>
              <a:t>Ma et al. </a:t>
            </a:r>
            <a:r>
              <a:rPr lang="en-US" sz="1400" i="1" dirty="0"/>
              <a:t>Scientific Reports </a:t>
            </a:r>
            <a:r>
              <a:rPr lang="en-US" sz="1400" dirty="0"/>
              <a:t>(2017)</a:t>
            </a:r>
          </a:p>
        </p:txBody>
      </p:sp>
      <p:pic>
        <p:nvPicPr>
          <p:cNvPr id="9" name="Picture 8" descr="Text&#10;&#10;Description automatically generated">
            <a:extLst>
              <a:ext uri="{FF2B5EF4-FFF2-40B4-BE49-F238E27FC236}">
                <a16:creationId xmlns:a16="http://schemas.microsoft.com/office/drawing/2014/main" id="{8DAC37B7-065C-4959-AB35-24C69B20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8422">
            <a:off x="7797576" y="1403939"/>
            <a:ext cx="3065056" cy="4050121"/>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41590750-B333-4C4D-A81D-410E2AAF5450}"/>
              </a:ext>
            </a:extLst>
          </p:cNvPr>
          <p:cNvSpPr txBox="1"/>
          <p:nvPr/>
        </p:nvSpPr>
        <p:spPr>
          <a:xfrm>
            <a:off x="4518613" y="5740668"/>
            <a:ext cx="3201517" cy="523220"/>
          </a:xfrm>
          <a:prstGeom prst="rect">
            <a:avLst/>
          </a:prstGeom>
          <a:noFill/>
        </p:spPr>
        <p:txBody>
          <a:bodyPr wrap="none" rtlCol="0">
            <a:spAutoFit/>
          </a:bodyPr>
          <a:lstStyle/>
          <a:p>
            <a:r>
              <a:rPr lang="en-US" sz="2800" dirty="0"/>
              <a:t>Total cost: $4,100.00</a:t>
            </a:r>
          </a:p>
        </p:txBody>
      </p:sp>
    </p:spTree>
    <p:extLst>
      <p:ext uri="{BB962C8B-B14F-4D97-AF65-F5344CB8AC3E}">
        <p14:creationId xmlns:p14="http://schemas.microsoft.com/office/powerpoint/2010/main" val="228759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Overview</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17</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Green Check Mark Icon Transparent Background, Download Free Clip Art,  Free Clip Art on Clipart Library">
            <a:extLst>
              <a:ext uri="{FF2B5EF4-FFF2-40B4-BE49-F238E27FC236}">
                <a16:creationId xmlns:a16="http://schemas.microsoft.com/office/drawing/2014/main" id="{576276A0-D72E-4D40-8B68-58AB6D91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9" y="1449387"/>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Green Check Mark Icon Transparent Background, Download Free Clip Art,  Free Clip Art on Clipart Library">
            <a:extLst>
              <a:ext uri="{FF2B5EF4-FFF2-40B4-BE49-F238E27FC236}">
                <a16:creationId xmlns:a16="http://schemas.microsoft.com/office/drawing/2014/main" id="{08918EE0-BA97-4772-8F06-58D5502F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054" y="1960561"/>
            <a:ext cx="721612" cy="7524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C184F9B-ACC4-4320-ACCF-E7AD678A1BFD}"/>
              </a:ext>
            </a:extLst>
          </p:cNvPr>
          <p:cNvSpPr txBox="1">
            <a:spLocks/>
          </p:cNvSpPr>
          <p:nvPr/>
        </p:nvSpPr>
        <p:spPr>
          <a:xfrm>
            <a:off x="838201" y="1825625"/>
            <a:ext cx="692277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linkage errors,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Tree>
    <p:extLst>
      <p:ext uri="{BB962C8B-B14F-4D97-AF65-F5344CB8AC3E}">
        <p14:creationId xmlns:p14="http://schemas.microsoft.com/office/powerpoint/2010/main" val="767697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DBB77A4-FC1F-4647-B5C3-E43330307F67}"/>
              </a:ext>
            </a:extLst>
          </p:cNvPr>
          <p:cNvGraphicFramePr>
            <a:graphicFrameLocks noChangeAspect="1"/>
          </p:cNvGraphicFramePr>
          <p:nvPr>
            <p:custDataLst>
              <p:tags r:id="rId2"/>
            </p:custDataLst>
            <p:extLst>
              <p:ext uri="{D42A27DB-BD31-4B8C-83A1-F6EECF244321}">
                <p14:modId xmlns:p14="http://schemas.microsoft.com/office/powerpoint/2010/main" val="4244753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7"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fontScale="90000"/>
          </a:bodyPr>
          <a:lstStyle/>
          <a:p>
            <a:pPr algn="ctr"/>
            <a:r>
              <a:rPr lang="en-US" sz="4000" b="1" dirty="0">
                <a:latin typeface="Arial" panose="020B0604020202020204" pitchFamily="34" charset="0"/>
                <a:cs typeface="Arial" panose="020B0604020202020204" pitchFamily="34" charset="0"/>
              </a:rPr>
              <a:t>Practical considerations: sample preparation, suitable dyes, linkage errors, and buffers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18</a:t>
            </a:fld>
            <a:endParaRPr lang="en-US"/>
          </a:p>
        </p:txBody>
      </p:sp>
      <p:sp>
        <p:nvSpPr>
          <p:cNvPr id="5" name="Rectangle 4">
            <a:extLst>
              <a:ext uri="{FF2B5EF4-FFF2-40B4-BE49-F238E27FC236}">
                <a16:creationId xmlns:a16="http://schemas.microsoft.com/office/drawing/2014/main" id="{1848C5B0-1585-4F72-98B8-73ECA3819E99}"/>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486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err="1">
                <a:latin typeface="Arial" panose="020B0604020202020204" pitchFamily="34" charset="0"/>
                <a:cs typeface="Arial" panose="020B0604020202020204" pitchFamily="34" charset="0"/>
              </a:rPr>
              <a:t>Photoswitching</a:t>
            </a:r>
            <a:r>
              <a:rPr lang="en-US" sz="4000" b="1" dirty="0">
                <a:latin typeface="Arial" panose="020B0604020202020204" pitchFamily="34" charset="0"/>
                <a:cs typeface="Arial" panose="020B0604020202020204" pitchFamily="34" charset="0"/>
              </a:rPr>
              <a:t> – ON/OFF switching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19</a:t>
            </a:fld>
            <a:endParaRPr lang="en-US"/>
          </a:p>
        </p:txBody>
      </p:sp>
      <p:pic>
        <p:nvPicPr>
          <p:cNvPr id="9" name="Picture 8">
            <a:extLst>
              <a:ext uri="{FF2B5EF4-FFF2-40B4-BE49-F238E27FC236}">
                <a16:creationId xmlns:a16="http://schemas.microsoft.com/office/drawing/2014/main" id="{2FD8A97E-BC42-4BB6-BA65-3FCC46F268C7}"/>
              </a:ext>
            </a:extLst>
          </p:cNvPr>
          <p:cNvPicPr>
            <a:picLocks noChangeAspect="1"/>
          </p:cNvPicPr>
          <p:nvPr/>
        </p:nvPicPr>
        <p:blipFill>
          <a:blip r:embed="rId2"/>
          <a:stretch>
            <a:fillRect/>
          </a:stretch>
        </p:blipFill>
        <p:spPr>
          <a:xfrm>
            <a:off x="2926474" y="3429000"/>
            <a:ext cx="2525940" cy="2525940"/>
          </a:xfrm>
          <a:prstGeom prst="rect">
            <a:avLst/>
          </a:prstGeom>
        </p:spPr>
      </p:pic>
      <p:pic>
        <p:nvPicPr>
          <p:cNvPr id="10" name="Picture 9">
            <a:extLst>
              <a:ext uri="{FF2B5EF4-FFF2-40B4-BE49-F238E27FC236}">
                <a16:creationId xmlns:a16="http://schemas.microsoft.com/office/drawing/2014/main" id="{D4DBF017-8DD5-4248-AB43-5920FFE670C3}"/>
              </a:ext>
            </a:extLst>
          </p:cNvPr>
          <p:cNvPicPr>
            <a:picLocks noChangeAspect="1"/>
          </p:cNvPicPr>
          <p:nvPr/>
        </p:nvPicPr>
        <p:blipFill>
          <a:blip r:embed="rId3"/>
          <a:stretch>
            <a:fillRect/>
          </a:stretch>
        </p:blipFill>
        <p:spPr>
          <a:xfrm>
            <a:off x="5786308" y="3428579"/>
            <a:ext cx="2526361" cy="2526361"/>
          </a:xfrm>
          <a:prstGeom prst="rect">
            <a:avLst/>
          </a:prstGeom>
        </p:spPr>
      </p:pic>
      <p:pic>
        <p:nvPicPr>
          <p:cNvPr id="11" name="Picture 10">
            <a:extLst>
              <a:ext uri="{FF2B5EF4-FFF2-40B4-BE49-F238E27FC236}">
                <a16:creationId xmlns:a16="http://schemas.microsoft.com/office/drawing/2014/main" id="{8E873355-B690-4619-8D29-850CD2770D71}"/>
              </a:ext>
            </a:extLst>
          </p:cNvPr>
          <p:cNvPicPr>
            <a:picLocks noChangeAspect="1"/>
          </p:cNvPicPr>
          <p:nvPr/>
        </p:nvPicPr>
        <p:blipFill>
          <a:blip r:embed="rId4"/>
          <a:stretch>
            <a:fillRect/>
          </a:stretch>
        </p:blipFill>
        <p:spPr>
          <a:xfrm>
            <a:off x="8646142" y="3428578"/>
            <a:ext cx="2526361" cy="2526361"/>
          </a:xfrm>
          <a:prstGeom prst="rect">
            <a:avLst/>
          </a:prstGeom>
        </p:spPr>
      </p:pic>
      <p:pic>
        <p:nvPicPr>
          <p:cNvPr id="14" name="Picture 13">
            <a:extLst>
              <a:ext uri="{FF2B5EF4-FFF2-40B4-BE49-F238E27FC236}">
                <a16:creationId xmlns:a16="http://schemas.microsoft.com/office/drawing/2014/main" id="{EFB61814-DB33-44D1-98FA-9AAAFD011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31" y="1813367"/>
            <a:ext cx="2054949" cy="2054949"/>
          </a:xfrm>
          <a:prstGeom prst="rect">
            <a:avLst/>
          </a:prstGeom>
        </p:spPr>
      </p:pic>
    </p:spTree>
    <p:extLst>
      <p:ext uri="{BB962C8B-B14F-4D97-AF65-F5344CB8AC3E}">
        <p14:creationId xmlns:p14="http://schemas.microsoft.com/office/powerpoint/2010/main" val="3548001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7067B94-A7E9-4D82-8346-8BE7030F977D}"/>
              </a:ext>
            </a:extLst>
          </p:cNvPr>
          <p:cNvGraphicFramePr>
            <a:graphicFrameLocks noChangeAspect="1"/>
          </p:cNvGraphicFramePr>
          <p:nvPr>
            <p:custDataLst>
              <p:tags r:id="rId2"/>
            </p:custDataLst>
            <p:extLst>
              <p:ext uri="{D42A27DB-BD31-4B8C-83A1-F6EECF244321}">
                <p14:modId xmlns:p14="http://schemas.microsoft.com/office/powerpoint/2010/main" val="1905968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4" name="think-cell Folie" r:id="rId5" imgW="416" imgH="416" progId="TCLayout.ActiveDocument.1">
                  <p:embed/>
                </p:oleObj>
              </mc:Choice>
              <mc:Fallback>
                <p:oleObj name="think-cell Foli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365125"/>
            <a:ext cx="10896600" cy="1325563"/>
          </a:xfrm>
        </p:spPr>
        <p:txBody>
          <a:bodyPr vert="horz">
            <a:normAutofit/>
          </a:bodyPr>
          <a:lstStyle/>
          <a:p>
            <a:r>
              <a:rPr lang="en-US" sz="4000" b="1" dirty="0">
                <a:latin typeface="Arial" panose="020B0604020202020204" pitchFamily="34" charset="0"/>
                <a:cs typeface="Arial" panose="020B0604020202020204" pitchFamily="34" charset="0"/>
              </a:rPr>
              <a:t>Diffraction Limited</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a:t>
            </a:fld>
            <a:endParaRPr lang="en-US"/>
          </a:p>
        </p:txBody>
      </p:sp>
      <p:pic>
        <p:nvPicPr>
          <p:cNvPr id="35" name="Google Shape;158;p33">
            <a:extLst>
              <a:ext uri="{FF2B5EF4-FFF2-40B4-BE49-F238E27FC236}">
                <a16:creationId xmlns:a16="http://schemas.microsoft.com/office/drawing/2014/main" id="{4CCCA527-C006-4AEC-8CEF-442655DECA54}"/>
              </a:ext>
            </a:extLst>
          </p:cNvPr>
          <p:cNvPicPr preferRelativeResize="0"/>
          <p:nvPr/>
        </p:nvPicPr>
        <p:blipFill rotWithShape="1">
          <a:blip r:embed="rId7">
            <a:alphaModFix/>
          </a:blip>
          <a:srcRect l="-3" r="54891"/>
          <a:stretch/>
        </p:blipFill>
        <p:spPr>
          <a:xfrm>
            <a:off x="1627265" y="1856176"/>
            <a:ext cx="4032000" cy="4099456"/>
          </a:xfrm>
          <a:prstGeom prst="rect">
            <a:avLst/>
          </a:prstGeom>
          <a:noFill/>
          <a:ln>
            <a:noFill/>
          </a:ln>
        </p:spPr>
      </p:pic>
      <p:pic>
        <p:nvPicPr>
          <p:cNvPr id="11" name="Google Shape;158;p33">
            <a:extLst>
              <a:ext uri="{FF2B5EF4-FFF2-40B4-BE49-F238E27FC236}">
                <a16:creationId xmlns:a16="http://schemas.microsoft.com/office/drawing/2014/main" id="{AD35DDEF-5D6C-4C04-BD80-3D7C644175F9}"/>
              </a:ext>
            </a:extLst>
          </p:cNvPr>
          <p:cNvPicPr preferRelativeResize="0"/>
          <p:nvPr/>
        </p:nvPicPr>
        <p:blipFill rotWithShape="1">
          <a:blip r:embed="rId7">
            <a:alphaModFix/>
          </a:blip>
          <a:srcRect l="45064" r="157"/>
          <a:stretch/>
        </p:blipFill>
        <p:spPr>
          <a:xfrm>
            <a:off x="5652000" y="1856176"/>
            <a:ext cx="4896000" cy="4099456"/>
          </a:xfrm>
          <a:prstGeom prst="rect">
            <a:avLst/>
          </a:prstGeom>
          <a:noFill/>
          <a:ln>
            <a:noFill/>
          </a:ln>
        </p:spPr>
      </p:pic>
      <p:sp>
        <p:nvSpPr>
          <p:cNvPr id="12" name="Title 1">
            <a:extLst>
              <a:ext uri="{FF2B5EF4-FFF2-40B4-BE49-F238E27FC236}">
                <a16:creationId xmlns:a16="http://schemas.microsoft.com/office/drawing/2014/main" id="{701432DA-A3DE-4037-9707-7E343AD77BAB}"/>
              </a:ext>
            </a:extLst>
          </p:cNvPr>
          <p:cNvSpPr txBox="1">
            <a:spLocks/>
          </p:cNvSpPr>
          <p:nvPr/>
        </p:nvSpPr>
        <p:spPr>
          <a:xfrm>
            <a:off x="5471885" y="372382"/>
            <a:ext cx="62846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vs. Diffraction </a:t>
            </a:r>
            <a:r>
              <a:rPr lang="en-US" sz="4000" b="1" dirty="0">
                <a:solidFill>
                  <a:srgbClr val="FF0000"/>
                </a:solidFill>
                <a:latin typeface="Arial" panose="020B0604020202020204" pitchFamily="34" charset="0"/>
                <a:cs typeface="Arial" panose="020B0604020202020204" pitchFamily="34" charset="0"/>
              </a:rPr>
              <a:t>Un</a:t>
            </a:r>
            <a:r>
              <a:rPr lang="en-US" sz="4000" b="1" dirty="0">
                <a:latin typeface="Arial" panose="020B0604020202020204" pitchFamily="34" charset="0"/>
                <a:cs typeface="Arial" panose="020B0604020202020204" pitchFamily="34" charset="0"/>
              </a:rPr>
              <a:t>limited</a:t>
            </a:r>
          </a:p>
        </p:txBody>
      </p:sp>
      <p:sp>
        <p:nvSpPr>
          <p:cNvPr id="3" name="Textfeld 2">
            <a:extLst>
              <a:ext uri="{FF2B5EF4-FFF2-40B4-BE49-F238E27FC236}">
                <a16:creationId xmlns:a16="http://schemas.microsoft.com/office/drawing/2014/main" id="{920F70BF-14AE-4A72-884A-AE2CF58C70C7}"/>
              </a:ext>
            </a:extLst>
          </p:cNvPr>
          <p:cNvSpPr txBox="1"/>
          <p:nvPr/>
        </p:nvSpPr>
        <p:spPr>
          <a:xfrm>
            <a:off x="7641769" y="5952967"/>
            <a:ext cx="2996036" cy="369332"/>
          </a:xfrm>
          <a:prstGeom prst="rect">
            <a:avLst/>
          </a:prstGeom>
          <a:noFill/>
        </p:spPr>
        <p:txBody>
          <a:bodyPr wrap="square" rtlCol="0">
            <a:spAutoFit/>
          </a:bodyPr>
          <a:lstStyle/>
          <a:p>
            <a:pPr algn="r"/>
            <a:r>
              <a:rPr lang="de-DE" dirty="0" err="1"/>
              <a:t>Microtubules</a:t>
            </a:r>
            <a:r>
              <a:rPr lang="de-DE" dirty="0"/>
              <a:t>, </a:t>
            </a:r>
            <a:r>
              <a:rPr lang="de-DE" dirty="0" err="1"/>
              <a:t>scale</a:t>
            </a:r>
            <a:r>
              <a:rPr lang="de-DE" dirty="0"/>
              <a:t> bar: 1 um</a:t>
            </a:r>
          </a:p>
        </p:txBody>
      </p:sp>
    </p:spTree>
    <p:extLst>
      <p:ext uri="{BB962C8B-B14F-4D97-AF65-F5344CB8AC3E}">
        <p14:creationId xmlns:p14="http://schemas.microsoft.com/office/powerpoint/2010/main" val="32098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err="1">
                <a:latin typeface="Arial" panose="020B0604020202020204" pitchFamily="34" charset="0"/>
                <a:cs typeface="Arial" panose="020B0604020202020204" pitchFamily="34" charset="0"/>
              </a:rPr>
              <a:t>Photoswitching</a:t>
            </a:r>
            <a:r>
              <a:rPr lang="en-US" sz="4000" b="1" dirty="0">
                <a:latin typeface="Arial" panose="020B0604020202020204" pitchFamily="34" charset="0"/>
                <a:cs typeface="Arial" panose="020B0604020202020204" pitchFamily="34" charset="0"/>
              </a:rPr>
              <a:t> – ON/OFF switching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a:xfrm>
            <a:off x="8616797" y="6330530"/>
            <a:ext cx="2743200" cy="365125"/>
          </a:xfrm>
        </p:spPr>
        <p:txBody>
          <a:bodyPr/>
          <a:lstStyle/>
          <a:p>
            <a:fld id="{59549590-1E34-4AE1-AA15-60B76DDD0ACA}" type="slidenum">
              <a:rPr lang="en-US" smtClean="0"/>
              <a:t>20</a:t>
            </a:fld>
            <a:endParaRPr lang="en-US"/>
          </a:p>
        </p:txBody>
      </p:sp>
      <p:cxnSp>
        <p:nvCxnSpPr>
          <p:cNvPr id="12" name="Straight Connector 11">
            <a:extLst>
              <a:ext uri="{FF2B5EF4-FFF2-40B4-BE49-F238E27FC236}">
                <a16:creationId xmlns:a16="http://schemas.microsoft.com/office/drawing/2014/main" id="{9FFE1238-3C4C-4BF0-BAA7-B0DAD027DB99}"/>
              </a:ext>
            </a:extLst>
          </p:cNvPr>
          <p:cNvCxnSpPr/>
          <p:nvPr/>
        </p:nvCxnSpPr>
        <p:spPr>
          <a:xfrm>
            <a:off x="2356882" y="4963477"/>
            <a:ext cx="1645920" cy="40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2D7BAE-29C7-4509-B7A1-E3F73709A713}"/>
              </a:ext>
            </a:extLst>
          </p:cNvPr>
          <p:cNvCxnSpPr/>
          <p:nvPr/>
        </p:nvCxnSpPr>
        <p:spPr>
          <a:xfrm>
            <a:off x="2356882" y="2829877"/>
            <a:ext cx="1645920" cy="40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FAB82F-6C6A-4849-A104-A9057B235E48}"/>
              </a:ext>
            </a:extLst>
          </p:cNvPr>
          <p:cNvCxnSpPr/>
          <p:nvPr/>
        </p:nvCxnSpPr>
        <p:spPr>
          <a:xfrm>
            <a:off x="2356882" y="5040210"/>
            <a:ext cx="1645920" cy="348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696FE2-248F-49A9-A007-F523728A652D}"/>
              </a:ext>
            </a:extLst>
          </p:cNvPr>
          <p:cNvCxnSpPr/>
          <p:nvPr/>
        </p:nvCxnSpPr>
        <p:spPr>
          <a:xfrm flipV="1">
            <a:off x="2356882" y="4891300"/>
            <a:ext cx="1645920" cy="157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2B6B9B-186E-4497-9D63-3AD5E3B6B403}"/>
              </a:ext>
            </a:extLst>
          </p:cNvPr>
          <p:cNvCxnSpPr/>
          <p:nvPr/>
        </p:nvCxnSpPr>
        <p:spPr>
          <a:xfrm>
            <a:off x="2356882" y="4815099"/>
            <a:ext cx="164592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6E86C8-461B-4BA1-B8CA-0548CA8BC104}"/>
              </a:ext>
            </a:extLst>
          </p:cNvPr>
          <p:cNvCxnSpPr/>
          <p:nvPr/>
        </p:nvCxnSpPr>
        <p:spPr>
          <a:xfrm>
            <a:off x="2356882" y="4738899"/>
            <a:ext cx="164592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3DE52D-D96A-4A8F-B824-5C1B889CB98F}"/>
              </a:ext>
            </a:extLst>
          </p:cNvPr>
          <p:cNvCxnSpPr/>
          <p:nvPr/>
        </p:nvCxnSpPr>
        <p:spPr>
          <a:xfrm>
            <a:off x="2356882" y="2906610"/>
            <a:ext cx="1645920" cy="348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91127C-E063-4318-8956-44E746731847}"/>
              </a:ext>
            </a:extLst>
          </p:cNvPr>
          <p:cNvCxnSpPr/>
          <p:nvPr/>
        </p:nvCxnSpPr>
        <p:spPr>
          <a:xfrm flipV="1">
            <a:off x="2356882" y="2757700"/>
            <a:ext cx="1645920" cy="157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42E6FD-1A05-479B-92B8-4C59EF7C518F}"/>
              </a:ext>
            </a:extLst>
          </p:cNvPr>
          <p:cNvCxnSpPr/>
          <p:nvPr/>
        </p:nvCxnSpPr>
        <p:spPr>
          <a:xfrm>
            <a:off x="2356882" y="2681499"/>
            <a:ext cx="164592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27698A-E356-4368-9220-1FF02D4141BB}"/>
              </a:ext>
            </a:extLst>
          </p:cNvPr>
          <p:cNvCxnSpPr/>
          <p:nvPr/>
        </p:nvCxnSpPr>
        <p:spPr>
          <a:xfrm>
            <a:off x="2356882" y="2605299"/>
            <a:ext cx="164592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6">
            <a:extLst>
              <a:ext uri="{FF2B5EF4-FFF2-40B4-BE49-F238E27FC236}">
                <a16:creationId xmlns:a16="http://schemas.microsoft.com/office/drawing/2014/main" id="{0D3B9EB7-CAC1-446A-9CAC-13B1559D68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978" y="5053605"/>
            <a:ext cx="224790" cy="2057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7">
            <a:extLst>
              <a:ext uri="{FF2B5EF4-FFF2-40B4-BE49-F238E27FC236}">
                <a16:creationId xmlns:a16="http://schemas.microsoft.com/office/drawing/2014/main" id="{C953E39C-62A5-487B-8B94-388D2913B9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978" y="4586499"/>
            <a:ext cx="240030" cy="243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5" name="Picture 8">
            <a:extLst>
              <a:ext uri="{FF2B5EF4-FFF2-40B4-BE49-F238E27FC236}">
                <a16:creationId xmlns:a16="http://schemas.microsoft.com/office/drawing/2014/main" id="{34E9A38E-9643-43CF-A08B-341F69670E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5978" y="2866284"/>
            <a:ext cx="222885" cy="211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 name="Picture 9">
            <a:extLst>
              <a:ext uri="{FF2B5EF4-FFF2-40B4-BE49-F238E27FC236}">
                <a16:creationId xmlns:a16="http://schemas.microsoft.com/office/drawing/2014/main" id="{686AAE79-2F26-4A41-B30B-A0C5F83F59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5978" y="2523765"/>
            <a:ext cx="241935" cy="243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8" name="Straight Connector 27">
            <a:extLst>
              <a:ext uri="{FF2B5EF4-FFF2-40B4-BE49-F238E27FC236}">
                <a16:creationId xmlns:a16="http://schemas.microsoft.com/office/drawing/2014/main" id="{A37C0277-53E5-4068-A7DB-EA883F6E6D8F}"/>
              </a:ext>
            </a:extLst>
          </p:cNvPr>
          <p:cNvCxnSpPr/>
          <p:nvPr/>
        </p:nvCxnSpPr>
        <p:spPr>
          <a:xfrm>
            <a:off x="2356882" y="2986299"/>
            <a:ext cx="164592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1F9BCF-62E8-4A59-B873-9A4B69213756}"/>
              </a:ext>
            </a:extLst>
          </p:cNvPr>
          <p:cNvCxnSpPr/>
          <p:nvPr/>
        </p:nvCxnSpPr>
        <p:spPr>
          <a:xfrm>
            <a:off x="2356882" y="5119899"/>
            <a:ext cx="164592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146DDCB-3BA0-4D63-8AD3-01C056F9BA1A}"/>
              </a:ext>
            </a:extLst>
          </p:cNvPr>
          <p:cNvGrpSpPr/>
          <p:nvPr/>
        </p:nvGrpSpPr>
        <p:grpSpPr>
          <a:xfrm>
            <a:off x="2886752" y="2541188"/>
            <a:ext cx="683226" cy="428919"/>
            <a:chOff x="1844942" y="2133600"/>
            <a:chExt cx="683226" cy="428919"/>
          </a:xfrm>
        </p:grpSpPr>
        <p:cxnSp>
          <p:nvCxnSpPr>
            <p:cNvPr id="31" name="Straight Arrow Connector 30">
              <a:extLst>
                <a:ext uri="{FF2B5EF4-FFF2-40B4-BE49-F238E27FC236}">
                  <a16:creationId xmlns:a16="http://schemas.microsoft.com/office/drawing/2014/main" id="{3AC8FAD2-5B32-4CBE-BB5D-92BA0D19C9EC}"/>
                </a:ext>
              </a:extLst>
            </p:cNvPr>
            <p:cNvCxnSpPr/>
            <p:nvPr/>
          </p:nvCxnSpPr>
          <p:spPr>
            <a:xfrm>
              <a:off x="2148840" y="2548231"/>
              <a:ext cx="104405" cy="14288"/>
            </a:xfrm>
            <a:prstGeom prst="straightConnector1">
              <a:avLst/>
            </a:prstGeom>
            <a:ln w="38100">
              <a:solidFill>
                <a:schemeClr val="tx1">
                  <a:lumMod val="65000"/>
                  <a:lumOff val="35000"/>
                </a:schemeClr>
              </a:solidFill>
              <a:tailEnd type="triangle"/>
            </a:ln>
            <a:scene3d>
              <a:camera prst="orthographicFront">
                <a:rot lat="0" lon="0" rev="198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1974DC9-2084-46C4-B685-DF5AEDA62F42}"/>
                </a:ext>
              </a:extLst>
            </p:cNvPr>
            <p:cNvGrpSpPr/>
            <p:nvPr/>
          </p:nvGrpSpPr>
          <p:grpSpPr>
            <a:xfrm rot="1612862">
              <a:off x="1844942" y="2348367"/>
              <a:ext cx="347557" cy="76200"/>
              <a:chOff x="5710524" y="4191000"/>
              <a:chExt cx="461676" cy="152400"/>
            </a:xfrm>
          </p:grpSpPr>
          <p:cxnSp>
            <p:nvCxnSpPr>
              <p:cNvPr id="34" name="Curved Connector 349">
                <a:extLst>
                  <a:ext uri="{FF2B5EF4-FFF2-40B4-BE49-F238E27FC236}">
                    <a16:creationId xmlns:a16="http://schemas.microsoft.com/office/drawing/2014/main" id="{DD1C8048-17E2-4506-AA49-BFAAEA6DF6BF}"/>
                  </a:ext>
                </a:extLst>
              </p:cNvPr>
              <p:cNvCxnSpPr/>
              <p:nvPr/>
            </p:nvCxnSpPr>
            <p:spPr>
              <a:xfrm flipV="1">
                <a:off x="5710524" y="4191000"/>
                <a:ext cx="80792" cy="152400"/>
              </a:xfrm>
              <a:prstGeom prst="curvedConnector3">
                <a:avLst>
                  <a:gd name="adj1"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Curved Connector 350">
                <a:extLst>
                  <a:ext uri="{FF2B5EF4-FFF2-40B4-BE49-F238E27FC236}">
                    <a16:creationId xmlns:a16="http://schemas.microsoft.com/office/drawing/2014/main" id="{76335652-30D3-41A8-9A60-5FD1C80F974C}"/>
                  </a:ext>
                </a:extLst>
              </p:cNvPr>
              <p:cNvCxnSpPr/>
              <p:nvPr/>
            </p:nvCxnSpPr>
            <p:spPr>
              <a:xfrm flipV="1">
                <a:off x="5786610" y="4191000"/>
                <a:ext cx="80792" cy="152400"/>
              </a:xfrm>
              <a:prstGeom prst="curvedConnector3">
                <a:avLst>
                  <a:gd name="adj1" fmla="val 50000"/>
                </a:avLst>
              </a:prstGeom>
              <a:ln w="19050">
                <a:solidFill>
                  <a:schemeClr val="bg1">
                    <a:lumMod val="50000"/>
                  </a:schemeClr>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Curved Connector 351">
                <a:extLst>
                  <a:ext uri="{FF2B5EF4-FFF2-40B4-BE49-F238E27FC236}">
                    <a16:creationId xmlns:a16="http://schemas.microsoft.com/office/drawing/2014/main" id="{6D03E488-9FF2-4D92-8384-E208B09EFC75}"/>
                  </a:ext>
                </a:extLst>
              </p:cNvPr>
              <p:cNvCxnSpPr/>
              <p:nvPr/>
            </p:nvCxnSpPr>
            <p:spPr>
              <a:xfrm flipV="1">
                <a:off x="5865972" y="4191000"/>
                <a:ext cx="80792" cy="152400"/>
              </a:xfrm>
              <a:prstGeom prst="curvedConnector3">
                <a:avLst>
                  <a:gd name="adj1"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urved Connector 352">
                <a:extLst>
                  <a:ext uri="{FF2B5EF4-FFF2-40B4-BE49-F238E27FC236}">
                    <a16:creationId xmlns:a16="http://schemas.microsoft.com/office/drawing/2014/main" id="{54B8522F-4E07-4F34-918C-1DE8AF48478B}"/>
                  </a:ext>
                </a:extLst>
              </p:cNvPr>
              <p:cNvCxnSpPr/>
              <p:nvPr/>
            </p:nvCxnSpPr>
            <p:spPr>
              <a:xfrm flipV="1">
                <a:off x="5939008" y="4191000"/>
                <a:ext cx="80792" cy="152400"/>
              </a:xfrm>
              <a:prstGeom prst="curvedConnector3">
                <a:avLst>
                  <a:gd name="adj1" fmla="val 50000"/>
                </a:avLst>
              </a:prstGeom>
              <a:ln w="19050">
                <a:solidFill>
                  <a:schemeClr val="bg1">
                    <a:lumMod val="50000"/>
                  </a:schemeClr>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Curved Connector 353">
                <a:extLst>
                  <a:ext uri="{FF2B5EF4-FFF2-40B4-BE49-F238E27FC236}">
                    <a16:creationId xmlns:a16="http://schemas.microsoft.com/office/drawing/2014/main" id="{45093252-BB21-4EE2-B0BE-A2B615AF1A88}"/>
                  </a:ext>
                </a:extLst>
              </p:cNvPr>
              <p:cNvCxnSpPr/>
              <p:nvPr/>
            </p:nvCxnSpPr>
            <p:spPr>
              <a:xfrm flipV="1">
                <a:off x="6012276" y="4191000"/>
                <a:ext cx="80792" cy="152400"/>
              </a:xfrm>
              <a:prstGeom prst="curvedConnector3">
                <a:avLst>
                  <a:gd name="adj1"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urved Connector 354">
                <a:extLst>
                  <a:ext uri="{FF2B5EF4-FFF2-40B4-BE49-F238E27FC236}">
                    <a16:creationId xmlns:a16="http://schemas.microsoft.com/office/drawing/2014/main" id="{F31430AD-0796-444F-8687-2FD6F73B8826}"/>
                  </a:ext>
                </a:extLst>
              </p:cNvPr>
              <p:cNvCxnSpPr/>
              <p:nvPr/>
            </p:nvCxnSpPr>
            <p:spPr>
              <a:xfrm flipV="1">
                <a:off x="6091408" y="4191000"/>
                <a:ext cx="80792" cy="152400"/>
              </a:xfrm>
              <a:prstGeom prst="curvedConnector3">
                <a:avLst>
                  <a:gd name="adj1" fmla="val 50000"/>
                </a:avLst>
              </a:prstGeom>
              <a:ln w="19050">
                <a:solidFill>
                  <a:schemeClr val="bg1">
                    <a:lumMod val="50000"/>
                  </a:schemeClr>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BDEFA2A2-33FF-4693-99FE-130CDC78C1E8}"/>
                </a:ext>
              </a:extLst>
            </p:cNvPr>
            <p:cNvSpPr txBox="1"/>
            <p:nvPr/>
          </p:nvSpPr>
          <p:spPr>
            <a:xfrm>
              <a:off x="2014438" y="2133600"/>
              <a:ext cx="513730" cy="369332"/>
            </a:xfrm>
            <a:prstGeom prst="rect">
              <a:avLst/>
            </a:prstGeom>
            <a:noFill/>
          </p:spPr>
          <p:txBody>
            <a:bodyPr wrap="none" rtlCol="0">
              <a:spAutoFit/>
            </a:bodyPr>
            <a:lstStyle/>
            <a:p>
              <a:r>
                <a:rPr lang="en-US" dirty="0"/>
                <a:t>~ps</a:t>
              </a:r>
            </a:p>
          </p:txBody>
        </p:sp>
      </p:grpSp>
      <p:grpSp>
        <p:nvGrpSpPr>
          <p:cNvPr id="40" name="Group 39">
            <a:extLst>
              <a:ext uri="{FF2B5EF4-FFF2-40B4-BE49-F238E27FC236}">
                <a16:creationId xmlns:a16="http://schemas.microsoft.com/office/drawing/2014/main" id="{C6A66659-23D3-4791-9F43-46F28D0861C8}"/>
              </a:ext>
            </a:extLst>
          </p:cNvPr>
          <p:cNvGrpSpPr/>
          <p:nvPr/>
        </p:nvGrpSpPr>
        <p:grpSpPr>
          <a:xfrm>
            <a:off x="1512578" y="2755131"/>
            <a:ext cx="1295400" cy="2364768"/>
            <a:chOff x="532247" y="2347543"/>
            <a:chExt cx="1295400" cy="2364768"/>
          </a:xfrm>
        </p:grpSpPr>
        <p:sp>
          <p:nvSpPr>
            <p:cNvPr id="41" name="TextBox 40">
              <a:extLst>
                <a:ext uri="{FF2B5EF4-FFF2-40B4-BE49-F238E27FC236}">
                  <a16:creationId xmlns:a16="http://schemas.microsoft.com/office/drawing/2014/main" id="{5C89CA7E-BF1A-4013-8BD0-8EB28CEA21C9}"/>
                </a:ext>
              </a:extLst>
            </p:cNvPr>
            <p:cNvSpPr txBox="1"/>
            <p:nvPr/>
          </p:nvSpPr>
          <p:spPr>
            <a:xfrm>
              <a:off x="532247" y="2971800"/>
              <a:ext cx="1122359" cy="369332"/>
            </a:xfrm>
            <a:prstGeom prst="rect">
              <a:avLst/>
            </a:prstGeom>
            <a:noFill/>
          </p:spPr>
          <p:txBody>
            <a:bodyPr wrap="none" rtlCol="0">
              <a:spAutoFit/>
            </a:bodyPr>
            <a:lstStyle/>
            <a:p>
              <a:r>
                <a:rPr lang="en-US" dirty="0">
                  <a:solidFill>
                    <a:schemeClr val="accent3">
                      <a:lumMod val="50000"/>
                    </a:schemeClr>
                  </a:solidFill>
                </a:rPr>
                <a:t>Excitation</a:t>
              </a:r>
            </a:p>
          </p:txBody>
        </p:sp>
        <p:cxnSp>
          <p:nvCxnSpPr>
            <p:cNvPr id="42" name="Straight Arrow Connector 41">
              <a:extLst>
                <a:ext uri="{FF2B5EF4-FFF2-40B4-BE49-F238E27FC236}">
                  <a16:creationId xmlns:a16="http://schemas.microsoft.com/office/drawing/2014/main" id="{B367276D-3669-4F0F-8D98-B8840B1BA361}"/>
                </a:ext>
              </a:extLst>
            </p:cNvPr>
            <p:cNvCxnSpPr/>
            <p:nvPr/>
          </p:nvCxnSpPr>
          <p:spPr>
            <a:xfrm>
              <a:off x="1186615" y="3411577"/>
              <a:ext cx="394734" cy="0"/>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8C8B86-1C0A-4583-9B68-F0308A22D609}"/>
                </a:ext>
              </a:extLst>
            </p:cNvPr>
            <p:cNvCxnSpPr/>
            <p:nvPr/>
          </p:nvCxnSpPr>
          <p:spPr>
            <a:xfrm flipV="1">
              <a:off x="1827647" y="2347543"/>
              <a:ext cx="0" cy="2364768"/>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4BF3940-8AA7-4A1C-B607-B6402C462024}"/>
              </a:ext>
            </a:extLst>
          </p:cNvPr>
          <p:cNvGrpSpPr/>
          <p:nvPr/>
        </p:nvGrpSpPr>
        <p:grpSpPr>
          <a:xfrm>
            <a:off x="4967357" y="2508525"/>
            <a:ext cx="548640" cy="1961875"/>
            <a:chOff x="3540336" y="1955239"/>
            <a:chExt cx="548640" cy="1961875"/>
          </a:xfrm>
        </p:grpSpPr>
        <p:grpSp>
          <p:nvGrpSpPr>
            <p:cNvPr id="45" name="Group 44">
              <a:extLst>
                <a:ext uri="{FF2B5EF4-FFF2-40B4-BE49-F238E27FC236}">
                  <a16:creationId xmlns:a16="http://schemas.microsoft.com/office/drawing/2014/main" id="{D90FD2F3-5F53-47F8-91E6-5196D00A3854}"/>
                </a:ext>
              </a:extLst>
            </p:cNvPr>
            <p:cNvGrpSpPr/>
            <p:nvPr/>
          </p:nvGrpSpPr>
          <p:grpSpPr>
            <a:xfrm>
              <a:off x="3540336" y="1955239"/>
              <a:ext cx="548640" cy="548640"/>
              <a:chOff x="5090160" y="4267200"/>
              <a:chExt cx="548640" cy="548640"/>
            </a:xfrm>
          </p:grpSpPr>
          <p:sp>
            <p:nvSpPr>
              <p:cNvPr id="47" name="Oval 46">
                <a:extLst>
                  <a:ext uri="{FF2B5EF4-FFF2-40B4-BE49-F238E27FC236}">
                    <a16:creationId xmlns:a16="http://schemas.microsoft.com/office/drawing/2014/main" id="{3EF02A24-33DA-4A63-A171-DD89C4B5A1A6}"/>
                  </a:ext>
                </a:extLst>
              </p:cNvPr>
              <p:cNvSpPr/>
              <p:nvPr/>
            </p:nvSpPr>
            <p:spPr>
              <a:xfrm>
                <a:off x="5090160" y="4267200"/>
                <a:ext cx="548640" cy="548640"/>
              </a:xfrm>
              <a:prstGeom prst="ellipse">
                <a:avLst/>
              </a:prstGeom>
              <a:solidFill>
                <a:schemeClr val="bg1">
                  <a:lumMod val="65000"/>
                </a:schemeClr>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8" name="TextBox 47">
                <a:extLst>
                  <a:ext uri="{FF2B5EF4-FFF2-40B4-BE49-F238E27FC236}">
                    <a16:creationId xmlns:a16="http://schemas.microsoft.com/office/drawing/2014/main" id="{4F5A9B8C-046C-4838-86DC-1DD2C28978E8}"/>
                  </a:ext>
                </a:extLst>
              </p:cNvPr>
              <p:cNvSpPr txBox="1"/>
              <p:nvPr/>
            </p:nvSpPr>
            <p:spPr>
              <a:xfrm>
                <a:off x="5121465" y="4356854"/>
                <a:ext cx="492443" cy="369332"/>
              </a:xfrm>
              <a:prstGeom prst="rect">
                <a:avLst/>
              </a:prstGeom>
              <a:noFill/>
            </p:spPr>
            <p:txBody>
              <a:bodyPr wrap="none" rtlCol="0">
                <a:spAutoFit/>
              </a:bodyPr>
              <a:lstStyle/>
              <a:p>
                <a:pPr algn="ctr"/>
                <a:r>
                  <a:rPr lang="en-US" b="1" dirty="0">
                    <a:solidFill>
                      <a:srgbClr val="FFFF00"/>
                    </a:solidFill>
                  </a:rPr>
                  <a:t>ON</a:t>
                </a:r>
              </a:p>
            </p:txBody>
          </p:sp>
        </p:grpSp>
        <p:cxnSp>
          <p:nvCxnSpPr>
            <p:cNvPr id="46" name="Straight Arrow Connector 45">
              <a:extLst>
                <a:ext uri="{FF2B5EF4-FFF2-40B4-BE49-F238E27FC236}">
                  <a16:creationId xmlns:a16="http://schemas.microsoft.com/office/drawing/2014/main" id="{89085BD2-9953-4838-B4D3-65515FEE9290}"/>
                </a:ext>
              </a:extLst>
            </p:cNvPr>
            <p:cNvCxnSpPr/>
            <p:nvPr/>
          </p:nvCxnSpPr>
          <p:spPr>
            <a:xfrm flipV="1">
              <a:off x="3717080" y="2697914"/>
              <a:ext cx="0" cy="1219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8173687-BE51-4545-A15C-52D95D2D8A57}"/>
              </a:ext>
            </a:extLst>
          </p:cNvPr>
          <p:cNvGrpSpPr/>
          <p:nvPr/>
        </p:nvGrpSpPr>
        <p:grpSpPr>
          <a:xfrm>
            <a:off x="4972649" y="4642125"/>
            <a:ext cx="548640" cy="548640"/>
            <a:chOff x="5879545" y="3832860"/>
            <a:chExt cx="548640" cy="548640"/>
          </a:xfrm>
        </p:grpSpPr>
        <p:sp>
          <p:nvSpPr>
            <p:cNvPr id="50" name="Oval 49">
              <a:extLst>
                <a:ext uri="{FF2B5EF4-FFF2-40B4-BE49-F238E27FC236}">
                  <a16:creationId xmlns:a16="http://schemas.microsoft.com/office/drawing/2014/main" id="{5B0DF731-0D07-4E07-AAE2-284177B9A5E2}"/>
                </a:ext>
              </a:extLst>
            </p:cNvPr>
            <p:cNvSpPr/>
            <p:nvPr/>
          </p:nvSpPr>
          <p:spPr>
            <a:xfrm>
              <a:off x="5879545" y="3832860"/>
              <a:ext cx="548640" cy="5486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7E68E35-6C4D-40D6-A271-70CE210D7F92}"/>
                </a:ext>
              </a:extLst>
            </p:cNvPr>
            <p:cNvSpPr txBox="1"/>
            <p:nvPr/>
          </p:nvSpPr>
          <p:spPr>
            <a:xfrm>
              <a:off x="5879591" y="3922514"/>
              <a:ext cx="548548" cy="369332"/>
            </a:xfrm>
            <a:prstGeom prst="rect">
              <a:avLst/>
            </a:prstGeom>
            <a:noFill/>
          </p:spPr>
          <p:txBody>
            <a:bodyPr wrap="none" rtlCol="0">
              <a:spAutoFit/>
            </a:bodyPr>
            <a:lstStyle/>
            <a:p>
              <a:pPr algn="ctr"/>
              <a:r>
                <a:rPr lang="en-US" b="1" dirty="0"/>
                <a:t>OFF</a:t>
              </a:r>
            </a:p>
          </p:txBody>
        </p:sp>
      </p:grpSp>
      <p:grpSp>
        <p:nvGrpSpPr>
          <p:cNvPr id="52" name="Group 51">
            <a:extLst>
              <a:ext uri="{FF2B5EF4-FFF2-40B4-BE49-F238E27FC236}">
                <a16:creationId xmlns:a16="http://schemas.microsoft.com/office/drawing/2014/main" id="{9AECB422-653C-4E1F-9C9B-AF316A2B7843}"/>
              </a:ext>
            </a:extLst>
          </p:cNvPr>
          <p:cNvGrpSpPr/>
          <p:nvPr/>
        </p:nvGrpSpPr>
        <p:grpSpPr>
          <a:xfrm>
            <a:off x="2807978" y="2980965"/>
            <a:ext cx="2560911" cy="2141554"/>
            <a:chOff x="1380957" y="2427679"/>
            <a:chExt cx="2560911" cy="2141554"/>
          </a:xfrm>
        </p:grpSpPr>
        <p:grpSp>
          <p:nvGrpSpPr>
            <p:cNvPr id="53" name="Group 52">
              <a:extLst>
                <a:ext uri="{FF2B5EF4-FFF2-40B4-BE49-F238E27FC236}">
                  <a16:creationId xmlns:a16="http://schemas.microsoft.com/office/drawing/2014/main" id="{7C4DF3B1-5D1D-4AA0-B5BA-F132325EE8C6}"/>
                </a:ext>
              </a:extLst>
            </p:cNvPr>
            <p:cNvGrpSpPr/>
            <p:nvPr/>
          </p:nvGrpSpPr>
          <p:grpSpPr>
            <a:xfrm>
              <a:off x="1380957" y="2427679"/>
              <a:ext cx="2209800" cy="2141554"/>
              <a:chOff x="1380957" y="2427679"/>
              <a:chExt cx="2209800" cy="2141554"/>
            </a:xfrm>
          </p:grpSpPr>
          <p:grpSp>
            <p:nvGrpSpPr>
              <p:cNvPr id="55" name="Group 54">
                <a:extLst>
                  <a:ext uri="{FF2B5EF4-FFF2-40B4-BE49-F238E27FC236}">
                    <a16:creationId xmlns:a16="http://schemas.microsoft.com/office/drawing/2014/main" id="{46FCACD7-3E2D-42C5-B6BB-4DCC78F82731}"/>
                  </a:ext>
                </a:extLst>
              </p:cNvPr>
              <p:cNvGrpSpPr/>
              <p:nvPr/>
            </p:nvGrpSpPr>
            <p:grpSpPr>
              <a:xfrm>
                <a:off x="2065604" y="2427679"/>
                <a:ext cx="1525153" cy="1996496"/>
                <a:chOff x="2589647" y="2578711"/>
                <a:chExt cx="1525153" cy="1996496"/>
              </a:xfrm>
            </p:grpSpPr>
            <p:cxnSp>
              <p:nvCxnSpPr>
                <p:cNvPr id="66" name="Straight Arrow Connector 65">
                  <a:extLst>
                    <a:ext uri="{FF2B5EF4-FFF2-40B4-BE49-F238E27FC236}">
                      <a16:creationId xmlns:a16="http://schemas.microsoft.com/office/drawing/2014/main" id="{3750BF87-DFE8-41DA-9A87-F739E426B6DF}"/>
                    </a:ext>
                  </a:extLst>
                </p:cNvPr>
                <p:cNvCxnSpPr/>
                <p:nvPr/>
              </p:nvCxnSpPr>
              <p:spPr>
                <a:xfrm>
                  <a:off x="2589647" y="2578711"/>
                  <a:ext cx="7751" cy="199649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7AB3712-5D8E-445C-BFDC-0DA315F299AA}"/>
                    </a:ext>
                  </a:extLst>
                </p:cNvPr>
                <p:cNvCxnSpPr/>
                <p:nvPr/>
              </p:nvCxnSpPr>
              <p:spPr>
                <a:xfrm>
                  <a:off x="2773004" y="3640177"/>
                  <a:ext cx="394734" cy="0"/>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507984A-D062-4B28-A921-8E216E091780}"/>
                    </a:ext>
                  </a:extLst>
                </p:cNvPr>
                <p:cNvSpPr txBox="1"/>
                <p:nvPr/>
              </p:nvSpPr>
              <p:spPr>
                <a:xfrm>
                  <a:off x="2688769" y="2889845"/>
                  <a:ext cx="1426031" cy="369332"/>
                </a:xfrm>
                <a:prstGeom prst="rect">
                  <a:avLst/>
                </a:prstGeom>
                <a:noFill/>
              </p:spPr>
              <p:txBody>
                <a:bodyPr wrap="none" rtlCol="0">
                  <a:spAutoFit/>
                </a:bodyPr>
                <a:lstStyle/>
                <a:p>
                  <a:r>
                    <a:rPr lang="en-US" b="1" dirty="0">
                      <a:solidFill>
                        <a:srgbClr val="FFC000"/>
                      </a:solidFill>
                    </a:rPr>
                    <a:t>Fluorescence</a:t>
                  </a:r>
                </a:p>
              </p:txBody>
            </p:sp>
          </p:grpSp>
          <p:grpSp>
            <p:nvGrpSpPr>
              <p:cNvPr id="56" name="Group 55">
                <a:extLst>
                  <a:ext uri="{FF2B5EF4-FFF2-40B4-BE49-F238E27FC236}">
                    <a16:creationId xmlns:a16="http://schemas.microsoft.com/office/drawing/2014/main" id="{C7460F8A-39CF-47E4-A196-F7CE560DFF71}"/>
                  </a:ext>
                </a:extLst>
              </p:cNvPr>
              <p:cNvGrpSpPr/>
              <p:nvPr/>
            </p:nvGrpSpPr>
            <p:grpSpPr>
              <a:xfrm>
                <a:off x="1380957" y="4121502"/>
                <a:ext cx="618925" cy="447731"/>
                <a:chOff x="1924670" y="4267200"/>
                <a:chExt cx="618925" cy="447731"/>
              </a:xfrm>
            </p:grpSpPr>
            <p:grpSp>
              <p:nvGrpSpPr>
                <p:cNvPr id="57" name="Group 56">
                  <a:extLst>
                    <a:ext uri="{FF2B5EF4-FFF2-40B4-BE49-F238E27FC236}">
                      <a16:creationId xmlns:a16="http://schemas.microsoft.com/office/drawing/2014/main" id="{E8636FD3-803E-4C71-B84C-6F09A9FF79F8}"/>
                    </a:ext>
                  </a:extLst>
                </p:cNvPr>
                <p:cNvGrpSpPr/>
                <p:nvPr/>
              </p:nvGrpSpPr>
              <p:grpSpPr>
                <a:xfrm>
                  <a:off x="2148840" y="4485611"/>
                  <a:ext cx="394755" cy="229320"/>
                  <a:chOff x="2148840" y="4485611"/>
                  <a:chExt cx="394755" cy="229320"/>
                </a:xfrm>
              </p:grpSpPr>
              <p:cxnSp>
                <p:nvCxnSpPr>
                  <p:cNvPr id="59" name="Straight Arrow Connector 58">
                    <a:extLst>
                      <a:ext uri="{FF2B5EF4-FFF2-40B4-BE49-F238E27FC236}">
                        <a16:creationId xmlns:a16="http://schemas.microsoft.com/office/drawing/2014/main" id="{4EA3444E-C243-4056-AE9C-D04851083953}"/>
                      </a:ext>
                    </a:extLst>
                  </p:cNvPr>
                  <p:cNvCxnSpPr/>
                  <p:nvPr/>
                </p:nvCxnSpPr>
                <p:spPr>
                  <a:xfrm>
                    <a:off x="2148840" y="4700643"/>
                    <a:ext cx="104405" cy="14288"/>
                  </a:xfrm>
                  <a:prstGeom prst="straightConnector1">
                    <a:avLst/>
                  </a:prstGeom>
                  <a:ln w="38100">
                    <a:solidFill>
                      <a:schemeClr val="tx1">
                        <a:lumMod val="65000"/>
                        <a:lumOff val="35000"/>
                      </a:schemeClr>
                    </a:solidFill>
                    <a:tailEnd type="triangle"/>
                  </a:ln>
                  <a:scene3d>
                    <a:camera prst="orthographicFront">
                      <a:rot lat="0" lon="0" rev="138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44FD2178-E0CD-4F98-8D0C-4CEB704D1411}"/>
                      </a:ext>
                    </a:extLst>
                  </p:cNvPr>
                  <p:cNvGrpSpPr/>
                  <p:nvPr/>
                </p:nvGrpSpPr>
                <p:grpSpPr>
                  <a:xfrm>
                    <a:off x="2336695" y="4485611"/>
                    <a:ext cx="206900" cy="162589"/>
                    <a:chOff x="2336695" y="4493886"/>
                    <a:chExt cx="206900" cy="162589"/>
                  </a:xfrm>
                </p:grpSpPr>
                <p:cxnSp>
                  <p:nvCxnSpPr>
                    <p:cNvPr id="61" name="Curved Connector 340">
                      <a:extLst>
                        <a:ext uri="{FF2B5EF4-FFF2-40B4-BE49-F238E27FC236}">
                          <a16:creationId xmlns:a16="http://schemas.microsoft.com/office/drawing/2014/main" id="{F377A641-292E-4384-89B0-33154FD4F452}"/>
                        </a:ext>
                      </a:extLst>
                    </p:cNvPr>
                    <p:cNvCxnSpPr/>
                    <p:nvPr/>
                  </p:nvCxnSpPr>
                  <p:spPr>
                    <a:xfrm rot="19764039" flipV="1">
                      <a:off x="2336695" y="4580275"/>
                      <a:ext cx="60821" cy="76200"/>
                    </a:xfrm>
                    <a:prstGeom prst="curvedConnector3">
                      <a:avLst>
                        <a:gd name="adj1"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AF3D9DD7-023F-4EFD-AD54-CCC17778B201}"/>
                        </a:ext>
                      </a:extLst>
                    </p:cNvPr>
                    <p:cNvGrpSpPr/>
                    <p:nvPr/>
                  </p:nvGrpSpPr>
                  <p:grpSpPr>
                    <a:xfrm>
                      <a:off x="2384021" y="4493886"/>
                      <a:ext cx="159574" cy="134601"/>
                      <a:chOff x="2384021" y="4493886"/>
                      <a:chExt cx="159574" cy="134601"/>
                    </a:xfrm>
                  </p:grpSpPr>
                  <p:cxnSp>
                    <p:nvCxnSpPr>
                      <p:cNvPr id="63" name="Curved Connector 342">
                        <a:extLst>
                          <a:ext uri="{FF2B5EF4-FFF2-40B4-BE49-F238E27FC236}">
                            <a16:creationId xmlns:a16="http://schemas.microsoft.com/office/drawing/2014/main" id="{1FB0C677-B799-41FF-ACF4-AFFB67D3A595}"/>
                          </a:ext>
                        </a:extLst>
                      </p:cNvPr>
                      <p:cNvCxnSpPr/>
                      <p:nvPr/>
                    </p:nvCxnSpPr>
                    <p:spPr>
                      <a:xfrm rot="19764039" flipV="1">
                        <a:off x="2384021" y="4552287"/>
                        <a:ext cx="60821" cy="76200"/>
                      </a:xfrm>
                      <a:prstGeom prst="curvedConnector3">
                        <a:avLst>
                          <a:gd name="adj1" fmla="val 50000"/>
                        </a:avLst>
                      </a:prstGeom>
                      <a:ln w="19050">
                        <a:solidFill>
                          <a:schemeClr val="bg1">
                            <a:lumMod val="50000"/>
                          </a:schemeClr>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4" name="Curved Connector 343">
                        <a:extLst>
                          <a:ext uri="{FF2B5EF4-FFF2-40B4-BE49-F238E27FC236}">
                            <a16:creationId xmlns:a16="http://schemas.microsoft.com/office/drawing/2014/main" id="{25DA2DDF-9EAC-442A-9480-BA9DCBDD79F4}"/>
                          </a:ext>
                        </a:extLst>
                      </p:cNvPr>
                      <p:cNvCxnSpPr/>
                      <p:nvPr/>
                    </p:nvCxnSpPr>
                    <p:spPr>
                      <a:xfrm rot="19764039" flipV="1">
                        <a:off x="2429670" y="4524210"/>
                        <a:ext cx="60821" cy="76200"/>
                      </a:xfrm>
                      <a:prstGeom prst="curvedConnector3">
                        <a:avLst>
                          <a:gd name="adj1"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urved Connector 344">
                        <a:extLst>
                          <a:ext uri="{FF2B5EF4-FFF2-40B4-BE49-F238E27FC236}">
                            <a16:creationId xmlns:a16="http://schemas.microsoft.com/office/drawing/2014/main" id="{168AC07A-FFCB-4C4B-8B71-339C14209A48}"/>
                          </a:ext>
                        </a:extLst>
                      </p:cNvPr>
                      <p:cNvCxnSpPr/>
                      <p:nvPr/>
                    </p:nvCxnSpPr>
                    <p:spPr>
                      <a:xfrm rot="19764039" flipV="1">
                        <a:off x="2482774" y="4493886"/>
                        <a:ext cx="60821" cy="76200"/>
                      </a:xfrm>
                      <a:prstGeom prst="curvedConnector3">
                        <a:avLst>
                          <a:gd name="adj1" fmla="val 50000"/>
                        </a:avLst>
                      </a:prstGeom>
                      <a:ln w="19050">
                        <a:solidFill>
                          <a:schemeClr val="bg1">
                            <a:lumMod val="50000"/>
                          </a:schemeClr>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grpSp>
              </p:grpSp>
            </p:grpSp>
            <p:sp>
              <p:nvSpPr>
                <p:cNvPr id="58" name="TextBox 57">
                  <a:extLst>
                    <a:ext uri="{FF2B5EF4-FFF2-40B4-BE49-F238E27FC236}">
                      <a16:creationId xmlns:a16="http://schemas.microsoft.com/office/drawing/2014/main" id="{6EC37FA9-2A02-4E21-A47A-22C8A9DA2DD1}"/>
                    </a:ext>
                  </a:extLst>
                </p:cNvPr>
                <p:cNvSpPr txBox="1"/>
                <p:nvPr/>
              </p:nvSpPr>
              <p:spPr>
                <a:xfrm>
                  <a:off x="1924670" y="4267200"/>
                  <a:ext cx="513730" cy="369332"/>
                </a:xfrm>
                <a:prstGeom prst="rect">
                  <a:avLst/>
                </a:prstGeom>
                <a:noFill/>
              </p:spPr>
              <p:txBody>
                <a:bodyPr wrap="none" rtlCol="0">
                  <a:spAutoFit/>
                </a:bodyPr>
                <a:lstStyle/>
                <a:p>
                  <a:r>
                    <a:rPr lang="en-US" dirty="0"/>
                    <a:t>~ps</a:t>
                  </a:r>
                </a:p>
              </p:txBody>
            </p:sp>
          </p:grpSp>
        </p:grpSp>
        <p:cxnSp>
          <p:nvCxnSpPr>
            <p:cNvPr id="54" name="Straight Arrow Connector 53">
              <a:extLst>
                <a:ext uri="{FF2B5EF4-FFF2-40B4-BE49-F238E27FC236}">
                  <a16:creationId xmlns:a16="http://schemas.microsoft.com/office/drawing/2014/main" id="{51BA6E43-B8D9-40DE-8EF7-B816376DD791}"/>
                </a:ext>
              </a:extLst>
            </p:cNvPr>
            <p:cNvCxnSpPr/>
            <p:nvPr/>
          </p:nvCxnSpPr>
          <p:spPr>
            <a:xfrm>
              <a:off x="3941868" y="2702482"/>
              <a:ext cx="0" cy="124919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1C47E759-B09B-4136-A412-305AFFCAEFFB}"/>
              </a:ext>
            </a:extLst>
          </p:cNvPr>
          <p:cNvGrpSpPr/>
          <p:nvPr/>
        </p:nvGrpSpPr>
        <p:grpSpPr>
          <a:xfrm>
            <a:off x="580102" y="2244777"/>
            <a:ext cx="1178056" cy="1178056"/>
            <a:chOff x="2788875" y="4285870"/>
            <a:chExt cx="1178056" cy="1178056"/>
          </a:xfrm>
        </p:grpSpPr>
        <p:pic>
          <p:nvPicPr>
            <p:cNvPr id="129" name="Picture 128">
              <a:extLst>
                <a:ext uri="{FF2B5EF4-FFF2-40B4-BE49-F238E27FC236}">
                  <a16:creationId xmlns:a16="http://schemas.microsoft.com/office/drawing/2014/main" id="{1927459D-3F9B-430F-A913-CFAD0CDDD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4285870"/>
              <a:ext cx="812206" cy="1178056"/>
            </a:xfrm>
            <a:prstGeom prst="rect">
              <a:avLst/>
            </a:prstGeom>
          </p:spPr>
        </p:pic>
        <p:sp>
          <p:nvSpPr>
            <p:cNvPr id="130" name="Oval 129">
              <a:extLst>
                <a:ext uri="{FF2B5EF4-FFF2-40B4-BE49-F238E27FC236}">
                  <a16:creationId xmlns:a16="http://schemas.microsoft.com/office/drawing/2014/main" id="{57BD9EA8-3664-4CFB-A4DD-49CC608C503E}"/>
                </a:ext>
              </a:extLst>
            </p:cNvPr>
            <p:cNvSpPr/>
            <p:nvPr/>
          </p:nvSpPr>
          <p:spPr>
            <a:xfrm>
              <a:off x="2788875" y="4285870"/>
              <a:ext cx="1178056" cy="1178056"/>
            </a:xfrm>
            <a:prstGeom prst="ellipse">
              <a:avLst/>
            </a:prstGeom>
            <a:solidFill>
              <a:srgbClr val="33CC33">
                <a:alpha val="30000"/>
              </a:srgbClr>
            </a:solidFill>
            <a:ln>
              <a:noFill/>
            </a:ln>
            <a:effectLst>
              <a:outerShdw blurRad="546100" sx="50000" sy="50000" algn="ctr" rotWithShape="0">
                <a:srgbClr val="33CC3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1" name="Picture 130">
            <a:extLst>
              <a:ext uri="{FF2B5EF4-FFF2-40B4-BE49-F238E27FC236}">
                <a16:creationId xmlns:a16="http://schemas.microsoft.com/office/drawing/2014/main" id="{C6D45490-55F4-4CF6-A7C8-AFD73575B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508" y="4302272"/>
            <a:ext cx="812206" cy="1178056"/>
          </a:xfrm>
          <a:prstGeom prst="rect">
            <a:avLst/>
          </a:prstGeom>
        </p:spPr>
      </p:pic>
      <p:grpSp>
        <p:nvGrpSpPr>
          <p:cNvPr id="9" name="Gruppieren 8">
            <a:extLst>
              <a:ext uri="{FF2B5EF4-FFF2-40B4-BE49-F238E27FC236}">
                <a16:creationId xmlns:a16="http://schemas.microsoft.com/office/drawing/2014/main" id="{B2C96E01-619C-4E8E-85CF-AEFE464EF21C}"/>
              </a:ext>
            </a:extLst>
          </p:cNvPr>
          <p:cNvGrpSpPr/>
          <p:nvPr/>
        </p:nvGrpSpPr>
        <p:grpSpPr>
          <a:xfrm>
            <a:off x="925751" y="5473729"/>
            <a:ext cx="4409349" cy="826397"/>
            <a:chOff x="925751" y="5473729"/>
            <a:chExt cx="4409349" cy="826397"/>
          </a:xfrm>
        </p:grpSpPr>
        <p:sp>
          <p:nvSpPr>
            <p:cNvPr id="3" name="TextBox 2">
              <a:extLst>
                <a:ext uri="{FF2B5EF4-FFF2-40B4-BE49-F238E27FC236}">
                  <a16:creationId xmlns:a16="http://schemas.microsoft.com/office/drawing/2014/main" id="{B11A3E59-D5E4-4CF4-8627-24D9F648B089}"/>
                </a:ext>
              </a:extLst>
            </p:cNvPr>
            <p:cNvSpPr txBox="1"/>
            <p:nvPr/>
          </p:nvSpPr>
          <p:spPr>
            <a:xfrm>
              <a:off x="1809776" y="5473729"/>
              <a:ext cx="2699778" cy="430887"/>
            </a:xfrm>
            <a:prstGeom prst="rect">
              <a:avLst/>
            </a:prstGeom>
            <a:noFill/>
          </p:spPr>
          <p:txBody>
            <a:bodyPr wrap="none" rtlCol="0">
              <a:spAutoFit/>
            </a:bodyPr>
            <a:lstStyle/>
            <a:p>
              <a:r>
                <a:rPr lang="en-US" sz="2200" b="1" dirty="0">
                  <a:latin typeface="Arial" panose="020B0604020202020204" pitchFamily="34" charset="0"/>
                  <a:cs typeface="Arial" panose="020B0604020202020204" pitchFamily="34" charset="0"/>
                </a:rPr>
                <a:t>Conventional dyes</a:t>
              </a:r>
            </a:p>
          </p:txBody>
        </p:sp>
        <p:sp>
          <p:nvSpPr>
            <p:cNvPr id="95" name="TextBox 94">
              <a:extLst>
                <a:ext uri="{FF2B5EF4-FFF2-40B4-BE49-F238E27FC236}">
                  <a16:creationId xmlns:a16="http://schemas.microsoft.com/office/drawing/2014/main" id="{57163EF0-7622-4CAF-A81F-CEEFE95B5EBB}"/>
                </a:ext>
              </a:extLst>
            </p:cNvPr>
            <p:cNvSpPr txBox="1"/>
            <p:nvPr/>
          </p:nvSpPr>
          <p:spPr>
            <a:xfrm>
              <a:off x="925751" y="5869239"/>
              <a:ext cx="4409349"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Temporal separation not possible </a:t>
              </a:r>
            </a:p>
          </p:txBody>
        </p:sp>
      </p:grpSp>
      <p:grpSp>
        <p:nvGrpSpPr>
          <p:cNvPr id="10" name="Gruppieren 9">
            <a:extLst>
              <a:ext uri="{FF2B5EF4-FFF2-40B4-BE49-F238E27FC236}">
                <a16:creationId xmlns:a16="http://schemas.microsoft.com/office/drawing/2014/main" id="{3E1F3A0B-7C78-412B-BC81-01F67564C426}"/>
              </a:ext>
            </a:extLst>
          </p:cNvPr>
          <p:cNvGrpSpPr/>
          <p:nvPr/>
        </p:nvGrpSpPr>
        <p:grpSpPr>
          <a:xfrm>
            <a:off x="6406104" y="2217069"/>
            <a:ext cx="5162409" cy="2989493"/>
            <a:chOff x="6406104" y="2217069"/>
            <a:chExt cx="5162409" cy="2989493"/>
          </a:xfrm>
        </p:grpSpPr>
        <p:sp>
          <p:nvSpPr>
            <p:cNvPr id="163" name="Oval 162">
              <a:extLst>
                <a:ext uri="{FF2B5EF4-FFF2-40B4-BE49-F238E27FC236}">
                  <a16:creationId xmlns:a16="http://schemas.microsoft.com/office/drawing/2014/main" id="{EA6B0B35-D4BD-4F53-85D8-E0DA94B5F5FD}"/>
                </a:ext>
              </a:extLst>
            </p:cNvPr>
            <p:cNvSpPr/>
            <p:nvPr/>
          </p:nvSpPr>
          <p:spPr>
            <a:xfrm>
              <a:off x="6406104" y="3297540"/>
              <a:ext cx="2182722" cy="19090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2" name="Oval 161">
              <a:extLst>
                <a:ext uri="{FF2B5EF4-FFF2-40B4-BE49-F238E27FC236}">
                  <a16:creationId xmlns:a16="http://schemas.microsoft.com/office/drawing/2014/main" id="{034527F3-AFCD-4EDF-87CB-188C9810D621}"/>
                </a:ext>
              </a:extLst>
            </p:cNvPr>
            <p:cNvSpPr/>
            <p:nvPr/>
          </p:nvSpPr>
          <p:spPr>
            <a:xfrm>
              <a:off x="9150277" y="2217069"/>
              <a:ext cx="2418236" cy="2973696"/>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7" name="Picture 126">
              <a:extLst>
                <a:ext uri="{FF2B5EF4-FFF2-40B4-BE49-F238E27FC236}">
                  <a16:creationId xmlns:a16="http://schemas.microsoft.com/office/drawing/2014/main" id="{5B6505CD-B265-45EE-99E0-144AEAB46A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6522" y="3627121"/>
              <a:ext cx="812206" cy="1178056"/>
            </a:xfrm>
            <a:prstGeom prst="rect">
              <a:avLst/>
            </a:prstGeom>
          </p:spPr>
        </p:pic>
        <p:grpSp>
          <p:nvGrpSpPr>
            <p:cNvPr id="132" name="Group 131">
              <a:extLst>
                <a:ext uri="{FF2B5EF4-FFF2-40B4-BE49-F238E27FC236}">
                  <a16:creationId xmlns:a16="http://schemas.microsoft.com/office/drawing/2014/main" id="{BC5A8C71-429B-453C-ACE5-F5EF5BD02776}"/>
                </a:ext>
              </a:extLst>
            </p:cNvPr>
            <p:cNvGrpSpPr/>
            <p:nvPr/>
          </p:nvGrpSpPr>
          <p:grpSpPr>
            <a:xfrm>
              <a:off x="9813738" y="2464161"/>
              <a:ext cx="1178056" cy="1178056"/>
              <a:chOff x="2788875" y="4285870"/>
              <a:chExt cx="1178056" cy="1178056"/>
            </a:xfrm>
          </p:grpSpPr>
          <p:pic>
            <p:nvPicPr>
              <p:cNvPr id="133" name="Picture 132">
                <a:extLst>
                  <a:ext uri="{FF2B5EF4-FFF2-40B4-BE49-F238E27FC236}">
                    <a16:creationId xmlns:a16="http://schemas.microsoft.com/office/drawing/2014/main" id="{AFFD7033-2186-4255-AB5C-C473FDFAAB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4285870"/>
                <a:ext cx="812206" cy="1178056"/>
              </a:xfrm>
              <a:prstGeom prst="rect">
                <a:avLst/>
              </a:prstGeom>
            </p:spPr>
          </p:pic>
          <p:sp>
            <p:nvSpPr>
              <p:cNvPr id="134" name="Oval 133">
                <a:extLst>
                  <a:ext uri="{FF2B5EF4-FFF2-40B4-BE49-F238E27FC236}">
                    <a16:creationId xmlns:a16="http://schemas.microsoft.com/office/drawing/2014/main" id="{0D2C6B95-9AB8-46E7-823F-4643CFAEB5DE}"/>
                  </a:ext>
                </a:extLst>
              </p:cNvPr>
              <p:cNvSpPr/>
              <p:nvPr/>
            </p:nvSpPr>
            <p:spPr>
              <a:xfrm>
                <a:off x="2788875" y="4285870"/>
                <a:ext cx="1178056" cy="1178056"/>
              </a:xfrm>
              <a:prstGeom prst="ellipse">
                <a:avLst/>
              </a:prstGeom>
              <a:solidFill>
                <a:srgbClr val="33CC33">
                  <a:alpha val="30000"/>
                </a:srgbClr>
              </a:solidFill>
              <a:ln>
                <a:noFill/>
              </a:ln>
              <a:effectLst>
                <a:outerShdw blurRad="546100" sx="50000" sy="50000" algn="ctr" rotWithShape="0">
                  <a:srgbClr val="33CC3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135" name="Picture 134">
              <a:extLst>
                <a:ext uri="{FF2B5EF4-FFF2-40B4-BE49-F238E27FC236}">
                  <a16:creationId xmlns:a16="http://schemas.microsoft.com/office/drawing/2014/main" id="{E21A5149-B02B-48C3-87F0-3D3362140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6663" y="3814520"/>
              <a:ext cx="812206" cy="1178056"/>
            </a:xfrm>
            <a:prstGeom prst="rect">
              <a:avLst/>
            </a:prstGeom>
          </p:spPr>
        </p:pic>
        <p:grpSp>
          <p:nvGrpSpPr>
            <p:cNvPr id="145" name="Group 144">
              <a:extLst>
                <a:ext uri="{FF2B5EF4-FFF2-40B4-BE49-F238E27FC236}">
                  <a16:creationId xmlns:a16="http://schemas.microsoft.com/office/drawing/2014/main" id="{F6ACEB0A-D5D7-490D-BAAB-F1C6A834ACB3}"/>
                </a:ext>
              </a:extLst>
            </p:cNvPr>
            <p:cNvGrpSpPr/>
            <p:nvPr/>
          </p:nvGrpSpPr>
          <p:grpSpPr>
            <a:xfrm>
              <a:off x="7539882" y="4053743"/>
              <a:ext cx="646332" cy="548640"/>
              <a:chOff x="5830699" y="3832860"/>
              <a:chExt cx="646332" cy="548640"/>
            </a:xfrm>
          </p:grpSpPr>
          <p:sp>
            <p:nvSpPr>
              <p:cNvPr id="146" name="Oval 145">
                <a:extLst>
                  <a:ext uri="{FF2B5EF4-FFF2-40B4-BE49-F238E27FC236}">
                    <a16:creationId xmlns:a16="http://schemas.microsoft.com/office/drawing/2014/main" id="{87490FDF-C246-40A9-8316-F3E8C7DEC968}"/>
                  </a:ext>
                </a:extLst>
              </p:cNvPr>
              <p:cNvSpPr/>
              <p:nvPr/>
            </p:nvSpPr>
            <p:spPr>
              <a:xfrm>
                <a:off x="5879545" y="3832860"/>
                <a:ext cx="548640" cy="5486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5D94CFA4-0449-49AB-93CF-1E5ADE8715F2}"/>
                  </a:ext>
                </a:extLst>
              </p:cNvPr>
              <p:cNvSpPr txBox="1"/>
              <p:nvPr/>
            </p:nvSpPr>
            <p:spPr>
              <a:xfrm>
                <a:off x="5830699" y="3922514"/>
                <a:ext cx="646332"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OFF</a:t>
                </a:r>
              </a:p>
            </p:txBody>
          </p:sp>
        </p:grpSp>
        <p:sp>
          <p:nvSpPr>
            <p:cNvPr id="149" name="Oval 148">
              <a:extLst>
                <a:ext uri="{FF2B5EF4-FFF2-40B4-BE49-F238E27FC236}">
                  <a16:creationId xmlns:a16="http://schemas.microsoft.com/office/drawing/2014/main" id="{5CD35AF6-6662-47F1-84B4-C7A34FE7431D}"/>
                </a:ext>
              </a:extLst>
            </p:cNvPr>
            <p:cNvSpPr/>
            <p:nvPr/>
          </p:nvSpPr>
          <p:spPr>
            <a:xfrm>
              <a:off x="9460276" y="3569157"/>
              <a:ext cx="548640" cy="548640"/>
            </a:xfrm>
            <a:prstGeom prst="ellipse">
              <a:avLst/>
            </a:prstGeom>
            <a:solidFill>
              <a:schemeClr val="bg1">
                <a:lumMod val="65000"/>
              </a:schemeClr>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C7D5685A-0913-47A0-9E1D-A6728E17AED4}"/>
                </a:ext>
              </a:extLst>
            </p:cNvPr>
            <p:cNvSpPr txBox="1"/>
            <p:nvPr/>
          </p:nvSpPr>
          <p:spPr>
            <a:xfrm>
              <a:off x="9467871" y="3658811"/>
              <a:ext cx="548812" cy="369332"/>
            </a:xfrm>
            <a:prstGeom prst="rect">
              <a:avLst/>
            </a:prstGeom>
            <a:noFill/>
          </p:spPr>
          <p:txBody>
            <a:bodyPr wrap="square" rtlCol="0">
              <a:spAutoFit/>
            </a:bodyPr>
            <a:lstStyle/>
            <a:p>
              <a:pPr algn="ctr"/>
              <a:r>
                <a:rPr lang="en-US" b="1" dirty="0">
                  <a:solidFill>
                    <a:srgbClr val="FFFF00"/>
                  </a:solidFill>
                  <a:latin typeface="Arial" panose="020B0604020202020204" pitchFamily="34" charset="0"/>
                  <a:cs typeface="Arial" panose="020B0604020202020204" pitchFamily="34" charset="0"/>
                </a:rPr>
                <a:t>ON</a:t>
              </a:r>
            </a:p>
          </p:txBody>
        </p:sp>
        <p:cxnSp>
          <p:nvCxnSpPr>
            <p:cNvPr id="151" name="Straight Arrow Connector 150">
              <a:extLst>
                <a:ext uri="{FF2B5EF4-FFF2-40B4-BE49-F238E27FC236}">
                  <a16:creationId xmlns:a16="http://schemas.microsoft.com/office/drawing/2014/main" id="{C417A636-B3F2-4B66-BF4A-02B7DBD9696B}"/>
                </a:ext>
              </a:extLst>
            </p:cNvPr>
            <p:cNvCxnSpPr>
              <a:cxnSpLocks/>
            </p:cNvCxnSpPr>
            <p:nvPr/>
          </p:nvCxnSpPr>
          <p:spPr>
            <a:xfrm flipV="1">
              <a:off x="8256327" y="3642217"/>
              <a:ext cx="1023111" cy="160777"/>
            </a:xfrm>
            <a:prstGeom prst="straightConnector1">
              <a:avLst/>
            </a:prstGeom>
            <a:ln w="317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B426BB6F-E13E-4345-A1FB-E201F1897212}"/>
                </a:ext>
              </a:extLst>
            </p:cNvPr>
            <p:cNvCxnSpPr>
              <a:cxnSpLocks/>
            </p:cNvCxnSpPr>
            <p:nvPr/>
          </p:nvCxnSpPr>
          <p:spPr>
            <a:xfrm flipH="1">
              <a:off x="8294552" y="3960383"/>
              <a:ext cx="993939" cy="151578"/>
            </a:xfrm>
            <a:prstGeom prst="straightConnector1">
              <a:avLst/>
            </a:prstGeom>
            <a:ln w="317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A982EFA8-502A-44A3-9EC8-C0E92A7994BA}"/>
              </a:ext>
            </a:extLst>
          </p:cNvPr>
          <p:cNvGrpSpPr/>
          <p:nvPr/>
        </p:nvGrpSpPr>
        <p:grpSpPr>
          <a:xfrm>
            <a:off x="5415440" y="5480040"/>
            <a:ext cx="6402715" cy="823251"/>
            <a:chOff x="5415440" y="5480040"/>
            <a:chExt cx="6402715" cy="823251"/>
          </a:xfrm>
        </p:grpSpPr>
        <p:sp>
          <p:nvSpPr>
            <p:cNvPr id="126" name="TextBox 125">
              <a:extLst>
                <a:ext uri="{FF2B5EF4-FFF2-40B4-BE49-F238E27FC236}">
                  <a16:creationId xmlns:a16="http://schemas.microsoft.com/office/drawing/2014/main" id="{36CA11CA-5592-4AAB-81AA-FDD88574D88D}"/>
                </a:ext>
              </a:extLst>
            </p:cNvPr>
            <p:cNvSpPr txBox="1"/>
            <p:nvPr/>
          </p:nvSpPr>
          <p:spPr>
            <a:xfrm>
              <a:off x="7184547" y="5480040"/>
              <a:ext cx="2771784" cy="430887"/>
            </a:xfrm>
            <a:prstGeom prst="rect">
              <a:avLst/>
            </a:prstGeom>
            <a:noFill/>
          </p:spPr>
          <p:txBody>
            <a:bodyPr wrap="none" rtlCol="0">
              <a:spAutoFit/>
            </a:bodyPr>
            <a:lstStyle/>
            <a:p>
              <a:r>
                <a:rPr lang="en-US" sz="2200" b="1" dirty="0">
                  <a:latin typeface="Arial" panose="020B0604020202020204" pitchFamily="34" charset="0"/>
                  <a:cs typeface="Arial" panose="020B0604020202020204" pitchFamily="34" charset="0"/>
                </a:rPr>
                <a:t>Typical SMLM dyes</a:t>
              </a:r>
            </a:p>
          </p:txBody>
        </p:sp>
        <p:sp>
          <p:nvSpPr>
            <p:cNvPr id="96" name="TextBox 95">
              <a:extLst>
                <a:ext uri="{FF2B5EF4-FFF2-40B4-BE49-F238E27FC236}">
                  <a16:creationId xmlns:a16="http://schemas.microsoft.com/office/drawing/2014/main" id="{E56672D3-1AB9-45C3-B510-D5C8789E39AD}"/>
                </a:ext>
              </a:extLst>
            </p:cNvPr>
            <p:cNvSpPr txBox="1"/>
            <p:nvPr/>
          </p:nvSpPr>
          <p:spPr>
            <a:xfrm>
              <a:off x="5415440" y="5872404"/>
              <a:ext cx="6402715"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“Dark” state allows temporal separation for SMLM</a:t>
              </a:r>
            </a:p>
          </p:txBody>
        </p:sp>
      </p:grpSp>
      <p:grpSp>
        <p:nvGrpSpPr>
          <p:cNvPr id="8" name="Gruppieren 7">
            <a:extLst>
              <a:ext uri="{FF2B5EF4-FFF2-40B4-BE49-F238E27FC236}">
                <a16:creationId xmlns:a16="http://schemas.microsoft.com/office/drawing/2014/main" id="{D9F2554E-ED3B-4162-ABFC-6C0804BF7C86}"/>
              </a:ext>
            </a:extLst>
          </p:cNvPr>
          <p:cNvGrpSpPr/>
          <p:nvPr/>
        </p:nvGrpSpPr>
        <p:grpSpPr>
          <a:xfrm>
            <a:off x="7271598" y="2272869"/>
            <a:ext cx="1829232" cy="780320"/>
            <a:chOff x="7588728" y="2186578"/>
            <a:chExt cx="1829232" cy="780320"/>
          </a:xfrm>
        </p:grpSpPr>
        <p:sp>
          <p:nvSpPr>
            <p:cNvPr id="83" name="TextBox 68">
              <a:extLst>
                <a:ext uri="{FF2B5EF4-FFF2-40B4-BE49-F238E27FC236}">
                  <a16:creationId xmlns:a16="http://schemas.microsoft.com/office/drawing/2014/main" id="{396D96BE-9ED9-437F-B1FB-5373F71EC4A1}"/>
                </a:ext>
              </a:extLst>
            </p:cNvPr>
            <p:cNvSpPr txBox="1"/>
            <p:nvPr/>
          </p:nvSpPr>
          <p:spPr>
            <a:xfrm>
              <a:off x="7599064" y="2253987"/>
              <a:ext cx="1818896" cy="646331"/>
            </a:xfrm>
            <a:prstGeom prst="rect">
              <a:avLst/>
            </a:prstGeom>
            <a:noFill/>
          </p:spPr>
          <p:txBody>
            <a:bodyPr wrap="none" rtlCol="0">
              <a:spAutoFit/>
            </a:bodyPr>
            <a:lstStyle/>
            <a:p>
              <a:r>
                <a:rPr lang="en-US" b="1" dirty="0">
                  <a:solidFill>
                    <a:srgbClr val="FF0000"/>
                  </a:solidFill>
                </a:rPr>
                <a:t>Dark state decay </a:t>
              </a:r>
              <a:br>
                <a:rPr lang="en-US" b="1" dirty="0">
                  <a:solidFill>
                    <a:srgbClr val="FF0000"/>
                  </a:solidFill>
                </a:rPr>
              </a:br>
              <a:r>
                <a:rPr lang="en-US" b="1" dirty="0">
                  <a:solidFill>
                    <a:srgbClr val="FF0000"/>
                  </a:solidFill>
                </a:rPr>
                <a:t>rates: ~µs</a:t>
              </a:r>
            </a:p>
          </p:txBody>
        </p:sp>
        <p:sp>
          <p:nvSpPr>
            <p:cNvPr id="85" name="Rechteck 84">
              <a:extLst>
                <a:ext uri="{FF2B5EF4-FFF2-40B4-BE49-F238E27FC236}">
                  <a16:creationId xmlns:a16="http://schemas.microsoft.com/office/drawing/2014/main" id="{A5E24496-9FD2-48E3-BA87-80124C4AA15A}"/>
                </a:ext>
              </a:extLst>
            </p:cNvPr>
            <p:cNvSpPr/>
            <p:nvPr/>
          </p:nvSpPr>
          <p:spPr>
            <a:xfrm>
              <a:off x="7588728" y="2186578"/>
              <a:ext cx="1787543" cy="7803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0056F090-6936-423B-B362-2DA6D4CEB7F5}"/>
              </a:ext>
            </a:extLst>
          </p:cNvPr>
          <p:cNvGrpSpPr/>
          <p:nvPr/>
        </p:nvGrpSpPr>
        <p:grpSpPr>
          <a:xfrm>
            <a:off x="3374183" y="1646351"/>
            <a:ext cx="1493978" cy="715796"/>
            <a:chOff x="3675982" y="1453456"/>
            <a:chExt cx="1493978" cy="715796"/>
          </a:xfrm>
        </p:grpSpPr>
        <p:sp>
          <p:nvSpPr>
            <p:cNvPr id="5" name="Rechteck 4">
              <a:extLst>
                <a:ext uri="{FF2B5EF4-FFF2-40B4-BE49-F238E27FC236}">
                  <a16:creationId xmlns:a16="http://schemas.microsoft.com/office/drawing/2014/main" id="{77A0D34F-A941-4F88-B279-49D88D832F73}"/>
                </a:ext>
              </a:extLst>
            </p:cNvPr>
            <p:cNvSpPr/>
            <p:nvPr/>
          </p:nvSpPr>
          <p:spPr>
            <a:xfrm>
              <a:off x="3675982" y="1453456"/>
              <a:ext cx="1493978" cy="71579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TextBox 68">
              <a:extLst>
                <a:ext uri="{FF2B5EF4-FFF2-40B4-BE49-F238E27FC236}">
                  <a16:creationId xmlns:a16="http://schemas.microsoft.com/office/drawing/2014/main" id="{2469F735-DAF0-4421-897E-F0B0F22609B4}"/>
                </a:ext>
              </a:extLst>
            </p:cNvPr>
            <p:cNvSpPr txBox="1"/>
            <p:nvPr/>
          </p:nvSpPr>
          <p:spPr>
            <a:xfrm>
              <a:off x="3716756" y="1480550"/>
              <a:ext cx="1366849" cy="646331"/>
            </a:xfrm>
            <a:prstGeom prst="rect">
              <a:avLst/>
            </a:prstGeom>
            <a:noFill/>
          </p:spPr>
          <p:txBody>
            <a:bodyPr wrap="none" rtlCol="0">
              <a:spAutoFit/>
            </a:bodyPr>
            <a:lstStyle/>
            <a:p>
              <a:r>
                <a:rPr lang="en-US" b="1" dirty="0">
                  <a:solidFill>
                    <a:srgbClr val="FF0000"/>
                  </a:solidFill>
                </a:rPr>
                <a:t>Electron </a:t>
              </a:r>
              <a:br>
                <a:rPr lang="en-US" b="1" dirty="0">
                  <a:solidFill>
                    <a:srgbClr val="FF0000"/>
                  </a:solidFill>
                </a:rPr>
              </a:br>
              <a:r>
                <a:rPr lang="en-US" b="1" dirty="0">
                  <a:solidFill>
                    <a:srgbClr val="FF0000"/>
                  </a:solidFill>
                </a:rPr>
                <a:t>lifetime: ~ns</a:t>
              </a:r>
            </a:p>
          </p:txBody>
        </p:sp>
      </p:grpSp>
    </p:spTree>
    <p:extLst>
      <p:ext uri="{BB962C8B-B14F-4D97-AF65-F5344CB8AC3E}">
        <p14:creationId xmlns:p14="http://schemas.microsoft.com/office/powerpoint/2010/main" val="3992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A good SMLM dye has…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21</a:t>
            </a:fld>
            <a:endParaRPr lang="en-US"/>
          </a:p>
        </p:txBody>
      </p:sp>
      <p:sp>
        <p:nvSpPr>
          <p:cNvPr id="83" name="TextBox 82">
            <a:extLst>
              <a:ext uri="{FF2B5EF4-FFF2-40B4-BE49-F238E27FC236}">
                <a16:creationId xmlns:a16="http://schemas.microsoft.com/office/drawing/2014/main" id="{09D82BF1-1668-4682-A00C-B8AB16C25A2D}"/>
              </a:ext>
            </a:extLst>
          </p:cNvPr>
          <p:cNvSpPr txBox="1"/>
          <p:nvPr/>
        </p:nvSpPr>
        <p:spPr>
          <a:xfrm>
            <a:off x="1284019" y="3801096"/>
            <a:ext cx="9623961" cy="430887"/>
          </a:xfrm>
          <a:prstGeom prst="rect">
            <a:avLst/>
          </a:prstGeom>
          <a:noFill/>
        </p:spPr>
        <p:txBody>
          <a:bodyPr wrap="square" rtlCol="0">
            <a:spAutoFit/>
          </a:bodyPr>
          <a:lstStyle/>
          <a:p>
            <a:r>
              <a:rPr lang="en-US" sz="2200" b="1" dirty="0">
                <a:solidFill>
                  <a:srgbClr val="C00000"/>
                </a:solidFill>
                <a:latin typeface="Arial" panose="020B0604020202020204" pitchFamily="34" charset="0"/>
                <a:cs typeface="Arial" panose="020B0604020202020204" pitchFamily="34" charset="0"/>
              </a:rPr>
              <a:t>High absorption coefficient and quantum yield </a:t>
            </a:r>
            <a:r>
              <a:rPr lang="en-US" sz="2200" dirty="0">
                <a:latin typeface="Arial" panose="020B0604020202020204" pitchFamily="34" charset="0"/>
                <a:cs typeface="Arial" panose="020B0604020202020204" pitchFamily="34" charset="0"/>
              </a:rPr>
              <a:t>to produce bright events.</a:t>
            </a:r>
            <a:endParaRPr lang="en-US" sz="800" dirty="0">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7B70230E-0BF1-4590-8E78-3D882C202CA2}"/>
              </a:ext>
            </a:extLst>
          </p:cNvPr>
          <p:cNvSpPr txBox="1"/>
          <p:nvPr/>
        </p:nvSpPr>
        <p:spPr>
          <a:xfrm>
            <a:off x="838200" y="5444343"/>
            <a:ext cx="10972800" cy="76944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Bleaching, brightness, ON-time, and ON/OFF duty cycle are all strongly affected by laser power and buffer composition. </a:t>
            </a:r>
          </a:p>
        </p:txBody>
      </p:sp>
      <p:sp>
        <p:nvSpPr>
          <p:cNvPr id="85" name="TextBox 84">
            <a:extLst>
              <a:ext uri="{FF2B5EF4-FFF2-40B4-BE49-F238E27FC236}">
                <a16:creationId xmlns:a16="http://schemas.microsoft.com/office/drawing/2014/main" id="{3B7AB0F9-7808-45C7-B3F3-097D800F44A5}"/>
              </a:ext>
            </a:extLst>
          </p:cNvPr>
          <p:cNvSpPr txBox="1"/>
          <p:nvPr/>
        </p:nvSpPr>
        <p:spPr>
          <a:xfrm>
            <a:off x="0" y="6550223"/>
            <a:ext cx="2641877" cy="307777"/>
          </a:xfrm>
          <a:prstGeom prst="rect">
            <a:avLst/>
          </a:prstGeom>
          <a:noFill/>
        </p:spPr>
        <p:txBody>
          <a:bodyPr wrap="none" rtlCol="0">
            <a:spAutoFit/>
          </a:bodyPr>
          <a:lstStyle/>
          <a:p>
            <a:r>
              <a:rPr lang="en-US" sz="1400" dirty="0" err="1"/>
              <a:t>Nahidiazar</a:t>
            </a:r>
            <a:r>
              <a:rPr lang="en-US" sz="1400" dirty="0"/>
              <a:t> et al. </a:t>
            </a:r>
            <a:r>
              <a:rPr lang="en-US" sz="1400" i="1" dirty="0"/>
              <a:t>PLOS ONE </a:t>
            </a:r>
            <a:r>
              <a:rPr lang="en-US" sz="1400" dirty="0"/>
              <a:t>(2016)</a:t>
            </a:r>
          </a:p>
        </p:txBody>
      </p:sp>
      <p:sp>
        <p:nvSpPr>
          <p:cNvPr id="7" name="TextBox 6">
            <a:extLst>
              <a:ext uri="{FF2B5EF4-FFF2-40B4-BE49-F238E27FC236}">
                <a16:creationId xmlns:a16="http://schemas.microsoft.com/office/drawing/2014/main" id="{5930C3B6-CA9A-472B-AE7E-F0F2D94FB0D4}"/>
              </a:ext>
            </a:extLst>
          </p:cNvPr>
          <p:cNvSpPr txBox="1"/>
          <p:nvPr/>
        </p:nvSpPr>
        <p:spPr>
          <a:xfrm>
            <a:off x="1284019" y="1952926"/>
            <a:ext cx="9623961" cy="769441"/>
          </a:xfrm>
          <a:prstGeom prst="rect">
            <a:avLst/>
          </a:prstGeom>
          <a:noFill/>
        </p:spPr>
        <p:txBody>
          <a:bodyPr wrap="square" rtlCol="0">
            <a:spAutoFit/>
          </a:bodyPr>
          <a:lstStyle/>
          <a:p>
            <a:r>
              <a:rPr lang="en-US" sz="2200" b="1" dirty="0">
                <a:solidFill>
                  <a:srgbClr val="C00000"/>
                </a:solidFill>
                <a:latin typeface="Arial" panose="020B0604020202020204" pitchFamily="34" charset="0"/>
                <a:cs typeface="Arial" panose="020B0604020202020204" pitchFamily="34" charset="0"/>
              </a:rPr>
              <a:t>Long ON-time </a:t>
            </a:r>
            <a:r>
              <a:rPr lang="en-US" sz="2200" dirty="0">
                <a:latin typeface="Arial" panose="020B0604020202020204" pitchFamily="34" charset="0"/>
                <a:cs typeface="Arial" panose="020B0604020202020204" pitchFamily="34" charset="0"/>
              </a:rPr>
              <a:t>to allow the collection of many photons, but not too long such that the data acquisition is slowed down.</a:t>
            </a:r>
            <a:endParaRPr lang="en-US"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D4DEF73-8CF5-4394-B072-50C812FF0649}"/>
              </a:ext>
            </a:extLst>
          </p:cNvPr>
          <p:cNvSpPr txBox="1"/>
          <p:nvPr/>
        </p:nvSpPr>
        <p:spPr>
          <a:xfrm>
            <a:off x="1284019" y="2877011"/>
            <a:ext cx="9623961" cy="769441"/>
          </a:xfrm>
          <a:prstGeom prst="rect">
            <a:avLst/>
          </a:prstGeom>
          <a:noFill/>
        </p:spPr>
        <p:txBody>
          <a:bodyPr wrap="square" rtlCol="0">
            <a:spAutoFit/>
          </a:bodyPr>
          <a:lstStyle/>
          <a:p>
            <a:r>
              <a:rPr lang="en-US" sz="2200" b="1" dirty="0">
                <a:solidFill>
                  <a:srgbClr val="C00000"/>
                </a:solidFill>
                <a:latin typeface="Arial" panose="020B0604020202020204" pitchFamily="34" charset="0"/>
                <a:cs typeface="Arial" panose="020B0604020202020204" pitchFamily="34" charset="0"/>
              </a:rPr>
              <a:t>Complete dark OFF-state </a:t>
            </a:r>
            <a:r>
              <a:rPr lang="en-US" sz="2200" dirty="0">
                <a:latin typeface="Arial" panose="020B0604020202020204" pitchFamily="34" charset="0"/>
                <a:cs typeface="Arial" panose="020B0604020202020204" pitchFamily="34" charset="0"/>
              </a:rPr>
              <a:t>that is long enough to prevent too many fluorophores from being ON simultaneously.</a:t>
            </a:r>
            <a:endParaRPr lang="en-US" sz="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CBEEC10-22F7-41F4-8009-32A0EFEFA5A9}"/>
              </a:ext>
            </a:extLst>
          </p:cNvPr>
          <p:cNvSpPr txBox="1"/>
          <p:nvPr/>
        </p:nvSpPr>
        <p:spPr>
          <a:xfrm>
            <a:off x="1284019" y="4386628"/>
            <a:ext cx="9623961" cy="769441"/>
          </a:xfrm>
          <a:prstGeom prst="rect">
            <a:avLst/>
          </a:prstGeom>
          <a:noFill/>
        </p:spPr>
        <p:txBody>
          <a:bodyPr wrap="square" rtlCol="0">
            <a:spAutoFit/>
          </a:bodyPr>
          <a:lstStyle/>
          <a:p>
            <a:r>
              <a:rPr lang="en-US" sz="2200" b="1" dirty="0">
                <a:solidFill>
                  <a:srgbClr val="C00000"/>
                </a:solidFill>
                <a:latin typeface="Arial" panose="020B0604020202020204" pitchFamily="34" charset="0"/>
                <a:cs typeface="Arial" panose="020B0604020202020204" pitchFamily="34" charset="0"/>
              </a:rPr>
              <a:t>Exceptional resistance to bleaching </a:t>
            </a:r>
            <a:r>
              <a:rPr lang="en-US" sz="2200" dirty="0">
                <a:latin typeface="Arial" panose="020B0604020202020204" pitchFamily="34" charset="0"/>
                <a:cs typeface="Arial" panose="020B0604020202020204" pitchFamily="34" charset="0"/>
              </a:rPr>
              <a:t>since tens of thousands of images are collected at high laser power.</a:t>
            </a:r>
          </a:p>
        </p:txBody>
      </p:sp>
    </p:spTree>
    <p:extLst>
      <p:ext uri="{BB962C8B-B14F-4D97-AF65-F5344CB8AC3E}">
        <p14:creationId xmlns:p14="http://schemas.microsoft.com/office/powerpoint/2010/main" val="377452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err="1">
                <a:latin typeface="Arial" panose="020B0604020202020204" pitchFamily="34" charset="0"/>
                <a:cs typeface="Arial" panose="020B0604020202020204" pitchFamily="34" charset="0"/>
              </a:rPr>
              <a:t>Photoswitchable</a:t>
            </a:r>
            <a:r>
              <a:rPr lang="en-US" sz="4000" b="1" dirty="0">
                <a:latin typeface="Arial" panose="020B0604020202020204" pitchFamily="34" charset="0"/>
                <a:cs typeface="Arial" panose="020B0604020202020204" pitchFamily="34" charset="0"/>
              </a:rPr>
              <a:t> Fluorescent Proteins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22</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grpSp>
        <p:nvGrpSpPr>
          <p:cNvPr id="3" name="Group 2">
            <a:extLst>
              <a:ext uri="{FF2B5EF4-FFF2-40B4-BE49-F238E27FC236}">
                <a16:creationId xmlns:a16="http://schemas.microsoft.com/office/drawing/2014/main" id="{DB548B68-AB25-410B-B10C-C7C7EEBE98CA}"/>
              </a:ext>
            </a:extLst>
          </p:cNvPr>
          <p:cNvGrpSpPr/>
          <p:nvPr/>
        </p:nvGrpSpPr>
        <p:grpSpPr>
          <a:xfrm>
            <a:off x="457201" y="1817915"/>
            <a:ext cx="9510888" cy="2121549"/>
            <a:chOff x="457201" y="1817915"/>
            <a:chExt cx="9510888" cy="2121549"/>
          </a:xfrm>
        </p:grpSpPr>
        <p:sp>
          <p:nvSpPr>
            <p:cNvPr id="58" name="TextBox 57">
              <a:extLst>
                <a:ext uri="{FF2B5EF4-FFF2-40B4-BE49-F238E27FC236}">
                  <a16:creationId xmlns:a16="http://schemas.microsoft.com/office/drawing/2014/main" id="{AD35122B-AD42-45B3-BD10-982F8848FB3A}"/>
                </a:ext>
              </a:extLst>
            </p:cNvPr>
            <p:cNvSpPr txBox="1"/>
            <p:nvPr/>
          </p:nvSpPr>
          <p:spPr>
            <a:xfrm>
              <a:off x="457201" y="1817915"/>
              <a:ext cx="8641661"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Photoactivation by decarboxylation (</a:t>
              </a:r>
              <a:r>
                <a:rPr lang="en-US" sz="2000" b="1" dirty="0">
                  <a:solidFill>
                    <a:srgbClr val="FF0000"/>
                  </a:solidFill>
                  <a:latin typeface="Arial" panose="020B0604020202020204" pitchFamily="34" charset="0"/>
                  <a:cs typeface="Arial" panose="020B0604020202020204" pitchFamily="34" charset="0"/>
                </a:rPr>
                <a:t>PA-GFP</a:t>
              </a:r>
              <a:r>
                <a:rPr lang="en-US" sz="2000" b="1" dirty="0">
                  <a:latin typeface="Arial" panose="020B0604020202020204" pitchFamily="34" charset="0"/>
                  <a:cs typeface="Arial" panose="020B0604020202020204" pitchFamily="34" charset="0"/>
                </a:rPr>
                <a:t>, PA-</a:t>
              </a:r>
              <a:r>
                <a:rPr lang="en-US" sz="2000" b="1" dirty="0" err="1">
                  <a:latin typeface="Arial" panose="020B0604020202020204" pitchFamily="34" charset="0"/>
                  <a:cs typeface="Arial" panose="020B0604020202020204" pitchFamily="34" charset="0"/>
                </a:rPr>
                <a:t>mKate</a:t>
              </a:r>
              <a:r>
                <a:rPr lang="en-US" sz="2000" b="1" dirty="0">
                  <a:latin typeface="Arial" panose="020B0604020202020204" pitchFamily="34" charset="0"/>
                  <a:cs typeface="Arial" panose="020B0604020202020204" pitchFamily="34" charset="0"/>
                </a:rPr>
                <a:t>, PA-</a:t>
              </a:r>
              <a:r>
                <a:rPr lang="en-US" sz="2000" b="1" dirty="0" err="1">
                  <a:latin typeface="Arial" panose="020B0604020202020204" pitchFamily="34" charset="0"/>
                  <a:cs typeface="Arial" panose="020B0604020202020204" pitchFamily="34" charset="0"/>
                </a:rPr>
                <a:t>mCherry</a:t>
              </a:r>
              <a:r>
                <a:rPr lang="en-US" sz="2000" b="1" dirty="0">
                  <a:latin typeface="Arial" panose="020B0604020202020204" pitchFamily="34" charset="0"/>
                  <a:cs typeface="Arial" panose="020B0604020202020204" pitchFamily="34" charset="0"/>
                </a:rPr>
                <a:t>)</a:t>
              </a:r>
            </a:p>
          </p:txBody>
        </p:sp>
        <p:pic>
          <p:nvPicPr>
            <p:cNvPr id="15" name="Picture 14" descr="Diagram&#10;&#10;Description automatically generated">
              <a:extLst>
                <a:ext uri="{FF2B5EF4-FFF2-40B4-BE49-F238E27FC236}">
                  <a16:creationId xmlns:a16="http://schemas.microsoft.com/office/drawing/2014/main" id="{7D8865F3-5234-45EB-9FE5-92AA567A0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563" y="2221114"/>
              <a:ext cx="8631526" cy="1718350"/>
            </a:xfrm>
            <a:prstGeom prst="rect">
              <a:avLst/>
            </a:prstGeom>
          </p:spPr>
        </p:pic>
      </p:grpSp>
      <p:grpSp>
        <p:nvGrpSpPr>
          <p:cNvPr id="5" name="Group 4">
            <a:extLst>
              <a:ext uri="{FF2B5EF4-FFF2-40B4-BE49-F238E27FC236}">
                <a16:creationId xmlns:a16="http://schemas.microsoft.com/office/drawing/2014/main" id="{C6E85F28-C1BE-423F-BB43-B18A380163B2}"/>
              </a:ext>
            </a:extLst>
          </p:cNvPr>
          <p:cNvGrpSpPr/>
          <p:nvPr/>
        </p:nvGrpSpPr>
        <p:grpSpPr>
          <a:xfrm>
            <a:off x="457201" y="4053833"/>
            <a:ext cx="10463703" cy="2186582"/>
            <a:chOff x="457201" y="4053833"/>
            <a:chExt cx="10463703" cy="2186582"/>
          </a:xfrm>
        </p:grpSpPr>
        <p:sp>
          <p:nvSpPr>
            <p:cNvPr id="59" name="TextBox 58">
              <a:extLst>
                <a:ext uri="{FF2B5EF4-FFF2-40B4-BE49-F238E27FC236}">
                  <a16:creationId xmlns:a16="http://schemas.microsoft.com/office/drawing/2014/main" id="{2D00F096-A015-45CB-A235-A95403CDBD29}"/>
                </a:ext>
              </a:extLst>
            </p:cNvPr>
            <p:cNvSpPr txBox="1"/>
            <p:nvPr/>
          </p:nvSpPr>
          <p:spPr>
            <a:xfrm>
              <a:off x="457201" y="4053833"/>
              <a:ext cx="10043712"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Photoswitching</a:t>
              </a:r>
              <a:r>
                <a:rPr lang="en-US" sz="2000" b="1" dirty="0">
                  <a:latin typeface="Arial" panose="020B0604020202020204" pitchFamily="34" charset="0"/>
                  <a:cs typeface="Arial" panose="020B0604020202020204" pitchFamily="34" charset="0"/>
                </a:rPr>
                <a:t> by beta-elimination (</a:t>
              </a:r>
              <a:r>
                <a:rPr lang="en-US" sz="2000" b="1" dirty="0" err="1">
                  <a:latin typeface="Arial" panose="020B0604020202020204" pitchFamily="34" charset="0"/>
                  <a:cs typeface="Arial" panose="020B0604020202020204" pitchFamily="34" charset="0"/>
                </a:rPr>
                <a:t>Dendra</a:t>
              </a:r>
              <a:r>
                <a:rPr lang="en-US" sz="2000" b="1" dirty="0">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mEos</a:t>
              </a:r>
              <a:r>
                <a:rPr lang="en-US" sz="2000" b="1" dirty="0">
                  <a:latin typeface="Arial" panose="020B0604020202020204" pitchFamily="34" charset="0"/>
                  <a:cs typeface="Arial" panose="020B0604020202020204" pitchFamily="34" charset="0"/>
                </a:rPr>
                <a:t>, mClavGR2, </a:t>
              </a:r>
              <a:r>
                <a:rPr lang="en-US" sz="2000" b="1" dirty="0" err="1">
                  <a:latin typeface="Arial" panose="020B0604020202020204" pitchFamily="34" charset="0"/>
                  <a:cs typeface="Arial" panose="020B0604020202020204" pitchFamily="34" charset="0"/>
                </a:rPr>
                <a:t>mIrisFP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mMaple</a:t>
              </a:r>
              <a:r>
                <a:rPr lang="en-US" sz="2000" b="1" dirty="0">
                  <a:latin typeface="Arial" panose="020B0604020202020204" pitchFamily="34" charset="0"/>
                  <a:cs typeface="Arial" panose="020B0604020202020204" pitchFamily="34" charset="0"/>
                </a:rPr>
                <a:t>)</a:t>
              </a:r>
            </a:p>
          </p:txBody>
        </p:sp>
        <p:pic>
          <p:nvPicPr>
            <p:cNvPr id="17" name="Picture 16" descr="Diagram, schematic&#10;&#10;Description automatically generated">
              <a:extLst>
                <a:ext uri="{FF2B5EF4-FFF2-40B4-BE49-F238E27FC236}">
                  <a16:creationId xmlns:a16="http://schemas.microsoft.com/office/drawing/2014/main" id="{0DB013B0-F111-4132-983F-EA37C587C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096" y="4577752"/>
              <a:ext cx="9649808" cy="1662663"/>
            </a:xfrm>
            <a:prstGeom prst="rect">
              <a:avLst/>
            </a:prstGeom>
          </p:spPr>
        </p:pic>
      </p:grpSp>
    </p:spTree>
    <p:extLst>
      <p:ext uri="{BB962C8B-B14F-4D97-AF65-F5344CB8AC3E}">
        <p14:creationId xmlns:p14="http://schemas.microsoft.com/office/powerpoint/2010/main" val="139143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err="1">
                <a:latin typeface="Arial" panose="020B0604020202020204" pitchFamily="34" charset="0"/>
                <a:cs typeface="Arial" panose="020B0604020202020204" pitchFamily="34" charset="0"/>
              </a:rPr>
              <a:t>Photoswitchable</a:t>
            </a:r>
            <a:r>
              <a:rPr lang="en-US" sz="4000" b="1" dirty="0">
                <a:latin typeface="Arial" panose="020B0604020202020204" pitchFamily="34" charset="0"/>
                <a:cs typeface="Arial" panose="020B0604020202020204" pitchFamily="34" charset="0"/>
              </a:rPr>
              <a:t> Fluorescent Proteins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23</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grpSp>
        <p:nvGrpSpPr>
          <p:cNvPr id="3" name="Group 2">
            <a:extLst>
              <a:ext uri="{FF2B5EF4-FFF2-40B4-BE49-F238E27FC236}">
                <a16:creationId xmlns:a16="http://schemas.microsoft.com/office/drawing/2014/main" id="{14CEF4B0-BBE1-4890-B392-3FF5D66279C9}"/>
              </a:ext>
            </a:extLst>
          </p:cNvPr>
          <p:cNvGrpSpPr/>
          <p:nvPr/>
        </p:nvGrpSpPr>
        <p:grpSpPr>
          <a:xfrm>
            <a:off x="457201" y="1817915"/>
            <a:ext cx="8720666" cy="2159725"/>
            <a:chOff x="457201" y="1817915"/>
            <a:chExt cx="8720666" cy="2159725"/>
          </a:xfrm>
        </p:grpSpPr>
        <p:sp>
          <p:nvSpPr>
            <p:cNvPr id="58" name="TextBox 57">
              <a:extLst>
                <a:ext uri="{FF2B5EF4-FFF2-40B4-BE49-F238E27FC236}">
                  <a16:creationId xmlns:a16="http://schemas.microsoft.com/office/drawing/2014/main" id="{AD35122B-AD42-45B3-BD10-982F8848FB3A}"/>
                </a:ext>
              </a:extLst>
            </p:cNvPr>
            <p:cNvSpPr txBox="1"/>
            <p:nvPr/>
          </p:nvSpPr>
          <p:spPr>
            <a:xfrm>
              <a:off x="457201" y="1817915"/>
              <a:ext cx="665118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Photoconversion by</a:t>
              </a:r>
              <a:r>
                <a:rPr lang="en-US" sz="2000" b="1" i="1" dirty="0">
                  <a:latin typeface="Arial" panose="020B0604020202020204" pitchFamily="34" charset="0"/>
                  <a:cs typeface="Arial" panose="020B0604020202020204" pitchFamily="34" charset="0"/>
                </a:rPr>
                <a:t> cis-trans </a:t>
              </a:r>
              <a:r>
                <a:rPr lang="en-US" sz="2000" b="1" dirty="0">
                  <a:latin typeface="Arial" panose="020B0604020202020204" pitchFamily="34" charset="0"/>
                  <a:cs typeface="Arial" panose="020B0604020202020204" pitchFamily="34" charset="0"/>
                </a:rPr>
                <a:t>isomerization (</a:t>
              </a:r>
              <a:r>
                <a:rPr lang="en-US" sz="2000" b="1" dirty="0" err="1">
                  <a:solidFill>
                    <a:srgbClr val="FF0000"/>
                  </a:solidFill>
                  <a:latin typeface="Arial" panose="020B0604020202020204" pitchFamily="34" charset="0"/>
                  <a:cs typeface="Arial" panose="020B0604020202020204" pitchFamily="34" charset="0"/>
                </a:rPr>
                <a:t>Dronpa</a:t>
              </a:r>
              <a:r>
                <a:rPr lang="en-US" sz="2000" b="1" dirty="0">
                  <a:latin typeface="Arial" panose="020B0604020202020204" pitchFamily="34" charset="0"/>
                  <a:cs typeface="Arial" panose="020B0604020202020204" pitchFamily="34" charset="0"/>
                </a:rPr>
                <a:t>)</a:t>
              </a:r>
            </a:p>
          </p:txBody>
        </p:sp>
        <p:pic>
          <p:nvPicPr>
            <p:cNvPr id="5" name="Picture 4" descr="Diagram, schematic&#10;&#10;Description automatically generated">
              <a:extLst>
                <a:ext uri="{FF2B5EF4-FFF2-40B4-BE49-F238E27FC236}">
                  <a16:creationId xmlns:a16="http://schemas.microsoft.com/office/drawing/2014/main" id="{84E44457-399A-4961-828A-680BEB8D2B99}"/>
                </a:ext>
              </a:extLst>
            </p:cNvPr>
            <p:cNvPicPr>
              <a:picLocks noChangeAspect="1"/>
            </p:cNvPicPr>
            <p:nvPr/>
          </p:nvPicPr>
          <p:blipFill rotWithShape="1">
            <a:blip r:embed="rId2">
              <a:extLst>
                <a:ext uri="{28A0092B-C50C-407E-A947-70E740481C1C}">
                  <a14:useLocalDpi xmlns:a14="http://schemas.microsoft.com/office/drawing/2010/main" val="0"/>
                </a:ext>
              </a:extLst>
            </a:blip>
            <a:srcRect t="5147" b="1654"/>
            <a:stretch/>
          </p:blipFill>
          <p:spPr>
            <a:xfrm>
              <a:off x="3357180" y="2194560"/>
              <a:ext cx="5820687" cy="1783080"/>
            </a:xfrm>
            <a:prstGeom prst="rect">
              <a:avLst/>
            </a:prstGeom>
          </p:spPr>
        </p:pic>
      </p:grpSp>
      <p:grpSp>
        <p:nvGrpSpPr>
          <p:cNvPr id="6" name="Group 5">
            <a:extLst>
              <a:ext uri="{FF2B5EF4-FFF2-40B4-BE49-F238E27FC236}">
                <a16:creationId xmlns:a16="http://schemas.microsoft.com/office/drawing/2014/main" id="{F4825566-E1F9-42ED-9B1C-A77F41AE410F}"/>
              </a:ext>
            </a:extLst>
          </p:cNvPr>
          <p:cNvGrpSpPr/>
          <p:nvPr/>
        </p:nvGrpSpPr>
        <p:grpSpPr>
          <a:xfrm>
            <a:off x="457201" y="3999403"/>
            <a:ext cx="8950158" cy="2367833"/>
            <a:chOff x="457201" y="3999403"/>
            <a:chExt cx="8950158" cy="2367833"/>
          </a:xfrm>
        </p:grpSpPr>
        <p:sp>
          <p:nvSpPr>
            <p:cNvPr id="59" name="TextBox 58">
              <a:extLst>
                <a:ext uri="{FF2B5EF4-FFF2-40B4-BE49-F238E27FC236}">
                  <a16:creationId xmlns:a16="http://schemas.microsoft.com/office/drawing/2014/main" id="{2D00F096-A015-45CB-A235-A95403CDBD29}"/>
                </a:ext>
              </a:extLst>
            </p:cNvPr>
            <p:cNvSpPr txBox="1"/>
            <p:nvPr/>
          </p:nvSpPr>
          <p:spPr>
            <a:xfrm>
              <a:off x="457201" y="3999403"/>
              <a:ext cx="683873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Photoconversion by hydration/dehydration (</a:t>
              </a:r>
              <a:r>
                <a:rPr lang="en-US" sz="2000" b="1" dirty="0" err="1">
                  <a:solidFill>
                    <a:srgbClr val="FF0000"/>
                  </a:solidFill>
                  <a:latin typeface="Arial" panose="020B0604020202020204" pitchFamily="34" charset="0"/>
                  <a:cs typeface="Arial" panose="020B0604020202020204" pitchFamily="34" charset="0"/>
                </a:rPr>
                <a:t>Dreiklang</a:t>
              </a:r>
              <a:r>
                <a:rPr lang="en-US" sz="2000" b="1" dirty="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1F149F53-25D3-42C8-A4CF-6B4FB539BA81}"/>
                </a:ext>
              </a:extLst>
            </p:cNvPr>
            <p:cNvGrpSpPr/>
            <p:nvPr/>
          </p:nvGrpSpPr>
          <p:grpSpPr>
            <a:xfrm>
              <a:off x="3127687" y="4639542"/>
              <a:ext cx="6279672" cy="1727694"/>
              <a:chOff x="3214284" y="4846320"/>
              <a:chExt cx="6279672" cy="1727694"/>
            </a:xfrm>
          </p:grpSpPr>
          <p:pic>
            <p:nvPicPr>
              <p:cNvPr id="7" name="Picture 6" descr="Diagram, schematic&#10;&#10;Description automatically generated with medium confidence">
                <a:extLst>
                  <a:ext uri="{FF2B5EF4-FFF2-40B4-BE49-F238E27FC236}">
                    <a16:creationId xmlns:a16="http://schemas.microsoft.com/office/drawing/2014/main" id="{A010FC9D-46A7-4AAB-8F10-68B28AD72F4E}"/>
                  </a:ext>
                </a:extLst>
              </p:cNvPr>
              <p:cNvPicPr>
                <a:picLocks noChangeAspect="1"/>
              </p:cNvPicPr>
              <p:nvPr/>
            </p:nvPicPr>
            <p:blipFill rotWithShape="1">
              <a:blip r:embed="rId3">
                <a:extLst>
                  <a:ext uri="{28A0092B-C50C-407E-A947-70E740481C1C}">
                    <a14:useLocalDpi xmlns:a14="http://schemas.microsoft.com/office/drawing/2010/main" val="0"/>
                  </a:ext>
                </a:extLst>
              </a:blip>
              <a:srcRect t="20437" b="-835"/>
              <a:stretch/>
            </p:blipFill>
            <p:spPr>
              <a:xfrm>
                <a:off x="3214284" y="4846320"/>
                <a:ext cx="5972531" cy="1554480"/>
              </a:xfrm>
              <a:prstGeom prst="rect">
                <a:avLst/>
              </a:prstGeom>
            </p:spPr>
          </p:pic>
          <p:sp>
            <p:nvSpPr>
              <p:cNvPr id="8" name="Rectangle 7">
                <a:extLst>
                  <a:ext uri="{FF2B5EF4-FFF2-40B4-BE49-F238E27FC236}">
                    <a16:creationId xmlns:a16="http://schemas.microsoft.com/office/drawing/2014/main" id="{66E50B16-C4B8-4DDC-A6B6-2F00AD78A0C6}"/>
                  </a:ext>
                </a:extLst>
              </p:cNvPr>
              <p:cNvSpPr/>
              <p:nvPr/>
            </p:nvSpPr>
            <p:spPr>
              <a:xfrm>
                <a:off x="9031111" y="6208889"/>
                <a:ext cx="462845"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848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err="1">
                <a:latin typeface="Arial" panose="020B0604020202020204" pitchFamily="34" charset="0"/>
                <a:cs typeface="Arial" panose="020B0604020202020204" pitchFamily="34" charset="0"/>
              </a:rPr>
              <a:t>Photoswitchable</a:t>
            </a:r>
            <a:r>
              <a:rPr lang="en-US" sz="4000" b="1" dirty="0">
                <a:latin typeface="Arial" panose="020B0604020202020204" pitchFamily="34" charset="0"/>
                <a:cs typeface="Arial" panose="020B0604020202020204" pitchFamily="34" charset="0"/>
              </a:rPr>
              <a:t> Fluorescent Proteins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24</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pic>
        <p:nvPicPr>
          <p:cNvPr id="11" name="Picture 10" descr="Table&#10;&#10;Description automatically generated">
            <a:extLst>
              <a:ext uri="{FF2B5EF4-FFF2-40B4-BE49-F238E27FC236}">
                <a16:creationId xmlns:a16="http://schemas.microsoft.com/office/drawing/2014/main" id="{B5CAC34F-49DA-4CD7-9E57-5EF1A798B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474" y="1690688"/>
            <a:ext cx="7851052" cy="4465525"/>
          </a:xfrm>
          <a:prstGeom prst="rect">
            <a:avLst/>
          </a:prstGeom>
        </p:spPr>
      </p:pic>
    </p:spTree>
    <p:extLst>
      <p:ext uri="{BB962C8B-B14F-4D97-AF65-F5344CB8AC3E}">
        <p14:creationId xmlns:p14="http://schemas.microsoft.com/office/powerpoint/2010/main" val="17366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25</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pic>
        <p:nvPicPr>
          <p:cNvPr id="5" name="Picture 4" descr="Graphical user interface, table&#10;&#10;Description automatically generated">
            <a:extLst>
              <a:ext uri="{FF2B5EF4-FFF2-40B4-BE49-F238E27FC236}">
                <a16:creationId xmlns:a16="http://schemas.microsoft.com/office/drawing/2014/main" id="{3F48423F-7B08-424F-9A5E-59A0FF7A6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218" y="1165650"/>
            <a:ext cx="7835564" cy="4705952"/>
          </a:xfrm>
          <a:prstGeom prst="rect">
            <a:avLst/>
          </a:prstGeom>
        </p:spPr>
      </p:pic>
    </p:spTree>
    <p:extLst>
      <p:ext uri="{BB962C8B-B14F-4D97-AF65-F5344CB8AC3E}">
        <p14:creationId xmlns:p14="http://schemas.microsoft.com/office/powerpoint/2010/main" val="3392471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err="1">
                <a:latin typeface="Arial" panose="020B0604020202020204" pitchFamily="34" charset="0"/>
                <a:cs typeface="Arial" panose="020B0604020202020204" pitchFamily="34" charset="0"/>
              </a:rPr>
              <a:t>Photoswitchable</a:t>
            </a:r>
            <a:r>
              <a:rPr lang="en-US" sz="4000" b="1" dirty="0">
                <a:latin typeface="Arial" panose="020B0604020202020204" pitchFamily="34" charset="0"/>
                <a:cs typeface="Arial" panose="020B0604020202020204" pitchFamily="34" charset="0"/>
              </a:rPr>
              <a:t> Dyes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26</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grpSp>
        <p:nvGrpSpPr>
          <p:cNvPr id="5" name="Group 4">
            <a:extLst>
              <a:ext uri="{FF2B5EF4-FFF2-40B4-BE49-F238E27FC236}">
                <a16:creationId xmlns:a16="http://schemas.microsoft.com/office/drawing/2014/main" id="{11FC3E50-3E49-484E-AC7F-DB5BB3B22B52}"/>
              </a:ext>
            </a:extLst>
          </p:cNvPr>
          <p:cNvGrpSpPr/>
          <p:nvPr/>
        </p:nvGrpSpPr>
        <p:grpSpPr>
          <a:xfrm>
            <a:off x="457201" y="1651834"/>
            <a:ext cx="9770816" cy="4300493"/>
            <a:chOff x="457201" y="1651834"/>
            <a:chExt cx="9770816" cy="4300493"/>
          </a:xfrm>
        </p:grpSpPr>
        <p:sp>
          <p:nvSpPr>
            <p:cNvPr id="10" name="TextBox 9">
              <a:extLst>
                <a:ext uri="{FF2B5EF4-FFF2-40B4-BE49-F238E27FC236}">
                  <a16:creationId xmlns:a16="http://schemas.microsoft.com/office/drawing/2014/main" id="{81235EBE-48B8-4BDB-A019-9761B62B7664}"/>
                </a:ext>
              </a:extLst>
            </p:cNvPr>
            <p:cNvSpPr txBox="1"/>
            <p:nvPr/>
          </p:nvSpPr>
          <p:spPr>
            <a:xfrm>
              <a:off x="457201" y="1651834"/>
              <a:ext cx="682270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Conventional fluorophores (</a:t>
              </a:r>
              <a:r>
                <a:rPr lang="en-US" sz="2000" b="1" dirty="0">
                  <a:solidFill>
                    <a:srgbClr val="FF0000"/>
                  </a:solidFill>
                  <a:latin typeface="Arial" panose="020B0604020202020204" pitchFamily="34" charset="0"/>
                  <a:cs typeface="Arial" panose="020B0604020202020204" pitchFamily="34" charset="0"/>
                </a:rPr>
                <a:t>Alexa Fluor 488</a:t>
              </a:r>
              <a:r>
                <a:rPr lang="en-US" sz="2000" b="1" dirty="0">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Cy5</a:t>
              </a:r>
              <a:r>
                <a:rPr lang="en-US" sz="2000" b="1" dirty="0">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Cy3</a:t>
              </a:r>
              <a:r>
                <a:rPr lang="en-US" sz="2000" b="1" dirty="0">
                  <a:latin typeface="Arial" panose="020B0604020202020204" pitchFamily="34" charset="0"/>
                  <a:cs typeface="Arial" panose="020B0604020202020204" pitchFamily="34" charset="0"/>
                </a:rPr>
                <a:t>)</a:t>
              </a:r>
            </a:p>
          </p:txBody>
        </p:sp>
        <p:pic>
          <p:nvPicPr>
            <p:cNvPr id="11" name="Picture 10" descr="Diagram&#10;&#10;Description automatically generated">
              <a:extLst>
                <a:ext uri="{FF2B5EF4-FFF2-40B4-BE49-F238E27FC236}">
                  <a16:creationId xmlns:a16="http://schemas.microsoft.com/office/drawing/2014/main" id="{D52681EE-0A5B-4624-95B1-525179DA6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983" y="2449286"/>
              <a:ext cx="8264034" cy="3503041"/>
            </a:xfrm>
            <a:prstGeom prst="rect">
              <a:avLst/>
            </a:prstGeom>
          </p:spPr>
        </p:pic>
      </p:grpSp>
      <p:sp>
        <p:nvSpPr>
          <p:cNvPr id="13" name="Rectangle 12">
            <a:extLst>
              <a:ext uri="{FF2B5EF4-FFF2-40B4-BE49-F238E27FC236}">
                <a16:creationId xmlns:a16="http://schemas.microsoft.com/office/drawing/2014/main" id="{98700236-5954-4BBA-9DF7-42DCFC646B8E}"/>
              </a:ext>
            </a:extLst>
          </p:cNvPr>
          <p:cNvSpPr/>
          <p:nvPr/>
        </p:nvSpPr>
        <p:spPr>
          <a:xfrm>
            <a:off x="10308771" y="5628251"/>
            <a:ext cx="696686" cy="648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FE1EEB-5523-4135-9305-CB3B91A12E72}"/>
              </a:ext>
            </a:extLst>
          </p:cNvPr>
          <p:cNvSpPr/>
          <p:nvPr/>
        </p:nvSpPr>
        <p:spPr>
          <a:xfrm>
            <a:off x="10047514" y="5725886"/>
            <a:ext cx="500743" cy="468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8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err="1">
                <a:latin typeface="Arial" panose="020B0604020202020204" pitchFamily="34" charset="0"/>
                <a:cs typeface="Arial" panose="020B0604020202020204" pitchFamily="34" charset="0"/>
              </a:rPr>
              <a:t>Photoswitchable</a:t>
            </a:r>
            <a:r>
              <a:rPr lang="en-US" sz="4000" b="1" dirty="0">
                <a:latin typeface="Arial" panose="020B0604020202020204" pitchFamily="34" charset="0"/>
                <a:cs typeface="Arial" panose="020B0604020202020204" pitchFamily="34" charset="0"/>
              </a:rPr>
              <a:t> Dyes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27</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grpSp>
        <p:nvGrpSpPr>
          <p:cNvPr id="5" name="Group 4">
            <a:extLst>
              <a:ext uri="{FF2B5EF4-FFF2-40B4-BE49-F238E27FC236}">
                <a16:creationId xmlns:a16="http://schemas.microsoft.com/office/drawing/2014/main" id="{B7D5D1CF-1B09-4D8F-89A0-2BC6A8542D0D}"/>
              </a:ext>
            </a:extLst>
          </p:cNvPr>
          <p:cNvGrpSpPr/>
          <p:nvPr/>
        </p:nvGrpSpPr>
        <p:grpSpPr>
          <a:xfrm>
            <a:off x="1392149" y="1651834"/>
            <a:ext cx="4230645" cy="4704516"/>
            <a:chOff x="457201" y="1651834"/>
            <a:chExt cx="4230645" cy="4704516"/>
          </a:xfrm>
        </p:grpSpPr>
        <p:pic>
          <p:nvPicPr>
            <p:cNvPr id="14" name="PC and SB dyes.png" descr="PC and SB dyes.png">
              <a:extLst>
                <a:ext uri="{FF2B5EF4-FFF2-40B4-BE49-F238E27FC236}">
                  <a16:creationId xmlns:a16="http://schemas.microsoft.com/office/drawing/2014/main" id="{A53FA175-6A2F-424B-947C-D58C9CD05D99}"/>
                </a:ext>
              </a:extLst>
            </p:cNvPr>
            <p:cNvPicPr>
              <a:picLocks noChangeAspect="1"/>
            </p:cNvPicPr>
            <p:nvPr/>
          </p:nvPicPr>
          <p:blipFill rotWithShape="1">
            <a:blip r:embed="rId3"/>
            <a:srcRect l="3" r="58958"/>
            <a:stretch/>
          </p:blipFill>
          <p:spPr>
            <a:xfrm>
              <a:off x="2321996" y="2450558"/>
              <a:ext cx="1920240" cy="3905792"/>
            </a:xfrm>
            <a:prstGeom prst="rect">
              <a:avLst/>
            </a:prstGeom>
            <a:ln w="12700" cap="flat">
              <a:noFill/>
              <a:miter lim="400000"/>
            </a:ln>
            <a:effectLst/>
          </p:spPr>
        </p:pic>
        <p:sp>
          <p:nvSpPr>
            <p:cNvPr id="17" name="TextBox 16">
              <a:extLst>
                <a:ext uri="{FF2B5EF4-FFF2-40B4-BE49-F238E27FC236}">
                  <a16:creationId xmlns:a16="http://schemas.microsoft.com/office/drawing/2014/main" id="{0A8985D3-14AE-402E-B8DD-08D9FF5E9E47}"/>
                </a:ext>
              </a:extLst>
            </p:cNvPr>
            <p:cNvSpPr txBox="1"/>
            <p:nvPr/>
          </p:nvSpPr>
          <p:spPr>
            <a:xfrm>
              <a:off x="457201" y="1651834"/>
              <a:ext cx="4230645" cy="400110"/>
            </a:xfrm>
            <a:prstGeom prst="rect">
              <a:avLst/>
            </a:prstGeom>
            <a:noFill/>
          </p:spPr>
          <p:txBody>
            <a:bodyPr wrap="none" rtlCol="0">
              <a:spAutoFit/>
            </a:bodyPr>
            <a:lstStyle/>
            <a:p>
              <a:pPr>
                <a:defRPr sz="2600"/>
              </a:pPr>
              <a:r>
                <a:rPr lang="en-US" sz="2000" b="1" dirty="0">
                  <a:latin typeface="Arial" panose="020B0604020202020204" pitchFamily="34" charset="0"/>
                  <a:cs typeface="Arial" panose="020B0604020202020204" pitchFamily="34" charset="0"/>
                </a:rPr>
                <a:t>Spontaneously blinking (</a:t>
              </a:r>
              <a:r>
                <a:rPr lang="en-US" sz="2000" b="1" dirty="0">
                  <a:solidFill>
                    <a:srgbClr val="FF0000"/>
                  </a:solidFill>
                  <a:latin typeface="Arial" panose="020B0604020202020204" pitchFamily="34" charset="0"/>
                  <a:cs typeface="Arial" panose="020B0604020202020204" pitchFamily="34" charset="0"/>
                </a:rPr>
                <a:t>HM-</a:t>
              </a:r>
              <a:r>
                <a:rPr lang="en-US" sz="2000" b="1" dirty="0" err="1">
                  <a:solidFill>
                    <a:srgbClr val="FF0000"/>
                  </a:solidFill>
                  <a:latin typeface="Arial" panose="020B0604020202020204" pitchFamily="34" charset="0"/>
                  <a:cs typeface="Arial" panose="020B0604020202020204" pitchFamily="34" charset="0"/>
                </a:rPr>
                <a:t>SiR</a:t>
              </a:r>
              <a:r>
                <a:rPr lang="en-US" sz="2000" b="1" dirty="0">
                  <a:latin typeface="Arial" panose="020B0604020202020204" pitchFamily="34" charset="0"/>
                  <a:cs typeface="Arial" panose="020B0604020202020204" pitchFamily="34" charset="0"/>
                </a:rPr>
                <a:t>)</a:t>
              </a:r>
            </a:p>
          </p:txBody>
        </p:sp>
      </p:grpSp>
      <p:grpSp>
        <p:nvGrpSpPr>
          <p:cNvPr id="6" name="Group 5">
            <a:extLst>
              <a:ext uri="{FF2B5EF4-FFF2-40B4-BE49-F238E27FC236}">
                <a16:creationId xmlns:a16="http://schemas.microsoft.com/office/drawing/2014/main" id="{BCFC6471-56D3-4F1F-99C4-799485C8953F}"/>
              </a:ext>
            </a:extLst>
          </p:cNvPr>
          <p:cNvGrpSpPr/>
          <p:nvPr/>
        </p:nvGrpSpPr>
        <p:grpSpPr>
          <a:xfrm>
            <a:off x="5990448" y="1651834"/>
            <a:ext cx="4292951" cy="4704516"/>
            <a:chOff x="5743872" y="1651834"/>
            <a:chExt cx="4292951" cy="4704516"/>
          </a:xfrm>
        </p:grpSpPr>
        <p:pic>
          <p:nvPicPr>
            <p:cNvPr id="8" name="PC and SB dyes.png" descr="PC and SB dyes.png">
              <a:extLst>
                <a:ext uri="{FF2B5EF4-FFF2-40B4-BE49-F238E27FC236}">
                  <a16:creationId xmlns:a16="http://schemas.microsoft.com/office/drawing/2014/main" id="{DE1F1379-6E03-4539-BB2F-E4116BEFAAAD}"/>
                </a:ext>
              </a:extLst>
            </p:cNvPr>
            <p:cNvPicPr>
              <a:picLocks noChangeAspect="1"/>
            </p:cNvPicPr>
            <p:nvPr/>
          </p:nvPicPr>
          <p:blipFill rotWithShape="1">
            <a:blip r:embed="rId3"/>
            <a:srcRect l="45806" r="-2480"/>
            <a:stretch/>
          </p:blipFill>
          <p:spPr>
            <a:xfrm>
              <a:off x="7385063" y="2450558"/>
              <a:ext cx="2651760" cy="3905792"/>
            </a:xfrm>
            <a:prstGeom prst="rect">
              <a:avLst/>
            </a:prstGeom>
            <a:ln w="12700" cap="flat">
              <a:noFill/>
              <a:miter lim="400000"/>
            </a:ln>
            <a:effectLst/>
          </p:spPr>
        </p:pic>
        <p:sp>
          <p:nvSpPr>
            <p:cNvPr id="9" name="TextBox 8">
              <a:extLst>
                <a:ext uri="{FF2B5EF4-FFF2-40B4-BE49-F238E27FC236}">
                  <a16:creationId xmlns:a16="http://schemas.microsoft.com/office/drawing/2014/main" id="{B1AB5D55-1891-4C60-9194-2876C1CDE48F}"/>
                </a:ext>
              </a:extLst>
            </p:cNvPr>
            <p:cNvSpPr txBox="1"/>
            <p:nvPr/>
          </p:nvSpPr>
          <p:spPr>
            <a:xfrm>
              <a:off x="5743872" y="1651834"/>
              <a:ext cx="3504486" cy="400110"/>
            </a:xfrm>
            <a:prstGeom prst="rect">
              <a:avLst/>
            </a:prstGeom>
            <a:noFill/>
          </p:spPr>
          <p:txBody>
            <a:bodyPr wrap="none" rtlCol="0">
              <a:spAutoFit/>
            </a:bodyPr>
            <a:lstStyle/>
            <a:p>
              <a:pPr>
                <a:defRPr sz="2600"/>
              </a:pPr>
              <a:r>
                <a:rPr lang="en-US" sz="2000" b="1" dirty="0">
                  <a:latin typeface="Arial" panose="020B0604020202020204" pitchFamily="34" charset="0"/>
                  <a:cs typeface="Arial" panose="020B0604020202020204" pitchFamily="34" charset="0"/>
                </a:rPr>
                <a:t>Photochromic rhodamines</a:t>
              </a:r>
            </a:p>
          </p:txBody>
        </p:sp>
      </p:grpSp>
    </p:spTree>
    <p:extLst>
      <p:ext uri="{BB962C8B-B14F-4D97-AF65-F5344CB8AC3E}">
        <p14:creationId xmlns:p14="http://schemas.microsoft.com/office/powerpoint/2010/main" val="39856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err="1">
                <a:latin typeface="Arial" panose="020B0604020202020204" pitchFamily="34" charset="0"/>
                <a:cs typeface="Arial" panose="020B0604020202020204" pitchFamily="34" charset="0"/>
              </a:rPr>
              <a:t>Photoswitchable</a:t>
            </a:r>
            <a:r>
              <a:rPr lang="en-US" sz="4000" b="1" dirty="0">
                <a:latin typeface="Arial" panose="020B0604020202020204" pitchFamily="34" charset="0"/>
                <a:cs typeface="Arial" panose="020B0604020202020204" pitchFamily="34" charset="0"/>
              </a:rPr>
              <a:t> Dyes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28</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pic>
        <p:nvPicPr>
          <p:cNvPr id="6" name="Picture 5" descr="Table&#10;&#10;Description automatically generated">
            <a:extLst>
              <a:ext uri="{FF2B5EF4-FFF2-40B4-BE49-F238E27FC236}">
                <a16:creationId xmlns:a16="http://schemas.microsoft.com/office/drawing/2014/main" id="{DF92B623-4538-4CF3-8F80-F2C170EEA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792" y="2067740"/>
            <a:ext cx="8148416" cy="3385609"/>
          </a:xfrm>
          <a:prstGeom prst="rect">
            <a:avLst/>
          </a:prstGeom>
        </p:spPr>
      </p:pic>
    </p:spTree>
    <p:extLst>
      <p:ext uri="{BB962C8B-B14F-4D97-AF65-F5344CB8AC3E}">
        <p14:creationId xmlns:p14="http://schemas.microsoft.com/office/powerpoint/2010/main" val="31766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29</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2615588" cy="307777"/>
          </a:xfrm>
          <a:prstGeom prst="rect">
            <a:avLst/>
          </a:prstGeom>
          <a:noFill/>
        </p:spPr>
        <p:txBody>
          <a:bodyPr wrap="none" rtlCol="0">
            <a:spAutoFit/>
          </a:bodyPr>
          <a:lstStyle/>
          <a:p>
            <a:r>
              <a:rPr lang="en-US" sz="1400" dirty="0"/>
              <a:t>Jradi et al. </a:t>
            </a:r>
            <a:r>
              <a:rPr lang="en-US" sz="1400" i="1" dirty="0"/>
              <a:t>ACS Chem. Biol. </a:t>
            </a:r>
            <a:r>
              <a:rPr lang="en-US" sz="1400" dirty="0"/>
              <a:t>(2019)</a:t>
            </a:r>
          </a:p>
        </p:txBody>
      </p:sp>
      <p:pic>
        <p:nvPicPr>
          <p:cNvPr id="5" name="Picture 4" descr="Table&#10;&#10;Description automatically generated">
            <a:extLst>
              <a:ext uri="{FF2B5EF4-FFF2-40B4-BE49-F238E27FC236}">
                <a16:creationId xmlns:a16="http://schemas.microsoft.com/office/drawing/2014/main" id="{99D00E76-EF88-413A-A6B1-863CF5553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258" y="258494"/>
            <a:ext cx="8509680" cy="3540711"/>
          </a:xfrm>
          <a:prstGeom prst="rect">
            <a:avLst/>
          </a:prstGeom>
        </p:spPr>
      </p:pic>
      <p:pic>
        <p:nvPicPr>
          <p:cNvPr id="10" name="Picture 9" descr="Table&#10;&#10;Description automatically generated">
            <a:extLst>
              <a:ext uri="{FF2B5EF4-FFF2-40B4-BE49-F238E27FC236}">
                <a16:creationId xmlns:a16="http://schemas.microsoft.com/office/drawing/2014/main" id="{9F9740D2-744B-49CD-8BE8-798742CEE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175" y="3839558"/>
            <a:ext cx="8569547" cy="2531523"/>
          </a:xfrm>
          <a:prstGeom prst="rect">
            <a:avLst/>
          </a:prstGeom>
        </p:spPr>
      </p:pic>
    </p:spTree>
    <p:extLst>
      <p:ext uri="{BB962C8B-B14F-4D97-AF65-F5344CB8AC3E}">
        <p14:creationId xmlns:p14="http://schemas.microsoft.com/office/powerpoint/2010/main" val="29021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8343F44-6844-454B-A0FF-38C7FCC4BEC5}"/>
              </a:ext>
            </a:extLst>
          </p:cNvPr>
          <p:cNvGraphicFramePr>
            <a:graphicFrameLocks noChangeAspect="1"/>
          </p:cNvGraphicFramePr>
          <p:nvPr>
            <p:custDataLst>
              <p:tags r:id="rId2"/>
            </p:custDataLst>
            <p:extLst>
              <p:ext uri="{D42A27DB-BD31-4B8C-83A1-F6EECF244321}">
                <p14:modId xmlns:p14="http://schemas.microsoft.com/office/powerpoint/2010/main" val="1668252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64" name="think-cell Folie" r:id="rId5" imgW="416" imgH="416" progId="TCLayout.ActiveDocument.1">
                  <p:embed/>
                </p:oleObj>
              </mc:Choice>
              <mc:Fallback>
                <p:oleObj name="think-cell Foli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The Diffraction Limit</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a:t>
            </a:fld>
            <a:endParaRPr lang="en-US"/>
          </a:p>
        </p:txBody>
      </p:sp>
      <p:sp>
        <p:nvSpPr>
          <p:cNvPr id="8" name="TextBox 7">
            <a:extLst>
              <a:ext uri="{FF2B5EF4-FFF2-40B4-BE49-F238E27FC236}">
                <a16:creationId xmlns:a16="http://schemas.microsoft.com/office/drawing/2014/main" id="{005AED80-D738-4D63-86A9-452AFC95CAE1}"/>
              </a:ext>
            </a:extLst>
          </p:cNvPr>
          <p:cNvSpPr txBox="1"/>
          <p:nvPr/>
        </p:nvSpPr>
        <p:spPr>
          <a:xfrm>
            <a:off x="0" y="6550223"/>
            <a:ext cx="2748766" cy="307777"/>
          </a:xfrm>
          <a:prstGeom prst="rect">
            <a:avLst/>
          </a:prstGeom>
          <a:noFill/>
        </p:spPr>
        <p:txBody>
          <a:bodyPr wrap="none" rtlCol="0">
            <a:spAutoFit/>
          </a:bodyPr>
          <a:lstStyle/>
          <a:p>
            <a:r>
              <a:rPr lang="en-US" sz="1400" dirty="0"/>
              <a:t>Abbe et al. </a:t>
            </a:r>
            <a:r>
              <a:rPr lang="en-US" sz="1400" i="1" dirty="0"/>
              <a:t>Arch. </a:t>
            </a:r>
            <a:r>
              <a:rPr lang="en-US" sz="1400" i="1" dirty="0" err="1"/>
              <a:t>Mikroskop</a:t>
            </a:r>
            <a:r>
              <a:rPr lang="en-US" sz="1400" i="1" dirty="0"/>
              <a:t>. </a:t>
            </a:r>
            <a:r>
              <a:rPr lang="en-US" sz="1400" dirty="0"/>
              <a:t>(1873)</a:t>
            </a:r>
          </a:p>
        </p:txBody>
      </p:sp>
      <p:sp>
        <p:nvSpPr>
          <p:cNvPr id="48" name="Oval 47">
            <a:extLst>
              <a:ext uri="{FF2B5EF4-FFF2-40B4-BE49-F238E27FC236}">
                <a16:creationId xmlns:a16="http://schemas.microsoft.com/office/drawing/2014/main" id="{445464C3-DBDA-4C2D-BDF7-11572C9C6A6C}"/>
              </a:ext>
            </a:extLst>
          </p:cNvPr>
          <p:cNvSpPr/>
          <p:nvPr/>
        </p:nvSpPr>
        <p:spPr>
          <a:xfrm>
            <a:off x="2926897" y="2082515"/>
            <a:ext cx="784790" cy="375467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1CC5F138-B089-4B11-A2E7-3180D9BBC95F}"/>
              </a:ext>
            </a:extLst>
          </p:cNvPr>
          <p:cNvCxnSpPr>
            <a:cxnSpLocks/>
          </p:cNvCxnSpPr>
          <p:nvPr/>
        </p:nvCxnSpPr>
        <p:spPr>
          <a:xfrm flipV="1">
            <a:off x="1182886" y="2584679"/>
            <a:ext cx="2142407" cy="366963"/>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FF6A1D3-D2D5-478A-9902-77ACDBE15404}"/>
              </a:ext>
            </a:extLst>
          </p:cNvPr>
          <p:cNvCxnSpPr>
            <a:cxnSpLocks/>
          </p:cNvCxnSpPr>
          <p:nvPr/>
        </p:nvCxnSpPr>
        <p:spPr>
          <a:xfrm flipV="1">
            <a:off x="1182886" y="3955442"/>
            <a:ext cx="4521870" cy="8819"/>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FDEFAFC-B232-43CB-807D-A938673B1305}"/>
              </a:ext>
            </a:extLst>
          </p:cNvPr>
          <p:cNvCxnSpPr>
            <a:cxnSpLocks/>
          </p:cNvCxnSpPr>
          <p:nvPr/>
        </p:nvCxnSpPr>
        <p:spPr>
          <a:xfrm rot="10800000">
            <a:off x="1182886" y="4882000"/>
            <a:ext cx="2142407" cy="366963"/>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B1ADBB0-217D-49CF-BDBD-C39DB8D48EFF}"/>
              </a:ext>
            </a:extLst>
          </p:cNvPr>
          <p:cNvCxnSpPr>
            <a:cxnSpLocks/>
          </p:cNvCxnSpPr>
          <p:nvPr/>
        </p:nvCxnSpPr>
        <p:spPr>
          <a:xfrm>
            <a:off x="3319292" y="2584679"/>
            <a:ext cx="2352801" cy="1377376"/>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ABE6007-7F79-48C7-8340-4A0BBE489538}"/>
              </a:ext>
            </a:extLst>
          </p:cNvPr>
          <p:cNvCxnSpPr>
            <a:cxnSpLocks/>
          </p:cNvCxnSpPr>
          <p:nvPr/>
        </p:nvCxnSpPr>
        <p:spPr>
          <a:xfrm flipV="1">
            <a:off x="3321027" y="3959850"/>
            <a:ext cx="2365009" cy="1289113"/>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0A981E42-969A-43FF-BF5C-F6764E1DF0A6}"/>
              </a:ext>
            </a:extLst>
          </p:cNvPr>
          <p:cNvSpPr/>
          <p:nvPr/>
        </p:nvSpPr>
        <p:spPr>
          <a:xfrm>
            <a:off x="5619623" y="3907850"/>
            <a:ext cx="108410" cy="1084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B864B03-3243-4603-B82C-CE17CE2A03B3}"/>
                  </a:ext>
                </a:extLst>
              </p:cNvPr>
              <p:cNvSpPr txBox="1"/>
              <p:nvPr/>
            </p:nvSpPr>
            <p:spPr>
              <a:xfrm>
                <a:off x="4739258" y="3616349"/>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α</m:t>
                      </m:r>
                    </m:oMath>
                  </m:oMathPara>
                </a14:m>
                <a:endParaRPr lang="en-US" dirty="0"/>
              </a:p>
            </p:txBody>
          </p:sp>
        </mc:Choice>
        <mc:Fallback xmlns="">
          <p:sp>
            <p:nvSpPr>
              <p:cNvPr id="72" name="TextBox 71">
                <a:extLst>
                  <a:ext uri="{FF2B5EF4-FFF2-40B4-BE49-F238E27FC236}">
                    <a16:creationId xmlns:a16="http://schemas.microsoft.com/office/drawing/2014/main" id="{9B864B03-3243-4603-B82C-CE17CE2A03B3}"/>
                  </a:ext>
                </a:extLst>
              </p:cNvPr>
              <p:cNvSpPr txBox="1">
                <a:spLocks noRot="1" noChangeAspect="1" noMove="1" noResize="1" noEditPoints="1" noAdjustHandles="1" noChangeArrowheads="1" noChangeShapeType="1" noTextEdit="1"/>
              </p:cNvSpPr>
              <p:nvPr/>
            </p:nvSpPr>
            <p:spPr>
              <a:xfrm>
                <a:off x="4739258" y="3616349"/>
                <a:ext cx="185948" cy="276999"/>
              </a:xfrm>
              <a:prstGeom prst="rect">
                <a:avLst/>
              </a:prstGeom>
              <a:blipFill>
                <a:blip r:embed="rId7"/>
                <a:stretch>
                  <a:fillRect l="-19355" r="-16129"/>
                </a:stretch>
              </a:blipFill>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570295DC-210B-4063-9C72-3F3970252DC2}"/>
              </a:ext>
            </a:extLst>
          </p:cNvPr>
          <p:cNvGrpSpPr/>
          <p:nvPr/>
        </p:nvGrpSpPr>
        <p:grpSpPr>
          <a:xfrm>
            <a:off x="5233181" y="5346113"/>
            <a:ext cx="5560183" cy="930843"/>
            <a:chOff x="5233181" y="5346113"/>
            <a:chExt cx="5560183" cy="930843"/>
          </a:xfrm>
        </p:grpSpPr>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B54E6E6-0B16-4705-AD10-D421486AC785}"/>
                    </a:ext>
                  </a:extLst>
                </p:cNvPr>
                <p:cNvSpPr txBox="1"/>
                <p:nvPr/>
              </p:nvSpPr>
              <p:spPr>
                <a:xfrm>
                  <a:off x="5233181" y="5346113"/>
                  <a:ext cx="16863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r>
                          <a:rPr lang="en-US" b="0" i="1" smtClean="0">
                            <a:latin typeface="Cambria Math" panose="02040503050406030204" pitchFamily="18" charset="0"/>
                          </a:rPr>
                          <m:t> − </m:t>
                        </m:r>
                        <m:r>
                          <m:rPr>
                            <m:nor/>
                          </m:rPr>
                          <a:rPr lang="en-US" b="0" i="0" smtClean="0">
                            <a:latin typeface="Cambria Math" panose="02040503050406030204" pitchFamily="18" charset="0"/>
                          </a:rPr>
                          <m:t>wavelength</m:t>
                        </m:r>
                      </m:oMath>
                    </m:oMathPara>
                  </a14:m>
                  <a:endParaRPr lang="en-US" dirty="0"/>
                </a:p>
              </p:txBody>
            </p:sp>
          </mc:Choice>
          <mc:Fallback xmlns="">
            <p:sp>
              <p:nvSpPr>
                <p:cNvPr id="79" name="TextBox 78">
                  <a:extLst>
                    <a:ext uri="{FF2B5EF4-FFF2-40B4-BE49-F238E27FC236}">
                      <a16:creationId xmlns:a16="http://schemas.microsoft.com/office/drawing/2014/main" id="{3B54E6E6-0B16-4705-AD10-D421486AC785}"/>
                    </a:ext>
                  </a:extLst>
                </p:cNvPr>
                <p:cNvSpPr txBox="1">
                  <a:spLocks noRot="1" noChangeAspect="1" noMove="1" noResize="1" noEditPoints="1" noAdjustHandles="1" noChangeArrowheads="1" noChangeShapeType="1" noTextEdit="1"/>
                </p:cNvSpPr>
                <p:nvPr/>
              </p:nvSpPr>
              <p:spPr>
                <a:xfrm>
                  <a:off x="5233181" y="5346113"/>
                  <a:ext cx="1686359" cy="276999"/>
                </a:xfrm>
                <a:prstGeom prst="rect">
                  <a:avLst/>
                </a:prstGeom>
                <a:blipFill>
                  <a:blip r:embed="rId8"/>
                  <a:stretch>
                    <a:fillRect l="-2888" t="-2222" r="-4693"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168BB514-7FA5-45D9-B7FF-B11E8A21E577}"/>
                    </a:ext>
                  </a:extLst>
                </p:cNvPr>
                <p:cNvSpPr txBox="1"/>
                <p:nvPr/>
              </p:nvSpPr>
              <p:spPr>
                <a:xfrm>
                  <a:off x="5233181" y="5677736"/>
                  <a:ext cx="25279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cs typeface="GreekC_IV25" panose="00000400000000000000" pitchFamily="2" charset="0"/>
                          </a:rPr>
                          <m:t>α</m:t>
                        </m:r>
                        <m:r>
                          <a:rPr lang="en-US" b="0" i="1" smtClean="0">
                            <a:latin typeface="Cambria Math" panose="02040503050406030204" pitchFamily="18" charset="0"/>
                          </a:rPr>
                          <m:t> − </m:t>
                        </m:r>
                        <m:r>
                          <m:rPr>
                            <m:nor/>
                          </m:rPr>
                          <a:rPr lang="en-US" b="0" i="0" smtClean="0">
                            <a:latin typeface="Cambria Math" panose="02040503050406030204" pitchFamily="18" charset="0"/>
                          </a:rPr>
                          <m:t>semi</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aperture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angle</m:t>
                        </m:r>
                      </m:oMath>
                    </m:oMathPara>
                  </a14:m>
                  <a:endParaRPr lang="en-US" dirty="0"/>
                </a:p>
              </p:txBody>
            </p:sp>
          </mc:Choice>
          <mc:Fallback xmlns="">
            <p:sp>
              <p:nvSpPr>
                <p:cNvPr id="80" name="TextBox 79">
                  <a:extLst>
                    <a:ext uri="{FF2B5EF4-FFF2-40B4-BE49-F238E27FC236}">
                      <a16:creationId xmlns:a16="http://schemas.microsoft.com/office/drawing/2014/main" id="{168BB514-7FA5-45D9-B7FF-B11E8A21E577}"/>
                    </a:ext>
                  </a:extLst>
                </p:cNvPr>
                <p:cNvSpPr txBox="1">
                  <a:spLocks noRot="1" noChangeAspect="1" noMove="1" noResize="1" noEditPoints="1" noAdjustHandles="1" noChangeArrowheads="1" noChangeShapeType="1" noTextEdit="1"/>
                </p:cNvSpPr>
                <p:nvPr/>
              </p:nvSpPr>
              <p:spPr>
                <a:xfrm>
                  <a:off x="5233181" y="5677736"/>
                  <a:ext cx="2527936" cy="276999"/>
                </a:xfrm>
                <a:prstGeom prst="rect">
                  <a:avLst/>
                </a:prstGeom>
                <a:blipFill>
                  <a:blip r:embed="rId9"/>
                  <a:stretch>
                    <a:fillRect l="-964" t="-2174" r="-2892"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376B6EE5-18C1-4C8A-A4F4-7E14F923FCC1}"/>
                    </a:ext>
                  </a:extLst>
                </p:cNvPr>
                <p:cNvSpPr txBox="1"/>
                <p:nvPr/>
              </p:nvSpPr>
              <p:spPr>
                <a:xfrm>
                  <a:off x="8504276" y="5346113"/>
                  <a:ext cx="21159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cs typeface="GreekC_IV25" panose="00000400000000000000" pitchFamily="2" charset="0"/>
                          </a:rPr>
                          <m:t>n</m:t>
                        </m:r>
                        <m:r>
                          <a:rPr lang="en-US" b="0" i="1" smtClean="0">
                            <a:latin typeface="Cambria Math" panose="02040503050406030204" pitchFamily="18" charset="0"/>
                          </a:rPr>
                          <m:t> − </m:t>
                        </m:r>
                        <m:r>
                          <m:rPr>
                            <m:nor/>
                          </m:rPr>
                          <a:rPr lang="en-US" b="0" i="0" smtClean="0">
                            <a:latin typeface="Cambria Math" panose="02040503050406030204" pitchFamily="18" charset="0"/>
                          </a:rPr>
                          <m:t>refractive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index</m:t>
                        </m:r>
                      </m:oMath>
                    </m:oMathPara>
                  </a14:m>
                  <a:endParaRPr lang="en-US" dirty="0"/>
                </a:p>
              </p:txBody>
            </p:sp>
          </mc:Choice>
          <mc:Fallback xmlns="">
            <p:sp>
              <p:nvSpPr>
                <p:cNvPr id="81" name="TextBox 80">
                  <a:extLst>
                    <a:ext uri="{FF2B5EF4-FFF2-40B4-BE49-F238E27FC236}">
                      <a16:creationId xmlns:a16="http://schemas.microsoft.com/office/drawing/2014/main" id="{376B6EE5-18C1-4C8A-A4F4-7E14F923FCC1}"/>
                    </a:ext>
                  </a:extLst>
                </p:cNvPr>
                <p:cNvSpPr txBox="1">
                  <a:spLocks noRot="1" noChangeAspect="1" noMove="1" noResize="1" noEditPoints="1" noAdjustHandles="1" noChangeArrowheads="1" noChangeShapeType="1" noTextEdit="1"/>
                </p:cNvSpPr>
                <p:nvPr/>
              </p:nvSpPr>
              <p:spPr>
                <a:xfrm>
                  <a:off x="8504276" y="5346113"/>
                  <a:ext cx="2115964" cy="276999"/>
                </a:xfrm>
                <a:prstGeom prst="rect">
                  <a:avLst/>
                </a:prstGeom>
                <a:blipFill>
                  <a:blip r:embed="rId10"/>
                  <a:stretch>
                    <a:fillRect l="-1153" r="-259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471774A6-0B89-4A83-9074-207F61AE5BB4}"/>
                    </a:ext>
                  </a:extLst>
                </p:cNvPr>
                <p:cNvSpPr txBox="1"/>
                <p:nvPr/>
              </p:nvSpPr>
              <p:spPr>
                <a:xfrm>
                  <a:off x="8504276" y="5677735"/>
                  <a:ext cx="22890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NA</m:t>
                        </m:r>
                        <m:r>
                          <a:rPr lang="en-US" b="0" i="1" smtClean="0">
                            <a:latin typeface="Cambria Math" panose="02040503050406030204" pitchFamily="18" charset="0"/>
                          </a:rPr>
                          <m:t>− </m:t>
                        </m:r>
                        <m:r>
                          <m:rPr>
                            <m:nor/>
                          </m:rPr>
                          <a:rPr lang="en-US" b="0" i="0" smtClean="0">
                            <a:latin typeface="Cambria Math" panose="02040503050406030204" pitchFamily="18" charset="0"/>
                          </a:rPr>
                          <m:t>refractive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index</m:t>
                        </m:r>
                      </m:oMath>
                    </m:oMathPara>
                  </a14:m>
                  <a:endParaRPr lang="en-US" dirty="0"/>
                </a:p>
              </p:txBody>
            </p:sp>
          </mc:Choice>
          <mc:Fallback xmlns="">
            <p:sp>
              <p:nvSpPr>
                <p:cNvPr id="82" name="TextBox 81">
                  <a:extLst>
                    <a:ext uri="{FF2B5EF4-FFF2-40B4-BE49-F238E27FC236}">
                      <a16:creationId xmlns:a16="http://schemas.microsoft.com/office/drawing/2014/main" id="{471774A6-0B89-4A83-9074-207F61AE5BB4}"/>
                    </a:ext>
                  </a:extLst>
                </p:cNvPr>
                <p:cNvSpPr txBox="1">
                  <a:spLocks noRot="1" noChangeAspect="1" noMove="1" noResize="1" noEditPoints="1" noAdjustHandles="1" noChangeArrowheads="1" noChangeShapeType="1" noTextEdit="1"/>
                </p:cNvSpPr>
                <p:nvPr/>
              </p:nvSpPr>
              <p:spPr>
                <a:xfrm>
                  <a:off x="8504276" y="5677735"/>
                  <a:ext cx="2289088" cy="276999"/>
                </a:xfrm>
                <a:prstGeom prst="rect">
                  <a:avLst/>
                </a:prstGeom>
                <a:blipFill>
                  <a:blip r:embed="rId11"/>
                  <a:stretch>
                    <a:fillRect l="-798" r="-106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E5559AA-869C-457B-BE1A-D4E209B25F7C}"/>
                    </a:ext>
                  </a:extLst>
                </p:cNvPr>
                <p:cNvSpPr txBox="1"/>
                <p:nvPr/>
              </p:nvSpPr>
              <p:spPr>
                <a:xfrm>
                  <a:off x="8960845" y="5999957"/>
                  <a:ext cx="13969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m:rPr>
                            <m:nor/>
                          </m:rPr>
                          <a:rPr lang="en-US" b="0" i="0" smtClean="0">
                            <a:latin typeface="Cambria Math" panose="02040503050406030204" pitchFamily="18" charset="0"/>
                          </a:rPr>
                          <m:t>NA</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m:rPr>
                                <m:sty m:val="p"/>
                              </m:rPr>
                              <a:rPr lang="el-GR" b="0" i="1" smtClean="0">
                                <a:latin typeface="Cambria Math" panose="02040503050406030204" pitchFamily="18" charset="0"/>
                              </a:rPr>
                              <m:t>α</m:t>
                            </m:r>
                          </m:e>
                        </m:func>
                      </m:oMath>
                    </m:oMathPara>
                  </a14:m>
                  <a:endParaRPr lang="en-US" dirty="0"/>
                </a:p>
              </p:txBody>
            </p:sp>
          </mc:Choice>
          <mc:Fallback xmlns="">
            <p:sp>
              <p:nvSpPr>
                <p:cNvPr id="83" name="TextBox 82">
                  <a:extLst>
                    <a:ext uri="{FF2B5EF4-FFF2-40B4-BE49-F238E27FC236}">
                      <a16:creationId xmlns:a16="http://schemas.microsoft.com/office/drawing/2014/main" id="{7E5559AA-869C-457B-BE1A-D4E209B25F7C}"/>
                    </a:ext>
                  </a:extLst>
                </p:cNvPr>
                <p:cNvSpPr txBox="1">
                  <a:spLocks noRot="1" noChangeAspect="1" noMove="1" noResize="1" noEditPoints="1" noAdjustHandles="1" noChangeArrowheads="1" noChangeShapeType="1" noTextEdit="1"/>
                </p:cNvSpPr>
                <p:nvPr/>
              </p:nvSpPr>
              <p:spPr>
                <a:xfrm>
                  <a:off x="8960845" y="5999957"/>
                  <a:ext cx="1396984" cy="276999"/>
                </a:xfrm>
                <a:prstGeom prst="rect">
                  <a:avLst/>
                </a:prstGeom>
                <a:blipFill>
                  <a:blip r:embed="rId12"/>
                  <a:stretch>
                    <a:fillRect r="-2183" b="-6522"/>
                  </a:stretch>
                </a:blipFill>
              </p:spPr>
              <p:txBody>
                <a:bodyPr/>
                <a:lstStyle/>
                <a:p>
                  <a:r>
                    <a:rPr lang="en-US">
                      <a:noFill/>
                    </a:rPr>
                    <a:t> </a:t>
                  </a:r>
                </a:p>
              </p:txBody>
            </p:sp>
          </mc:Fallback>
        </mc:AlternateContent>
      </p:grpSp>
      <p:sp>
        <p:nvSpPr>
          <p:cNvPr id="84" name="Arc 83">
            <a:extLst>
              <a:ext uri="{FF2B5EF4-FFF2-40B4-BE49-F238E27FC236}">
                <a16:creationId xmlns:a16="http://schemas.microsoft.com/office/drawing/2014/main" id="{D03E6DB5-F496-433A-A64A-07D76000FB74}"/>
              </a:ext>
            </a:extLst>
          </p:cNvPr>
          <p:cNvSpPr/>
          <p:nvPr/>
        </p:nvSpPr>
        <p:spPr>
          <a:xfrm rot="14366320">
            <a:off x="4624326" y="3406517"/>
            <a:ext cx="503770" cy="615562"/>
          </a:xfrm>
          <a:prstGeom prst="arc">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B65EA160-D872-424F-ABBF-7C10339E7768}"/>
              </a:ext>
            </a:extLst>
          </p:cNvPr>
          <p:cNvSpPr/>
          <p:nvPr/>
        </p:nvSpPr>
        <p:spPr>
          <a:xfrm>
            <a:off x="5334097" y="3872827"/>
            <a:ext cx="626806" cy="169639"/>
          </a:xfrm>
          <a:prstGeom prst="ellipse">
            <a:avLst/>
          </a:prstGeom>
          <a:solidFill>
            <a:srgbClr val="C00000"/>
          </a:solidFill>
          <a:ln>
            <a:noFill/>
          </a:ln>
          <a:effectLst>
            <a:outerShdw blurRad="63500" sx="158000" sy="158000" algn="ctr" rotWithShape="0">
              <a:srgbClr val="C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ontent Placeholder 2">
            <a:extLst>
              <a:ext uri="{FF2B5EF4-FFF2-40B4-BE49-F238E27FC236}">
                <a16:creationId xmlns:a16="http://schemas.microsoft.com/office/drawing/2014/main" id="{5896D4A8-0690-439D-80F7-71F6C0F61FB2}"/>
              </a:ext>
            </a:extLst>
          </p:cNvPr>
          <p:cNvSpPr>
            <a:spLocks noGrp="1"/>
          </p:cNvSpPr>
          <p:nvPr>
            <p:ph idx="1"/>
          </p:nvPr>
        </p:nvSpPr>
        <p:spPr>
          <a:xfrm>
            <a:off x="9708105" y="2643961"/>
            <a:ext cx="2061087" cy="340508"/>
          </a:xfrm>
        </p:spPr>
        <p:txBody>
          <a:bodyPr>
            <a:normAutofit fontScale="92500" lnSpcReduction="10000"/>
          </a:bodyPr>
          <a:lstStyle/>
          <a:p>
            <a:pPr marL="0" indent="0" algn="ctr">
              <a:buNone/>
            </a:pPr>
            <a:r>
              <a:rPr lang="en-US" sz="2000" dirty="0">
                <a:latin typeface="Arial" panose="020B0604020202020204" pitchFamily="34" charset="0"/>
                <a:cs typeface="Arial" panose="020B0604020202020204" pitchFamily="34" charset="0"/>
              </a:rPr>
              <a:t>Abbe Equation</a:t>
            </a:r>
          </a:p>
        </p:txBody>
      </p:sp>
      <p:grpSp>
        <p:nvGrpSpPr>
          <p:cNvPr id="98" name="Group 97">
            <a:extLst>
              <a:ext uri="{FF2B5EF4-FFF2-40B4-BE49-F238E27FC236}">
                <a16:creationId xmlns:a16="http://schemas.microsoft.com/office/drawing/2014/main" id="{A35394D1-80AA-4071-9575-CC0BA6E990D7}"/>
              </a:ext>
            </a:extLst>
          </p:cNvPr>
          <p:cNvGrpSpPr/>
          <p:nvPr/>
        </p:nvGrpSpPr>
        <p:grpSpPr>
          <a:xfrm>
            <a:off x="5906619" y="1963052"/>
            <a:ext cx="3790969" cy="2779853"/>
            <a:chOff x="5906619" y="1963052"/>
            <a:chExt cx="3790969" cy="2779853"/>
          </a:xfrm>
        </p:grpSpPr>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892DD15-93B7-4BF8-AAC2-C86F3B8124DC}"/>
                    </a:ext>
                  </a:extLst>
                </p:cNvPr>
                <p:cNvSpPr txBox="1"/>
                <p:nvPr/>
              </p:nvSpPr>
              <p:spPr>
                <a:xfrm>
                  <a:off x="8114714" y="2458404"/>
                  <a:ext cx="1048942" cy="524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Δ</m:t>
                        </m:r>
                        <m:r>
                          <a:rPr lang="en-US" b="0" i="1" smtClean="0">
                            <a:latin typeface="Cambria Math" panose="02040503050406030204" pitchFamily="18" charset="0"/>
                          </a:rPr>
                          <m:t>𝑥</m:t>
                        </m:r>
                        <m:r>
                          <a:rPr lang="el-GR" i="1" smtClean="0">
                            <a:latin typeface="Cambria Math" panose="02040503050406030204" pitchFamily="18" charset="0"/>
                          </a:rPr>
                          <m:t>≈</m:t>
                        </m:r>
                        <m:f>
                          <m:fPr>
                            <m:ctrlPr>
                              <a:rPr lang="el-GR" i="1" smtClean="0">
                                <a:latin typeface="Cambria Math" panose="02040503050406030204" pitchFamily="18" charset="0"/>
                              </a:rPr>
                            </m:ctrlPr>
                          </m:fPr>
                          <m:num>
                            <m:r>
                              <m:rPr>
                                <m:sty m:val="p"/>
                              </m:rPr>
                              <a:rPr lang="el-GR" i="1" smtClean="0">
                                <a:latin typeface="Cambria Math" panose="02040503050406030204" pitchFamily="18" charset="0"/>
                              </a:rPr>
                              <m:t>λ</m:t>
                            </m:r>
                          </m:num>
                          <m:den>
                            <m:r>
                              <a:rPr lang="en-US" b="0" i="1" smtClean="0">
                                <a:latin typeface="Cambria Math" panose="02040503050406030204" pitchFamily="18" charset="0"/>
                              </a:rPr>
                              <m:t>2</m:t>
                            </m:r>
                            <m:r>
                              <m:rPr>
                                <m:nor/>
                              </m:rPr>
                              <a:rPr lang="en-US" b="0" i="0" smtClean="0">
                                <a:latin typeface="Cambria Math" panose="02040503050406030204" pitchFamily="18" charset="0"/>
                              </a:rPr>
                              <m:t>NA</m:t>
                            </m:r>
                          </m:den>
                        </m:f>
                      </m:oMath>
                    </m:oMathPara>
                  </a14:m>
                  <a:endParaRPr lang="en-US" dirty="0"/>
                </a:p>
              </p:txBody>
            </p:sp>
          </mc:Choice>
          <mc:Fallback xmlns="">
            <p:sp>
              <p:nvSpPr>
                <p:cNvPr id="71" name="TextBox 70">
                  <a:extLst>
                    <a:ext uri="{FF2B5EF4-FFF2-40B4-BE49-F238E27FC236}">
                      <a16:creationId xmlns:a16="http://schemas.microsoft.com/office/drawing/2014/main" id="{0892DD15-93B7-4BF8-AAC2-C86F3B8124DC}"/>
                    </a:ext>
                  </a:extLst>
                </p:cNvPr>
                <p:cNvSpPr txBox="1">
                  <a:spLocks noRot="1" noChangeAspect="1" noMove="1" noResize="1" noEditPoints="1" noAdjustHandles="1" noChangeArrowheads="1" noChangeShapeType="1" noTextEdit="1"/>
                </p:cNvSpPr>
                <p:nvPr/>
              </p:nvSpPr>
              <p:spPr>
                <a:xfrm>
                  <a:off x="8114714" y="2458404"/>
                  <a:ext cx="1048942" cy="52488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7EC4FB3-C77E-465A-B7BC-453A0A586570}"/>
                    </a:ext>
                  </a:extLst>
                </p:cNvPr>
                <p:cNvSpPr txBox="1"/>
                <p:nvPr/>
              </p:nvSpPr>
              <p:spPr>
                <a:xfrm>
                  <a:off x="5906619" y="4465906"/>
                  <a:ext cx="13791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Δ</m:t>
                        </m:r>
                        <m:r>
                          <a:rPr lang="en-US" b="0" i="1" smtClean="0">
                            <a:latin typeface="Cambria Math" panose="02040503050406030204" pitchFamily="18" charset="0"/>
                          </a:rPr>
                          <m:t>𝑥</m:t>
                        </m:r>
                        <m:r>
                          <a:rPr lang="el-GR" i="1" smtClean="0">
                            <a:latin typeface="Cambria Math" panose="02040503050406030204" pitchFamily="18" charset="0"/>
                          </a:rPr>
                          <m:t>≥</m:t>
                        </m:r>
                        <m:r>
                          <a:rPr lang="en-US" b="0" i="1" smtClean="0">
                            <a:latin typeface="Cambria Math" panose="02040503050406030204" pitchFamily="18" charset="0"/>
                          </a:rPr>
                          <m:t>200 </m:t>
                        </m:r>
                        <m:r>
                          <m:rPr>
                            <m:nor/>
                          </m:rPr>
                          <a:rPr lang="en-US" b="0" i="0" smtClean="0">
                            <a:latin typeface="Cambria Math" panose="02040503050406030204" pitchFamily="18" charset="0"/>
                          </a:rPr>
                          <m:t>nm</m:t>
                        </m:r>
                      </m:oMath>
                    </m:oMathPara>
                  </a14:m>
                  <a:endParaRPr lang="en-US" dirty="0"/>
                </a:p>
              </p:txBody>
            </p:sp>
          </mc:Choice>
          <mc:Fallback xmlns="">
            <p:sp>
              <p:nvSpPr>
                <p:cNvPr id="74" name="TextBox 73">
                  <a:extLst>
                    <a:ext uri="{FF2B5EF4-FFF2-40B4-BE49-F238E27FC236}">
                      <a16:creationId xmlns:a16="http://schemas.microsoft.com/office/drawing/2014/main" id="{67EC4FB3-C77E-465A-B7BC-453A0A586570}"/>
                    </a:ext>
                  </a:extLst>
                </p:cNvPr>
                <p:cNvSpPr txBox="1">
                  <a:spLocks noRot="1" noChangeAspect="1" noMove="1" noResize="1" noEditPoints="1" noAdjustHandles="1" noChangeArrowheads="1" noChangeShapeType="1" noTextEdit="1"/>
                </p:cNvSpPr>
                <p:nvPr/>
              </p:nvSpPr>
              <p:spPr>
                <a:xfrm>
                  <a:off x="5906619" y="4465906"/>
                  <a:ext cx="1379160" cy="276999"/>
                </a:xfrm>
                <a:prstGeom prst="rect">
                  <a:avLst/>
                </a:prstGeom>
                <a:blipFill>
                  <a:blip r:embed="rId14"/>
                  <a:stretch>
                    <a:fillRect l="-3982" r="-2655" b="-11111"/>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D4D5740E-0A9F-4034-B9AC-BAAC19826AD9}"/>
                </a:ext>
              </a:extLst>
            </p:cNvPr>
            <p:cNvCxnSpPr>
              <a:cxnSpLocks/>
            </p:cNvCxnSpPr>
            <p:nvPr/>
          </p:nvCxnSpPr>
          <p:spPr>
            <a:xfrm flipV="1">
              <a:off x="6097151" y="3890874"/>
              <a:ext cx="664989" cy="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0D2F6D9-8311-4108-BC0A-79E1C0E232E6}"/>
                </a:ext>
              </a:extLst>
            </p:cNvPr>
            <p:cNvCxnSpPr>
              <a:cxnSpLocks/>
            </p:cNvCxnSpPr>
            <p:nvPr/>
          </p:nvCxnSpPr>
          <p:spPr>
            <a:xfrm flipV="1">
              <a:off x="6097150" y="4036368"/>
              <a:ext cx="664989" cy="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C01ABFC1-4995-4AC6-AA89-F080BFC5C1C1}"/>
                </a:ext>
              </a:extLst>
            </p:cNvPr>
            <p:cNvSpPr/>
            <p:nvPr/>
          </p:nvSpPr>
          <p:spPr>
            <a:xfrm>
              <a:off x="7870956" y="2369445"/>
              <a:ext cx="1515979" cy="72363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ontent Placeholder 2">
              <a:extLst>
                <a:ext uri="{FF2B5EF4-FFF2-40B4-BE49-F238E27FC236}">
                  <a16:creationId xmlns:a16="http://schemas.microsoft.com/office/drawing/2014/main" id="{402A6E64-F4A5-4072-9737-D33494C7A707}"/>
                </a:ext>
              </a:extLst>
            </p:cNvPr>
            <p:cNvSpPr txBox="1">
              <a:spLocks/>
            </p:cNvSpPr>
            <p:nvPr/>
          </p:nvSpPr>
          <p:spPr>
            <a:xfrm>
              <a:off x="7636501" y="1963052"/>
              <a:ext cx="2061087" cy="3405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rial" panose="020B0604020202020204" pitchFamily="34" charset="0"/>
                  <a:cs typeface="Arial" panose="020B0604020202020204" pitchFamily="34" charset="0"/>
                </a:rPr>
                <a:t>Lateral resolution</a:t>
              </a:r>
            </a:p>
          </p:txBody>
        </p:sp>
      </p:grpSp>
      <p:grpSp>
        <p:nvGrpSpPr>
          <p:cNvPr id="99" name="Group 98">
            <a:extLst>
              <a:ext uri="{FF2B5EF4-FFF2-40B4-BE49-F238E27FC236}">
                <a16:creationId xmlns:a16="http://schemas.microsoft.com/office/drawing/2014/main" id="{562114AD-DAA6-47D9-A6AA-3074D6ED5890}"/>
              </a:ext>
            </a:extLst>
          </p:cNvPr>
          <p:cNvGrpSpPr/>
          <p:nvPr/>
        </p:nvGrpSpPr>
        <p:grpSpPr>
          <a:xfrm>
            <a:off x="5032661" y="2529150"/>
            <a:ext cx="4608482" cy="2138257"/>
            <a:chOff x="5032661" y="2529150"/>
            <a:chExt cx="4608482" cy="2138257"/>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8B321F6-8114-4E36-9BE5-6142A4E7AD92}"/>
                    </a:ext>
                  </a:extLst>
                </p:cNvPr>
                <p:cNvSpPr txBox="1"/>
                <p:nvPr/>
              </p:nvSpPr>
              <p:spPr>
                <a:xfrm>
                  <a:off x="8083206" y="4027871"/>
                  <a:ext cx="1013804" cy="524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Δ</m:t>
                        </m:r>
                        <m:r>
                          <a:rPr lang="en-US" b="0" i="1" smtClean="0">
                            <a:latin typeface="Cambria Math" panose="02040503050406030204" pitchFamily="18" charset="0"/>
                          </a:rPr>
                          <m:t>𝑧</m:t>
                        </m:r>
                        <m:r>
                          <a:rPr lang="el-GR"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m:rPr>
                                <m:sty m:val="p"/>
                              </m:rPr>
                              <a:rPr lang="el-GR" b="0" i="1" smtClean="0">
                                <a:latin typeface="Cambria Math" panose="02040503050406030204" pitchFamily="18" charset="0"/>
                              </a:rPr>
                              <m:t>λ</m:t>
                            </m:r>
                            <m:r>
                              <a:rPr lang="en-US" b="0" i="1" smtClean="0">
                                <a:latin typeface="Cambria Math" panose="02040503050406030204" pitchFamily="18" charset="0"/>
                              </a:rPr>
                              <m:t>𝑛</m:t>
                            </m:r>
                          </m:num>
                          <m:den>
                            <m:sSup>
                              <m:sSupPr>
                                <m:ctrlPr>
                                  <a:rPr lang="en-US" b="0" i="1" smtClean="0">
                                    <a:latin typeface="Cambria Math" panose="02040503050406030204" pitchFamily="18" charset="0"/>
                                  </a:rPr>
                                </m:ctrlPr>
                              </m:sSupPr>
                              <m:e>
                                <m:r>
                                  <m:rPr>
                                    <m:nor/>
                                  </m:rPr>
                                  <a:rPr lang="en-US" b="0" i="0" smtClean="0">
                                    <a:latin typeface="Cambria Math" panose="02040503050406030204" pitchFamily="18" charset="0"/>
                                  </a:rPr>
                                  <m:t>NA</m:t>
                                </m:r>
                              </m:e>
                              <m:sup>
                                <m:r>
                                  <a:rPr lang="en-US" b="0" i="1" smtClean="0">
                                    <a:latin typeface="Cambria Math" panose="02040503050406030204" pitchFamily="18" charset="0"/>
                                  </a:rPr>
                                  <m:t>2</m:t>
                                </m:r>
                              </m:sup>
                            </m:sSup>
                          </m:den>
                        </m:f>
                      </m:oMath>
                    </m:oMathPara>
                  </a14:m>
                  <a:endParaRPr lang="en-US" dirty="0"/>
                </a:p>
              </p:txBody>
            </p:sp>
          </mc:Choice>
          <mc:Fallback xmlns="">
            <p:sp>
              <p:nvSpPr>
                <p:cNvPr id="70" name="TextBox 69">
                  <a:extLst>
                    <a:ext uri="{FF2B5EF4-FFF2-40B4-BE49-F238E27FC236}">
                      <a16:creationId xmlns:a16="http://schemas.microsoft.com/office/drawing/2014/main" id="{48B321F6-8114-4E36-9BE5-6142A4E7AD92}"/>
                    </a:ext>
                  </a:extLst>
                </p:cNvPr>
                <p:cNvSpPr txBox="1">
                  <a:spLocks noRot="1" noChangeAspect="1" noMove="1" noResize="1" noEditPoints="1" noAdjustHandles="1" noChangeArrowheads="1" noChangeShapeType="1" noTextEdit="1"/>
                </p:cNvSpPr>
                <p:nvPr/>
              </p:nvSpPr>
              <p:spPr>
                <a:xfrm>
                  <a:off x="8083206" y="4027871"/>
                  <a:ext cx="1013804" cy="52488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6D1176A-EED5-43EE-8E41-259ECAD09CF3}"/>
                    </a:ext>
                  </a:extLst>
                </p:cNvPr>
                <p:cNvSpPr txBox="1"/>
                <p:nvPr/>
              </p:nvSpPr>
              <p:spPr>
                <a:xfrm>
                  <a:off x="5032661" y="2529150"/>
                  <a:ext cx="1364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Δ</m:t>
                        </m:r>
                        <m:r>
                          <a:rPr lang="en-US" b="0" i="1" smtClean="0">
                            <a:latin typeface="Cambria Math" panose="02040503050406030204" pitchFamily="18" charset="0"/>
                          </a:rPr>
                          <m:t>𝑧</m:t>
                        </m:r>
                        <m:r>
                          <a:rPr lang="el-GR" i="1" smtClean="0">
                            <a:latin typeface="Cambria Math" panose="02040503050406030204" pitchFamily="18" charset="0"/>
                          </a:rPr>
                          <m:t>≥</m:t>
                        </m:r>
                        <m:r>
                          <a:rPr lang="en-US" b="0" i="1" smtClean="0">
                            <a:latin typeface="Cambria Math" panose="02040503050406030204" pitchFamily="18" charset="0"/>
                          </a:rPr>
                          <m:t>500 </m:t>
                        </m:r>
                        <m:r>
                          <m:rPr>
                            <m:nor/>
                          </m:rPr>
                          <a:rPr lang="en-US" b="0" i="0" smtClean="0">
                            <a:latin typeface="Cambria Math" panose="02040503050406030204" pitchFamily="18" charset="0"/>
                          </a:rPr>
                          <m:t>nm</m:t>
                        </m:r>
                      </m:oMath>
                    </m:oMathPara>
                  </a14:m>
                  <a:endParaRPr lang="en-US" dirty="0"/>
                </a:p>
              </p:txBody>
            </p:sp>
          </mc:Choice>
          <mc:Fallback xmlns="">
            <p:sp>
              <p:nvSpPr>
                <p:cNvPr id="73" name="TextBox 72">
                  <a:extLst>
                    <a:ext uri="{FF2B5EF4-FFF2-40B4-BE49-F238E27FC236}">
                      <a16:creationId xmlns:a16="http://schemas.microsoft.com/office/drawing/2014/main" id="{B6D1176A-EED5-43EE-8E41-259ECAD09CF3}"/>
                    </a:ext>
                  </a:extLst>
                </p:cNvPr>
                <p:cNvSpPr txBox="1">
                  <a:spLocks noRot="1" noChangeAspect="1" noMove="1" noResize="1" noEditPoints="1" noAdjustHandles="1" noChangeArrowheads="1" noChangeShapeType="1" noTextEdit="1"/>
                </p:cNvSpPr>
                <p:nvPr/>
              </p:nvSpPr>
              <p:spPr>
                <a:xfrm>
                  <a:off x="5032661" y="2529150"/>
                  <a:ext cx="1364925" cy="276999"/>
                </a:xfrm>
                <a:prstGeom prst="rect">
                  <a:avLst/>
                </a:prstGeom>
                <a:blipFill>
                  <a:blip r:embed="rId16"/>
                  <a:stretch>
                    <a:fillRect l="-4036" r="-2691" b="-11111"/>
                  </a:stretch>
                </a:blipFill>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A37FF93E-08B3-4C0F-BCDB-1AC311A25CEC}"/>
                </a:ext>
              </a:extLst>
            </p:cNvPr>
            <p:cNvCxnSpPr>
              <a:cxnSpLocks/>
            </p:cNvCxnSpPr>
            <p:nvPr/>
          </p:nvCxnSpPr>
          <p:spPr>
            <a:xfrm flipV="1">
              <a:off x="5306360" y="2951642"/>
              <a:ext cx="0" cy="86609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55A727B-11F4-4AAC-95C7-F5A5FFC8F44C}"/>
                </a:ext>
              </a:extLst>
            </p:cNvPr>
            <p:cNvCxnSpPr>
              <a:cxnSpLocks/>
            </p:cNvCxnSpPr>
            <p:nvPr/>
          </p:nvCxnSpPr>
          <p:spPr>
            <a:xfrm flipV="1">
              <a:off x="5970240" y="2951642"/>
              <a:ext cx="0" cy="86609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8C0E6138-127C-402F-B3EB-9861A9E3008B}"/>
                </a:ext>
              </a:extLst>
            </p:cNvPr>
            <p:cNvSpPr/>
            <p:nvPr/>
          </p:nvSpPr>
          <p:spPr>
            <a:xfrm>
              <a:off x="7901591" y="3943773"/>
              <a:ext cx="1515979" cy="72363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ontent Placeholder 2">
              <a:extLst>
                <a:ext uri="{FF2B5EF4-FFF2-40B4-BE49-F238E27FC236}">
                  <a16:creationId xmlns:a16="http://schemas.microsoft.com/office/drawing/2014/main" id="{8EB03917-3AC3-45C1-A7F8-04641C3DAAFF}"/>
                </a:ext>
              </a:extLst>
            </p:cNvPr>
            <p:cNvSpPr txBox="1">
              <a:spLocks/>
            </p:cNvSpPr>
            <p:nvPr/>
          </p:nvSpPr>
          <p:spPr>
            <a:xfrm>
              <a:off x="7580056" y="3524814"/>
              <a:ext cx="2061087" cy="3405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rial" panose="020B0604020202020204" pitchFamily="34" charset="0"/>
                  <a:cs typeface="Arial" panose="020B0604020202020204" pitchFamily="34" charset="0"/>
                </a:rPr>
                <a:t>Axial resolution</a:t>
              </a:r>
            </a:p>
          </p:txBody>
        </p:sp>
      </p:grpSp>
      <p:grpSp>
        <p:nvGrpSpPr>
          <p:cNvPr id="7" name="Gruppieren 6">
            <a:extLst>
              <a:ext uri="{FF2B5EF4-FFF2-40B4-BE49-F238E27FC236}">
                <a16:creationId xmlns:a16="http://schemas.microsoft.com/office/drawing/2014/main" id="{6B1D92BE-D737-4C2C-82AB-492F338C212F}"/>
              </a:ext>
            </a:extLst>
          </p:cNvPr>
          <p:cNvGrpSpPr/>
          <p:nvPr/>
        </p:nvGrpSpPr>
        <p:grpSpPr>
          <a:xfrm>
            <a:off x="4261757" y="1180945"/>
            <a:ext cx="7584622" cy="3987048"/>
            <a:chOff x="4261757" y="1180945"/>
            <a:chExt cx="7584622" cy="3987048"/>
          </a:xfrm>
        </p:grpSpPr>
        <p:sp>
          <p:nvSpPr>
            <p:cNvPr id="6" name="Rechteck 5">
              <a:extLst>
                <a:ext uri="{FF2B5EF4-FFF2-40B4-BE49-F238E27FC236}">
                  <a16:creationId xmlns:a16="http://schemas.microsoft.com/office/drawing/2014/main" id="{3A783A1A-B6F2-453E-B587-4E976EF89A37}"/>
                </a:ext>
              </a:extLst>
            </p:cNvPr>
            <p:cNvSpPr/>
            <p:nvPr/>
          </p:nvSpPr>
          <p:spPr>
            <a:xfrm>
              <a:off x="4261757" y="1690688"/>
              <a:ext cx="7584622" cy="34773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Content Placeholder 2">
              <a:extLst>
                <a:ext uri="{FF2B5EF4-FFF2-40B4-BE49-F238E27FC236}">
                  <a16:creationId xmlns:a16="http://schemas.microsoft.com/office/drawing/2014/main" id="{87C35283-44CD-4795-9CB5-EE5BA1450A3D}"/>
                </a:ext>
              </a:extLst>
            </p:cNvPr>
            <p:cNvSpPr txBox="1">
              <a:spLocks/>
            </p:cNvSpPr>
            <p:nvPr/>
          </p:nvSpPr>
          <p:spPr>
            <a:xfrm>
              <a:off x="7476492" y="1180945"/>
              <a:ext cx="3820886" cy="39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rgbClr val="FF0000"/>
                  </a:solidFill>
                  <a:latin typeface="Arial" panose="020B0604020202020204" pitchFamily="34" charset="0"/>
                  <a:cs typeface="Arial" panose="020B0604020202020204" pitchFamily="34" charset="0"/>
                </a:rPr>
                <a:t>Point </a:t>
              </a:r>
              <a:r>
                <a:rPr lang="en-US" sz="1900" b="1" dirty="0">
                  <a:solidFill>
                    <a:srgbClr val="FF0000"/>
                  </a:solidFill>
                  <a:latin typeface="Arial" panose="020B0604020202020204" pitchFamily="34" charset="0"/>
                  <a:cs typeface="Arial" panose="020B0604020202020204" pitchFamily="34" charset="0"/>
                </a:rPr>
                <a:t>Spread</a:t>
              </a:r>
              <a:r>
                <a:rPr lang="en-US" sz="2000" b="1" dirty="0">
                  <a:solidFill>
                    <a:srgbClr val="FF0000"/>
                  </a:solidFill>
                  <a:latin typeface="Arial" panose="020B0604020202020204" pitchFamily="34" charset="0"/>
                  <a:cs typeface="Arial" panose="020B0604020202020204" pitchFamily="34" charset="0"/>
                </a:rPr>
                <a:t> Function (PSF)</a:t>
              </a:r>
            </a:p>
          </p:txBody>
        </p:sp>
      </p:grpSp>
    </p:spTree>
    <p:extLst>
      <p:ext uri="{BB962C8B-B14F-4D97-AF65-F5344CB8AC3E}">
        <p14:creationId xmlns:p14="http://schemas.microsoft.com/office/powerpoint/2010/main" val="17987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p:cTn id="11" dur="500" fill="hold"/>
                                        <p:tgtEl>
                                          <p:spTgt spid="47"/>
                                        </p:tgtEl>
                                        <p:attrNameLst>
                                          <p:attrName>ppt_w</p:attrName>
                                        </p:attrNameLst>
                                      </p:cBhvr>
                                      <p:tavLst>
                                        <p:tav tm="0">
                                          <p:val>
                                            <p:fltVal val="0"/>
                                          </p:val>
                                        </p:tav>
                                        <p:tav tm="100000">
                                          <p:val>
                                            <p:strVal val="#ppt_w"/>
                                          </p:val>
                                        </p:tav>
                                      </p:tavLst>
                                    </p:anim>
                                    <p:anim calcmode="lin" valueType="num">
                                      <p:cBhvr>
                                        <p:cTn id="12" dur="500" fill="hold"/>
                                        <p:tgtEl>
                                          <p:spTgt spid="47"/>
                                        </p:tgtEl>
                                        <p:attrNameLst>
                                          <p:attrName>ppt_h</p:attrName>
                                        </p:attrNameLst>
                                      </p:cBhvr>
                                      <p:tavLst>
                                        <p:tav tm="0">
                                          <p:val>
                                            <p:fltVal val="0"/>
                                          </p:val>
                                        </p:tav>
                                        <p:tav tm="100000">
                                          <p:val>
                                            <p:strVal val="#ppt_h"/>
                                          </p:val>
                                        </p:tav>
                                      </p:tavLst>
                                    </p:anim>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47" grpId="0" animBg="1"/>
      <p:bldP spid="9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Current Approaches in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30</a:t>
            </a:fld>
            <a:endParaRPr lang="en-US"/>
          </a:p>
        </p:txBody>
      </p:sp>
      <p:sp>
        <p:nvSpPr>
          <p:cNvPr id="5" name="TextBox 4">
            <a:extLst>
              <a:ext uri="{FF2B5EF4-FFF2-40B4-BE49-F238E27FC236}">
                <a16:creationId xmlns:a16="http://schemas.microsoft.com/office/drawing/2014/main" id="{0286DB61-CDC5-4A25-BA7A-45FD39E52BBA}"/>
              </a:ext>
            </a:extLst>
          </p:cNvPr>
          <p:cNvSpPr txBox="1"/>
          <p:nvPr/>
        </p:nvSpPr>
        <p:spPr>
          <a:xfrm>
            <a:off x="838200" y="1690688"/>
            <a:ext cx="7510133"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They differ primarily in how ON/OFF switching is achieved:</a:t>
            </a:r>
          </a:p>
        </p:txBody>
      </p:sp>
      <p:grpSp>
        <p:nvGrpSpPr>
          <p:cNvPr id="3" name="Group 2">
            <a:extLst>
              <a:ext uri="{FF2B5EF4-FFF2-40B4-BE49-F238E27FC236}">
                <a16:creationId xmlns:a16="http://schemas.microsoft.com/office/drawing/2014/main" id="{7A33B375-A52F-4AD9-91B3-5989697F3BD3}"/>
              </a:ext>
            </a:extLst>
          </p:cNvPr>
          <p:cNvGrpSpPr/>
          <p:nvPr/>
        </p:nvGrpSpPr>
        <p:grpSpPr>
          <a:xfrm>
            <a:off x="1761927" y="2496729"/>
            <a:ext cx="9005597" cy="3233355"/>
            <a:chOff x="1761927" y="2496729"/>
            <a:chExt cx="9005597" cy="3233355"/>
          </a:xfrm>
        </p:grpSpPr>
        <p:sp>
          <p:nvSpPr>
            <p:cNvPr id="84" name="TextBox 83">
              <a:extLst>
                <a:ext uri="{FF2B5EF4-FFF2-40B4-BE49-F238E27FC236}">
                  <a16:creationId xmlns:a16="http://schemas.microsoft.com/office/drawing/2014/main" id="{7A20F5C6-377B-47FD-BBA5-8988103F5EF4}"/>
                </a:ext>
              </a:extLst>
            </p:cNvPr>
            <p:cNvSpPr txBox="1"/>
            <p:nvPr/>
          </p:nvSpPr>
          <p:spPr>
            <a:xfrm>
              <a:off x="1761928" y="2496729"/>
              <a:ext cx="3539623" cy="430887"/>
            </a:xfrm>
            <a:prstGeom prst="rect">
              <a:avLst/>
            </a:prstGeom>
            <a:noFill/>
          </p:spPr>
          <p:txBody>
            <a:bodyPr wrap="none" rtlCol="0">
              <a:spAutoFit/>
            </a:bodyPr>
            <a:lstStyle/>
            <a:p>
              <a:r>
                <a:rPr lang="en-US" sz="2200" b="1" dirty="0">
                  <a:solidFill>
                    <a:srgbClr val="C00000"/>
                  </a:solidFill>
                  <a:latin typeface="Arial" panose="020B0604020202020204" pitchFamily="34" charset="0"/>
                  <a:cs typeface="Arial" panose="020B0604020202020204" pitchFamily="34" charset="0"/>
                </a:rPr>
                <a:t>(f)PALM </a:t>
              </a:r>
              <a:r>
                <a:rPr lang="en-US" sz="2200" dirty="0">
                  <a:latin typeface="Arial" panose="020B0604020202020204" pitchFamily="34" charset="0"/>
                  <a:cs typeface="Arial" panose="020B0604020202020204" pitchFamily="34" charset="0"/>
                </a:rPr>
                <a:t>– photoactivation </a:t>
              </a:r>
            </a:p>
          </p:txBody>
        </p:sp>
        <p:sp>
          <p:nvSpPr>
            <p:cNvPr id="85" name="TextBox 84">
              <a:extLst>
                <a:ext uri="{FF2B5EF4-FFF2-40B4-BE49-F238E27FC236}">
                  <a16:creationId xmlns:a16="http://schemas.microsoft.com/office/drawing/2014/main" id="{CD8A4CDD-8B19-4CB9-A7DF-18C9A3D2D4AB}"/>
                </a:ext>
              </a:extLst>
            </p:cNvPr>
            <p:cNvSpPr txBox="1"/>
            <p:nvPr/>
          </p:nvSpPr>
          <p:spPr>
            <a:xfrm>
              <a:off x="1761928" y="3112708"/>
              <a:ext cx="7638373" cy="430887"/>
            </a:xfrm>
            <a:prstGeom prst="rect">
              <a:avLst/>
            </a:prstGeom>
            <a:noFill/>
          </p:spPr>
          <p:txBody>
            <a:bodyPr wrap="none" rtlCol="0">
              <a:spAutoFit/>
            </a:bodyPr>
            <a:lstStyle/>
            <a:p>
              <a:r>
                <a:rPr lang="en-US" sz="2200" b="1" dirty="0">
                  <a:solidFill>
                    <a:srgbClr val="C00000"/>
                  </a:solidFill>
                  <a:latin typeface="Arial" panose="020B0604020202020204" pitchFamily="34" charset="0"/>
                  <a:cs typeface="Arial" panose="020B0604020202020204" pitchFamily="34" charset="0"/>
                </a:rPr>
                <a:t>STORM</a:t>
              </a:r>
              <a:r>
                <a:rPr lang="en-US" sz="2200" dirty="0">
                  <a:latin typeface="Arial" panose="020B0604020202020204" pitchFamily="34" charset="0"/>
                  <a:cs typeface="Arial" panose="020B0604020202020204" pitchFamily="34" charset="0"/>
                </a:rPr>
                <a:t> – </a:t>
              </a:r>
              <a:r>
                <a:rPr lang="en-US" sz="2200" dirty="0" err="1">
                  <a:latin typeface="Arial" panose="020B0604020202020204" pitchFamily="34" charset="0"/>
                  <a:cs typeface="Arial" panose="020B0604020202020204" pitchFamily="34" charset="0"/>
                </a:rPr>
                <a:t>photoswitching</a:t>
              </a:r>
              <a:r>
                <a:rPr lang="en-US" sz="2200" dirty="0">
                  <a:latin typeface="Arial" panose="020B0604020202020204" pitchFamily="34" charset="0"/>
                  <a:cs typeface="Arial" panose="020B0604020202020204" pitchFamily="34" charset="0"/>
                </a:rPr>
                <a:t> of activator and reporter dye-pair </a:t>
              </a:r>
            </a:p>
          </p:txBody>
        </p:sp>
        <p:sp>
          <p:nvSpPr>
            <p:cNvPr id="86" name="TextBox 85">
              <a:extLst>
                <a:ext uri="{FF2B5EF4-FFF2-40B4-BE49-F238E27FC236}">
                  <a16:creationId xmlns:a16="http://schemas.microsoft.com/office/drawing/2014/main" id="{9FBCFE5A-0397-40E9-AFA0-A90EF9D15F4E}"/>
                </a:ext>
              </a:extLst>
            </p:cNvPr>
            <p:cNvSpPr txBox="1"/>
            <p:nvPr/>
          </p:nvSpPr>
          <p:spPr>
            <a:xfrm>
              <a:off x="1761928" y="3728687"/>
              <a:ext cx="8809654" cy="769441"/>
            </a:xfrm>
            <a:prstGeom prst="rect">
              <a:avLst/>
            </a:prstGeom>
            <a:noFill/>
          </p:spPr>
          <p:txBody>
            <a:bodyPr wrap="square" rtlCol="0">
              <a:spAutoFit/>
            </a:bodyPr>
            <a:lstStyle/>
            <a:p>
              <a:r>
                <a:rPr lang="en-US" sz="2200" b="1" dirty="0" err="1">
                  <a:solidFill>
                    <a:srgbClr val="C00000"/>
                  </a:solidFill>
                  <a:latin typeface="Arial" panose="020B0604020202020204" pitchFamily="34" charset="0"/>
                  <a:cs typeface="Arial" panose="020B0604020202020204" pitchFamily="34" charset="0"/>
                </a:rPr>
                <a:t>dSTORM</a:t>
              </a:r>
              <a:r>
                <a:rPr lang="en-US" sz="2200" dirty="0">
                  <a:latin typeface="Arial" panose="020B0604020202020204" pitchFamily="34" charset="0"/>
                  <a:cs typeface="Arial" panose="020B0604020202020204" pitchFamily="34" charset="0"/>
                </a:rPr>
                <a:t> – conventional fluorescent probes in the presence of thiols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transfer dyes to a long-lived OFF state</a:t>
              </a:r>
            </a:p>
          </p:txBody>
        </p:sp>
        <p:sp>
          <p:nvSpPr>
            <p:cNvPr id="87" name="TextBox 86">
              <a:extLst>
                <a:ext uri="{FF2B5EF4-FFF2-40B4-BE49-F238E27FC236}">
                  <a16:creationId xmlns:a16="http://schemas.microsoft.com/office/drawing/2014/main" id="{F542E485-0692-4742-96DD-6852EFE1AFFA}"/>
                </a:ext>
              </a:extLst>
            </p:cNvPr>
            <p:cNvSpPr txBox="1"/>
            <p:nvPr/>
          </p:nvSpPr>
          <p:spPr>
            <a:xfrm>
              <a:off x="1761928" y="4683220"/>
              <a:ext cx="7960568" cy="430887"/>
            </a:xfrm>
            <a:prstGeom prst="rect">
              <a:avLst/>
            </a:prstGeom>
            <a:noFill/>
          </p:spPr>
          <p:txBody>
            <a:bodyPr wrap="square" rtlCol="0">
              <a:spAutoFit/>
            </a:bodyPr>
            <a:lstStyle/>
            <a:p>
              <a:r>
                <a:rPr lang="en-US" sz="2200" b="1" dirty="0">
                  <a:solidFill>
                    <a:srgbClr val="C00000"/>
                  </a:solidFill>
                  <a:latin typeface="Arial" panose="020B0604020202020204" pitchFamily="34" charset="0"/>
                  <a:cs typeface="Arial" panose="020B0604020202020204" pitchFamily="34" charset="0"/>
                </a:rPr>
                <a:t>(f)BALM </a:t>
              </a:r>
              <a:r>
                <a:rPr lang="en-US" sz="2200" dirty="0">
                  <a:latin typeface="Arial" panose="020B0604020202020204" pitchFamily="34" charset="0"/>
                  <a:cs typeface="Arial" panose="020B0604020202020204" pitchFamily="34" charset="0"/>
                </a:rPr>
                <a:t>– binding and fluorescence activation of specific dyes</a:t>
              </a:r>
            </a:p>
          </p:txBody>
        </p:sp>
        <p:sp>
          <p:nvSpPr>
            <p:cNvPr id="88" name="TextBox 87">
              <a:extLst>
                <a:ext uri="{FF2B5EF4-FFF2-40B4-BE49-F238E27FC236}">
                  <a16:creationId xmlns:a16="http://schemas.microsoft.com/office/drawing/2014/main" id="{203F736A-AA06-4891-8C83-84531A961155}"/>
                </a:ext>
              </a:extLst>
            </p:cNvPr>
            <p:cNvSpPr txBox="1"/>
            <p:nvPr/>
          </p:nvSpPr>
          <p:spPr>
            <a:xfrm>
              <a:off x="1761927" y="5299197"/>
              <a:ext cx="9005597" cy="430887"/>
            </a:xfrm>
            <a:prstGeom prst="rect">
              <a:avLst/>
            </a:prstGeom>
            <a:noFill/>
          </p:spPr>
          <p:txBody>
            <a:bodyPr wrap="square" rtlCol="0">
              <a:spAutoFit/>
            </a:bodyPr>
            <a:lstStyle/>
            <a:p>
              <a:r>
                <a:rPr lang="en-US" sz="2200" b="1" dirty="0">
                  <a:solidFill>
                    <a:srgbClr val="C00000"/>
                  </a:solidFill>
                  <a:latin typeface="Arial" panose="020B0604020202020204" pitchFamily="34" charset="0"/>
                  <a:cs typeface="Arial" panose="020B0604020202020204" pitchFamily="34" charset="0"/>
                </a:rPr>
                <a:t>DNA-PAINT/Exchange-PAINT </a:t>
              </a:r>
              <a:r>
                <a:rPr lang="en-US" sz="2200" dirty="0">
                  <a:latin typeface="Arial" panose="020B0604020202020204" pitchFamily="34" charset="0"/>
                  <a:cs typeface="Arial" panose="020B0604020202020204" pitchFamily="34" charset="0"/>
                </a:rPr>
                <a:t>– transient oligonucleotide hybridization</a:t>
              </a:r>
            </a:p>
          </p:txBody>
        </p:sp>
      </p:grpSp>
      <p:sp>
        <p:nvSpPr>
          <p:cNvPr id="11" name="TextBox 10">
            <a:extLst>
              <a:ext uri="{FF2B5EF4-FFF2-40B4-BE49-F238E27FC236}">
                <a16:creationId xmlns:a16="http://schemas.microsoft.com/office/drawing/2014/main" id="{BA2E7944-8620-4D72-97F0-C0EA7D8D81FA}"/>
              </a:ext>
            </a:extLst>
          </p:cNvPr>
          <p:cNvSpPr txBox="1"/>
          <p:nvPr/>
        </p:nvSpPr>
        <p:spPr>
          <a:xfrm>
            <a:off x="0" y="6339892"/>
            <a:ext cx="12192000" cy="523220"/>
          </a:xfrm>
          <a:prstGeom prst="rect">
            <a:avLst/>
          </a:prstGeom>
          <a:noFill/>
        </p:spPr>
        <p:txBody>
          <a:bodyPr wrap="square" rtlCol="0">
            <a:spAutoFit/>
          </a:bodyPr>
          <a:lstStyle/>
          <a:p>
            <a:r>
              <a:rPr lang="en-US" sz="1400" dirty="0"/>
              <a:t>Betzig et al. </a:t>
            </a:r>
            <a:r>
              <a:rPr lang="en-US" sz="1400" i="1" dirty="0"/>
              <a:t>Science </a:t>
            </a:r>
            <a:r>
              <a:rPr lang="en-US" sz="1400" dirty="0"/>
              <a:t>(2006), Hess et al. </a:t>
            </a:r>
            <a:r>
              <a:rPr lang="en-US" sz="1400" i="1" dirty="0" err="1"/>
              <a:t>Biophy</a:t>
            </a:r>
            <a:r>
              <a:rPr lang="en-US" sz="1400" i="1" dirty="0"/>
              <a:t>. J. </a:t>
            </a:r>
            <a:r>
              <a:rPr lang="en-US" sz="1400" dirty="0"/>
              <a:t>(2006), Rust et al. </a:t>
            </a:r>
            <a:r>
              <a:rPr lang="en-US" sz="1400" i="1" dirty="0"/>
              <a:t>Nature Methods. </a:t>
            </a:r>
            <a:r>
              <a:rPr lang="en-US" sz="1400" dirty="0"/>
              <a:t>(2006), </a:t>
            </a:r>
            <a:r>
              <a:rPr lang="en-US" sz="1400" dirty="0" err="1"/>
              <a:t>Heilemann</a:t>
            </a:r>
            <a:r>
              <a:rPr lang="en-US" sz="1400" dirty="0"/>
              <a:t> et al.</a:t>
            </a:r>
            <a:r>
              <a:rPr lang="en-US" sz="1400" i="1" dirty="0"/>
              <a:t> </a:t>
            </a:r>
            <a:r>
              <a:rPr lang="en-US" sz="1400" i="1" dirty="0" err="1"/>
              <a:t>Angew</a:t>
            </a:r>
            <a:r>
              <a:rPr lang="en-US" sz="1400" i="1" dirty="0"/>
              <a:t> Chem Int Ed Engl. </a:t>
            </a:r>
            <a:r>
              <a:rPr lang="en-US" sz="1400" dirty="0"/>
              <a:t>(2008), Schoen et al. </a:t>
            </a:r>
            <a:r>
              <a:rPr lang="en-US" sz="1400" i="1" dirty="0"/>
              <a:t>Nano Lett. </a:t>
            </a:r>
            <a:r>
              <a:rPr lang="en-US" sz="1400" dirty="0"/>
              <a:t>(2011), </a:t>
            </a:r>
            <a:r>
              <a:rPr lang="en-US" sz="1400" dirty="0" err="1"/>
              <a:t>Szczurek</a:t>
            </a:r>
            <a:r>
              <a:rPr lang="en-US" sz="1400" dirty="0"/>
              <a:t> et al. </a:t>
            </a:r>
            <a:r>
              <a:rPr lang="en-US" sz="1400" i="1" dirty="0"/>
              <a:t>Nucleic Acids Res. </a:t>
            </a:r>
            <a:r>
              <a:rPr lang="en-US" sz="1400" dirty="0"/>
              <a:t>(2017), Jungmann et al. </a:t>
            </a:r>
            <a:r>
              <a:rPr lang="en-US" sz="1400" i="1" dirty="0"/>
              <a:t>Nano Lett. </a:t>
            </a:r>
            <a:r>
              <a:rPr lang="en-US" sz="1400" dirty="0"/>
              <a:t>(2010), Jungmann et al. </a:t>
            </a:r>
            <a:r>
              <a:rPr lang="en-US" sz="1400" i="1" dirty="0"/>
              <a:t>Nat. Methods </a:t>
            </a:r>
            <a:r>
              <a:rPr lang="en-US" sz="1400" dirty="0"/>
              <a:t>(2010), Jungmann et al. </a:t>
            </a:r>
            <a:r>
              <a:rPr lang="en-US" sz="1400" i="1" dirty="0"/>
              <a:t>Nat. Methods </a:t>
            </a:r>
            <a:r>
              <a:rPr lang="en-US" sz="1400" dirty="0"/>
              <a:t>(2014)</a:t>
            </a:r>
          </a:p>
        </p:txBody>
      </p:sp>
    </p:spTree>
    <p:extLst>
      <p:ext uri="{BB962C8B-B14F-4D97-AF65-F5344CB8AC3E}">
        <p14:creationId xmlns:p14="http://schemas.microsoft.com/office/powerpoint/2010/main" val="592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B615FA0-E7DD-4B2F-A67E-0E6A8CB2F2DA}"/>
              </a:ext>
            </a:extLst>
          </p:cNvPr>
          <p:cNvGraphicFramePr>
            <a:graphicFrameLocks noChangeAspect="1"/>
          </p:cNvGraphicFramePr>
          <p:nvPr>
            <p:custDataLst>
              <p:tags r:id="rId2"/>
            </p:custDataLst>
            <p:extLst>
              <p:ext uri="{D42A27DB-BD31-4B8C-83A1-F6EECF244321}">
                <p14:modId xmlns:p14="http://schemas.microsoft.com/office/powerpoint/2010/main" val="4218594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6" name="think-cell Folie" r:id="rId5" imgW="416" imgH="416" progId="TCLayout.ActiveDocument.1">
                  <p:embed/>
                </p:oleObj>
              </mc:Choice>
              <mc:Fallback>
                <p:oleObj name="think-cell Foli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365125"/>
            <a:ext cx="10626090" cy="1325563"/>
          </a:xfrm>
        </p:spPr>
        <p:txBody>
          <a:bodyPr vert="horz">
            <a:normAutofit/>
          </a:bodyPr>
          <a:lstStyle/>
          <a:p>
            <a:r>
              <a:rPr lang="en-US" sz="4000" b="1" dirty="0">
                <a:latin typeface="Arial" panose="020B0604020202020204" pitchFamily="34" charset="0"/>
                <a:cs typeface="Arial" panose="020B0604020202020204" pitchFamily="34" charset="0"/>
              </a:rPr>
              <a:t>Linkage errors of various fluorescent labelling approaches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31</a:t>
            </a:fld>
            <a:endParaRPr lang="en-US"/>
          </a:p>
        </p:txBody>
      </p:sp>
      <p:sp>
        <p:nvSpPr>
          <p:cNvPr id="11" name="TextBox 10">
            <a:extLst>
              <a:ext uri="{FF2B5EF4-FFF2-40B4-BE49-F238E27FC236}">
                <a16:creationId xmlns:a16="http://schemas.microsoft.com/office/drawing/2014/main" id="{BA2E7944-8620-4D72-97F0-C0EA7D8D81FA}"/>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pic>
        <p:nvPicPr>
          <p:cNvPr id="14338" name="Picture 2" descr="Fig. 2">
            <a:extLst>
              <a:ext uri="{FF2B5EF4-FFF2-40B4-BE49-F238E27FC236}">
                <a16:creationId xmlns:a16="http://schemas.microsoft.com/office/drawing/2014/main" id="{E082EAB2-0843-4784-AA4B-FDC50244B3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0902" b="-138"/>
          <a:stretch/>
        </p:blipFill>
        <p:spPr bwMode="auto">
          <a:xfrm>
            <a:off x="1473676" y="2026322"/>
            <a:ext cx="9244647" cy="4183676"/>
          </a:xfrm>
          <a:prstGeom prst="rect">
            <a:avLst/>
          </a:prstGeom>
          <a:noFill/>
          <a:extLst>
            <a:ext uri="{909E8E84-426E-40DD-AFC4-6F175D3DCCD1}">
              <a14:hiddenFill xmlns:a14="http://schemas.microsoft.com/office/drawing/2010/main">
                <a:solidFill>
                  <a:srgbClr val="FFFFFF"/>
                </a:solidFill>
              </a14:hiddenFill>
            </a:ext>
          </a:extLst>
        </p:spPr>
      </p:pic>
      <p:grpSp>
        <p:nvGrpSpPr>
          <p:cNvPr id="14336" name="Gruppieren 14335">
            <a:extLst>
              <a:ext uri="{FF2B5EF4-FFF2-40B4-BE49-F238E27FC236}">
                <a16:creationId xmlns:a16="http://schemas.microsoft.com/office/drawing/2014/main" id="{B2C11E73-3474-49CE-885E-39EDA7869908}"/>
              </a:ext>
            </a:extLst>
          </p:cNvPr>
          <p:cNvGrpSpPr/>
          <p:nvPr/>
        </p:nvGrpSpPr>
        <p:grpSpPr>
          <a:xfrm>
            <a:off x="9818370" y="2129192"/>
            <a:ext cx="1459233" cy="476848"/>
            <a:chOff x="9818370" y="2129192"/>
            <a:chExt cx="1459233" cy="476848"/>
          </a:xfrm>
        </p:grpSpPr>
        <p:sp>
          <p:nvSpPr>
            <p:cNvPr id="30" name="Rechteck 29">
              <a:extLst>
                <a:ext uri="{FF2B5EF4-FFF2-40B4-BE49-F238E27FC236}">
                  <a16:creationId xmlns:a16="http://schemas.microsoft.com/office/drawing/2014/main" id="{727677D1-1C31-4C56-8B5C-DA764F8883B4}"/>
                </a:ext>
              </a:extLst>
            </p:cNvPr>
            <p:cNvSpPr/>
            <p:nvPr/>
          </p:nvSpPr>
          <p:spPr>
            <a:xfrm>
              <a:off x="9818370" y="2129192"/>
              <a:ext cx="1002823" cy="4768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feld 30">
              <a:extLst>
                <a:ext uri="{FF2B5EF4-FFF2-40B4-BE49-F238E27FC236}">
                  <a16:creationId xmlns:a16="http://schemas.microsoft.com/office/drawing/2014/main" id="{5208E371-8E7A-4239-8D15-8744730E99AE}"/>
                </a:ext>
              </a:extLst>
            </p:cNvPr>
            <p:cNvSpPr txBox="1"/>
            <p:nvPr/>
          </p:nvSpPr>
          <p:spPr>
            <a:xfrm>
              <a:off x="10866913" y="2182950"/>
              <a:ext cx="410690" cy="369332"/>
            </a:xfrm>
            <a:prstGeom prst="rect">
              <a:avLst/>
            </a:prstGeom>
            <a:noFill/>
          </p:spPr>
          <p:txBody>
            <a:bodyPr wrap="none" rtlCol="0">
              <a:spAutoFit/>
            </a:bodyPr>
            <a:lstStyle/>
            <a:p>
              <a:r>
                <a:rPr lang="en-US" b="1" dirty="0">
                  <a:solidFill>
                    <a:srgbClr val="FF0000"/>
                  </a:solidFill>
                </a:rPr>
                <a:t>!!!</a:t>
              </a:r>
            </a:p>
          </p:txBody>
        </p:sp>
      </p:grpSp>
    </p:spTree>
    <p:extLst>
      <p:ext uri="{BB962C8B-B14F-4D97-AF65-F5344CB8AC3E}">
        <p14:creationId xmlns:p14="http://schemas.microsoft.com/office/powerpoint/2010/main" val="193627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Buffers in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32</a:t>
            </a:fld>
            <a:endParaRPr lang="en-US" dirty="0"/>
          </a:p>
        </p:txBody>
      </p:sp>
      <p:sp>
        <p:nvSpPr>
          <p:cNvPr id="8" name="TextBox 7">
            <a:extLst>
              <a:ext uri="{FF2B5EF4-FFF2-40B4-BE49-F238E27FC236}">
                <a16:creationId xmlns:a16="http://schemas.microsoft.com/office/drawing/2014/main" id="{B803FA65-689F-4616-ACDD-DD55738CB6EE}"/>
              </a:ext>
            </a:extLst>
          </p:cNvPr>
          <p:cNvSpPr txBox="1"/>
          <p:nvPr/>
        </p:nvSpPr>
        <p:spPr>
          <a:xfrm>
            <a:off x="0" y="6550223"/>
            <a:ext cx="3695371" cy="307777"/>
          </a:xfrm>
          <a:prstGeom prst="rect">
            <a:avLst/>
          </a:prstGeom>
          <a:noFill/>
        </p:spPr>
        <p:txBody>
          <a:bodyPr wrap="none" rtlCol="0">
            <a:spAutoFit/>
          </a:bodyPr>
          <a:lstStyle/>
          <a:p>
            <a:r>
              <a:rPr lang="en-US" sz="1400" dirty="0"/>
              <a:t>Vogelsang et al. </a:t>
            </a:r>
            <a:r>
              <a:rPr lang="en-US" sz="1400" i="1" dirty="0" err="1"/>
              <a:t>Angew</a:t>
            </a:r>
            <a:r>
              <a:rPr lang="en-US" sz="1400" i="1" dirty="0"/>
              <a:t> Chem Int Ed Engl. </a:t>
            </a:r>
            <a:r>
              <a:rPr lang="en-US" sz="1400" dirty="0"/>
              <a:t>(2008)</a:t>
            </a:r>
          </a:p>
        </p:txBody>
      </p:sp>
      <p:sp>
        <p:nvSpPr>
          <p:cNvPr id="9" name="TextBox 8">
            <a:extLst>
              <a:ext uri="{FF2B5EF4-FFF2-40B4-BE49-F238E27FC236}">
                <a16:creationId xmlns:a16="http://schemas.microsoft.com/office/drawing/2014/main" id="{58C2765F-5492-44E7-AFAE-725C4266786E}"/>
              </a:ext>
            </a:extLst>
          </p:cNvPr>
          <p:cNvSpPr txBox="1"/>
          <p:nvPr/>
        </p:nvSpPr>
        <p:spPr>
          <a:xfrm>
            <a:off x="794129" y="1740101"/>
            <a:ext cx="10789811" cy="769441"/>
          </a:xfrm>
          <a:prstGeom prst="rect">
            <a:avLst/>
          </a:prstGeom>
          <a:noFill/>
        </p:spPr>
        <p:txBody>
          <a:bodyPr wrap="square" rtlCol="0">
            <a:spAutoFit/>
          </a:bodyPr>
          <a:lstStyle/>
          <a:p>
            <a:r>
              <a:rPr lang="en-US" sz="2200" dirty="0">
                <a:solidFill>
                  <a:srgbClr val="202020"/>
                </a:solidFill>
                <a:latin typeface="Helvetica" panose="020B0604020202020204" pitchFamily="34" charset="0"/>
              </a:rPr>
              <a:t>D</a:t>
            </a:r>
            <a:r>
              <a:rPr lang="en-US" sz="2200" b="0" i="0" dirty="0">
                <a:solidFill>
                  <a:srgbClr val="202020"/>
                </a:solidFill>
                <a:effectLst/>
                <a:latin typeface="Helvetica" panose="020B0604020202020204" pitchFamily="34" charset="0"/>
              </a:rPr>
              <a:t>ifferent dyes blink optimally in different imaging buffers. Therefore, the acquisition of good quality 2- and 3-color images </a:t>
            </a:r>
            <a:r>
              <a:rPr lang="en-US" sz="2200" dirty="0">
                <a:solidFill>
                  <a:srgbClr val="202020"/>
                </a:solidFill>
                <a:latin typeface="Helvetica" panose="020B0604020202020204" pitchFamily="34" charset="0"/>
              </a:rPr>
              <a:t>can be </a:t>
            </a:r>
            <a:r>
              <a:rPr lang="en-US" sz="2200" b="0" i="0" dirty="0">
                <a:solidFill>
                  <a:srgbClr val="202020"/>
                </a:solidFill>
                <a:effectLst/>
                <a:latin typeface="Helvetica" panose="020B0604020202020204" pitchFamily="34" charset="0"/>
              </a:rPr>
              <a:t>challenging.</a:t>
            </a:r>
            <a:endParaRPr lang="en-US" sz="2200" dirty="0"/>
          </a:p>
        </p:txBody>
      </p:sp>
      <p:grpSp>
        <p:nvGrpSpPr>
          <p:cNvPr id="3" name="Group 2">
            <a:extLst>
              <a:ext uri="{FF2B5EF4-FFF2-40B4-BE49-F238E27FC236}">
                <a16:creationId xmlns:a16="http://schemas.microsoft.com/office/drawing/2014/main" id="{E59EC74A-3261-4969-8776-15A88C21C3A2}"/>
              </a:ext>
            </a:extLst>
          </p:cNvPr>
          <p:cNvGrpSpPr/>
          <p:nvPr/>
        </p:nvGrpSpPr>
        <p:grpSpPr>
          <a:xfrm>
            <a:off x="2332720" y="2762029"/>
            <a:ext cx="7712628" cy="3422455"/>
            <a:chOff x="2332720" y="2762029"/>
            <a:chExt cx="7712628" cy="3422455"/>
          </a:xfrm>
        </p:grpSpPr>
        <p:sp>
          <p:nvSpPr>
            <p:cNvPr id="15" name="TextBox 14">
              <a:extLst>
                <a:ext uri="{FF2B5EF4-FFF2-40B4-BE49-F238E27FC236}">
                  <a16:creationId xmlns:a16="http://schemas.microsoft.com/office/drawing/2014/main" id="{425DC806-312D-4821-B10E-4C50B331C8BF}"/>
                </a:ext>
              </a:extLst>
            </p:cNvPr>
            <p:cNvSpPr txBox="1"/>
            <p:nvPr/>
          </p:nvSpPr>
          <p:spPr>
            <a:xfrm>
              <a:off x="2332720" y="2762029"/>
              <a:ext cx="7712628" cy="400110"/>
            </a:xfrm>
            <a:prstGeom prst="rect">
              <a:avLst/>
            </a:prstGeom>
            <a:noFill/>
          </p:spPr>
          <p:txBody>
            <a:bodyPr wrap="square" rtlCol="0">
              <a:spAutoFit/>
            </a:bodyPr>
            <a:lstStyle/>
            <a:p>
              <a:pPr algn="ctr"/>
              <a:r>
                <a:rPr lang="en-US" sz="2000" b="1" i="0" u="sng" dirty="0">
                  <a:solidFill>
                    <a:srgbClr val="1C1D1E"/>
                  </a:solidFill>
                  <a:effectLst/>
                  <a:latin typeface="Arial" panose="020B0604020202020204" pitchFamily="34" charset="0"/>
                  <a:cs typeface="Arial" panose="020B0604020202020204" pitchFamily="34" charset="0"/>
                </a:rPr>
                <a:t>Average photon counts per molecule in different buffers</a:t>
              </a:r>
              <a:endParaRPr lang="en-US" sz="2000" b="1" u="sng"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B0D1660-410B-40CB-B478-F0A2A5CA5502}"/>
                </a:ext>
              </a:extLst>
            </p:cNvPr>
            <p:cNvGrpSpPr/>
            <p:nvPr/>
          </p:nvGrpSpPr>
          <p:grpSpPr>
            <a:xfrm>
              <a:off x="2352106" y="3207244"/>
              <a:ext cx="7487788" cy="2977240"/>
              <a:chOff x="2173184" y="3340264"/>
              <a:chExt cx="7487788" cy="2977240"/>
            </a:xfrm>
          </p:grpSpPr>
          <p:pic>
            <p:nvPicPr>
              <p:cNvPr id="17" name="Picture 2" descr="image">
                <a:extLst>
                  <a:ext uri="{FF2B5EF4-FFF2-40B4-BE49-F238E27FC236}">
                    <a16:creationId xmlns:a16="http://schemas.microsoft.com/office/drawing/2014/main" id="{A10158B3-FE4D-4287-B58D-A049F9C3B6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8652"/>
              <a:stretch/>
            </p:blipFill>
            <p:spPr bwMode="auto">
              <a:xfrm>
                <a:off x="2356460" y="3371645"/>
                <a:ext cx="3710627" cy="29339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a:extLst>
                  <a:ext uri="{FF2B5EF4-FFF2-40B4-BE49-F238E27FC236}">
                    <a16:creationId xmlns:a16="http://schemas.microsoft.com/office/drawing/2014/main" id="{27F2EBAB-B87D-4C34-94C6-FA920F162A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5" t="53333" r="4942" b="-2708"/>
              <a:stretch/>
            </p:blipFill>
            <p:spPr bwMode="auto">
              <a:xfrm>
                <a:off x="6369132" y="3496366"/>
                <a:ext cx="3291840" cy="28211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FD05862-4C94-4A88-87B3-2F1AB4B7BA29}"/>
                  </a:ext>
                </a:extLst>
              </p:cNvPr>
              <p:cNvSpPr/>
              <p:nvPr/>
            </p:nvSpPr>
            <p:spPr>
              <a:xfrm>
                <a:off x="2173184" y="3340264"/>
                <a:ext cx="432668" cy="533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8001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Buffers in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33</a:t>
            </a:fld>
            <a:endParaRPr lang="en-US" dirty="0"/>
          </a:p>
        </p:txBody>
      </p:sp>
      <p:grpSp>
        <p:nvGrpSpPr>
          <p:cNvPr id="3" name="Group 2">
            <a:extLst>
              <a:ext uri="{FF2B5EF4-FFF2-40B4-BE49-F238E27FC236}">
                <a16:creationId xmlns:a16="http://schemas.microsoft.com/office/drawing/2014/main" id="{DFFDAEE5-07B1-41BC-BBEF-F38E4F7BAEB9}"/>
              </a:ext>
            </a:extLst>
          </p:cNvPr>
          <p:cNvGrpSpPr/>
          <p:nvPr/>
        </p:nvGrpSpPr>
        <p:grpSpPr>
          <a:xfrm>
            <a:off x="374129" y="1674174"/>
            <a:ext cx="7267365" cy="6653384"/>
            <a:chOff x="374129" y="1674174"/>
            <a:chExt cx="7267365" cy="6653384"/>
          </a:xfrm>
        </p:grpSpPr>
        <p:pic>
          <p:nvPicPr>
            <p:cNvPr id="6" name="Picture 5" descr="Text&#10;&#10;Description automatically generated">
              <a:extLst>
                <a:ext uri="{FF2B5EF4-FFF2-40B4-BE49-F238E27FC236}">
                  <a16:creationId xmlns:a16="http://schemas.microsoft.com/office/drawing/2014/main" id="{C6D01FC5-F1F1-4F3B-964C-79C266124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84" y="1674174"/>
              <a:ext cx="2452020" cy="3238461"/>
            </a:xfrm>
            <a:prstGeom prst="rect">
              <a:avLst/>
            </a:prstGeom>
            <a:effectLst>
              <a:outerShdw blurRad="63500" sx="102000" sy="102000" algn="ctr" rotWithShape="0">
                <a:prstClr val="black">
                  <a:alpha val="40000"/>
                </a:prstClr>
              </a:outerShdw>
            </a:effectLst>
          </p:spPr>
        </p:pic>
        <p:pic>
          <p:nvPicPr>
            <p:cNvPr id="18" name="Picture 17" descr="A computer screen capture&#10;&#10;Description automatically generated with low confidence">
              <a:extLst>
                <a:ext uri="{FF2B5EF4-FFF2-40B4-BE49-F238E27FC236}">
                  <a16:creationId xmlns:a16="http://schemas.microsoft.com/office/drawing/2014/main" id="{904932AA-124E-4CBB-9467-32C4D3388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688" y="2374383"/>
              <a:ext cx="2448480" cy="3231496"/>
            </a:xfrm>
            <a:prstGeom prst="rect">
              <a:avLst/>
            </a:prstGeom>
            <a:effectLst>
              <a:outerShdw blurRad="63500" sx="102000" sy="102000" algn="ctr" rotWithShape="0">
                <a:prstClr val="black">
                  <a:alpha val="40000"/>
                </a:prstClr>
              </a:outerShdw>
            </a:effectLst>
          </p:spPr>
        </p:pic>
        <p:pic>
          <p:nvPicPr>
            <p:cNvPr id="16" name="Picture 15" descr="Text&#10;&#10;Description automatically generated">
              <a:extLst>
                <a:ext uri="{FF2B5EF4-FFF2-40B4-BE49-F238E27FC236}">
                  <a16:creationId xmlns:a16="http://schemas.microsoft.com/office/drawing/2014/main" id="{65D2A1BB-71CE-4543-B2BD-D8A7273C8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29" y="3183172"/>
              <a:ext cx="2663238" cy="3231496"/>
            </a:xfrm>
            <a:prstGeom prst="rect">
              <a:avLst/>
            </a:prstGeom>
            <a:effectLst>
              <a:outerShdw blurRad="63500" sx="102000" sy="102000" algn="ctr" rotWithShape="0">
                <a:prstClr val="black">
                  <a:alpha val="40000"/>
                </a:prstClr>
              </a:outerShdw>
            </a:effectLst>
          </p:spPr>
        </p:pic>
        <p:pic>
          <p:nvPicPr>
            <p:cNvPr id="12" name="Picture 11" descr="Text&#10;&#10;Description automatically generated">
              <a:extLst>
                <a:ext uri="{FF2B5EF4-FFF2-40B4-BE49-F238E27FC236}">
                  <a16:creationId xmlns:a16="http://schemas.microsoft.com/office/drawing/2014/main" id="{736A9E8E-F3CE-4E76-B5A2-DEDF6714DB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384" y="1674174"/>
              <a:ext cx="2452361" cy="3231496"/>
            </a:xfrm>
            <a:prstGeom prst="rect">
              <a:avLst/>
            </a:prstGeom>
            <a:effectLst>
              <a:outerShdw blurRad="63500" sx="102000" sy="102000" algn="ctr" rotWithShape="0">
                <a:prstClr val="black">
                  <a:alpha val="40000"/>
                </a:prstClr>
              </a:outerShdw>
            </a:effectLst>
          </p:spPr>
        </p:pic>
        <p:pic>
          <p:nvPicPr>
            <p:cNvPr id="10" name="Picture 9" descr="Text&#10;&#10;Description automatically generated">
              <a:extLst>
                <a:ext uri="{FF2B5EF4-FFF2-40B4-BE49-F238E27FC236}">
                  <a16:creationId xmlns:a16="http://schemas.microsoft.com/office/drawing/2014/main" id="{202E70D8-9EDE-4665-B864-2FD72092F5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848" y="2870959"/>
              <a:ext cx="2573401" cy="3619498"/>
            </a:xfrm>
            <a:prstGeom prst="rect">
              <a:avLst/>
            </a:prstGeom>
            <a:effectLst>
              <a:outerShdw blurRad="63500" sx="102000" sy="102000" algn="ctr"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id="{00314006-36D0-49F6-8722-926C3AD5C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6106" y="3924817"/>
              <a:ext cx="3265388" cy="4355276"/>
            </a:xfrm>
            <a:prstGeom prst="rect">
              <a:avLst/>
            </a:prstGeom>
            <a:effectLst>
              <a:outerShdw blurRad="63500" sx="102000" sy="102000" algn="ctr"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AFA773AC-DB26-42FD-A9EE-020CDCED24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681" y="4385142"/>
              <a:ext cx="2973095" cy="3942416"/>
            </a:xfrm>
            <a:prstGeom prst="rect">
              <a:avLst/>
            </a:prstGeom>
            <a:effectLst>
              <a:outerShdw blurRad="63500" sx="102000" sy="102000" algn="ctr" rotWithShape="0">
                <a:prstClr val="black">
                  <a:alpha val="40000"/>
                </a:prstClr>
              </a:outerShdw>
            </a:effectLst>
          </p:spPr>
        </p:pic>
      </p:grpSp>
      <p:sp>
        <p:nvSpPr>
          <p:cNvPr id="17" name="TextBox 16">
            <a:extLst>
              <a:ext uri="{FF2B5EF4-FFF2-40B4-BE49-F238E27FC236}">
                <a16:creationId xmlns:a16="http://schemas.microsoft.com/office/drawing/2014/main" id="{343A3066-02A3-4546-BCBB-B984AB92255A}"/>
              </a:ext>
            </a:extLst>
          </p:cNvPr>
          <p:cNvSpPr txBox="1"/>
          <p:nvPr/>
        </p:nvSpPr>
        <p:spPr>
          <a:xfrm>
            <a:off x="7927532" y="1859339"/>
            <a:ext cx="3803784" cy="3139321"/>
          </a:xfrm>
          <a:prstGeom prst="rect">
            <a:avLst/>
          </a:prstGeom>
          <a:noFill/>
        </p:spPr>
        <p:txBody>
          <a:bodyPr wrap="square" rtlCol="0">
            <a:spAutoFit/>
          </a:bodyPr>
          <a:lstStyle/>
          <a:p>
            <a:r>
              <a:rPr lang="en-US" sz="2200" u="sng" dirty="0">
                <a:latin typeface="Arial" panose="020B0604020202020204" pitchFamily="34" charset="0"/>
                <a:cs typeface="Arial" panose="020B0604020202020204" pitchFamily="34" charset="0"/>
              </a:rPr>
              <a:t>Advice:</a:t>
            </a:r>
            <a:r>
              <a:rPr lang="en-US" sz="2200" dirty="0">
                <a:latin typeface="Arial" panose="020B0604020202020204" pitchFamily="34" charset="0"/>
                <a:cs typeface="Arial" panose="020B0604020202020204" pitchFamily="34" charset="0"/>
              </a:rPr>
              <a:t> Once you have picked a dye for your SMLM experiment depending on your microscope (available lasers) and biological constraints, make yourself familiar with which buffers are most suitable and test &amp; optimize them.</a:t>
            </a:r>
          </a:p>
        </p:txBody>
      </p:sp>
    </p:spTree>
    <p:extLst>
      <p:ext uri="{BB962C8B-B14F-4D97-AF65-F5344CB8AC3E}">
        <p14:creationId xmlns:p14="http://schemas.microsoft.com/office/powerpoint/2010/main" val="28300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Buffers in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34</a:t>
            </a:fld>
            <a:endParaRPr lang="en-US"/>
          </a:p>
        </p:txBody>
      </p:sp>
      <p:sp>
        <p:nvSpPr>
          <p:cNvPr id="23" name="TextBox 22">
            <a:extLst>
              <a:ext uri="{FF2B5EF4-FFF2-40B4-BE49-F238E27FC236}">
                <a16:creationId xmlns:a16="http://schemas.microsoft.com/office/drawing/2014/main" id="{FBE058F5-7967-4C63-9D19-5E0B4EDE5F36}"/>
              </a:ext>
            </a:extLst>
          </p:cNvPr>
          <p:cNvSpPr txBox="1"/>
          <p:nvPr/>
        </p:nvSpPr>
        <p:spPr>
          <a:xfrm>
            <a:off x="0" y="6550223"/>
            <a:ext cx="2686761" cy="307777"/>
          </a:xfrm>
          <a:prstGeom prst="rect">
            <a:avLst/>
          </a:prstGeom>
          <a:noFill/>
        </p:spPr>
        <p:txBody>
          <a:bodyPr wrap="none" rtlCol="0">
            <a:spAutoFit/>
          </a:bodyPr>
          <a:lstStyle/>
          <a:p>
            <a:r>
              <a:rPr lang="en-US" sz="1400" dirty="0" err="1"/>
              <a:t>Nahidiazar</a:t>
            </a:r>
            <a:r>
              <a:rPr lang="en-US" sz="1400" dirty="0"/>
              <a:t> et al. </a:t>
            </a:r>
            <a:r>
              <a:rPr lang="en-US" sz="1400" i="1" dirty="0"/>
              <a:t>PLOS ONE </a:t>
            </a:r>
            <a:r>
              <a:rPr lang="en-US" sz="1400" dirty="0"/>
              <a:t>(2016)</a:t>
            </a:r>
          </a:p>
        </p:txBody>
      </p:sp>
      <p:pic>
        <p:nvPicPr>
          <p:cNvPr id="30" name="Picture 29" descr="Chart, treemap chart&#10;&#10;Description automatically generated">
            <a:extLst>
              <a:ext uri="{FF2B5EF4-FFF2-40B4-BE49-F238E27FC236}">
                <a16:creationId xmlns:a16="http://schemas.microsoft.com/office/drawing/2014/main" id="{4ABA5F5E-0F73-4566-8EE4-01AE8D226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497" y="1690688"/>
            <a:ext cx="7283419" cy="4551410"/>
          </a:xfrm>
          <a:prstGeom prst="rect">
            <a:avLst/>
          </a:prstGeom>
        </p:spPr>
      </p:pic>
      <p:sp>
        <p:nvSpPr>
          <p:cNvPr id="3" name="Rectangle 2">
            <a:extLst>
              <a:ext uri="{FF2B5EF4-FFF2-40B4-BE49-F238E27FC236}">
                <a16:creationId xmlns:a16="http://schemas.microsoft.com/office/drawing/2014/main" id="{B9A82BBA-32D4-4FFD-8760-15F8F450EDAE}"/>
              </a:ext>
            </a:extLst>
          </p:cNvPr>
          <p:cNvSpPr/>
          <p:nvPr/>
        </p:nvSpPr>
        <p:spPr>
          <a:xfrm>
            <a:off x="3755823" y="1491343"/>
            <a:ext cx="576691" cy="576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4CFA4025-200E-4CA7-8FBE-385765E28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3294">
            <a:off x="654165" y="1759486"/>
            <a:ext cx="2930326" cy="37833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67087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Buffers in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35</a:t>
            </a:fld>
            <a:endParaRPr lang="en-US"/>
          </a:p>
        </p:txBody>
      </p:sp>
      <p:pic>
        <p:nvPicPr>
          <p:cNvPr id="20" name="Picture 19" descr="Text&#10;&#10;Description automatically generated">
            <a:extLst>
              <a:ext uri="{FF2B5EF4-FFF2-40B4-BE49-F238E27FC236}">
                <a16:creationId xmlns:a16="http://schemas.microsoft.com/office/drawing/2014/main" id="{DFC3A050-14F8-4D54-A92F-A61D4AA15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33294">
            <a:off x="654165" y="1759486"/>
            <a:ext cx="2930326" cy="3783317"/>
          </a:xfrm>
          <a:prstGeom prst="rect">
            <a:avLst/>
          </a:prstGeom>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FBE058F5-7967-4C63-9D19-5E0B4EDE5F36}"/>
              </a:ext>
            </a:extLst>
          </p:cNvPr>
          <p:cNvSpPr txBox="1"/>
          <p:nvPr/>
        </p:nvSpPr>
        <p:spPr>
          <a:xfrm>
            <a:off x="0" y="6550223"/>
            <a:ext cx="2686761" cy="307777"/>
          </a:xfrm>
          <a:prstGeom prst="rect">
            <a:avLst/>
          </a:prstGeom>
          <a:noFill/>
        </p:spPr>
        <p:txBody>
          <a:bodyPr wrap="none" rtlCol="0">
            <a:spAutoFit/>
          </a:bodyPr>
          <a:lstStyle/>
          <a:p>
            <a:r>
              <a:rPr lang="en-US" sz="1400" dirty="0" err="1"/>
              <a:t>Nahidiazar</a:t>
            </a:r>
            <a:r>
              <a:rPr lang="en-US" sz="1400" dirty="0"/>
              <a:t> et al. </a:t>
            </a:r>
            <a:r>
              <a:rPr lang="en-US" sz="1400" i="1" dirty="0"/>
              <a:t>PLOS ONE </a:t>
            </a:r>
            <a:r>
              <a:rPr lang="en-US" sz="1400" dirty="0"/>
              <a:t>(2016)</a:t>
            </a:r>
          </a:p>
        </p:txBody>
      </p:sp>
      <p:grpSp>
        <p:nvGrpSpPr>
          <p:cNvPr id="6" name="Group 5">
            <a:extLst>
              <a:ext uri="{FF2B5EF4-FFF2-40B4-BE49-F238E27FC236}">
                <a16:creationId xmlns:a16="http://schemas.microsoft.com/office/drawing/2014/main" id="{6721524D-7536-4D05-B54D-D6F8B167C1E4}"/>
              </a:ext>
            </a:extLst>
          </p:cNvPr>
          <p:cNvGrpSpPr/>
          <p:nvPr/>
        </p:nvGrpSpPr>
        <p:grpSpPr>
          <a:xfrm>
            <a:off x="4298745" y="3875973"/>
            <a:ext cx="7089775" cy="1718316"/>
            <a:chOff x="4298745" y="3875973"/>
            <a:chExt cx="7089775" cy="1718316"/>
          </a:xfrm>
        </p:grpSpPr>
        <p:pic>
          <p:nvPicPr>
            <p:cNvPr id="25" name="Picture 24" descr="A black and white map&#10;&#10;Description automatically generated with low confidence">
              <a:extLst>
                <a:ext uri="{FF2B5EF4-FFF2-40B4-BE49-F238E27FC236}">
                  <a16:creationId xmlns:a16="http://schemas.microsoft.com/office/drawing/2014/main" id="{18581CA7-0536-4BF1-8C80-D929F2518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745" y="3875973"/>
              <a:ext cx="3399187" cy="1718316"/>
            </a:xfrm>
            <a:prstGeom prst="rect">
              <a:avLst/>
            </a:prstGeom>
          </p:spPr>
        </p:pic>
        <p:sp>
          <p:nvSpPr>
            <p:cNvPr id="26" name="TextBox 25">
              <a:extLst>
                <a:ext uri="{FF2B5EF4-FFF2-40B4-BE49-F238E27FC236}">
                  <a16:creationId xmlns:a16="http://schemas.microsoft.com/office/drawing/2014/main" id="{C3F4BCF7-EEDD-44AC-821C-5868218B97CF}"/>
                </a:ext>
              </a:extLst>
            </p:cNvPr>
            <p:cNvSpPr txBox="1"/>
            <p:nvPr/>
          </p:nvSpPr>
          <p:spPr>
            <a:xfrm>
              <a:off x="7870520" y="4071006"/>
              <a:ext cx="3518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Comparison of image quality in ageing </a:t>
              </a:r>
              <a:r>
                <a:rPr lang="en-US" dirty="0" err="1">
                  <a:latin typeface="Arial" panose="020B0604020202020204" pitchFamily="34" charset="0"/>
                  <a:cs typeface="Arial" panose="020B0604020202020204" pitchFamily="34" charset="0"/>
                </a:rPr>
                <a:t>Gloxy</a:t>
              </a:r>
              <a:r>
                <a:rPr lang="en-US" dirty="0">
                  <a:latin typeface="Arial" panose="020B0604020202020204" pitchFamily="34" charset="0"/>
                  <a:cs typeface="Arial" panose="020B0604020202020204" pitchFamily="34" charset="0"/>
                </a:rPr>
                <a:t> buffer (B) to that in </a:t>
              </a:r>
              <a:r>
                <a:rPr lang="en-US" dirty="0" err="1">
                  <a:latin typeface="Arial" panose="020B0604020202020204" pitchFamily="34" charset="0"/>
                  <a:cs typeface="Arial" panose="020B0604020202020204" pitchFamily="34" charset="0"/>
                </a:rPr>
                <a:t>OxEA</a:t>
              </a:r>
              <a:r>
                <a:rPr lang="en-US" dirty="0">
                  <a:latin typeface="Arial" panose="020B0604020202020204" pitchFamily="34" charset="0"/>
                  <a:cs typeface="Arial" panose="020B0604020202020204" pitchFamily="34" charset="0"/>
                </a:rPr>
                <a:t> buffer (A).</a:t>
              </a:r>
            </a:p>
          </p:txBody>
        </p:sp>
      </p:grpSp>
      <p:sp>
        <p:nvSpPr>
          <p:cNvPr id="33" name="TextBox 32">
            <a:extLst>
              <a:ext uri="{FF2B5EF4-FFF2-40B4-BE49-F238E27FC236}">
                <a16:creationId xmlns:a16="http://schemas.microsoft.com/office/drawing/2014/main" id="{8E62C04C-6DBA-47C9-BEE7-6BD5F8C9DB43}"/>
              </a:ext>
            </a:extLst>
          </p:cNvPr>
          <p:cNvSpPr txBox="1"/>
          <p:nvPr/>
        </p:nvSpPr>
        <p:spPr>
          <a:xfrm>
            <a:off x="165370" y="5760833"/>
            <a:ext cx="11789924" cy="769441"/>
          </a:xfrm>
          <a:prstGeom prst="rect">
            <a:avLst/>
          </a:prstGeom>
          <a:noFill/>
        </p:spPr>
        <p:txBody>
          <a:bodyPr wrap="square" rtlCol="0">
            <a:spAutoFit/>
          </a:bodyPr>
          <a:lstStyle/>
          <a:p>
            <a:pPr algn="ctr"/>
            <a:r>
              <a:rPr lang="en-US" sz="2200" u="sng" dirty="0">
                <a:latin typeface="Arial" panose="020B0604020202020204" pitchFamily="34" charset="0"/>
                <a:cs typeface="Arial" panose="020B0604020202020204" pitchFamily="34" charset="0"/>
              </a:rPr>
              <a:t>Advice:</a:t>
            </a:r>
            <a:r>
              <a:rPr lang="en-US" sz="2200" dirty="0">
                <a:latin typeface="Arial" panose="020B0604020202020204" pitchFamily="34" charset="0"/>
                <a:cs typeface="Arial" panose="020B0604020202020204" pitchFamily="34" charset="0"/>
              </a:rPr>
              <a:t> Always prepare your imaging buffer right before experiments &amp; </a:t>
            </a:r>
          </a:p>
          <a:p>
            <a:pPr algn="ctr"/>
            <a:r>
              <a:rPr lang="en-US" sz="2200" dirty="0">
                <a:latin typeface="Arial" panose="020B0604020202020204" pitchFamily="34" charset="0"/>
                <a:cs typeface="Arial" panose="020B0604020202020204" pitchFamily="34" charset="0"/>
              </a:rPr>
              <a:t>adjust your imaging buffer choice for multicolor experiments. </a:t>
            </a:r>
          </a:p>
        </p:txBody>
      </p:sp>
      <p:grpSp>
        <p:nvGrpSpPr>
          <p:cNvPr id="3" name="Group 2">
            <a:extLst>
              <a:ext uri="{FF2B5EF4-FFF2-40B4-BE49-F238E27FC236}">
                <a16:creationId xmlns:a16="http://schemas.microsoft.com/office/drawing/2014/main" id="{204E51DB-6784-4629-A2F6-F8B0CEEBAD54}"/>
              </a:ext>
            </a:extLst>
          </p:cNvPr>
          <p:cNvGrpSpPr/>
          <p:nvPr/>
        </p:nvGrpSpPr>
        <p:grpSpPr>
          <a:xfrm>
            <a:off x="7870520" y="1559939"/>
            <a:ext cx="3564144" cy="1955738"/>
            <a:chOff x="4249370" y="1547687"/>
            <a:chExt cx="3322308" cy="1823036"/>
          </a:xfrm>
        </p:grpSpPr>
        <p:pic>
          <p:nvPicPr>
            <p:cNvPr id="28" name="Picture 27" descr="Chart, bar chart&#10;&#10;Description automatically generated">
              <a:extLst>
                <a:ext uri="{FF2B5EF4-FFF2-40B4-BE49-F238E27FC236}">
                  <a16:creationId xmlns:a16="http://schemas.microsoft.com/office/drawing/2014/main" id="{BE9B47CD-3E6C-4080-9250-4CA13B79127D}"/>
                </a:ext>
              </a:extLst>
            </p:cNvPr>
            <p:cNvPicPr>
              <a:picLocks noChangeAspect="1"/>
            </p:cNvPicPr>
            <p:nvPr/>
          </p:nvPicPr>
          <p:blipFill rotWithShape="1">
            <a:blip r:embed="rId4">
              <a:extLst>
                <a:ext uri="{28A0092B-C50C-407E-A947-70E740481C1C}">
                  <a14:useLocalDpi xmlns:a14="http://schemas.microsoft.com/office/drawing/2010/main" val="0"/>
                </a:ext>
              </a:extLst>
            </a:blip>
            <a:srcRect l="80479" r="844"/>
            <a:stretch/>
          </p:blipFill>
          <p:spPr>
            <a:xfrm>
              <a:off x="6840158" y="1547687"/>
              <a:ext cx="731520" cy="1823036"/>
            </a:xfrm>
            <a:prstGeom prst="rect">
              <a:avLst/>
            </a:prstGeom>
          </p:spPr>
        </p:pic>
        <p:pic>
          <p:nvPicPr>
            <p:cNvPr id="11" name="Picture 10" descr="Chart, bar chart&#10;&#10;Description automatically generated">
              <a:extLst>
                <a:ext uri="{FF2B5EF4-FFF2-40B4-BE49-F238E27FC236}">
                  <a16:creationId xmlns:a16="http://schemas.microsoft.com/office/drawing/2014/main" id="{FA3B0CC2-9834-4340-A0EC-7C919B38B681}"/>
                </a:ext>
              </a:extLst>
            </p:cNvPr>
            <p:cNvPicPr>
              <a:picLocks noChangeAspect="1"/>
            </p:cNvPicPr>
            <p:nvPr/>
          </p:nvPicPr>
          <p:blipFill rotWithShape="1">
            <a:blip r:embed="rId4">
              <a:extLst>
                <a:ext uri="{28A0092B-C50C-407E-A947-70E740481C1C}">
                  <a14:useLocalDpi xmlns:a14="http://schemas.microsoft.com/office/drawing/2010/main" val="0"/>
                </a:ext>
              </a:extLst>
            </a:blip>
            <a:srcRect l="-1" r="32294"/>
            <a:stretch/>
          </p:blipFill>
          <p:spPr>
            <a:xfrm>
              <a:off x="4249370" y="1547687"/>
              <a:ext cx="2651760" cy="1823036"/>
            </a:xfrm>
            <a:prstGeom prst="rect">
              <a:avLst/>
            </a:prstGeom>
          </p:spPr>
        </p:pic>
      </p:grpSp>
      <p:grpSp>
        <p:nvGrpSpPr>
          <p:cNvPr id="5" name="Group 4">
            <a:extLst>
              <a:ext uri="{FF2B5EF4-FFF2-40B4-BE49-F238E27FC236}">
                <a16:creationId xmlns:a16="http://schemas.microsoft.com/office/drawing/2014/main" id="{FCA7A494-E2E1-4A56-BAD7-B041FED8ED13}"/>
              </a:ext>
            </a:extLst>
          </p:cNvPr>
          <p:cNvGrpSpPr/>
          <p:nvPr/>
        </p:nvGrpSpPr>
        <p:grpSpPr>
          <a:xfrm>
            <a:off x="4066676" y="1559939"/>
            <a:ext cx="3631256" cy="2166803"/>
            <a:chOff x="4066676" y="1504519"/>
            <a:chExt cx="3631256" cy="2166803"/>
          </a:xfrm>
        </p:grpSpPr>
        <p:pic>
          <p:nvPicPr>
            <p:cNvPr id="22" name="Picture 21" descr="Chart, line chart, scatter chart&#10;&#10;Description automatically generated">
              <a:extLst>
                <a:ext uri="{FF2B5EF4-FFF2-40B4-BE49-F238E27FC236}">
                  <a16:creationId xmlns:a16="http://schemas.microsoft.com/office/drawing/2014/main" id="{D78C8B9A-FF08-4469-A77D-2126993E99FF}"/>
                </a:ext>
              </a:extLst>
            </p:cNvPr>
            <p:cNvPicPr>
              <a:picLocks noChangeAspect="1"/>
            </p:cNvPicPr>
            <p:nvPr/>
          </p:nvPicPr>
          <p:blipFill rotWithShape="1">
            <a:blip r:embed="rId5">
              <a:extLst>
                <a:ext uri="{28A0092B-C50C-407E-A947-70E740481C1C}">
                  <a14:useLocalDpi xmlns:a14="http://schemas.microsoft.com/office/drawing/2010/main" val="0"/>
                </a:ext>
              </a:extLst>
            </a:blip>
            <a:srcRect r="21157"/>
            <a:stretch/>
          </p:blipFill>
          <p:spPr>
            <a:xfrm>
              <a:off x="4066676" y="1504519"/>
              <a:ext cx="3017520" cy="2166803"/>
            </a:xfrm>
            <a:prstGeom prst="rect">
              <a:avLst/>
            </a:prstGeom>
          </p:spPr>
        </p:pic>
        <p:pic>
          <p:nvPicPr>
            <p:cNvPr id="13" name="Picture 12" descr="Chart, line chart, scatter chart&#10;&#10;Description automatically generated">
              <a:extLst>
                <a:ext uri="{FF2B5EF4-FFF2-40B4-BE49-F238E27FC236}">
                  <a16:creationId xmlns:a16="http://schemas.microsoft.com/office/drawing/2014/main" id="{F529DE03-F85C-4A3D-B740-FA2B31B97D0C}"/>
                </a:ext>
              </a:extLst>
            </p:cNvPr>
            <p:cNvPicPr>
              <a:picLocks noChangeAspect="1"/>
            </p:cNvPicPr>
            <p:nvPr/>
          </p:nvPicPr>
          <p:blipFill rotWithShape="1">
            <a:blip r:embed="rId5">
              <a:extLst>
                <a:ext uri="{28A0092B-C50C-407E-A947-70E740481C1C}">
                  <a14:useLocalDpi xmlns:a14="http://schemas.microsoft.com/office/drawing/2010/main" val="0"/>
                </a:ext>
              </a:extLst>
            </a:blip>
            <a:srcRect l="80525" r="2750"/>
            <a:stretch/>
          </p:blipFill>
          <p:spPr>
            <a:xfrm>
              <a:off x="7057852" y="1504519"/>
              <a:ext cx="640080" cy="2166803"/>
            </a:xfrm>
            <a:prstGeom prst="rect">
              <a:avLst/>
            </a:prstGeom>
          </p:spPr>
        </p:pic>
      </p:grpSp>
    </p:spTree>
    <p:extLst>
      <p:ext uri="{BB962C8B-B14F-4D97-AF65-F5344CB8AC3E}">
        <p14:creationId xmlns:p14="http://schemas.microsoft.com/office/powerpoint/2010/main" val="69708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Overview</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36</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Green Check Mark Icon Transparent Background, Download Free Clip Art,  Free Clip Art on Clipart Library">
            <a:extLst>
              <a:ext uri="{FF2B5EF4-FFF2-40B4-BE49-F238E27FC236}">
                <a16:creationId xmlns:a16="http://schemas.microsoft.com/office/drawing/2014/main" id="{576276A0-D72E-4D40-8B68-58AB6D91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9" y="1449387"/>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Green Check Mark Icon Transparent Background, Download Free Clip Art,  Free Clip Art on Clipart Library">
            <a:extLst>
              <a:ext uri="{FF2B5EF4-FFF2-40B4-BE49-F238E27FC236}">
                <a16:creationId xmlns:a16="http://schemas.microsoft.com/office/drawing/2014/main" id="{08918EE0-BA97-4772-8F06-58D5502F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054" y="1960561"/>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Green Check Mark Icon Transparent Background, Download Free Clip Art,  Free Clip Art on Clipart Library">
            <a:extLst>
              <a:ext uri="{FF2B5EF4-FFF2-40B4-BE49-F238E27FC236}">
                <a16:creationId xmlns:a16="http://schemas.microsoft.com/office/drawing/2014/main" id="{3321F1BD-0E40-4E4B-86C5-C92CA38FE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254" y="2676525"/>
            <a:ext cx="721612" cy="75247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95B93CBA-377F-429D-AC0E-27633EA95B97}"/>
              </a:ext>
            </a:extLst>
          </p:cNvPr>
          <p:cNvSpPr txBox="1">
            <a:spLocks/>
          </p:cNvSpPr>
          <p:nvPr/>
        </p:nvSpPr>
        <p:spPr>
          <a:xfrm>
            <a:off x="838201" y="1825625"/>
            <a:ext cx="692277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linkage errors,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Tree>
    <p:extLst>
      <p:ext uri="{BB962C8B-B14F-4D97-AF65-F5344CB8AC3E}">
        <p14:creationId xmlns:p14="http://schemas.microsoft.com/office/powerpoint/2010/main" val="1533482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Processing, quantification, and interpretation of SMLM data</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37</a:t>
            </a:fld>
            <a:endParaRPr lang="en-US"/>
          </a:p>
        </p:txBody>
      </p:sp>
      <p:sp>
        <p:nvSpPr>
          <p:cNvPr id="5" name="Rectangle 4">
            <a:extLst>
              <a:ext uri="{FF2B5EF4-FFF2-40B4-BE49-F238E27FC236}">
                <a16:creationId xmlns:a16="http://schemas.microsoft.com/office/drawing/2014/main" id="{AD6E8908-B2E9-4162-A9AB-87BB098D360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688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How large is an SMLM dataset?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38</a:t>
            </a:fld>
            <a:endParaRPr lang="en-US"/>
          </a:p>
        </p:txBody>
      </p:sp>
      <p:pic>
        <p:nvPicPr>
          <p:cNvPr id="31" name="Picture 2" descr="Fig. 1">
            <a:extLst>
              <a:ext uri="{FF2B5EF4-FFF2-40B4-BE49-F238E27FC236}">
                <a16:creationId xmlns:a16="http://schemas.microsoft.com/office/drawing/2014/main" id="{7DF19CD1-7050-4A75-A1B0-7D51A05814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889" t="72334" r="45840" b="13182"/>
          <a:stretch/>
        </p:blipFill>
        <p:spPr bwMode="auto">
          <a:xfrm>
            <a:off x="1094944" y="2690876"/>
            <a:ext cx="3860086" cy="3223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9AF410-A8A2-4E1A-B682-CB5DCDA3BD7D}"/>
              </a:ext>
            </a:extLst>
          </p:cNvPr>
          <p:cNvSpPr txBox="1"/>
          <p:nvPr/>
        </p:nvSpPr>
        <p:spPr>
          <a:xfrm>
            <a:off x="838200" y="1780778"/>
            <a:ext cx="8015868"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50,000 frames taken with a 16-bit camera (1024 x 1024 pixel) lead to… </a:t>
            </a:r>
          </a:p>
        </p:txBody>
      </p:sp>
      <p:grpSp>
        <p:nvGrpSpPr>
          <p:cNvPr id="7" name="Group 6">
            <a:extLst>
              <a:ext uri="{FF2B5EF4-FFF2-40B4-BE49-F238E27FC236}">
                <a16:creationId xmlns:a16="http://schemas.microsoft.com/office/drawing/2014/main" id="{CCAC6E1F-B0D3-4FBD-912D-3253E99C6FE2}"/>
              </a:ext>
            </a:extLst>
          </p:cNvPr>
          <p:cNvGrpSpPr/>
          <p:nvPr/>
        </p:nvGrpSpPr>
        <p:grpSpPr>
          <a:xfrm>
            <a:off x="5399673" y="2707385"/>
            <a:ext cx="4726612" cy="744967"/>
            <a:chOff x="5399673" y="2707385"/>
            <a:chExt cx="4726612" cy="744967"/>
          </a:xfrm>
        </p:grpSpPr>
        <p:sp>
          <p:nvSpPr>
            <p:cNvPr id="33" name="TextBox 32">
              <a:extLst>
                <a:ext uri="{FF2B5EF4-FFF2-40B4-BE49-F238E27FC236}">
                  <a16:creationId xmlns:a16="http://schemas.microsoft.com/office/drawing/2014/main" id="{3525DF19-C6E0-478B-AF63-87623A3A952A}"/>
                </a:ext>
              </a:extLst>
            </p:cNvPr>
            <p:cNvSpPr txBox="1"/>
            <p:nvPr/>
          </p:nvSpPr>
          <p:spPr>
            <a:xfrm>
              <a:off x="5399673" y="2707385"/>
              <a:ext cx="437382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Total number of pixel on the detector: </a:t>
              </a:r>
            </a:p>
          </p:txBody>
        </p:sp>
        <p:sp>
          <p:nvSpPr>
            <p:cNvPr id="36" name="TextBox 35">
              <a:extLst>
                <a:ext uri="{FF2B5EF4-FFF2-40B4-BE49-F238E27FC236}">
                  <a16:creationId xmlns:a16="http://schemas.microsoft.com/office/drawing/2014/main" id="{DDFECAB1-BEBF-49AE-BF33-2461E95055CC}"/>
                </a:ext>
              </a:extLst>
            </p:cNvPr>
            <p:cNvSpPr txBox="1"/>
            <p:nvPr/>
          </p:nvSpPr>
          <p:spPr>
            <a:xfrm>
              <a:off x="6844617" y="3083020"/>
              <a:ext cx="328166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1024 x 1024 = 1,048,576 pixel</a:t>
              </a:r>
            </a:p>
          </p:txBody>
        </p:sp>
      </p:grpSp>
      <p:grpSp>
        <p:nvGrpSpPr>
          <p:cNvPr id="9" name="Group 8">
            <a:extLst>
              <a:ext uri="{FF2B5EF4-FFF2-40B4-BE49-F238E27FC236}">
                <a16:creationId xmlns:a16="http://schemas.microsoft.com/office/drawing/2014/main" id="{48190E11-251C-4436-B1CA-4247D88B0E86}"/>
              </a:ext>
            </a:extLst>
          </p:cNvPr>
          <p:cNvGrpSpPr/>
          <p:nvPr/>
        </p:nvGrpSpPr>
        <p:grpSpPr>
          <a:xfrm>
            <a:off x="5399673" y="4112603"/>
            <a:ext cx="5534525" cy="1021966"/>
            <a:chOff x="5399673" y="4112603"/>
            <a:chExt cx="5534525" cy="1021966"/>
          </a:xfrm>
        </p:grpSpPr>
        <p:sp>
          <p:nvSpPr>
            <p:cNvPr id="34" name="TextBox 33">
              <a:extLst>
                <a:ext uri="{FF2B5EF4-FFF2-40B4-BE49-F238E27FC236}">
                  <a16:creationId xmlns:a16="http://schemas.microsoft.com/office/drawing/2014/main" id="{9EBA7DE9-B34B-466D-9CD5-3A592D77D2C8}"/>
                </a:ext>
              </a:extLst>
            </p:cNvPr>
            <p:cNvSpPr txBox="1"/>
            <p:nvPr/>
          </p:nvSpPr>
          <p:spPr>
            <a:xfrm>
              <a:off x="5399673" y="4112603"/>
              <a:ext cx="268535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Conversion into bytes:</a:t>
              </a:r>
            </a:p>
          </p:txBody>
        </p:sp>
        <p:sp>
          <p:nvSpPr>
            <p:cNvPr id="37" name="TextBox 36">
              <a:extLst>
                <a:ext uri="{FF2B5EF4-FFF2-40B4-BE49-F238E27FC236}">
                  <a16:creationId xmlns:a16="http://schemas.microsoft.com/office/drawing/2014/main" id="{ECAEDE1F-770C-45D4-A960-5A4639537893}"/>
                </a:ext>
              </a:extLst>
            </p:cNvPr>
            <p:cNvSpPr txBox="1"/>
            <p:nvPr/>
          </p:nvSpPr>
          <p:spPr>
            <a:xfrm>
              <a:off x="6844617" y="4488238"/>
              <a:ext cx="4089581"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16,777,216 bits / 8 = 2,097,152 bytes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2 MB (one frame)</a:t>
              </a:r>
            </a:p>
          </p:txBody>
        </p:sp>
      </p:grpSp>
      <p:grpSp>
        <p:nvGrpSpPr>
          <p:cNvPr id="8" name="Group 7">
            <a:extLst>
              <a:ext uri="{FF2B5EF4-FFF2-40B4-BE49-F238E27FC236}">
                <a16:creationId xmlns:a16="http://schemas.microsoft.com/office/drawing/2014/main" id="{029D2499-2306-49B0-9713-6767F6238AA7}"/>
              </a:ext>
            </a:extLst>
          </p:cNvPr>
          <p:cNvGrpSpPr/>
          <p:nvPr/>
        </p:nvGrpSpPr>
        <p:grpSpPr>
          <a:xfrm>
            <a:off x="5399673" y="3427906"/>
            <a:ext cx="5419109" cy="634127"/>
            <a:chOff x="5399673" y="3427906"/>
            <a:chExt cx="5419109" cy="634127"/>
          </a:xfrm>
        </p:grpSpPr>
        <p:sp>
          <p:nvSpPr>
            <p:cNvPr id="38" name="TextBox 37">
              <a:extLst>
                <a:ext uri="{FF2B5EF4-FFF2-40B4-BE49-F238E27FC236}">
                  <a16:creationId xmlns:a16="http://schemas.microsoft.com/office/drawing/2014/main" id="{B6D5E3B5-764B-49AC-95A7-2007A6A8253B}"/>
                </a:ext>
              </a:extLst>
            </p:cNvPr>
            <p:cNvSpPr txBox="1"/>
            <p:nvPr/>
          </p:nvSpPr>
          <p:spPr>
            <a:xfrm>
              <a:off x="5399673" y="3427906"/>
              <a:ext cx="12704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Total bits:</a:t>
              </a:r>
            </a:p>
          </p:txBody>
        </p:sp>
        <p:sp>
          <p:nvSpPr>
            <p:cNvPr id="39" name="TextBox 38">
              <a:extLst>
                <a:ext uri="{FF2B5EF4-FFF2-40B4-BE49-F238E27FC236}">
                  <a16:creationId xmlns:a16="http://schemas.microsoft.com/office/drawing/2014/main" id="{CCC44C4C-FA36-46B1-A6A6-60C8323BAF83}"/>
                </a:ext>
              </a:extLst>
            </p:cNvPr>
            <p:cNvSpPr txBox="1"/>
            <p:nvPr/>
          </p:nvSpPr>
          <p:spPr>
            <a:xfrm>
              <a:off x="6844617" y="3692701"/>
              <a:ext cx="39741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1,048,576 x 16 bits = 16,777,216 bits</a:t>
              </a:r>
            </a:p>
          </p:txBody>
        </p:sp>
      </p:grpSp>
      <p:grpSp>
        <p:nvGrpSpPr>
          <p:cNvPr id="10" name="Group 9">
            <a:extLst>
              <a:ext uri="{FF2B5EF4-FFF2-40B4-BE49-F238E27FC236}">
                <a16:creationId xmlns:a16="http://schemas.microsoft.com/office/drawing/2014/main" id="{9E27FE3B-700D-4631-B5AD-B021E82CCD10}"/>
              </a:ext>
            </a:extLst>
          </p:cNvPr>
          <p:cNvGrpSpPr/>
          <p:nvPr/>
        </p:nvGrpSpPr>
        <p:grpSpPr>
          <a:xfrm>
            <a:off x="5399673" y="4989576"/>
            <a:ext cx="4239299" cy="744964"/>
            <a:chOff x="5399673" y="4989576"/>
            <a:chExt cx="4239299" cy="744964"/>
          </a:xfrm>
        </p:grpSpPr>
        <p:sp>
          <p:nvSpPr>
            <p:cNvPr id="40" name="TextBox 39">
              <a:extLst>
                <a:ext uri="{FF2B5EF4-FFF2-40B4-BE49-F238E27FC236}">
                  <a16:creationId xmlns:a16="http://schemas.microsoft.com/office/drawing/2014/main" id="{4F59C74A-AC73-496A-A30A-C151A12E5324}"/>
                </a:ext>
              </a:extLst>
            </p:cNvPr>
            <p:cNvSpPr txBox="1"/>
            <p:nvPr/>
          </p:nvSpPr>
          <p:spPr>
            <a:xfrm>
              <a:off x="5399673" y="4989576"/>
              <a:ext cx="315983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Upscaled to 50,000 frames:</a:t>
              </a:r>
            </a:p>
          </p:txBody>
        </p:sp>
        <p:sp>
          <p:nvSpPr>
            <p:cNvPr id="41" name="TextBox 40">
              <a:extLst>
                <a:ext uri="{FF2B5EF4-FFF2-40B4-BE49-F238E27FC236}">
                  <a16:creationId xmlns:a16="http://schemas.microsoft.com/office/drawing/2014/main" id="{747C0579-0380-4EEF-9C9F-95CECD36F2BA}"/>
                </a:ext>
              </a:extLst>
            </p:cNvPr>
            <p:cNvSpPr txBox="1"/>
            <p:nvPr/>
          </p:nvSpPr>
          <p:spPr>
            <a:xfrm>
              <a:off x="6844617" y="5365208"/>
              <a:ext cx="27943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MB x 50,000 </a:t>
              </a:r>
              <a:r>
                <a:rPr lang="en-US" b="1" dirty="0">
                  <a:solidFill>
                    <a:srgbClr val="FF0000"/>
                  </a:solidFill>
                  <a:latin typeface="Arial" panose="020B0604020202020204" pitchFamily="34" charset="0"/>
                  <a:cs typeface="Arial" panose="020B0604020202020204" pitchFamily="34" charset="0"/>
                </a:rPr>
                <a:t>~ 100 GB </a:t>
              </a:r>
            </a:p>
          </p:txBody>
        </p:sp>
      </p:grpSp>
      <p:sp>
        <p:nvSpPr>
          <p:cNvPr id="3" name="TextBox 2">
            <a:extLst>
              <a:ext uri="{FF2B5EF4-FFF2-40B4-BE49-F238E27FC236}">
                <a16:creationId xmlns:a16="http://schemas.microsoft.com/office/drawing/2014/main" id="{BE40CE76-A891-41C7-977D-7C0B03F7702F}"/>
              </a:ext>
            </a:extLst>
          </p:cNvPr>
          <p:cNvSpPr txBox="1"/>
          <p:nvPr/>
        </p:nvSpPr>
        <p:spPr>
          <a:xfrm>
            <a:off x="5399673" y="6080500"/>
            <a:ext cx="5262979"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That is a lot of data that needs to be handled…</a:t>
            </a:r>
          </a:p>
        </p:txBody>
      </p:sp>
    </p:spTree>
    <p:extLst>
      <p:ext uri="{BB962C8B-B14F-4D97-AF65-F5344CB8AC3E}">
        <p14:creationId xmlns:p14="http://schemas.microsoft.com/office/powerpoint/2010/main" val="27905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From raw SMLM data to reconstructed super-resolved image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39</a:t>
            </a:fld>
            <a:endParaRPr lang="en-US"/>
          </a:p>
        </p:txBody>
      </p:sp>
      <p:pic>
        <p:nvPicPr>
          <p:cNvPr id="9" name="Picture 8">
            <a:extLst>
              <a:ext uri="{FF2B5EF4-FFF2-40B4-BE49-F238E27FC236}">
                <a16:creationId xmlns:a16="http://schemas.microsoft.com/office/drawing/2014/main" id="{14FB9CE8-A0EC-453C-A729-E7307F067761}"/>
              </a:ext>
            </a:extLst>
          </p:cNvPr>
          <p:cNvPicPr>
            <a:picLocks noChangeAspect="1"/>
          </p:cNvPicPr>
          <p:nvPr/>
        </p:nvPicPr>
        <p:blipFill>
          <a:blip r:embed="rId2"/>
          <a:stretch>
            <a:fillRect/>
          </a:stretch>
        </p:blipFill>
        <p:spPr>
          <a:xfrm>
            <a:off x="4159250" y="2429904"/>
            <a:ext cx="1681200" cy="1681200"/>
          </a:xfrm>
          <a:prstGeom prst="rect">
            <a:avLst/>
          </a:prstGeom>
        </p:spPr>
      </p:pic>
      <p:pic>
        <p:nvPicPr>
          <p:cNvPr id="10" name="Picture 9">
            <a:extLst>
              <a:ext uri="{FF2B5EF4-FFF2-40B4-BE49-F238E27FC236}">
                <a16:creationId xmlns:a16="http://schemas.microsoft.com/office/drawing/2014/main" id="{22E8D95D-7993-4892-A67C-00D3B4B7DAEE}"/>
              </a:ext>
            </a:extLst>
          </p:cNvPr>
          <p:cNvPicPr>
            <a:picLocks noChangeAspect="1"/>
          </p:cNvPicPr>
          <p:nvPr/>
        </p:nvPicPr>
        <p:blipFill>
          <a:blip r:embed="rId3"/>
          <a:stretch>
            <a:fillRect/>
          </a:stretch>
        </p:blipFill>
        <p:spPr>
          <a:xfrm>
            <a:off x="4158970" y="4623309"/>
            <a:ext cx="1681480" cy="1681480"/>
          </a:xfrm>
          <a:prstGeom prst="rect">
            <a:avLst/>
          </a:prstGeom>
        </p:spPr>
      </p:pic>
      <p:pic>
        <p:nvPicPr>
          <p:cNvPr id="11" name="Picture 10">
            <a:extLst>
              <a:ext uri="{FF2B5EF4-FFF2-40B4-BE49-F238E27FC236}">
                <a16:creationId xmlns:a16="http://schemas.microsoft.com/office/drawing/2014/main" id="{861B79BE-3089-4656-BBC8-478D655215C8}"/>
              </a:ext>
            </a:extLst>
          </p:cNvPr>
          <p:cNvPicPr>
            <a:picLocks noChangeAspect="1"/>
          </p:cNvPicPr>
          <p:nvPr/>
        </p:nvPicPr>
        <p:blipFill>
          <a:blip r:embed="rId4"/>
          <a:stretch>
            <a:fillRect/>
          </a:stretch>
        </p:blipFill>
        <p:spPr>
          <a:xfrm>
            <a:off x="5911850" y="2417064"/>
            <a:ext cx="1681480" cy="1681480"/>
          </a:xfrm>
          <a:prstGeom prst="rect">
            <a:avLst/>
          </a:prstGeom>
        </p:spPr>
      </p:pic>
      <p:pic>
        <p:nvPicPr>
          <p:cNvPr id="12" name="Picture 11">
            <a:extLst>
              <a:ext uri="{FF2B5EF4-FFF2-40B4-BE49-F238E27FC236}">
                <a16:creationId xmlns:a16="http://schemas.microsoft.com/office/drawing/2014/main" id="{3639CA09-FD8D-4C09-9294-6E0A398A1B99}"/>
              </a:ext>
            </a:extLst>
          </p:cNvPr>
          <p:cNvPicPr>
            <a:picLocks noChangeAspect="1"/>
          </p:cNvPicPr>
          <p:nvPr/>
        </p:nvPicPr>
        <p:blipFill>
          <a:blip r:embed="rId5"/>
          <a:stretch>
            <a:fillRect/>
          </a:stretch>
        </p:blipFill>
        <p:spPr>
          <a:xfrm>
            <a:off x="5911570" y="4623307"/>
            <a:ext cx="1681481" cy="1681481"/>
          </a:xfrm>
          <a:prstGeom prst="rect">
            <a:avLst/>
          </a:prstGeom>
        </p:spPr>
      </p:pic>
      <p:pic>
        <p:nvPicPr>
          <p:cNvPr id="13" name="Picture 12">
            <a:extLst>
              <a:ext uri="{FF2B5EF4-FFF2-40B4-BE49-F238E27FC236}">
                <a16:creationId xmlns:a16="http://schemas.microsoft.com/office/drawing/2014/main" id="{072ECFAC-08C8-4B1E-8AF4-B53D3FDA4150}"/>
              </a:ext>
            </a:extLst>
          </p:cNvPr>
          <p:cNvPicPr>
            <a:picLocks noChangeAspect="1"/>
          </p:cNvPicPr>
          <p:nvPr/>
        </p:nvPicPr>
        <p:blipFill>
          <a:blip r:embed="rId6"/>
          <a:stretch>
            <a:fillRect/>
          </a:stretch>
        </p:blipFill>
        <p:spPr>
          <a:xfrm>
            <a:off x="7679641" y="2429624"/>
            <a:ext cx="1681480" cy="1681480"/>
          </a:xfrm>
          <a:prstGeom prst="rect">
            <a:avLst/>
          </a:prstGeom>
        </p:spPr>
      </p:pic>
      <p:pic>
        <p:nvPicPr>
          <p:cNvPr id="14" name="Picture 13">
            <a:extLst>
              <a:ext uri="{FF2B5EF4-FFF2-40B4-BE49-F238E27FC236}">
                <a16:creationId xmlns:a16="http://schemas.microsoft.com/office/drawing/2014/main" id="{C0E8066F-E858-4BF4-A8FC-7DFCC16F7CC3}"/>
              </a:ext>
            </a:extLst>
          </p:cNvPr>
          <p:cNvPicPr>
            <a:picLocks noChangeAspect="1"/>
          </p:cNvPicPr>
          <p:nvPr/>
        </p:nvPicPr>
        <p:blipFill>
          <a:blip r:embed="rId7"/>
          <a:stretch>
            <a:fillRect/>
          </a:stretch>
        </p:blipFill>
        <p:spPr>
          <a:xfrm>
            <a:off x="7674890" y="4623308"/>
            <a:ext cx="1681480" cy="1681480"/>
          </a:xfrm>
          <a:prstGeom prst="rect">
            <a:avLst/>
          </a:prstGeom>
        </p:spPr>
      </p:pic>
      <p:pic>
        <p:nvPicPr>
          <p:cNvPr id="15" name="Picture 14">
            <a:extLst>
              <a:ext uri="{FF2B5EF4-FFF2-40B4-BE49-F238E27FC236}">
                <a16:creationId xmlns:a16="http://schemas.microsoft.com/office/drawing/2014/main" id="{FBB69EF3-5F15-42ED-98F7-566F6CAE6D51}"/>
              </a:ext>
            </a:extLst>
          </p:cNvPr>
          <p:cNvPicPr>
            <a:picLocks noChangeAspect="1"/>
          </p:cNvPicPr>
          <p:nvPr/>
        </p:nvPicPr>
        <p:blipFill>
          <a:blip r:embed="rId8"/>
          <a:stretch>
            <a:fillRect/>
          </a:stretch>
        </p:blipFill>
        <p:spPr>
          <a:xfrm>
            <a:off x="250815" y="2404504"/>
            <a:ext cx="1694040" cy="1694040"/>
          </a:xfrm>
          <a:prstGeom prst="rect">
            <a:avLst/>
          </a:prstGeom>
        </p:spPr>
      </p:pic>
      <p:pic>
        <p:nvPicPr>
          <p:cNvPr id="16" name="Picture 15">
            <a:extLst>
              <a:ext uri="{FF2B5EF4-FFF2-40B4-BE49-F238E27FC236}">
                <a16:creationId xmlns:a16="http://schemas.microsoft.com/office/drawing/2014/main" id="{EDC0522C-0E7B-4023-B6ED-5F12DBAAAA96}"/>
              </a:ext>
            </a:extLst>
          </p:cNvPr>
          <p:cNvPicPr>
            <a:picLocks noChangeAspect="1"/>
          </p:cNvPicPr>
          <p:nvPr/>
        </p:nvPicPr>
        <p:blipFill>
          <a:blip r:embed="rId9"/>
          <a:stretch>
            <a:fillRect/>
          </a:stretch>
        </p:blipFill>
        <p:spPr>
          <a:xfrm>
            <a:off x="10228529" y="4623306"/>
            <a:ext cx="1681481" cy="1681481"/>
          </a:xfrm>
          <a:prstGeom prst="rect">
            <a:avLst/>
          </a:prstGeom>
        </p:spPr>
      </p:pic>
      <p:pic>
        <p:nvPicPr>
          <p:cNvPr id="17" name="Picture 16">
            <a:extLst>
              <a:ext uri="{FF2B5EF4-FFF2-40B4-BE49-F238E27FC236}">
                <a16:creationId xmlns:a16="http://schemas.microsoft.com/office/drawing/2014/main" id="{1902ABA1-2998-4F66-B3D3-C30FA1D50F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2643" y="4623306"/>
            <a:ext cx="1681480" cy="1681480"/>
          </a:xfrm>
          <a:prstGeom prst="rect">
            <a:avLst/>
          </a:prstGeom>
        </p:spPr>
      </p:pic>
      <p:pic>
        <p:nvPicPr>
          <p:cNvPr id="18" name="Picture 17">
            <a:extLst>
              <a:ext uri="{FF2B5EF4-FFF2-40B4-BE49-F238E27FC236}">
                <a16:creationId xmlns:a16="http://schemas.microsoft.com/office/drawing/2014/main" id="{432BC95F-8034-4A3F-964D-E7C7F8666F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0083" y="2431718"/>
            <a:ext cx="1694040" cy="1694040"/>
          </a:xfrm>
          <a:prstGeom prst="rect">
            <a:avLst/>
          </a:prstGeom>
        </p:spPr>
      </p:pic>
      <p:sp>
        <p:nvSpPr>
          <p:cNvPr id="21" name="TextBox 20">
            <a:extLst>
              <a:ext uri="{FF2B5EF4-FFF2-40B4-BE49-F238E27FC236}">
                <a16:creationId xmlns:a16="http://schemas.microsoft.com/office/drawing/2014/main" id="{766C0873-EEA4-49A7-A6F0-C2A89C926E89}"/>
              </a:ext>
            </a:extLst>
          </p:cNvPr>
          <p:cNvSpPr txBox="1"/>
          <p:nvPr/>
        </p:nvSpPr>
        <p:spPr>
          <a:xfrm>
            <a:off x="2190288" y="1718426"/>
            <a:ext cx="1625600" cy="646331"/>
          </a:xfrm>
          <a:prstGeom prst="rect">
            <a:avLst/>
          </a:prstGeom>
          <a:noFill/>
        </p:spPr>
        <p:txBody>
          <a:bodyPr wrap="square" rtlCol="0">
            <a:spAutoFit/>
          </a:bodyPr>
          <a:lstStyle/>
          <a:p>
            <a:pPr algn="ctr"/>
            <a:r>
              <a:rPr lang="en-GB" dirty="0"/>
              <a:t>Image Acquisition</a:t>
            </a:r>
          </a:p>
        </p:txBody>
      </p:sp>
      <p:sp>
        <p:nvSpPr>
          <p:cNvPr id="22" name="TextBox 21">
            <a:extLst>
              <a:ext uri="{FF2B5EF4-FFF2-40B4-BE49-F238E27FC236}">
                <a16:creationId xmlns:a16="http://schemas.microsoft.com/office/drawing/2014/main" id="{E51F7563-A645-411D-A268-1C04AEB47CDF}"/>
              </a:ext>
            </a:extLst>
          </p:cNvPr>
          <p:cNvSpPr txBox="1"/>
          <p:nvPr/>
        </p:nvSpPr>
        <p:spPr>
          <a:xfrm>
            <a:off x="4186910" y="1889743"/>
            <a:ext cx="1625600" cy="369332"/>
          </a:xfrm>
          <a:prstGeom prst="rect">
            <a:avLst/>
          </a:prstGeom>
          <a:noFill/>
        </p:spPr>
        <p:txBody>
          <a:bodyPr wrap="square" rtlCol="0">
            <a:spAutoFit/>
          </a:bodyPr>
          <a:lstStyle/>
          <a:p>
            <a:pPr algn="ctr"/>
            <a:r>
              <a:rPr lang="en-GB" dirty="0"/>
              <a:t>Image at t</a:t>
            </a:r>
            <a:r>
              <a:rPr lang="en-GB" baseline="-25000" dirty="0"/>
              <a:t>1</a:t>
            </a:r>
          </a:p>
        </p:txBody>
      </p:sp>
      <p:sp>
        <p:nvSpPr>
          <p:cNvPr id="23" name="TextBox 22">
            <a:extLst>
              <a:ext uri="{FF2B5EF4-FFF2-40B4-BE49-F238E27FC236}">
                <a16:creationId xmlns:a16="http://schemas.microsoft.com/office/drawing/2014/main" id="{41F4AAA2-37A0-41AE-982D-EF6DE2BB418B}"/>
              </a:ext>
            </a:extLst>
          </p:cNvPr>
          <p:cNvSpPr txBox="1"/>
          <p:nvPr/>
        </p:nvSpPr>
        <p:spPr>
          <a:xfrm>
            <a:off x="5939510" y="1889743"/>
            <a:ext cx="1625600" cy="369332"/>
          </a:xfrm>
          <a:prstGeom prst="rect">
            <a:avLst/>
          </a:prstGeom>
          <a:noFill/>
        </p:spPr>
        <p:txBody>
          <a:bodyPr wrap="square" rtlCol="0">
            <a:spAutoFit/>
          </a:bodyPr>
          <a:lstStyle/>
          <a:p>
            <a:pPr algn="ctr"/>
            <a:r>
              <a:rPr lang="en-GB" dirty="0"/>
              <a:t>Image at t</a:t>
            </a:r>
            <a:r>
              <a:rPr lang="en-GB" baseline="-25000" dirty="0"/>
              <a:t>2</a:t>
            </a:r>
          </a:p>
        </p:txBody>
      </p:sp>
      <p:sp>
        <p:nvSpPr>
          <p:cNvPr id="24" name="TextBox 23">
            <a:extLst>
              <a:ext uri="{FF2B5EF4-FFF2-40B4-BE49-F238E27FC236}">
                <a16:creationId xmlns:a16="http://schemas.microsoft.com/office/drawing/2014/main" id="{EEBACC9D-FFCD-4FA3-BE56-B39BA208C170}"/>
              </a:ext>
            </a:extLst>
          </p:cNvPr>
          <p:cNvSpPr txBox="1"/>
          <p:nvPr/>
        </p:nvSpPr>
        <p:spPr>
          <a:xfrm>
            <a:off x="7702830" y="1889743"/>
            <a:ext cx="1625600" cy="369332"/>
          </a:xfrm>
          <a:prstGeom prst="rect">
            <a:avLst/>
          </a:prstGeom>
          <a:noFill/>
        </p:spPr>
        <p:txBody>
          <a:bodyPr wrap="square" rtlCol="0">
            <a:spAutoFit/>
          </a:bodyPr>
          <a:lstStyle/>
          <a:p>
            <a:pPr algn="ctr"/>
            <a:r>
              <a:rPr lang="en-GB" dirty="0"/>
              <a:t>Image at t</a:t>
            </a:r>
            <a:r>
              <a:rPr lang="en-GB" baseline="-25000" dirty="0"/>
              <a:t>3</a:t>
            </a:r>
          </a:p>
        </p:txBody>
      </p:sp>
      <p:sp>
        <p:nvSpPr>
          <p:cNvPr id="25" name="TextBox 24">
            <a:extLst>
              <a:ext uri="{FF2B5EF4-FFF2-40B4-BE49-F238E27FC236}">
                <a16:creationId xmlns:a16="http://schemas.microsoft.com/office/drawing/2014/main" id="{C5363719-231B-42A3-93C5-4B2C42845B4B}"/>
              </a:ext>
            </a:extLst>
          </p:cNvPr>
          <p:cNvSpPr txBox="1"/>
          <p:nvPr/>
        </p:nvSpPr>
        <p:spPr>
          <a:xfrm>
            <a:off x="8036840" y="6444793"/>
            <a:ext cx="1625600" cy="369332"/>
          </a:xfrm>
          <a:prstGeom prst="rect">
            <a:avLst/>
          </a:prstGeom>
          <a:noFill/>
        </p:spPr>
        <p:txBody>
          <a:bodyPr wrap="square" rtlCol="0">
            <a:spAutoFit/>
          </a:bodyPr>
          <a:lstStyle/>
          <a:p>
            <a:pPr algn="ctr"/>
            <a:r>
              <a:rPr lang="en-GB" dirty="0"/>
              <a:t> t</a:t>
            </a:r>
            <a:r>
              <a:rPr lang="en-GB" baseline="-25000" dirty="0"/>
              <a:t>1</a:t>
            </a:r>
            <a:r>
              <a:rPr lang="en-GB" dirty="0"/>
              <a:t> &lt; t</a:t>
            </a:r>
            <a:r>
              <a:rPr lang="en-GB" baseline="-25000" dirty="0"/>
              <a:t>2 </a:t>
            </a:r>
            <a:r>
              <a:rPr lang="en-GB" dirty="0"/>
              <a:t>&lt; t</a:t>
            </a:r>
            <a:r>
              <a:rPr lang="en-GB" baseline="-25000" dirty="0"/>
              <a:t>3</a:t>
            </a:r>
          </a:p>
        </p:txBody>
      </p:sp>
      <p:sp>
        <p:nvSpPr>
          <p:cNvPr id="30" name="TextBox 29">
            <a:extLst>
              <a:ext uri="{FF2B5EF4-FFF2-40B4-BE49-F238E27FC236}">
                <a16:creationId xmlns:a16="http://schemas.microsoft.com/office/drawing/2014/main" id="{F5246BE3-F73E-4249-98C2-61260F160753}"/>
              </a:ext>
            </a:extLst>
          </p:cNvPr>
          <p:cNvSpPr txBox="1"/>
          <p:nvPr/>
        </p:nvSpPr>
        <p:spPr>
          <a:xfrm>
            <a:off x="0" y="6550223"/>
            <a:ext cx="7360467" cy="307777"/>
          </a:xfrm>
          <a:prstGeom prst="rect">
            <a:avLst/>
          </a:prstGeom>
          <a:noFill/>
        </p:spPr>
        <p:txBody>
          <a:bodyPr wrap="square" rtlCol="0">
            <a:spAutoFit/>
          </a:bodyPr>
          <a:lstStyle/>
          <a:p>
            <a:r>
              <a:rPr lang="en-US" sz="1400" dirty="0"/>
              <a:t>Betzig et al. </a:t>
            </a:r>
            <a:r>
              <a:rPr lang="en-US" sz="1400" i="1" dirty="0"/>
              <a:t>Science </a:t>
            </a:r>
            <a:r>
              <a:rPr lang="en-US" sz="1400" dirty="0"/>
              <a:t>(2006), Hess et al. </a:t>
            </a:r>
            <a:r>
              <a:rPr lang="en-US" sz="1400" i="1" dirty="0" err="1"/>
              <a:t>Biophy</a:t>
            </a:r>
            <a:r>
              <a:rPr lang="en-US" sz="1400" i="1" dirty="0"/>
              <a:t>. J. </a:t>
            </a:r>
            <a:r>
              <a:rPr lang="en-US" sz="1400" dirty="0"/>
              <a:t>(2006), Rust et al. </a:t>
            </a:r>
            <a:r>
              <a:rPr lang="en-US" sz="1400" i="1" dirty="0"/>
              <a:t>Nat Methods </a:t>
            </a:r>
            <a:r>
              <a:rPr lang="en-US" sz="1400" dirty="0"/>
              <a:t>(2006)</a:t>
            </a:r>
          </a:p>
        </p:txBody>
      </p:sp>
      <p:grpSp>
        <p:nvGrpSpPr>
          <p:cNvPr id="3" name="Group 2">
            <a:extLst>
              <a:ext uri="{FF2B5EF4-FFF2-40B4-BE49-F238E27FC236}">
                <a16:creationId xmlns:a16="http://schemas.microsoft.com/office/drawing/2014/main" id="{AED55194-155A-4F12-BB2C-0581029230B4}"/>
              </a:ext>
            </a:extLst>
          </p:cNvPr>
          <p:cNvGrpSpPr/>
          <p:nvPr/>
        </p:nvGrpSpPr>
        <p:grpSpPr>
          <a:xfrm>
            <a:off x="3987338" y="3993344"/>
            <a:ext cx="3599003" cy="1006144"/>
            <a:chOff x="3987338" y="3993344"/>
            <a:chExt cx="3599003" cy="1006144"/>
          </a:xfrm>
        </p:grpSpPr>
        <p:sp>
          <p:nvSpPr>
            <p:cNvPr id="5" name="Arrow: Right 4">
              <a:extLst>
                <a:ext uri="{FF2B5EF4-FFF2-40B4-BE49-F238E27FC236}">
                  <a16:creationId xmlns:a16="http://schemas.microsoft.com/office/drawing/2014/main" id="{44B9BE66-3E0A-4B08-80D6-D807310F5FF7}"/>
                </a:ext>
              </a:extLst>
            </p:cNvPr>
            <p:cNvSpPr/>
            <p:nvPr/>
          </p:nvSpPr>
          <p:spPr>
            <a:xfrm rot="5400000">
              <a:off x="6605649" y="4018796"/>
              <a:ext cx="1006144" cy="9552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9D8031-4979-4144-A0BE-F55EDBB0E907}"/>
                </a:ext>
              </a:extLst>
            </p:cNvPr>
            <p:cNvSpPr txBox="1"/>
            <p:nvPr/>
          </p:nvSpPr>
          <p:spPr>
            <a:xfrm>
              <a:off x="3987338" y="4193203"/>
              <a:ext cx="2666499" cy="369332"/>
            </a:xfrm>
            <a:prstGeom prst="rect">
              <a:avLst/>
            </a:prstGeom>
            <a:noFill/>
          </p:spPr>
          <p:txBody>
            <a:bodyPr wrap="none" rtlCol="0">
              <a:spAutoFit/>
            </a:bodyPr>
            <a:lstStyle/>
            <a:p>
              <a:r>
                <a:rPr lang="en-US" b="1" dirty="0">
                  <a:solidFill>
                    <a:srgbClr val="C00000"/>
                  </a:solidFill>
                </a:rPr>
                <a:t>Detection and localization</a:t>
              </a:r>
            </a:p>
          </p:txBody>
        </p:sp>
      </p:grpSp>
      <p:grpSp>
        <p:nvGrpSpPr>
          <p:cNvPr id="7" name="Group 6">
            <a:extLst>
              <a:ext uri="{FF2B5EF4-FFF2-40B4-BE49-F238E27FC236}">
                <a16:creationId xmlns:a16="http://schemas.microsoft.com/office/drawing/2014/main" id="{4BA1B6C1-5C4E-4B44-A5B3-FF76C91C0AB0}"/>
              </a:ext>
            </a:extLst>
          </p:cNvPr>
          <p:cNvGrpSpPr/>
          <p:nvPr/>
        </p:nvGrpSpPr>
        <p:grpSpPr>
          <a:xfrm>
            <a:off x="9191625" y="3721871"/>
            <a:ext cx="1284872" cy="2131077"/>
            <a:chOff x="9191625" y="3721871"/>
            <a:chExt cx="1284872" cy="2131077"/>
          </a:xfrm>
        </p:grpSpPr>
        <p:sp>
          <p:nvSpPr>
            <p:cNvPr id="31" name="Arrow: Right 30">
              <a:extLst>
                <a:ext uri="{FF2B5EF4-FFF2-40B4-BE49-F238E27FC236}">
                  <a16:creationId xmlns:a16="http://schemas.microsoft.com/office/drawing/2014/main" id="{F84E0D99-3BA9-4FAB-B7E1-861488E69EBD}"/>
                </a:ext>
              </a:extLst>
            </p:cNvPr>
            <p:cNvSpPr/>
            <p:nvPr/>
          </p:nvSpPr>
          <p:spPr>
            <a:xfrm>
              <a:off x="9191625" y="4897708"/>
              <a:ext cx="1284872" cy="9552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6A1B9E4-FD76-4CE0-91BD-0609BC505896}"/>
                </a:ext>
              </a:extLst>
            </p:cNvPr>
            <p:cNvSpPr txBox="1"/>
            <p:nvPr/>
          </p:nvSpPr>
          <p:spPr>
            <a:xfrm>
              <a:off x="9393599" y="3721871"/>
              <a:ext cx="926709" cy="923330"/>
            </a:xfrm>
            <a:prstGeom prst="rect">
              <a:avLst/>
            </a:prstGeom>
            <a:noFill/>
          </p:spPr>
          <p:txBody>
            <a:bodyPr wrap="square" rtlCol="0">
              <a:spAutoFit/>
            </a:bodyPr>
            <a:lstStyle/>
            <a:p>
              <a:r>
                <a:rPr lang="en-US" b="1" dirty="0">
                  <a:solidFill>
                    <a:srgbClr val="C00000"/>
                  </a:solidFill>
                </a:rPr>
                <a:t>Render SMLM image</a:t>
              </a:r>
            </a:p>
          </p:txBody>
        </p:sp>
      </p:grpSp>
      <p:sp>
        <p:nvSpPr>
          <p:cNvPr id="28" name="TextBox 18">
            <a:extLst>
              <a:ext uri="{FF2B5EF4-FFF2-40B4-BE49-F238E27FC236}">
                <a16:creationId xmlns:a16="http://schemas.microsoft.com/office/drawing/2014/main" id="{06A309E0-6129-4706-AA04-0C1A758ADB00}"/>
              </a:ext>
            </a:extLst>
          </p:cNvPr>
          <p:cNvSpPr txBox="1"/>
          <p:nvPr/>
        </p:nvSpPr>
        <p:spPr>
          <a:xfrm>
            <a:off x="93628" y="2006037"/>
            <a:ext cx="2008413" cy="369332"/>
          </a:xfrm>
          <a:prstGeom prst="rect">
            <a:avLst/>
          </a:prstGeom>
          <a:noFill/>
        </p:spPr>
        <p:txBody>
          <a:bodyPr wrap="square" rtlCol="0">
            <a:spAutoFit/>
          </a:bodyPr>
          <a:lstStyle/>
          <a:p>
            <a:pPr algn="ctr"/>
            <a:r>
              <a:rPr lang="en-GB" dirty="0"/>
              <a:t>Widefield image</a:t>
            </a:r>
          </a:p>
        </p:txBody>
      </p:sp>
      <p:sp>
        <p:nvSpPr>
          <p:cNvPr id="29" name="TextBox 19">
            <a:extLst>
              <a:ext uri="{FF2B5EF4-FFF2-40B4-BE49-F238E27FC236}">
                <a16:creationId xmlns:a16="http://schemas.microsoft.com/office/drawing/2014/main" id="{03A32AA9-4DA9-4BED-B3FA-CAA6BC49B8E7}"/>
              </a:ext>
            </a:extLst>
          </p:cNvPr>
          <p:cNvSpPr txBox="1"/>
          <p:nvPr/>
        </p:nvSpPr>
        <p:spPr>
          <a:xfrm>
            <a:off x="10162209" y="4002449"/>
            <a:ext cx="1814119" cy="646331"/>
          </a:xfrm>
          <a:prstGeom prst="rect">
            <a:avLst/>
          </a:prstGeom>
          <a:noFill/>
        </p:spPr>
        <p:txBody>
          <a:bodyPr wrap="square" rtlCol="0">
            <a:spAutoFit/>
          </a:bodyPr>
          <a:lstStyle/>
          <a:p>
            <a:pPr algn="ctr"/>
            <a:r>
              <a:rPr lang="en-GB" dirty="0" err="1"/>
              <a:t>Superresolution</a:t>
            </a:r>
            <a:r>
              <a:rPr lang="en-GB" dirty="0"/>
              <a:t> image</a:t>
            </a:r>
          </a:p>
        </p:txBody>
      </p:sp>
    </p:spTree>
    <p:extLst>
      <p:ext uri="{BB962C8B-B14F-4D97-AF65-F5344CB8AC3E}">
        <p14:creationId xmlns:p14="http://schemas.microsoft.com/office/powerpoint/2010/main" val="313301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1" name="Objekt 4100" hidden="1">
            <a:extLst>
              <a:ext uri="{FF2B5EF4-FFF2-40B4-BE49-F238E27FC236}">
                <a16:creationId xmlns:a16="http://schemas.microsoft.com/office/drawing/2014/main" id="{E60FCA05-BB20-4911-A2C4-A62EAF2E2BCC}"/>
              </a:ext>
            </a:extLst>
          </p:cNvPr>
          <p:cNvGraphicFramePr>
            <a:graphicFrameLocks noChangeAspect="1"/>
          </p:cNvGraphicFramePr>
          <p:nvPr>
            <p:custDataLst>
              <p:tags r:id="rId2"/>
            </p:custDataLst>
            <p:extLst>
              <p:ext uri="{D42A27DB-BD31-4B8C-83A1-F6EECF244321}">
                <p14:modId xmlns:p14="http://schemas.microsoft.com/office/powerpoint/2010/main" val="3498509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8" name="think-cell Folie" r:id="rId5" imgW="416" imgH="416" progId="TCLayout.ActiveDocument.1">
                  <p:embed/>
                </p:oleObj>
              </mc:Choice>
              <mc:Fallback>
                <p:oleObj name="think-cell Foli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Circumventing the diffraction limit with…</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a:t>
            </a:fld>
            <a:endParaRPr lang="en-US"/>
          </a:p>
        </p:txBody>
      </p:sp>
      <p:sp>
        <p:nvSpPr>
          <p:cNvPr id="8" name="TextBox 7">
            <a:extLst>
              <a:ext uri="{FF2B5EF4-FFF2-40B4-BE49-F238E27FC236}">
                <a16:creationId xmlns:a16="http://schemas.microsoft.com/office/drawing/2014/main" id="{005AED80-D738-4D63-86A9-452AFC95CAE1}"/>
              </a:ext>
            </a:extLst>
          </p:cNvPr>
          <p:cNvSpPr txBox="1"/>
          <p:nvPr/>
        </p:nvSpPr>
        <p:spPr>
          <a:xfrm>
            <a:off x="0" y="6550223"/>
            <a:ext cx="3434595" cy="307777"/>
          </a:xfrm>
          <a:prstGeom prst="rect">
            <a:avLst/>
          </a:prstGeom>
          <a:noFill/>
        </p:spPr>
        <p:txBody>
          <a:bodyPr wrap="none" rtlCol="0">
            <a:spAutoFit/>
          </a:bodyPr>
          <a:lstStyle/>
          <a:p>
            <a:r>
              <a:rPr lang="en-US" sz="1400" dirty="0"/>
              <a:t>Schermelleh et al. </a:t>
            </a:r>
            <a:r>
              <a:rPr lang="en-US" sz="1400" i="1" dirty="0"/>
              <a:t>Nature Cell Biology </a:t>
            </a:r>
            <a:r>
              <a:rPr lang="en-US" sz="1400" dirty="0"/>
              <a:t>(2019)</a:t>
            </a:r>
          </a:p>
        </p:txBody>
      </p:sp>
      <p:sp>
        <p:nvSpPr>
          <p:cNvPr id="6" name="Content Placeholder 2">
            <a:extLst>
              <a:ext uri="{FF2B5EF4-FFF2-40B4-BE49-F238E27FC236}">
                <a16:creationId xmlns:a16="http://schemas.microsoft.com/office/drawing/2014/main" id="{86696BE1-5204-4346-9DC7-349F656DB0AD}"/>
              </a:ext>
            </a:extLst>
          </p:cNvPr>
          <p:cNvSpPr txBox="1">
            <a:spLocks/>
          </p:cNvSpPr>
          <p:nvPr/>
        </p:nvSpPr>
        <p:spPr>
          <a:xfrm>
            <a:off x="5708697" y="5601517"/>
            <a:ext cx="1315065" cy="53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panose="020B0604020202020204" pitchFamily="34" charset="0"/>
                <a:cs typeface="Arial" panose="020B0604020202020204" pitchFamily="34" charset="0"/>
              </a:rPr>
              <a:t>SIM</a:t>
            </a:r>
          </a:p>
        </p:txBody>
      </p:sp>
      <p:pic>
        <p:nvPicPr>
          <p:cNvPr id="9" name="Picture 2" descr="Fig. 1">
            <a:extLst>
              <a:ext uri="{FF2B5EF4-FFF2-40B4-BE49-F238E27FC236}">
                <a16:creationId xmlns:a16="http://schemas.microsoft.com/office/drawing/2014/main" id="{8D5DC5AA-239A-4DFB-8E03-B0DC378E49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 t="34867" r="63653" b="32948"/>
          <a:stretch/>
        </p:blipFill>
        <p:spPr bwMode="auto">
          <a:xfrm>
            <a:off x="4632056" y="2410584"/>
            <a:ext cx="3468349" cy="2886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E306C274-2C68-4390-A0BA-312138161A3E}"/>
              </a:ext>
            </a:extLst>
          </p:cNvPr>
          <p:cNvSpPr txBox="1">
            <a:spLocks/>
          </p:cNvSpPr>
          <p:nvPr/>
        </p:nvSpPr>
        <p:spPr>
          <a:xfrm>
            <a:off x="1897503" y="5601517"/>
            <a:ext cx="1123874" cy="53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panose="020B0604020202020204" pitchFamily="34" charset="0"/>
                <a:cs typeface="Arial" panose="020B0604020202020204" pitchFamily="34" charset="0"/>
              </a:rPr>
              <a:t>STED</a:t>
            </a:r>
          </a:p>
        </p:txBody>
      </p:sp>
      <p:sp>
        <p:nvSpPr>
          <p:cNvPr id="7" name="Content Placeholder 2">
            <a:extLst>
              <a:ext uri="{FF2B5EF4-FFF2-40B4-BE49-F238E27FC236}">
                <a16:creationId xmlns:a16="http://schemas.microsoft.com/office/drawing/2014/main" id="{3DAA11EE-1B83-47F3-9DAB-BC4AFC19DAFE}"/>
              </a:ext>
            </a:extLst>
          </p:cNvPr>
          <p:cNvSpPr txBox="1">
            <a:spLocks/>
          </p:cNvSpPr>
          <p:nvPr/>
        </p:nvSpPr>
        <p:spPr>
          <a:xfrm>
            <a:off x="9324666" y="5601517"/>
            <a:ext cx="1315065" cy="53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panose="020B0604020202020204" pitchFamily="34" charset="0"/>
                <a:cs typeface="Arial" panose="020B0604020202020204" pitchFamily="34" charset="0"/>
              </a:rPr>
              <a:t>SMLM</a:t>
            </a:r>
          </a:p>
        </p:txBody>
      </p:sp>
      <p:pic>
        <p:nvPicPr>
          <p:cNvPr id="21" name="Picture 2" descr="Fig. 1">
            <a:extLst>
              <a:ext uri="{FF2B5EF4-FFF2-40B4-BE49-F238E27FC236}">
                <a16:creationId xmlns:a16="http://schemas.microsoft.com/office/drawing/2014/main" id="{30317DA9-5402-471C-BEFD-8517C1A0B0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 t="1396" r="71371" b="68144"/>
          <a:stretch/>
        </p:blipFill>
        <p:spPr bwMode="auto">
          <a:xfrm>
            <a:off x="8538846" y="2410584"/>
            <a:ext cx="2886706" cy="2886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8A0DBFA5-86EB-45E7-9C85-2C586F57CF4A}"/>
              </a:ext>
            </a:extLst>
          </p:cNvPr>
          <p:cNvGrpSpPr/>
          <p:nvPr/>
        </p:nvGrpSpPr>
        <p:grpSpPr>
          <a:xfrm>
            <a:off x="725266" y="2410584"/>
            <a:ext cx="3519679" cy="2886706"/>
            <a:chOff x="725266" y="2410584"/>
            <a:chExt cx="3468349" cy="2886706"/>
          </a:xfrm>
        </p:grpSpPr>
        <p:sp>
          <p:nvSpPr>
            <p:cNvPr id="4104" name="Rechteck 4103">
              <a:extLst>
                <a:ext uri="{FF2B5EF4-FFF2-40B4-BE49-F238E27FC236}">
                  <a16:creationId xmlns:a16="http://schemas.microsoft.com/office/drawing/2014/main" id="{A026251B-756B-4A4A-B567-563CB2D164AC}"/>
                </a:ext>
              </a:extLst>
            </p:cNvPr>
            <p:cNvSpPr/>
            <p:nvPr/>
          </p:nvSpPr>
          <p:spPr>
            <a:xfrm>
              <a:off x="725266" y="2410584"/>
              <a:ext cx="3468349" cy="2886706"/>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Fig. 1">
              <a:extLst>
                <a:ext uri="{FF2B5EF4-FFF2-40B4-BE49-F238E27FC236}">
                  <a16:creationId xmlns:a16="http://schemas.microsoft.com/office/drawing/2014/main" id="{5DAD0796-9A5B-4EBF-AD63-D2B500876D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749" t="68814" r="1255" b="55"/>
            <a:stretch/>
          </p:blipFill>
          <p:spPr bwMode="auto">
            <a:xfrm>
              <a:off x="757922" y="2443241"/>
              <a:ext cx="3405598" cy="277038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4F0DAAF-4925-4119-8FFA-2DF7AD211125}"/>
                </a:ext>
              </a:extLst>
            </p:cNvPr>
            <p:cNvSpPr/>
            <p:nvPr/>
          </p:nvSpPr>
          <p:spPr>
            <a:xfrm>
              <a:off x="970914" y="2438279"/>
              <a:ext cx="803627" cy="206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uppieren 9">
            <a:extLst>
              <a:ext uri="{FF2B5EF4-FFF2-40B4-BE49-F238E27FC236}">
                <a16:creationId xmlns:a16="http://schemas.microsoft.com/office/drawing/2014/main" id="{38DAEBE1-1111-414D-A336-2B0DAF350100}"/>
              </a:ext>
            </a:extLst>
          </p:cNvPr>
          <p:cNvGrpSpPr/>
          <p:nvPr/>
        </p:nvGrpSpPr>
        <p:grpSpPr>
          <a:xfrm>
            <a:off x="6718765" y="2163536"/>
            <a:ext cx="4939835" cy="4450768"/>
            <a:chOff x="6718765" y="2163536"/>
            <a:chExt cx="4939835" cy="4450768"/>
          </a:xfrm>
        </p:grpSpPr>
        <p:sp>
          <p:nvSpPr>
            <p:cNvPr id="18" name="Rechteck 17">
              <a:extLst>
                <a:ext uri="{FF2B5EF4-FFF2-40B4-BE49-F238E27FC236}">
                  <a16:creationId xmlns:a16="http://schemas.microsoft.com/office/drawing/2014/main" id="{BBEB60A4-29FC-46E1-B1EA-3D7D040B3B31}"/>
                </a:ext>
              </a:extLst>
            </p:cNvPr>
            <p:cNvSpPr/>
            <p:nvPr/>
          </p:nvSpPr>
          <p:spPr>
            <a:xfrm>
              <a:off x="8326699" y="2163536"/>
              <a:ext cx="3331901" cy="397209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2">
              <a:extLst>
                <a:ext uri="{FF2B5EF4-FFF2-40B4-BE49-F238E27FC236}">
                  <a16:creationId xmlns:a16="http://schemas.microsoft.com/office/drawing/2014/main" id="{52050DB5-572E-40B7-87E8-66E2FBAEF26A}"/>
                </a:ext>
              </a:extLst>
            </p:cNvPr>
            <p:cNvSpPr txBox="1">
              <a:spLocks/>
            </p:cNvSpPr>
            <p:nvPr/>
          </p:nvSpPr>
          <p:spPr>
            <a:xfrm>
              <a:off x="6718765" y="6218612"/>
              <a:ext cx="3468349" cy="39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rgbClr val="FF0000"/>
                  </a:solidFill>
                  <a:latin typeface="Arial" panose="020B0604020202020204" pitchFamily="34" charset="0"/>
                  <a:cs typeface="Arial" panose="020B0604020202020204" pitchFamily="34" charset="0"/>
                </a:rPr>
                <a:t>This lecture’s focus</a:t>
              </a:r>
            </a:p>
          </p:txBody>
        </p:sp>
      </p:grpSp>
    </p:spTree>
    <p:extLst>
      <p:ext uri="{BB962C8B-B14F-4D97-AF65-F5344CB8AC3E}">
        <p14:creationId xmlns:p14="http://schemas.microsoft.com/office/powerpoint/2010/main" val="412741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Detection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40</a:t>
            </a:fld>
            <a:endParaRPr lang="en-US"/>
          </a:p>
        </p:txBody>
      </p:sp>
      <p:pic>
        <p:nvPicPr>
          <p:cNvPr id="9" name="Picture 8">
            <a:extLst>
              <a:ext uri="{FF2B5EF4-FFF2-40B4-BE49-F238E27FC236}">
                <a16:creationId xmlns:a16="http://schemas.microsoft.com/office/drawing/2014/main" id="{14FB9CE8-A0EC-453C-A729-E7307F067761}"/>
              </a:ext>
            </a:extLst>
          </p:cNvPr>
          <p:cNvPicPr>
            <a:picLocks noChangeAspect="1"/>
          </p:cNvPicPr>
          <p:nvPr/>
        </p:nvPicPr>
        <p:blipFill>
          <a:blip r:embed="rId2"/>
          <a:stretch>
            <a:fillRect/>
          </a:stretch>
        </p:blipFill>
        <p:spPr>
          <a:xfrm>
            <a:off x="6154559" y="1759174"/>
            <a:ext cx="4494731" cy="4494731"/>
          </a:xfrm>
          <a:prstGeom prst="rect">
            <a:avLst/>
          </a:prstGeom>
        </p:spPr>
      </p:pic>
      <p:sp>
        <p:nvSpPr>
          <p:cNvPr id="7" name="TextBox 6">
            <a:extLst>
              <a:ext uri="{FF2B5EF4-FFF2-40B4-BE49-F238E27FC236}">
                <a16:creationId xmlns:a16="http://schemas.microsoft.com/office/drawing/2014/main" id="{8A29E779-13B0-412E-8141-E70262375C84}"/>
              </a:ext>
            </a:extLst>
          </p:cNvPr>
          <p:cNvSpPr txBox="1"/>
          <p:nvPr/>
        </p:nvSpPr>
        <p:spPr>
          <a:xfrm>
            <a:off x="838200" y="1882882"/>
            <a:ext cx="4833937"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Approximate molecule location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Detection</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DA11BCAB-AF08-4C0B-AFE7-01EE4060D7B1}"/>
              </a:ext>
            </a:extLst>
          </p:cNvPr>
          <p:cNvGrpSpPr/>
          <p:nvPr/>
        </p:nvGrpSpPr>
        <p:grpSpPr>
          <a:xfrm>
            <a:off x="7367072" y="2944711"/>
            <a:ext cx="2266661" cy="2077934"/>
            <a:chOff x="7367072" y="2944711"/>
            <a:chExt cx="2266661" cy="2077934"/>
          </a:xfrm>
        </p:grpSpPr>
        <p:sp>
          <p:nvSpPr>
            <p:cNvPr id="3" name="Rectangle 2">
              <a:extLst>
                <a:ext uri="{FF2B5EF4-FFF2-40B4-BE49-F238E27FC236}">
                  <a16:creationId xmlns:a16="http://schemas.microsoft.com/office/drawing/2014/main" id="{0713483B-714E-4A65-BC61-BDA92A187E85}"/>
                </a:ext>
              </a:extLst>
            </p:cNvPr>
            <p:cNvSpPr/>
            <p:nvPr/>
          </p:nvSpPr>
          <p:spPr>
            <a:xfrm>
              <a:off x="9094252" y="2944711"/>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A9F8186-E20D-464C-8480-A1230012074E}"/>
                </a:ext>
              </a:extLst>
            </p:cNvPr>
            <p:cNvSpPr/>
            <p:nvPr/>
          </p:nvSpPr>
          <p:spPr>
            <a:xfrm>
              <a:off x="7367072" y="4495232"/>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F10C07-A427-437A-8E43-76210DD6DD4E}"/>
                </a:ext>
              </a:extLst>
            </p:cNvPr>
            <p:cNvSpPr/>
            <p:nvPr/>
          </p:nvSpPr>
          <p:spPr>
            <a:xfrm>
              <a:off x="8956449" y="4289082"/>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4D4D882-1ECC-482B-8464-0720EDBB32B3}"/>
                </a:ext>
              </a:extLst>
            </p:cNvPr>
            <p:cNvSpPr/>
            <p:nvPr/>
          </p:nvSpPr>
          <p:spPr>
            <a:xfrm>
              <a:off x="8700652" y="413024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2E2B71-2747-44AB-A101-9E4CBB57E5B3}"/>
                </a:ext>
              </a:extLst>
            </p:cNvPr>
            <p:cNvSpPr/>
            <p:nvPr/>
          </p:nvSpPr>
          <p:spPr>
            <a:xfrm>
              <a:off x="7932036" y="3257359"/>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855E742-D7AF-47B3-A8FF-A9B2007D9738}"/>
                </a:ext>
              </a:extLst>
            </p:cNvPr>
            <p:cNvSpPr/>
            <p:nvPr/>
          </p:nvSpPr>
          <p:spPr>
            <a:xfrm>
              <a:off x="8251871" y="4006539"/>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31EEC2-632C-440C-8AE3-B9B5BA24CEDA}"/>
                </a:ext>
              </a:extLst>
            </p:cNvPr>
            <p:cNvSpPr/>
            <p:nvPr/>
          </p:nvSpPr>
          <p:spPr>
            <a:xfrm>
              <a:off x="8929866" y="343065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D1F1AFD-1E70-42AC-8D82-D7EE37AC44B4}"/>
                </a:ext>
              </a:extLst>
            </p:cNvPr>
            <p:cNvSpPr/>
            <p:nvPr/>
          </p:nvSpPr>
          <p:spPr>
            <a:xfrm>
              <a:off x="8284327" y="452698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5ADA3CD-735C-4CB6-90A2-467515676C2D}"/>
                </a:ext>
              </a:extLst>
            </p:cNvPr>
            <p:cNvSpPr/>
            <p:nvPr/>
          </p:nvSpPr>
          <p:spPr>
            <a:xfrm>
              <a:off x="8726135" y="3142504"/>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C6E1F557-DA27-4EB9-B624-7CD6BC8AED2E}"/>
              </a:ext>
            </a:extLst>
          </p:cNvPr>
          <p:cNvSpPr txBox="1"/>
          <p:nvPr/>
        </p:nvSpPr>
        <p:spPr>
          <a:xfrm>
            <a:off x="9413054" y="5881291"/>
            <a:ext cx="123623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Detection</a:t>
            </a:r>
          </a:p>
        </p:txBody>
      </p:sp>
    </p:spTree>
    <p:extLst>
      <p:ext uri="{BB962C8B-B14F-4D97-AF65-F5344CB8AC3E}">
        <p14:creationId xmlns:p14="http://schemas.microsoft.com/office/powerpoint/2010/main" val="30120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FB9CE8-A0EC-453C-A729-E7307F067761}"/>
              </a:ext>
            </a:extLst>
          </p:cNvPr>
          <p:cNvPicPr>
            <a:picLocks noChangeAspect="1"/>
          </p:cNvPicPr>
          <p:nvPr/>
        </p:nvPicPr>
        <p:blipFill>
          <a:blip r:embed="rId2"/>
          <a:stretch>
            <a:fillRect/>
          </a:stretch>
        </p:blipFill>
        <p:spPr>
          <a:xfrm>
            <a:off x="6154559" y="1759174"/>
            <a:ext cx="4494731" cy="4494731"/>
          </a:xfrm>
          <a:prstGeom prst="rect">
            <a:avLst/>
          </a:prstGeom>
        </p:spPr>
      </p:pic>
      <p:grpSp>
        <p:nvGrpSpPr>
          <p:cNvPr id="59" name="Group 58">
            <a:extLst>
              <a:ext uri="{FF2B5EF4-FFF2-40B4-BE49-F238E27FC236}">
                <a16:creationId xmlns:a16="http://schemas.microsoft.com/office/drawing/2014/main" id="{F37A8DFC-16B1-4E08-9061-7C10A9E20BCB}"/>
              </a:ext>
            </a:extLst>
          </p:cNvPr>
          <p:cNvGrpSpPr/>
          <p:nvPr/>
        </p:nvGrpSpPr>
        <p:grpSpPr>
          <a:xfrm>
            <a:off x="7367072" y="2944711"/>
            <a:ext cx="2266661" cy="2077934"/>
            <a:chOff x="7367072" y="2944711"/>
            <a:chExt cx="2266661" cy="2077934"/>
          </a:xfrm>
        </p:grpSpPr>
        <p:sp>
          <p:nvSpPr>
            <p:cNvPr id="60" name="Rectangle 59">
              <a:extLst>
                <a:ext uri="{FF2B5EF4-FFF2-40B4-BE49-F238E27FC236}">
                  <a16:creationId xmlns:a16="http://schemas.microsoft.com/office/drawing/2014/main" id="{BB9FC7E6-9AE3-459C-BE29-7653BB9A86FB}"/>
                </a:ext>
              </a:extLst>
            </p:cNvPr>
            <p:cNvSpPr/>
            <p:nvPr/>
          </p:nvSpPr>
          <p:spPr>
            <a:xfrm>
              <a:off x="9094252" y="2944711"/>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48ACD87-FDE4-4D3B-A3A6-B8DD762DCA7E}"/>
                </a:ext>
              </a:extLst>
            </p:cNvPr>
            <p:cNvSpPr/>
            <p:nvPr/>
          </p:nvSpPr>
          <p:spPr>
            <a:xfrm>
              <a:off x="7367072" y="4495232"/>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E4B18F1-B112-44B8-9EF0-5823DCF95355}"/>
                </a:ext>
              </a:extLst>
            </p:cNvPr>
            <p:cNvSpPr/>
            <p:nvPr/>
          </p:nvSpPr>
          <p:spPr>
            <a:xfrm>
              <a:off x="8956449" y="4289082"/>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C904C46-54D8-4B56-B6DA-F5EC83099763}"/>
                </a:ext>
              </a:extLst>
            </p:cNvPr>
            <p:cNvSpPr/>
            <p:nvPr/>
          </p:nvSpPr>
          <p:spPr>
            <a:xfrm>
              <a:off x="8700652" y="413024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FBCD20D-57EF-4D0F-B74C-CF513855F62B}"/>
                </a:ext>
              </a:extLst>
            </p:cNvPr>
            <p:cNvSpPr/>
            <p:nvPr/>
          </p:nvSpPr>
          <p:spPr>
            <a:xfrm>
              <a:off x="7932036" y="3257359"/>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CADDF92-1029-4B35-BDD0-07B44E3DF38F}"/>
                </a:ext>
              </a:extLst>
            </p:cNvPr>
            <p:cNvSpPr/>
            <p:nvPr/>
          </p:nvSpPr>
          <p:spPr>
            <a:xfrm>
              <a:off x="8251871" y="4006539"/>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DF9AA73-E094-4542-93DB-8FC245A7DA15}"/>
                </a:ext>
              </a:extLst>
            </p:cNvPr>
            <p:cNvSpPr/>
            <p:nvPr/>
          </p:nvSpPr>
          <p:spPr>
            <a:xfrm>
              <a:off x="8929866" y="343065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67896C-C01D-48DF-94FF-585138916319}"/>
                </a:ext>
              </a:extLst>
            </p:cNvPr>
            <p:cNvSpPr/>
            <p:nvPr/>
          </p:nvSpPr>
          <p:spPr>
            <a:xfrm>
              <a:off x="8284327" y="452698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ABBB8E1-1A02-4072-AC1E-F081040AA3CB}"/>
                </a:ext>
              </a:extLst>
            </p:cNvPr>
            <p:cNvSpPr/>
            <p:nvPr/>
          </p:nvSpPr>
          <p:spPr>
            <a:xfrm>
              <a:off x="8726135" y="3142504"/>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D716FC8-E5A0-4CC9-8BD8-022F11778F0B}"/>
              </a:ext>
            </a:extLst>
          </p:cNvPr>
          <p:cNvGrpSpPr/>
          <p:nvPr/>
        </p:nvGrpSpPr>
        <p:grpSpPr>
          <a:xfrm>
            <a:off x="7458007" y="3007594"/>
            <a:ext cx="2123580" cy="1950181"/>
            <a:chOff x="7458007" y="3007594"/>
            <a:chExt cx="2123580" cy="1950181"/>
          </a:xfrm>
        </p:grpSpPr>
        <p:grpSp>
          <p:nvGrpSpPr>
            <p:cNvPr id="28" name="Group 27">
              <a:extLst>
                <a:ext uri="{FF2B5EF4-FFF2-40B4-BE49-F238E27FC236}">
                  <a16:creationId xmlns:a16="http://schemas.microsoft.com/office/drawing/2014/main" id="{9451C95B-E28B-4ABF-B509-F3E2709A7450}"/>
                </a:ext>
              </a:extLst>
            </p:cNvPr>
            <p:cNvGrpSpPr/>
            <p:nvPr/>
          </p:nvGrpSpPr>
          <p:grpSpPr>
            <a:xfrm>
              <a:off x="8013590" y="3295728"/>
              <a:ext cx="420235" cy="420235"/>
              <a:chOff x="4564288" y="3816009"/>
              <a:chExt cx="420235" cy="420235"/>
            </a:xfrm>
          </p:grpSpPr>
          <p:cxnSp>
            <p:nvCxnSpPr>
              <p:cNvPr id="26" name="Straight Connector 25">
                <a:extLst>
                  <a:ext uri="{FF2B5EF4-FFF2-40B4-BE49-F238E27FC236}">
                    <a16:creationId xmlns:a16="http://schemas.microsoft.com/office/drawing/2014/main" id="{1CF53459-EA26-4EA7-BDB8-C2DDCC1D8AD1}"/>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72BC3E6-AFEB-4D8D-B8A0-F311DE60F639}"/>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DF4155E-7A71-4988-B781-927594B31173}"/>
                </a:ext>
              </a:extLst>
            </p:cNvPr>
            <p:cNvGrpSpPr/>
            <p:nvPr/>
          </p:nvGrpSpPr>
          <p:grpSpPr>
            <a:xfrm>
              <a:off x="7458007" y="4537540"/>
              <a:ext cx="420235" cy="420235"/>
              <a:chOff x="4564288" y="3816009"/>
              <a:chExt cx="420235" cy="420235"/>
            </a:xfrm>
          </p:grpSpPr>
          <p:cxnSp>
            <p:nvCxnSpPr>
              <p:cNvPr id="42" name="Straight Connector 41">
                <a:extLst>
                  <a:ext uri="{FF2B5EF4-FFF2-40B4-BE49-F238E27FC236}">
                    <a16:creationId xmlns:a16="http://schemas.microsoft.com/office/drawing/2014/main" id="{6138DD4A-B86C-43F2-A632-AFEAC7946048}"/>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201645D-82F7-41DD-9FD7-9E9DDCEEC9EA}"/>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3D3E81B-BB9B-49CC-AEE6-41646A16DF3E}"/>
                </a:ext>
              </a:extLst>
            </p:cNvPr>
            <p:cNvGrpSpPr/>
            <p:nvPr/>
          </p:nvGrpSpPr>
          <p:grpSpPr>
            <a:xfrm>
              <a:off x="9023240" y="3448128"/>
              <a:ext cx="420235" cy="420235"/>
              <a:chOff x="4564288" y="3816009"/>
              <a:chExt cx="420235" cy="420235"/>
            </a:xfrm>
          </p:grpSpPr>
          <p:cxnSp>
            <p:nvCxnSpPr>
              <p:cNvPr id="24" name="Straight Connector 23">
                <a:extLst>
                  <a:ext uri="{FF2B5EF4-FFF2-40B4-BE49-F238E27FC236}">
                    <a16:creationId xmlns:a16="http://schemas.microsoft.com/office/drawing/2014/main" id="{C86AF488-7D39-4395-9441-C646AB7FD7D8}"/>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1E7341-C5C4-4852-8822-4A7D3F7C593A}"/>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DF87C5D-4F66-4EE1-8F60-B860013C1BB4}"/>
                </a:ext>
              </a:extLst>
            </p:cNvPr>
            <p:cNvGrpSpPr/>
            <p:nvPr/>
          </p:nvGrpSpPr>
          <p:grpSpPr>
            <a:xfrm>
              <a:off x="9161352" y="3007594"/>
              <a:ext cx="420235" cy="420235"/>
              <a:chOff x="4564288" y="3816009"/>
              <a:chExt cx="420235" cy="420235"/>
            </a:xfrm>
          </p:grpSpPr>
          <p:cxnSp>
            <p:nvCxnSpPr>
              <p:cNvPr id="30" name="Straight Connector 29">
                <a:extLst>
                  <a:ext uri="{FF2B5EF4-FFF2-40B4-BE49-F238E27FC236}">
                    <a16:creationId xmlns:a16="http://schemas.microsoft.com/office/drawing/2014/main" id="{293C747E-AE31-4FD3-BFB2-1A9068C481D9}"/>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E4D144-3088-491F-8B48-4E2A5990F0E4}"/>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8A6A530-C96A-4A7D-AA34-A685A33A0CB5}"/>
                </a:ext>
              </a:extLst>
            </p:cNvPr>
            <p:cNvGrpSpPr/>
            <p:nvPr/>
          </p:nvGrpSpPr>
          <p:grpSpPr>
            <a:xfrm>
              <a:off x="8770821" y="3174282"/>
              <a:ext cx="420235" cy="420235"/>
              <a:chOff x="4564288" y="3816009"/>
              <a:chExt cx="420235" cy="420235"/>
            </a:xfrm>
          </p:grpSpPr>
          <p:cxnSp>
            <p:nvCxnSpPr>
              <p:cNvPr id="33" name="Straight Connector 32">
                <a:extLst>
                  <a:ext uri="{FF2B5EF4-FFF2-40B4-BE49-F238E27FC236}">
                    <a16:creationId xmlns:a16="http://schemas.microsoft.com/office/drawing/2014/main" id="{5A37B557-6E12-47B1-9897-E76DC46E8DAD}"/>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D2725F-36AC-48E1-9CA9-436B76F3FB2C}"/>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E1EFF5E-6134-486D-8487-66461AC4636E}"/>
                </a:ext>
              </a:extLst>
            </p:cNvPr>
            <p:cNvGrpSpPr/>
            <p:nvPr/>
          </p:nvGrpSpPr>
          <p:grpSpPr>
            <a:xfrm>
              <a:off x="9001805" y="4298236"/>
              <a:ext cx="420235" cy="420235"/>
              <a:chOff x="4564288" y="3816009"/>
              <a:chExt cx="420235" cy="420235"/>
            </a:xfrm>
          </p:grpSpPr>
          <p:cxnSp>
            <p:nvCxnSpPr>
              <p:cNvPr id="48" name="Straight Connector 47">
                <a:extLst>
                  <a:ext uri="{FF2B5EF4-FFF2-40B4-BE49-F238E27FC236}">
                    <a16:creationId xmlns:a16="http://schemas.microsoft.com/office/drawing/2014/main" id="{14BC5383-9A02-4831-B0D3-BA3262C8B351}"/>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0A7C93-3034-4F81-9413-B04180FD66CB}"/>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3395973-86EB-4495-8122-B3C33B13CFED}"/>
                </a:ext>
              </a:extLst>
            </p:cNvPr>
            <p:cNvGrpSpPr/>
            <p:nvPr/>
          </p:nvGrpSpPr>
          <p:grpSpPr>
            <a:xfrm>
              <a:off x="8354095" y="4529220"/>
              <a:ext cx="420235" cy="420235"/>
              <a:chOff x="4564288" y="3816009"/>
              <a:chExt cx="420235" cy="420235"/>
            </a:xfrm>
          </p:grpSpPr>
          <p:cxnSp>
            <p:nvCxnSpPr>
              <p:cNvPr id="51" name="Straight Connector 50">
                <a:extLst>
                  <a:ext uri="{FF2B5EF4-FFF2-40B4-BE49-F238E27FC236}">
                    <a16:creationId xmlns:a16="http://schemas.microsoft.com/office/drawing/2014/main" id="{5DD78E33-7363-413C-8B16-40C6DA44A7C2}"/>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16CF27-5D12-499E-AFE0-9577F5FD52EC}"/>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F34809C3-4460-4832-81A5-80BDA8BBA769}"/>
                </a:ext>
              </a:extLst>
            </p:cNvPr>
            <p:cNvGrpSpPr/>
            <p:nvPr/>
          </p:nvGrpSpPr>
          <p:grpSpPr>
            <a:xfrm>
              <a:off x="8320757" y="4038677"/>
              <a:ext cx="420235" cy="420235"/>
              <a:chOff x="4564288" y="3816009"/>
              <a:chExt cx="420235" cy="420235"/>
            </a:xfrm>
          </p:grpSpPr>
          <p:cxnSp>
            <p:nvCxnSpPr>
              <p:cNvPr id="54" name="Straight Connector 53">
                <a:extLst>
                  <a:ext uri="{FF2B5EF4-FFF2-40B4-BE49-F238E27FC236}">
                    <a16:creationId xmlns:a16="http://schemas.microsoft.com/office/drawing/2014/main" id="{171B8043-B812-4EEE-8497-145701A52F6B}"/>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725911-F171-4503-AE78-F8C2BC536071}"/>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A92E5827-A8DA-4FDC-9EC6-A24A79DFB35F}"/>
                </a:ext>
              </a:extLst>
            </p:cNvPr>
            <p:cNvGrpSpPr/>
            <p:nvPr/>
          </p:nvGrpSpPr>
          <p:grpSpPr>
            <a:xfrm>
              <a:off x="8744622" y="4169645"/>
              <a:ext cx="420235" cy="420235"/>
              <a:chOff x="4564288" y="3816009"/>
              <a:chExt cx="420235" cy="420235"/>
            </a:xfrm>
          </p:grpSpPr>
          <p:cxnSp>
            <p:nvCxnSpPr>
              <p:cNvPr id="57" name="Straight Connector 56">
                <a:extLst>
                  <a:ext uri="{FF2B5EF4-FFF2-40B4-BE49-F238E27FC236}">
                    <a16:creationId xmlns:a16="http://schemas.microsoft.com/office/drawing/2014/main" id="{075441BC-1A4B-402C-A58B-3FC1696A9C8B}"/>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5C4DBB-FDC5-40D3-B877-5D0DA9E05F49}"/>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Detection and localization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41</a:t>
            </a:fld>
            <a:endParaRPr lang="en-US"/>
          </a:p>
        </p:txBody>
      </p:sp>
      <p:sp>
        <p:nvSpPr>
          <p:cNvPr id="7" name="TextBox 6">
            <a:extLst>
              <a:ext uri="{FF2B5EF4-FFF2-40B4-BE49-F238E27FC236}">
                <a16:creationId xmlns:a16="http://schemas.microsoft.com/office/drawing/2014/main" id="{8A29E779-13B0-412E-8141-E70262375C84}"/>
              </a:ext>
            </a:extLst>
          </p:cNvPr>
          <p:cNvSpPr txBox="1"/>
          <p:nvPr/>
        </p:nvSpPr>
        <p:spPr>
          <a:xfrm>
            <a:off x="838200" y="1882882"/>
            <a:ext cx="4833937"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Approximate molecule location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Detection</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Accurate determination of the molecule center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Localization </a:t>
            </a:r>
          </a:p>
        </p:txBody>
      </p:sp>
      <p:sp>
        <p:nvSpPr>
          <p:cNvPr id="45" name="TextBox 44">
            <a:extLst>
              <a:ext uri="{FF2B5EF4-FFF2-40B4-BE49-F238E27FC236}">
                <a16:creationId xmlns:a16="http://schemas.microsoft.com/office/drawing/2014/main" id="{C6E1F557-DA27-4EB9-B624-7CD6BC8AED2E}"/>
              </a:ext>
            </a:extLst>
          </p:cNvPr>
          <p:cNvSpPr txBox="1"/>
          <p:nvPr/>
        </p:nvSpPr>
        <p:spPr>
          <a:xfrm>
            <a:off x="9130926" y="5881291"/>
            <a:ext cx="151836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Localization</a:t>
            </a:r>
          </a:p>
        </p:txBody>
      </p:sp>
      <p:grpSp>
        <p:nvGrpSpPr>
          <p:cNvPr id="11" name="Group 10">
            <a:extLst>
              <a:ext uri="{FF2B5EF4-FFF2-40B4-BE49-F238E27FC236}">
                <a16:creationId xmlns:a16="http://schemas.microsoft.com/office/drawing/2014/main" id="{2CF6E4A5-043C-416D-952B-94EB8881BBD5}"/>
              </a:ext>
            </a:extLst>
          </p:cNvPr>
          <p:cNvGrpSpPr/>
          <p:nvPr/>
        </p:nvGrpSpPr>
        <p:grpSpPr>
          <a:xfrm>
            <a:off x="0" y="4379763"/>
            <a:ext cx="7360467" cy="2478237"/>
            <a:chOff x="0" y="4379763"/>
            <a:chExt cx="7360467" cy="2478237"/>
          </a:xfrm>
        </p:grpSpPr>
        <p:sp>
          <p:nvSpPr>
            <p:cNvPr id="69" name="TextBox 68">
              <a:extLst>
                <a:ext uri="{FF2B5EF4-FFF2-40B4-BE49-F238E27FC236}">
                  <a16:creationId xmlns:a16="http://schemas.microsoft.com/office/drawing/2014/main" id="{6AEA9E53-2C96-4ADF-B901-FCB1A71F115F}"/>
                </a:ext>
              </a:extLst>
            </p:cNvPr>
            <p:cNvSpPr txBox="1"/>
            <p:nvPr/>
          </p:nvSpPr>
          <p:spPr>
            <a:xfrm>
              <a:off x="0" y="6550223"/>
              <a:ext cx="7360467" cy="307777"/>
            </a:xfrm>
            <a:prstGeom prst="rect">
              <a:avLst/>
            </a:prstGeom>
            <a:noFill/>
          </p:spPr>
          <p:txBody>
            <a:bodyPr wrap="square" rtlCol="0">
              <a:spAutoFit/>
            </a:bodyPr>
            <a:lstStyle/>
            <a:p>
              <a:r>
                <a:rPr lang="en-US" sz="1400" dirty="0"/>
                <a:t>Thompson et al. </a:t>
              </a:r>
              <a:r>
                <a:rPr lang="en-US" sz="1400" i="1" dirty="0"/>
                <a:t>Biophysical Journal </a:t>
              </a:r>
              <a:r>
                <a:rPr lang="en-US" sz="1400" dirty="0"/>
                <a:t>(2002)</a:t>
              </a:r>
            </a:p>
          </p:txBody>
        </p:sp>
        <p:pic>
          <p:nvPicPr>
            <p:cNvPr id="8" name="Picture 7" descr="Text&#10;&#10;Description automatically generated">
              <a:extLst>
                <a:ext uri="{FF2B5EF4-FFF2-40B4-BE49-F238E27FC236}">
                  <a16:creationId xmlns:a16="http://schemas.microsoft.com/office/drawing/2014/main" id="{794D6523-805B-428B-A64E-A85FA79522E5}"/>
                </a:ext>
              </a:extLst>
            </p:cNvPr>
            <p:cNvPicPr>
              <a:picLocks noChangeAspect="1"/>
            </p:cNvPicPr>
            <p:nvPr/>
          </p:nvPicPr>
          <p:blipFill rotWithShape="1">
            <a:blip r:embed="rId3">
              <a:extLst>
                <a:ext uri="{28A0092B-C50C-407E-A947-70E740481C1C}">
                  <a14:useLocalDpi xmlns:a14="http://schemas.microsoft.com/office/drawing/2010/main" val="0"/>
                </a:ext>
              </a:extLst>
            </a:blip>
            <a:srcRect t="1390" b="69943"/>
            <a:stretch/>
          </p:blipFill>
          <p:spPr>
            <a:xfrm>
              <a:off x="563842" y="4379763"/>
              <a:ext cx="4494731" cy="1685184"/>
            </a:xfrm>
            <a:prstGeom prst="rect">
              <a:avLst/>
            </a:prstGeom>
            <a:effectLst>
              <a:outerShdw blurRad="63500" sx="102000" sy="102000" algn="ctr" rotWithShape="0">
                <a:prstClr val="black">
                  <a:alpha val="40000"/>
                </a:prstClr>
              </a:outerShdw>
            </a:effectLst>
          </p:spPr>
        </p:pic>
      </p:grpSp>
      <p:pic>
        <p:nvPicPr>
          <p:cNvPr id="13" name="Picture 12" descr="A picture containing diagram&#10;&#10;Description automatically generated">
            <a:extLst>
              <a:ext uri="{FF2B5EF4-FFF2-40B4-BE49-F238E27FC236}">
                <a16:creationId xmlns:a16="http://schemas.microsoft.com/office/drawing/2014/main" id="{605E17B8-BC54-4873-8CFF-2A3C77332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412" y="5543501"/>
            <a:ext cx="3105583" cy="733527"/>
          </a:xfrm>
          <a:prstGeom prst="rect">
            <a:avLst/>
          </a:prstGeom>
          <a:effectLst>
            <a:outerShdw blurRad="63500" sx="102000" sy="102000" algn="ctr" rotWithShape="0">
              <a:prstClr val="black">
                <a:alpha val="40000"/>
              </a:prstClr>
            </a:outerShdw>
          </a:effectLst>
        </p:spPr>
      </p:pic>
      <p:pic>
        <p:nvPicPr>
          <p:cNvPr id="6" name="Picture 5" descr="Text, letter&#10;&#10;Description automatically generated">
            <a:extLst>
              <a:ext uri="{FF2B5EF4-FFF2-40B4-BE49-F238E27FC236}">
                <a16:creationId xmlns:a16="http://schemas.microsoft.com/office/drawing/2014/main" id="{C11E586F-5390-45F6-94E2-7D3FAE19C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701" y="1874285"/>
            <a:ext cx="1486699" cy="812822"/>
          </a:xfrm>
          <a:prstGeom prst="rect">
            <a:avLst/>
          </a:prstGeom>
        </p:spPr>
      </p:pic>
      <p:grpSp>
        <p:nvGrpSpPr>
          <p:cNvPr id="16" name="Group 15">
            <a:extLst>
              <a:ext uri="{FF2B5EF4-FFF2-40B4-BE49-F238E27FC236}">
                <a16:creationId xmlns:a16="http://schemas.microsoft.com/office/drawing/2014/main" id="{4A4BCFE8-0CF0-4C75-B1FF-678AEC6BDD82}"/>
              </a:ext>
            </a:extLst>
          </p:cNvPr>
          <p:cNvGrpSpPr/>
          <p:nvPr/>
        </p:nvGrpSpPr>
        <p:grpSpPr>
          <a:xfrm>
            <a:off x="7772400" y="503789"/>
            <a:ext cx="3754583" cy="1116973"/>
            <a:chOff x="7772400" y="503789"/>
            <a:chExt cx="3754583" cy="1116973"/>
          </a:xfrm>
        </p:grpSpPr>
        <p:grpSp>
          <p:nvGrpSpPr>
            <p:cNvPr id="10" name="Group 9">
              <a:extLst>
                <a:ext uri="{FF2B5EF4-FFF2-40B4-BE49-F238E27FC236}">
                  <a16:creationId xmlns:a16="http://schemas.microsoft.com/office/drawing/2014/main" id="{CC88C30D-571E-4CDA-BA0A-93F150603FBB}"/>
                </a:ext>
              </a:extLst>
            </p:cNvPr>
            <p:cNvGrpSpPr/>
            <p:nvPr/>
          </p:nvGrpSpPr>
          <p:grpSpPr>
            <a:xfrm>
              <a:off x="7772400" y="503789"/>
              <a:ext cx="3754583" cy="1116973"/>
              <a:chOff x="7772400" y="503789"/>
              <a:chExt cx="3754583" cy="1116973"/>
            </a:xfrm>
          </p:grpSpPr>
          <p:sp>
            <p:nvSpPr>
              <p:cNvPr id="71" name="Rectangle 70">
                <a:extLst>
                  <a:ext uri="{FF2B5EF4-FFF2-40B4-BE49-F238E27FC236}">
                    <a16:creationId xmlns:a16="http://schemas.microsoft.com/office/drawing/2014/main" id="{EC098E0F-207E-4BFA-A937-C520C6BDEC44}"/>
                  </a:ext>
                </a:extLst>
              </p:cNvPr>
              <p:cNvSpPr/>
              <p:nvPr/>
            </p:nvSpPr>
            <p:spPr>
              <a:xfrm>
                <a:off x="8610601" y="503789"/>
                <a:ext cx="2916382" cy="9873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08BFB2-0DD5-4993-8762-E27CBF34D54C}"/>
                  </a:ext>
                </a:extLst>
              </p:cNvPr>
              <p:cNvSpPr txBox="1"/>
              <p:nvPr/>
            </p:nvSpPr>
            <p:spPr>
              <a:xfrm>
                <a:off x="7772400" y="1220652"/>
                <a:ext cx="540533"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vs.</a:t>
                </a:r>
              </a:p>
            </p:txBody>
          </p:sp>
        </p:grpSp>
        <p:grpSp>
          <p:nvGrpSpPr>
            <p:cNvPr id="12" name="Group 11">
              <a:extLst>
                <a:ext uri="{FF2B5EF4-FFF2-40B4-BE49-F238E27FC236}">
                  <a16:creationId xmlns:a16="http://schemas.microsoft.com/office/drawing/2014/main" id="{3CFB95CB-E3F5-4A8D-AB02-E25A0DEE9072}"/>
                </a:ext>
              </a:extLst>
            </p:cNvPr>
            <p:cNvGrpSpPr/>
            <p:nvPr/>
          </p:nvGrpSpPr>
          <p:grpSpPr>
            <a:xfrm>
              <a:off x="8897527" y="711945"/>
              <a:ext cx="2620342" cy="558554"/>
              <a:chOff x="8959262" y="-330779"/>
              <a:chExt cx="2620342" cy="558554"/>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CA957521-E456-479C-BF6F-E5EBA6C32582}"/>
                      </a:ext>
                    </a:extLst>
                  </p:cNvPr>
                  <p:cNvSpPr txBox="1"/>
                  <p:nvPr/>
                </p:nvSpPr>
                <p:spPr>
                  <a:xfrm>
                    <a:off x="8959262" y="-330779"/>
                    <a:ext cx="1048942" cy="524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Δ</m:t>
                          </m:r>
                          <m:r>
                            <a:rPr lang="en-US" b="0" i="1" smtClean="0">
                              <a:latin typeface="Cambria Math" panose="02040503050406030204" pitchFamily="18" charset="0"/>
                            </a:rPr>
                            <m:t>𝑥</m:t>
                          </m:r>
                          <m:r>
                            <a:rPr lang="el-GR" i="1" smtClean="0">
                              <a:latin typeface="Cambria Math" panose="02040503050406030204" pitchFamily="18" charset="0"/>
                            </a:rPr>
                            <m:t>≈</m:t>
                          </m:r>
                          <m:f>
                            <m:fPr>
                              <m:ctrlPr>
                                <a:rPr lang="el-GR" i="1" smtClean="0">
                                  <a:latin typeface="Cambria Math" panose="02040503050406030204" pitchFamily="18" charset="0"/>
                                </a:rPr>
                              </m:ctrlPr>
                            </m:fPr>
                            <m:num>
                              <m:r>
                                <m:rPr>
                                  <m:sty m:val="p"/>
                                </m:rPr>
                                <a:rPr lang="el-GR" i="1" smtClean="0">
                                  <a:latin typeface="Cambria Math" panose="02040503050406030204" pitchFamily="18" charset="0"/>
                                </a:rPr>
                                <m:t>λ</m:t>
                              </m:r>
                            </m:num>
                            <m:den>
                              <m:r>
                                <a:rPr lang="en-US" b="0" i="1" smtClean="0">
                                  <a:latin typeface="Cambria Math" panose="02040503050406030204" pitchFamily="18" charset="0"/>
                                </a:rPr>
                                <m:t>2</m:t>
                              </m:r>
                              <m:r>
                                <m:rPr>
                                  <m:nor/>
                                </m:rPr>
                                <a:rPr lang="en-US" b="0" i="0" smtClean="0">
                                  <a:latin typeface="Cambria Math" panose="02040503050406030204" pitchFamily="18" charset="0"/>
                                </a:rPr>
                                <m:t>NA</m:t>
                              </m:r>
                            </m:den>
                          </m:f>
                        </m:oMath>
                      </m:oMathPara>
                    </a14:m>
                    <a:endParaRPr lang="en-US" dirty="0"/>
                  </a:p>
                </p:txBody>
              </p:sp>
            </mc:Choice>
            <mc:Fallback xmlns="">
              <p:sp>
                <p:nvSpPr>
                  <p:cNvPr id="74" name="TextBox 73">
                    <a:extLst>
                      <a:ext uri="{FF2B5EF4-FFF2-40B4-BE49-F238E27FC236}">
                        <a16:creationId xmlns:a16="http://schemas.microsoft.com/office/drawing/2014/main" id="{CA957521-E456-479C-BF6F-E5EBA6C32582}"/>
                      </a:ext>
                    </a:extLst>
                  </p:cNvPr>
                  <p:cNvSpPr txBox="1">
                    <a:spLocks noRot="1" noChangeAspect="1" noMove="1" noResize="1" noEditPoints="1" noAdjustHandles="1" noChangeArrowheads="1" noChangeShapeType="1" noTextEdit="1"/>
                  </p:cNvSpPr>
                  <p:nvPr/>
                </p:nvSpPr>
                <p:spPr>
                  <a:xfrm>
                    <a:off x="8959262" y="-330779"/>
                    <a:ext cx="1048942" cy="524887"/>
                  </a:xfrm>
                  <a:prstGeom prst="rect">
                    <a:avLst/>
                  </a:prstGeom>
                  <a:blipFill>
                    <a:blip r:embed="rId6"/>
                    <a:stretch>
                      <a:fillRect/>
                    </a:stretch>
                  </a:blipFill>
                </p:spPr>
                <p:txBody>
                  <a:bodyPr/>
                  <a:lstStyle/>
                  <a:p>
                    <a:r>
                      <a:rPr lang="en-US">
                        <a:noFill/>
                      </a:rPr>
                      <a:t> </a:t>
                    </a:r>
                  </a:p>
                </p:txBody>
              </p:sp>
            </mc:Fallback>
          </mc:AlternateContent>
          <p:sp>
            <p:nvSpPr>
              <p:cNvPr id="75" name="Content Placeholder 2">
                <a:extLst>
                  <a:ext uri="{FF2B5EF4-FFF2-40B4-BE49-F238E27FC236}">
                    <a16:creationId xmlns:a16="http://schemas.microsoft.com/office/drawing/2014/main" id="{D42CF376-3478-447E-937C-41115C99A90F}"/>
                  </a:ext>
                </a:extLst>
              </p:cNvPr>
              <p:cNvSpPr txBox="1">
                <a:spLocks/>
              </p:cNvSpPr>
              <p:nvPr/>
            </p:nvSpPr>
            <p:spPr>
              <a:xfrm>
                <a:off x="10063624" y="-330278"/>
                <a:ext cx="1515980" cy="55805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rial" panose="020B0604020202020204" pitchFamily="34" charset="0"/>
                    <a:cs typeface="Arial" panose="020B0604020202020204" pitchFamily="34" charset="0"/>
                  </a:rPr>
                  <a:t>Abbe Equation</a:t>
                </a:r>
              </a:p>
            </p:txBody>
          </p:sp>
        </p:grpSp>
      </p:grpSp>
    </p:spTree>
    <p:extLst>
      <p:ext uri="{BB962C8B-B14F-4D97-AF65-F5344CB8AC3E}">
        <p14:creationId xmlns:p14="http://schemas.microsoft.com/office/powerpoint/2010/main" val="37011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91C1A523-938B-407A-8C63-9034F48CC90B}"/>
              </a:ext>
            </a:extLst>
          </p:cNvPr>
          <p:cNvGraphicFramePr>
            <a:graphicFrameLocks noChangeAspect="1"/>
          </p:cNvGraphicFramePr>
          <p:nvPr>
            <p:custDataLst>
              <p:tags r:id="rId2"/>
            </p:custDataLst>
            <p:extLst>
              <p:ext uri="{D42A27DB-BD31-4B8C-83A1-F6EECF244321}">
                <p14:modId xmlns:p14="http://schemas.microsoft.com/office/powerpoint/2010/main" val="2073264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5"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42</a:t>
            </a:fld>
            <a:endParaRPr lang="en-US"/>
          </a:p>
        </p:txBody>
      </p:sp>
      <p:sp>
        <p:nvSpPr>
          <p:cNvPr id="69" name="TextBox 68">
            <a:extLst>
              <a:ext uri="{FF2B5EF4-FFF2-40B4-BE49-F238E27FC236}">
                <a16:creationId xmlns:a16="http://schemas.microsoft.com/office/drawing/2014/main" id="{6AEA9E53-2C96-4ADF-B901-FCB1A71F115F}"/>
              </a:ext>
            </a:extLst>
          </p:cNvPr>
          <p:cNvSpPr txBox="1"/>
          <p:nvPr/>
        </p:nvSpPr>
        <p:spPr>
          <a:xfrm>
            <a:off x="0" y="6550223"/>
            <a:ext cx="7360467" cy="307777"/>
          </a:xfrm>
          <a:prstGeom prst="rect">
            <a:avLst/>
          </a:prstGeom>
          <a:noFill/>
        </p:spPr>
        <p:txBody>
          <a:bodyPr wrap="square" rtlCol="0">
            <a:spAutoFit/>
          </a:bodyPr>
          <a:lstStyle/>
          <a:p>
            <a:r>
              <a:rPr lang="en-US" sz="1400" dirty="0"/>
              <a:t>Thompson et al. </a:t>
            </a:r>
            <a:r>
              <a:rPr lang="en-US" sz="1400" i="1" dirty="0"/>
              <a:t>Biophysical Journal </a:t>
            </a:r>
            <a:r>
              <a:rPr lang="en-US" sz="1400" dirty="0"/>
              <a:t>(2002)</a:t>
            </a:r>
          </a:p>
        </p:txBody>
      </p:sp>
      <p:pic>
        <p:nvPicPr>
          <p:cNvPr id="70" name="Picture 5" descr="Text, letter&#10;&#10;Description automatically generated">
            <a:extLst>
              <a:ext uri="{FF2B5EF4-FFF2-40B4-BE49-F238E27FC236}">
                <a16:creationId xmlns:a16="http://schemas.microsoft.com/office/drawing/2014/main" id="{D9F8CF83-2137-4BB1-9967-284454893E3E}"/>
              </a:ext>
            </a:extLst>
          </p:cNvPr>
          <p:cNvPicPr>
            <a:picLocks noChangeAspect="1"/>
          </p:cNvPicPr>
          <p:nvPr/>
        </p:nvPicPr>
        <p:blipFill rotWithShape="1">
          <a:blip r:embed="rId6">
            <a:extLst>
              <a:ext uri="{28A0092B-C50C-407E-A947-70E740481C1C}">
                <a14:useLocalDpi xmlns:a14="http://schemas.microsoft.com/office/drawing/2010/main" val="0"/>
              </a:ext>
            </a:extLst>
          </a:blip>
          <a:srcRect l="2743" r="-239"/>
          <a:stretch/>
        </p:blipFill>
        <p:spPr>
          <a:xfrm>
            <a:off x="838200" y="1905866"/>
            <a:ext cx="2196000" cy="1231464"/>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77" name="TextBox 80">
                <a:extLst>
                  <a:ext uri="{FF2B5EF4-FFF2-40B4-BE49-F238E27FC236}">
                    <a16:creationId xmlns:a16="http://schemas.microsoft.com/office/drawing/2014/main" id="{45B42FD7-2000-4046-96EB-AF2B469C1614}"/>
                  </a:ext>
                </a:extLst>
              </p:cNvPr>
              <p:cNvSpPr txBox="1"/>
              <p:nvPr/>
            </p:nvSpPr>
            <p:spPr>
              <a:xfrm>
                <a:off x="4264261" y="2012574"/>
                <a:ext cx="3836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de-DE" b="0" i="1" smtClean="0">
                          <a:latin typeface="Cambria Math" panose="02040503050406030204" pitchFamily="18" charset="0"/>
                        </a:rPr>
                        <m:t>𝑥</m:t>
                      </m:r>
                      <m:r>
                        <a:rPr lang="en-US" b="0" i="1" smtClean="0">
                          <a:latin typeface="Cambria Math" panose="02040503050406030204" pitchFamily="18" charset="0"/>
                        </a:rPr>
                        <m:t> </m:t>
                      </m:r>
                    </m:oMath>
                  </m:oMathPara>
                </a14:m>
                <a:endParaRPr lang="en-US" dirty="0">
                  <a:latin typeface="Arial" panose="020B0604020202020204" pitchFamily="34" charset="0"/>
                  <a:cs typeface="Arial" panose="020B0604020202020204" pitchFamily="34" charset="0"/>
                </a:endParaRPr>
              </a:p>
            </p:txBody>
          </p:sp>
        </mc:Choice>
        <mc:Fallback xmlns="">
          <p:sp>
            <p:nvSpPr>
              <p:cNvPr id="77" name="TextBox 80">
                <a:extLst>
                  <a:ext uri="{FF2B5EF4-FFF2-40B4-BE49-F238E27FC236}">
                    <a16:creationId xmlns:a16="http://schemas.microsoft.com/office/drawing/2014/main" id="{45B42FD7-2000-4046-96EB-AF2B469C1614}"/>
                  </a:ext>
                </a:extLst>
              </p:cNvPr>
              <p:cNvSpPr txBox="1">
                <a:spLocks noRot="1" noChangeAspect="1" noMove="1" noResize="1" noEditPoints="1" noAdjustHandles="1" noChangeArrowheads="1" noChangeShapeType="1" noTextEdit="1"/>
              </p:cNvSpPr>
              <p:nvPr/>
            </p:nvSpPr>
            <p:spPr>
              <a:xfrm>
                <a:off x="4264261" y="2012574"/>
                <a:ext cx="383695" cy="276999"/>
              </a:xfrm>
              <a:prstGeom prst="rect">
                <a:avLst/>
              </a:prstGeom>
              <a:blipFill>
                <a:blip r:embed="rId7"/>
                <a:stretch>
                  <a:fillRect l="-14516" b="-8696"/>
                </a:stretch>
              </a:blipFill>
            </p:spPr>
            <p:txBody>
              <a:bodyPr/>
              <a:lstStyle/>
              <a:p>
                <a:r>
                  <a:rPr lang="de-DE">
                    <a:noFill/>
                  </a:rPr>
                  <a:t> </a:t>
                </a:r>
              </a:p>
            </p:txBody>
          </p:sp>
        </mc:Fallback>
      </mc:AlternateContent>
      <p:sp>
        <p:nvSpPr>
          <p:cNvPr id="87" name="Title 1">
            <a:extLst>
              <a:ext uri="{FF2B5EF4-FFF2-40B4-BE49-F238E27FC236}">
                <a16:creationId xmlns:a16="http://schemas.microsoft.com/office/drawing/2014/main" id="{AD641A6D-70C5-480B-B1AB-903E3DC08341}"/>
              </a:ext>
            </a:extLst>
          </p:cNvPr>
          <p:cNvSpPr>
            <a:spLocks noGrp="1"/>
          </p:cNvSpPr>
          <p:nvPr>
            <p:ph type="title"/>
          </p:nvPr>
        </p:nvSpPr>
        <p:spPr>
          <a:xfrm>
            <a:off x="838200" y="365125"/>
            <a:ext cx="10515600" cy="1325563"/>
          </a:xfrm>
        </p:spPr>
        <p:txBody>
          <a:bodyPr vert="horz">
            <a:normAutofit/>
          </a:bodyPr>
          <a:lstStyle/>
          <a:p>
            <a:r>
              <a:rPr lang="en-US" sz="4000" b="1" dirty="0">
                <a:latin typeface="Arial" panose="020B0604020202020204" pitchFamily="34" charset="0"/>
                <a:cs typeface="Arial" panose="020B0604020202020204" pitchFamily="34" charset="0"/>
              </a:rPr>
              <a:t>Error in localization – Equations</a:t>
            </a:r>
          </a:p>
        </p:txBody>
      </p:sp>
      <p:grpSp>
        <p:nvGrpSpPr>
          <p:cNvPr id="98" name="Gruppieren 97">
            <a:extLst>
              <a:ext uri="{FF2B5EF4-FFF2-40B4-BE49-F238E27FC236}">
                <a16:creationId xmlns:a16="http://schemas.microsoft.com/office/drawing/2014/main" id="{8375B1A2-13E3-4BAE-B9C6-4BA9144A472D}"/>
              </a:ext>
            </a:extLst>
          </p:cNvPr>
          <p:cNvGrpSpPr/>
          <p:nvPr/>
        </p:nvGrpSpPr>
        <p:grpSpPr>
          <a:xfrm>
            <a:off x="838200" y="3648071"/>
            <a:ext cx="9046029" cy="2315650"/>
            <a:chOff x="838200" y="3648071"/>
            <a:chExt cx="9046029" cy="2315650"/>
          </a:xfrm>
        </p:grpSpPr>
        <p:pic>
          <p:nvPicPr>
            <p:cNvPr id="13" name="Picture 12" descr="A picture containing diagram&#10;&#10;Description automatically generated">
              <a:extLst>
                <a:ext uri="{FF2B5EF4-FFF2-40B4-BE49-F238E27FC236}">
                  <a16:creationId xmlns:a16="http://schemas.microsoft.com/office/drawing/2014/main" id="{605E17B8-BC54-4873-8CFF-2A3C77332D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638159"/>
              <a:ext cx="5612122" cy="1325562"/>
            </a:xfrm>
            <a:prstGeom prst="rect">
              <a:avLst/>
            </a:prstGeom>
            <a:effectLst>
              <a:outerShdw blurRad="63500" sx="102000" sy="102000" algn="ctr" rotWithShape="0">
                <a:prstClr val="black">
                  <a:alpha val="40000"/>
                </a:prstClr>
              </a:outerShdw>
            </a:effectLst>
          </p:spPr>
        </p:pic>
        <p:sp>
          <p:nvSpPr>
            <p:cNvPr id="96" name="TextBox 6">
              <a:extLst>
                <a:ext uri="{FF2B5EF4-FFF2-40B4-BE49-F238E27FC236}">
                  <a16:creationId xmlns:a16="http://schemas.microsoft.com/office/drawing/2014/main" id="{D4E758AB-204E-4EF1-B578-AFA377612395}"/>
                </a:ext>
              </a:extLst>
            </p:cNvPr>
            <p:cNvSpPr txBox="1"/>
            <p:nvPr/>
          </p:nvSpPr>
          <p:spPr>
            <a:xfrm>
              <a:off x="838200" y="3648071"/>
              <a:ext cx="904602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modified equation to account for photon-counting noise, </a:t>
              </a:r>
              <a:r>
                <a:rPr lang="en-US" sz="2000" dirty="0" err="1">
                  <a:latin typeface="Arial" panose="020B0604020202020204" pitchFamily="34" charset="0"/>
                  <a:cs typeface="Arial" panose="020B0604020202020204" pitchFamily="34" charset="0"/>
                </a:rPr>
                <a:t>pixelation</a:t>
              </a:r>
              <a:r>
                <a:rPr lang="en-US" sz="2000" dirty="0">
                  <a:latin typeface="Arial" panose="020B0604020202020204" pitchFamily="34" charset="0"/>
                  <a:cs typeface="Arial" panose="020B0604020202020204" pitchFamily="34" charset="0"/>
                </a:rPr>
                <a:t> noise and background noise: </a:t>
              </a:r>
            </a:p>
          </p:txBody>
        </p:sp>
      </p:grpSp>
      <p:sp>
        <p:nvSpPr>
          <p:cNvPr id="2" name="Textfeld 1">
            <a:extLst>
              <a:ext uri="{FF2B5EF4-FFF2-40B4-BE49-F238E27FC236}">
                <a16:creationId xmlns:a16="http://schemas.microsoft.com/office/drawing/2014/main" id="{07462965-CA55-4307-A54A-071B0418A953}"/>
              </a:ext>
            </a:extLst>
          </p:cNvPr>
          <p:cNvSpPr txBox="1"/>
          <p:nvPr/>
        </p:nvSpPr>
        <p:spPr>
          <a:xfrm>
            <a:off x="4865664" y="1990946"/>
            <a:ext cx="2210862"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Error in </a:t>
            </a:r>
            <a:r>
              <a:rPr lang="de-DE" dirty="0" err="1">
                <a:latin typeface="Arial" panose="020B0604020202020204" pitchFamily="34" charset="0"/>
                <a:cs typeface="Arial" panose="020B0604020202020204" pitchFamily="34" charset="0"/>
              </a:rPr>
              <a:t>localization</a:t>
            </a:r>
            <a:endParaRPr lang="de-DE"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4CEBD148-1270-45EE-987C-845B45B4ADCF}"/>
              </a:ext>
            </a:extLst>
          </p:cNvPr>
          <p:cNvSpPr txBox="1"/>
          <p:nvPr/>
        </p:nvSpPr>
        <p:spPr>
          <a:xfrm>
            <a:off x="4264261" y="2379472"/>
            <a:ext cx="3890809"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        Standard </a:t>
            </a:r>
            <a:r>
              <a:rPr lang="de-DE" dirty="0" err="1">
                <a:latin typeface="Arial" panose="020B0604020202020204" pitchFamily="34" charset="0"/>
                <a:cs typeface="Arial" panose="020B0604020202020204" pitchFamily="34" charset="0"/>
              </a:rPr>
              <a:t>deviation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PSF</a:t>
            </a:r>
          </a:p>
        </p:txBody>
      </p:sp>
      <p:sp>
        <p:nvSpPr>
          <p:cNvPr id="17" name="Textfeld 16">
            <a:extLst>
              <a:ext uri="{FF2B5EF4-FFF2-40B4-BE49-F238E27FC236}">
                <a16:creationId xmlns:a16="http://schemas.microsoft.com/office/drawing/2014/main" id="{14386A41-504C-462A-A5B0-C840D7428468}"/>
              </a:ext>
            </a:extLst>
          </p:cNvPr>
          <p:cNvSpPr txBox="1"/>
          <p:nvPr/>
        </p:nvSpPr>
        <p:spPr>
          <a:xfrm>
            <a:off x="4264261" y="2767998"/>
            <a:ext cx="3736920"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N       </a:t>
            </a:r>
            <a:r>
              <a:rPr lang="de-DE" dirty="0" err="1">
                <a:latin typeface="Arial" panose="020B0604020202020204" pitchFamily="34" charset="0"/>
                <a:cs typeface="Arial" panose="020B0604020202020204" pitchFamily="34" charset="0"/>
              </a:rPr>
              <a:t>Number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photons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collected</a:t>
            </a:r>
            <a:endParaRPr lang="de-DE"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83CD9ACF-E169-4770-B7ED-8164B6BF95CA}"/>
              </a:ext>
            </a:extLst>
          </p:cNvPr>
          <p:cNvSpPr txBox="1"/>
          <p:nvPr/>
        </p:nvSpPr>
        <p:spPr>
          <a:xfrm>
            <a:off x="7360467" y="5241295"/>
            <a:ext cx="2416046"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b    Background </a:t>
            </a:r>
            <a:r>
              <a:rPr lang="de-DE" dirty="0" err="1">
                <a:latin typeface="Arial" panose="020B0604020202020204" pitchFamily="34" charset="0"/>
                <a:cs typeface="Arial" panose="020B0604020202020204" pitchFamily="34" charset="0"/>
              </a:rPr>
              <a:t>noise</a:t>
            </a:r>
            <a:endParaRPr lang="de-DE"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B600FF70-93BF-4B6B-96BD-07F188E47634}"/>
              </a:ext>
            </a:extLst>
          </p:cNvPr>
          <p:cNvSpPr txBox="1"/>
          <p:nvPr/>
        </p:nvSpPr>
        <p:spPr>
          <a:xfrm>
            <a:off x="7360467" y="4796271"/>
            <a:ext cx="2198038"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a    Size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pixel</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24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FB9CE8-A0EC-453C-A729-E7307F067761}"/>
              </a:ext>
            </a:extLst>
          </p:cNvPr>
          <p:cNvPicPr>
            <a:picLocks noChangeAspect="1"/>
          </p:cNvPicPr>
          <p:nvPr/>
        </p:nvPicPr>
        <p:blipFill>
          <a:blip r:embed="rId2"/>
          <a:stretch>
            <a:fillRect/>
          </a:stretch>
        </p:blipFill>
        <p:spPr>
          <a:xfrm>
            <a:off x="6154559" y="1759174"/>
            <a:ext cx="4494731" cy="4494731"/>
          </a:xfrm>
          <a:prstGeom prst="rect">
            <a:avLst/>
          </a:prstGeom>
        </p:spPr>
      </p:pic>
      <p:grpSp>
        <p:nvGrpSpPr>
          <p:cNvPr id="59" name="Group 58">
            <a:extLst>
              <a:ext uri="{FF2B5EF4-FFF2-40B4-BE49-F238E27FC236}">
                <a16:creationId xmlns:a16="http://schemas.microsoft.com/office/drawing/2014/main" id="{F37A8DFC-16B1-4E08-9061-7C10A9E20BCB}"/>
              </a:ext>
            </a:extLst>
          </p:cNvPr>
          <p:cNvGrpSpPr/>
          <p:nvPr/>
        </p:nvGrpSpPr>
        <p:grpSpPr>
          <a:xfrm>
            <a:off x="7367072" y="2944711"/>
            <a:ext cx="2266661" cy="2077934"/>
            <a:chOff x="7367072" y="2944711"/>
            <a:chExt cx="2266661" cy="2077934"/>
          </a:xfrm>
        </p:grpSpPr>
        <p:sp>
          <p:nvSpPr>
            <p:cNvPr id="60" name="Rectangle 59">
              <a:extLst>
                <a:ext uri="{FF2B5EF4-FFF2-40B4-BE49-F238E27FC236}">
                  <a16:creationId xmlns:a16="http://schemas.microsoft.com/office/drawing/2014/main" id="{BB9FC7E6-9AE3-459C-BE29-7653BB9A86FB}"/>
                </a:ext>
              </a:extLst>
            </p:cNvPr>
            <p:cNvSpPr/>
            <p:nvPr/>
          </p:nvSpPr>
          <p:spPr>
            <a:xfrm>
              <a:off x="9094252" y="2944711"/>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48ACD87-FDE4-4D3B-A3A6-B8DD762DCA7E}"/>
                </a:ext>
              </a:extLst>
            </p:cNvPr>
            <p:cNvSpPr/>
            <p:nvPr/>
          </p:nvSpPr>
          <p:spPr>
            <a:xfrm>
              <a:off x="7367072" y="4495232"/>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E4B18F1-B112-44B8-9EF0-5823DCF95355}"/>
                </a:ext>
              </a:extLst>
            </p:cNvPr>
            <p:cNvSpPr/>
            <p:nvPr/>
          </p:nvSpPr>
          <p:spPr>
            <a:xfrm>
              <a:off x="8956449" y="4289082"/>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C904C46-54D8-4B56-B6DA-F5EC83099763}"/>
                </a:ext>
              </a:extLst>
            </p:cNvPr>
            <p:cNvSpPr/>
            <p:nvPr/>
          </p:nvSpPr>
          <p:spPr>
            <a:xfrm>
              <a:off x="8700652" y="413024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FBCD20D-57EF-4D0F-B74C-CF513855F62B}"/>
                </a:ext>
              </a:extLst>
            </p:cNvPr>
            <p:cNvSpPr/>
            <p:nvPr/>
          </p:nvSpPr>
          <p:spPr>
            <a:xfrm>
              <a:off x="7932036" y="3257359"/>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CADDF92-1029-4B35-BDD0-07B44E3DF38F}"/>
                </a:ext>
              </a:extLst>
            </p:cNvPr>
            <p:cNvSpPr/>
            <p:nvPr/>
          </p:nvSpPr>
          <p:spPr>
            <a:xfrm>
              <a:off x="8251871" y="4006539"/>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DF9AA73-E094-4542-93DB-8FC245A7DA15}"/>
                </a:ext>
              </a:extLst>
            </p:cNvPr>
            <p:cNvSpPr/>
            <p:nvPr/>
          </p:nvSpPr>
          <p:spPr>
            <a:xfrm>
              <a:off x="8929866" y="343065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67896C-C01D-48DF-94FF-585138916319}"/>
                </a:ext>
              </a:extLst>
            </p:cNvPr>
            <p:cNvSpPr/>
            <p:nvPr/>
          </p:nvSpPr>
          <p:spPr>
            <a:xfrm>
              <a:off x="8284327" y="4526988"/>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ABBB8E1-1A02-4072-AC1E-F081040AA3CB}"/>
                </a:ext>
              </a:extLst>
            </p:cNvPr>
            <p:cNvSpPr/>
            <p:nvPr/>
          </p:nvSpPr>
          <p:spPr>
            <a:xfrm>
              <a:off x="8726135" y="3142504"/>
              <a:ext cx="539481" cy="49565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D716FC8-E5A0-4CC9-8BD8-022F11778F0B}"/>
              </a:ext>
            </a:extLst>
          </p:cNvPr>
          <p:cNvGrpSpPr/>
          <p:nvPr/>
        </p:nvGrpSpPr>
        <p:grpSpPr>
          <a:xfrm>
            <a:off x="7458007" y="3007594"/>
            <a:ext cx="2123580" cy="1950181"/>
            <a:chOff x="7458007" y="3007594"/>
            <a:chExt cx="2123580" cy="1950181"/>
          </a:xfrm>
        </p:grpSpPr>
        <p:grpSp>
          <p:nvGrpSpPr>
            <p:cNvPr id="28" name="Group 27">
              <a:extLst>
                <a:ext uri="{FF2B5EF4-FFF2-40B4-BE49-F238E27FC236}">
                  <a16:creationId xmlns:a16="http://schemas.microsoft.com/office/drawing/2014/main" id="{9451C95B-E28B-4ABF-B509-F3E2709A7450}"/>
                </a:ext>
              </a:extLst>
            </p:cNvPr>
            <p:cNvGrpSpPr/>
            <p:nvPr/>
          </p:nvGrpSpPr>
          <p:grpSpPr>
            <a:xfrm>
              <a:off x="8013590" y="3295728"/>
              <a:ext cx="420235" cy="420235"/>
              <a:chOff x="4564288" y="3816009"/>
              <a:chExt cx="420235" cy="420235"/>
            </a:xfrm>
          </p:grpSpPr>
          <p:cxnSp>
            <p:nvCxnSpPr>
              <p:cNvPr id="26" name="Straight Connector 25">
                <a:extLst>
                  <a:ext uri="{FF2B5EF4-FFF2-40B4-BE49-F238E27FC236}">
                    <a16:creationId xmlns:a16="http://schemas.microsoft.com/office/drawing/2014/main" id="{1CF53459-EA26-4EA7-BDB8-C2DDCC1D8AD1}"/>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72BC3E6-AFEB-4D8D-B8A0-F311DE60F639}"/>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DF4155E-7A71-4988-B781-927594B31173}"/>
                </a:ext>
              </a:extLst>
            </p:cNvPr>
            <p:cNvGrpSpPr/>
            <p:nvPr/>
          </p:nvGrpSpPr>
          <p:grpSpPr>
            <a:xfrm>
              <a:off x="7458007" y="4537540"/>
              <a:ext cx="420235" cy="420235"/>
              <a:chOff x="4564288" y="3816009"/>
              <a:chExt cx="420235" cy="420235"/>
            </a:xfrm>
          </p:grpSpPr>
          <p:cxnSp>
            <p:nvCxnSpPr>
              <p:cNvPr id="42" name="Straight Connector 41">
                <a:extLst>
                  <a:ext uri="{FF2B5EF4-FFF2-40B4-BE49-F238E27FC236}">
                    <a16:creationId xmlns:a16="http://schemas.microsoft.com/office/drawing/2014/main" id="{6138DD4A-B86C-43F2-A632-AFEAC7946048}"/>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201645D-82F7-41DD-9FD7-9E9DDCEEC9EA}"/>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3D3E81B-BB9B-49CC-AEE6-41646A16DF3E}"/>
                </a:ext>
              </a:extLst>
            </p:cNvPr>
            <p:cNvGrpSpPr/>
            <p:nvPr/>
          </p:nvGrpSpPr>
          <p:grpSpPr>
            <a:xfrm>
              <a:off x="9023240" y="3448128"/>
              <a:ext cx="420235" cy="420235"/>
              <a:chOff x="4564288" y="3816009"/>
              <a:chExt cx="420235" cy="420235"/>
            </a:xfrm>
          </p:grpSpPr>
          <p:cxnSp>
            <p:nvCxnSpPr>
              <p:cNvPr id="24" name="Straight Connector 23">
                <a:extLst>
                  <a:ext uri="{FF2B5EF4-FFF2-40B4-BE49-F238E27FC236}">
                    <a16:creationId xmlns:a16="http://schemas.microsoft.com/office/drawing/2014/main" id="{C86AF488-7D39-4395-9441-C646AB7FD7D8}"/>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1E7341-C5C4-4852-8822-4A7D3F7C593A}"/>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DF87C5D-4F66-4EE1-8F60-B860013C1BB4}"/>
                </a:ext>
              </a:extLst>
            </p:cNvPr>
            <p:cNvGrpSpPr/>
            <p:nvPr/>
          </p:nvGrpSpPr>
          <p:grpSpPr>
            <a:xfrm>
              <a:off x="9161352" y="3007594"/>
              <a:ext cx="420235" cy="420235"/>
              <a:chOff x="4564288" y="3816009"/>
              <a:chExt cx="420235" cy="420235"/>
            </a:xfrm>
          </p:grpSpPr>
          <p:cxnSp>
            <p:nvCxnSpPr>
              <p:cNvPr id="30" name="Straight Connector 29">
                <a:extLst>
                  <a:ext uri="{FF2B5EF4-FFF2-40B4-BE49-F238E27FC236}">
                    <a16:creationId xmlns:a16="http://schemas.microsoft.com/office/drawing/2014/main" id="{293C747E-AE31-4FD3-BFB2-1A9068C481D9}"/>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E4D144-3088-491F-8B48-4E2A5990F0E4}"/>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8A6A530-C96A-4A7D-AA34-A685A33A0CB5}"/>
                </a:ext>
              </a:extLst>
            </p:cNvPr>
            <p:cNvGrpSpPr/>
            <p:nvPr/>
          </p:nvGrpSpPr>
          <p:grpSpPr>
            <a:xfrm>
              <a:off x="8770821" y="3174282"/>
              <a:ext cx="420235" cy="420235"/>
              <a:chOff x="4564288" y="3816009"/>
              <a:chExt cx="420235" cy="420235"/>
            </a:xfrm>
          </p:grpSpPr>
          <p:cxnSp>
            <p:nvCxnSpPr>
              <p:cNvPr id="33" name="Straight Connector 32">
                <a:extLst>
                  <a:ext uri="{FF2B5EF4-FFF2-40B4-BE49-F238E27FC236}">
                    <a16:creationId xmlns:a16="http://schemas.microsoft.com/office/drawing/2014/main" id="{5A37B557-6E12-47B1-9897-E76DC46E8DAD}"/>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D2725F-36AC-48E1-9CA9-436B76F3FB2C}"/>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E1EFF5E-6134-486D-8487-66461AC4636E}"/>
                </a:ext>
              </a:extLst>
            </p:cNvPr>
            <p:cNvGrpSpPr/>
            <p:nvPr/>
          </p:nvGrpSpPr>
          <p:grpSpPr>
            <a:xfrm>
              <a:off x="9001805" y="4298236"/>
              <a:ext cx="420235" cy="420235"/>
              <a:chOff x="4564288" y="3816009"/>
              <a:chExt cx="420235" cy="420235"/>
            </a:xfrm>
          </p:grpSpPr>
          <p:cxnSp>
            <p:nvCxnSpPr>
              <p:cNvPr id="48" name="Straight Connector 47">
                <a:extLst>
                  <a:ext uri="{FF2B5EF4-FFF2-40B4-BE49-F238E27FC236}">
                    <a16:creationId xmlns:a16="http://schemas.microsoft.com/office/drawing/2014/main" id="{14BC5383-9A02-4831-B0D3-BA3262C8B351}"/>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0A7C93-3034-4F81-9413-B04180FD66CB}"/>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3395973-86EB-4495-8122-B3C33B13CFED}"/>
                </a:ext>
              </a:extLst>
            </p:cNvPr>
            <p:cNvGrpSpPr/>
            <p:nvPr/>
          </p:nvGrpSpPr>
          <p:grpSpPr>
            <a:xfrm>
              <a:off x="8354095" y="4529220"/>
              <a:ext cx="420235" cy="420235"/>
              <a:chOff x="4564288" y="3816009"/>
              <a:chExt cx="420235" cy="420235"/>
            </a:xfrm>
          </p:grpSpPr>
          <p:cxnSp>
            <p:nvCxnSpPr>
              <p:cNvPr id="51" name="Straight Connector 50">
                <a:extLst>
                  <a:ext uri="{FF2B5EF4-FFF2-40B4-BE49-F238E27FC236}">
                    <a16:creationId xmlns:a16="http://schemas.microsoft.com/office/drawing/2014/main" id="{5DD78E33-7363-413C-8B16-40C6DA44A7C2}"/>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16CF27-5D12-499E-AFE0-9577F5FD52EC}"/>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F34809C3-4460-4832-81A5-80BDA8BBA769}"/>
                </a:ext>
              </a:extLst>
            </p:cNvPr>
            <p:cNvGrpSpPr/>
            <p:nvPr/>
          </p:nvGrpSpPr>
          <p:grpSpPr>
            <a:xfrm>
              <a:off x="8320757" y="4038677"/>
              <a:ext cx="420235" cy="420235"/>
              <a:chOff x="4564288" y="3816009"/>
              <a:chExt cx="420235" cy="420235"/>
            </a:xfrm>
          </p:grpSpPr>
          <p:cxnSp>
            <p:nvCxnSpPr>
              <p:cNvPr id="54" name="Straight Connector 53">
                <a:extLst>
                  <a:ext uri="{FF2B5EF4-FFF2-40B4-BE49-F238E27FC236}">
                    <a16:creationId xmlns:a16="http://schemas.microsoft.com/office/drawing/2014/main" id="{171B8043-B812-4EEE-8497-145701A52F6B}"/>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725911-F171-4503-AE78-F8C2BC536071}"/>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A92E5827-A8DA-4FDC-9EC6-A24A79DFB35F}"/>
                </a:ext>
              </a:extLst>
            </p:cNvPr>
            <p:cNvGrpSpPr/>
            <p:nvPr/>
          </p:nvGrpSpPr>
          <p:grpSpPr>
            <a:xfrm>
              <a:off x="8744622" y="4169645"/>
              <a:ext cx="420235" cy="420235"/>
              <a:chOff x="4564288" y="3816009"/>
              <a:chExt cx="420235" cy="420235"/>
            </a:xfrm>
          </p:grpSpPr>
          <p:cxnSp>
            <p:nvCxnSpPr>
              <p:cNvPr id="57" name="Straight Connector 56">
                <a:extLst>
                  <a:ext uri="{FF2B5EF4-FFF2-40B4-BE49-F238E27FC236}">
                    <a16:creationId xmlns:a16="http://schemas.microsoft.com/office/drawing/2014/main" id="{075441BC-1A4B-402C-A58B-3FC1696A9C8B}"/>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5C4DBB-FDC5-40D3-B877-5D0DA9E05F49}"/>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Detection and localization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43</a:t>
            </a:fld>
            <a:endParaRPr lang="en-US"/>
          </a:p>
        </p:txBody>
      </p:sp>
      <p:pic>
        <p:nvPicPr>
          <p:cNvPr id="10" name="Picture 9">
            <a:extLst>
              <a:ext uri="{FF2B5EF4-FFF2-40B4-BE49-F238E27FC236}">
                <a16:creationId xmlns:a16="http://schemas.microsoft.com/office/drawing/2014/main" id="{22E8D95D-7993-4892-A67C-00D3B4B7DAEE}"/>
              </a:ext>
            </a:extLst>
          </p:cNvPr>
          <p:cNvPicPr>
            <a:picLocks noChangeAspect="1"/>
          </p:cNvPicPr>
          <p:nvPr/>
        </p:nvPicPr>
        <p:blipFill>
          <a:blip r:embed="rId3"/>
          <a:stretch>
            <a:fillRect/>
          </a:stretch>
        </p:blipFill>
        <p:spPr>
          <a:xfrm>
            <a:off x="6154559" y="1755892"/>
            <a:ext cx="4494731" cy="4494731"/>
          </a:xfrm>
          <a:prstGeom prst="rect">
            <a:avLst/>
          </a:prstGeom>
        </p:spPr>
      </p:pic>
      <p:sp>
        <p:nvSpPr>
          <p:cNvPr id="7" name="TextBox 6">
            <a:extLst>
              <a:ext uri="{FF2B5EF4-FFF2-40B4-BE49-F238E27FC236}">
                <a16:creationId xmlns:a16="http://schemas.microsoft.com/office/drawing/2014/main" id="{8A29E779-13B0-412E-8141-E70262375C84}"/>
              </a:ext>
            </a:extLst>
          </p:cNvPr>
          <p:cNvSpPr txBox="1"/>
          <p:nvPr/>
        </p:nvSpPr>
        <p:spPr>
          <a:xfrm>
            <a:off x="838200" y="1882882"/>
            <a:ext cx="4833937"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Approximate molecule location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Detection</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Accurate determination of the molecule center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Localization </a:t>
            </a:r>
          </a:p>
        </p:txBody>
      </p:sp>
      <p:grpSp>
        <p:nvGrpSpPr>
          <p:cNvPr id="3" name="Group 2">
            <a:extLst>
              <a:ext uri="{FF2B5EF4-FFF2-40B4-BE49-F238E27FC236}">
                <a16:creationId xmlns:a16="http://schemas.microsoft.com/office/drawing/2014/main" id="{909EE311-95D4-44A2-A06E-99A0194C806C}"/>
              </a:ext>
            </a:extLst>
          </p:cNvPr>
          <p:cNvGrpSpPr/>
          <p:nvPr/>
        </p:nvGrpSpPr>
        <p:grpSpPr>
          <a:xfrm>
            <a:off x="838200" y="4285232"/>
            <a:ext cx="5199242" cy="2178687"/>
            <a:chOff x="838200" y="4285232"/>
            <a:chExt cx="5199242" cy="2178687"/>
          </a:xfrm>
        </p:grpSpPr>
        <p:sp>
          <p:nvSpPr>
            <p:cNvPr id="69" name="Arrow: Right 68">
              <a:extLst>
                <a:ext uri="{FF2B5EF4-FFF2-40B4-BE49-F238E27FC236}">
                  <a16:creationId xmlns:a16="http://schemas.microsoft.com/office/drawing/2014/main" id="{01ED417C-F40F-4FD8-9503-21C821B0CF82}"/>
                </a:ext>
              </a:extLst>
            </p:cNvPr>
            <p:cNvSpPr/>
            <p:nvPr/>
          </p:nvSpPr>
          <p:spPr>
            <a:xfrm rot="5400000">
              <a:off x="2809312" y="4245878"/>
              <a:ext cx="802644" cy="881351"/>
            </a:xfrm>
            <a:prstGeom prst="rightArrow">
              <a:avLst>
                <a:gd name="adj1" fmla="val 47099"/>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34F045EB-A3B4-4C6E-937E-F06B2023E1C2}"/>
                </a:ext>
              </a:extLst>
            </p:cNvPr>
            <p:cNvSpPr txBox="1"/>
            <p:nvPr/>
          </p:nvSpPr>
          <p:spPr>
            <a:xfrm>
              <a:off x="838200" y="5355923"/>
              <a:ext cx="5199242"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Result: List of localizations (</a:t>
              </a:r>
              <a:r>
                <a:rPr lang="en-US" sz="2200" dirty="0" err="1">
                  <a:latin typeface="Arial" panose="020B0604020202020204" pitchFamily="34" charset="0"/>
                  <a:cs typeface="Arial" panose="020B0604020202020204" pitchFamily="34" charset="0"/>
                </a:rPr>
                <a:t>x,y</a:t>
              </a:r>
              <a:r>
                <a:rPr lang="en-US" sz="2200" dirty="0">
                  <a:latin typeface="Arial" panose="020B0604020202020204" pitchFamily="34" charset="0"/>
                  <a:cs typeface="Arial" panose="020B0604020202020204" pitchFamily="34" charset="0"/>
                </a:rPr>
                <a:t> coordinates, localization errors / uncertainties &amp; add. parameters)</a:t>
              </a:r>
            </a:p>
          </p:txBody>
        </p:sp>
      </p:grpSp>
      <p:sp>
        <p:nvSpPr>
          <p:cNvPr id="71" name="TextBox 70">
            <a:extLst>
              <a:ext uri="{FF2B5EF4-FFF2-40B4-BE49-F238E27FC236}">
                <a16:creationId xmlns:a16="http://schemas.microsoft.com/office/drawing/2014/main" id="{54D80022-90C1-4DCE-B808-4DAA0ACFF15B}"/>
              </a:ext>
            </a:extLst>
          </p:cNvPr>
          <p:cNvSpPr txBox="1"/>
          <p:nvPr/>
        </p:nvSpPr>
        <p:spPr>
          <a:xfrm>
            <a:off x="6154559" y="1755892"/>
            <a:ext cx="3634328"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New images with localizations?</a:t>
            </a:r>
          </a:p>
        </p:txBody>
      </p:sp>
      <p:sp>
        <p:nvSpPr>
          <p:cNvPr id="72" name="TextBox 71">
            <a:extLst>
              <a:ext uri="{FF2B5EF4-FFF2-40B4-BE49-F238E27FC236}">
                <a16:creationId xmlns:a16="http://schemas.microsoft.com/office/drawing/2014/main" id="{F38C2E64-EA48-4FE3-92D4-7E3390F26E16}"/>
              </a:ext>
            </a:extLst>
          </p:cNvPr>
          <p:cNvSpPr txBox="1"/>
          <p:nvPr/>
        </p:nvSpPr>
        <p:spPr>
          <a:xfrm>
            <a:off x="7265816" y="5877834"/>
            <a:ext cx="3377848"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No, but a list of localizations!</a:t>
            </a:r>
          </a:p>
        </p:txBody>
      </p:sp>
      <p:sp>
        <p:nvSpPr>
          <p:cNvPr id="6" name="&quot;Not Allowed&quot; Symbol 5">
            <a:extLst>
              <a:ext uri="{FF2B5EF4-FFF2-40B4-BE49-F238E27FC236}">
                <a16:creationId xmlns:a16="http://schemas.microsoft.com/office/drawing/2014/main" id="{FBB3EA5D-8EFA-4C98-A56D-11C1F16B41BB}"/>
              </a:ext>
            </a:extLst>
          </p:cNvPr>
          <p:cNvSpPr/>
          <p:nvPr/>
        </p:nvSpPr>
        <p:spPr>
          <a:xfrm>
            <a:off x="7044933" y="2737281"/>
            <a:ext cx="2777786" cy="2777786"/>
          </a:xfrm>
          <a:prstGeom prst="noSmoking">
            <a:avLst>
              <a:gd name="adj" fmla="val 8428"/>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349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Pixel data vs. point clouds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44</a:t>
            </a:fld>
            <a:endParaRPr lang="en-US"/>
          </a:p>
        </p:txBody>
      </p:sp>
      <p:sp>
        <p:nvSpPr>
          <p:cNvPr id="7" name="TextBox 6">
            <a:extLst>
              <a:ext uri="{FF2B5EF4-FFF2-40B4-BE49-F238E27FC236}">
                <a16:creationId xmlns:a16="http://schemas.microsoft.com/office/drawing/2014/main" id="{8A29E779-13B0-412E-8141-E70262375C84}"/>
              </a:ext>
            </a:extLst>
          </p:cNvPr>
          <p:cNvSpPr txBox="1"/>
          <p:nvPr/>
        </p:nvSpPr>
        <p:spPr>
          <a:xfrm>
            <a:off x="838200" y="1882882"/>
            <a:ext cx="10319426" cy="1015663"/>
          </a:xfrm>
          <a:prstGeom prst="rect">
            <a:avLst/>
          </a:prstGeom>
          <a:noFill/>
        </p:spPr>
        <p:txBody>
          <a:bodyPr wrap="square" rtlCol="0">
            <a:spAutoFit/>
          </a:bodyPr>
          <a:lstStyle/>
          <a:p>
            <a:r>
              <a:rPr lang="en-US" sz="2000" i="0" dirty="0">
                <a:effectLst/>
                <a:latin typeface="Arial" panose="020B0604020202020204" pitchFamily="34" charset="0"/>
                <a:cs typeface="Arial" panose="020B0604020202020204" pitchFamily="34" charset="0"/>
              </a:rPr>
              <a:t>In contrast to standard microscopy imaging that produces 2D pixel or 3D voxel grid data, SMLM generates big data of 2D or 3D point clouds with millions of localizations and associated uncertainties.</a:t>
            </a:r>
            <a:endParaRPr lang="en-US" sz="20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2919C27F-AE73-47CF-826C-22F3436676AB}"/>
              </a:ext>
            </a:extLst>
          </p:cNvPr>
          <p:cNvSpPr txBox="1"/>
          <p:nvPr/>
        </p:nvSpPr>
        <p:spPr>
          <a:xfrm>
            <a:off x="838201" y="3210806"/>
            <a:ext cx="4726022" cy="1015663"/>
          </a:xfrm>
          <a:prstGeom prst="rect">
            <a:avLst/>
          </a:prstGeom>
          <a:noFill/>
        </p:spPr>
        <p:txBody>
          <a:bodyPr wrap="square" rtlCol="0">
            <a:spAutoFit/>
          </a:bodyPr>
          <a:lstStyle/>
          <a:p>
            <a:r>
              <a:rPr lang="en-US" sz="2000" b="0" i="0" dirty="0">
                <a:effectLst/>
                <a:latin typeface="Arial" panose="020B0604020202020204" pitchFamily="34" charset="0"/>
                <a:cs typeface="Arial" panose="020B0604020202020204" pitchFamily="34" charset="0"/>
              </a:rPr>
              <a:t>Therefore, processing, quantification, analysis and interpretation of SMLM must be approaches differently.   </a:t>
            </a:r>
            <a:endParaRPr lang="en-US" sz="20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481AAD8D-B370-4815-BA4A-7ED31CE2BCB7}"/>
              </a:ext>
            </a:extLst>
          </p:cNvPr>
          <p:cNvSpPr txBox="1"/>
          <p:nvPr/>
        </p:nvSpPr>
        <p:spPr>
          <a:xfrm>
            <a:off x="838200" y="4538731"/>
            <a:ext cx="4726022" cy="1323439"/>
          </a:xfrm>
          <a:prstGeom prst="rect">
            <a:avLst/>
          </a:prstGeom>
          <a:noFill/>
        </p:spPr>
        <p:txBody>
          <a:bodyPr wrap="square" rtlCol="0">
            <a:spAutoFit/>
          </a:bodyPr>
          <a:lstStyle/>
          <a:p>
            <a:r>
              <a:rPr lang="en-US" sz="2000" b="0" i="0" dirty="0">
                <a:solidFill>
                  <a:srgbClr val="2E2E2E"/>
                </a:solidFill>
                <a:effectLst/>
                <a:latin typeface="Arial" panose="020B0604020202020204" pitchFamily="34" charset="0"/>
                <a:cs typeface="Arial" panose="020B0604020202020204" pitchFamily="34" charset="0"/>
              </a:rPr>
              <a:t>To this day, the SMLM data quantification and interpretation methods have yet to keep pace with the rapid advancement of SMLM imaging.</a:t>
            </a:r>
            <a:endParaRPr lang="en-US" sz="20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A3B4923C-4C7C-48AC-B149-B941963DB6D9}"/>
              </a:ext>
            </a:extLst>
          </p:cNvPr>
          <p:cNvSpPr txBox="1"/>
          <p:nvPr/>
        </p:nvSpPr>
        <p:spPr>
          <a:xfrm>
            <a:off x="0" y="6550223"/>
            <a:ext cx="7360467" cy="307777"/>
          </a:xfrm>
          <a:prstGeom prst="rect">
            <a:avLst/>
          </a:prstGeom>
          <a:noFill/>
        </p:spPr>
        <p:txBody>
          <a:bodyPr wrap="square" rtlCol="0">
            <a:spAutoFit/>
          </a:bodyPr>
          <a:lstStyle/>
          <a:p>
            <a:r>
              <a:rPr lang="en-US" sz="1400" dirty="0" err="1"/>
              <a:t>Khater</a:t>
            </a:r>
            <a:r>
              <a:rPr lang="en-US" sz="1400" dirty="0"/>
              <a:t> et al. </a:t>
            </a:r>
            <a:r>
              <a:rPr lang="en-US" sz="1400" i="1" dirty="0"/>
              <a:t>Biophysical Journal </a:t>
            </a:r>
            <a:r>
              <a:rPr lang="en-US" sz="1400" dirty="0"/>
              <a:t>(2002)</a:t>
            </a:r>
          </a:p>
        </p:txBody>
      </p:sp>
      <p:grpSp>
        <p:nvGrpSpPr>
          <p:cNvPr id="3" name="Group 2">
            <a:extLst>
              <a:ext uri="{FF2B5EF4-FFF2-40B4-BE49-F238E27FC236}">
                <a16:creationId xmlns:a16="http://schemas.microsoft.com/office/drawing/2014/main" id="{081BFBE0-749D-46A6-8839-B660F355384C}"/>
              </a:ext>
            </a:extLst>
          </p:cNvPr>
          <p:cNvGrpSpPr/>
          <p:nvPr/>
        </p:nvGrpSpPr>
        <p:grpSpPr>
          <a:xfrm>
            <a:off x="5977250" y="2935137"/>
            <a:ext cx="5182086" cy="3124243"/>
            <a:chOff x="5977250" y="2935137"/>
            <a:chExt cx="5182086" cy="3124243"/>
          </a:xfrm>
        </p:grpSpPr>
        <p:grpSp>
          <p:nvGrpSpPr>
            <p:cNvPr id="8" name="Group 7">
              <a:extLst>
                <a:ext uri="{FF2B5EF4-FFF2-40B4-BE49-F238E27FC236}">
                  <a16:creationId xmlns:a16="http://schemas.microsoft.com/office/drawing/2014/main" id="{3C22AD54-23D6-401E-8D8F-91F5FA938145}"/>
                </a:ext>
              </a:extLst>
            </p:cNvPr>
            <p:cNvGrpSpPr/>
            <p:nvPr/>
          </p:nvGrpSpPr>
          <p:grpSpPr>
            <a:xfrm>
              <a:off x="5977250" y="2935137"/>
              <a:ext cx="2743200" cy="2743200"/>
              <a:chOff x="7223760" y="2651760"/>
              <a:chExt cx="2743200" cy="2743200"/>
            </a:xfrm>
          </p:grpSpPr>
          <p:pic>
            <p:nvPicPr>
              <p:cNvPr id="77" name="Picture 76">
                <a:extLst>
                  <a:ext uri="{FF2B5EF4-FFF2-40B4-BE49-F238E27FC236}">
                    <a16:creationId xmlns:a16="http://schemas.microsoft.com/office/drawing/2014/main" id="{C38A5B6E-84EF-445E-951C-3C446502A3E1}"/>
                  </a:ext>
                </a:extLst>
              </p:cNvPr>
              <p:cNvPicPr>
                <a:picLocks noChangeAspect="1"/>
              </p:cNvPicPr>
              <p:nvPr/>
            </p:nvPicPr>
            <p:blipFill rotWithShape="1">
              <a:blip r:embed="rId2"/>
              <a:srcRect l="23783" t="19855" r="15186" b="19114"/>
              <a:stretch/>
            </p:blipFill>
            <p:spPr>
              <a:xfrm>
                <a:off x="7223760" y="2651760"/>
                <a:ext cx="2743200" cy="2743200"/>
              </a:xfrm>
              <a:prstGeom prst="rect">
                <a:avLst/>
              </a:prstGeom>
            </p:spPr>
          </p:pic>
          <p:grpSp>
            <p:nvGrpSpPr>
              <p:cNvPr id="79" name="Group 78">
                <a:extLst>
                  <a:ext uri="{FF2B5EF4-FFF2-40B4-BE49-F238E27FC236}">
                    <a16:creationId xmlns:a16="http://schemas.microsoft.com/office/drawing/2014/main" id="{406AC63E-07C9-4C4D-8CF2-C92D019D2AB7}"/>
                  </a:ext>
                </a:extLst>
              </p:cNvPr>
              <p:cNvGrpSpPr/>
              <p:nvPr/>
            </p:nvGrpSpPr>
            <p:grpSpPr>
              <a:xfrm>
                <a:off x="8013590" y="3295728"/>
                <a:ext cx="420235" cy="420235"/>
                <a:chOff x="4564288" y="3816009"/>
                <a:chExt cx="420235" cy="420235"/>
              </a:xfrm>
            </p:grpSpPr>
            <p:cxnSp>
              <p:nvCxnSpPr>
                <p:cNvPr id="104" name="Straight Connector 103">
                  <a:extLst>
                    <a:ext uri="{FF2B5EF4-FFF2-40B4-BE49-F238E27FC236}">
                      <a16:creationId xmlns:a16="http://schemas.microsoft.com/office/drawing/2014/main" id="{530E6847-7188-4E65-91ED-10FECAC072FC}"/>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FC5DAD6-A119-45EB-A1BA-DBC0476797F0}"/>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9C423A91-D6FC-4F9E-9C5C-F254E0BB5D2B}"/>
                  </a:ext>
                </a:extLst>
              </p:cNvPr>
              <p:cNvGrpSpPr/>
              <p:nvPr/>
            </p:nvGrpSpPr>
            <p:grpSpPr>
              <a:xfrm>
                <a:off x="7458007" y="4537540"/>
                <a:ext cx="420235" cy="420235"/>
                <a:chOff x="4564288" y="3816009"/>
                <a:chExt cx="420235" cy="420235"/>
              </a:xfrm>
            </p:grpSpPr>
            <p:cxnSp>
              <p:nvCxnSpPr>
                <p:cNvPr id="102" name="Straight Connector 101">
                  <a:extLst>
                    <a:ext uri="{FF2B5EF4-FFF2-40B4-BE49-F238E27FC236}">
                      <a16:creationId xmlns:a16="http://schemas.microsoft.com/office/drawing/2014/main" id="{62C3711F-4603-479F-965F-D3BCD7D8D676}"/>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2D1AE54-2EEA-46FB-9EFD-61FA0D926868}"/>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5E83CF3D-50B5-497F-BEE8-BA0F1DB54CE3}"/>
                  </a:ext>
                </a:extLst>
              </p:cNvPr>
              <p:cNvGrpSpPr/>
              <p:nvPr/>
            </p:nvGrpSpPr>
            <p:grpSpPr>
              <a:xfrm>
                <a:off x="9023240" y="3448128"/>
                <a:ext cx="420235" cy="420235"/>
                <a:chOff x="4564288" y="3816009"/>
                <a:chExt cx="420235" cy="420235"/>
              </a:xfrm>
            </p:grpSpPr>
            <p:cxnSp>
              <p:nvCxnSpPr>
                <p:cNvPr id="100" name="Straight Connector 99">
                  <a:extLst>
                    <a:ext uri="{FF2B5EF4-FFF2-40B4-BE49-F238E27FC236}">
                      <a16:creationId xmlns:a16="http://schemas.microsoft.com/office/drawing/2014/main" id="{CFDA8BC8-B812-4102-ABFC-943D1316CCC0}"/>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5C0B16A-6EE9-41FE-AD0F-0684AF4B2A94}"/>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C1C90B1-FD88-43C1-AB9A-6B1B5F823B98}"/>
                  </a:ext>
                </a:extLst>
              </p:cNvPr>
              <p:cNvGrpSpPr/>
              <p:nvPr/>
            </p:nvGrpSpPr>
            <p:grpSpPr>
              <a:xfrm>
                <a:off x="9161352" y="3007594"/>
                <a:ext cx="420235" cy="420235"/>
                <a:chOff x="4564288" y="3816009"/>
                <a:chExt cx="420235" cy="420235"/>
              </a:xfrm>
            </p:grpSpPr>
            <p:cxnSp>
              <p:nvCxnSpPr>
                <p:cNvPr id="98" name="Straight Connector 97">
                  <a:extLst>
                    <a:ext uri="{FF2B5EF4-FFF2-40B4-BE49-F238E27FC236}">
                      <a16:creationId xmlns:a16="http://schemas.microsoft.com/office/drawing/2014/main" id="{42A8B5AD-FA81-450B-A048-B66E3F108898}"/>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E645602-1558-4B76-9E6B-0D8E6D392CF7}"/>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E171F71E-9888-4766-BEF1-303E34F27A98}"/>
                  </a:ext>
                </a:extLst>
              </p:cNvPr>
              <p:cNvGrpSpPr/>
              <p:nvPr/>
            </p:nvGrpSpPr>
            <p:grpSpPr>
              <a:xfrm>
                <a:off x="8770821" y="3174282"/>
                <a:ext cx="420235" cy="420235"/>
                <a:chOff x="4564288" y="3816009"/>
                <a:chExt cx="420235" cy="420235"/>
              </a:xfrm>
            </p:grpSpPr>
            <p:cxnSp>
              <p:nvCxnSpPr>
                <p:cNvPr id="96" name="Straight Connector 95">
                  <a:extLst>
                    <a:ext uri="{FF2B5EF4-FFF2-40B4-BE49-F238E27FC236}">
                      <a16:creationId xmlns:a16="http://schemas.microsoft.com/office/drawing/2014/main" id="{6F85C3BD-C746-42D5-A066-271FDE643966}"/>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85A5B57-791D-4E63-A8CF-CCA333EFB03B}"/>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A021A2E4-2225-4850-A002-D799FA2242B8}"/>
                  </a:ext>
                </a:extLst>
              </p:cNvPr>
              <p:cNvGrpSpPr/>
              <p:nvPr/>
            </p:nvGrpSpPr>
            <p:grpSpPr>
              <a:xfrm>
                <a:off x="9001805" y="4298236"/>
                <a:ext cx="420235" cy="420235"/>
                <a:chOff x="4564288" y="3816009"/>
                <a:chExt cx="420235" cy="420235"/>
              </a:xfrm>
            </p:grpSpPr>
            <p:cxnSp>
              <p:nvCxnSpPr>
                <p:cNvPr id="94" name="Straight Connector 93">
                  <a:extLst>
                    <a:ext uri="{FF2B5EF4-FFF2-40B4-BE49-F238E27FC236}">
                      <a16:creationId xmlns:a16="http://schemas.microsoft.com/office/drawing/2014/main" id="{A21876C5-535B-4925-8F88-CE20B78ACEEB}"/>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6C5955A-D9C7-4A21-8A43-6FD0C9F73A24}"/>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D91395FA-6A04-4626-BC33-F387BBECACA8}"/>
                  </a:ext>
                </a:extLst>
              </p:cNvPr>
              <p:cNvGrpSpPr/>
              <p:nvPr/>
            </p:nvGrpSpPr>
            <p:grpSpPr>
              <a:xfrm>
                <a:off x="8354095" y="4529220"/>
                <a:ext cx="420235" cy="420235"/>
                <a:chOff x="4564288" y="3816009"/>
                <a:chExt cx="420235" cy="420235"/>
              </a:xfrm>
            </p:grpSpPr>
            <p:cxnSp>
              <p:nvCxnSpPr>
                <p:cNvPr id="92" name="Straight Connector 91">
                  <a:extLst>
                    <a:ext uri="{FF2B5EF4-FFF2-40B4-BE49-F238E27FC236}">
                      <a16:creationId xmlns:a16="http://schemas.microsoft.com/office/drawing/2014/main" id="{B0252CFD-AE83-4261-9108-5416A25DB2FF}"/>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7B67D1-397F-4F71-B85E-FBE9A34DD3A8}"/>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2AEF707B-DA75-4474-8F7F-008DD14A3351}"/>
                  </a:ext>
                </a:extLst>
              </p:cNvPr>
              <p:cNvGrpSpPr/>
              <p:nvPr/>
            </p:nvGrpSpPr>
            <p:grpSpPr>
              <a:xfrm>
                <a:off x="8320757" y="4038677"/>
                <a:ext cx="420235" cy="420235"/>
                <a:chOff x="4564288" y="3816009"/>
                <a:chExt cx="420235" cy="420235"/>
              </a:xfrm>
            </p:grpSpPr>
            <p:cxnSp>
              <p:nvCxnSpPr>
                <p:cNvPr id="90" name="Straight Connector 89">
                  <a:extLst>
                    <a:ext uri="{FF2B5EF4-FFF2-40B4-BE49-F238E27FC236}">
                      <a16:creationId xmlns:a16="http://schemas.microsoft.com/office/drawing/2014/main" id="{1E2B3908-FF17-4533-8847-FCB200707773}"/>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ECDB09-77DF-4C2D-9E66-4E7064232EAD}"/>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14E2429-913F-494B-B0C3-9FDFF1CA9B27}"/>
                  </a:ext>
                </a:extLst>
              </p:cNvPr>
              <p:cNvGrpSpPr/>
              <p:nvPr/>
            </p:nvGrpSpPr>
            <p:grpSpPr>
              <a:xfrm>
                <a:off x="8744622" y="4169645"/>
                <a:ext cx="420235" cy="420235"/>
                <a:chOff x="4564288" y="3816009"/>
                <a:chExt cx="420235" cy="420235"/>
              </a:xfrm>
            </p:grpSpPr>
            <p:cxnSp>
              <p:nvCxnSpPr>
                <p:cNvPr id="88" name="Straight Connector 87">
                  <a:extLst>
                    <a:ext uri="{FF2B5EF4-FFF2-40B4-BE49-F238E27FC236}">
                      <a16:creationId xmlns:a16="http://schemas.microsoft.com/office/drawing/2014/main" id="{6C385181-67B5-4905-B514-27FD6339223D}"/>
                    </a:ext>
                  </a:extLst>
                </p:cNvPr>
                <p:cNvCxnSpPr>
                  <a:cxnSpLocks/>
                </p:cNvCxnSpPr>
                <p:nvPr/>
              </p:nvCxnSpPr>
              <p:spPr>
                <a:xfrm>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AED0842-4C56-4AD1-97DA-3836BDB450AB}"/>
                    </a:ext>
                  </a:extLst>
                </p:cNvPr>
                <p:cNvCxnSpPr>
                  <a:cxnSpLocks/>
                </p:cNvCxnSpPr>
                <p:nvPr/>
              </p:nvCxnSpPr>
              <p:spPr>
                <a:xfrm rot="5400000">
                  <a:off x="4774406" y="3816009"/>
                  <a:ext cx="0" cy="42023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pic>
          <p:nvPicPr>
            <p:cNvPr id="76" name="Picture 75" descr="Table&#10;&#10;Description automatically generated">
              <a:extLst>
                <a:ext uri="{FF2B5EF4-FFF2-40B4-BE49-F238E27FC236}">
                  <a16:creationId xmlns:a16="http://schemas.microsoft.com/office/drawing/2014/main" id="{CE0423C8-266D-4D8A-B00C-D2F21A975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0409">
              <a:off x="8079243" y="3603894"/>
              <a:ext cx="3080093" cy="2455486"/>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6077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List of localizations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45</a:t>
            </a:fld>
            <a:endParaRPr lang="en-US"/>
          </a:p>
        </p:txBody>
      </p:sp>
      <p:sp>
        <p:nvSpPr>
          <p:cNvPr id="71" name="TextBox 70">
            <a:extLst>
              <a:ext uri="{FF2B5EF4-FFF2-40B4-BE49-F238E27FC236}">
                <a16:creationId xmlns:a16="http://schemas.microsoft.com/office/drawing/2014/main" id="{54D80022-90C1-4DCE-B808-4DAA0ACFF15B}"/>
              </a:ext>
            </a:extLst>
          </p:cNvPr>
          <p:cNvSpPr txBox="1"/>
          <p:nvPr/>
        </p:nvSpPr>
        <p:spPr>
          <a:xfrm>
            <a:off x="458406" y="3227373"/>
            <a:ext cx="3634328"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New images with localizations?</a:t>
            </a:r>
          </a:p>
        </p:txBody>
      </p:sp>
      <p:pic>
        <p:nvPicPr>
          <p:cNvPr id="11" name="Picture 10" descr="Graphical user interface, application&#10;&#10;Description automatically generated with medium confidence">
            <a:extLst>
              <a:ext uri="{FF2B5EF4-FFF2-40B4-BE49-F238E27FC236}">
                <a16:creationId xmlns:a16="http://schemas.microsoft.com/office/drawing/2014/main" id="{4CCFA473-042B-417C-A3F5-82B33AAA9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4043" y="832537"/>
            <a:ext cx="1556656" cy="1731993"/>
          </a:xfrm>
          <a:prstGeom prst="rect">
            <a:avLst/>
          </a:prstGeom>
        </p:spPr>
      </p:pic>
      <p:pic>
        <p:nvPicPr>
          <p:cNvPr id="13" name="Picture 12" descr="Chart, line chart&#10;&#10;Description automatically generated">
            <a:extLst>
              <a:ext uri="{FF2B5EF4-FFF2-40B4-BE49-F238E27FC236}">
                <a16:creationId xmlns:a16="http://schemas.microsoft.com/office/drawing/2014/main" id="{7A0EFA58-C227-4C13-85C9-874C318E4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999" y="3492761"/>
            <a:ext cx="4474377" cy="3134593"/>
          </a:xfrm>
          <a:prstGeom prst="rect">
            <a:avLst/>
          </a:prstGeom>
        </p:spPr>
      </p:pic>
      <p:pic>
        <p:nvPicPr>
          <p:cNvPr id="17" name="Picture 16" descr="Table&#10;&#10;Description automatically generated">
            <a:extLst>
              <a:ext uri="{FF2B5EF4-FFF2-40B4-BE49-F238E27FC236}">
                <a16:creationId xmlns:a16="http://schemas.microsoft.com/office/drawing/2014/main" id="{F1D11A9A-B324-4D1F-BA46-B3BA28F51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53" y="1836606"/>
            <a:ext cx="6003507" cy="4786066"/>
          </a:xfrm>
          <a:prstGeom prst="rect">
            <a:avLst/>
          </a:prstGeom>
        </p:spPr>
      </p:pic>
      <p:sp>
        <p:nvSpPr>
          <p:cNvPr id="18" name="Rectangle 17">
            <a:extLst>
              <a:ext uri="{FF2B5EF4-FFF2-40B4-BE49-F238E27FC236}">
                <a16:creationId xmlns:a16="http://schemas.microsoft.com/office/drawing/2014/main" id="{953645C0-015F-4972-98D0-F71E0E3A16B3}"/>
              </a:ext>
            </a:extLst>
          </p:cNvPr>
          <p:cNvSpPr/>
          <p:nvPr/>
        </p:nvSpPr>
        <p:spPr>
          <a:xfrm>
            <a:off x="585105" y="2217036"/>
            <a:ext cx="1140992" cy="4261874"/>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BA93CB2-3DE5-4D7E-ADCB-3AC6267BAC0D}"/>
              </a:ext>
            </a:extLst>
          </p:cNvPr>
          <p:cNvSpPr/>
          <p:nvPr/>
        </p:nvSpPr>
        <p:spPr>
          <a:xfrm>
            <a:off x="1726097" y="2200384"/>
            <a:ext cx="617147" cy="4278526"/>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AE4BB07-C594-416D-A8BE-55950D8E9F27}"/>
              </a:ext>
            </a:extLst>
          </p:cNvPr>
          <p:cNvSpPr/>
          <p:nvPr/>
        </p:nvSpPr>
        <p:spPr>
          <a:xfrm>
            <a:off x="2337503" y="2217036"/>
            <a:ext cx="2454345" cy="4261874"/>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DD43AF4-F014-4293-A5C3-07B3839A1844}"/>
              </a:ext>
            </a:extLst>
          </p:cNvPr>
          <p:cNvSpPr/>
          <p:nvPr/>
        </p:nvSpPr>
        <p:spPr>
          <a:xfrm>
            <a:off x="4790629" y="2217036"/>
            <a:ext cx="461674" cy="4261874"/>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38B7CB6-5BB7-40F0-B69E-B1583EAC91B5}"/>
              </a:ext>
            </a:extLst>
          </p:cNvPr>
          <p:cNvSpPr/>
          <p:nvPr/>
        </p:nvSpPr>
        <p:spPr>
          <a:xfrm>
            <a:off x="5252303" y="2217036"/>
            <a:ext cx="841360" cy="4261874"/>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D5B35E-DF9D-43C7-9ACA-739E4FA208E4}"/>
              </a:ext>
            </a:extLst>
          </p:cNvPr>
          <p:cNvSpPr txBox="1"/>
          <p:nvPr/>
        </p:nvSpPr>
        <p:spPr>
          <a:xfrm>
            <a:off x="6479999" y="1009039"/>
            <a:ext cx="2762295" cy="369332"/>
          </a:xfrm>
          <a:prstGeom prst="rect">
            <a:avLst/>
          </a:prstGeom>
          <a:noFill/>
        </p:spPr>
        <p:txBody>
          <a:bodyPr wrap="none" rtlCol="0">
            <a:spAutoFit/>
          </a:bodyPr>
          <a:lstStyle/>
          <a:p>
            <a:r>
              <a:rPr lang="en-US" b="1" dirty="0" err="1">
                <a:solidFill>
                  <a:srgbClr val="C00000"/>
                </a:solidFill>
                <a:latin typeface="Arial" panose="020B0604020202020204" pitchFamily="34" charset="0"/>
                <a:cs typeface="Arial" panose="020B0604020202020204" pitchFamily="34" charset="0"/>
              </a:rPr>
              <a:t>x,y</a:t>
            </a:r>
            <a:r>
              <a:rPr lang="en-US" b="1" dirty="0">
                <a:solidFill>
                  <a:srgbClr val="C00000"/>
                </a:solidFill>
                <a:latin typeface="Arial" panose="020B0604020202020204" pitchFamily="34" charset="0"/>
                <a:cs typeface="Arial" panose="020B0604020202020204" pitchFamily="34" charset="0"/>
              </a:rPr>
              <a:t> – central coordinate</a:t>
            </a:r>
          </a:p>
        </p:txBody>
      </p:sp>
      <p:sp>
        <p:nvSpPr>
          <p:cNvPr id="78" name="TextBox 77">
            <a:extLst>
              <a:ext uri="{FF2B5EF4-FFF2-40B4-BE49-F238E27FC236}">
                <a16:creationId xmlns:a16="http://schemas.microsoft.com/office/drawing/2014/main" id="{63E81E24-F06A-4F07-A546-8F2BD6D05C22}"/>
              </a:ext>
            </a:extLst>
          </p:cNvPr>
          <p:cNvSpPr txBox="1"/>
          <p:nvPr/>
        </p:nvSpPr>
        <p:spPr>
          <a:xfrm>
            <a:off x="6479999" y="1426507"/>
            <a:ext cx="2762295" cy="369332"/>
          </a:xfrm>
          <a:prstGeom prst="rect">
            <a:avLst/>
          </a:prstGeom>
          <a:noFill/>
        </p:spPr>
        <p:txBody>
          <a:bodyPr wrap="none" rtlCol="0">
            <a:spAutoFit/>
          </a:bodyPr>
          <a:lstStyle/>
          <a:p>
            <a:r>
              <a:rPr lang="en-US" b="1" dirty="0">
                <a:solidFill>
                  <a:srgbClr val="FFC000"/>
                </a:solidFill>
                <a:latin typeface="Arial" panose="020B0604020202020204" pitchFamily="34" charset="0"/>
                <a:cs typeface="Arial" panose="020B0604020202020204" pitchFamily="34" charset="0"/>
              </a:rPr>
              <a:t>sigma - Gaussian width</a:t>
            </a:r>
          </a:p>
        </p:txBody>
      </p:sp>
      <p:sp>
        <p:nvSpPr>
          <p:cNvPr id="79" name="TextBox 78">
            <a:extLst>
              <a:ext uri="{FF2B5EF4-FFF2-40B4-BE49-F238E27FC236}">
                <a16:creationId xmlns:a16="http://schemas.microsoft.com/office/drawing/2014/main" id="{68C4756F-E0A4-4099-82A8-85BF50D233C5}"/>
              </a:ext>
            </a:extLst>
          </p:cNvPr>
          <p:cNvSpPr txBox="1"/>
          <p:nvPr/>
        </p:nvSpPr>
        <p:spPr>
          <a:xfrm>
            <a:off x="6479999" y="1843975"/>
            <a:ext cx="3198311" cy="369332"/>
          </a:xfrm>
          <a:prstGeom prst="rect">
            <a:avLst/>
          </a:prstGeom>
          <a:noFill/>
        </p:spPr>
        <p:txBody>
          <a:bodyPr wrap="none" rtlCol="0">
            <a:spAutoFit/>
          </a:bodyPr>
          <a:lstStyle/>
          <a:p>
            <a:r>
              <a:rPr lang="en-US" b="1" dirty="0">
                <a:solidFill>
                  <a:srgbClr val="92D050"/>
                </a:solidFill>
                <a:latin typeface="Arial" panose="020B0604020202020204" pitchFamily="34" charset="0"/>
                <a:cs typeface="Arial" panose="020B0604020202020204" pitchFamily="34" charset="0"/>
              </a:rPr>
              <a:t>Gaussian amplitude / offset</a:t>
            </a:r>
          </a:p>
        </p:txBody>
      </p:sp>
      <p:sp>
        <p:nvSpPr>
          <p:cNvPr id="80" name="TextBox 79">
            <a:extLst>
              <a:ext uri="{FF2B5EF4-FFF2-40B4-BE49-F238E27FC236}">
                <a16:creationId xmlns:a16="http://schemas.microsoft.com/office/drawing/2014/main" id="{8C383703-9172-4303-8971-68489CE4E4A7}"/>
              </a:ext>
            </a:extLst>
          </p:cNvPr>
          <p:cNvSpPr txBox="1"/>
          <p:nvPr/>
        </p:nvSpPr>
        <p:spPr>
          <a:xfrm>
            <a:off x="6479999" y="2261443"/>
            <a:ext cx="2403222" cy="369332"/>
          </a:xfrm>
          <a:prstGeom prst="rect">
            <a:avLst/>
          </a:prstGeom>
          <a:noFill/>
        </p:spPr>
        <p:txBody>
          <a:bodyPr wrap="none" rtlCol="0">
            <a:spAutoFit/>
          </a:bodyPr>
          <a:lstStyle/>
          <a:p>
            <a:r>
              <a:rPr lang="el-GR" b="1" dirty="0">
                <a:solidFill>
                  <a:srgbClr val="00B0F0"/>
                </a:solidFill>
                <a:latin typeface="GreekC_IV25" panose="00000400000000000000" pitchFamily="2" charset="0"/>
                <a:cs typeface="GreekC_IV25" panose="00000400000000000000" pitchFamily="2" charset="0"/>
              </a:rPr>
              <a:t>χ</a:t>
            </a:r>
            <a:r>
              <a:rPr lang="en-US" b="1" dirty="0">
                <a:solidFill>
                  <a:srgbClr val="00B0F0"/>
                </a:solidFill>
                <a:latin typeface="Arial" panose="020B0604020202020204" pitchFamily="34" charset="0"/>
                <a:cs typeface="Arial" panose="020B0604020202020204" pitchFamily="34" charset="0"/>
              </a:rPr>
              <a:t>2 – goodness-of-fit</a:t>
            </a:r>
          </a:p>
        </p:txBody>
      </p:sp>
      <p:sp>
        <p:nvSpPr>
          <p:cNvPr id="81" name="TextBox 80">
            <a:extLst>
              <a:ext uri="{FF2B5EF4-FFF2-40B4-BE49-F238E27FC236}">
                <a16:creationId xmlns:a16="http://schemas.microsoft.com/office/drawing/2014/main" id="{0743ABF9-859B-4097-9A29-73C70E0CB3D9}"/>
              </a:ext>
            </a:extLst>
          </p:cNvPr>
          <p:cNvSpPr txBox="1"/>
          <p:nvPr/>
        </p:nvSpPr>
        <p:spPr>
          <a:xfrm>
            <a:off x="6479999" y="2678912"/>
            <a:ext cx="1454244" cy="369332"/>
          </a:xfrm>
          <a:prstGeom prst="rect">
            <a:avLst/>
          </a:prstGeom>
          <a:noFill/>
        </p:spPr>
        <p:txBody>
          <a:bodyPr wrap="none" rtlCol="0">
            <a:spAutoFit/>
          </a:bodyPr>
          <a:lstStyle/>
          <a:p>
            <a:r>
              <a:rPr lang="en-US" b="1" dirty="0">
                <a:solidFill>
                  <a:srgbClr val="7030A0"/>
                </a:solidFill>
                <a:latin typeface="Arial" panose="020B0604020202020204" pitchFamily="34" charset="0"/>
                <a:cs typeface="Arial" panose="020B0604020202020204" pitchFamily="34" charset="0"/>
              </a:rPr>
              <a:t>Uncertainty</a:t>
            </a:r>
          </a:p>
        </p:txBody>
      </p:sp>
      <p:pic>
        <p:nvPicPr>
          <p:cNvPr id="82" name="Picture 81" descr="A picture containing diagram&#10;&#10;Description automatically generated">
            <a:extLst>
              <a:ext uri="{FF2B5EF4-FFF2-40B4-BE49-F238E27FC236}">
                <a16:creationId xmlns:a16="http://schemas.microsoft.com/office/drawing/2014/main" id="{6C119D37-8194-4B7A-BE24-FFE94F2D6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269" y="2760315"/>
            <a:ext cx="2561111" cy="604924"/>
          </a:xfrm>
          <a:prstGeom prst="rect">
            <a:avLst/>
          </a:prstGeom>
          <a:effectLst>
            <a:outerShdw blurRad="63500" sx="102000" sy="102000" algn="ctr" rotWithShape="0">
              <a:prstClr val="black">
                <a:alpha val="40000"/>
              </a:prstClr>
            </a:outerShdw>
          </a:effectLst>
        </p:spPr>
      </p:pic>
      <p:sp>
        <p:nvSpPr>
          <p:cNvPr id="3" name="Plus Sign 2">
            <a:extLst>
              <a:ext uri="{FF2B5EF4-FFF2-40B4-BE49-F238E27FC236}">
                <a16:creationId xmlns:a16="http://schemas.microsoft.com/office/drawing/2014/main" id="{BCEBB591-12FD-4DBD-B72C-F9DFB828D1D0}"/>
              </a:ext>
            </a:extLst>
          </p:cNvPr>
          <p:cNvSpPr/>
          <p:nvPr/>
        </p:nvSpPr>
        <p:spPr>
          <a:xfrm>
            <a:off x="10510295" y="1631299"/>
            <a:ext cx="284152" cy="284152"/>
          </a:xfrm>
          <a:prstGeom prst="mathPlus">
            <a:avLst>
              <a:gd name="adj1" fmla="val 982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7C94FF5-9CF4-41EE-A528-BE94286FC814}"/>
              </a:ext>
            </a:extLst>
          </p:cNvPr>
          <p:cNvCxnSpPr/>
          <p:nvPr/>
        </p:nvCxnSpPr>
        <p:spPr>
          <a:xfrm>
            <a:off x="8883221" y="3603278"/>
            <a:ext cx="0" cy="2935634"/>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8523DB-5DA8-4A40-87FB-8621DAE299BC}"/>
              </a:ext>
            </a:extLst>
          </p:cNvPr>
          <p:cNvCxnSpPr>
            <a:cxnSpLocks/>
          </p:cNvCxnSpPr>
          <p:nvPr/>
        </p:nvCxnSpPr>
        <p:spPr>
          <a:xfrm flipV="1">
            <a:off x="8223919" y="4994937"/>
            <a:ext cx="1359468" cy="1"/>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D968B9C-58EA-454F-B9E9-97D0FEA4006E}"/>
              </a:ext>
            </a:extLst>
          </p:cNvPr>
          <p:cNvSpPr/>
          <p:nvPr/>
        </p:nvSpPr>
        <p:spPr>
          <a:xfrm>
            <a:off x="10347545" y="1461185"/>
            <a:ext cx="604924" cy="604924"/>
          </a:xfrm>
          <a:prstGeom prst="ellipse">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5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3" grpId="0" animBg="1"/>
      <p:bldP spid="74" grpId="0" animBg="1"/>
      <p:bldP spid="75" grpId="0" animBg="1"/>
      <p:bldP spid="76" grpId="0" animBg="1"/>
      <p:bldP spid="19" grpId="0"/>
      <p:bldP spid="78" grpId="0"/>
      <p:bldP spid="79" grpId="0"/>
      <p:bldP spid="80" grpId="0"/>
      <p:bldP spid="81" grpId="0"/>
      <p:bldP spid="3"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FB542487-B09C-4E14-B184-9F10A024453E}"/>
              </a:ext>
            </a:extLst>
          </p:cNvPr>
          <p:cNvGraphicFramePr>
            <a:graphicFrameLocks noChangeAspect="1"/>
          </p:cNvGraphicFramePr>
          <p:nvPr>
            <p:custDataLst>
              <p:tags r:id="rId2"/>
            </p:custDataLst>
            <p:extLst>
              <p:ext uri="{D42A27DB-BD31-4B8C-83A1-F6EECF244321}">
                <p14:modId xmlns:p14="http://schemas.microsoft.com/office/powerpoint/2010/main" val="210898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97"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FB25DA89-87FA-45D2-A940-2253381BE57F}"/>
              </a:ext>
            </a:extLst>
          </p:cNvPr>
          <p:cNvGrpSpPr/>
          <p:nvPr/>
        </p:nvGrpSpPr>
        <p:grpSpPr>
          <a:xfrm>
            <a:off x="4030138" y="5085144"/>
            <a:ext cx="5244251" cy="1455161"/>
            <a:chOff x="4030138" y="5085144"/>
            <a:chExt cx="5244251" cy="1455161"/>
          </a:xfrm>
        </p:grpSpPr>
        <p:sp>
          <p:nvSpPr>
            <p:cNvPr id="94" name="Arrow: Right 93">
              <a:extLst>
                <a:ext uri="{FF2B5EF4-FFF2-40B4-BE49-F238E27FC236}">
                  <a16:creationId xmlns:a16="http://schemas.microsoft.com/office/drawing/2014/main" id="{D63000BD-959E-4FD1-8EE7-8C17654C85E7}"/>
                </a:ext>
              </a:extLst>
            </p:cNvPr>
            <p:cNvSpPr/>
            <p:nvPr/>
          </p:nvSpPr>
          <p:spPr>
            <a:xfrm rot="10800000">
              <a:off x="7494137" y="5582716"/>
              <a:ext cx="1780252"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44FDC84-C464-4464-AF82-9BE5DB518B40}"/>
                </a:ext>
              </a:extLst>
            </p:cNvPr>
            <p:cNvSpPr/>
            <p:nvPr/>
          </p:nvSpPr>
          <p:spPr>
            <a:xfrm>
              <a:off x="5642924" y="5354673"/>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8261FE04-786D-4BFF-A656-5C8CA1A64604}"/>
                </a:ext>
              </a:extLst>
            </p:cNvPr>
            <p:cNvPicPr>
              <a:picLocks noChangeAspect="1"/>
            </p:cNvPicPr>
            <p:nvPr/>
          </p:nvPicPr>
          <p:blipFill>
            <a:blip r:embed="rId6"/>
            <a:stretch>
              <a:fillRect/>
            </a:stretch>
          </p:blipFill>
          <p:spPr>
            <a:xfrm>
              <a:off x="4030138" y="5085144"/>
              <a:ext cx="1440957" cy="1440957"/>
            </a:xfrm>
            <a:prstGeom prst="rect">
              <a:avLst/>
            </a:prstGeom>
          </p:spPr>
        </p:pic>
        <p:sp>
          <p:nvSpPr>
            <p:cNvPr id="82" name="TextBox 81">
              <a:extLst>
                <a:ext uri="{FF2B5EF4-FFF2-40B4-BE49-F238E27FC236}">
                  <a16:creationId xmlns:a16="http://schemas.microsoft.com/office/drawing/2014/main" id="{11A21F35-4C3E-4B31-A0AB-77B91FC3EA64}"/>
                </a:ext>
              </a:extLst>
            </p:cNvPr>
            <p:cNvSpPr txBox="1"/>
            <p:nvPr/>
          </p:nvSpPr>
          <p:spPr>
            <a:xfrm>
              <a:off x="7566211" y="6170973"/>
              <a:ext cx="1622739" cy="369332"/>
            </a:xfrm>
            <a:prstGeom prst="rect">
              <a:avLst/>
            </a:prstGeom>
            <a:noFill/>
          </p:spPr>
          <p:txBody>
            <a:bodyPr wrap="square" rtlCol="0">
              <a:spAutoFit/>
            </a:bodyPr>
            <a:lstStyle/>
            <a:p>
              <a:pPr algn="ctr"/>
              <a:r>
                <a:rPr lang="en-US" b="1" dirty="0"/>
                <a:t>(4) Rendering</a:t>
              </a:r>
            </a:p>
          </p:txBody>
        </p:sp>
        <p:sp>
          <p:nvSpPr>
            <p:cNvPr id="88" name="TextBox 87">
              <a:extLst>
                <a:ext uri="{FF2B5EF4-FFF2-40B4-BE49-F238E27FC236}">
                  <a16:creationId xmlns:a16="http://schemas.microsoft.com/office/drawing/2014/main" id="{80D49D55-7A79-45B3-8986-96CCFBF0797D}"/>
                </a:ext>
              </a:extLst>
            </p:cNvPr>
            <p:cNvSpPr txBox="1"/>
            <p:nvPr/>
          </p:nvSpPr>
          <p:spPr>
            <a:xfrm>
              <a:off x="5785702" y="5584541"/>
              <a:ext cx="1568058" cy="461665"/>
            </a:xfrm>
            <a:prstGeom prst="rect">
              <a:avLst/>
            </a:prstGeom>
            <a:noFill/>
          </p:spPr>
          <p:txBody>
            <a:bodyPr wrap="none" rtlCol="0">
              <a:spAutoFit/>
            </a:bodyPr>
            <a:lstStyle/>
            <a:p>
              <a:r>
                <a:rPr lang="en-US" sz="1200" b="1" dirty="0">
                  <a:solidFill>
                    <a:schemeClr val="bg1"/>
                  </a:solidFill>
                </a:rPr>
                <a:t>Super-resolved image</a:t>
              </a:r>
              <a:br>
                <a:rPr lang="en-US" sz="1200" b="1" dirty="0">
                  <a:solidFill>
                    <a:schemeClr val="bg1"/>
                  </a:solidFill>
                </a:rPr>
              </a:br>
              <a:r>
                <a:rPr lang="en-US" sz="1200" b="1" dirty="0">
                  <a:solidFill>
                    <a:schemeClr val="bg1"/>
                  </a:solidFill>
                </a:rPr>
                <a:t>(typ. 1028x1028)</a:t>
              </a:r>
            </a:p>
          </p:txBody>
        </p:sp>
      </p:grpSp>
      <p:grpSp>
        <p:nvGrpSpPr>
          <p:cNvPr id="10" name="Group 9">
            <a:extLst>
              <a:ext uri="{FF2B5EF4-FFF2-40B4-BE49-F238E27FC236}">
                <a16:creationId xmlns:a16="http://schemas.microsoft.com/office/drawing/2014/main" id="{69E99126-7249-4CA8-B26B-5A8319318116}"/>
              </a:ext>
            </a:extLst>
          </p:cNvPr>
          <p:cNvGrpSpPr/>
          <p:nvPr/>
        </p:nvGrpSpPr>
        <p:grpSpPr>
          <a:xfrm>
            <a:off x="5642924" y="3917758"/>
            <a:ext cx="4256802" cy="1255213"/>
            <a:chOff x="5642924" y="3917758"/>
            <a:chExt cx="4256802" cy="1255213"/>
          </a:xfrm>
        </p:grpSpPr>
        <p:sp>
          <p:nvSpPr>
            <p:cNvPr id="95" name="Arrow: Right 94">
              <a:extLst>
                <a:ext uri="{FF2B5EF4-FFF2-40B4-BE49-F238E27FC236}">
                  <a16:creationId xmlns:a16="http://schemas.microsoft.com/office/drawing/2014/main" id="{C373FF59-4A90-4418-B442-ED6113D88D98}"/>
                </a:ext>
              </a:extLst>
            </p:cNvPr>
            <p:cNvSpPr/>
            <p:nvPr/>
          </p:nvSpPr>
          <p:spPr>
            <a:xfrm rot="12325238">
              <a:off x="7412446" y="4714657"/>
              <a:ext cx="2378764"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ECE9010-B6A8-48B6-95F7-783A97CC91AC}"/>
                </a:ext>
              </a:extLst>
            </p:cNvPr>
            <p:cNvSpPr/>
            <p:nvPr/>
          </p:nvSpPr>
          <p:spPr>
            <a:xfrm>
              <a:off x="5642924" y="3917758"/>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54E3EAF1-EAAA-4861-BDE5-F19BD4412200}"/>
                </a:ext>
              </a:extLst>
            </p:cNvPr>
            <p:cNvSpPr txBox="1"/>
            <p:nvPr/>
          </p:nvSpPr>
          <p:spPr>
            <a:xfrm>
              <a:off x="7924771" y="4061751"/>
              <a:ext cx="1974955" cy="369332"/>
            </a:xfrm>
            <a:prstGeom prst="rect">
              <a:avLst/>
            </a:prstGeom>
            <a:noFill/>
          </p:spPr>
          <p:txBody>
            <a:bodyPr wrap="square" rtlCol="0">
              <a:spAutoFit/>
            </a:bodyPr>
            <a:lstStyle/>
            <a:p>
              <a:pPr algn="ctr"/>
              <a:r>
                <a:rPr lang="en-US" b="1" dirty="0"/>
                <a:t>(5) Quantification</a:t>
              </a:r>
            </a:p>
          </p:txBody>
        </p:sp>
        <p:sp>
          <p:nvSpPr>
            <p:cNvPr id="89" name="TextBox 88">
              <a:extLst>
                <a:ext uri="{FF2B5EF4-FFF2-40B4-BE49-F238E27FC236}">
                  <a16:creationId xmlns:a16="http://schemas.microsoft.com/office/drawing/2014/main" id="{3BB32E8A-D040-414F-9E7A-3717E3FD3143}"/>
                </a:ext>
              </a:extLst>
            </p:cNvPr>
            <p:cNvSpPr txBox="1"/>
            <p:nvPr/>
          </p:nvSpPr>
          <p:spPr>
            <a:xfrm>
              <a:off x="5868667" y="4144125"/>
              <a:ext cx="1389804" cy="461665"/>
            </a:xfrm>
            <a:prstGeom prst="rect">
              <a:avLst/>
            </a:prstGeom>
            <a:noFill/>
          </p:spPr>
          <p:txBody>
            <a:bodyPr wrap="none" rtlCol="0">
              <a:spAutoFit/>
            </a:bodyPr>
            <a:lstStyle/>
            <a:p>
              <a:r>
                <a:rPr lang="en-US" sz="1200" b="1" dirty="0">
                  <a:solidFill>
                    <a:schemeClr val="bg1"/>
                  </a:solidFill>
                </a:rPr>
                <a:t>Size (nm), Clusters,</a:t>
              </a:r>
              <a:br>
                <a:rPr lang="en-US" sz="1200" b="1" dirty="0">
                  <a:solidFill>
                    <a:schemeClr val="bg1"/>
                  </a:solidFill>
                </a:rPr>
              </a:br>
              <a:r>
                <a:rPr lang="en-US" sz="1200" b="1" dirty="0">
                  <a:solidFill>
                    <a:schemeClr val="bg1"/>
                  </a:solidFill>
                </a:rPr>
                <a:t>Stoichiometry</a:t>
              </a:r>
            </a:p>
          </p:txBody>
        </p:sp>
      </p:grpSp>
      <p:grpSp>
        <p:nvGrpSpPr>
          <p:cNvPr id="12" name="Group 11">
            <a:extLst>
              <a:ext uri="{FF2B5EF4-FFF2-40B4-BE49-F238E27FC236}">
                <a16:creationId xmlns:a16="http://schemas.microsoft.com/office/drawing/2014/main" id="{6096E4AE-8370-4EFA-AC0D-640BD5371BDE}"/>
              </a:ext>
            </a:extLst>
          </p:cNvPr>
          <p:cNvGrpSpPr/>
          <p:nvPr/>
        </p:nvGrpSpPr>
        <p:grpSpPr>
          <a:xfrm>
            <a:off x="9278752" y="3404197"/>
            <a:ext cx="2595720" cy="2864876"/>
            <a:chOff x="9278752" y="3404197"/>
            <a:chExt cx="2595720" cy="2864876"/>
          </a:xfrm>
        </p:grpSpPr>
        <p:sp>
          <p:nvSpPr>
            <p:cNvPr id="92" name="Arrow: Right 91">
              <a:extLst>
                <a:ext uri="{FF2B5EF4-FFF2-40B4-BE49-F238E27FC236}">
                  <a16:creationId xmlns:a16="http://schemas.microsoft.com/office/drawing/2014/main" id="{E08130AC-8285-4B9A-880F-0A4B46C2D6C8}"/>
                </a:ext>
              </a:extLst>
            </p:cNvPr>
            <p:cNvSpPr/>
            <p:nvPr/>
          </p:nvSpPr>
          <p:spPr>
            <a:xfrm rot="5400000">
              <a:off x="9229120" y="4150278"/>
              <a:ext cx="1950475"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7D519F29-D785-49F2-8CA3-FFDF8D61732D}"/>
                </a:ext>
              </a:extLst>
            </p:cNvPr>
            <p:cNvSpPr txBox="1"/>
            <p:nvPr/>
          </p:nvSpPr>
          <p:spPr>
            <a:xfrm>
              <a:off x="10433515" y="3948419"/>
              <a:ext cx="1440957" cy="923330"/>
            </a:xfrm>
            <a:prstGeom prst="rect">
              <a:avLst/>
            </a:prstGeom>
            <a:noFill/>
          </p:spPr>
          <p:txBody>
            <a:bodyPr wrap="square" rtlCol="0">
              <a:spAutoFit/>
            </a:bodyPr>
            <a:lstStyle/>
            <a:p>
              <a:pPr algn="ctr"/>
              <a:r>
                <a:rPr lang="en-US" b="1" dirty="0"/>
                <a:t>(3) De-drifting and Grouping</a:t>
              </a:r>
            </a:p>
          </p:txBody>
        </p:sp>
        <p:sp>
          <p:nvSpPr>
            <p:cNvPr id="75" name="Rectangle 74">
              <a:extLst>
                <a:ext uri="{FF2B5EF4-FFF2-40B4-BE49-F238E27FC236}">
                  <a16:creationId xmlns:a16="http://schemas.microsoft.com/office/drawing/2014/main" id="{E622C5C5-4EF7-4418-B33D-4FEB2BA02A37}"/>
                </a:ext>
              </a:extLst>
            </p:cNvPr>
            <p:cNvSpPr/>
            <p:nvPr/>
          </p:nvSpPr>
          <p:spPr>
            <a:xfrm>
              <a:off x="9278752" y="5354673"/>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7FD90E64-425F-462B-A7C0-2EECF49BC547}"/>
                </a:ext>
              </a:extLst>
            </p:cNvPr>
            <p:cNvSpPr txBox="1"/>
            <p:nvPr/>
          </p:nvSpPr>
          <p:spPr>
            <a:xfrm>
              <a:off x="9508270" y="5570685"/>
              <a:ext cx="1392176" cy="461665"/>
            </a:xfrm>
            <a:prstGeom prst="rect">
              <a:avLst/>
            </a:prstGeom>
            <a:noFill/>
          </p:spPr>
          <p:txBody>
            <a:bodyPr wrap="none" rtlCol="0">
              <a:spAutoFit/>
            </a:bodyPr>
            <a:lstStyle/>
            <a:p>
              <a:r>
                <a:rPr lang="en-US" sz="1200" b="1" dirty="0">
                  <a:solidFill>
                    <a:schemeClr val="bg1"/>
                  </a:solidFill>
                </a:rPr>
                <a:t>List of localizations</a:t>
              </a:r>
              <a:br>
                <a:rPr lang="en-US" sz="1200" b="1" dirty="0">
                  <a:solidFill>
                    <a:schemeClr val="bg1"/>
                  </a:solidFill>
                </a:rPr>
              </a:br>
              <a:r>
                <a:rPr lang="en-US" sz="1200" b="1" dirty="0">
                  <a:solidFill>
                    <a:schemeClr val="bg1"/>
                  </a:solidFill>
                </a:rPr>
                <a:t>(typ. 80,000)</a:t>
              </a:r>
            </a:p>
          </p:txBody>
        </p:sp>
      </p:grpSp>
      <p:grpSp>
        <p:nvGrpSpPr>
          <p:cNvPr id="3" name="Group 2">
            <a:extLst>
              <a:ext uri="{FF2B5EF4-FFF2-40B4-BE49-F238E27FC236}">
                <a16:creationId xmlns:a16="http://schemas.microsoft.com/office/drawing/2014/main" id="{DE2DD961-4A09-45CE-AE0C-050FD808110F}"/>
              </a:ext>
            </a:extLst>
          </p:cNvPr>
          <p:cNvGrpSpPr/>
          <p:nvPr/>
        </p:nvGrpSpPr>
        <p:grpSpPr>
          <a:xfrm>
            <a:off x="7494137" y="1834513"/>
            <a:ext cx="3635828" cy="1560731"/>
            <a:chOff x="7494137" y="1834513"/>
            <a:chExt cx="3635828" cy="1560731"/>
          </a:xfrm>
        </p:grpSpPr>
        <p:sp>
          <p:nvSpPr>
            <p:cNvPr id="91" name="Arrow: Right 90">
              <a:extLst>
                <a:ext uri="{FF2B5EF4-FFF2-40B4-BE49-F238E27FC236}">
                  <a16:creationId xmlns:a16="http://schemas.microsoft.com/office/drawing/2014/main" id="{3B7DE5D2-314D-48E2-94D0-68F87B4B77E7}"/>
                </a:ext>
              </a:extLst>
            </p:cNvPr>
            <p:cNvSpPr/>
            <p:nvPr/>
          </p:nvSpPr>
          <p:spPr>
            <a:xfrm>
              <a:off x="7494137" y="2706444"/>
              <a:ext cx="1784614"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309BEFD-7879-4B56-BCBB-792D16AA6C65}"/>
                </a:ext>
              </a:extLst>
            </p:cNvPr>
            <p:cNvSpPr/>
            <p:nvPr/>
          </p:nvSpPr>
          <p:spPr>
            <a:xfrm>
              <a:off x="9278752" y="2480844"/>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E1D8CEFE-3741-4F0F-ABF6-9BA769C6964F}"/>
                </a:ext>
              </a:extLst>
            </p:cNvPr>
            <p:cNvSpPr txBox="1"/>
            <p:nvPr/>
          </p:nvSpPr>
          <p:spPr>
            <a:xfrm>
              <a:off x="7566211" y="1834513"/>
              <a:ext cx="1440957" cy="646331"/>
            </a:xfrm>
            <a:prstGeom prst="rect">
              <a:avLst/>
            </a:prstGeom>
            <a:noFill/>
          </p:spPr>
          <p:txBody>
            <a:bodyPr wrap="square" rtlCol="0">
              <a:spAutoFit/>
            </a:bodyPr>
            <a:lstStyle/>
            <a:p>
              <a:pPr algn="ctr"/>
              <a:r>
                <a:rPr lang="en-US" b="1" dirty="0"/>
                <a:t>(2) Sieving / Filtering</a:t>
              </a:r>
            </a:p>
          </p:txBody>
        </p:sp>
        <p:sp>
          <p:nvSpPr>
            <p:cNvPr id="86" name="TextBox 85">
              <a:extLst>
                <a:ext uri="{FF2B5EF4-FFF2-40B4-BE49-F238E27FC236}">
                  <a16:creationId xmlns:a16="http://schemas.microsoft.com/office/drawing/2014/main" id="{41456E95-D0F3-439E-B561-BEC39C446908}"/>
                </a:ext>
              </a:extLst>
            </p:cNvPr>
            <p:cNvSpPr txBox="1"/>
            <p:nvPr/>
          </p:nvSpPr>
          <p:spPr>
            <a:xfrm>
              <a:off x="9508270" y="2713662"/>
              <a:ext cx="1392176" cy="461665"/>
            </a:xfrm>
            <a:prstGeom prst="rect">
              <a:avLst/>
            </a:prstGeom>
            <a:noFill/>
          </p:spPr>
          <p:txBody>
            <a:bodyPr wrap="none" rtlCol="0">
              <a:spAutoFit/>
            </a:bodyPr>
            <a:lstStyle/>
            <a:p>
              <a:r>
                <a:rPr lang="en-US" sz="1200" b="1" dirty="0">
                  <a:solidFill>
                    <a:schemeClr val="bg1"/>
                  </a:solidFill>
                </a:rPr>
                <a:t>List of localizations</a:t>
              </a:r>
              <a:br>
                <a:rPr lang="en-US" sz="1200" b="1" dirty="0">
                  <a:solidFill>
                    <a:schemeClr val="bg1"/>
                  </a:solidFill>
                </a:rPr>
              </a:br>
              <a:r>
                <a:rPr lang="en-US" sz="1200" b="1" dirty="0">
                  <a:solidFill>
                    <a:schemeClr val="bg1"/>
                  </a:solidFill>
                </a:rPr>
                <a:t>(typ. 100,000)</a:t>
              </a:r>
            </a:p>
          </p:txBody>
        </p:sp>
      </p:grpSp>
      <p:sp>
        <p:nvSpPr>
          <p:cNvPr id="90" name="Arrow: Right 89">
            <a:extLst>
              <a:ext uri="{FF2B5EF4-FFF2-40B4-BE49-F238E27FC236}">
                <a16:creationId xmlns:a16="http://schemas.microsoft.com/office/drawing/2014/main" id="{BE955927-116B-4D1A-BD08-F9DD5C6D59F7}"/>
              </a:ext>
            </a:extLst>
          </p:cNvPr>
          <p:cNvSpPr/>
          <p:nvPr/>
        </p:nvSpPr>
        <p:spPr>
          <a:xfrm>
            <a:off x="3858310" y="2710562"/>
            <a:ext cx="1784614"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Sequence of SMLM processing and analysis steps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46</a:t>
            </a:fld>
            <a:endParaRPr lang="en-US"/>
          </a:p>
        </p:txBody>
      </p:sp>
      <p:sp>
        <p:nvSpPr>
          <p:cNvPr id="8" name="Rectangle 7">
            <a:extLst>
              <a:ext uri="{FF2B5EF4-FFF2-40B4-BE49-F238E27FC236}">
                <a16:creationId xmlns:a16="http://schemas.microsoft.com/office/drawing/2014/main" id="{BD5F7C53-48AA-40E5-9B10-A2CEAE0A45A2}"/>
              </a:ext>
            </a:extLst>
          </p:cNvPr>
          <p:cNvSpPr/>
          <p:nvPr/>
        </p:nvSpPr>
        <p:spPr>
          <a:xfrm>
            <a:off x="2007096" y="2480844"/>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6D75978-CCA9-45E0-9995-633F9E2411CD}"/>
              </a:ext>
            </a:extLst>
          </p:cNvPr>
          <p:cNvSpPr/>
          <p:nvPr/>
        </p:nvSpPr>
        <p:spPr>
          <a:xfrm>
            <a:off x="5642924" y="2480844"/>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E03561AE-B481-47E3-8BCC-C66DBA6AFF73}"/>
              </a:ext>
            </a:extLst>
          </p:cNvPr>
          <p:cNvPicPr>
            <a:picLocks noChangeAspect="1"/>
          </p:cNvPicPr>
          <p:nvPr/>
        </p:nvPicPr>
        <p:blipFill>
          <a:blip r:embed="rId7"/>
          <a:stretch>
            <a:fillRect/>
          </a:stretch>
        </p:blipFill>
        <p:spPr>
          <a:xfrm>
            <a:off x="408484" y="2190929"/>
            <a:ext cx="1451720" cy="1451720"/>
          </a:xfrm>
          <a:prstGeom prst="rect">
            <a:avLst/>
          </a:prstGeom>
        </p:spPr>
      </p:pic>
      <p:sp>
        <p:nvSpPr>
          <p:cNvPr id="11" name="TextBox 10">
            <a:extLst>
              <a:ext uri="{FF2B5EF4-FFF2-40B4-BE49-F238E27FC236}">
                <a16:creationId xmlns:a16="http://schemas.microsoft.com/office/drawing/2014/main" id="{BF9D36BA-EB52-4811-BF48-4F6BB998D8C2}"/>
              </a:ext>
            </a:extLst>
          </p:cNvPr>
          <p:cNvSpPr txBox="1"/>
          <p:nvPr/>
        </p:nvSpPr>
        <p:spPr>
          <a:xfrm>
            <a:off x="3930383" y="1834512"/>
            <a:ext cx="1540712" cy="646331"/>
          </a:xfrm>
          <a:prstGeom prst="rect">
            <a:avLst/>
          </a:prstGeom>
          <a:noFill/>
        </p:spPr>
        <p:txBody>
          <a:bodyPr wrap="square" rtlCol="0">
            <a:spAutoFit/>
          </a:bodyPr>
          <a:lstStyle/>
          <a:p>
            <a:pPr algn="ctr"/>
            <a:r>
              <a:rPr lang="en-US" b="1" dirty="0"/>
              <a:t>(1) Detection &amp; localization</a:t>
            </a:r>
          </a:p>
        </p:txBody>
      </p:sp>
      <p:sp>
        <p:nvSpPr>
          <p:cNvPr id="13" name="TextBox 12">
            <a:extLst>
              <a:ext uri="{FF2B5EF4-FFF2-40B4-BE49-F238E27FC236}">
                <a16:creationId xmlns:a16="http://schemas.microsoft.com/office/drawing/2014/main" id="{39BB05BF-7922-4B2B-8140-25050D3B1FCD}"/>
              </a:ext>
            </a:extLst>
          </p:cNvPr>
          <p:cNvSpPr txBox="1"/>
          <p:nvPr/>
        </p:nvSpPr>
        <p:spPr>
          <a:xfrm>
            <a:off x="2126231" y="2713662"/>
            <a:ext cx="1612942" cy="461665"/>
          </a:xfrm>
          <a:prstGeom prst="rect">
            <a:avLst/>
          </a:prstGeom>
          <a:noFill/>
        </p:spPr>
        <p:txBody>
          <a:bodyPr wrap="none" rtlCol="0">
            <a:spAutoFit/>
          </a:bodyPr>
          <a:lstStyle/>
          <a:p>
            <a:r>
              <a:rPr lang="en-US" sz="1200" b="1" dirty="0">
                <a:solidFill>
                  <a:schemeClr val="bg1"/>
                </a:solidFill>
              </a:rPr>
              <a:t>Raw camera image </a:t>
            </a:r>
            <a:br>
              <a:rPr lang="en-US" sz="1200" b="1" dirty="0">
                <a:solidFill>
                  <a:schemeClr val="bg1"/>
                </a:solidFill>
              </a:rPr>
            </a:br>
            <a:r>
              <a:rPr lang="en-US" sz="1200" b="1" dirty="0">
                <a:solidFill>
                  <a:schemeClr val="bg1"/>
                </a:solidFill>
              </a:rPr>
              <a:t>(typ. 128x128x10,000)</a:t>
            </a:r>
          </a:p>
        </p:txBody>
      </p:sp>
      <p:sp>
        <p:nvSpPr>
          <p:cNvPr id="84" name="TextBox 83">
            <a:extLst>
              <a:ext uri="{FF2B5EF4-FFF2-40B4-BE49-F238E27FC236}">
                <a16:creationId xmlns:a16="http://schemas.microsoft.com/office/drawing/2014/main" id="{EC721061-4DA1-453B-99A4-634439539831}"/>
              </a:ext>
            </a:extLst>
          </p:cNvPr>
          <p:cNvSpPr txBox="1"/>
          <p:nvPr/>
        </p:nvSpPr>
        <p:spPr>
          <a:xfrm>
            <a:off x="5872442" y="2699820"/>
            <a:ext cx="1392176" cy="461665"/>
          </a:xfrm>
          <a:prstGeom prst="rect">
            <a:avLst/>
          </a:prstGeom>
          <a:noFill/>
        </p:spPr>
        <p:txBody>
          <a:bodyPr wrap="none" rtlCol="0">
            <a:spAutoFit/>
          </a:bodyPr>
          <a:lstStyle/>
          <a:p>
            <a:r>
              <a:rPr lang="en-US" sz="1200" b="1" dirty="0">
                <a:solidFill>
                  <a:schemeClr val="bg1"/>
                </a:solidFill>
              </a:rPr>
              <a:t>List of localizations</a:t>
            </a:r>
            <a:br>
              <a:rPr lang="en-US" sz="1200" b="1" dirty="0">
                <a:solidFill>
                  <a:schemeClr val="bg1"/>
                </a:solidFill>
              </a:rPr>
            </a:br>
            <a:r>
              <a:rPr lang="en-US" sz="1200" b="1" dirty="0">
                <a:solidFill>
                  <a:schemeClr val="bg1"/>
                </a:solidFill>
              </a:rPr>
              <a:t>(typ. 200,000)</a:t>
            </a:r>
          </a:p>
        </p:txBody>
      </p:sp>
    </p:spTree>
    <p:extLst>
      <p:ext uri="{BB962C8B-B14F-4D97-AF65-F5344CB8AC3E}">
        <p14:creationId xmlns:p14="http://schemas.microsoft.com/office/powerpoint/2010/main" val="9879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D71B028-7219-4DF5-8010-AD320D16F5B1}"/>
              </a:ext>
            </a:extLst>
          </p:cNvPr>
          <p:cNvGrpSpPr/>
          <p:nvPr/>
        </p:nvGrpSpPr>
        <p:grpSpPr>
          <a:xfrm>
            <a:off x="8213208" y="1596871"/>
            <a:ext cx="3441221" cy="2125874"/>
            <a:chOff x="8213208" y="1596871"/>
            <a:chExt cx="3441221" cy="2125874"/>
          </a:xfrm>
        </p:grpSpPr>
        <p:pic>
          <p:nvPicPr>
            <p:cNvPr id="15" name="Picture 14" descr="Chart, line chart&#10;&#10;Description automatically generated">
              <a:extLst>
                <a:ext uri="{FF2B5EF4-FFF2-40B4-BE49-F238E27FC236}">
                  <a16:creationId xmlns:a16="http://schemas.microsoft.com/office/drawing/2014/main" id="{BD976F8A-96BA-4646-99E6-0AA08C1E7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2638" y="1612790"/>
              <a:ext cx="3011791" cy="2109955"/>
            </a:xfrm>
            <a:prstGeom prst="rect">
              <a:avLst/>
            </a:prstGeom>
          </p:spPr>
        </p:pic>
        <p:sp>
          <p:nvSpPr>
            <p:cNvPr id="53" name="TextBox 52">
              <a:extLst>
                <a:ext uri="{FF2B5EF4-FFF2-40B4-BE49-F238E27FC236}">
                  <a16:creationId xmlns:a16="http://schemas.microsoft.com/office/drawing/2014/main" id="{D850B771-BACD-4642-9AC2-6E64ABE04322}"/>
                </a:ext>
              </a:extLst>
            </p:cNvPr>
            <p:cNvSpPr txBox="1"/>
            <p:nvPr/>
          </p:nvSpPr>
          <p:spPr>
            <a:xfrm>
              <a:off x="8213208" y="1596871"/>
              <a:ext cx="301377" cy="430887"/>
            </a:xfrm>
            <a:prstGeom prst="rect">
              <a:avLst/>
            </a:prstGeom>
            <a:noFill/>
          </p:spPr>
          <p:txBody>
            <a:bodyPr wrap="square" rtlCol="0">
              <a:spAutoFit/>
            </a:bodyPr>
            <a:lstStyle/>
            <a:p>
              <a:pPr algn="ctr"/>
              <a:r>
                <a:rPr lang="en-US" sz="2200" b="1" dirty="0">
                  <a:solidFill>
                    <a:srgbClr val="FFC000"/>
                  </a:solidFill>
                  <a:latin typeface="Arial" panose="020B0604020202020204" pitchFamily="34" charset="0"/>
                  <a:cs typeface="Arial" panose="020B0604020202020204" pitchFamily="34" charset="0"/>
                </a:rPr>
                <a:t>B</a:t>
              </a:r>
            </a:p>
          </p:txBody>
        </p:sp>
      </p:grpSp>
      <p:grpSp>
        <p:nvGrpSpPr>
          <p:cNvPr id="6" name="Group 5">
            <a:extLst>
              <a:ext uri="{FF2B5EF4-FFF2-40B4-BE49-F238E27FC236}">
                <a16:creationId xmlns:a16="http://schemas.microsoft.com/office/drawing/2014/main" id="{AF4B1ABB-910B-41EE-BB8A-6FC01CBA6F97}"/>
              </a:ext>
            </a:extLst>
          </p:cNvPr>
          <p:cNvGrpSpPr/>
          <p:nvPr/>
        </p:nvGrpSpPr>
        <p:grpSpPr>
          <a:xfrm>
            <a:off x="4456822" y="1576654"/>
            <a:ext cx="3467755" cy="2129943"/>
            <a:chOff x="4456822" y="1576654"/>
            <a:chExt cx="3467755" cy="2129943"/>
          </a:xfrm>
        </p:grpSpPr>
        <p:pic>
          <p:nvPicPr>
            <p:cNvPr id="23" name="Picture 22" descr="Chart, line chart&#10;&#10;Description automatically generated">
              <a:extLst>
                <a:ext uri="{FF2B5EF4-FFF2-40B4-BE49-F238E27FC236}">
                  <a16:creationId xmlns:a16="http://schemas.microsoft.com/office/drawing/2014/main" id="{C3309831-DB39-41C8-B775-414ABA767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786" y="1596642"/>
              <a:ext cx="3011791" cy="2109955"/>
            </a:xfrm>
            <a:prstGeom prst="rect">
              <a:avLst/>
            </a:prstGeom>
          </p:spPr>
        </p:pic>
        <p:sp>
          <p:nvSpPr>
            <p:cNvPr id="52" name="TextBox 51">
              <a:extLst>
                <a:ext uri="{FF2B5EF4-FFF2-40B4-BE49-F238E27FC236}">
                  <a16:creationId xmlns:a16="http://schemas.microsoft.com/office/drawing/2014/main" id="{5B02A1C8-0A60-486B-B29F-F69E30C08243}"/>
                </a:ext>
              </a:extLst>
            </p:cNvPr>
            <p:cNvSpPr txBox="1"/>
            <p:nvPr/>
          </p:nvSpPr>
          <p:spPr>
            <a:xfrm>
              <a:off x="4456822" y="1576654"/>
              <a:ext cx="388248" cy="430887"/>
            </a:xfrm>
            <a:prstGeom prst="rect">
              <a:avLst/>
            </a:prstGeom>
            <a:noFill/>
          </p:spPr>
          <p:txBody>
            <a:bodyPr wrap="none" rtlCol="0">
              <a:spAutoFit/>
            </a:bodyPr>
            <a:lstStyle/>
            <a:p>
              <a:pPr algn="ctr"/>
              <a:r>
                <a:rPr lang="en-US" sz="2200" b="1" dirty="0">
                  <a:solidFill>
                    <a:srgbClr val="FFC000"/>
                  </a:solidFill>
                  <a:latin typeface="Arial" panose="020B0604020202020204" pitchFamily="34" charset="0"/>
                  <a:cs typeface="Arial" panose="020B0604020202020204" pitchFamily="34" charset="0"/>
                </a:rPr>
                <a:t>A</a:t>
              </a:r>
            </a:p>
          </p:txBody>
        </p:sp>
      </p:gr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High-density data / multiple emitters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47</a:t>
            </a:fld>
            <a:endParaRPr lang="en-US"/>
          </a:p>
        </p:txBody>
      </p:sp>
      <p:pic>
        <p:nvPicPr>
          <p:cNvPr id="10" name="Picture 9" descr="A picture containing text&#10;&#10;Description automatically generated">
            <a:extLst>
              <a:ext uri="{FF2B5EF4-FFF2-40B4-BE49-F238E27FC236}">
                <a16:creationId xmlns:a16="http://schemas.microsoft.com/office/drawing/2014/main" id="{47EDEC1D-7B61-4E22-85C2-1BBB05F0B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59" y="1576654"/>
            <a:ext cx="3618622" cy="3808831"/>
          </a:xfrm>
          <a:prstGeom prst="rect">
            <a:avLst/>
          </a:prstGeom>
        </p:spPr>
      </p:pic>
      <p:grpSp>
        <p:nvGrpSpPr>
          <p:cNvPr id="8" name="Group 7">
            <a:extLst>
              <a:ext uri="{FF2B5EF4-FFF2-40B4-BE49-F238E27FC236}">
                <a16:creationId xmlns:a16="http://schemas.microsoft.com/office/drawing/2014/main" id="{BF2BA52A-6194-4283-B75B-0F5ED6B31276}"/>
              </a:ext>
            </a:extLst>
          </p:cNvPr>
          <p:cNvGrpSpPr/>
          <p:nvPr/>
        </p:nvGrpSpPr>
        <p:grpSpPr>
          <a:xfrm>
            <a:off x="6237126" y="2649545"/>
            <a:ext cx="4452346" cy="16148"/>
            <a:chOff x="6237126" y="2649545"/>
            <a:chExt cx="4452346" cy="16148"/>
          </a:xfrm>
        </p:grpSpPr>
        <p:cxnSp>
          <p:nvCxnSpPr>
            <p:cNvPr id="36" name="Straight Connector 35">
              <a:extLst>
                <a:ext uri="{FF2B5EF4-FFF2-40B4-BE49-F238E27FC236}">
                  <a16:creationId xmlns:a16="http://schemas.microsoft.com/office/drawing/2014/main" id="{EE98FADF-75C6-4B50-A782-46F68458F66B}"/>
                </a:ext>
              </a:extLst>
            </p:cNvPr>
            <p:cNvCxnSpPr>
              <a:cxnSpLocks/>
            </p:cNvCxnSpPr>
            <p:nvPr/>
          </p:nvCxnSpPr>
          <p:spPr>
            <a:xfrm>
              <a:off x="9810791" y="2665693"/>
              <a:ext cx="878681"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E53A9E-4641-49D9-94E9-7F50AC131AA9}"/>
                </a:ext>
              </a:extLst>
            </p:cNvPr>
            <p:cNvCxnSpPr>
              <a:cxnSpLocks/>
            </p:cNvCxnSpPr>
            <p:nvPr/>
          </p:nvCxnSpPr>
          <p:spPr>
            <a:xfrm>
              <a:off x="6237126" y="2649545"/>
              <a:ext cx="584083"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E806D12F-0C99-4A28-8D90-BB3D41AAEF3F}"/>
              </a:ext>
            </a:extLst>
          </p:cNvPr>
          <p:cNvGrpSpPr/>
          <p:nvPr/>
        </p:nvGrpSpPr>
        <p:grpSpPr>
          <a:xfrm>
            <a:off x="826312" y="4077343"/>
            <a:ext cx="1100671" cy="430887"/>
            <a:chOff x="826312" y="4077343"/>
            <a:chExt cx="1100671" cy="430887"/>
          </a:xfrm>
        </p:grpSpPr>
        <p:cxnSp>
          <p:nvCxnSpPr>
            <p:cNvPr id="33" name="Straight Connector 32">
              <a:extLst>
                <a:ext uri="{FF2B5EF4-FFF2-40B4-BE49-F238E27FC236}">
                  <a16:creationId xmlns:a16="http://schemas.microsoft.com/office/drawing/2014/main" id="{D640BB46-6340-4EC8-9512-431D09FB4726}"/>
                </a:ext>
              </a:extLst>
            </p:cNvPr>
            <p:cNvCxnSpPr>
              <a:cxnSpLocks/>
            </p:cNvCxnSpPr>
            <p:nvPr/>
          </p:nvCxnSpPr>
          <p:spPr>
            <a:xfrm flipV="1">
              <a:off x="1261642" y="4334034"/>
              <a:ext cx="665341" cy="1"/>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FCD800E-9FE5-4CDF-BC3C-1A3EFB98A550}"/>
                </a:ext>
              </a:extLst>
            </p:cNvPr>
            <p:cNvSpPr txBox="1"/>
            <p:nvPr/>
          </p:nvSpPr>
          <p:spPr>
            <a:xfrm>
              <a:off x="826312" y="4077343"/>
              <a:ext cx="414503" cy="430887"/>
            </a:xfrm>
            <a:prstGeom prst="rect">
              <a:avLst/>
            </a:prstGeom>
            <a:noFill/>
          </p:spPr>
          <p:txBody>
            <a:bodyPr wrap="square" rtlCol="0">
              <a:spAutoFit/>
            </a:bodyPr>
            <a:lstStyle/>
            <a:p>
              <a:r>
                <a:rPr lang="en-US" sz="2200" b="1" dirty="0">
                  <a:solidFill>
                    <a:srgbClr val="FFC000"/>
                  </a:solidFill>
                  <a:latin typeface="Arial" panose="020B0604020202020204" pitchFamily="34" charset="0"/>
                  <a:cs typeface="Arial" panose="020B0604020202020204" pitchFamily="34" charset="0"/>
                </a:rPr>
                <a:t>A</a:t>
              </a:r>
            </a:p>
          </p:txBody>
        </p:sp>
      </p:grpSp>
      <p:grpSp>
        <p:nvGrpSpPr>
          <p:cNvPr id="5" name="Group 4">
            <a:extLst>
              <a:ext uri="{FF2B5EF4-FFF2-40B4-BE49-F238E27FC236}">
                <a16:creationId xmlns:a16="http://schemas.microsoft.com/office/drawing/2014/main" id="{C4CBEC0C-9249-446A-94E8-F525F5E4B46E}"/>
              </a:ext>
            </a:extLst>
          </p:cNvPr>
          <p:cNvGrpSpPr/>
          <p:nvPr/>
        </p:nvGrpSpPr>
        <p:grpSpPr>
          <a:xfrm>
            <a:off x="714140" y="3391158"/>
            <a:ext cx="1108376" cy="430887"/>
            <a:chOff x="714140" y="3391158"/>
            <a:chExt cx="1108376" cy="430887"/>
          </a:xfrm>
        </p:grpSpPr>
        <p:cxnSp>
          <p:nvCxnSpPr>
            <p:cNvPr id="27" name="Straight Connector 26">
              <a:extLst>
                <a:ext uri="{FF2B5EF4-FFF2-40B4-BE49-F238E27FC236}">
                  <a16:creationId xmlns:a16="http://schemas.microsoft.com/office/drawing/2014/main" id="{1E62B963-4F4A-4DC2-8259-2F8154765197}"/>
                </a:ext>
              </a:extLst>
            </p:cNvPr>
            <p:cNvCxnSpPr>
              <a:cxnSpLocks/>
            </p:cNvCxnSpPr>
            <p:nvPr/>
          </p:nvCxnSpPr>
          <p:spPr>
            <a:xfrm flipV="1">
              <a:off x="1157175" y="3596994"/>
              <a:ext cx="665341" cy="1"/>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698EB5D-D0BB-4CB9-92BC-7CD2E8F85578}"/>
                </a:ext>
              </a:extLst>
            </p:cNvPr>
            <p:cNvSpPr txBox="1"/>
            <p:nvPr/>
          </p:nvSpPr>
          <p:spPr>
            <a:xfrm>
              <a:off x="714140" y="3391158"/>
              <a:ext cx="321757" cy="430887"/>
            </a:xfrm>
            <a:prstGeom prst="rect">
              <a:avLst/>
            </a:prstGeom>
            <a:noFill/>
          </p:spPr>
          <p:txBody>
            <a:bodyPr wrap="square" rtlCol="0">
              <a:spAutoFit/>
            </a:bodyPr>
            <a:lstStyle/>
            <a:p>
              <a:r>
                <a:rPr lang="en-US" sz="2200" b="1" dirty="0">
                  <a:solidFill>
                    <a:srgbClr val="FFC000"/>
                  </a:solidFill>
                  <a:latin typeface="Arial" panose="020B0604020202020204" pitchFamily="34" charset="0"/>
                  <a:cs typeface="Arial" panose="020B0604020202020204" pitchFamily="34" charset="0"/>
                </a:rPr>
                <a:t>B</a:t>
              </a:r>
            </a:p>
          </p:txBody>
        </p:sp>
      </p:grpSp>
      <p:sp>
        <p:nvSpPr>
          <p:cNvPr id="56" name="TextBox 55">
            <a:extLst>
              <a:ext uri="{FF2B5EF4-FFF2-40B4-BE49-F238E27FC236}">
                <a16:creationId xmlns:a16="http://schemas.microsoft.com/office/drawing/2014/main" id="{76701FB7-B25C-42C0-9D0E-5A8532768B70}"/>
              </a:ext>
            </a:extLst>
          </p:cNvPr>
          <p:cNvSpPr txBox="1"/>
          <p:nvPr/>
        </p:nvSpPr>
        <p:spPr>
          <a:xfrm>
            <a:off x="4380623" y="5265721"/>
            <a:ext cx="496340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Alternatively, you can filter/sieve your data to handle invalid localizations. </a:t>
            </a:r>
          </a:p>
        </p:txBody>
      </p:sp>
      <p:grpSp>
        <p:nvGrpSpPr>
          <p:cNvPr id="11" name="Group 10">
            <a:extLst>
              <a:ext uri="{FF2B5EF4-FFF2-40B4-BE49-F238E27FC236}">
                <a16:creationId xmlns:a16="http://schemas.microsoft.com/office/drawing/2014/main" id="{2D4E184C-749B-4F3F-A5BB-6D41ACC22C91}"/>
              </a:ext>
            </a:extLst>
          </p:cNvPr>
          <p:cNvGrpSpPr/>
          <p:nvPr/>
        </p:nvGrpSpPr>
        <p:grpSpPr>
          <a:xfrm>
            <a:off x="9414595" y="3890863"/>
            <a:ext cx="2232946" cy="2272583"/>
            <a:chOff x="9414595" y="3890863"/>
            <a:chExt cx="2232946" cy="2272583"/>
          </a:xfrm>
        </p:grpSpPr>
        <p:pic>
          <p:nvPicPr>
            <p:cNvPr id="44" name="Picture 43" descr="Text&#10;&#10;Description automatically generated">
              <a:extLst>
                <a:ext uri="{FF2B5EF4-FFF2-40B4-BE49-F238E27FC236}">
                  <a16:creationId xmlns:a16="http://schemas.microsoft.com/office/drawing/2014/main" id="{CAE4AA4C-3226-4EFA-96C4-D852FC795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595" y="3890863"/>
              <a:ext cx="2232946" cy="2272583"/>
            </a:xfrm>
            <a:prstGeom prst="rect">
              <a:avLst/>
            </a:prstGeom>
          </p:spPr>
        </p:pic>
        <p:sp>
          <p:nvSpPr>
            <p:cNvPr id="62" name="Rectangle 61">
              <a:extLst>
                <a:ext uri="{FF2B5EF4-FFF2-40B4-BE49-F238E27FC236}">
                  <a16:creationId xmlns:a16="http://schemas.microsoft.com/office/drawing/2014/main" id="{175CB36D-DCAA-4ADC-BA3E-3D5EFB90BC90}"/>
                </a:ext>
              </a:extLst>
            </p:cNvPr>
            <p:cNvSpPr/>
            <p:nvPr/>
          </p:nvSpPr>
          <p:spPr>
            <a:xfrm>
              <a:off x="9960090" y="4273463"/>
              <a:ext cx="85154" cy="83864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D6197B92-3B7A-4269-8009-894CB266D8AF}"/>
              </a:ext>
            </a:extLst>
          </p:cNvPr>
          <p:cNvSpPr txBox="1"/>
          <p:nvPr/>
        </p:nvSpPr>
        <p:spPr>
          <a:xfrm>
            <a:off x="0" y="6277040"/>
            <a:ext cx="12192000" cy="400110"/>
          </a:xfrm>
          <a:prstGeom prst="rect">
            <a:avLst/>
          </a:prstGeom>
          <a:noFill/>
        </p:spPr>
        <p:txBody>
          <a:bodyPr wrap="square" rtlCol="0">
            <a:spAutoFit/>
          </a:bodyPr>
          <a:lstStyle/>
          <a:p>
            <a:pPr algn="ctr"/>
            <a:r>
              <a:rPr lang="en-US" sz="2000" u="sng" dirty="0">
                <a:latin typeface="Arial" panose="020B0604020202020204" pitchFamily="34" charset="0"/>
                <a:cs typeface="Arial" panose="020B0604020202020204" pitchFamily="34" charset="0"/>
              </a:rPr>
              <a:t>Advice:</a:t>
            </a:r>
            <a:r>
              <a:rPr lang="en-US" sz="2000" dirty="0">
                <a:latin typeface="Arial" panose="020B0604020202020204" pitchFamily="34" charset="0"/>
                <a:cs typeface="Arial" panose="020B0604020202020204" pitchFamily="34" charset="0"/>
              </a:rPr>
              <a:t> Choose suitable filtering parameters with the histogram of the respective fitting parameter.</a:t>
            </a:r>
          </a:p>
        </p:txBody>
      </p:sp>
      <p:grpSp>
        <p:nvGrpSpPr>
          <p:cNvPr id="9" name="Group 8">
            <a:extLst>
              <a:ext uri="{FF2B5EF4-FFF2-40B4-BE49-F238E27FC236}">
                <a16:creationId xmlns:a16="http://schemas.microsoft.com/office/drawing/2014/main" id="{4B114048-9F46-4EE0-9B94-BC4DCC57FCB5}"/>
              </a:ext>
            </a:extLst>
          </p:cNvPr>
          <p:cNvGrpSpPr/>
          <p:nvPr/>
        </p:nvGrpSpPr>
        <p:grpSpPr>
          <a:xfrm>
            <a:off x="4380623" y="2276733"/>
            <a:ext cx="7065876" cy="2816273"/>
            <a:chOff x="4380623" y="2276733"/>
            <a:chExt cx="7065876" cy="2816273"/>
          </a:xfrm>
        </p:grpSpPr>
        <p:sp>
          <p:nvSpPr>
            <p:cNvPr id="37" name="Freeform: Shape 36">
              <a:extLst>
                <a:ext uri="{FF2B5EF4-FFF2-40B4-BE49-F238E27FC236}">
                  <a16:creationId xmlns:a16="http://schemas.microsoft.com/office/drawing/2014/main" id="{82FB24B6-9801-481A-B2B5-83703BDADF20}"/>
                </a:ext>
              </a:extLst>
            </p:cNvPr>
            <p:cNvSpPr/>
            <p:nvPr/>
          </p:nvSpPr>
          <p:spPr>
            <a:xfrm>
              <a:off x="9103583" y="2276733"/>
              <a:ext cx="1961174" cy="1096268"/>
            </a:xfrm>
            <a:custGeom>
              <a:avLst/>
              <a:gdLst>
                <a:gd name="connsiteX0" fmla="*/ 0 w 2217906"/>
                <a:gd name="connsiteY0" fmla="*/ 1170119 h 1173441"/>
                <a:gd name="connsiteX1" fmla="*/ 457200 w 2217906"/>
                <a:gd name="connsiteY1" fmla="*/ 965838 h 1173441"/>
                <a:gd name="connsiteX2" fmla="*/ 856034 w 2217906"/>
                <a:gd name="connsiteY2" fmla="*/ 226536 h 1173441"/>
                <a:gd name="connsiteX3" fmla="*/ 1040860 w 2217906"/>
                <a:gd name="connsiteY3" fmla="*/ 2800 h 1173441"/>
                <a:gd name="connsiteX4" fmla="*/ 1264596 w 2217906"/>
                <a:gd name="connsiteY4" fmla="*/ 343268 h 1173441"/>
                <a:gd name="connsiteX5" fmla="*/ 1459149 w 2217906"/>
                <a:gd name="connsiteY5" fmla="*/ 810195 h 1173441"/>
                <a:gd name="connsiteX6" fmla="*/ 1692613 w 2217906"/>
                <a:gd name="connsiteY6" fmla="*/ 1131208 h 1173441"/>
                <a:gd name="connsiteX7" fmla="*/ 2217906 w 2217906"/>
                <a:gd name="connsiteY7" fmla="*/ 1160391 h 1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7906" h="1173441">
                  <a:moveTo>
                    <a:pt x="0" y="1170119"/>
                  </a:moveTo>
                  <a:cubicBezTo>
                    <a:pt x="157264" y="1146610"/>
                    <a:pt x="314528" y="1123102"/>
                    <a:pt x="457200" y="965838"/>
                  </a:cubicBezTo>
                  <a:cubicBezTo>
                    <a:pt x="599872" y="808574"/>
                    <a:pt x="758757" y="387042"/>
                    <a:pt x="856034" y="226536"/>
                  </a:cubicBezTo>
                  <a:cubicBezTo>
                    <a:pt x="953311" y="66030"/>
                    <a:pt x="972766" y="-16655"/>
                    <a:pt x="1040860" y="2800"/>
                  </a:cubicBezTo>
                  <a:cubicBezTo>
                    <a:pt x="1108954" y="22255"/>
                    <a:pt x="1194881" y="208702"/>
                    <a:pt x="1264596" y="343268"/>
                  </a:cubicBezTo>
                  <a:cubicBezTo>
                    <a:pt x="1334311" y="477834"/>
                    <a:pt x="1387813" y="678872"/>
                    <a:pt x="1459149" y="810195"/>
                  </a:cubicBezTo>
                  <a:cubicBezTo>
                    <a:pt x="1530485" y="941518"/>
                    <a:pt x="1566154" y="1072842"/>
                    <a:pt x="1692613" y="1131208"/>
                  </a:cubicBezTo>
                  <a:cubicBezTo>
                    <a:pt x="1819072" y="1189574"/>
                    <a:pt x="2018489" y="1174982"/>
                    <a:pt x="2217906" y="1160391"/>
                  </a:cubicBezTo>
                </a:path>
              </a:pathLst>
            </a:custGeom>
            <a:noFill/>
            <a:ln w="254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7D4618D-7E91-4DAC-840F-A113BBB157C3}"/>
                </a:ext>
              </a:extLst>
            </p:cNvPr>
            <p:cNvSpPr/>
            <p:nvPr/>
          </p:nvSpPr>
          <p:spPr>
            <a:xfrm>
              <a:off x="9700367" y="2285639"/>
              <a:ext cx="1746132" cy="1096268"/>
            </a:xfrm>
            <a:custGeom>
              <a:avLst/>
              <a:gdLst>
                <a:gd name="connsiteX0" fmla="*/ 0 w 1974714"/>
                <a:gd name="connsiteY0" fmla="*/ 1208042 h 1227498"/>
                <a:gd name="connsiteX1" fmla="*/ 321012 w 1974714"/>
                <a:gd name="connsiteY1" fmla="*/ 1013489 h 1227498"/>
                <a:gd name="connsiteX2" fmla="*/ 525293 w 1974714"/>
                <a:gd name="connsiteY2" fmla="*/ 731387 h 1227498"/>
                <a:gd name="connsiteX3" fmla="*/ 758757 w 1974714"/>
                <a:gd name="connsiteY3" fmla="*/ 167183 h 1227498"/>
                <a:gd name="connsiteX4" fmla="*/ 885217 w 1974714"/>
                <a:gd name="connsiteY4" fmla="*/ 1813 h 1227498"/>
                <a:gd name="connsiteX5" fmla="*/ 1079770 w 1974714"/>
                <a:gd name="connsiteY5" fmla="*/ 245004 h 1227498"/>
                <a:gd name="connsiteX6" fmla="*/ 1361872 w 1974714"/>
                <a:gd name="connsiteY6" fmla="*/ 818936 h 1227498"/>
                <a:gd name="connsiteX7" fmla="*/ 1673157 w 1974714"/>
                <a:gd name="connsiteY7" fmla="*/ 1149676 h 1227498"/>
                <a:gd name="connsiteX8" fmla="*/ 1974714 w 1974714"/>
                <a:gd name="connsiteY8" fmla="*/ 1227498 h 122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714" h="1227498">
                  <a:moveTo>
                    <a:pt x="0" y="1208042"/>
                  </a:moveTo>
                  <a:cubicBezTo>
                    <a:pt x="116731" y="1150486"/>
                    <a:pt x="233463" y="1092931"/>
                    <a:pt x="321012" y="1013489"/>
                  </a:cubicBezTo>
                  <a:cubicBezTo>
                    <a:pt x="408561" y="934046"/>
                    <a:pt x="452336" y="872438"/>
                    <a:pt x="525293" y="731387"/>
                  </a:cubicBezTo>
                  <a:cubicBezTo>
                    <a:pt x="598251" y="590336"/>
                    <a:pt x="698770" y="288779"/>
                    <a:pt x="758757" y="167183"/>
                  </a:cubicBezTo>
                  <a:cubicBezTo>
                    <a:pt x="818744" y="45587"/>
                    <a:pt x="831715" y="-11157"/>
                    <a:pt x="885217" y="1813"/>
                  </a:cubicBezTo>
                  <a:cubicBezTo>
                    <a:pt x="938719" y="14783"/>
                    <a:pt x="1000328" y="108817"/>
                    <a:pt x="1079770" y="245004"/>
                  </a:cubicBezTo>
                  <a:cubicBezTo>
                    <a:pt x="1159213" y="381191"/>
                    <a:pt x="1262974" y="668157"/>
                    <a:pt x="1361872" y="818936"/>
                  </a:cubicBezTo>
                  <a:cubicBezTo>
                    <a:pt x="1460770" y="969715"/>
                    <a:pt x="1571017" y="1081582"/>
                    <a:pt x="1673157" y="1149676"/>
                  </a:cubicBezTo>
                  <a:cubicBezTo>
                    <a:pt x="1775297" y="1217770"/>
                    <a:pt x="1875005" y="1222634"/>
                    <a:pt x="1974714" y="1227498"/>
                  </a:cubicBezTo>
                </a:path>
              </a:pathLst>
            </a:custGeom>
            <a:noFill/>
            <a:ln w="254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904625-1C62-400A-BF38-37B814E9BDAE}"/>
                </a:ext>
              </a:extLst>
            </p:cNvPr>
            <p:cNvSpPr txBox="1"/>
            <p:nvPr/>
          </p:nvSpPr>
          <p:spPr>
            <a:xfrm>
              <a:off x="4380623" y="4077343"/>
              <a:ext cx="4963403"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Choosing a suitable multi-emitter fitting method/algorithm can help to deal with high-density data.  </a:t>
              </a:r>
            </a:p>
          </p:txBody>
        </p:sp>
      </p:grpSp>
    </p:spTree>
    <p:extLst>
      <p:ext uri="{BB962C8B-B14F-4D97-AF65-F5344CB8AC3E}">
        <p14:creationId xmlns:p14="http://schemas.microsoft.com/office/powerpoint/2010/main" val="379778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SMLM’s resolution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48</a:t>
            </a:fld>
            <a:endParaRPr lang="en-US"/>
          </a:p>
        </p:txBody>
      </p:sp>
      <p:sp>
        <p:nvSpPr>
          <p:cNvPr id="56" name="TextBox 55">
            <a:extLst>
              <a:ext uri="{FF2B5EF4-FFF2-40B4-BE49-F238E27FC236}">
                <a16:creationId xmlns:a16="http://schemas.microsoft.com/office/drawing/2014/main" id="{76701FB7-B25C-42C0-9D0E-5A8532768B70}"/>
              </a:ext>
            </a:extLst>
          </p:cNvPr>
          <p:cNvSpPr txBox="1"/>
          <p:nvPr/>
        </p:nvSpPr>
        <p:spPr>
          <a:xfrm>
            <a:off x="5053447" y="1633058"/>
            <a:ext cx="697343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 when you filter/sieve out high uncertainties, you can reach insanely high resolutions, right? </a:t>
            </a:r>
          </a:p>
        </p:txBody>
      </p:sp>
      <p:grpSp>
        <p:nvGrpSpPr>
          <p:cNvPr id="19" name="Group 18">
            <a:extLst>
              <a:ext uri="{FF2B5EF4-FFF2-40B4-BE49-F238E27FC236}">
                <a16:creationId xmlns:a16="http://schemas.microsoft.com/office/drawing/2014/main" id="{626D2F69-0F4F-4620-A14B-42711F785184}"/>
              </a:ext>
            </a:extLst>
          </p:cNvPr>
          <p:cNvGrpSpPr/>
          <p:nvPr/>
        </p:nvGrpSpPr>
        <p:grpSpPr>
          <a:xfrm>
            <a:off x="225675" y="1773543"/>
            <a:ext cx="4686699" cy="3736291"/>
            <a:chOff x="165117" y="1773543"/>
            <a:chExt cx="4686699" cy="3736291"/>
          </a:xfrm>
        </p:grpSpPr>
        <p:pic>
          <p:nvPicPr>
            <p:cNvPr id="29" name="Picture 28" descr="Table&#10;&#10;Description automatically generated">
              <a:extLst>
                <a:ext uri="{FF2B5EF4-FFF2-40B4-BE49-F238E27FC236}">
                  <a16:creationId xmlns:a16="http://schemas.microsoft.com/office/drawing/2014/main" id="{850DC154-E2B2-4E02-9C5D-04160B4CE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17" y="1773543"/>
              <a:ext cx="4686699" cy="3736291"/>
            </a:xfrm>
            <a:prstGeom prst="rect">
              <a:avLst/>
            </a:prstGeom>
          </p:spPr>
        </p:pic>
        <p:sp>
          <p:nvSpPr>
            <p:cNvPr id="30" name="Rectangle 29">
              <a:extLst>
                <a:ext uri="{FF2B5EF4-FFF2-40B4-BE49-F238E27FC236}">
                  <a16:creationId xmlns:a16="http://schemas.microsoft.com/office/drawing/2014/main" id="{D03D05B4-5BAA-4EEA-8BA9-A203393ED6E3}"/>
                </a:ext>
              </a:extLst>
            </p:cNvPr>
            <p:cNvSpPr/>
            <p:nvPr/>
          </p:nvSpPr>
          <p:spPr>
            <a:xfrm>
              <a:off x="4086073" y="2204921"/>
              <a:ext cx="656816" cy="3200249"/>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8890B80-07E5-4195-83F4-009573BA61DF}"/>
              </a:ext>
            </a:extLst>
          </p:cNvPr>
          <p:cNvGrpSpPr/>
          <p:nvPr/>
        </p:nvGrpSpPr>
        <p:grpSpPr>
          <a:xfrm>
            <a:off x="106181" y="3124686"/>
            <a:ext cx="3219899" cy="3277057"/>
            <a:chOff x="427135" y="3124686"/>
            <a:chExt cx="3219899" cy="3277057"/>
          </a:xfrm>
        </p:grpSpPr>
        <p:pic>
          <p:nvPicPr>
            <p:cNvPr id="13" name="Picture 12" descr="Text&#10;&#10;Description automatically generated">
              <a:extLst>
                <a:ext uri="{FF2B5EF4-FFF2-40B4-BE49-F238E27FC236}">
                  <a16:creationId xmlns:a16="http://schemas.microsoft.com/office/drawing/2014/main" id="{222B3145-73AF-4AD4-B396-E4158680D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35" y="3124686"/>
              <a:ext cx="3219899" cy="3277057"/>
            </a:xfrm>
            <a:prstGeom prst="rect">
              <a:avLst/>
            </a:prstGeom>
            <a:effectLst>
              <a:outerShdw blurRad="63500" sx="102000" sy="102000" algn="ctr" rotWithShape="0">
                <a:prstClr val="black">
                  <a:alpha val="40000"/>
                </a:prstClr>
              </a:outerShdw>
            </a:effectLst>
          </p:spPr>
        </p:pic>
        <p:sp>
          <p:nvSpPr>
            <p:cNvPr id="62" name="Rectangle 61">
              <a:extLst>
                <a:ext uri="{FF2B5EF4-FFF2-40B4-BE49-F238E27FC236}">
                  <a16:creationId xmlns:a16="http://schemas.microsoft.com/office/drawing/2014/main" id="{175CB36D-DCAA-4ADC-BA3E-3D5EFB90BC90}"/>
                </a:ext>
              </a:extLst>
            </p:cNvPr>
            <p:cNvSpPr/>
            <p:nvPr/>
          </p:nvSpPr>
          <p:spPr>
            <a:xfrm>
              <a:off x="847636" y="3683073"/>
              <a:ext cx="240181" cy="1198235"/>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Text, letter&#10;&#10;Description automatically generated">
              <a:extLst>
                <a:ext uri="{FF2B5EF4-FFF2-40B4-BE49-F238E27FC236}">
                  <a16:creationId xmlns:a16="http://schemas.microsoft.com/office/drawing/2014/main" id="{820F5EE7-8C4B-491C-9166-CC085E38E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396" y="3848820"/>
              <a:ext cx="1062140" cy="580703"/>
            </a:xfrm>
            <a:prstGeom prst="rect">
              <a:avLst/>
            </a:prstGeom>
            <a:effectLst>
              <a:outerShdw blurRad="63500" sx="102000" sy="102000" algn="ctr" rotWithShape="0">
                <a:prstClr val="black">
                  <a:alpha val="40000"/>
                </a:prstClr>
              </a:outerShdw>
            </a:effectLst>
          </p:spPr>
        </p:pic>
      </p:grpSp>
      <p:sp>
        <p:nvSpPr>
          <p:cNvPr id="163" name="TextBox 162">
            <a:extLst>
              <a:ext uri="{FF2B5EF4-FFF2-40B4-BE49-F238E27FC236}">
                <a16:creationId xmlns:a16="http://schemas.microsoft.com/office/drawing/2014/main" id="{EA2ABA45-C0C5-44EF-A980-B62CFCCA17B4}"/>
              </a:ext>
            </a:extLst>
          </p:cNvPr>
          <p:cNvSpPr txBox="1"/>
          <p:nvPr/>
        </p:nvSpPr>
        <p:spPr>
          <a:xfrm>
            <a:off x="3469867" y="5734120"/>
            <a:ext cx="867974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You can filter high uncertainties, but at a certain point you’ll lose the structure’s integrity. The measure of resolution would be meaningless. </a:t>
            </a:r>
          </a:p>
        </p:txBody>
      </p:sp>
      <p:sp>
        <p:nvSpPr>
          <p:cNvPr id="166" name="TextBox 165">
            <a:extLst>
              <a:ext uri="{FF2B5EF4-FFF2-40B4-BE49-F238E27FC236}">
                <a16:creationId xmlns:a16="http://schemas.microsoft.com/office/drawing/2014/main" id="{16B2444A-01D3-4525-8C09-5F62248F4A41}"/>
              </a:ext>
            </a:extLst>
          </p:cNvPr>
          <p:cNvSpPr txBox="1"/>
          <p:nvPr/>
        </p:nvSpPr>
        <p:spPr>
          <a:xfrm>
            <a:off x="9580379" y="2044428"/>
            <a:ext cx="204996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No, not really!</a:t>
            </a:r>
          </a:p>
        </p:txBody>
      </p:sp>
      <p:grpSp>
        <p:nvGrpSpPr>
          <p:cNvPr id="20" name="Group 19">
            <a:extLst>
              <a:ext uri="{FF2B5EF4-FFF2-40B4-BE49-F238E27FC236}">
                <a16:creationId xmlns:a16="http://schemas.microsoft.com/office/drawing/2014/main" id="{CDDB3541-AFD9-490A-9A1B-B873C763F301}"/>
              </a:ext>
            </a:extLst>
          </p:cNvPr>
          <p:cNvGrpSpPr/>
          <p:nvPr/>
        </p:nvGrpSpPr>
        <p:grpSpPr>
          <a:xfrm>
            <a:off x="5103851" y="2669902"/>
            <a:ext cx="3355046" cy="2976024"/>
            <a:chOff x="5103851" y="2669902"/>
            <a:chExt cx="3355046" cy="2976024"/>
          </a:xfrm>
        </p:grpSpPr>
        <p:sp>
          <p:nvSpPr>
            <p:cNvPr id="42" name="Plus Sign 41">
              <a:extLst>
                <a:ext uri="{FF2B5EF4-FFF2-40B4-BE49-F238E27FC236}">
                  <a16:creationId xmlns:a16="http://schemas.microsoft.com/office/drawing/2014/main" id="{F4A31750-C191-401F-800D-75D2D767690B}"/>
                </a:ext>
              </a:extLst>
            </p:cNvPr>
            <p:cNvSpPr/>
            <p:nvPr/>
          </p:nvSpPr>
          <p:spPr>
            <a:xfrm>
              <a:off x="5161399" y="4706839"/>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4C9C61-6FC2-49C9-9AA7-7FBA679ADB27}"/>
                </a:ext>
              </a:extLst>
            </p:cNvPr>
            <p:cNvSpPr/>
            <p:nvPr/>
          </p:nvSpPr>
          <p:spPr>
            <a:xfrm>
              <a:off x="5103851" y="2669902"/>
              <a:ext cx="3355046" cy="26683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lus Sign 45">
              <a:extLst>
                <a:ext uri="{FF2B5EF4-FFF2-40B4-BE49-F238E27FC236}">
                  <a16:creationId xmlns:a16="http://schemas.microsoft.com/office/drawing/2014/main" id="{CF640B52-7D32-4668-BD5C-E6B304DD8ACA}"/>
                </a:ext>
              </a:extLst>
            </p:cNvPr>
            <p:cNvSpPr/>
            <p:nvPr/>
          </p:nvSpPr>
          <p:spPr>
            <a:xfrm>
              <a:off x="5392629" y="4543924"/>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lus Sign 46">
              <a:extLst>
                <a:ext uri="{FF2B5EF4-FFF2-40B4-BE49-F238E27FC236}">
                  <a16:creationId xmlns:a16="http://schemas.microsoft.com/office/drawing/2014/main" id="{FABB74A4-A3E7-440D-BDB9-EE6E1F112F44}"/>
                </a:ext>
              </a:extLst>
            </p:cNvPr>
            <p:cNvSpPr/>
            <p:nvPr/>
          </p:nvSpPr>
          <p:spPr>
            <a:xfrm>
              <a:off x="5592327" y="436524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us Sign 47">
              <a:extLst>
                <a:ext uri="{FF2B5EF4-FFF2-40B4-BE49-F238E27FC236}">
                  <a16:creationId xmlns:a16="http://schemas.microsoft.com/office/drawing/2014/main" id="{7D4EC63A-67B7-4B2B-9F33-D792BDF9673C}"/>
                </a:ext>
              </a:extLst>
            </p:cNvPr>
            <p:cNvSpPr/>
            <p:nvPr/>
          </p:nvSpPr>
          <p:spPr>
            <a:xfrm>
              <a:off x="5744727" y="415503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lus Sign 48">
              <a:extLst>
                <a:ext uri="{FF2B5EF4-FFF2-40B4-BE49-F238E27FC236}">
                  <a16:creationId xmlns:a16="http://schemas.microsoft.com/office/drawing/2014/main" id="{AFD25C07-92AA-4A7B-A11B-1A7E1BCE4265}"/>
                </a:ext>
              </a:extLst>
            </p:cNvPr>
            <p:cNvSpPr/>
            <p:nvPr/>
          </p:nvSpPr>
          <p:spPr>
            <a:xfrm>
              <a:off x="5944421" y="4007899"/>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us Sign 49">
              <a:extLst>
                <a:ext uri="{FF2B5EF4-FFF2-40B4-BE49-F238E27FC236}">
                  <a16:creationId xmlns:a16="http://schemas.microsoft.com/office/drawing/2014/main" id="{BA6CF62C-9EAB-4E3B-AB44-74194531E740}"/>
                </a:ext>
              </a:extLst>
            </p:cNvPr>
            <p:cNvSpPr/>
            <p:nvPr/>
          </p:nvSpPr>
          <p:spPr>
            <a:xfrm>
              <a:off x="6175651" y="3844984"/>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lus Sign 53">
              <a:extLst>
                <a:ext uri="{FF2B5EF4-FFF2-40B4-BE49-F238E27FC236}">
                  <a16:creationId xmlns:a16="http://schemas.microsoft.com/office/drawing/2014/main" id="{C03CE27C-712D-450D-8D33-DF26978B6FAA}"/>
                </a:ext>
              </a:extLst>
            </p:cNvPr>
            <p:cNvSpPr/>
            <p:nvPr/>
          </p:nvSpPr>
          <p:spPr>
            <a:xfrm>
              <a:off x="6375349" y="366630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us Sign 54">
              <a:extLst>
                <a:ext uri="{FF2B5EF4-FFF2-40B4-BE49-F238E27FC236}">
                  <a16:creationId xmlns:a16="http://schemas.microsoft.com/office/drawing/2014/main" id="{CD5044DE-7D60-42E9-AA7A-E41087761617}"/>
                </a:ext>
              </a:extLst>
            </p:cNvPr>
            <p:cNvSpPr/>
            <p:nvPr/>
          </p:nvSpPr>
          <p:spPr>
            <a:xfrm>
              <a:off x="6527749" y="345609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lus Sign 56">
              <a:extLst>
                <a:ext uri="{FF2B5EF4-FFF2-40B4-BE49-F238E27FC236}">
                  <a16:creationId xmlns:a16="http://schemas.microsoft.com/office/drawing/2014/main" id="{780D7459-FFD2-4222-A675-CECAA87ACC46}"/>
                </a:ext>
              </a:extLst>
            </p:cNvPr>
            <p:cNvSpPr/>
            <p:nvPr/>
          </p:nvSpPr>
          <p:spPr>
            <a:xfrm>
              <a:off x="6222949" y="4098392"/>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lus Sign 57">
              <a:extLst>
                <a:ext uri="{FF2B5EF4-FFF2-40B4-BE49-F238E27FC236}">
                  <a16:creationId xmlns:a16="http://schemas.microsoft.com/office/drawing/2014/main" id="{CE03926B-5227-48B3-BED3-3BC26CA930E7}"/>
                </a:ext>
              </a:extLst>
            </p:cNvPr>
            <p:cNvSpPr/>
            <p:nvPr/>
          </p:nvSpPr>
          <p:spPr>
            <a:xfrm>
              <a:off x="6313620" y="4295419"/>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lus Sign 58">
              <a:extLst>
                <a:ext uri="{FF2B5EF4-FFF2-40B4-BE49-F238E27FC236}">
                  <a16:creationId xmlns:a16="http://schemas.microsoft.com/office/drawing/2014/main" id="{18C2C79A-0822-4FAD-BE70-E5301DA9E326}"/>
                </a:ext>
              </a:extLst>
            </p:cNvPr>
            <p:cNvSpPr/>
            <p:nvPr/>
          </p:nvSpPr>
          <p:spPr>
            <a:xfrm>
              <a:off x="6456227" y="4778551"/>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lus Sign 59">
              <a:extLst>
                <a:ext uri="{FF2B5EF4-FFF2-40B4-BE49-F238E27FC236}">
                  <a16:creationId xmlns:a16="http://schemas.microsoft.com/office/drawing/2014/main" id="{BC254829-0D09-485C-BD70-72CDB0D30FF7}"/>
                </a:ext>
              </a:extLst>
            </p:cNvPr>
            <p:cNvSpPr/>
            <p:nvPr/>
          </p:nvSpPr>
          <p:spPr>
            <a:xfrm>
              <a:off x="6397742" y="4536985"/>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lus Sign 60">
              <a:extLst>
                <a:ext uri="{FF2B5EF4-FFF2-40B4-BE49-F238E27FC236}">
                  <a16:creationId xmlns:a16="http://schemas.microsoft.com/office/drawing/2014/main" id="{E070226A-F097-4D20-9780-2FC72EBA068C}"/>
                </a:ext>
              </a:extLst>
            </p:cNvPr>
            <p:cNvSpPr/>
            <p:nvPr/>
          </p:nvSpPr>
          <p:spPr>
            <a:xfrm>
              <a:off x="6371800" y="344886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lus Sign 62">
              <a:extLst>
                <a:ext uri="{FF2B5EF4-FFF2-40B4-BE49-F238E27FC236}">
                  <a16:creationId xmlns:a16="http://schemas.microsoft.com/office/drawing/2014/main" id="{6B7753E6-A300-456C-9884-6E64258EAA04}"/>
                </a:ext>
              </a:extLst>
            </p:cNvPr>
            <p:cNvSpPr/>
            <p:nvPr/>
          </p:nvSpPr>
          <p:spPr>
            <a:xfrm>
              <a:off x="6224651" y="322288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lus Sign 65">
              <a:extLst>
                <a:ext uri="{FF2B5EF4-FFF2-40B4-BE49-F238E27FC236}">
                  <a16:creationId xmlns:a16="http://schemas.microsoft.com/office/drawing/2014/main" id="{77FEF253-15B5-4057-9873-8FB5095CCF70}"/>
                </a:ext>
              </a:extLst>
            </p:cNvPr>
            <p:cNvSpPr/>
            <p:nvPr/>
          </p:nvSpPr>
          <p:spPr>
            <a:xfrm>
              <a:off x="6030209" y="3012673"/>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lus Sign 66">
              <a:extLst>
                <a:ext uri="{FF2B5EF4-FFF2-40B4-BE49-F238E27FC236}">
                  <a16:creationId xmlns:a16="http://schemas.microsoft.com/office/drawing/2014/main" id="{BC3C9BD4-EE1D-4FAA-9058-63B4A1A87564}"/>
                </a:ext>
              </a:extLst>
            </p:cNvPr>
            <p:cNvSpPr/>
            <p:nvPr/>
          </p:nvSpPr>
          <p:spPr>
            <a:xfrm>
              <a:off x="6755430" y="337528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lus Sign 67">
              <a:extLst>
                <a:ext uri="{FF2B5EF4-FFF2-40B4-BE49-F238E27FC236}">
                  <a16:creationId xmlns:a16="http://schemas.microsoft.com/office/drawing/2014/main" id="{1E81F493-6F04-4EFE-ABF0-AB77D69F470D}"/>
                </a:ext>
              </a:extLst>
            </p:cNvPr>
            <p:cNvSpPr/>
            <p:nvPr/>
          </p:nvSpPr>
          <p:spPr>
            <a:xfrm>
              <a:off x="6970894" y="327543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lus Sign 68">
              <a:extLst>
                <a:ext uri="{FF2B5EF4-FFF2-40B4-BE49-F238E27FC236}">
                  <a16:creationId xmlns:a16="http://schemas.microsoft.com/office/drawing/2014/main" id="{F15A19C3-6223-4009-84E0-53BBDE105239}"/>
                </a:ext>
              </a:extLst>
            </p:cNvPr>
            <p:cNvSpPr/>
            <p:nvPr/>
          </p:nvSpPr>
          <p:spPr>
            <a:xfrm>
              <a:off x="7202124" y="3175583"/>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us Sign 69">
              <a:extLst>
                <a:ext uri="{FF2B5EF4-FFF2-40B4-BE49-F238E27FC236}">
                  <a16:creationId xmlns:a16="http://schemas.microsoft.com/office/drawing/2014/main" id="{F3C0EAF7-9256-499B-8085-E57D23CB44B8}"/>
                </a:ext>
              </a:extLst>
            </p:cNvPr>
            <p:cNvSpPr/>
            <p:nvPr/>
          </p:nvSpPr>
          <p:spPr>
            <a:xfrm>
              <a:off x="7480650" y="3123029"/>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lus Sign 70">
              <a:extLst>
                <a:ext uri="{FF2B5EF4-FFF2-40B4-BE49-F238E27FC236}">
                  <a16:creationId xmlns:a16="http://schemas.microsoft.com/office/drawing/2014/main" id="{EC283C83-8F9D-4108-8857-254129E6973B}"/>
                </a:ext>
              </a:extLst>
            </p:cNvPr>
            <p:cNvSpPr/>
            <p:nvPr/>
          </p:nvSpPr>
          <p:spPr>
            <a:xfrm>
              <a:off x="7759178" y="3180834"/>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lus Sign 71">
              <a:extLst>
                <a:ext uri="{FF2B5EF4-FFF2-40B4-BE49-F238E27FC236}">
                  <a16:creationId xmlns:a16="http://schemas.microsoft.com/office/drawing/2014/main" id="{7F201D2E-3A82-4CF9-A84A-825F812D1BB7}"/>
                </a:ext>
              </a:extLst>
            </p:cNvPr>
            <p:cNvSpPr/>
            <p:nvPr/>
          </p:nvSpPr>
          <p:spPr>
            <a:xfrm>
              <a:off x="5809489" y="2791952"/>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lus Sign 72">
              <a:extLst>
                <a:ext uri="{FF2B5EF4-FFF2-40B4-BE49-F238E27FC236}">
                  <a16:creationId xmlns:a16="http://schemas.microsoft.com/office/drawing/2014/main" id="{906230C9-1453-48B3-A407-30B5C86B0A6A}"/>
                </a:ext>
              </a:extLst>
            </p:cNvPr>
            <p:cNvSpPr/>
            <p:nvPr/>
          </p:nvSpPr>
          <p:spPr>
            <a:xfrm>
              <a:off x="5615047" y="2692101"/>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735771-5A86-4582-8390-22991C14F7FC}"/>
                </a:ext>
              </a:extLst>
            </p:cNvPr>
            <p:cNvSpPr txBox="1"/>
            <p:nvPr/>
          </p:nvSpPr>
          <p:spPr>
            <a:xfrm>
              <a:off x="5396517" y="5039180"/>
              <a:ext cx="503664" cy="307777"/>
            </a:xfrm>
            <a:prstGeom prst="rect">
              <a:avLst/>
            </a:prstGeom>
            <a:noFill/>
          </p:spPr>
          <p:txBody>
            <a:bodyPr wrap="none" rtlCol="0">
              <a:spAutoFit/>
            </a:bodyPr>
            <a:lstStyle/>
            <a:p>
              <a:r>
                <a:rPr lang="en-US" sz="1400" dirty="0"/>
                <a:t>10.7</a:t>
              </a:r>
            </a:p>
          </p:txBody>
        </p:sp>
        <p:sp>
          <p:nvSpPr>
            <p:cNvPr id="97" name="TextBox 96">
              <a:extLst>
                <a:ext uri="{FF2B5EF4-FFF2-40B4-BE49-F238E27FC236}">
                  <a16:creationId xmlns:a16="http://schemas.microsoft.com/office/drawing/2014/main" id="{DD55E548-289C-45C5-87FC-EE2BC6337AF8}"/>
                </a:ext>
              </a:extLst>
            </p:cNvPr>
            <p:cNvSpPr txBox="1"/>
            <p:nvPr/>
          </p:nvSpPr>
          <p:spPr>
            <a:xfrm>
              <a:off x="5233886" y="4428908"/>
              <a:ext cx="412292" cy="307777"/>
            </a:xfrm>
            <a:prstGeom prst="rect">
              <a:avLst/>
            </a:prstGeom>
            <a:noFill/>
          </p:spPr>
          <p:txBody>
            <a:bodyPr wrap="none" rtlCol="0">
              <a:spAutoFit/>
            </a:bodyPr>
            <a:lstStyle/>
            <a:p>
              <a:r>
                <a:rPr lang="en-US" sz="1400" dirty="0"/>
                <a:t>4.0</a:t>
              </a:r>
            </a:p>
          </p:txBody>
        </p:sp>
        <p:sp>
          <p:nvSpPr>
            <p:cNvPr id="98" name="TextBox 97">
              <a:extLst>
                <a:ext uri="{FF2B5EF4-FFF2-40B4-BE49-F238E27FC236}">
                  <a16:creationId xmlns:a16="http://schemas.microsoft.com/office/drawing/2014/main" id="{C30B285F-9250-4087-8883-7070A1D5DA81}"/>
                </a:ext>
              </a:extLst>
            </p:cNvPr>
            <p:cNvSpPr txBox="1"/>
            <p:nvPr/>
          </p:nvSpPr>
          <p:spPr>
            <a:xfrm>
              <a:off x="5772435" y="4728590"/>
              <a:ext cx="503664" cy="307777"/>
            </a:xfrm>
            <a:prstGeom prst="rect">
              <a:avLst/>
            </a:prstGeom>
            <a:noFill/>
          </p:spPr>
          <p:txBody>
            <a:bodyPr wrap="none" rtlCol="0">
              <a:spAutoFit/>
            </a:bodyPr>
            <a:lstStyle/>
            <a:p>
              <a:r>
                <a:rPr lang="en-US" sz="1400" dirty="0"/>
                <a:t>11.7</a:t>
              </a:r>
            </a:p>
          </p:txBody>
        </p:sp>
        <p:sp>
          <p:nvSpPr>
            <p:cNvPr id="99" name="TextBox 98">
              <a:extLst>
                <a:ext uri="{FF2B5EF4-FFF2-40B4-BE49-F238E27FC236}">
                  <a16:creationId xmlns:a16="http://schemas.microsoft.com/office/drawing/2014/main" id="{F026E86E-5B85-490A-83C3-E70701842898}"/>
                </a:ext>
              </a:extLst>
            </p:cNvPr>
            <p:cNvSpPr txBox="1"/>
            <p:nvPr/>
          </p:nvSpPr>
          <p:spPr>
            <a:xfrm>
              <a:off x="5480266" y="4077205"/>
              <a:ext cx="503664" cy="307777"/>
            </a:xfrm>
            <a:prstGeom prst="rect">
              <a:avLst/>
            </a:prstGeom>
            <a:noFill/>
          </p:spPr>
          <p:txBody>
            <a:bodyPr wrap="none" rtlCol="0">
              <a:spAutoFit/>
            </a:bodyPr>
            <a:lstStyle/>
            <a:p>
              <a:r>
                <a:rPr lang="en-US" sz="1400" dirty="0"/>
                <a:t>13.3</a:t>
              </a:r>
            </a:p>
          </p:txBody>
        </p:sp>
        <p:sp>
          <p:nvSpPr>
            <p:cNvPr id="100" name="TextBox 99">
              <a:extLst>
                <a:ext uri="{FF2B5EF4-FFF2-40B4-BE49-F238E27FC236}">
                  <a16:creationId xmlns:a16="http://schemas.microsoft.com/office/drawing/2014/main" id="{6CB4C487-C272-4039-9863-A3C69EB527CE}"/>
                </a:ext>
              </a:extLst>
            </p:cNvPr>
            <p:cNvSpPr txBox="1"/>
            <p:nvPr/>
          </p:nvSpPr>
          <p:spPr>
            <a:xfrm>
              <a:off x="5700519" y="3891323"/>
              <a:ext cx="503664" cy="307777"/>
            </a:xfrm>
            <a:prstGeom prst="rect">
              <a:avLst/>
            </a:prstGeom>
            <a:noFill/>
          </p:spPr>
          <p:txBody>
            <a:bodyPr wrap="none" rtlCol="0">
              <a:spAutoFit/>
            </a:bodyPr>
            <a:lstStyle/>
            <a:p>
              <a:r>
                <a:rPr lang="en-US" sz="1400" dirty="0"/>
                <a:t>15.4</a:t>
              </a:r>
            </a:p>
          </p:txBody>
        </p:sp>
        <p:sp>
          <p:nvSpPr>
            <p:cNvPr id="101" name="TextBox 100">
              <a:extLst>
                <a:ext uri="{FF2B5EF4-FFF2-40B4-BE49-F238E27FC236}">
                  <a16:creationId xmlns:a16="http://schemas.microsoft.com/office/drawing/2014/main" id="{24C59DDB-2143-43E1-A2AD-0724FB4658E4}"/>
                </a:ext>
              </a:extLst>
            </p:cNvPr>
            <p:cNvSpPr txBox="1"/>
            <p:nvPr/>
          </p:nvSpPr>
          <p:spPr>
            <a:xfrm>
              <a:off x="6840804" y="4824505"/>
              <a:ext cx="412292" cy="307777"/>
            </a:xfrm>
            <a:prstGeom prst="rect">
              <a:avLst/>
            </a:prstGeom>
            <a:noFill/>
          </p:spPr>
          <p:txBody>
            <a:bodyPr wrap="none" rtlCol="0">
              <a:spAutoFit/>
            </a:bodyPr>
            <a:lstStyle/>
            <a:p>
              <a:r>
                <a:rPr lang="en-US" sz="1400" dirty="0"/>
                <a:t>2.8</a:t>
              </a:r>
            </a:p>
          </p:txBody>
        </p:sp>
        <p:sp>
          <p:nvSpPr>
            <p:cNvPr id="102" name="TextBox 101">
              <a:extLst>
                <a:ext uri="{FF2B5EF4-FFF2-40B4-BE49-F238E27FC236}">
                  <a16:creationId xmlns:a16="http://schemas.microsoft.com/office/drawing/2014/main" id="{4E1F4808-4812-4A18-BEF2-C959DFCC155D}"/>
                </a:ext>
              </a:extLst>
            </p:cNvPr>
            <p:cNvSpPr txBox="1"/>
            <p:nvPr/>
          </p:nvSpPr>
          <p:spPr>
            <a:xfrm>
              <a:off x="6799954" y="4550840"/>
              <a:ext cx="412292" cy="307777"/>
            </a:xfrm>
            <a:prstGeom prst="rect">
              <a:avLst/>
            </a:prstGeom>
            <a:noFill/>
          </p:spPr>
          <p:txBody>
            <a:bodyPr wrap="none" rtlCol="0">
              <a:spAutoFit/>
            </a:bodyPr>
            <a:lstStyle/>
            <a:p>
              <a:r>
                <a:rPr lang="en-US" sz="1400" dirty="0"/>
                <a:t>6.5</a:t>
              </a:r>
            </a:p>
          </p:txBody>
        </p:sp>
        <p:sp>
          <p:nvSpPr>
            <p:cNvPr id="103" name="TextBox 102">
              <a:extLst>
                <a:ext uri="{FF2B5EF4-FFF2-40B4-BE49-F238E27FC236}">
                  <a16:creationId xmlns:a16="http://schemas.microsoft.com/office/drawing/2014/main" id="{B46020D5-96A8-4F2E-B46B-9CD08C0415B0}"/>
                </a:ext>
              </a:extLst>
            </p:cNvPr>
            <p:cNvSpPr txBox="1"/>
            <p:nvPr/>
          </p:nvSpPr>
          <p:spPr>
            <a:xfrm>
              <a:off x="6684463" y="4279417"/>
              <a:ext cx="503664" cy="307777"/>
            </a:xfrm>
            <a:prstGeom prst="rect">
              <a:avLst/>
            </a:prstGeom>
            <a:noFill/>
          </p:spPr>
          <p:txBody>
            <a:bodyPr wrap="none" rtlCol="0">
              <a:spAutoFit/>
            </a:bodyPr>
            <a:lstStyle/>
            <a:p>
              <a:r>
                <a:rPr lang="en-US" sz="1400" dirty="0"/>
                <a:t>20.7</a:t>
              </a:r>
            </a:p>
          </p:txBody>
        </p:sp>
        <p:sp>
          <p:nvSpPr>
            <p:cNvPr id="104" name="TextBox 103">
              <a:extLst>
                <a:ext uri="{FF2B5EF4-FFF2-40B4-BE49-F238E27FC236}">
                  <a16:creationId xmlns:a16="http://schemas.microsoft.com/office/drawing/2014/main" id="{1896EFED-918E-42D6-B80C-4F9997B8ECA5}"/>
                </a:ext>
              </a:extLst>
            </p:cNvPr>
            <p:cNvSpPr txBox="1"/>
            <p:nvPr/>
          </p:nvSpPr>
          <p:spPr>
            <a:xfrm>
              <a:off x="6554485" y="4122297"/>
              <a:ext cx="503664" cy="307777"/>
            </a:xfrm>
            <a:prstGeom prst="rect">
              <a:avLst/>
            </a:prstGeom>
            <a:noFill/>
          </p:spPr>
          <p:txBody>
            <a:bodyPr wrap="none" rtlCol="0">
              <a:spAutoFit/>
            </a:bodyPr>
            <a:lstStyle/>
            <a:p>
              <a:r>
                <a:rPr lang="en-US" sz="1400" dirty="0"/>
                <a:t>25.5</a:t>
              </a:r>
            </a:p>
          </p:txBody>
        </p:sp>
        <p:sp>
          <p:nvSpPr>
            <p:cNvPr id="105" name="TextBox 104">
              <a:extLst>
                <a:ext uri="{FF2B5EF4-FFF2-40B4-BE49-F238E27FC236}">
                  <a16:creationId xmlns:a16="http://schemas.microsoft.com/office/drawing/2014/main" id="{CDAF2422-9CC7-4088-894E-01AC7772B43B}"/>
                </a:ext>
              </a:extLst>
            </p:cNvPr>
            <p:cNvSpPr txBox="1"/>
            <p:nvPr/>
          </p:nvSpPr>
          <p:spPr>
            <a:xfrm>
              <a:off x="5935672" y="3735547"/>
              <a:ext cx="503664" cy="307777"/>
            </a:xfrm>
            <a:prstGeom prst="rect">
              <a:avLst/>
            </a:prstGeom>
            <a:noFill/>
          </p:spPr>
          <p:txBody>
            <a:bodyPr wrap="none" rtlCol="0">
              <a:spAutoFit/>
            </a:bodyPr>
            <a:lstStyle/>
            <a:p>
              <a:r>
                <a:rPr lang="en-US" sz="1400" dirty="0"/>
                <a:t>17.4</a:t>
              </a:r>
            </a:p>
          </p:txBody>
        </p:sp>
        <p:sp>
          <p:nvSpPr>
            <p:cNvPr id="106" name="TextBox 105">
              <a:extLst>
                <a:ext uri="{FF2B5EF4-FFF2-40B4-BE49-F238E27FC236}">
                  <a16:creationId xmlns:a16="http://schemas.microsoft.com/office/drawing/2014/main" id="{6DF4E2DE-0717-4A69-856E-FA2D51D28489}"/>
                </a:ext>
              </a:extLst>
            </p:cNvPr>
            <p:cNvSpPr txBox="1"/>
            <p:nvPr/>
          </p:nvSpPr>
          <p:spPr>
            <a:xfrm>
              <a:off x="6635885" y="3887598"/>
              <a:ext cx="503664" cy="307777"/>
            </a:xfrm>
            <a:prstGeom prst="rect">
              <a:avLst/>
            </a:prstGeom>
            <a:noFill/>
          </p:spPr>
          <p:txBody>
            <a:bodyPr wrap="none" rtlCol="0">
              <a:spAutoFit/>
            </a:bodyPr>
            <a:lstStyle/>
            <a:p>
              <a:r>
                <a:rPr lang="en-US" sz="1400" dirty="0"/>
                <a:t>17.4</a:t>
              </a:r>
            </a:p>
          </p:txBody>
        </p:sp>
        <p:sp>
          <p:nvSpPr>
            <p:cNvPr id="107" name="TextBox 106">
              <a:extLst>
                <a:ext uri="{FF2B5EF4-FFF2-40B4-BE49-F238E27FC236}">
                  <a16:creationId xmlns:a16="http://schemas.microsoft.com/office/drawing/2014/main" id="{A3A91CC6-1D12-418D-8EC5-0C3C5F5B5A57}"/>
                </a:ext>
              </a:extLst>
            </p:cNvPr>
            <p:cNvSpPr txBox="1"/>
            <p:nvPr/>
          </p:nvSpPr>
          <p:spPr>
            <a:xfrm>
              <a:off x="5990059" y="3568149"/>
              <a:ext cx="503664" cy="307777"/>
            </a:xfrm>
            <a:prstGeom prst="rect">
              <a:avLst/>
            </a:prstGeom>
            <a:noFill/>
          </p:spPr>
          <p:txBody>
            <a:bodyPr wrap="none" rtlCol="0">
              <a:spAutoFit/>
            </a:bodyPr>
            <a:lstStyle/>
            <a:p>
              <a:r>
                <a:rPr lang="en-US" sz="1400" dirty="0"/>
                <a:t>12.2</a:t>
              </a:r>
            </a:p>
          </p:txBody>
        </p:sp>
        <p:sp>
          <p:nvSpPr>
            <p:cNvPr id="108" name="TextBox 107">
              <a:extLst>
                <a:ext uri="{FF2B5EF4-FFF2-40B4-BE49-F238E27FC236}">
                  <a16:creationId xmlns:a16="http://schemas.microsoft.com/office/drawing/2014/main" id="{F9242841-22D2-4EF2-BF8B-29AF748EED43}"/>
                </a:ext>
              </a:extLst>
            </p:cNvPr>
            <p:cNvSpPr txBox="1"/>
            <p:nvPr/>
          </p:nvSpPr>
          <p:spPr>
            <a:xfrm>
              <a:off x="5888738" y="3417705"/>
              <a:ext cx="412292" cy="307777"/>
            </a:xfrm>
            <a:prstGeom prst="rect">
              <a:avLst/>
            </a:prstGeom>
            <a:noFill/>
          </p:spPr>
          <p:txBody>
            <a:bodyPr wrap="none" rtlCol="0">
              <a:spAutoFit/>
            </a:bodyPr>
            <a:lstStyle/>
            <a:p>
              <a:r>
                <a:rPr lang="en-US" sz="1400" dirty="0"/>
                <a:t>7.5</a:t>
              </a:r>
            </a:p>
          </p:txBody>
        </p:sp>
        <p:sp>
          <p:nvSpPr>
            <p:cNvPr id="109" name="TextBox 108">
              <a:extLst>
                <a:ext uri="{FF2B5EF4-FFF2-40B4-BE49-F238E27FC236}">
                  <a16:creationId xmlns:a16="http://schemas.microsoft.com/office/drawing/2014/main" id="{0CE47114-FCB1-4B84-8AD1-5B56B9125144}"/>
                </a:ext>
              </a:extLst>
            </p:cNvPr>
            <p:cNvSpPr txBox="1"/>
            <p:nvPr/>
          </p:nvSpPr>
          <p:spPr>
            <a:xfrm>
              <a:off x="5795089" y="3267579"/>
              <a:ext cx="503664" cy="307777"/>
            </a:xfrm>
            <a:prstGeom prst="rect">
              <a:avLst/>
            </a:prstGeom>
            <a:noFill/>
          </p:spPr>
          <p:txBody>
            <a:bodyPr wrap="none" rtlCol="0">
              <a:spAutoFit/>
            </a:bodyPr>
            <a:lstStyle/>
            <a:p>
              <a:r>
                <a:rPr lang="en-US" sz="1400" dirty="0"/>
                <a:t>10.3</a:t>
              </a:r>
            </a:p>
          </p:txBody>
        </p:sp>
        <p:sp>
          <p:nvSpPr>
            <p:cNvPr id="110" name="TextBox 109">
              <a:extLst>
                <a:ext uri="{FF2B5EF4-FFF2-40B4-BE49-F238E27FC236}">
                  <a16:creationId xmlns:a16="http://schemas.microsoft.com/office/drawing/2014/main" id="{504973F0-9889-4A9D-BA2B-523DE297D4CB}"/>
                </a:ext>
              </a:extLst>
            </p:cNvPr>
            <p:cNvSpPr txBox="1"/>
            <p:nvPr/>
          </p:nvSpPr>
          <p:spPr>
            <a:xfrm>
              <a:off x="6856010" y="3752674"/>
              <a:ext cx="412292" cy="307777"/>
            </a:xfrm>
            <a:prstGeom prst="rect">
              <a:avLst/>
            </a:prstGeom>
            <a:noFill/>
          </p:spPr>
          <p:txBody>
            <a:bodyPr wrap="none" rtlCol="0">
              <a:spAutoFit/>
            </a:bodyPr>
            <a:lstStyle/>
            <a:p>
              <a:r>
                <a:rPr lang="en-US" sz="1400" dirty="0"/>
                <a:t>5.3</a:t>
              </a:r>
            </a:p>
          </p:txBody>
        </p:sp>
        <p:sp>
          <p:nvSpPr>
            <p:cNvPr id="111" name="TextBox 110">
              <a:extLst>
                <a:ext uri="{FF2B5EF4-FFF2-40B4-BE49-F238E27FC236}">
                  <a16:creationId xmlns:a16="http://schemas.microsoft.com/office/drawing/2014/main" id="{BA3A00FE-1414-4AF0-8B2F-C60FA6C5B933}"/>
                </a:ext>
              </a:extLst>
            </p:cNvPr>
            <p:cNvSpPr txBox="1"/>
            <p:nvPr/>
          </p:nvSpPr>
          <p:spPr>
            <a:xfrm>
              <a:off x="6600643" y="3239873"/>
              <a:ext cx="503664" cy="307777"/>
            </a:xfrm>
            <a:prstGeom prst="rect">
              <a:avLst/>
            </a:prstGeom>
            <a:noFill/>
          </p:spPr>
          <p:txBody>
            <a:bodyPr wrap="none" rtlCol="0">
              <a:spAutoFit/>
            </a:bodyPr>
            <a:lstStyle/>
            <a:p>
              <a:r>
                <a:rPr lang="en-US" sz="1400" dirty="0"/>
                <a:t>15.8</a:t>
              </a:r>
            </a:p>
          </p:txBody>
        </p:sp>
        <p:sp>
          <p:nvSpPr>
            <p:cNvPr id="112" name="TextBox 111">
              <a:extLst>
                <a:ext uri="{FF2B5EF4-FFF2-40B4-BE49-F238E27FC236}">
                  <a16:creationId xmlns:a16="http://schemas.microsoft.com/office/drawing/2014/main" id="{9632DB3B-19EC-4FC9-AFAA-E477AB5E4C6F}"/>
                </a:ext>
              </a:extLst>
            </p:cNvPr>
            <p:cNvSpPr txBox="1"/>
            <p:nvPr/>
          </p:nvSpPr>
          <p:spPr>
            <a:xfrm>
              <a:off x="7116668" y="3645070"/>
              <a:ext cx="503664" cy="307777"/>
            </a:xfrm>
            <a:prstGeom prst="rect">
              <a:avLst/>
            </a:prstGeom>
            <a:noFill/>
          </p:spPr>
          <p:txBody>
            <a:bodyPr wrap="none" rtlCol="0">
              <a:spAutoFit/>
            </a:bodyPr>
            <a:lstStyle/>
            <a:p>
              <a:r>
                <a:rPr lang="en-US" sz="1400" dirty="0"/>
                <a:t>12.1</a:t>
              </a:r>
            </a:p>
          </p:txBody>
        </p:sp>
        <p:sp>
          <p:nvSpPr>
            <p:cNvPr id="113" name="TextBox 112">
              <a:extLst>
                <a:ext uri="{FF2B5EF4-FFF2-40B4-BE49-F238E27FC236}">
                  <a16:creationId xmlns:a16="http://schemas.microsoft.com/office/drawing/2014/main" id="{AD100BF1-127F-4310-8F6C-896C2C9B1556}"/>
                </a:ext>
              </a:extLst>
            </p:cNvPr>
            <p:cNvSpPr txBox="1"/>
            <p:nvPr/>
          </p:nvSpPr>
          <p:spPr>
            <a:xfrm>
              <a:off x="7111396" y="3028179"/>
              <a:ext cx="412292" cy="307777"/>
            </a:xfrm>
            <a:prstGeom prst="rect">
              <a:avLst/>
            </a:prstGeom>
            <a:noFill/>
          </p:spPr>
          <p:txBody>
            <a:bodyPr wrap="none" rtlCol="0">
              <a:spAutoFit/>
            </a:bodyPr>
            <a:lstStyle/>
            <a:p>
              <a:r>
                <a:rPr lang="en-US" sz="1400" dirty="0"/>
                <a:t>8.5</a:t>
              </a:r>
            </a:p>
          </p:txBody>
        </p:sp>
        <p:sp>
          <p:nvSpPr>
            <p:cNvPr id="114" name="TextBox 113">
              <a:extLst>
                <a:ext uri="{FF2B5EF4-FFF2-40B4-BE49-F238E27FC236}">
                  <a16:creationId xmlns:a16="http://schemas.microsoft.com/office/drawing/2014/main" id="{AA7F0DD5-79FF-4A73-BA25-785093C44C74}"/>
                </a:ext>
              </a:extLst>
            </p:cNvPr>
            <p:cNvSpPr txBox="1"/>
            <p:nvPr/>
          </p:nvSpPr>
          <p:spPr>
            <a:xfrm>
              <a:off x="7478616" y="2932632"/>
              <a:ext cx="412292" cy="307777"/>
            </a:xfrm>
            <a:prstGeom prst="rect">
              <a:avLst/>
            </a:prstGeom>
            <a:noFill/>
          </p:spPr>
          <p:txBody>
            <a:bodyPr wrap="none" rtlCol="0">
              <a:spAutoFit/>
            </a:bodyPr>
            <a:lstStyle/>
            <a:p>
              <a:r>
                <a:rPr lang="en-US" sz="1400" dirty="0"/>
                <a:t>4.5</a:t>
              </a:r>
            </a:p>
          </p:txBody>
        </p:sp>
        <p:sp>
          <p:nvSpPr>
            <p:cNvPr id="115" name="TextBox 114">
              <a:extLst>
                <a:ext uri="{FF2B5EF4-FFF2-40B4-BE49-F238E27FC236}">
                  <a16:creationId xmlns:a16="http://schemas.microsoft.com/office/drawing/2014/main" id="{BC6023E8-A98C-49E5-892F-2F5F65A7BEC0}"/>
                </a:ext>
              </a:extLst>
            </p:cNvPr>
            <p:cNvSpPr txBox="1"/>
            <p:nvPr/>
          </p:nvSpPr>
          <p:spPr>
            <a:xfrm>
              <a:off x="7993317" y="3093634"/>
              <a:ext cx="412292" cy="307777"/>
            </a:xfrm>
            <a:prstGeom prst="rect">
              <a:avLst/>
            </a:prstGeom>
            <a:noFill/>
          </p:spPr>
          <p:txBody>
            <a:bodyPr wrap="none" rtlCol="0">
              <a:spAutoFit/>
            </a:bodyPr>
            <a:lstStyle/>
            <a:p>
              <a:r>
                <a:rPr lang="en-US" sz="1400" dirty="0"/>
                <a:t>5.5</a:t>
              </a:r>
            </a:p>
          </p:txBody>
        </p:sp>
        <p:sp>
          <p:nvSpPr>
            <p:cNvPr id="116" name="TextBox 115">
              <a:extLst>
                <a:ext uri="{FF2B5EF4-FFF2-40B4-BE49-F238E27FC236}">
                  <a16:creationId xmlns:a16="http://schemas.microsoft.com/office/drawing/2014/main" id="{127CBD8C-C4FB-423B-B6CF-C5779099A1BE}"/>
                </a:ext>
              </a:extLst>
            </p:cNvPr>
            <p:cNvSpPr txBox="1"/>
            <p:nvPr/>
          </p:nvSpPr>
          <p:spPr>
            <a:xfrm>
              <a:off x="6154912" y="2762506"/>
              <a:ext cx="412292" cy="307777"/>
            </a:xfrm>
            <a:prstGeom prst="rect">
              <a:avLst/>
            </a:prstGeom>
            <a:noFill/>
          </p:spPr>
          <p:txBody>
            <a:bodyPr wrap="none" rtlCol="0">
              <a:spAutoFit/>
            </a:bodyPr>
            <a:lstStyle/>
            <a:p>
              <a:r>
                <a:rPr lang="en-US" sz="1400" dirty="0"/>
                <a:t>5.5</a:t>
              </a:r>
            </a:p>
          </p:txBody>
        </p:sp>
        <p:sp>
          <p:nvSpPr>
            <p:cNvPr id="117" name="TextBox 116">
              <a:extLst>
                <a:ext uri="{FF2B5EF4-FFF2-40B4-BE49-F238E27FC236}">
                  <a16:creationId xmlns:a16="http://schemas.microsoft.com/office/drawing/2014/main" id="{E4367EC5-F6AD-4E24-809A-046E7FCFCB71}"/>
                </a:ext>
              </a:extLst>
            </p:cNvPr>
            <p:cNvSpPr txBox="1"/>
            <p:nvPr/>
          </p:nvSpPr>
          <p:spPr>
            <a:xfrm>
              <a:off x="5357234" y="2902994"/>
              <a:ext cx="503664" cy="307777"/>
            </a:xfrm>
            <a:prstGeom prst="rect">
              <a:avLst/>
            </a:prstGeom>
            <a:noFill/>
          </p:spPr>
          <p:txBody>
            <a:bodyPr wrap="none" rtlCol="0">
              <a:spAutoFit/>
            </a:bodyPr>
            <a:lstStyle/>
            <a:p>
              <a:r>
                <a:rPr lang="en-US" sz="1400" dirty="0"/>
                <a:t>11.1</a:t>
              </a:r>
            </a:p>
          </p:txBody>
        </p:sp>
        <p:sp>
          <p:nvSpPr>
            <p:cNvPr id="17" name="TextBox 16">
              <a:extLst>
                <a:ext uri="{FF2B5EF4-FFF2-40B4-BE49-F238E27FC236}">
                  <a16:creationId xmlns:a16="http://schemas.microsoft.com/office/drawing/2014/main" id="{24F4F4BB-DC5D-4A61-B1D5-D9E0008C05D1}"/>
                </a:ext>
              </a:extLst>
            </p:cNvPr>
            <p:cNvSpPr txBox="1"/>
            <p:nvPr/>
          </p:nvSpPr>
          <p:spPr>
            <a:xfrm>
              <a:off x="5859992" y="5338149"/>
              <a:ext cx="1790875"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Uncertainty &lt; 25 nm</a:t>
              </a:r>
              <a:endParaRPr lang="en-US" sz="1400" dirty="0"/>
            </a:p>
          </p:txBody>
        </p:sp>
      </p:grpSp>
      <p:grpSp>
        <p:nvGrpSpPr>
          <p:cNvPr id="21" name="Group 20">
            <a:extLst>
              <a:ext uri="{FF2B5EF4-FFF2-40B4-BE49-F238E27FC236}">
                <a16:creationId xmlns:a16="http://schemas.microsoft.com/office/drawing/2014/main" id="{5BFDFACF-0921-4D27-B384-72FEBAF05D7E}"/>
              </a:ext>
            </a:extLst>
          </p:cNvPr>
          <p:cNvGrpSpPr/>
          <p:nvPr/>
        </p:nvGrpSpPr>
        <p:grpSpPr>
          <a:xfrm>
            <a:off x="8634079" y="2669902"/>
            <a:ext cx="3355046" cy="2976024"/>
            <a:chOff x="8634079" y="2669902"/>
            <a:chExt cx="3355046" cy="2976024"/>
          </a:xfrm>
        </p:grpSpPr>
        <p:sp>
          <p:nvSpPr>
            <p:cNvPr id="119" name="Rectangle 118">
              <a:extLst>
                <a:ext uri="{FF2B5EF4-FFF2-40B4-BE49-F238E27FC236}">
                  <a16:creationId xmlns:a16="http://schemas.microsoft.com/office/drawing/2014/main" id="{EAA4B39B-66F0-4ABE-A016-C42996F387A8}"/>
                </a:ext>
              </a:extLst>
            </p:cNvPr>
            <p:cNvSpPr/>
            <p:nvPr/>
          </p:nvSpPr>
          <p:spPr>
            <a:xfrm>
              <a:off x="8634079" y="2669902"/>
              <a:ext cx="3355046" cy="266830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lus Sign 119">
              <a:extLst>
                <a:ext uri="{FF2B5EF4-FFF2-40B4-BE49-F238E27FC236}">
                  <a16:creationId xmlns:a16="http://schemas.microsoft.com/office/drawing/2014/main" id="{69CCA92D-F4C2-4D52-8065-916AF2DF8E31}"/>
                </a:ext>
              </a:extLst>
            </p:cNvPr>
            <p:cNvSpPr/>
            <p:nvPr/>
          </p:nvSpPr>
          <p:spPr>
            <a:xfrm>
              <a:off x="8922857" y="4543924"/>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lus Sign 125">
              <a:extLst>
                <a:ext uri="{FF2B5EF4-FFF2-40B4-BE49-F238E27FC236}">
                  <a16:creationId xmlns:a16="http://schemas.microsoft.com/office/drawing/2014/main" id="{52ED0BD5-06FF-4B9C-BB09-1AAFA77C26AC}"/>
                </a:ext>
              </a:extLst>
            </p:cNvPr>
            <p:cNvSpPr/>
            <p:nvPr/>
          </p:nvSpPr>
          <p:spPr>
            <a:xfrm>
              <a:off x="10057977" y="345609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lus Sign 128">
              <a:extLst>
                <a:ext uri="{FF2B5EF4-FFF2-40B4-BE49-F238E27FC236}">
                  <a16:creationId xmlns:a16="http://schemas.microsoft.com/office/drawing/2014/main" id="{B9931C12-A6FD-4078-9D9B-C99FE9DCFF01}"/>
                </a:ext>
              </a:extLst>
            </p:cNvPr>
            <p:cNvSpPr/>
            <p:nvPr/>
          </p:nvSpPr>
          <p:spPr>
            <a:xfrm>
              <a:off x="9986455" y="4778551"/>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Plus Sign 129">
              <a:extLst>
                <a:ext uri="{FF2B5EF4-FFF2-40B4-BE49-F238E27FC236}">
                  <a16:creationId xmlns:a16="http://schemas.microsoft.com/office/drawing/2014/main" id="{32D4B1FD-EAE4-4968-B721-A71C92364B05}"/>
                </a:ext>
              </a:extLst>
            </p:cNvPr>
            <p:cNvSpPr/>
            <p:nvPr/>
          </p:nvSpPr>
          <p:spPr>
            <a:xfrm>
              <a:off x="9927970" y="4536985"/>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lus Sign 131">
              <a:extLst>
                <a:ext uri="{FF2B5EF4-FFF2-40B4-BE49-F238E27FC236}">
                  <a16:creationId xmlns:a16="http://schemas.microsoft.com/office/drawing/2014/main" id="{6D5AB70B-1E64-460A-B527-0A59D97CFB03}"/>
                </a:ext>
              </a:extLst>
            </p:cNvPr>
            <p:cNvSpPr/>
            <p:nvPr/>
          </p:nvSpPr>
          <p:spPr>
            <a:xfrm>
              <a:off x="9754879" y="3222886"/>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lus Sign 135">
              <a:extLst>
                <a:ext uri="{FF2B5EF4-FFF2-40B4-BE49-F238E27FC236}">
                  <a16:creationId xmlns:a16="http://schemas.microsoft.com/office/drawing/2014/main" id="{8A36EE17-63EA-4441-9D47-26868F8C25F2}"/>
                </a:ext>
              </a:extLst>
            </p:cNvPr>
            <p:cNvSpPr/>
            <p:nvPr/>
          </p:nvSpPr>
          <p:spPr>
            <a:xfrm>
              <a:off x="10732352" y="3175583"/>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Plus Sign 136">
              <a:extLst>
                <a:ext uri="{FF2B5EF4-FFF2-40B4-BE49-F238E27FC236}">
                  <a16:creationId xmlns:a16="http://schemas.microsoft.com/office/drawing/2014/main" id="{34F7FA26-02D2-4835-AD8F-BB1D2450B9AF}"/>
                </a:ext>
              </a:extLst>
            </p:cNvPr>
            <p:cNvSpPr/>
            <p:nvPr/>
          </p:nvSpPr>
          <p:spPr>
            <a:xfrm>
              <a:off x="11010878" y="3123029"/>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Plus Sign 137">
              <a:extLst>
                <a:ext uri="{FF2B5EF4-FFF2-40B4-BE49-F238E27FC236}">
                  <a16:creationId xmlns:a16="http://schemas.microsoft.com/office/drawing/2014/main" id="{CF64332E-288F-4BDF-8207-2631C3C7F528}"/>
                </a:ext>
              </a:extLst>
            </p:cNvPr>
            <p:cNvSpPr/>
            <p:nvPr/>
          </p:nvSpPr>
          <p:spPr>
            <a:xfrm>
              <a:off x="11289406" y="3180834"/>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lus Sign 138">
              <a:extLst>
                <a:ext uri="{FF2B5EF4-FFF2-40B4-BE49-F238E27FC236}">
                  <a16:creationId xmlns:a16="http://schemas.microsoft.com/office/drawing/2014/main" id="{9FF8BB1D-63FF-4260-AEFA-7DDF57D25CA5}"/>
                </a:ext>
              </a:extLst>
            </p:cNvPr>
            <p:cNvSpPr/>
            <p:nvPr/>
          </p:nvSpPr>
          <p:spPr>
            <a:xfrm>
              <a:off x="9339717" y="2791952"/>
              <a:ext cx="507168" cy="507168"/>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EF95C5D5-DB68-4305-91C3-47DD4A2887A4}"/>
                </a:ext>
              </a:extLst>
            </p:cNvPr>
            <p:cNvSpPr txBox="1"/>
            <p:nvPr/>
          </p:nvSpPr>
          <p:spPr>
            <a:xfrm>
              <a:off x="8764114" y="4428908"/>
              <a:ext cx="412292" cy="307777"/>
            </a:xfrm>
            <a:prstGeom prst="rect">
              <a:avLst/>
            </a:prstGeom>
            <a:noFill/>
          </p:spPr>
          <p:txBody>
            <a:bodyPr wrap="none" rtlCol="0">
              <a:spAutoFit/>
            </a:bodyPr>
            <a:lstStyle/>
            <a:p>
              <a:r>
                <a:rPr lang="en-US" sz="1400" dirty="0"/>
                <a:t>4.0</a:t>
              </a:r>
            </a:p>
          </p:txBody>
        </p:sp>
        <p:sp>
          <p:nvSpPr>
            <p:cNvPr id="146" name="TextBox 145">
              <a:extLst>
                <a:ext uri="{FF2B5EF4-FFF2-40B4-BE49-F238E27FC236}">
                  <a16:creationId xmlns:a16="http://schemas.microsoft.com/office/drawing/2014/main" id="{D7B1367A-AC9D-4A49-94D0-C67F6F8332A8}"/>
                </a:ext>
              </a:extLst>
            </p:cNvPr>
            <p:cNvSpPr txBox="1"/>
            <p:nvPr/>
          </p:nvSpPr>
          <p:spPr>
            <a:xfrm>
              <a:off x="10371032" y="4824505"/>
              <a:ext cx="412292" cy="307777"/>
            </a:xfrm>
            <a:prstGeom prst="rect">
              <a:avLst/>
            </a:prstGeom>
            <a:noFill/>
          </p:spPr>
          <p:txBody>
            <a:bodyPr wrap="none" rtlCol="0">
              <a:spAutoFit/>
            </a:bodyPr>
            <a:lstStyle/>
            <a:p>
              <a:r>
                <a:rPr lang="en-US" sz="1400" dirty="0"/>
                <a:t>2.8</a:t>
              </a:r>
            </a:p>
          </p:txBody>
        </p:sp>
        <p:sp>
          <p:nvSpPr>
            <p:cNvPr id="147" name="TextBox 146">
              <a:extLst>
                <a:ext uri="{FF2B5EF4-FFF2-40B4-BE49-F238E27FC236}">
                  <a16:creationId xmlns:a16="http://schemas.microsoft.com/office/drawing/2014/main" id="{646FAA85-CFDD-4BC7-8181-FE7CE39968AA}"/>
                </a:ext>
              </a:extLst>
            </p:cNvPr>
            <p:cNvSpPr txBox="1"/>
            <p:nvPr/>
          </p:nvSpPr>
          <p:spPr>
            <a:xfrm>
              <a:off x="10330182" y="4550840"/>
              <a:ext cx="412292" cy="307777"/>
            </a:xfrm>
            <a:prstGeom prst="rect">
              <a:avLst/>
            </a:prstGeom>
            <a:noFill/>
          </p:spPr>
          <p:txBody>
            <a:bodyPr wrap="none" rtlCol="0">
              <a:spAutoFit/>
            </a:bodyPr>
            <a:lstStyle/>
            <a:p>
              <a:r>
                <a:rPr lang="en-US" sz="1400" dirty="0"/>
                <a:t>6.5</a:t>
              </a:r>
            </a:p>
          </p:txBody>
        </p:sp>
        <p:sp>
          <p:nvSpPr>
            <p:cNvPr id="153" name="TextBox 152">
              <a:extLst>
                <a:ext uri="{FF2B5EF4-FFF2-40B4-BE49-F238E27FC236}">
                  <a16:creationId xmlns:a16="http://schemas.microsoft.com/office/drawing/2014/main" id="{4CC0EE5A-6E23-40BD-BE60-B3CC5A92580A}"/>
                </a:ext>
              </a:extLst>
            </p:cNvPr>
            <p:cNvSpPr txBox="1"/>
            <p:nvPr/>
          </p:nvSpPr>
          <p:spPr>
            <a:xfrm>
              <a:off x="9418966" y="3417705"/>
              <a:ext cx="412292" cy="307777"/>
            </a:xfrm>
            <a:prstGeom prst="rect">
              <a:avLst/>
            </a:prstGeom>
            <a:noFill/>
          </p:spPr>
          <p:txBody>
            <a:bodyPr wrap="none" rtlCol="0">
              <a:spAutoFit/>
            </a:bodyPr>
            <a:lstStyle/>
            <a:p>
              <a:r>
                <a:rPr lang="en-US" sz="1400" dirty="0"/>
                <a:t>7.5</a:t>
              </a:r>
            </a:p>
          </p:txBody>
        </p:sp>
        <p:sp>
          <p:nvSpPr>
            <p:cNvPr id="155" name="TextBox 154">
              <a:extLst>
                <a:ext uri="{FF2B5EF4-FFF2-40B4-BE49-F238E27FC236}">
                  <a16:creationId xmlns:a16="http://schemas.microsoft.com/office/drawing/2014/main" id="{B2826AF8-AB73-46EA-AD7A-F4B67FA56012}"/>
                </a:ext>
              </a:extLst>
            </p:cNvPr>
            <p:cNvSpPr txBox="1"/>
            <p:nvPr/>
          </p:nvSpPr>
          <p:spPr>
            <a:xfrm>
              <a:off x="10386238" y="3752674"/>
              <a:ext cx="412292" cy="307777"/>
            </a:xfrm>
            <a:prstGeom prst="rect">
              <a:avLst/>
            </a:prstGeom>
            <a:noFill/>
          </p:spPr>
          <p:txBody>
            <a:bodyPr wrap="none" rtlCol="0">
              <a:spAutoFit/>
            </a:bodyPr>
            <a:lstStyle/>
            <a:p>
              <a:r>
                <a:rPr lang="en-US" sz="1400" dirty="0"/>
                <a:t>5.3</a:t>
              </a:r>
            </a:p>
          </p:txBody>
        </p:sp>
        <p:sp>
          <p:nvSpPr>
            <p:cNvPr id="158" name="TextBox 157">
              <a:extLst>
                <a:ext uri="{FF2B5EF4-FFF2-40B4-BE49-F238E27FC236}">
                  <a16:creationId xmlns:a16="http://schemas.microsoft.com/office/drawing/2014/main" id="{DA435072-F674-4CF0-B53B-DDC7545EBCC8}"/>
                </a:ext>
              </a:extLst>
            </p:cNvPr>
            <p:cNvSpPr txBox="1"/>
            <p:nvPr/>
          </p:nvSpPr>
          <p:spPr>
            <a:xfrm>
              <a:off x="10641624" y="3028179"/>
              <a:ext cx="412292" cy="307777"/>
            </a:xfrm>
            <a:prstGeom prst="rect">
              <a:avLst/>
            </a:prstGeom>
            <a:noFill/>
          </p:spPr>
          <p:txBody>
            <a:bodyPr wrap="none" rtlCol="0">
              <a:spAutoFit/>
            </a:bodyPr>
            <a:lstStyle/>
            <a:p>
              <a:r>
                <a:rPr lang="en-US" sz="1400" dirty="0"/>
                <a:t>8.5</a:t>
              </a:r>
            </a:p>
          </p:txBody>
        </p:sp>
        <p:sp>
          <p:nvSpPr>
            <p:cNvPr id="159" name="TextBox 158">
              <a:extLst>
                <a:ext uri="{FF2B5EF4-FFF2-40B4-BE49-F238E27FC236}">
                  <a16:creationId xmlns:a16="http://schemas.microsoft.com/office/drawing/2014/main" id="{093EBE63-2C4C-4D0A-9E08-D8D415B4EB59}"/>
                </a:ext>
              </a:extLst>
            </p:cNvPr>
            <p:cNvSpPr txBox="1"/>
            <p:nvPr/>
          </p:nvSpPr>
          <p:spPr>
            <a:xfrm>
              <a:off x="11008844" y="2932632"/>
              <a:ext cx="412292" cy="307777"/>
            </a:xfrm>
            <a:prstGeom prst="rect">
              <a:avLst/>
            </a:prstGeom>
            <a:noFill/>
          </p:spPr>
          <p:txBody>
            <a:bodyPr wrap="none" rtlCol="0">
              <a:spAutoFit/>
            </a:bodyPr>
            <a:lstStyle/>
            <a:p>
              <a:r>
                <a:rPr lang="en-US" sz="1400" dirty="0"/>
                <a:t>4.5</a:t>
              </a:r>
            </a:p>
          </p:txBody>
        </p:sp>
        <p:sp>
          <p:nvSpPr>
            <p:cNvPr id="160" name="TextBox 159">
              <a:extLst>
                <a:ext uri="{FF2B5EF4-FFF2-40B4-BE49-F238E27FC236}">
                  <a16:creationId xmlns:a16="http://schemas.microsoft.com/office/drawing/2014/main" id="{5C35FBDE-B08C-4323-B9DA-89162095A4BE}"/>
                </a:ext>
              </a:extLst>
            </p:cNvPr>
            <p:cNvSpPr txBox="1"/>
            <p:nvPr/>
          </p:nvSpPr>
          <p:spPr>
            <a:xfrm>
              <a:off x="11523545" y="3093634"/>
              <a:ext cx="412292" cy="307777"/>
            </a:xfrm>
            <a:prstGeom prst="rect">
              <a:avLst/>
            </a:prstGeom>
            <a:noFill/>
          </p:spPr>
          <p:txBody>
            <a:bodyPr wrap="none" rtlCol="0">
              <a:spAutoFit/>
            </a:bodyPr>
            <a:lstStyle/>
            <a:p>
              <a:r>
                <a:rPr lang="en-US" sz="1400" dirty="0"/>
                <a:t>5.5</a:t>
              </a:r>
            </a:p>
          </p:txBody>
        </p:sp>
        <p:sp>
          <p:nvSpPr>
            <p:cNvPr id="161" name="TextBox 160">
              <a:extLst>
                <a:ext uri="{FF2B5EF4-FFF2-40B4-BE49-F238E27FC236}">
                  <a16:creationId xmlns:a16="http://schemas.microsoft.com/office/drawing/2014/main" id="{AEDCA43B-D998-417F-B381-4A5AA9512D63}"/>
                </a:ext>
              </a:extLst>
            </p:cNvPr>
            <p:cNvSpPr txBox="1"/>
            <p:nvPr/>
          </p:nvSpPr>
          <p:spPr>
            <a:xfrm>
              <a:off x="9685140" y="2762506"/>
              <a:ext cx="412292" cy="307777"/>
            </a:xfrm>
            <a:prstGeom prst="rect">
              <a:avLst/>
            </a:prstGeom>
            <a:noFill/>
          </p:spPr>
          <p:txBody>
            <a:bodyPr wrap="none" rtlCol="0">
              <a:spAutoFit/>
            </a:bodyPr>
            <a:lstStyle/>
            <a:p>
              <a:r>
                <a:rPr lang="en-US" sz="1400" dirty="0"/>
                <a:t>5.5</a:t>
              </a:r>
            </a:p>
          </p:txBody>
        </p:sp>
        <p:sp>
          <p:nvSpPr>
            <p:cNvPr id="167" name="TextBox 166">
              <a:extLst>
                <a:ext uri="{FF2B5EF4-FFF2-40B4-BE49-F238E27FC236}">
                  <a16:creationId xmlns:a16="http://schemas.microsoft.com/office/drawing/2014/main" id="{4ED4D5AE-FC94-49E7-8C53-6E51B073F5F0}"/>
                </a:ext>
              </a:extLst>
            </p:cNvPr>
            <p:cNvSpPr txBox="1"/>
            <p:nvPr/>
          </p:nvSpPr>
          <p:spPr>
            <a:xfrm>
              <a:off x="9500441" y="5338149"/>
              <a:ext cx="1741181"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Uncertainty &lt; 10nm</a:t>
              </a:r>
              <a:endParaRPr lang="en-US" sz="1400" dirty="0"/>
            </a:p>
          </p:txBody>
        </p:sp>
      </p:grpSp>
    </p:spTree>
    <p:extLst>
      <p:ext uri="{BB962C8B-B14F-4D97-AF65-F5344CB8AC3E}">
        <p14:creationId xmlns:p14="http://schemas.microsoft.com/office/powerpoint/2010/main" val="71026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63" grpId="0"/>
      <p:bldP spid="1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Drift-correction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49</a:t>
            </a:fld>
            <a:endParaRPr lang="en-US"/>
          </a:p>
        </p:txBody>
      </p:sp>
      <p:pic>
        <p:nvPicPr>
          <p:cNvPr id="36" name="single_fiducial_every50frames.avi">
            <a:hlinkClick r:id="" action="ppaction://media"/>
            <a:extLst>
              <a:ext uri="{FF2B5EF4-FFF2-40B4-BE49-F238E27FC236}">
                <a16:creationId xmlns:a16="http://schemas.microsoft.com/office/drawing/2014/main" id="{8178621B-6748-4C25-99B2-0DBA76952F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7531" y="2353375"/>
            <a:ext cx="2209800" cy="2599766"/>
          </a:xfrm>
          <a:prstGeom prst="rect">
            <a:avLst/>
          </a:prstGeom>
          <a:ln>
            <a:solidFill>
              <a:schemeClr val="tx1"/>
            </a:solidFill>
          </a:ln>
        </p:spPr>
      </p:pic>
      <p:pic>
        <p:nvPicPr>
          <p:cNvPr id="49" name="Picture 2">
            <a:extLst>
              <a:ext uri="{FF2B5EF4-FFF2-40B4-BE49-F238E27FC236}">
                <a16:creationId xmlns:a16="http://schemas.microsoft.com/office/drawing/2014/main" id="{C549C6C2-52DE-4414-AF65-5126545D2D5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45621" y="2354091"/>
            <a:ext cx="2209799" cy="25983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a:extLst>
              <a:ext uri="{FF2B5EF4-FFF2-40B4-BE49-F238E27FC236}">
                <a16:creationId xmlns:a16="http://schemas.microsoft.com/office/drawing/2014/main" id="{63BA0848-A820-46D5-8A87-09C65E56D8F4}"/>
              </a:ext>
            </a:extLst>
          </p:cNvPr>
          <p:cNvCxnSpPr/>
          <p:nvPr/>
        </p:nvCxnSpPr>
        <p:spPr>
          <a:xfrm>
            <a:off x="547531" y="5104098"/>
            <a:ext cx="41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DB7AC69-B6B1-4062-A775-904D44A87730}"/>
              </a:ext>
            </a:extLst>
          </p:cNvPr>
          <p:cNvSpPr txBox="1"/>
          <p:nvPr/>
        </p:nvSpPr>
        <p:spPr>
          <a:xfrm>
            <a:off x="469236" y="5180298"/>
            <a:ext cx="91884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0.5 µm</a:t>
            </a:r>
          </a:p>
        </p:txBody>
      </p:sp>
      <p:sp>
        <p:nvSpPr>
          <p:cNvPr id="52" name="TextBox 51">
            <a:extLst>
              <a:ext uri="{FF2B5EF4-FFF2-40B4-BE49-F238E27FC236}">
                <a16:creationId xmlns:a16="http://schemas.microsoft.com/office/drawing/2014/main" id="{43037A8D-3149-49F4-A01C-075040CF77AD}"/>
              </a:ext>
            </a:extLst>
          </p:cNvPr>
          <p:cNvSpPr txBox="1"/>
          <p:nvPr/>
        </p:nvSpPr>
        <p:spPr>
          <a:xfrm>
            <a:off x="547531" y="1827498"/>
            <a:ext cx="19812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 min movie</a:t>
            </a:r>
          </a:p>
        </p:txBody>
      </p:sp>
      <p:sp>
        <p:nvSpPr>
          <p:cNvPr id="5" name="TextBox 4">
            <a:extLst>
              <a:ext uri="{FF2B5EF4-FFF2-40B4-BE49-F238E27FC236}">
                <a16:creationId xmlns:a16="http://schemas.microsoft.com/office/drawing/2014/main" id="{B5C9CDBF-0D43-4EB4-92FF-69B34AED4D08}"/>
              </a:ext>
            </a:extLst>
          </p:cNvPr>
          <p:cNvSpPr txBox="1"/>
          <p:nvPr/>
        </p:nvSpPr>
        <p:spPr>
          <a:xfrm>
            <a:off x="445033" y="5773409"/>
            <a:ext cx="1159807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Drift becomes a limiting factor in achieving high resolution. Fortunately, it can be corrected for by fiducial-based or image-based (cross-correlation) strategies. </a:t>
            </a:r>
          </a:p>
        </p:txBody>
      </p:sp>
      <p:grpSp>
        <p:nvGrpSpPr>
          <p:cNvPr id="7" name="Group 6">
            <a:extLst>
              <a:ext uri="{FF2B5EF4-FFF2-40B4-BE49-F238E27FC236}">
                <a16:creationId xmlns:a16="http://schemas.microsoft.com/office/drawing/2014/main" id="{1AA5FB37-2C6E-42FE-AA54-35D262F960ED}"/>
              </a:ext>
            </a:extLst>
          </p:cNvPr>
          <p:cNvGrpSpPr/>
          <p:nvPr/>
        </p:nvGrpSpPr>
        <p:grpSpPr>
          <a:xfrm>
            <a:off x="5867782" y="2360898"/>
            <a:ext cx="2187196" cy="3120743"/>
            <a:chOff x="5867782" y="2360898"/>
            <a:chExt cx="2187196" cy="3120743"/>
          </a:xfrm>
        </p:grpSpPr>
        <p:sp>
          <p:nvSpPr>
            <p:cNvPr id="44" name="Plus Sign 43">
              <a:extLst>
                <a:ext uri="{FF2B5EF4-FFF2-40B4-BE49-F238E27FC236}">
                  <a16:creationId xmlns:a16="http://schemas.microsoft.com/office/drawing/2014/main" id="{641ABCE3-6374-4D68-9A7D-C821C71BA5D2}"/>
                </a:ext>
              </a:extLst>
            </p:cNvPr>
            <p:cNvSpPr/>
            <p:nvPr/>
          </p:nvSpPr>
          <p:spPr>
            <a:xfrm>
              <a:off x="7110774" y="3867683"/>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us Sign 52">
              <a:extLst>
                <a:ext uri="{FF2B5EF4-FFF2-40B4-BE49-F238E27FC236}">
                  <a16:creationId xmlns:a16="http://schemas.microsoft.com/office/drawing/2014/main" id="{779E60CA-F389-4F76-A3B3-4F2826D7441A}"/>
                </a:ext>
              </a:extLst>
            </p:cNvPr>
            <p:cNvSpPr/>
            <p:nvPr/>
          </p:nvSpPr>
          <p:spPr>
            <a:xfrm>
              <a:off x="6973834" y="3679399"/>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lus Sign 53">
              <a:extLst>
                <a:ext uri="{FF2B5EF4-FFF2-40B4-BE49-F238E27FC236}">
                  <a16:creationId xmlns:a16="http://schemas.microsoft.com/office/drawing/2014/main" id="{69C156AB-3D57-493A-9094-5FD21DF85E2B}"/>
                </a:ext>
              </a:extLst>
            </p:cNvPr>
            <p:cNvSpPr/>
            <p:nvPr/>
          </p:nvSpPr>
          <p:spPr>
            <a:xfrm>
              <a:off x="6439249" y="3136636"/>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us Sign 54">
              <a:extLst>
                <a:ext uri="{FF2B5EF4-FFF2-40B4-BE49-F238E27FC236}">
                  <a16:creationId xmlns:a16="http://schemas.microsoft.com/office/drawing/2014/main" id="{EB7AE142-DD81-44B6-B3B6-DFFFCE10E3D9}"/>
                </a:ext>
              </a:extLst>
            </p:cNvPr>
            <p:cNvSpPr/>
            <p:nvPr/>
          </p:nvSpPr>
          <p:spPr>
            <a:xfrm>
              <a:off x="6617085" y="3302907"/>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lus Sign 56">
              <a:extLst>
                <a:ext uri="{FF2B5EF4-FFF2-40B4-BE49-F238E27FC236}">
                  <a16:creationId xmlns:a16="http://schemas.microsoft.com/office/drawing/2014/main" id="{B4FAD9FC-0182-4A9F-919C-67CEF5336B04}"/>
                </a:ext>
              </a:extLst>
            </p:cNvPr>
            <p:cNvSpPr/>
            <p:nvPr/>
          </p:nvSpPr>
          <p:spPr>
            <a:xfrm>
              <a:off x="6768212" y="3451752"/>
              <a:ext cx="748940" cy="757182"/>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lus Sign 57">
              <a:extLst>
                <a:ext uri="{FF2B5EF4-FFF2-40B4-BE49-F238E27FC236}">
                  <a16:creationId xmlns:a16="http://schemas.microsoft.com/office/drawing/2014/main" id="{17DEF9BD-748E-43FE-BB62-1AF408AE0173}"/>
                </a:ext>
              </a:extLst>
            </p:cNvPr>
            <p:cNvSpPr/>
            <p:nvPr/>
          </p:nvSpPr>
          <p:spPr>
            <a:xfrm>
              <a:off x="6312259" y="2955004"/>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lus Sign 58">
              <a:extLst>
                <a:ext uri="{FF2B5EF4-FFF2-40B4-BE49-F238E27FC236}">
                  <a16:creationId xmlns:a16="http://schemas.microsoft.com/office/drawing/2014/main" id="{EC7B8522-D828-4550-8360-1EFE27C0E472}"/>
                </a:ext>
              </a:extLst>
            </p:cNvPr>
            <p:cNvSpPr/>
            <p:nvPr/>
          </p:nvSpPr>
          <p:spPr>
            <a:xfrm>
              <a:off x="6134267" y="2672644"/>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660867-CBAB-4F87-9D9E-C9F639074C47}"/>
                </a:ext>
              </a:extLst>
            </p:cNvPr>
            <p:cNvSpPr/>
            <p:nvPr/>
          </p:nvSpPr>
          <p:spPr>
            <a:xfrm>
              <a:off x="5867782" y="2360898"/>
              <a:ext cx="2187196" cy="259833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557294C6-06AA-4097-BF4E-B6441220EFAE}"/>
                </a:ext>
              </a:extLst>
            </p:cNvPr>
            <p:cNvSpPr txBox="1"/>
            <p:nvPr/>
          </p:nvSpPr>
          <p:spPr>
            <a:xfrm>
              <a:off x="6150367" y="5081531"/>
              <a:ext cx="163619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uncorrected</a:t>
              </a:r>
            </a:p>
          </p:txBody>
        </p:sp>
      </p:grpSp>
      <p:grpSp>
        <p:nvGrpSpPr>
          <p:cNvPr id="9" name="Group 8">
            <a:extLst>
              <a:ext uri="{FF2B5EF4-FFF2-40B4-BE49-F238E27FC236}">
                <a16:creationId xmlns:a16="http://schemas.microsoft.com/office/drawing/2014/main" id="{C98424FE-7CB5-4B1D-AA91-8F6307B606F7}"/>
              </a:ext>
            </a:extLst>
          </p:cNvPr>
          <p:cNvGrpSpPr/>
          <p:nvPr/>
        </p:nvGrpSpPr>
        <p:grpSpPr>
          <a:xfrm>
            <a:off x="8251349" y="2354091"/>
            <a:ext cx="3377660" cy="3127550"/>
            <a:chOff x="8251349" y="2354091"/>
            <a:chExt cx="3377660" cy="3127550"/>
          </a:xfrm>
        </p:grpSpPr>
        <p:sp>
          <p:nvSpPr>
            <p:cNvPr id="21" name="Arrow: Right 20">
              <a:extLst>
                <a:ext uri="{FF2B5EF4-FFF2-40B4-BE49-F238E27FC236}">
                  <a16:creationId xmlns:a16="http://schemas.microsoft.com/office/drawing/2014/main" id="{5DC4605E-B767-4EE2-952F-528A98A93E30}"/>
                </a:ext>
              </a:extLst>
            </p:cNvPr>
            <p:cNvSpPr/>
            <p:nvPr/>
          </p:nvSpPr>
          <p:spPr>
            <a:xfrm>
              <a:off x="8251349" y="3609155"/>
              <a:ext cx="978408" cy="484632"/>
            </a:xfrm>
            <a:prstGeom prst="rightArrow">
              <a:avLst>
                <a:gd name="adj1" fmla="val 20595"/>
                <a:gd name="adj2" fmla="val 549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6053B4D-D7B0-49E4-B4BC-2BD5C43A613B}"/>
                </a:ext>
              </a:extLst>
            </p:cNvPr>
            <p:cNvGrpSpPr/>
            <p:nvPr/>
          </p:nvGrpSpPr>
          <p:grpSpPr>
            <a:xfrm>
              <a:off x="9441813" y="2354091"/>
              <a:ext cx="2187196" cy="3127550"/>
              <a:chOff x="9441813" y="2354091"/>
              <a:chExt cx="2187196" cy="3127550"/>
            </a:xfrm>
          </p:grpSpPr>
          <p:sp>
            <p:nvSpPr>
              <p:cNvPr id="66" name="Rectangle 65">
                <a:extLst>
                  <a:ext uri="{FF2B5EF4-FFF2-40B4-BE49-F238E27FC236}">
                    <a16:creationId xmlns:a16="http://schemas.microsoft.com/office/drawing/2014/main" id="{2B0751B3-46E4-469F-AC65-0FFEC35FD2BB}"/>
                  </a:ext>
                </a:extLst>
              </p:cNvPr>
              <p:cNvSpPr/>
              <p:nvPr/>
            </p:nvSpPr>
            <p:spPr>
              <a:xfrm>
                <a:off x="9441813" y="2354091"/>
                <a:ext cx="2187196" cy="259833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79295F0-348D-47A5-B93E-2D98C0AF20F0}"/>
                  </a:ext>
                </a:extLst>
              </p:cNvPr>
              <p:cNvSpPr txBox="1"/>
              <p:nvPr/>
            </p:nvSpPr>
            <p:spPr>
              <a:xfrm>
                <a:off x="9885644" y="5081531"/>
                <a:ext cx="1299534"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corrected</a:t>
                </a:r>
              </a:p>
            </p:txBody>
          </p:sp>
          <p:sp>
            <p:nvSpPr>
              <p:cNvPr id="23" name="Plus Sign 22">
                <a:extLst>
                  <a:ext uri="{FF2B5EF4-FFF2-40B4-BE49-F238E27FC236}">
                    <a16:creationId xmlns:a16="http://schemas.microsoft.com/office/drawing/2014/main" id="{BADC597F-F064-4652-963C-E5D80E8CF126}"/>
                  </a:ext>
                </a:extLst>
              </p:cNvPr>
              <p:cNvSpPr/>
              <p:nvPr/>
            </p:nvSpPr>
            <p:spPr>
              <a:xfrm>
                <a:off x="9691820" y="2681853"/>
                <a:ext cx="724395" cy="724395"/>
              </a:xfrm>
              <a:prstGeom prst="mathPlus">
                <a:avLst>
                  <a:gd name="adj1" fmla="val 7126"/>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2679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6"/>
                                        </p:tgtEl>
                                      </p:cBhvr>
                                    </p:cmd>
                                  </p:childTnLst>
                                </p:cTn>
                              </p:par>
                            </p:childTnLst>
                          </p:cTn>
                        </p:par>
                      </p:childTnLst>
                    </p:cTn>
                  </p:par>
                </p:childTnLst>
              </p:cTn>
              <p:nextCondLst>
                <p:cond evt="onClick" delay="0">
                  <p:tgtEl>
                    <p:spTgt spid="36"/>
                  </p:tgtEl>
                </p:cond>
              </p:nextCondLst>
            </p:seq>
            <p:video>
              <p:cMediaNode vol="80000">
                <p:cTn id="29" repeatCount="indefinite" fill="hold" display="0">
                  <p:stCondLst>
                    <p:cond delay="indefinite"/>
                  </p:stCondLst>
                </p:cTn>
                <p:tgtEl>
                  <p:spTgt spid="36"/>
                </p:tgtEl>
              </p:cMediaNode>
            </p:vide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1" name="Objekt 4100" hidden="1">
            <a:extLst>
              <a:ext uri="{FF2B5EF4-FFF2-40B4-BE49-F238E27FC236}">
                <a16:creationId xmlns:a16="http://schemas.microsoft.com/office/drawing/2014/main" id="{E60FCA05-BB20-4911-A2C4-A62EAF2E2BCC}"/>
              </a:ext>
            </a:extLst>
          </p:cNvPr>
          <p:cNvGraphicFramePr>
            <a:graphicFrameLocks noChangeAspect="1"/>
          </p:cNvGraphicFramePr>
          <p:nvPr>
            <p:custDataLst>
              <p:tags r:id="rId2"/>
            </p:custDataLst>
            <p:extLst>
              <p:ext uri="{D42A27DB-BD31-4B8C-83A1-F6EECF244321}">
                <p14:modId xmlns:p14="http://schemas.microsoft.com/office/powerpoint/2010/main" val="3425797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2" name="think-cell Folie" r:id="rId5" imgW="416" imgH="416" progId="TCLayout.ActiveDocument.1">
                  <p:embed/>
                </p:oleObj>
              </mc:Choice>
              <mc:Fallback>
                <p:oleObj name="think-cell Folie" r:id="rId5" imgW="416" imgH="416" progId="TCLayout.ActiveDocument.1">
                  <p:embed/>
                  <p:pic>
                    <p:nvPicPr>
                      <p:cNvPr id="4101" name="Objekt 4100" hidden="1">
                        <a:extLst>
                          <a:ext uri="{FF2B5EF4-FFF2-40B4-BE49-F238E27FC236}">
                            <a16:creationId xmlns:a16="http://schemas.microsoft.com/office/drawing/2014/main" id="{E60FCA05-BB20-4911-A2C4-A62EAF2E2B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Major discoveries enabled by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a:t>
            </a:fld>
            <a:endParaRPr lang="en-US"/>
          </a:p>
        </p:txBody>
      </p:sp>
      <p:pic>
        <p:nvPicPr>
          <p:cNvPr id="15364" name="Picture 4" descr="Fig. 5">
            <a:extLst>
              <a:ext uri="{FF2B5EF4-FFF2-40B4-BE49-F238E27FC236}">
                <a16:creationId xmlns:a16="http://schemas.microsoft.com/office/drawing/2014/main" id="{0254888B-434C-4993-89FA-7B4F88C175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44593"/>
          <a:stretch/>
        </p:blipFill>
        <p:spPr bwMode="auto">
          <a:xfrm>
            <a:off x="977870" y="1964583"/>
            <a:ext cx="10236260" cy="3924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0">
            <a:extLst>
              <a:ext uri="{FF2B5EF4-FFF2-40B4-BE49-F238E27FC236}">
                <a16:creationId xmlns:a16="http://schemas.microsoft.com/office/drawing/2014/main" id="{D542AEC1-B48F-4539-A82F-AADC3029B726}"/>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spTree>
    <p:extLst>
      <p:ext uri="{BB962C8B-B14F-4D97-AF65-F5344CB8AC3E}">
        <p14:creationId xmlns:p14="http://schemas.microsoft.com/office/powerpoint/2010/main" val="1697424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Grouping / Blink-correction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50</a:t>
            </a:fld>
            <a:endParaRPr lang="en-US"/>
          </a:p>
        </p:txBody>
      </p:sp>
      <p:grpSp>
        <p:nvGrpSpPr>
          <p:cNvPr id="6" name="Group 5">
            <a:extLst>
              <a:ext uri="{FF2B5EF4-FFF2-40B4-BE49-F238E27FC236}">
                <a16:creationId xmlns:a16="http://schemas.microsoft.com/office/drawing/2014/main" id="{0EC6A7C1-DF3F-4B6D-9A99-581BCE92878E}"/>
              </a:ext>
            </a:extLst>
          </p:cNvPr>
          <p:cNvGrpSpPr/>
          <p:nvPr/>
        </p:nvGrpSpPr>
        <p:grpSpPr>
          <a:xfrm>
            <a:off x="4651410" y="2988321"/>
            <a:ext cx="2688830" cy="2502446"/>
            <a:chOff x="4651410" y="2988321"/>
            <a:chExt cx="2688830" cy="2502446"/>
          </a:xfrm>
        </p:grpSpPr>
        <p:sp>
          <p:nvSpPr>
            <p:cNvPr id="16" name="Oval 15">
              <a:extLst>
                <a:ext uri="{FF2B5EF4-FFF2-40B4-BE49-F238E27FC236}">
                  <a16:creationId xmlns:a16="http://schemas.microsoft.com/office/drawing/2014/main" id="{0DA5C07B-2764-4310-8843-6C1D9D2CE6AA}"/>
                </a:ext>
              </a:extLst>
            </p:cNvPr>
            <p:cNvSpPr/>
            <p:nvPr/>
          </p:nvSpPr>
          <p:spPr>
            <a:xfrm>
              <a:off x="5320142" y="3470669"/>
              <a:ext cx="2020098" cy="2020098"/>
            </a:xfrm>
            <a:prstGeom prst="ellipse">
              <a:avLst/>
            </a:prstGeom>
            <a:no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52EFADFD-3343-48F0-BF9C-3497761FC9BB}"/>
                </a:ext>
              </a:extLst>
            </p:cNvPr>
            <p:cNvSpPr txBox="1"/>
            <p:nvPr/>
          </p:nvSpPr>
          <p:spPr>
            <a:xfrm>
              <a:off x="4651410" y="2988321"/>
              <a:ext cx="2426161" cy="338554"/>
            </a:xfrm>
            <a:prstGeom prst="rect">
              <a:avLst/>
            </a:prstGeom>
            <a:noFill/>
          </p:spPr>
          <p:txBody>
            <a:bodyPr wrap="square" rtlCol="0">
              <a:spAutoFit/>
            </a:bodyPr>
            <a:lstStyle/>
            <a:p>
              <a:r>
                <a:rPr lang="en-US" sz="1600" b="1" dirty="0">
                  <a:solidFill>
                    <a:schemeClr val="accent1"/>
                  </a:solidFill>
                  <a:latin typeface="Arial" panose="020B0604020202020204" pitchFamily="34" charset="0"/>
                  <a:cs typeface="Arial" panose="020B0604020202020204" pitchFamily="34" charset="0"/>
                </a:rPr>
                <a:t>Grouping radius </a:t>
              </a:r>
              <a:r>
                <a:rPr lang="en-US" sz="1600" b="1" dirty="0" err="1">
                  <a:solidFill>
                    <a:schemeClr val="accent1"/>
                  </a:solidFill>
                  <a:latin typeface="Arial" panose="020B0604020202020204" pitchFamily="34" charset="0"/>
                  <a:cs typeface="Arial" panose="020B0604020202020204" pitchFamily="34" charset="0"/>
                </a:rPr>
                <a:t>r</a:t>
              </a:r>
              <a:r>
                <a:rPr lang="en-US" sz="1600" b="1" baseline="-25000" dirty="0" err="1">
                  <a:solidFill>
                    <a:schemeClr val="accent1"/>
                  </a:solidFill>
                  <a:latin typeface="Arial" panose="020B0604020202020204" pitchFamily="34" charset="0"/>
                  <a:cs typeface="Arial" panose="020B0604020202020204" pitchFamily="34" charset="0"/>
                </a:rPr>
                <a:t>g</a:t>
              </a:r>
              <a:endParaRPr lang="en-US" sz="1600" b="1" baseline="-25000" dirty="0">
                <a:solidFill>
                  <a:schemeClr val="accent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9EFC3FCE-542C-487A-AFA5-F90F4CE0FE1F}"/>
              </a:ext>
            </a:extLst>
          </p:cNvPr>
          <p:cNvGrpSpPr/>
          <p:nvPr/>
        </p:nvGrpSpPr>
        <p:grpSpPr>
          <a:xfrm>
            <a:off x="476189" y="2125606"/>
            <a:ext cx="4026541" cy="3802378"/>
            <a:chOff x="476189" y="2125606"/>
            <a:chExt cx="4026541" cy="3802378"/>
          </a:xfrm>
        </p:grpSpPr>
        <p:sp>
          <p:nvSpPr>
            <p:cNvPr id="23" name="TextBox 22">
              <a:extLst>
                <a:ext uri="{FF2B5EF4-FFF2-40B4-BE49-F238E27FC236}">
                  <a16:creationId xmlns:a16="http://schemas.microsoft.com/office/drawing/2014/main" id="{CA9964D3-4AF3-4ABE-BA7A-14E616C38410}"/>
                </a:ext>
              </a:extLst>
            </p:cNvPr>
            <p:cNvSpPr txBox="1"/>
            <p:nvPr/>
          </p:nvSpPr>
          <p:spPr>
            <a:xfrm>
              <a:off x="1569401" y="2125606"/>
              <a:ext cx="2589069" cy="430887"/>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According to time</a:t>
              </a:r>
            </a:p>
          </p:txBody>
        </p:sp>
        <p:sp>
          <p:nvSpPr>
            <p:cNvPr id="7" name="Freeform: Shape 6">
              <a:extLst>
                <a:ext uri="{FF2B5EF4-FFF2-40B4-BE49-F238E27FC236}">
                  <a16:creationId xmlns:a16="http://schemas.microsoft.com/office/drawing/2014/main" id="{852059A1-F0E9-4AD4-A375-8E704F417EAE}"/>
                </a:ext>
              </a:extLst>
            </p:cNvPr>
            <p:cNvSpPr/>
            <p:nvPr/>
          </p:nvSpPr>
          <p:spPr>
            <a:xfrm>
              <a:off x="1128160" y="3387544"/>
              <a:ext cx="3075709" cy="2020106"/>
            </a:xfrm>
            <a:custGeom>
              <a:avLst/>
              <a:gdLst>
                <a:gd name="connsiteX0" fmla="*/ 0 w 4880758"/>
                <a:gd name="connsiteY0" fmla="*/ 1888177 h 2020106"/>
                <a:gd name="connsiteX1" fmla="*/ 71252 w 4880758"/>
                <a:gd name="connsiteY1" fmla="*/ 1876301 h 2020106"/>
                <a:gd name="connsiteX2" fmla="*/ 213756 w 4880758"/>
                <a:gd name="connsiteY2" fmla="*/ 1816925 h 2020106"/>
                <a:gd name="connsiteX3" fmla="*/ 249382 w 4880758"/>
                <a:gd name="connsiteY3" fmla="*/ 1805049 h 2020106"/>
                <a:gd name="connsiteX4" fmla="*/ 285008 w 4880758"/>
                <a:gd name="connsiteY4" fmla="*/ 1816925 h 2020106"/>
                <a:gd name="connsiteX5" fmla="*/ 332509 w 4880758"/>
                <a:gd name="connsiteY5" fmla="*/ 1900052 h 2020106"/>
                <a:gd name="connsiteX6" fmla="*/ 380010 w 4880758"/>
                <a:gd name="connsiteY6" fmla="*/ 1983179 h 2020106"/>
                <a:gd name="connsiteX7" fmla="*/ 498763 w 4880758"/>
                <a:gd name="connsiteY7" fmla="*/ 1900052 h 2020106"/>
                <a:gd name="connsiteX8" fmla="*/ 534389 w 4880758"/>
                <a:gd name="connsiteY8" fmla="*/ 1828800 h 2020106"/>
                <a:gd name="connsiteX9" fmla="*/ 558140 w 4880758"/>
                <a:gd name="connsiteY9" fmla="*/ 1793174 h 2020106"/>
                <a:gd name="connsiteX10" fmla="*/ 605641 w 4880758"/>
                <a:gd name="connsiteY10" fmla="*/ 1781299 h 2020106"/>
                <a:gd name="connsiteX11" fmla="*/ 629392 w 4880758"/>
                <a:gd name="connsiteY11" fmla="*/ 1816925 h 2020106"/>
                <a:gd name="connsiteX12" fmla="*/ 653143 w 4880758"/>
                <a:gd name="connsiteY12" fmla="*/ 1900052 h 2020106"/>
                <a:gd name="connsiteX13" fmla="*/ 688769 w 4880758"/>
                <a:gd name="connsiteY13" fmla="*/ 1911927 h 2020106"/>
                <a:gd name="connsiteX14" fmla="*/ 831273 w 4880758"/>
                <a:gd name="connsiteY14" fmla="*/ 1816925 h 2020106"/>
                <a:gd name="connsiteX15" fmla="*/ 878774 w 4880758"/>
                <a:gd name="connsiteY15" fmla="*/ 1840675 h 2020106"/>
                <a:gd name="connsiteX16" fmla="*/ 902524 w 4880758"/>
                <a:gd name="connsiteY16" fmla="*/ 1876301 h 2020106"/>
                <a:gd name="connsiteX17" fmla="*/ 914400 w 4880758"/>
                <a:gd name="connsiteY17" fmla="*/ 1923803 h 2020106"/>
                <a:gd name="connsiteX18" fmla="*/ 950026 w 4880758"/>
                <a:gd name="connsiteY18" fmla="*/ 1935678 h 2020106"/>
                <a:gd name="connsiteX19" fmla="*/ 1021278 w 4880758"/>
                <a:gd name="connsiteY19" fmla="*/ 1828800 h 2020106"/>
                <a:gd name="connsiteX20" fmla="*/ 1056904 w 4880758"/>
                <a:gd name="connsiteY20" fmla="*/ 1852551 h 2020106"/>
                <a:gd name="connsiteX21" fmla="*/ 1128156 w 4880758"/>
                <a:gd name="connsiteY21" fmla="*/ 1805049 h 2020106"/>
                <a:gd name="connsiteX22" fmla="*/ 1163782 w 4880758"/>
                <a:gd name="connsiteY22" fmla="*/ 1793174 h 2020106"/>
                <a:gd name="connsiteX23" fmla="*/ 1246909 w 4880758"/>
                <a:gd name="connsiteY23" fmla="*/ 1876301 h 2020106"/>
                <a:gd name="connsiteX24" fmla="*/ 1306286 w 4880758"/>
                <a:gd name="connsiteY24" fmla="*/ 1888177 h 2020106"/>
                <a:gd name="connsiteX25" fmla="*/ 1365662 w 4880758"/>
                <a:gd name="connsiteY25" fmla="*/ 1805049 h 2020106"/>
                <a:gd name="connsiteX26" fmla="*/ 1401288 w 4880758"/>
                <a:gd name="connsiteY26" fmla="*/ 1769423 h 2020106"/>
                <a:gd name="connsiteX27" fmla="*/ 1413163 w 4880758"/>
                <a:gd name="connsiteY27" fmla="*/ 1805049 h 2020106"/>
                <a:gd name="connsiteX28" fmla="*/ 1436914 w 4880758"/>
                <a:gd name="connsiteY28" fmla="*/ 1840675 h 2020106"/>
                <a:gd name="connsiteX29" fmla="*/ 1520041 w 4880758"/>
                <a:gd name="connsiteY29" fmla="*/ 1816925 h 2020106"/>
                <a:gd name="connsiteX30" fmla="*/ 1591293 w 4880758"/>
                <a:gd name="connsiteY30" fmla="*/ 1769423 h 2020106"/>
                <a:gd name="connsiteX31" fmla="*/ 1626919 w 4880758"/>
                <a:gd name="connsiteY31" fmla="*/ 1805049 h 2020106"/>
                <a:gd name="connsiteX32" fmla="*/ 1686296 w 4880758"/>
                <a:gd name="connsiteY32" fmla="*/ 1911927 h 2020106"/>
                <a:gd name="connsiteX33" fmla="*/ 1721922 w 4880758"/>
                <a:gd name="connsiteY33" fmla="*/ 1935678 h 2020106"/>
                <a:gd name="connsiteX34" fmla="*/ 1781299 w 4880758"/>
                <a:gd name="connsiteY34" fmla="*/ 2018805 h 2020106"/>
                <a:gd name="connsiteX35" fmla="*/ 1864426 w 4880758"/>
                <a:gd name="connsiteY35" fmla="*/ 2006930 h 2020106"/>
                <a:gd name="connsiteX36" fmla="*/ 1947553 w 4880758"/>
                <a:gd name="connsiteY36" fmla="*/ 1900052 h 2020106"/>
                <a:gd name="connsiteX37" fmla="*/ 1959428 w 4880758"/>
                <a:gd name="connsiteY37" fmla="*/ 1840675 h 2020106"/>
                <a:gd name="connsiteX38" fmla="*/ 1995054 w 4880758"/>
                <a:gd name="connsiteY38" fmla="*/ 1781299 h 2020106"/>
                <a:gd name="connsiteX39" fmla="*/ 2054431 w 4880758"/>
                <a:gd name="connsiteY39" fmla="*/ 1650670 h 2020106"/>
                <a:gd name="connsiteX40" fmla="*/ 2066306 w 4880758"/>
                <a:gd name="connsiteY40" fmla="*/ 1603169 h 2020106"/>
                <a:gd name="connsiteX41" fmla="*/ 2101932 w 4880758"/>
                <a:gd name="connsiteY41" fmla="*/ 1413164 h 2020106"/>
                <a:gd name="connsiteX42" fmla="*/ 2137558 w 4880758"/>
                <a:gd name="connsiteY42" fmla="*/ 1211283 h 2020106"/>
                <a:gd name="connsiteX43" fmla="*/ 2185060 w 4880758"/>
                <a:gd name="connsiteY43" fmla="*/ 890649 h 2020106"/>
                <a:gd name="connsiteX44" fmla="*/ 2208810 w 4880758"/>
                <a:gd name="connsiteY44" fmla="*/ 593766 h 2020106"/>
                <a:gd name="connsiteX45" fmla="*/ 2232561 w 4880758"/>
                <a:gd name="connsiteY45" fmla="*/ 237507 h 2020106"/>
                <a:gd name="connsiteX46" fmla="*/ 2244436 w 4880758"/>
                <a:gd name="connsiteY46" fmla="*/ 190005 h 2020106"/>
                <a:gd name="connsiteX47" fmla="*/ 2256312 w 4880758"/>
                <a:gd name="connsiteY47" fmla="*/ 35626 h 2020106"/>
                <a:gd name="connsiteX48" fmla="*/ 2268187 w 4880758"/>
                <a:gd name="connsiteY48" fmla="*/ 0 h 2020106"/>
                <a:gd name="connsiteX49" fmla="*/ 2291937 w 4880758"/>
                <a:gd name="connsiteY49" fmla="*/ 35626 h 2020106"/>
                <a:gd name="connsiteX50" fmla="*/ 2315688 w 4880758"/>
                <a:gd name="connsiteY50" fmla="*/ 142504 h 2020106"/>
                <a:gd name="connsiteX51" fmla="*/ 2327563 w 4880758"/>
                <a:gd name="connsiteY51" fmla="*/ 213756 h 2020106"/>
                <a:gd name="connsiteX52" fmla="*/ 2339439 w 4880758"/>
                <a:gd name="connsiteY52" fmla="*/ 261257 h 2020106"/>
                <a:gd name="connsiteX53" fmla="*/ 2363189 w 4880758"/>
                <a:gd name="connsiteY53" fmla="*/ 380010 h 2020106"/>
                <a:gd name="connsiteX54" fmla="*/ 2375065 w 4880758"/>
                <a:gd name="connsiteY54" fmla="*/ 498764 h 2020106"/>
                <a:gd name="connsiteX55" fmla="*/ 2386940 w 4880758"/>
                <a:gd name="connsiteY55" fmla="*/ 534390 h 2020106"/>
                <a:gd name="connsiteX56" fmla="*/ 2458192 w 4880758"/>
                <a:gd name="connsiteY56" fmla="*/ 522514 h 2020106"/>
                <a:gd name="connsiteX57" fmla="*/ 2493818 w 4880758"/>
                <a:gd name="connsiteY57" fmla="*/ 475013 h 2020106"/>
                <a:gd name="connsiteX58" fmla="*/ 2505693 w 4880758"/>
                <a:gd name="connsiteY58" fmla="*/ 427512 h 2020106"/>
                <a:gd name="connsiteX59" fmla="*/ 2541319 w 4880758"/>
                <a:gd name="connsiteY59" fmla="*/ 332509 h 2020106"/>
                <a:gd name="connsiteX60" fmla="*/ 2565070 w 4880758"/>
                <a:gd name="connsiteY60" fmla="*/ 213756 h 2020106"/>
                <a:gd name="connsiteX61" fmla="*/ 2588821 w 4880758"/>
                <a:gd name="connsiteY61" fmla="*/ 118753 h 2020106"/>
                <a:gd name="connsiteX62" fmla="*/ 2612571 w 4880758"/>
                <a:gd name="connsiteY62" fmla="*/ 154379 h 2020106"/>
                <a:gd name="connsiteX63" fmla="*/ 2636322 w 4880758"/>
                <a:gd name="connsiteY63" fmla="*/ 308758 h 2020106"/>
                <a:gd name="connsiteX64" fmla="*/ 2660073 w 4880758"/>
                <a:gd name="connsiteY64" fmla="*/ 451262 h 2020106"/>
                <a:gd name="connsiteX65" fmla="*/ 2671948 w 4880758"/>
                <a:gd name="connsiteY65" fmla="*/ 593766 h 2020106"/>
                <a:gd name="connsiteX66" fmla="*/ 2707574 w 4880758"/>
                <a:gd name="connsiteY66" fmla="*/ 771896 h 2020106"/>
                <a:gd name="connsiteX67" fmla="*/ 2731324 w 4880758"/>
                <a:gd name="connsiteY67" fmla="*/ 985652 h 2020106"/>
                <a:gd name="connsiteX68" fmla="*/ 2743200 w 4880758"/>
                <a:gd name="connsiteY68" fmla="*/ 1033153 h 2020106"/>
                <a:gd name="connsiteX69" fmla="*/ 2755075 w 4880758"/>
                <a:gd name="connsiteY69" fmla="*/ 1294410 h 2020106"/>
                <a:gd name="connsiteX70" fmla="*/ 2766950 w 4880758"/>
                <a:gd name="connsiteY70" fmla="*/ 1377538 h 2020106"/>
                <a:gd name="connsiteX71" fmla="*/ 2814452 w 4880758"/>
                <a:gd name="connsiteY71" fmla="*/ 1330036 h 2020106"/>
                <a:gd name="connsiteX72" fmla="*/ 2838202 w 4880758"/>
                <a:gd name="connsiteY72" fmla="*/ 1199408 h 2020106"/>
                <a:gd name="connsiteX73" fmla="*/ 2885704 w 4880758"/>
                <a:gd name="connsiteY73" fmla="*/ 1104405 h 2020106"/>
                <a:gd name="connsiteX74" fmla="*/ 2909454 w 4880758"/>
                <a:gd name="connsiteY74" fmla="*/ 1021278 h 2020106"/>
                <a:gd name="connsiteX75" fmla="*/ 2933205 w 4880758"/>
                <a:gd name="connsiteY75" fmla="*/ 605642 h 2020106"/>
                <a:gd name="connsiteX76" fmla="*/ 2945080 w 4880758"/>
                <a:gd name="connsiteY76" fmla="*/ 534390 h 2020106"/>
                <a:gd name="connsiteX77" fmla="*/ 2956956 w 4880758"/>
                <a:gd name="connsiteY77" fmla="*/ 190005 h 2020106"/>
                <a:gd name="connsiteX78" fmla="*/ 2968831 w 4880758"/>
                <a:gd name="connsiteY78" fmla="*/ 344384 h 2020106"/>
                <a:gd name="connsiteX79" fmla="*/ 2992582 w 4880758"/>
                <a:gd name="connsiteY79" fmla="*/ 391886 h 2020106"/>
                <a:gd name="connsiteX80" fmla="*/ 3004457 w 4880758"/>
                <a:gd name="connsiteY80" fmla="*/ 451262 h 2020106"/>
                <a:gd name="connsiteX81" fmla="*/ 3040083 w 4880758"/>
                <a:gd name="connsiteY81" fmla="*/ 546265 h 2020106"/>
                <a:gd name="connsiteX82" fmla="*/ 3075709 w 4880758"/>
                <a:gd name="connsiteY82" fmla="*/ 676894 h 2020106"/>
                <a:gd name="connsiteX83" fmla="*/ 3087584 w 4880758"/>
                <a:gd name="connsiteY83" fmla="*/ 712520 h 2020106"/>
                <a:gd name="connsiteX84" fmla="*/ 3158836 w 4880758"/>
                <a:gd name="connsiteY84" fmla="*/ 593766 h 2020106"/>
                <a:gd name="connsiteX85" fmla="*/ 3170712 w 4880758"/>
                <a:gd name="connsiteY85" fmla="*/ 415636 h 2020106"/>
                <a:gd name="connsiteX86" fmla="*/ 3206337 w 4880758"/>
                <a:gd name="connsiteY86" fmla="*/ 332509 h 2020106"/>
                <a:gd name="connsiteX87" fmla="*/ 3241963 w 4880758"/>
                <a:gd name="connsiteY87" fmla="*/ 261257 h 2020106"/>
                <a:gd name="connsiteX88" fmla="*/ 3265714 w 4880758"/>
                <a:gd name="connsiteY88" fmla="*/ 498764 h 2020106"/>
                <a:gd name="connsiteX89" fmla="*/ 3277589 w 4880758"/>
                <a:gd name="connsiteY89" fmla="*/ 724395 h 2020106"/>
                <a:gd name="connsiteX90" fmla="*/ 3289465 w 4880758"/>
                <a:gd name="connsiteY90" fmla="*/ 807522 h 2020106"/>
                <a:gd name="connsiteX91" fmla="*/ 3325091 w 4880758"/>
                <a:gd name="connsiteY91" fmla="*/ 866899 h 2020106"/>
                <a:gd name="connsiteX92" fmla="*/ 3360717 w 4880758"/>
                <a:gd name="connsiteY92" fmla="*/ 760021 h 2020106"/>
                <a:gd name="connsiteX93" fmla="*/ 3384467 w 4880758"/>
                <a:gd name="connsiteY93" fmla="*/ 700644 h 2020106"/>
                <a:gd name="connsiteX94" fmla="*/ 3396343 w 4880758"/>
                <a:gd name="connsiteY94" fmla="*/ 653143 h 2020106"/>
                <a:gd name="connsiteX95" fmla="*/ 3408218 w 4880758"/>
                <a:gd name="connsiteY95" fmla="*/ 546265 h 2020106"/>
                <a:gd name="connsiteX96" fmla="*/ 3431969 w 4880758"/>
                <a:gd name="connsiteY96" fmla="*/ 439387 h 2020106"/>
                <a:gd name="connsiteX97" fmla="*/ 3443844 w 4880758"/>
                <a:gd name="connsiteY97" fmla="*/ 285008 h 2020106"/>
                <a:gd name="connsiteX98" fmla="*/ 3455719 w 4880758"/>
                <a:gd name="connsiteY98" fmla="*/ 178130 h 2020106"/>
                <a:gd name="connsiteX99" fmla="*/ 3467595 w 4880758"/>
                <a:gd name="connsiteY99" fmla="*/ 332509 h 2020106"/>
                <a:gd name="connsiteX100" fmla="*/ 3479470 w 4880758"/>
                <a:gd name="connsiteY100" fmla="*/ 558140 h 2020106"/>
                <a:gd name="connsiteX101" fmla="*/ 3526971 w 4880758"/>
                <a:gd name="connsiteY101" fmla="*/ 783771 h 2020106"/>
                <a:gd name="connsiteX102" fmla="*/ 3621974 w 4880758"/>
                <a:gd name="connsiteY102" fmla="*/ 522514 h 2020106"/>
                <a:gd name="connsiteX103" fmla="*/ 3633849 w 4880758"/>
                <a:gd name="connsiteY103" fmla="*/ 475013 h 2020106"/>
                <a:gd name="connsiteX104" fmla="*/ 3645724 w 4880758"/>
                <a:gd name="connsiteY104" fmla="*/ 558140 h 2020106"/>
                <a:gd name="connsiteX105" fmla="*/ 3657600 w 4880758"/>
                <a:gd name="connsiteY105" fmla="*/ 486888 h 2020106"/>
                <a:gd name="connsiteX106" fmla="*/ 3681350 w 4880758"/>
                <a:gd name="connsiteY106" fmla="*/ 439387 h 2020106"/>
                <a:gd name="connsiteX107" fmla="*/ 3693226 w 4880758"/>
                <a:gd name="connsiteY107" fmla="*/ 403761 h 2020106"/>
                <a:gd name="connsiteX108" fmla="*/ 3716976 w 4880758"/>
                <a:gd name="connsiteY108" fmla="*/ 273133 h 2020106"/>
                <a:gd name="connsiteX109" fmla="*/ 3728852 w 4880758"/>
                <a:gd name="connsiteY109" fmla="*/ 201881 h 2020106"/>
                <a:gd name="connsiteX110" fmla="*/ 3716976 w 4880758"/>
                <a:gd name="connsiteY110" fmla="*/ 973777 h 2020106"/>
                <a:gd name="connsiteX111" fmla="*/ 3740727 w 4880758"/>
                <a:gd name="connsiteY111" fmla="*/ 1128156 h 2020106"/>
                <a:gd name="connsiteX112" fmla="*/ 3776353 w 4880758"/>
                <a:gd name="connsiteY112" fmla="*/ 1045029 h 2020106"/>
                <a:gd name="connsiteX113" fmla="*/ 3800104 w 4880758"/>
                <a:gd name="connsiteY113" fmla="*/ 997527 h 2020106"/>
                <a:gd name="connsiteX114" fmla="*/ 3847605 w 4880758"/>
                <a:gd name="connsiteY114" fmla="*/ 878774 h 2020106"/>
                <a:gd name="connsiteX115" fmla="*/ 3859480 w 4880758"/>
                <a:gd name="connsiteY115" fmla="*/ 736270 h 2020106"/>
                <a:gd name="connsiteX116" fmla="*/ 3871356 w 4880758"/>
                <a:gd name="connsiteY116" fmla="*/ 700644 h 2020106"/>
                <a:gd name="connsiteX117" fmla="*/ 3883231 w 4880758"/>
                <a:gd name="connsiteY117" fmla="*/ 629392 h 2020106"/>
                <a:gd name="connsiteX118" fmla="*/ 3906982 w 4880758"/>
                <a:gd name="connsiteY118" fmla="*/ 581891 h 2020106"/>
                <a:gd name="connsiteX119" fmla="*/ 3930732 w 4880758"/>
                <a:gd name="connsiteY119" fmla="*/ 475013 h 2020106"/>
                <a:gd name="connsiteX120" fmla="*/ 3942608 w 4880758"/>
                <a:gd name="connsiteY120" fmla="*/ 332509 h 2020106"/>
                <a:gd name="connsiteX121" fmla="*/ 3954483 w 4880758"/>
                <a:gd name="connsiteY121" fmla="*/ 1068779 h 2020106"/>
                <a:gd name="connsiteX122" fmla="*/ 3966358 w 4880758"/>
                <a:gd name="connsiteY122" fmla="*/ 1282535 h 2020106"/>
                <a:gd name="connsiteX123" fmla="*/ 4025735 w 4880758"/>
                <a:gd name="connsiteY123" fmla="*/ 1733797 h 2020106"/>
                <a:gd name="connsiteX124" fmla="*/ 4096987 w 4880758"/>
                <a:gd name="connsiteY124" fmla="*/ 1864426 h 2020106"/>
                <a:gd name="connsiteX125" fmla="*/ 4108862 w 4880758"/>
                <a:gd name="connsiteY125" fmla="*/ 1828800 h 2020106"/>
                <a:gd name="connsiteX126" fmla="*/ 4144488 w 4880758"/>
                <a:gd name="connsiteY126" fmla="*/ 1769423 h 2020106"/>
                <a:gd name="connsiteX127" fmla="*/ 4191989 w 4880758"/>
                <a:gd name="connsiteY127" fmla="*/ 1686296 h 2020106"/>
                <a:gd name="connsiteX128" fmla="*/ 4227615 w 4880758"/>
                <a:gd name="connsiteY128" fmla="*/ 1698171 h 2020106"/>
                <a:gd name="connsiteX129" fmla="*/ 4263241 w 4880758"/>
                <a:gd name="connsiteY129" fmla="*/ 1721922 h 2020106"/>
                <a:gd name="connsiteX130" fmla="*/ 4322618 w 4880758"/>
                <a:gd name="connsiteY130" fmla="*/ 1710047 h 2020106"/>
                <a:gd name="connsiteX131" fmla="*/ 4346369 w 4880758"/>
                <a:gd name="connsiteY131" fmla="*/ 1828800 h 2020106"/>
                <a:gd name="connsiteX132" fmla="*/ 4358244 w 4880758"/>
                <a:gd name="connsiteY132" fmla="*/ 1793174 h 2020106"/>
                <a:gd name="connsiteX133" fmla="*/ 4405745 w 4880758"/>
                <a:gd name="connsiteY133" fmla="*/ 1745673 h 2020106"/>
                <a:gd name="connsiteX134" fmla="*/ 4441371 w 4880758"/>
                <a:gd name="connsiteY134" fmla="*/ 1757548 h 2020106"/>
                <a:gd name="connsiteX135" fmla="*/ 4524499 w 4880758"/>
                <a:gd name="connsiteY135" fmla="*/ 1745673 h 2020106"/>
                <a:gd name="connsiteX136" fmla="*/ 4548249 w 4880758"/>
                <a:gd name="connsiteY136" fmla="*/ 1781299 h 2020106"/>
                <a:gd name="connsiteX137" fmla="*/ 4595750 w 4880758"/>
                <a:gd name="connsiteY137" fmla="*/ 1816925 h 2020106"/>
                <a:gd name="connsiteX138" fmla="*/ 4631376 w 4880758"/>
                <a:gd name="connsiteY138" fmla="*/ 1769423 h 2020106"/>
                <a:gd name="connsiteX139" fmla="*/ 4655127 w 4880758"/>
                <a:gd name="connsiteY139" fmla="*/ 1710047 h 2020106"/>
                <a:gd name="connsiteX140" fmla="*/ 4690753 w 4880758"/>
                <a:gd name="connsiteY140" fmla="*/ 1733797 h 2020106"/>
                <a:gd name="connsiteX141" fmla="*/ 4738254 w 4880758"/>
                <a:gd name="connsiteY141" fmla="*/ 1816925 h 2020106"/>
                <a:gd name="connsiteX142" fmla="*/ 4785756 w 4880758"/>
                <a:gd name="connsiteY142" fmla="*/ 1828800 h 2020106"/>
                <a:gd name="connsiteX143" fmla="*/ 4821382 w 4880758"/>
                <a:gd name="connsiteY143" fmla="*/ 1757548 h 2020106"/>
                <a:gd name="connsiteX144" fmla="*/ 4845132 w 4880758"/>
                <a:gd name="connsiteY144" fmla="*/ 1793174 h 2020106"/>
                <a:gd name="connsiteX145" fmla="*/ 4880758 w 4880758"/>
                <a:gd name="connsiteY145" fmla="*/ 1781299 h 202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880758" h="2020106">
                  <a:moveTo>
                    <a:pt x="0" y="1888177"/>
                  </a:moveTo>
                  <a:cubicBezTo>
                    <a:pt x="23751" y="1884218"/>
                    <a:pt x="48100" y="1882916"/>
                    <a:pt x="71252" y="1876301"/>
                  </a:cubicBezTo>
                  <a:cubicBezTo>
                    <a:pt x="187350" y="1843130"/>
                    <a:pt x="133638" y="1851261"/>
                    <a:pt x="213756" y="1816925"/>
                  </a:cubicBezTo>
                  <a:cubicBezTo>
                    <a:pt x="225262" y="1811994"/>
                    <a:pt x="237507" y="1809008"/>
                    <a:pt x="249382" y="1805049"/>
                  </a:cubicBezTo>
                  <a:cubicBezTo>
                    <a:pt x="261257" y="1809008"/>
                    <a:pt x="276765" y="1807504"/>
                    <a:pt x="285008" y="1816925"/>
                  </a:cubicBezTo>
                  <a:cubicBezTo>
                    <a:pt x="306023" y="1840943"/>
                    <a:pt x="317227" y="1872035"/>
                    <a:pt x="332509" y="1900052"/>
                  </a:cubicBezTo>
                  <a:cubicBezTo>
                    <a:pt x="377709" y="1982919"/>
                    <a:pt x="334294" y="1914603"/>
                    <a:pt x="380010" y="1983179"/>
                  </a:cubicBezTo>
                  <a:cubicBezTo>
                    <a:pt x="437109" y="1968905"/>
                    <a:pt x="463280" y="1971018"/>
                    <a:pt x="498763" y="1900052"/>
                  </a:cubicBezTo>
                  <a:cubicBezTo>
                    <a:pt x="510638" y="1876301"/>
                    <a:pt x="521493" y="1852012"/>
                    <a:pt x="534389" y="1828800"/>
                  </a:cubicBezTo>
                  <a:cubicBezTo>
                    <a:pt x="541320" y="1816324"/>
                    <a:pt x="546265" y="1801091"/>
                    <a:pt x="558140" y="1793174"/>
                  </a:cubicBezTo>
                  <a:cubicBezTo>
                    <a:pt x="571720" y="1784121"/>
                    <a:pt x="589807" y="1785257"/>
                    <a:pt x="605641" y="1781299"/>
                  </a:cubicBezTo>
                  <a:cubicBezTo>
                    <a:pt x="613558" y="1793174"/>
                    <a:pt x="623770" y="1803807"/>
                    <a:pt x="629392" y="1816925"/>
                  </a:cubicBezTo>
                  <a:cubicBezTo>
                    <a:pt x="629625" y="1817468"/>
                    <a:pt x="647364" y="1894273"/>
                    <a:pt x="653143" y="1900052"/>
                  </a:cubicBezTo>
                  <a:cubicBezTo>
                    <a:pt x="661994" y="1908903"/>
                    <a:pt x="676894" y="1907969"/>
                    <a:pt x="688769" y="1911927"/>
                  </a:cubicBezTo>
                  <a:cubicBezTo>
                    <a:pt x="737769" y="1853127"/>
                    <a:pt x="745287" y="1816925"/>
                    <a:pt x="831273" y="1816925"/>
                  </a:cubicBezTo>
                  <a:cubicBezTo>
                    <a:pt x="848976" y="1816925"/>
                    <a:pt x="862940" y="1832758"/>
                    <a:pt x="878774" y="1840675"/>
                  </a:cubicBezTo>
                  <a:cubicBezTo>
                    <a:pt x="886691" y="1852550"/>
                    <a:pt x="896902" y="1863183"/>
                    <a:pt x="902524" y="1876301"/>
                  </a:cubicBezTo>
                  <a:cubicBezTo>
                    <a:pt x="908953" y="1891303"/>
                    <a:pt x="904204" y="1911058"/>
                    <a:pt x="914400" y="1923803"/>
                  </a:cubicBezTo>
                  <a:cubicBezTo>
                    <a:pt x="922220" y="1933578"/>
                    <a:pt x="938151" y="1931720"/>
                    <a:pt x="950026" y="1935678"/>
                  </a:cubicBezTo>
                  <a:cubicBezTo>
                    <a:pt x="952562" y="1931451"/>
                    <a:pt x="1008909" y="1832923"/>
                    <a:pt x="1021278" y="1828800"/>
                  </a:cubicBezTo>
                  <a:cubicBezTo>
                    <a:pt x="1034818" y="1824287"/>
                    <a:pt x="1045029" y="1844634"/>
                    <a:pt x="1056904" y="1852551"/>
                  </a:cubicBezTo>
                  <a:cubicBezTo>
                    <a:pt x="1141617" y="1824312"/>
                    <a:pt x="1039197" y="1864354"/>
                    <a:pt x="1128156" y="1805049"/>
                  </a:cubicBezTo>
                  <a:cubicBezTo>
                    <a:pt x="1138571" y="1798105"/>
                    <a:pt x="1151907" y="1797132"/>
                    <a:pt x="1163782" y="1793174"/>
                  </a:cubicBezTo>
                  <a:cubicBezTo>
                    <a:pt x="1265284" y="1827007"/>
                    <a:pt x="1103995" y="1765145"/>
                    <a:pt x="1246909" y="1876301"/>
                  </a:cubicBezTo>
                  <a:cubicBezTo>
                    <a:pt x="1262842" y="1888693"/>
                    <a:pt x="1286494" y="1884218"/>
                    <a:pt x="1306286" y="1888177"/>
                  </a:cubicBezTo>
                  <a:cubicBezTo>
                    <a:pt x="1326078" y="1860468"/>
                    <a:pt x="1344390" y="1831639"/>
                    <a:pt x="1365662" y="1805049"/>
                  </a:cubicBezTo>
                  <a:cubicBezTo>
                    <a:pt x="1376153" y="1791935"/>
                    <a:pt x="1384494" y="1769423"/>
                    <a:pt x="1401288" y="1769423"/>
                  </a:cubicBezTo>
                  <a:cubicBezTo>
                    <a:pt x="1413806" y="1769423"/>
                    <a:pt x="1407565" y="1793853"/>
                    <a:pt x="1413163" y="1805049"/>
                  </a:cubicBezTo>
                  <a:cubicBezTo>
                    <a:pt x="1419546" y="1817815"/>
                    <a:pt x="1428997" y="1828800"/>
                    <a:pt x="1436914" y="1840675"/>
                  </a:cubicBezTo>
                  <a:cubicBezTo>
                    <a:pt x="1464623" y="1832758"/>
                    <a:pt x="1493876" y="1829001"/>
                    <a:pt x="1520041" y="1816925"/>
                  </a:cubicBezTo>
                  <a:cubicBezTo>
                    <a:pt x="1545959" y="1804963"/>
                    <a:pt x="1562923" y="1772575"/>
                    <a:pt x="1591293" y="1769423"/>
                  </a:cubicBezTo>
                  <a:cubicBezTo>
                    <a:pt x="1607985" y="1767568"/>
                    <a:pt x="1615044" y="1793174"/>
                    <a:pt x="1626919" y="1805049"/>
                  </a:cubicBezTo>
                  <a:cubicBezTo>
                    <a:pt x="1639294" y="1842173"/>
                    <a:pt x="1651297" y="1888594"/>
                    <a:pt x="1686296" y="1911927"/>
                  </a:cubicBezTo>
                  <a:lnTo>
                    <a:pt x="1721922" y="1935678"/>
                  </a:lnTo>
                  <a:cubicBezTo>
                    <a:pt x="1730629" y="1953091"/>
                    <a:pt x="1754553" y="2013456"/>
                    <a:pt x="1781299" y="2018805"/>
                  </a:cubicBezTo>
                  <a:cubicBezTo>
                    <a:pt x="1808746" y="2024294"/>
                    <a:pt x="1836717" y="2010888"/>
                    <a:pt x="1864426" y="2006930"/>
                  </a:cubicBezTo>
                  <a:cubicBezTo>
                    <a:pt x="1902838" y="1968518"/>
                    <a:pt x="1926599" y="1952437"/>
                    <a:pt x="1947553" y="1900052"/>
                  </a:cubicBezTo>
                  <a:cubicBezTo>
                    <a:pt x="1955049" y="1881311"/>
                    <a:pt x="1951932" y="1859416"/>
                    <a:pt x="1959428" y="1840675"/>
                  </a:cubicBezTo>
                  <a:cubicBezTo>
                    <a:pt x="1968000" y="1819245"/>
                    <a:pt x="1984732" y="1801944"/>
                    <a:pt x="1995054" y="1781299"/>
                  </a:cubicBezTo>
                  <a:cubicBezTo>
                    <a:pt x="2016444" y="1738518"/>
                    <a:pt x="2036667" y="1695079"/>
                    <a:pt x="2054431" y="1650670"/>
                  </a:cubicBezTo>
                  <a:cubicBezTo>
                    <a:pt x="2060492" y="1635516"/>
                    <a:pt x="2062636" y="1619072"/>
                    <a:pt x="2066306" y="1603169"/>
                  </a:cubicBezTo>
                  <a:cubicBezTo>
                    <a:pt x="2106477" y="1429097"/>
                    <a:pt x="2076960" y="1562998"/>
                    <a:pt x="2101932" y="1413164"/>
                  </a:cubicBezTo>
                  <a:cubicBezTo>
                    <a:pt x="2113166" y="1345760"/>
                    <a:pt x="2128407" y="1279001"/>
                    <a:pt x="2137558" y="1211283"/>
                  </a:cubicBezTo>
                  <a:cubicBezTo>
                    <a:pt x="2181922" y="882995"/>
                    <a:pt x="2133024" y="1072775"/>
                    <a:pt x="2185060" y="890649"/>
                  </a:cubicBezTo>
                  <a:cubicBezTo>
                    <a:pt x="2201552" y="742218"/>
                    <a:pt x="2198932" y="781453"/>
                    <a:pt x="2208810" y="593766"/>
                  </a:cubicBezTo>
                  <a:cubicBezTo>
                    <a:pt x="2215675" y="463339"/>
                    <a:pt x="2212239" y="359445"/>
                    <a:pt x="2232561" y="237507"/>
                  </a:cubicBezTo>
                  <a:cubicBezTo>
                    <a:pt x="2235244" y="221408"/>
                    <a:pt x="2240478" y="205839"/>
                    <a:pt x="2244436" y="190005"/>
                  </a:cubicBezTo>
                  <a:cubicBezTo>
                    <a:pt x="2248395" y="138545"/>
                    <a:pt x="2249910" y="86839"/>
                    <a:pt x="2256312" y="35626"/>
                  </a:cubicBezTo>
                  <a:cubicBezTo>
                    <a:pt x="2257865" y="23205"/>
                    <a:pt x="2255669" y="0"/>
                    <a:pt x="2268187" y="0"/>
                  </a:cubicBezTo>
                  <a:cubicBezTo>
                    <a:pt x="2282459" y="0"/>
                    <a:pt x="2284020" y="23751"/>
                    <a:pt x="2291937" y="35626"/>
                  </a:cubicBezTo>
                  <a:cubicBezTo>
                    <a:pt x="2299854" y="71252"/>
                    <a:pt x="2308531" y="106718"/>
                    <a:pt x="2315688" y="142504"/>
                  </a:cubicBezTo>
                  <a:cubicBezTo>
                    <a:pt x="2320410" y="166115"/>
                    <a:pt x="2322841" y="190145"/>
                    <a:pt x="2327563" y="213756"/>
                  </a:cubicBezTo>
                  <a:cubicBezTo>
                    <a:pt x="2330764" y="229760"/>
                    <a:pt x="2336519" y="245199"/>
                    <a:pt x="2339439" y="261257"/>
                  </a:cubicBezTo>
                  <a:cubicBezTo>
                    <a:pt x="2361273" y="381344"/>
                    <a:pt x="2338801" y="306843"/>
                    <a:pt x="2363189" y="380010"/>
                  </a:cubicBezTo>
                  <a:cubicBezTo>
                    <a:pt x="2367148" y="419595"/>
                    <a:pt x="2369016" y="459444"/>
                    <a:pt x="2375065" y="498764"/>
                  </a:cubicBezTo>
                  <a:cubicBezTo>
                    <a:pt x="2376968" y="511136"/>
                    <a:pt x="2374904" y="530951"/>
                    <a:pt x="2386940" y="534390"/>
                  </a:cubicBezTo>
                  <a:cubicBezTo>
                    <a:pt x="2410092" y="541005"/>
                    <a:pt x="2434441" y="526473"/>
                    <a:pt x="2458192" y="522514"/>
                  </a:cubicBezTo>
                  <a:cubicBezTo>
                    <a:pt x="2470067" y="506680"/>
                    <a:pt x="2484967" y="492716"/>
                    <a:pt x="2493818" y="475013"/>
                  </a:cubicBezTo>
                  <a:cubicBezTo>
                    <a:pt x="2501117" y="460415"/>
                    <a:pt x="2501209" y="443205"/>
                    <a:pt x="2505693" y="427512"/>
                  </a:cubicBezTo>
                  <a:cubicBezTo>
                    <a:pt x="2514998" y="394944"/>
                    <a:pt x="2528778" y="363863"/>
                    <a:pt x="2541319" y="332509"/>
                  </a:cubicBezTo>
                  <a:cubicBezTo>
                    <a:pt x="2564593" y="192871"/>
                    <a:pt x="2541448" y="320058"/>
                    <a:pt x="2565070" y="213756"/>
                  </a:cubicBezTo>
                  <a:cubicBezTo>
                    <a:pt x="2584176" y="127777"/>
                    <a:pt x="2567600" y="182413"/>
                    <a:pt x="2588821" y="118753"/>
                  </a:cubicBezTo>
                  <a:cubicBezTo>
                    <a:pt x="2596738" y="130628"/>
                    <a:pt x="2606188" y="141614"/>
                    <a:pt x="2612571" y="154379"/>
                  </a:cubicBezTo>
                  <a:cubicBezTo>
                    <a:pt x="2634459" y="198154"/>
                    <a:pt x="2631366" y="271590"/>
                    <a:pt x="2636322" y="308758"/>
                  </a:cubicBezTo>
                  <a:cubicBezTo>
                    <a:pt x="2662114" y="502201"/>
                    <a:pt x="2633656" y="200300"/>
                    <a:pt x="2660073" y="451262"/>
                  </a:cubicBezTo>
                  <a:cubicBezTo>
                    <a:pt x="2665063" y="498666"/>
                    <a:pt x="2665783" y="546500"/>
                    <a:pt x="2671948" y="593766"/>
                  </a:cubicBezTo>
                  <a:cubicBezTo>
                    <a:pt x="2682858" y="677408"/>
                    <a:pt x="2690778" y="704709"/>
                    <a:pt x="2707574" y="771896"/>
                  </a:cubicBezTo>
                  <a:cubicBezTo>
                    <a:pt x="2714289" y="845765"/>
                    <a:pt x="2718191" y="913424"/>
                    <a:pt x="2731324" y="985652"/>
                  </a:cubicBezTo>
                  <a:cubicBezTo>
                    <a:pt x="2734244" y="1001710"/>
                    <a:pt x="2739241" y="1017319"/>
                    <a:pt x="2743200" y="1033153"/>
                  </a:cubicBezTo>
                  <a:cubicBezTo>
                    <a:pt x="2747158" y="1120239"/>
                    <a:pt x="2749077" y="1207441"/>
                    <a:pt x="2755075" y="1294410"/>
                  </a:cubicBezTo>
                  <a:cubicBezTo>
                    <a:pt x="2757001" y="1322334"/>
                    <a:pt x="2742948" y="1363137"/>
                    <a:pt x="2766950" y="1377538"/>
                  </a:cubicBezTo>
                  <a:cubicBezTo>
                    <a:pt x="2786152" y="1389059"/>
                    <a:pt x="2798618" y="1345870"/>
                    <a:pt x="2814452" y="1330036"/>
                  </a:cubicBezTo>
                  <a:cubicBezTo>
                    <a:pt x="2822369" y="1286493"/>
                    <a:pt x="2824875" y="1241610"/>
                    <a:pt x="2838202" y="1199408"/>
                  </a:cubicBezTo>
                  <a:cubicBezTo>
                    <a:pt x="2848864" y="1165646"/>
                    <a:pt x="2872555" y="1137278"/>
                    <a:pt x="2885704" y="1104405"/>
                  </a:cubicBezTo>
                  <a:cubicBezTo>
                    <a:pt x="2896407" y="1077648"/>
                    <a:pt x="2901537" y="1048987"/>
                    <a:pt x="2909454" y="1021278"/>
                  </a:cubicBezTo>
                  <a:cubicBezTo>
                    <a:pt x="2913480" y="940754"/>
                    <a:pt x="2924181" y="700394"/>
                    <a:pt x="2933205" y="605642"/>
                  </a:cubicBezTo>
                  <a:cubicBezTo>
                    <a:pt x="2935488" y="581672"/>
                    <a:pt x="2941122" y="558141"/>
                    <a:pt x="2945080" y="534390"/>
                  </a:cubicBezTo>
                  <a:cubicBezTo>
                    <a:pt x="2949039" y="419595"/>
                    <a:pt x="2942709" y="303981"/>
                    <a:pt x="2956956" y="190005"/>
                  </a:cubicBezTo>
                  <a:cubicBezTo>
                    <a:pt x="2963358" y="138792"/>
                    <a:pt x="2959862" y="293558"/>
                    <a:pt x="2968831" y="344384"/>
                  </a:cubicBezTo>
                  <a:cubicBezTo>
                    <a:pt x="2971908" y="361818"/>
                    <a:pt x="2984665" y="376052"/>
                    <a:pt x="2992582" y="391886"/>
                  </a:cubicBezTo>
                  <a:cubicBezTo>
                    <a:pt x="2996540" y="411678"/>
                    <a:pt x="2999562" y="431681"/>
                    <a:pt x="3004457" y="451262"/>
                  </a:cubicBezTo>
                  <a:cubicBezTo>
                    <a:pt x="3010663" y="476087"/>
                    <a:pt x="3032816" y="528098"/>
                    <a:pt x="3040083" y="546265"/>
                  </a:cubicBezTo>
                  <a:cubicBezTo>
                    <a:pt x="3056868" y="630194"/>
                    <a:pt x="3045574" y="586490"/>
                    <a:pt x="3075709" y="676894"/>
                  </a:cubicBezTo>
                  <a:lnTo>
                    <a:pt x="3087584" y="712520"/>
                  </a:lnTo>
                  <a:cubicBezTo>
                    <a:pt x="3111633" y="680454"/>
                    <a:pt x="3151265" y="633511"/>
                    <a:pt x="3158836" y="593766"/>
                  </a:cubicBezTo>
                  <a:cubicBezTo>
                    <a:pt x="3169971" y="535309"/>
                    <a:pt x="3164482" y="474818"/>
                    <a:pt x="3170712" y="415636"/>
                  </a:cubicBezTo>
                  <a:cubicBezTo>
                    <a:pt x="3177303" y="353026"/>
                    <a:pt x="3181182" y="382819"/>
                    <a:pt x="3206337" y="332509"/>
                  </a:cubicBezTo>
                  <a:cubicBezTo>
                    <a:pt x="3255503" y="234177"/>
                    <a:pt x="3173899" y="363355"/>
                    <a:pt x="3241963" y="261257"/>
                  </a:cubicBezTo>
                  <a:cubicBezTo>
                    <a:pt x="3249880" y="340426"/>
                    <a:pt x="3259612" y="419434"/>
                    <a:pt x="3265714" y="498764"/>
                  </a:cubicBezTo>
                  <a:cubicBezTo>
                    <a:pt x="3271490" y="573857"/>
                    <a:pt x="3271813" y="649302"/>
                    <a:pt x="3277589" y="724395"/>
                  </a:cubicBezTo>
                  <a:cubicBezTo>
                    <a:pt x="3279736" y="752303"/>
                    <a:pt x="3280614" y="780968"/>
                    <a:pt x="3289465" y="807522"/>
                  </a:cubicBezTo>
                  <a:cubicBezTo>
                    <a:pt x="3296764" y="829419"/>
                    <a:pt x="3313216" y="847107"/>
                    <a:pt x="3325091" y="866899"/>
                  </a:cubicBezTo>
                  <a:cubicBezTo>
                    <a:pt x="3371275" y="797622"/>
                    <a:pt x="3331180" y="868323"/>
                    <a:pt x="3360717" y="760021"/>
                  </a:cubicBezTo>
                  <a:cubicBezTo>
                    <a:pt x="3366326" y="739455"/>
                    <a:pt x="3377726" y="720867"/>
                    <a:pt x="3384467" y="700644"/>
                  </a:cubicBezTo>
                  <a:cubicBezTo>
                    <a:pt x="3389628" y="685161"/>
                    <a:pt x="3392384" y="668977"/>
                    <a:pt x="3396343" y="653143"/>
                  </a:cubicBezTo>
                  <a:cubicBezTo>
                    <a:pt x="3400301" y="617517"/>
                    <a:pt x="3403149" y="581750"/>
                    <a:pt x="3408218" y="546265"/>
                  </a:cubicBezTo>
                  <a:cubicBezTo>
                    <a:pt x="3413245" y="511078"/>
                    <a:pt x="3423323" y="473969"/>
                    <a:pt x="3431969" y="439387"/>
                  </a:cubicBezTo>
                  <a:cubicBezTo>
                    <a:pt x="3435927" y="387927"/>
                    <a:pt x="3439171" y="336408"/>
                    <a:pt x="3443844" y="285008"/>
                  </a:cubicBezTo>
                  <a:cubicBezTo>
                    <a:pt x="3447089" y="249310"/>
                    <a:pt x="3439688" y="146069"/>
                    <a:pt x="3455719" y="178130"/>
                  </a:cubicBezTo>
                  <a:cubicBezTo>
                    <a:pt x="3478801" y="224293"/>
                    <a:pt x="3464375" y="280998"/>
                    <a:pt x="3467595" y="332509"/>
                  </a:cubicBezTo>
                  <a:cubicBezTo>
                    <a:pt x="3472293" y="407677"/>
                    <a:pt x="3475292" y="482942"/>
                    <a:pt x="3479470" y="558140"/>
                  </a:cubicBezTo>
                  <a:cubicBezTo>
                    <a:pt x="3491450" y="773780"/>
                    <a:pt x="3435411" y="722733"/>
                    <a:pt x="3526971" y="783771"/>
                  </a:cubicBezTo>
                  <a:cubicBezTo>
                    <a:pt x="3558639" y="696685"/>
                    <a:pt x="3591662" y="610081"/>
                    <a:pt x="3621974" y="522514"/>
                  </a:cubicBezTo>
                  <a:cubicBezTo>
                    <a:pt x="3627313" y="507091"/>
                    <a:pt x="3624796" y="461433"/>
                    <a:pt x="3633849" y="475013"/>
                  </a:cubicBezTo>
                  <a:cubicBezTo>
                    <a:pt x="3649375" y="498303"/>
                    <a:pt x="3641766" y="530431"/>
                    <a:pt x="3645724" y="558140"/>
                  </a:cubicBezTo>
                  <a:cubicBezTo>
                    <a:pt x="3649683" y="534389"/>
                    <a:pt x="3650681" y="509951"/>
                    <a:pt x="3657600" y="486888"/>
                  </a:cubicBezTo>
                  <a:cubicBezTo>
                    <a:pt x="3662687" y="469932"/>
                    <a:pt x="3674377" y="455658"/>
                    <a:pt x="3681350" y="439387"/>
                  </a:cubicBezTo>
                  <a:cubicBezTo>
                    <a:pt x="3686281" y="427881"/>
                    <a:pt x="3689787" y="415797"/>
                    <a:pt x="3693226" y="403761"/>
                  </a:cubicBezTo>
                  <a:cubicBezTo>
                    <a:pt x="3710157" y="344503"/>
                    <a:pt x="3705764" y="346010"/>
                    <a:pt x="3716976" y="273133"/>
                  </a:cubicBezTo>
                  <a:cubicBezTo>
                    <a:pt x="3720637" y="249335"/>
                    <a:pt x="3724893" y="225632"/>
                    <a:pt x="3728852" y="201881"/>
                  </a:cubicBezTo>
                  <a:cubicBezTo>
                    <a:pt x="3724893" y="459180"/>
                    <a:pt x="3713677" y="716469"/>
                    <a:pt x="3716976" y="973777"/>
                  </a:cubicBezTo>
                  <a:cubicBezTo>
                    <a:pt x="3717643" y="1025838"/>
                    <a:pt x="3719581" y="1080578"/>
                    <a:pt x="3740727" y="1128156"/>
                  </a:cubicBezTo>
                  <a:cubicBezTo>
                    <a:pt x="3746456" y="1141047"/>
                    <a:pt x="3775582" y="1046829"/>
                    <a:pt x="3776353" y="1045029"/>
                  </a:cubicBezTo>
                  <a:cubicBezTo>
                    <a:pt x="3783326" y="1028757"/>
                    <a:pt x="3793130" y="1013799"/>
                    <a:pt x="3800104" y="997527"/>
                  </a:cubicBezTo>
                  <a:cubicBezTo>
                    <a:pt x="3816898" y="958341"/>
                    <a:pt x="3831771" y="918358"/>
                    <a:pt x="3847605" y="878774"/>
                  </a:cubicBezTo>
                  <a:cubicBezTo>
                    <a:pt x="3851563" y="831273"/>
                    <a:pt x="3853180" y="783518"/>
                    <a:pt x="3859480" y="736270"/>
                  </a:cubicBezTo>
                  <a:cubicBezTo>
                    <a:pt x="3861134" y="723862"/>
                    <a:pt x="3868640" y="712864"/>
                    <a:pt x="3871356" y="700644"/>
                  </a:cubicBezTo>
                  <a:cubicBezTo>
                    <a:pt x="3876579" y="677139"/>
                    <a:pt x="3876312" y="652455"/>
                    <a:pt x="3883231" y="629392"/>
                  </a:cubicBezTo>
                  <a:cubicBezTo>
                    <a:pt x="3888318" y="612436"/>
                    <a:pt x="3899065" y="597725"/>
                    <a:pt x="3906982" y="581891"/>
                  </a:cubicBezTo>
                  <a:cubicBezTo>
                    <a:pt x="3914899" y="546265"/>
                    <a:pt x="3925571" y="511141"/>
                    <a:pt x="3930732" y="475013"/>
                  </a:cubicBezTo>
                  <a:cubicBezTo>
                    <a:pt x="3937473" y="427826"/>
                    <a:pt x="3940703" y="284881"/>
                    <a:pt x="3942608" y="332509"/>
                  </a:cubicBezTo>
                  <a:cubicBezTo>
                    <a:pt x="3952419" y="577768"/>
                    <a:pt x="3948349" y="823400"/>
                    <a:pt x="3954483" y="1068779"/>
                  </a:cubicBezTo>
                  <a:cubicBezTo>
                    <a:pt x="3956266" y="1140119"/>
                    <a:pt x="3958756" y="1211579"/>
                    <a:pt x="3966358" y="1282535"/>
                  </a:cubicBezTo>
                  <a:cubicBezTo>
                    <a:pt x="3982521" y="1433389"/>
                    <a:pt x="3977758" y="1589865"/>
                    <a:pt x="4025735" y="1733797"/>
                  </a:cubicBezTo>
                  <a:cubicBezTo>
                    <a:pt x="4065874" y="1854215"/>
                    <a:pt x="4030115" y="1819844"/>
                    <a:pt x="4096987" y="1864426"/>
                  </a:cubicBezTo>
                  <a:cubicBezTo>
                    <a:pt x="4100945" y="1852551"/>
                    <a:pt x="4103264" y="1839996"/>
                    <a:pt x="4108862" y="1828800"/>
                  </a:cubicBezTo>
                  <a:cubicBezTo>
                    <a:pt x="4119184" y="1808155"/>
                    <a:pt x="4136600" y="1791115"/>
                    <a:pt x="4144488" y="1769423"/>
                  </a:cubicBezTo>
                  <a:cubicBezTo>
                    <a:pt x="4177159" y="1679578"/>
                    <a:pt x="4123779" y="1709032"/>
                    <a:pt x="4191989" y="1686296"/>
                  </a:cubicBezTo>
                  <a:cubicBezTo>
                    <a:pt x="4203864" y="1690254"/>
                    <a:pt x="4216419" y="1692573"/>
                    <a:pt x="4227615" y="1698171"/>
                  </a:cubicBezTo>
                  <a:cubicBezTo>
                    <a:pt x="4240381" y="1704554"/>
                    <a:pt x="4249079" y="1720152"/>
                    <a:pt x="4263241" y="1721922"/>
                  </a:cubicBezTo>
                  <a:cubicBezTo>
                    <a:pt x="4283269" y="1724426"/>
                    <a:pt x="4302826" y="1714005"/>
                    <a:pt x="4322618" y="1710047"/>
                  </a:cubicBezTo>
                  <a:cubicBezTo>
                    <a:pt x="4353927" y="1616119"/>
                    <a:pt x="4320698" y="1700446"/>
                    <a:pt x="4346369" y="1828800"/>
                  </a:cubicBezTo>
                  <a:cubicBezTo>
                    <a:pt x="4348824" y="1841075"/>
                    <a:pt x="4350968" y="1803360"/>
                    <a:pt x="4358244" y="1793174"/>
                  </a:cubicBezTo>
                  <a:cubicBezTo>
                    <a:pt x="4371259" y="1774953"/>
                    <a:pt x="4389911" y="1761507"/>
                    <a:pt x="4405745" y="1745673"/>
                  </a:cubicBezTo>
                  <a:cubicBezTo>
                    <a:pt x="4417620" y="1749631"/>
                    <a:pt x="4433551" y="1747773"/>
                    <a:pt x="4441371" y="1757548"/>
                  </a:cubicBezTo>
                  <a:cubicBezTo>
                    <a:pt x="4486319" y="1813731"/>
                    <a:pt x="4392267" y="1855865"/>
                    <a:pt x="4524499" y="1745673"/>
                  </a:cubicBezTo>
                  <a:cubicBezTo>
                    <a:pt x="4532416" y="1757548"/>
                    <a:pt x="4543238" y="1767935"/>
                    <a:pt x="4548249" y="1781299"/>
                  </a:cubicBezTo>
                  <a:cubicBezTo>
                    <a:pt x="4573195" y="1847822"/>
                    <a:pt x="4536067" y="1856713"/>
                    <a:pt x="4595750" y="1816925"/>
                  </a:cubicBezTo>
                  <a:cubicBezTo>
                    <a:pt x="4607625" y="1801091"/>
                    <a:pt x="4621764" y="1786725"/>
                    <a:pt x="4631376" y="1769423"/>
                  </a:cubicBezTo>
                  <a:cubicBezTo>
                    <a:pt x="4641728" y="1750789"/>
                    <a:pt x="4636848" y="1721014"/>
                    <a:pt x="4655127" y="1710047"/>
                  </a:cubicBezTo>
                  <a:cubicBezTo>
                    <a:pt x="4667365" y="1702704"/>
                    <a:pt x="4678878" y="1725880"/>
                    <a:pt x="4690753" y="1733797"/>
                  </a:cubicBezTo>
                  <a:cubicBezTo>
                    <a:pt x="4706587" y="1761506"/>
                    <a:pt x="4715687" y="1794358"/>
                    <a:pt x="4738254" y="1816925"/>
                  </a:cubicBezTo>
                  <a:cubicBezTo>
                    <a:pt x="4749795" y="1828466"/>
                    <a:pt x="4770272" y="1833961"/>
                    <a:pt x="4785756" y="1828800"/>
                  </a:cubicBezTo>
                  <a:cubicBezTo>
                    <a:pt x="4803020" y="1823045"/>
                    <a:pt x="4816771" y="1771379"/>
                    <a:pt x="4821382" y="1757548"/>
                  </a:cubicBezTo>
                  <a:cubicBezTo>
                    <a:pt x="4829299" y="1769423"/>
                    <a:pt x="4831881" y="1787873"/>
                    <a:pt x="4845132" y="1793174"/>
                  </a:cubicBezTo>
                  <a:cubicBezTo>
                    <a:pt x="4856754" y="1797823"/>
                    <a:pt x="4880758" y="1781299"/>
                    <a:pt x="4880758" y="1781299"/>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75C351F0-AC23-49D1-888F-193535CFE98F}"/>
                </a:ext>
              </a:extLst>
            </p:cNvPr>
            <p:cNvCxnSpPr>
              <a:cxnSpLocks/>
            </p:cNvCxnSpPr>
            <p:nvPr/>
          </p:nvCxnSpPr>
          <p:spPr>
            <a:xfrm flipV="1">
              <a:off x="890652" y="2912531"/>
              <a:ext cx="0" cy="266007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98121B6-D192-4384-9AC8-4153429F3BDE}"/>
                </a:ext>
              </a:extLst>
            </p:cNvPr>
            <p:cNvCxnSpPr>
              <a:cxnSpLocks/>
            </p:cNvCxnSpPr>
            <p:nvPr/>
          </p:nvCxnSpPr>
          <p:spPr>
            <a:xfrm>
              <a:off x="890652" y="5582502"/>
              <a:ext cx="361207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922DC4F-7414-4139-B777-6EC585418E7D}"/>
                </a:ext>
              </a:extLst>
            </p:cNvPr>
            <p:cNvSpPr txBox="1"/>
            <p:nvPr/>
          </p:nvSpPr>
          <p:spPr>
            <a:xfrm>
              <a:off x="1846093" y="5589430"/>
              <a:ext cx="135254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Frames</a:t>
              </a:r>
            </a:p>
          </p:txBody>
        </p:sp>
        <p:sp>
          <p:nvSpPr>
            <p:cNvPr id="63" name="TextBox 62">
              <a:extLst>
                <a:ext uri="{FF2B5EF4-FFF2-40B4-BE49-F238E27FC236}">
                  <a16:creationId xmlns:a16="http://schemas.microsoft.com/office/drawing/2014/main" id="{DFDB3461-FB0D-486C-A498-03A2B08A91E3}"/>
                </a:ext>
              </a:extLst>
            </p:cNvPr>
            <p:cNvSpPr txBox="1"/>
            <p:nvPr/>
          </p:nvSpPr>
          <p:spPr>
            <a:xfrm rot="16200000">
              <a:off x="-189483" y="4053216"/>
              <a:ext cx="1669897"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Intensity [AU]</a:t>
              </a:r>
            </a:p>
          </p:txBody>
        </p:sp>
      </p:grpSp>
      <p:grpSp>
        <p:nvGrpSpPr>
          <p:cNvPr id="17" name="Group 16">
            <a:extLst>
              <a:ext uri="{FF2B5EF4-FFF2-40B4-BE49-F238E27FC236}">
                <a16:creationId xmlns:a16="http://schemas.microsoft.com/office/drawing/2014/main" id="{5B3DC497-F9AA-429C-B30C-86F80F8E6693}"/>
              </a:ext>
            </a:extLst>
          </p:cNvPr>
          <p:cNvGrpSpPr/>
          <p:nvPr/>
        </p:nvGrpSpPr>
        <p:grpSpPr>
          <a:xfrm>
            <a:off x="5222816" y="2125606"/>
            <a:ext cx="4533750" cy="4106640"/>
            <a:chOff x="5222816" y="2125606"/>
            <a:chExt cx="4533750" cy="4106640"/>
          </a:xfrm>
        </p:grpSpPr>
        <p:sp>
          <p:nvSpPr>
            <p:cNvPr id="45" name="Plus Sign 44">
              <a:extLst>
                <a:ext uri="{FF2B5EF4-FFF2-40B4-BE49-F238E27FC236}">
                  <a16:creationId xmlns:a16="http://schemas.microsoft.com/office/drawing/2014/main" id="{A0270209-0749-4AA7-B616-923A7CB903DA}"/>
                </a:ext>
              </a:extLst>
            </p:cNvPr>
            <p:cNvSpPr/>
            <p:nvPr/>
          </p:nvSpPr>
          <p:spPr>
            <a:xfrm>
              <a:off x="7218134" y="3215308"/>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258100-F819-4FB5-BA62-D119380F2E4C}"/>
                </a:ext>
              </a:extLst>
            </p:cNvPr>
            <p:cNvSpPr txBox="1"/>
            <p:nvPr/>
          </p:nvSpPr>
          <p:spPr>
            <a:xfrm>
              <a:off x="6869404" y="2125606"/>
              <a:ext cx="2887162" cy="430887"/>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According to space</a:t>
              </a:r>
            </a:p>
          </p:txBody>
        </p:sp>
        <p:sp>
          <p:nvSpPr>
            <p:cNvPr id="20" name="Plus Sign 19">
              <a:extLst>
                <a:ext uri="{FF2B5EF4-FFF2-40B4-BE49-F238E27FC236}">
                  <a16:creationId xmlns:a16="http://schemas.microsoft.com/office/drawing/2014/main" id="{63275EB3-7CEE-4B09-9F1F-F47DCA363755}"/>
                </a:ext>
              </a:extLst>
            </p:cNvPr>
            <p:cNvSpPr/>
            <p:nvPr/>
          </p:nvSpPr>
          <p:spPr>
            <a:xfrm>
              <a:off x="5403956" y="3924025"/>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us Sign 36">
              <a:extLst>
                <a:ext uri="{FF2B5EF4-FFF2-40B4-BE49-F238E27FC236}">
                  <a16:creationId xmlns:a16="http://schemas.microsoft.com/office/drawing/2014/main" id="{29EAA126-A1F2-4D2D-A026-0BCB6125D494}"/>
                </a:ext>
              </a:extLst>
            </p:cNvPr>
            <p:cNvSpPr/>
            <p:nvPr/>
          </p:nvSpPr>
          <p:spPr>
            <a:xfrm>
              <a:off x="5971306" y="3470669"/>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Sign 37">
              <a:extLst>
                <a:ext uri="{FF2B5EF4-FFF2-40B4-BE49-F238E27FC236}">
                  <a16:creationId xmlns:a16="http://schemas.microsoft.com/office/drawing/2014/main" id="{8944A2E3-4F2F-4CCD-9D11-C9FF67665735}"/>
                </a:ext>
              </a:extLst>
            </p:cNvPr>
            <p:cNvSpPr/>
            <p:nvPr/>
          </p:nvSpPr>
          <p:spPr>
            <a:xfrm>
              <a:off x="5731214" y="3806020"/>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us Sign 38">
              <a:extLst>
                <a:ext uri="{FF2B5EF4-FFF2-40B4-BE49-F238E27FC236}">
                  <a16:creationId xmlns:a16="http://schemas.microsoft.com/office/drawing/2014/main" id="{E9232FAD-2149-4366-B508-AE6F25624685}"/>
                </a:ext>
              </a:extLst>
            </p:cNvPr>
            <p:cNvSpPr/>
            <p:nvPr/>
          </p:nvSpPr>
          <p:spPr>
            <a:xfrm>
              <a:off x="5524002" y="4463177"/>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us Sign 39">
              <a:extLst>
                <a:ext uri="{FF2B5EF4-FFF2-40B4-BE49-F238E27FC236}">
                  <a16:creationId xmlns:a16="http://schemas.microsoft.com/office/drawing/2014/main" id="{E3C99443-1AED-4056-B4C2-535B5F2143C4}"/>
                </a:ext>
              </a:extLst>
            </p:cNvPr>
            <p:cNvSpPr/>
            <p:nvPr/>
          </p:nvSpPr>
          <p:spPr>
            <a:xfrm>
              <a:off x="5556356" y="4076425"/>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us Sign 40">
              <a:extLst>
                <a:ext uri="{FF2B5EF4-FFF2-40B4-BE49-F238E27FC236}">
                  <a16:creationId xmlns:a16="http://schemas.microsoft.com/office/drawing/2014/main" id="{02561E80-9027-49F8-A78A-5E6A1E2AA54B}"/>
                </a:ext>
              </a:extLst>
            </p:cNvPr>
            <p:cNvSpPr/>
            <p:nvPr/>
          </p:nvSpPr>
          <p:spPr>
            <a:xfrm>
              <a:off x="5676402" y="4615577"/>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us Sign 41">
              <a:extLst>
                <a:ext uri="{FF2B5EF4-FFF2-40B4-BE49-F238E27FC236}">
                  <a16:creationId xmlns:a16="http://schemas.microsoft.com/office/drawing/2014/main" id="{6C8BEABA-1F8A-4D7E-A700-ACF979E1D2F4}"/>
                </a:ext>
              </a:extLst>
            </p:cNvPr>
            <p:cNvSpPr/>
            <p:nvPr/>
          </p:nvSpPr>
          <p:spPr>
            <a:xfrm>
              <a:off x="6148138" y="4038820"/>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us Sign 42">
              <a:extLst>
                <a:ext uri="{FF2B5EF4-FFF2-40B4-BE49-F238E27FC236}">
                  <a16:creationId xmlns:a16="http://schemas.microsoft.com/office/drawing/2014/main" id="{DC5066B6-8BCB-48CF-8A98-50375F42CFB6}"/>
                </a:ext>
              </a:extLst>
            </p:cNvPr>
            <p:cNvSpPr/>
            <p:nvPr/>
          </p:nvSpPr>
          <p:spPr>
            <a:xfrm>
              <a:off x="6268184" y="4577972"/>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us Sign 43">
              <a:extLst>
                <a:ext uri="{FF2B5EF4-FFF2-40B4-BE49-F238E27FC236}">
                  <a16:creationId xmlns:a16="http://schemas.microsoft.com/office/drawing/2014/main" id="{641ABCE3-6374-4D68-9A7D-C821C71BA5D2}"/>
                </a:ext>
              </a:extLst>
            </p:cNvPr>
            <p:cNvSpPr/>
            <p:nvPr/>
          </p:nvSpPr>
          <p:spPr>
            <a:xfrm>
              <a:off x="7003168" y="2803785"/>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lus Sign 45">
              <a:extLst>
                <a:ext uri="{FF2B5EF4-FFF2-40B4-BE49-F238E27FC236}">
                  <a16:creationId xmlns:a16="http://schemas.microsoft.com/office/drawing/2014/main" id="{A5F8FF64-2DCC-4E06-843A-9575EF1B352C}"/>
                </a:ext>
              </a:extLst>
            </p:cNvPr>
            <p:cNvSpPr/>
            <p:nvPr/>
          </p:nvSpPr>
          <p:spPr>
            <a:xfrm>
              <a:off x="7346865" y="2967295"/>
              <a:ext cx="724395" cy="724395"/>
            </a:xfrm>
            <a:prstGeom prst="mathPlus">
              <a:avLst>
                <a:gd name="adj1" fmla="val 71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A04C603-9D74-48DF-84D2-2AAB8E7B71E6}"/>
                </a:ext>
              </a:extLst>
            </p:cNvPr>
            <p:cNvSpPr txBox="1"/>
            <p:nvPr/>
          </p:nvSpPr>
          <p:spPr>
            <a:xfrm>
              <a:off x="5222816" y="5585915"/>
              <a:ext cx="221474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Individual molecules</a:t>
              </a:r>
            </a:p>
          </p:txBody>
        </p:sp>
      </p:grpSp>
      <p:grpSp>
        <p:nvGrpSpPr>
          <p:cNvPr id="15" name="Group 14">
            <a:extLst>
              <a:ext uri="{FF2B5EF4-FFF2-40B4-BE49-F238E27FC236}">
                <a16:creationId xmlns:a16="http://schemas.microsoft.com/office/drawing/2014/main" id="{5A2F696C-CA6F-415B-9F77-F75258985B23}"/>
              </a:ext>
            </a:extLst>
          </p:cNvPr>
          <p:cNvGrpSpPr/>
          <p:nvPr/>
        </p:nvGrpSpPr>
        <p:grpSpPr>
          <a:xfrm>
            <a:off x="7696500" y="2843099"/>
            <a:ext cx="3994605" cy="3389147"/>
            <a:chOff x="7696500" y="2843099"/>
            <a:chExt cx="3994605" cy="3389147"/>
          </a:xfrm>
        </p:grpSpPr>
        <p:grpSp>
          <p:nvGrpSpPr>
            <p:cNvPr id="8" name="Group 7">
              <a:extLst>
                <a:ext uri="{FF2B5EF4-FFF2-40B4-BE49-F238E27FC236}">
                  <a16:creationId xmlns:a16="http://schemas.microsoft.com/office/drawing/2014/main" id="{8A7E2116-E44B-4321-A3FB-5ED0A20F8FF9}"/>
                </a:ext>
              </a:extLst>
            </p:cNvPr>
            <p:cNvGrpSpPr/>
            <p:nvPr/>
          </p:nvGrpSpPr>
          <p:grpSpPr>
            <a:xfrm>
              <a:off x="7696500" y="2843099"/>
              <a:ext cx="3604848" cy="2647668"/>
              <a:chOff x="7696500" y="2843099"/>
              <a:chExt cx="3604848" cy="2647668"/>
            </a:xfrm>
          </p:grpSpPr>
          <p:sp>
            <p:nvSpPr>
              <p:cNvPr id="35" name="Oval 34">
                <a:extLst>
                  <a:ext uri="{FF2B5EF4-FFF2-40B4-BE49-F238E27FC236}">
                    <a16:creationId xmlns:a16="http://schemas.microsoft.com/office/drawing/2014/main" id="{59C00897-5FCF-4EAD-A3A8-0086FD7AA29B}"/>
                  </a:ext>
                </a:extLst>
              </p:cNvPr>
              <p:cNvSpPr/>
              <p:nvPr/>
            </p:nvSpPr>
            <p:spPr>
              <a:xfrm>
                <a:off x="8941814" y="3470669"/>
                <a:ext cx="2020098" cy="2020098"/>
              </a:xfrm>
              <a:prstGeom prst="ellipse">
                <a:avLst/>
              </a:prstGeom>
              <a:no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lus Sign 46">
                <a:extLst>
                  <a:ext uri="{FF2B5EF4-FFF2-40B4-BE49-F238E27FC236}">
                    <a16:creationId xmlns:a16="http://schemas.microsoft.com/office/drawing/2014/main" id="{94249DF3-94B0-4AC9-96F3-F5737D8B363E}"/>
                  </a:ext>
                </a:extLst>
              </p:cNvPr>
              <p:cNvSpPr/>
              <p:nvPr/>
            </p:nvSpPr>
            <p:spPr>
              <a:xfrm>
                <a:off x="9017858" y="3908264"/>
                <a:ext cx="1144908" cy="1144908"/>
              </a:xfrm>
              <a:prstGeom prst="mathPlus">
                <a:avLst>
                  <a:gd name="adj1" fmla="val 712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us Sign 47">
                <a:extLst>
                  <a:ext uri="{FF2B5EF4-FFF2-40B4-BE49-F238E27FC236}">
                    <a16:creationId xmlns:a16="http://schemas.microsoft.com/office/drawing/2014/main" id="{492A86B8-EDE1-48F4-AFC8-B3E5117E45BD}"/>
                  </a:ext>
                </a:extLst>
              </p:cNvPr>
              <p:cNvSpPr/>
              <p:nvPr/>
            </p:nvSpPr>
            <p:spPr>
              <a:xfrm>
                <a:off x="10434852" y="2843099"/>
                <a:ext cx="866496" cy="866496"/>
              </a:xfrm>
              <a:prstGeom prst="mathPlus">
                <a:avLst>
                  <a:gd name="adj1" fmla="val 712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5DC4605E-B767-4EE2-952F-528A98A93E30}"/>
                  </a:ext>
                </a:extLst>
              </p:cNvPr>
              <p:cNvSpPr/>
              <p:nvPr/>
            </p:nvSpPr>
            <p:spPr>
              <a:xfrm>
                <a:off x="7696500" y="4238402"/>
                <a:ext cx="978408" cy="484632"/>
              </a:xfrm>
              <a:prstGeom prst="rightArrow">
                <a:avLst>
                  <a:gd name="adj1" fmla="val 20595"/>
                  <a:gd name="adj2" fmla="val 549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id="{BF7D66BA-458E-4522-9627-B0F7CF72F299}"/>
                </a:ext>
              </a:extLst>
            </p:cNvPr>
            <p:cNvSpPr txBox="1"/>
            <p:nvPr/>
          </p:nvSpPr>
          <p:spPr>
            <a:xfrm>
              <a:off x="8212621" y="5585915"/>
              <a:ext cx="34784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Grouped photon-averaged position</a:t>
              </a:r>
            </a:p>
          </p:txBody>
        </p:sp>
      </p:grpSp>
      <p:grpSp>
        <p:nvGrpSpPr>
          <p:cNvPr id="5" name="Group 4">
            <a:extLst>
              <a:ext uri="{FF2B5EF4-FFF2-40B4-BE49-F238E27FC236}">
                <a16:creationId xmlns:a16="http://schemas.microsoft.com/office/drawing/2014/main" id="{E36C2863-E238-4704-81EC-BA1115B50EBF}"/>
              </a:ext>
            </a:extLst>
          </p:cNvPr>
          <p:cNvGrpSpPr/>
          <p:nvPr/>
        </p:nvGrpSpPr>
        <p:grpSpPr>
          <a:xfrm>
            <a:off x="1180518" y="2972344"/>
            <a:ext cx="2426161" cy="866331"/>
            <a:chOff x="1171780" y="2907391"/>
            <a:chExt cx="2426161" cy="866331"/>
          </a:xfrm>
        </p:grpSpPr>
        <p:cxnSp>
          <p:nvCxnSpPr>
            <p:cNvPr id="56" name="Straight Arrow Connector 55">
              <a:extLst>
                <a:ext uri="{FF2B5EF4-FFF2-40B4-BE49-F238E27FC236}">
                  <a16:creationId xmlns:a16="http://schemas.microsoft.com/office/drawing/2014/main" id="{03BDC619-8072-463B-BCBA-8107B90B79E3}"/>
                </a:ext>
              </a:extLst>
            </p:cNvPr>
            <p:cNvCxnSpPr>
              <a:cxnSpLocks/>
            </p:cNvCxnSpPr>
            <p:nvPr/>
          </p:nvCxnSpPr>
          <p:spPr>
            <a:xfrm>
              <a:off x="2442611" y="3773722"/>
              <a:ext cx="421325" cy="0"/>
            </a:xfrm>
            <a:prstGeom prst="straightConnector1">
              <a:avLst/>
            </a:prstGeom>
            <a:ln w="317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19D0077-B2A8-4566-8AA3-0D6622526BFC}"/>
                </a:ext>
              </a:extLst>
            </p:cNvPr>
            <p:cNvSpPr txBox="1"/>
            <p:nvPr/>
          </p:nvSpPr>
          <p:spPr>
            <a:xfrm>
              <a:off x="1171780" y="2907391"/>
              <a:ext cx="2426161" cy="338554"/>
            </a:xfrm>
            <a:prstGeom prst="rect">
              <a:avLst/>
            </a:prstGeom>
            <a:noFill/>
          </p:spPr>
          <p:txBody>
            <a:bodyPr wrap="square" rtlCol="0">
              <a:spAutoFit/>
            </a:bodyPr>
            <a:lstStyle/>
            <a:p>
              <a:r>
                <a:rPr lang="en-US" sz="1600" b="1" dirty="0">
                  <a:solidFill>
                    <a:schemeClr val="accent1"/>
                  </a:solidFill>
                  <a:latin typeface="Arial" panose="020B0604020202020204" pitchFamily="34" charset="0"/>
                  <a:cs typeface="Arial" panose="020B0604020202020204" pitchFamily="34" charset="0"/>
                </a:rPr>
                <a:t>Grouping time </a:t>
              </a:r>
              <a:r>
                <a:rPr lang="en-US" sz="1600" b="1" dirty="0" err="1">
                  <a:solidFill>
                    <a:schemeClr val="accent1"/>
                  </a:solidFill>
                  <a:latin typeface="Arial" panose="020B0604020202020204" pitchFamily="34" charset="0"/>
                  <a:cs typeface="Arial" panose="020B0604020202020204" pitchFamily="34" charset="0"/>
                </a:rPr>
                <a:t>t</a:t>
              </a:r>
              <a:r>
                <a:rPr lang="en-US" sz="1600" b="1" baseline="-25000" dirty="0" err="1">
                  <a:solidFill>
                    <a:schemeClr val="accent1"/>
                  </a:solidFill>
                  <a:latin typeface="Arial" panose="020B0604020202020204" pitchFamily="34" charset="0"/>
                  <a:cs typeface="Arial" panose="020B0604020202020204" pitchFamily="34" charset="0"/>
                </a:rPr>
                <a:t>g</a:t>
              </a:r>
              <a:endParaRPr lang="en-US" sz="1600" b="1" dirty="0">
                <a:solidFill>
                  <a:schemeClr val="accent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195CACEA-DD2D-4B12-933B-8825757C5D16}"/>
              </a:ext>
            </a:extLst>
          </p:cNvPr>
          <p:cNvGrpSpPr/>
          <p:nvPr/>
        </p:nvGrpSpPr>
        <p:grpSpPr>
          <a:xfrm>
            <a:off x="951328" y="3960961"/>
            <a:ext cx="2703276" cy="584775"/>
            <a:chOff x="966697" y="4318346"/>
            <a:chExt cx="2703276" cy="584775"/>
          </a:xfrm>
        </p:grpSpPr>
        <p:cxnSp>
          <p:nvCxnSpPr>
            <p:cNvPr id="27" name="Straight Arrow Connector 26">
              <a:extLst>
                <a:ext uri="{FF2B5EF4-FFF2-40B4-BE49-F238E27FC236}">
                  <a16:creationId xmlns:a16="http://schemas.microsoft.com/office/drawing/2014/main" id="{DBB0D285-5E3F-4339-8A8D-5EC230E4B9B5}"/>
                </a:ext>
              </a:extLst>
            </p:cNvPr>
            <p:cNvCxnSpPr>
              <a:cxnSpLocks/>
            </p:cNvCxnSpPr>
            <p:nvPr/>
          </p:nvCxnSpPr>
          <p:spPr>
            <a:xfrm>
              <a:off x="2488131" y="4630623"/>
              <a:ext cx="1181842" cy="0"/>
            </a:xfrm>
            <a:prstGeom prst="straightConnector1">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280A190-914E-42FE-B414-10E042E7C24B}"/>
                </a:ext>
              </a:extLst>
            </p:cNvPr>
            <p:cNvSpPr txBox="1"/>
            <p:nvPr/>
          </p:nvSpPr>
          <p:spPr>
            <a:xfrm>
              <a:off x="966697" y="4318346"/>
              <a:ext cx="1555666" cy="584775"/>
            </a:xfrm>
            <a:prstGeom prst="rect">
              <a:avLst/>
            </a:prstGeom>
            <a:noFill/>
          </p:spPr>
          <p:txBody>
            <a:bodyPr wrap="square" rtlCol="0">
              <a:spAutoFit/>
            </a:bodyPr>
            <a:lstStyle/>
            <a:p>
              <a:r>
                <a:rPr lang="en-US" sz="1600" b="1" dirty="0">
                  <a:solidFill>
                    <a:schemeClr val="accent6"/>
                  </a:solidFill>
                  <a:latin typeface="Arial" panose="020B0604020202020204" pitchFamily="34" charset="0"/>
                  <a:cs typeface="Arial" panose="020B0604020202020204" pitchFamily="34" charset="0"/>
                </a:rPr>
                <a:t>“Grouped” molecules</a:t>
              </a:r>
            </a:p>
          </p:txBody>
        </p:sp>
      </p:grpSp>
    </p:spTree>
    <p:extLst>
      <p:ext uri="{BB962C8B-B14F-4D97-AF65-F5344CB8AC3E}">
        <p14:creationId xmlns:p14="http://schemas.microsoft.com/office/powerpoint/2010/main" val="18708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Software for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51</a:t>
            </a:fld>
            <a:endParaRPr lang="en-US"/>
          </a:p>
        </p:txBody>
      </p:sp>
      <p:sp>
        <p:nvSpPr>
          <p:cNvPr id="34" name="TextBox 33">
            <a:extLst>
              <a:ext uri="{FF2B5EF4-FFF2-40B4-BE49-F238E27FC236}">
                <a16:creationId xmlns:a16="http://schemas.microsoft.com/office/drawing/2014/main" id="{605B236E-EEE4-4259-8A68-8697C188923A}"/>
              </a:ext>
            </a:extLst>
          </p:cNvPr>
          <p:cNvSpPr txBox="1"/>
          <p:nvPr/>
        </p:nvSpPr>
        <p:spPr>
          <a:xfrm>
            <a:off x="0" y="6550223"/>
            <a:ext cx="7360467" cy="307777"/>
          </a:xfrm>
          <a:prstGeom prst="rect">
            <a:avLst/>
          </a:prstGeom>
          <a:noFill/>
        </p:spPr>
        <p:txBody>
          <a:bodyPr wrap="square" rtlCol="0">
            <a:spAutoFit/>
          </a:bodyPr>
          <a:lstStyle/>
          <a:p>
            <a:r>
              <a:rPr lang="en-US" sz="1400" dirty="0"/>
              <a:t>Sage et al. </a:t>
            </a:r>
            <a:r>
              <a:rPr lang="en-US" sz="1400" i="1" dirty="0"/>
              <a:t>Nature Methods </a:t>
            </a:r>
            <a:r>
              <a:rPr lang="en-US" sz="1400" dirty="0"/>
              <a:t>(2019), Sage et al. </a:t>
            </a:r>
            <a:r>
              <a:rPr lang="en-US" sz="1400" i="1" dirty="0"/>
              <a:t>Nature Methods </a:t>
            </a:r>
            <a:r>
              <a:rPr lang="en-US" sz="1400" dirty="0"/>
              <a:t>(2015)</a:t>
            </a:r>
          </a:p>
        </p:txBody>
      </p:sp>
      <p:grpSp>
        <p:nvGrpSpPr>
          <p:cNvPr id="3" name="Group 2">
            <a:extLst>
              <a:ext uri="{FF2B5EF4-FFF2-40B4-BE49-F238E27FC236}">
                <a16:creationId xmlns:a16="http://schemas.microsoft.com/office/drawing/2014/main" id="{74241CAD-3711-4980-A5AA-70F383182CBA}"/>
              </a:ext>
            </a:extLst>
          </p:cNvPr>
          <p:cNvGrpSpPr/>
          <p:nvPr/>
        </p:nvGrpSpPr>
        <p:grpSpPr>
          <a:xfrm>
            <a:off x="992335" y="1824266"/>
            <a:ext cx="4283819" cy="4270165"/>
            <a:chOff x="992335" y="1824266"/>
            <a:chExt cx="4283819" cy="4270165"/>
          </a:xfrm>
        </p:grpSpPr>
        <p:pic>
          <p:nvPicPr>
            <p:cNvPr id="27" name="Picture 26" descr="Text, letter&#10;&#10;Description automatically generated">
              <a:extLst>
                <a:ext uri="{FF2B5EF4-FFF2-40B4-BE49-F238E27FC236}">
                  <a16:creationId xmlns:a16="http://schemas.microsoft.com/office/drawing/2014/main" id="{0AA1F5AE-98C6-4D38-B386-7E36CEA65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37366">
              <a:off x="992335" y="1824266"/>
              <a:ext cx="3105433" cy="4157720"/>
            </a:xfrm>
            <a:prstGeom prst="rect">
              <a:avLst/>
            </a:prstGeom>
            <a:effectLst>
              <a:outerShdw blurRad="63500" sx="102000" sy="102000" algn="ctr" rotWithShape="0">
                <a:prstClr val="black">
                  <a:alpha val="40000"/>
                </a:prstClr>
              </a:outerShdw>
            </a:effectLst>
          </p:spPr>
        </p:pic>
        <p:pic>
          <p:nvPicPr>
            <p:cNvPr id="29" name="Picture 28" descr="Chart, bar chart&#10;&#10;Description automatically generated">
              <a:extLst>
                <a:ext uri="{FF2B5EF4-FFF2-40B4-BE49-F238E27FC236}">
                  <a16:creationId xmlns:a16="http://schemas.microsoft.com/office/drawing/2014/main" id="{1BBCC575-0F3B-4145-BFC6-BC4904A61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246" y="2689476"/>
              <a:ext cx="2365908" cy="3404955"/>
            </a:xfrm>
            <a:prstGeom prst="rect">
              <a:avLst/>
            </a:prstGeom>
            <a:effectLst>
              <a:outerShdw blurRad="63500" sx="102000" sy="102000" algn="ctr" rotWithShape="0">
                <a:prstClr val="black">
                  <a:alpha val="40000"/>
                </a:prstClr>
              </a:outerShdw>
            </a:effectLst>
          </p:spPr>
        </p:pic>
      </p:grpSp>
      <p:pic>
        <p:nvPicPr>
          <p:cNvPr id="36" name="Picture 35" descr="Table&#10;&#10;Description automatically generated">
            <a:extLst>
              <a:ext uri="{FF2B5EF4-FFF2-40B4-BE49-F238E27FC236}">
                <a16:creationId xmlns:a16="http://schemas.microsoft.com/office/drawing/2014/main" id="{199A70A7-8327-4141-8591-C299D17D0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320" y="417918"/>
            <a:ext cx="4717495" cy="6022164"/>
          </a:xfrm>
          <a:prstGeom prst="rect">
            <a:avLst/>
          </a:prstGeom>
        </p:spPr>
      </p:pic>
      <p:grpSp>
        <p:nvGrpSpPr>
          <p:cNvPr id="5" name="Group 4">
            <a:extLst>
              <a:ext uri="{FF2B5EF4-FFF2-40B4-BE49-F238E27FC236}">
                <a16:creationId xmlns:a16="http://schemas.microsoft.com/office/drawing/2014/main" id="{4A3AB778-F6D1-4E01-8184-00465368939F}"/>
              </a:ext>
            </a:extLst>
          </p:cNvPr>
          <p:cNvGrpSpPr/>
          <p:nvPr/>
        </p:nvGrpSpPr>
        <p:grpSpPr>
          <a:xfrm>
            <a:off x="2910246" y="3482231"/>
            <a:ext cx="7892508" cy="2592726"/>
            <a:chOff x="2910246" y="3482231"/>
            <a:chExt cx="7892508" cy="2592726"/>
          </a:xfrm>
        </p:grpSpPr>
        <p:sp>
          <p:nvSpPr>
            <p:cNvPr id="37" name="Rectangle 36">
              <a:extLst>
                <a:ext uri="{FF2B5EF4-FFF2-40B4-BE49-F238E27FC236}">
                  <a16:creationId xmlns:a16="http://schemas.microsoft.com/office/drawing/2014/main" id="{BC12C7A9-85BF-40DA-A2F0-B3C6619FE1DF}"/>
                </a:ext>
              </a:extLst>
            </p:cNvPr>
            <p:cNvSpPr/>
            <p:nvPr/>
          </p:nvSpPr>
          <p:spPr>
            <a:xfrm>
              <a:off x="6085259" y="5802086"/>
              <a:ext cx="4717495" cy="272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5085630-98B1-47F8-BDF7-C20E89DCECA6}"/>
                </a:ext>
              </a:extLst>
            </p:cNvPr>
            <p:cNvSpPr/>
            <p:nvPr/>
          </p:nvSpPr>
          <p:spPr>
            <a:xfrm>
              <a:off x="2910246" y="3482231"/>
              <a:ext cx="2075411" cy="205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583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Arrow: Right 93">
            <a:extLst>
              <a:ext uri="{FF2B5EF4-FFF2-40B4-BE49-F238E27FC236}">
                <a16:creationId xmlns:a16="http://schemas.microsoft.com/office/drawing/2014/main" id="{D63000BD-959E-4FD1-8EE7-8C17654C85E7}"/>
              </a:ext>
            </a:extLst>
          </p:cNvPr>
          <p:cNvSpPr/>
          <p:nvPr/>
        </p:nvSpPr>
        <p:spPr>
          <a:xfrm rot="10800000">
            <a:off x="7494137" y="5582716"/>
            <a:ext cx="1780252"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Right 94">
            <a:extLst>
              <a:ext uri="{FF2B5EF4-FFF2-40B4-BE49-F238E27FC236}">
                <a16:creationId xmlns:a16="http://schemas.microsoft.com/office/drawing/2014/main" id="{C373FF59-4A90-4418-B442-ED6113D88D98}"/>
              </a:ext>
            </a:extLst>
          </p:cNvPr>
          <p:cNvSpPr/>
          <p:nvPr/>
        </p:nvSpPr>
        <p:spPr>
          <a:xfrm rot="12325238">
            <a:off x="7405730" y="4744434"/>
            <a:ext cx="2517500"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Right 91">
            <a:extLst>
              <a:ext uri="{FF2B5EF4-FFF2-40B4-BE49-F238E27FC236}">
                <a16:creationId xmlns:a16="http://schemas.microsoft.com/office/drawing/2014/main" id="{E08130AC-8285-4B9A-880F-0A4B46C2D6C8}"/>
              </a:ext>
            </a:extLst>
          </p:cNvPr>
          <p:cNvSpPr/>
          <p:nvPr/>
        </p:nvSpPr>
        <p:spPr>
          <a:xfrm rot="5400000">
            <a:off x="9229120" y="4150278"/>
            <a:ext cx="1950475"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Right 90">
            <a:extLst>
              <a:ext uri="{FF2B5EF4-FFF2-40B4-BE49-F238E27FC236}">
                <a16:creationId xmlns:a16="http://schemas.microsoft.com/office/drawing/2014/main" id="{3B7DE5D2-314D-48E2-94D0-68F87B4B77E7}"/>
              </a:ext>
            </a:extLst>
          </p:cNvPr>
          <p:cNvSpPr/>
          <p:nvPr/>
        </p:nvSpPr>
        <p:spPr>
          <a:xfrm>
            <a:off x="7494137" y="2706444"/>
            <a:ext cx="1784614"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Right 89">
            <a:extLst>
              <a:ext uri="{FF2B5EF4-FFF2-40B4-BE49-F238E27FC236}">
                <a16:creationId xmlns:a16="http://schemas.microsoft.com/office/drawing/2014/main" id="{BE955927-116B-4D1A-BD08-F9DD5C6D59F7}"/>
              </a:ext>
            </a:extLst>
          </p:cNvPr>
          <p:cNvSpPr/>
          <p:nvPr/>
        </p:nvSpPr>
        <p:spPr>
          <a:xfrm>
            <a:off x="3858310" y="2710562"/>
            <a:ext cx="1784614" cy="458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Sequence of SMLM processing and analysis steps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52</a:t>
            </a:fld>
            <a:endParaRPr lang="en-US"/>
          </a:p>
        </p:txBody>
      </p:sp>
      <p:sp>
        <p:nvSpPr>
          <p:cNvPr id="8" name="Rectangle 7">
            <a:extLst>
              <a:ext uri="{FF2B5EF4-FFF2-40B4-BE49-F238E27FC236}">
                <a16:creationId xmlns:a16="http://schemas.microsoft.com/office/drawing/2014/main" id="{BD5F7C53-48AA-40E5-9B10-A2CEAE0A45A2}"/>
              </a:ext>
            </a:extLst>
          </p:cNvPr>
          <p:cNvSpPr/>
          <p:nvPr/>
        </p:nvSpPr>
        <p:spPr>
          <a:xfrm>
            <a:off x="2007096" y="2480844"/>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6D75978-CCA9-45E0-9995-633F9E2411CD}"/>
              </a:ext>
            </a:extLst>
          </p:cNvPr>
          <p:cNvSpPr/>
          <p:nvPr/>
        </p:nvSpPr>
        <p:spPr>
          <a:xfrm>
            <a:off x="5642924" y="2480844"/>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309BEFD-7879-4B56-BCBB-792D16AA6C65}"/>
              </a:ext>
            </a:extLst>
          </p:cNvPr>
          <p:cNvSpPr/>
          <p:nvPr/>
        </p:nvSpPr>
        <p:spPr>
          <a:xfrm>
            <a:off x="9278752" y="2480844"/>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22C5C5-4EF7-4418-B33D-4FEB2BA02A37}"/>
              </a:ext>
            </a:extLst>
          </p:cNvPr>
          <p:cNvSpPr/>
          <p:nvPr/>
        </p:nvSpPr>
        <p:spPr>
          <a:xfrm>
            <a:off x="9278752" y="5354673"/>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44FDC84-C464-4464-AF82-9BE5DB518B40}"/>
              </a:ext>
            </a:extLst>
          </p:cNvPr>
          <p:cNvSpPr/>
          <p:nvPr/>
        </p:nvSpPr>
        <p:spPr>
          <a:xfrm>
            <a:off x="5642924" y="5354673"/>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ECE9010-B6A8-48B6-95F7-783A97CC91AC}"/>
              </a:ext>
            </a:extLst>
          </p:cNvPr>
          <p:cNvSpPr/>
          <p:nvPr/>
        </p:nvSpPr>
        <p:spPr>
          <a:xfrm>
            <a:off x="5642924" y="3917758"/>
            <a:ext cx="1851213" cy="914400"/>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E03561AE-B481-47E3-8BCC-C66DBA6AFF73}"/>
              </a:ext>
            </a:extLst>
          </p:cNvPr>
          <p:cNvPicPr>
            <a:picLocks noChangeAspect="1"/>
          </p:cNvPicPr>
          <p:nvPr/>
        </p:nvPicPr>
        <p:blipFill>
          <a:blip r:embed="rId2"/>
          <a:stretch>
            <a:fillRect/>
          </a:stretch>
        </p:blipFill>
        <p:spPr>
          <a:xfrm>
            <a:off x="408484" y="2190929"/>
            <a:ext cx="1451720" cy="1451720"/>
          </a:xfrm>
          <a:prstGeom prst="rect">
            <a:avLst/>
          </a:prstGeom>
        </p:spPr>
      </p:pic>
      <p:pic>
        <p:nvPicPr>
          <p:cNvPr id="79" name="Picture 78">
            <a:extLst>
              <a:ext uri="{FF2B5EF4-FFF2-40B4-BE49-F238E27FC236}">
                <a16:creationId xmlns:a16="http://schemas.microsoft.com/office/drawing/2014/main" id="{8261FE04-786D-4BFF-A656-5C8CA1A64604}"/>
              </a:ext>
            </a:extLst>
          </p:cNvPr>
          <p:cNvPicPr>
            <a:picLocks noChangeAspect="1"/>
          </p:cNvPicPr>
          <p:nvPr/>
        </p:nvPicPr>
        <p:blipFill>
          <a:blip r:embed="rId3"/>
          <a:stretch>
            <a:fillRect/>
          </a:stretch>
        </p:blipFill>
        <p:spPr>
          <a:xfrm>
            <a:off x="4030138" y="5085144"/>
            <a:ext cx="1440957" cy="1440957"/>
          </a:xfrm>
          <a:prstGeom prst="rect">
            <a:avLst/>
          </a:prstGeom>
        </p:spPr>
      </p:pic>
      <p:sp>
        <p:nvSpPr>
          <p:cNvPr id="11" name="TextBox 10">
            <a:extLst>
              <a:ext uri="{FF2B5EF4-FFF2-40B4-BE49-F238E27FC236}">
                <a16:creationId xmlns:a16="http://schemas.microsoft.com/office/drawing/2014/main" id="{BF9D36BA-EB52-4811-BF48-4F6BB998D8C2}"/>
              </a:ext>
            </a:extLst>
          </p:cNvPr>
          <p:cNvSpPr txBox="1"/>
          <p:nvPr/>
        </p:nvSpPr>
        <p:spPr>
          <a:xfrm>
            <a:off x="3930383" y="1834512"/>
            <a:ext cx="1540712" cy="646331"/>
          </a:xfrm>
          <a:prstGeom prst="rect">
            <a:avLst/>
          </a:prstGeom>
          <a:noFill/>
        </p:spPr>
        <p:txBody>
          <a:bodyPr wrap="square" rtlCol="0">
            <a:spAutoFit/>
          </a:bodyPr>
          <a:lstStyle/>
          <a:p>
            <a:pPr algn="ctr"/>
            <a:r>
              <a:rPr lang="en-US" b="1" dirty="0"/>
              <a:t>(1) Detection &amp; localization</a:t>
            </a:r>
          </a:p>
        </p:txBody>
      </p:sp>
      <p:sp>
        <p:nvSpPr>
          <p:cNvPr id="80" name="TextBox 79">
            <a:extLst>
              <a:ext uri="{FF2B5EF4-FFF2-40B4-BE49-F238E27FC236}">
                <a16:creationId xmlns:a16="http://schemas.microsoft.com/office/drawing/2014/main" id="{E1D8CEFE-3741-4F0F-ABF6-9BA769C6964F}"/>
              </a:ext>
            </a:extLst>
          </p:cNvPr>
          <p:cNvSpPr txBox="1"/>
          <p:nvPr/>
        </p:nvSpPr>
        <p:spPr>
          <a:xfrm>
            <a:off x="7566211" y="1834513"/>
            <a:ext cx="1440957" cy="646331"/>
          </a:xfrm>
          <a:prstGeom prst="rect">
            <a:avLst/>
          </a:prstGeom>
          <a:noFill/>
        </p:spPr>
        <p:txBody>
          <a:bodyPr wrap="square" rtlCol="0">
            <a:spAutoFit/>
          </a:bodyPr>
          <a:lstStyle/>
          <a:p>
            <a:pPr algn="ctr"/>
            <a:r>
              <a:rPr lang="en-US" b="1" dirty="0"/>
              <a:t>(2) Sieving / Filtering</a:t>
            </a:r>
          </a:p>
        </p:txBody>
      </p:sp>
      <p:sp>
        <p:nvSpPr>
          <p:cNvPr id="81" name="TextBox 80">
            <a:extLst>
              <a:ext uri="{FF2B5EF4-FFF2-40B4-BE49-F238E27FC236}">
                <a16:creationId xmlns:a16="http://schemas.microsoft.com/office/drawing/2014/main" id="{7D519F29-D785-49F2-8CA3-FFDF8D61732D}"/>
              </a:ext>
            </a:extLst>
          </p:cNvPr>
          <p:cNvSpPr txBox="1"/>
          <p:nvPr/>
        </p:nvSpPr>
        <p:spPr>
          <a:xfrm>
            <a:off x="10433515" y="3948419"/>
            <a:ext cx="1440957" cy="923330"/>
          </a:xfrm>
          <a:prstGeom prst="rect">
            <a:avLst/>
          </a:prstGeom>
          <a:noFill/>
        </p:spPr>
        <p:txBody>
          <a:bodyPr wrap="square" rtlCol="0">
            <a:spAutoFit/>
          </a:bodyPr>
          <a:lstStyle/>
          <a:p>
            <a:pPr algn="ctr"/>
            <a:r>
              <a:rPr lang="en-US" b="1" dirty="0"/>
              <a:t>(3) De-drifting and Grouping</a:t>
            </a:r>
          </a:p>
        </p:txBody>
      </p:sp>
      <p:sp>
        <p:nvSpPr>
          <p:cNvPr id="82" name="TextBox 81">
            <a:extLst>
              <a:ext uri="{FF2B5EF4-FFF2-40B4-BE49-F238E27FC236}">
                <a16:creationId xmlns:a16="http://schemas.microsoft.com/office/drawing/2014/main" id="{11A21F35-4C3E-4B31-A0AB-77B91FC3EA64}"/>
              </a:ext>
            </a:extLst>
          </p:cNvPr>
          <p:cNvSpPr txBox="1"/>
          <p:nvPr/>
        </p:nvSpPr>
        <p:spPr>
          <a:xfrm>
            <a:off x="7566211" y="6170973"/>
            <a:ext cx="1622739" cy="369332"/>
          </a:xfrm>
          <a:prstGeom prst="rect">
            <a:avLst/>
          </a:prstGeom>
          <a:noFill/>
        </p:spPr>
        <p:txBody>
          <a:bodyPr wrap="square" rtlCol="0">
            <a:spAutoFit/>
          </a:bodyPr>
          <a:lstStyle/>
          <a:p>
            <a:pPr algn="ctr"/>
            <a:r>
              <a:rPr lang="en-US" b="1" dirty="0"/>
              <a:t>(4) Rendering</a:t>
            </a:r>
          </a:p>
        </p:txBody>
      </p:sp>
      <p:sp>
        <p:nvSpPr>
          <p:cNvPr id="83" name="TextBox 82">
            <a:extLst>
              <a:ext uri="{FF2B5EF4-FFF2-40B4-BE49-F238E27FC236}">
                <a16:creationId xmlns:a16="http://schemas.microsoft.com/office/drawing/2014/main" id="{54E3EAF1-EAAA-4861-BDE5-F19BD4412200}"/>
              </a:ext>
            </a:extLst>
          </p:cNvPr>
          <p:cNvSpPr txBox="1"/>
          <p:nvPr/>
        </p:nvSpPr>
        <p:spPr>
          <a:xfrm>
            <a:off x="7924771" y="4061751"/>
            <a:ext cx="1974955" cy="369332"/>
          </a:xfrm>
          <a:prstGeom prst="rect">
            <a:avLst/>
          </a:prstGeom>
          <a:noFill/>
        </p:spPr>
        <p:txBody>
          <a:bodyPr wrap="square" rtlCol="0">
            <a:spAutoFit/>
          </a:bodyPr>
          <a:lstStyle/>
          <a:p>
            <a:pPr algn="ctr"/>
            <a:r>
              <a:rPr lang="en-US" b="1" dirty="0"/>
              <a:t>(5) Quantification</a:t>
            </a:r>
          </a:p>
        </p:txBody>
      </p:sp>
      <p:sp>
        <p:nvSpPr>
          <p:cNvPr id="13" name="TextBox 12">
            <a:extLst>
              <a:ext uri="{FF2B5EF4-FFF2-40B4-BE49-F238E27FC236}">
                <a16:creationId xmlns:a16="http://schemas.microsoft.com/office/drawing/2014/main" id="{39BB05BF-7922-4B2B-8140-25050D3B1FCD}"/>
              </a:ext>
            </a:extLst>
          </p:cNvPr>
          <p:cNvSpPr txBox="1"/>
          <p:nvPr/>
        </p:nvSpPr>
        <p:spPr>
          <a:xfrm>
            <a:off x="2126231" y="2713662"/>
            <a:ext cx="1612942" cy="461665"/>
          </a:xfrm>
          <a:prstGeom prst="rect">
            <a:avLst/>
          </a:prstGeom>
          <a:noFill/>
        </p:spPr>
        <p:txBody>
          <a:bodyPr wrap="none" rtlCol="0">
            <a:spAutoFit/>
          </a:bodyPr>
          <a:lstStyle/>
          <a:p>
            <a:r>
              <a:rPr lang="en-US" sz="1200" b="1" dirty="0">
                <a:solidFill>
                  <a:schemeClr val="bg1"/>
                </a:solidFill>
              </a:rPr>
              <a:t>Raw camera image </a:t>
            </a:r>
            <a:br>
              <a:rPr lang="en-US" sz="1200" b="1" dirty="0">
                <a:solidFill>
                  <a:schemeClr val="bg1"/>
                </a:solidFill>
              </a:rPr>
            </a:br>
            <a:r>
              <a:rPr lang="en-US" sz="1200" b="1" dirty="0">
                <a:solidFill>
                  <a:schemeClr val="bg1"/>
                </a:solidFill>
              </a:rPr>
              <a:t>(typ. 128x128x10.000)</a:t>
            </a:r>
          </a:p>
        </p:txBody>
      </p:sp>
      <p:sp>
        <p:nvSpPr>
          <p:cNvPr id="84" name="TextBox 83">
            <a:extLst>
              <a:ext uri="{FF2B5EF4-FFF2-40B4-BE49-F238E27FC236}">
                <a16:creationId xmlns:a16="http://schemas.microsoft.com/office/drawing/2014/main" id="{EC721061-4DA1-453B-99A4-634439539831}"/>
              </a:ext>
            </a:extLst>
          </p:cNvPr>
          <p:cNvSpPr txBox="1"/>
          <p:nvPr/>
        </p:nvSpPr>
        <p:spPr>
          <a:xfrm>
            <a:off x="5872442" y="2699820"/>
            <a:ext cx="1392176" cy="461665"/>
          </a:xfrm>
          <a:prstGeom prst="rect">
            <a:avLst/>
          </a:prstGeom>
          <a:noFill/>
        </p:spPr>
        <p:txBody>
          <a:bodyPr wrap="none" rtlCol="0">
            <a:spAutoFit/>
          </a:bodyPr>
          <a:lstStyle/>
          <a:p>
            <a:r>
              <a:rPr lang="en-US" sz="1200" b="1" dirty="0">
                <a:solidFill>
                  <a:schemeClr val="bg1"/>
                </a:solidFill>
              </a:rPr>
              <a:t>List of localizations</a:t>
            </a:r>
            <a:br>
              <a:rPr lang="en-US" sz="1200" b="1" dirty="0">
                <a:solidFill>
                  <a:schemeClr val="bg1"/>
                </a:solidFill>
              </a:rPr>
            </a:br>
            <a:r>
              <a:rPr lang="en-US" sz="1200" b="1" dirty="0">
                <a:solidFill>
                  <a:schemeClr val="bg1"/>
                </a:solidFill>
              </a:rPr>
              <a:t>(typ. 200.000)</a:t>
            </a:r>
          </a:p>
        </p:txBody>
      </p:sp>
      <p:sp>
        <p:nvSpPr>
          <p:cNvPr id="86" name="TextBox 85">
            <a:extLst>
              <a:ext uri="{FF2B5EF4-FFF2-40B4-BE49-F238E27FC236}">
                <a16:creationId xmlns:a16="http://schemas.microsoft.com/office/drawing/2014/main" id="{41456E95-D0F3-439E-B561-BEC39C446908}"/>
              </a:ext>
            </a:extLst>
          </p:cNvPr>
          <p:cNvSpPr txBox="1"/>
          <p:nvPr/>
        </p:nvSpPr>
        <p:spPr>
          <a:xfrm>
            <a:off x="9508270" y="2713662"/>
            <a:ext cx="1392176" cy="461665"/>
          </a:xfrm>
          <a:prstGeom prst="rect">
            <a:avLst/>
          </a:prstGeom>
          <a:noFill/>
        </p:spPr>
        <p:txBody>
          <a:bodyPr wrap="none" rtlCol="0">
            <a:spAutoFit/>
          </a:bodyPr>
          <a:lstStyle/>
          <a:p>
            <a:r>
              <a:rPr lang="en-US" sz="1200" b="1" dirty="0">
                <a:solidFill>
                  <a:schemeClr val="bg1"/>
                </a:solidFill>
              </a:rPr>
              <a:t>List of localizations</a:t>
            </a:r>
            <a:br>
              <a:rPr lang="en-US" sz="1200" b="1" dirty="0">
                <a:solidFill>
                  <a:schemeClr val="bg1"/>
                </a:solidFill>
              </a:rPr>
            </a:br>
            <a:r>
              <a:rPr lang="en-US" sz="1200" b="1" dirty="0">
                <a:solidFill>
                  <a:schemeClr val="bg1"/>
                </a:solidFill>
              </a:rPr>
              <a:t>(typ. 100.000)</a:t>
            </a:r>
          </a:p>
        </p:txBody>
      </p:sp>
      <p:sp>
        <p:nvSpPr>
          <p:cNvPr id="87" name="TextBox 86">
            <a:extLst>
              <a:ext uri="{FF2B5EF4-FFF2-40B4-BE49-F238E27FC236}">
                <a16:creationId xmlns:a16="http://schemas.microsoft.com/office/drawing/2014/main" id="{7FD90E64-425F-462B-A7C0-2EECF49BC547}"/>
              </a:ext>
            </a:extLst>
          </p:cNvPr>
          <p:cNvSpPr txBox="1"/>
          <p:nvPr/>
        </p:nvSpPr>
        <p:spPr>
          <a:xfrm>
            <a:off x="9508270" y="5584542"/>
            <a:ext cx="1392176" cy="461665"/>
          </a:xfrm>
          <a:prstGeom prst="rect">
            <a:avLst/>
          </a:prstGeom>
          <a:noFill/>
        </p:spPr>
        <p:txBody>
          <a:bodyPr wrap="none" rtlCol="0">
            <a:spAutoFit/>
          </a:bodyPr>
          <a:lstStyle/>
          <a:p>
            <a:r>
              <a:rPr lang="en-US" sz="1200" b="1" dirty="0">
                <a:solidFill>
                  <a:schemeClr val="bg1"/>
                </a:solidFill>
              </a:rPr>
              <a:t>List of localizations</a:t>
            </a:r>
            <a:br>
              <a:rPr lang="en-US" sz="1200" b="1" dirty="0">
                <a:solidFill>
                  <a:schemeClr val="bg1"/>
                </a:solidFill>
              </a:rPr>
            </a:br>
            <a:r>
              <a:rPr lang="en-US" sz="1200" b="1" dirty="0">
                <a:solidFill>
                  <a:schemeClr val="bg1"/>
                </a:solidFill>
              </a:rPr>
              <a:t>(typ. 80.000)</a:t>
            </a:r>
          </a:p>
        </p:txBody>
      </p:sp>
      <p:sp>
        <p:nvSpPr>
          <p:cNvPr id="88" name="TextBox 87">
            <a:extLst>
              <a:ext uri="{FF2B5EF4-FFF2-40B4-BE49-F238E27FC236}">
                <a16:creationId xmlns:a16="http://schemas.microsoft.com/office/drawing/2014/main" id="{80D49D55-7A79-45B3-8986-96CCFBF0797D}"/>
              </a:ext>
            </a:extLst>
          </p:cNvPr>
          <p:cNvSpPr txBox="1"/>
          <p:nvPr/>
        </p:nvSpPr>
        <p:spPr>
          <a:xfrm>
            <a:off x="5785702" y="5584541"/>
            <a:ext cx="1568058" cy="461665"/>
          </a:xfrm>
          <a:prstGeom prst="rect">
            <a:avLst/>
          </a:prstGeom>
          <a:noFill/>
        </p:spPr>
        <p:txBody>
          <a:bodyPr wrap="none" rtlCol="0">
            <a:spAutoFit/>
          </a:bodyPr>
          <a:lstStyle/>
          <a:p>
            <a:r>
              <a:rPr lang="en-US" sz="1200" b="1" dirty="0">
                <a:solidFill>
                  <a:schemeClr val="bg1"/>
                </a:solidFill>
              </a:rPr>
              <a:t>Super-resolved image</a:t>
            </a:r>
            <a:br>
              <a:rPr lang="en-US" sz="1200" b="1" dirty="0">
                <a:solidFill>
                  <a:schemeClr val="bg1"/>
                </a:solidFill>
              </a:rPr>
            </a:br>
            <a:r>
              <a:rPr lang="en-US" sz="1200" b="1" dirty="0">
                <a:solidFill>
                  <a:schemeClr val="bg1"/>
                </a:solidFill>
              </a:rPr>
              <a:t>(typ. 1028x1028)</a:t>
            </a:r>
          </a:p>
        </p:txBody>
      </p:sp>
      <p:sp>
        <p:nvSpPr>
          <p:cNvPr id="89" name="TextBox 88">
            <a:extLst>
              <a:ext uri="{FF2B5EF4-FFF2-40B4-BE49-F238E27FC236}">
                <a16:creationId xmlns:a16="http://schemas.microsoft.com/office/drawing/2014/main" id="{3BB32E8A-D040-414F-9E7A-3717E3FD3143}"/>
              </a:ext>
            </a:extLst>
          </p:cNvPr>
          <p:cNvSpPr txBox="1"/>
          <p:nvPr/>
        </p:nvSpPr>
        <p:spPr>
          <a:xfrm>
            <a:off x="5868667" y="4144125"/>
            <a:ext cx="1389804" cy="461665"/>
          </a:xfrm>
          <a:prstGeom prst="rect">
            <a:avLst/>
          </a:prstGeom>
          <a:noFill/>
        </p:spPr>
        <p:txBody>
          <a:bodyPr wrap="none" rtlCol="0">
            <a:spAutoFit/>
          </a:bodyPr>
          <a:lstStyle/>
          <a:p>
            <a:r>
              <a:rPr lang="en-US" sz="1200" b="1" dirty="0">
                <a:solidFill>
                  <a:schemeClr val="bg1"/>
                </a:solidFill>
              </a:rPr>
              <a:t>Size (nm), Clusters,</a:t>
            </a:r>
            <a:br>
              <a:rPr lang="en-US" sz="1200" b="1" dirty="0">
                <a:solidFill>
                  <a:schemeClr val="bg1"/>
                </a:solidFill>
              </a:rPr>
            </a:br>
            <a:r>
              <a:rPr lang="en-US" sz="1200" b="1" dirty="0">
                <a:solidFill>
                  <a:schemeClr val="bg1"/>
                </a:solidFill>
              </a:rPr>
              <a:t>Stoichiometry</a:t>
            </a:r>
          </a:p>
        </p:txBody>
      </p:sp>
      <p:grpSp>
        <p:nvGrpSpPr>
          <p:cNvPr id="5" name="Group 4">
            <a:extLst>
              <a:ext uri="{FF2B5EF4-FFF2-40B4-BE49-F238E27FC236}">
                <a16:creationId xmlns:a16="http://schemas.microsoft.com/office/drawing/2014/main" id="{5ACE008C-760C-45BD-B0A4-009290131D96}"/>
              </a:ext>
            </a:extLst>
          </p:cNvPr>
          <p:cNvGrpSpPr/>
          <p:nvPr/>
        </p:nvGrpSpPr>
        <p:grpSpPr>
          <a:xfrm>
            <a:off x="402466" y="1199470"/>
            <a:ext cx="11430686" cy="5552527"/>
            <a:chOff x="402466" y="1199470"/>
            <a:chExt cx="11430686" cy="5552527"/>
          </a:xfrm>
        </p:grpSpPr>
        <p:sp>
          <p:nvSpPr>
            <p:cNvPr id="3" name="TextBox 2">
              <a:extLst>
                <a:ext uri="{FF2B5EF4-FFF2-40B4-BE49-F238E27FC236}">
                  <a16:creationId xmlns:a16="http://schemas.microsoft.com/office/drawing/2014/main" id="{FBA007EC-FE23-44F0-8DBD-B3F6E52C4F8D}"/>
                </a:ext>
              </a:extLst>
            </p:cNvPr>
            <p:cNvSpPr txBox="1"/>
            <p:nvPr/>
          </p:nvSpPr>
          <p:spPr>
            <a:xfrm>
              <a:off x="402466" y="4394695"/>
              <a:ext cx="3464807" cy="954107"/>
            </a:xfrm>
            <a:prstGeom prst="rect">
              <a:avLst/>
            </a:prstGeom>
            <a:noFill/>
          </p:spPr>
          <p:txBody>
            <a:bodyPr wrap="square" rtlCol="0">
              <a:spAutoFit/>
            </a:bodyPr>
            <a:lstStyle/>
            <a:p>
              <a:r>
                <a:rPr lang="en-US" sz="2800" b="1" dirty="0">
                  <a:solidFill>
                    <a:srgbClr val="54AC04"/>
                  </a:solidFill>
                </a:rPr>
                <a:t>With </a:t>
              </a:r>
              <a:r>
                <a:rPr lang="en-US" sz="2800" b="1" dirty="0" err="1">
                  <a:solidFill>
                    <a:srgbClr val="54AC04"/>
                  </a:solidFill>
                </a:rPr>
                <a:t>ThunderSTORM</a:t>
              </a:r>
              <a:r>
                <a:rPr lang="en-US" sz="2800" b="1" dirty="0">
                  <a:solidFill>
                    <a:srgbClr val="54AC04"/>
                  </a:solidFill>
                </a:rPr>
                <a:t> you can…</a:t>
              </a:r>
            </a:p>
          </p:txBody>
        </p:sp>
        <p:pic>
          <p:nvPicPr>
            <p:cNvPr id="29" name="Picture 4" descr="Free Green Check Mark Icon Transparent Background, Download Free Clip Art,  Free Clip Art on Clipart Library">
              <a:extLst>
                <a:ext uri="{FF2B5EF4-FFF2-40B4-BE49-F238E27FC236}">
                  <a16:creationId xmlns:a16="http://schemas.microsoft.com/office/drawing/2014/main" id="{6BF3A5FB-9473-44EE-88C4-542B1FCB8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454" y="1199470"/>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ree Green Check Mark Icon Transparent Background, Download Free Clip Art,  Free Clip Art on Clipart Library">
              <a:extLst>
                <a:ext uri="{FF2B5EF4-FFF2-40B4-BE49-F238E27FC236}">
                  <a16:creationId xmlns:a16="http://schemas.microsoft.com/office/drawing/2014/main" id="{CCD8EA2D-D4FB-4736-A2CD-C06BB9DED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508" y="1199470"/>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Green Check Mark Icon Transparent Background, Download Free Clip Art,  Free Clip Art on Clipart Library">
              <a:extLst>
                <a:ext uri="{FF2B5EF4-FFF2-40B4-BE49-F238E27FC236}">
                  <a16:creationId xmlns:a16="http://schemas.microsoft.com/office/drawing/2014/main" id="{D5826ADF-B2DD-4381-8F04-522660544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540" y="3152305"/>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Green Check Mark Icon Transparent Background, Download Free Clip Art,  Free Clip Art on Clipart Library">
              <a:extLst>
                <a:ext uri="{FF2B5EF4-FFF2-40B4-BE49-F238E27FC236}">
                  <a16:creationId xmlns:a16="http://schemas.microsoft.com/office/drawing/2014/main" id="{B38928D7-8B83-45A4-9583-DFEB54D6D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6912" y="5999522"/>
              <a:ext cx="721612" cy="75247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2F2C0BF4-60A3-412A-AE7A-C1B62E873D9B}"/>
              </a:ext>
            </a:extLst>
          </p:cNvPr>
          <p:cNvSpPr txBox="1"/>
          <p:nvPr/>
        </p:nvSpPr>
        <p:spPr>
          <a:xfrm>
            <a:off x="0" y="6550223"/>
            <a:ext cx="7360467" cy="307777"/>
          </a:xfrm>
          <a:prstGeom prst="rect">
            <a:avLst/>
          </a:prstGeom>
          <a:noFill/>
        </p:spPr>
        <p:txBody>
          <a:bodyPr wrap="square" rtlCol="0">
            <a:spAutoFit/>
          </a:bodyPr>
          <a:lstStyle/>
          <a:p>
            <a:r>
              <a:rPr lang="en-US" sz="1400" dirty="0" err="1"/>
              <a:t>Ovesny</a:t>
            </a:r>
            <a:r>
              <a:rPr lang="en-US" sz="1400" dirty="0"/>
              <a:t> et al. </a:t>
            </a:r>
            <a:r>
              <a:rPr lang="en-US" sz="1400" i="1" dirty="0"/>
              <a:t>Bioinformatics </a:t>
            </a:r>
            <a:r>
              <a:rPr lang="en-US" sz="1400" dirty="0"/>
              <a:t>(2014)</a:t>
            </a:r>
          </a:p>
        </p:txBody>
      </p:sp>
    </p:spTree>
    <p:extLst>
      <p:ext uri="{BB962C8B-B14F-4D97-AF65-F5344CB8AC3E}">
        <p14:creationId xmlns:p14="http://schemas.microsoft.com/office/powerpoint/2010/main" val="16224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B5F525A4-5014-4AD9-A257-FF04FF5679B4}"/>
              </a:ext>
            </a:extLst>
          </p:cNvPr>
          <p:cNvGraphicFramePr>
            <a:graphicFrameLocks noChangeAspect="1"/>
          </p:cNvGraphicFramePr>
          <p:nvPr>
            <p:custDataLst>
              <p:tags r:id="rId2"/>
            </p:custDataLst>
            <p:extLst>
              <p:ext uri="{D42A27DB-BD31-4B8C-83A1-F6EECF244321}">
                <p14:modId xmlns:p14="http://schemas.microsoft.com/office/powerpoint/2010/main" val="2831778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20"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Feel free to test it…</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53</a:t>
            </a:fld>
            <a:endParaRPr lang="en-US"/>
          </a:p>
        </p:txBody>
      </p:sp>
      <p:sp>
        <p:nvSpPr>
          <p:cNvPr id="3" name="TextBox 2">
            <a:extLst>
              <a:ext uri="{FF2B5EF4-FFF2-40B4-BE49-F238E27FC236}">
                <a16:creationId xmlns:a16="http://schemas.microsoft.com/office/drawing/2014/main" id="{048D108F-3A7C-46C7-B878-692678341005}"/>
              </a:ext>
            </a:extLst>
          </p:cNvPr>
          <p:cNvSpPr txBox="1"/>
          <p:nvPr/>
        </p:nvSpPr>
        <p:spPr>
          <a:xfrm>
            <a:off x="516398" y="2892315"/>
            <a:ext cx="6098157"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Software: Fiji plugin </a:t>
            </a:r>
            <a:r>
              <a:rPr lang="en-US" dirty="0" err="1">
                <a:latin typeface="Arial" panose="020B0604020202020204" pitchFamily="34" charset="0"/>
                <a:cs typeface="Arial" panose="020B0604020202020204" pitchFamily="34" charset="0"/>
              </a:rPr>
              <a:t>ThunderSTORM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Plugin can be downloaded here: </a:t>
            </a:r>
            <a:r>
              <a:rPr lang="en-US" dirty="0">
                <a:latin typeface="Arial" panose="020B0604020202020204" pitchFamily="34" charset="0"/>
                <a:cs typeface="Arial" panose="020B0604020202020204" pitchFamily="34" charset="0"/>
                <a:hlinkClick r:id="rId6"/>
              </a:rPr>
              <a:t>https://github.com/zitmen/thunderstorm/releases/tag/v1.3</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will be located here: Plugins &gt; </a:t>
            </a:r>
            <a:r>
              <a:rPr lang="en-US" dirty="0" err="1">
                <a:latin typeface="Arial" panose="020B0604020202020204" pitchFamily="34" charset="0"/>
                <a:cs typeface="Arial" panose="020B0604020202020204" pitchFamily="34" charset="0"/>
              </a:rPr>
              <a:t>ThunderSTORM</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Online manual: </a:t>
            </a:r>
            <a:r>
              <a:rPr lang="en-US" dirty="0">
                <a:latin typeface="Arial" panose="020B0604020202020204" pitchFamily="34" charset="0"/>
                <a:cs typeface="Arial" panose="020B0604020202020204" pitchFamily="34" charset="0"/>
                <a:hlinkClick r:id="rId7"/>
              </a:rPr>
              <a:t>https://github.com/zitmen/thunderstorm/wiki/Tutorials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Dataset: Tubulin 2D Long Sequence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8"/>
              </a:rPr>
              <a:t>http://bigwww.epfl.ch/</a:t>
            </a:r>
            <a:r>
              <a:rPr lang="en-US" dirty="0" err="1">
                <a:latin typeface="Arial" panose="020B0604020202020204" pitchFamily="34" charset="0"/>
                <a:cs typeface="Arial" panose="020B0604020202020204" pitchFamily="34" charset="0"/>
                <a:hlinkClick r:id="rId8"/>
              </a:rPr>
              <a:t>smlm</a:t>
            </a:r>
            <a:r>
              <a:rPr lang="en-US" dirty="0">
                <a:latin typeface="Arial" panose="020B0604020202020204" pitchFamily="34" charset="0"/>
                <a:cs typeface="Arial" panose="020B0604020202020204" pitchFamily="34" charset="0"/>
                <a:hlinkClick r:id="rId8"/>
              </a:rPr>
              <a:t>/datasets/</a:t>
            </a:r>
            <a:r>
              <a:rPr lang="en-US" dirty="0" err="1">
                <a:latin typeface="Arial" panose="020B0604020202020204" pitchFamily="34" charset="0"/>
                <a:cs typeface="Arial" panose="020B0604020202020204" pitchFamily="34" charset="0"/>
                <a:hlinkClick r:id="rId8"/>
              </a:rPr>
              <a:t>index.html?p</a:t>
            </a:r>
            <a:r>
              <a:rPr lang="en-US" dirty="0">
                <a:latin typeface="Arial" panose="020B0604020202020204" pitchFamily="34" charset="0"/>
                <a:cs typeface="Arial" panose="020B0604020202020204" pitchFamily="34" charset="0"/>
                <a:hlinkClick r:id="rId8"/>
              </a:rPr>
              <a:t>=../challenge2013/datasets/</a:t>
            </a:r>
            <a:r>
              <a:rPr lang="en-US" dirty="0" err="1">
                <a:latin typeface="Arial" panose="020B0604020202020204" pitchFamily="34" charset="0"/>
                <a:cs typeface="Arial" panose="020B0604020202020204" pitchFamily="34" charset="0"/>
                <a:hlinkClick r:id="rId8"/>
              </a:rPr>
              <a:t>Real_Long_Sequence</a:t>
            </a:r>
            <a:r>
              <a:rPr lang="en-US" dirty="0">
                <a:latin typeface="Arial" panose="020B0604020202020204" pitchFamily="34" charset="0"/>
                <a:cs typeface="Arial" panose="020B0604020202020204" pitchFamily="34" charset="0"/>
              </a:rPr>
              <a:t> </a:t>
            </a:r>
          </a:p>
        </p:txBody>
      </p:sp>
      <p:sp>
        <p:nvSpPr>
          <p:cNvPr id="34" name="TextBox 33">
            <a:extLst>
              <a:ext uri="{FF2B5EF4-FFF2-40B4-BE49-F238E27FC236}">
                <a16:creationId xmlns:a16="http://schemas.microsoft.com/office/drawing/2014/main" id="{605B236E-EEE4-4259-8A68-8697C188923A}"/>
              </a:ext>
            </a:extLst>
          </p:cNvPr>
          <p:cNvSpPr txBox="1"/>
          <p:nvPr/>
        </p:nvSpPr>
        <p:spPr>
          <a:xfrm>
            <a:off x="0" y="6550223"/>
            <a:ext cx="7360467" cy="307777"/>
          </a:xfrm>
          <a:prstGeom prst="rect">
            <a:avLst/>
          </a:prstGeom>
          <a:noFill/>
        </p:spPr>
        <p:txBody>
          <a:bodyPr wrap="square" rtlCol="0">
            <a:spAutoFit/>
          </a:bodyPr>
          <a:lstStyle/>
          <a:p>
            <a:r>
              <a:rPr lang="en-US" sz="1400" dirty="0" err="1"/>
              <a:t>Ovesny</a:t>
            </a:r>
            <a:r>
              <a:rPr lang="en-US" sz="1400" dirty="0"/>
              <a:t> et al. </a:t>
            </a:r>
            <a:r>
              <a:rPr lang="en-US" sz="1400" i="1" dirty="0"/>
              <a:t>Bioinformatics </a:t>
            </a:r>
            <a:r>
              <a:rPr lang="en-US" sz="1400" dirty="0"/>
              <a:t>(2014)</a:t>
            </a:r>
          </a:p>
        </p:txBody>
      </p:sp>
      <p:sp>
        <p:nvSpPr>
          <p:cNvPr id="7" name="TextBox 6">
            <a:extLst>
              <a:ext uri="{FF2B5EF4-FFF2-40B4-BE49-F238E27FC236}">
                <a16:creationId xmlns:a16="http://schemas.microsoft.com/office/drawing/2014/main" id="{F14E3BBA-40C5-4567-8F71-8AEF5F556D6E}"/>
              </a:ext>
            </a:extLst>
          </p:cNvPr>
          <p:cNvSpPr txBox="1"/>
          <p:nvPr/>
        </p:nvSpPr>
        <p:spPr>
          <a:xfrm>
            <a:off x="516399" y="1640498"/>
            <a:ext cx="5955653"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Use the Fiji plugin </a:t>
            </a:r>
            <a:r>
              <a:rPr lang="en-US" sz="2000" b="1" dirty="0" err="1">
                <a:latin typeface="Arial" panose="020B0604020202020204" pitchFamily="34" charset="0"/>
                <a:cs typeface="Arial" panose="020B0604020202020204" pitchFamily="34" charset="0"/>
              </a:rPr>
              <a:t>ThunderSTORM</a:t>
            </a:r>
            <a:r>
              <a:rPr lang="en-US" sz="2000" b="1" dirty="0">
                <a:latin typeface="Arial" panose="020B0604020202020204" pitchFamily="34" charset="0"/>
                <a:cs typeface="Arial" panose="020B0604020202020204" pitchFamily="34" charset="0"/>
              </a:rPr>
              <a:t> to analysis the Tubulin 2D Long Sequence Dataset</a:t>
            </a:r>
            <a:endParaRPr lang="en-US" sz="2000" dirty="0"/>
          </a:p>
        </p:txBody>
      </p:sp>
      <p:grpSp>
        <p:nvGrpSpPr>
          <p:cNvPr id="5" name="Group 4">
            <a:extLst>
              <a:ext uri="{FF2B5EF4-FFF2-40B4-BE49-F238E27FC236}">
                <a16:creationId xmlns:a16="http://schemas.microsoft.com/office/drawing/2014/main" id="{445110CB-55EF-4366-9F95-59AAF3273D7F}"/>
              </a:ext>
            </a:extLst>
          </p:cNvPr>
          <p:cNvGrpSpPr/>
          <p:nvPr/>
        </p:nvGrpSpPr>
        <p:grpSpPr>
          <a:xfrm>
            <a:off x="6950950" y="809144"/>
            <a:ext cx="4737754" cy="5408425"/>
            <a:chOff x="6950950" y="809144"/>
            <a:chExt cx="4737754" cy="5408425"/>
          </a:xfrm>
        </p:grpSpPr>
        <p:pic>
          <p:nvPicPr>
            <p:cNvPr id="6" name="Picture 5" descr="Graphical user interface, website&#10;&#10;Description automatically generated">
              <a:extLst>
                <a:ext uri="{FF2B5EF4-FFF2-40B4-BE49-F238E27FC236}">
                  <a16:creationId xmlns:a16="http://schemas.microsoft.com/office/drawing/2014/main" id="{CC8D0A37-425D-484B-B962-D92F971F2D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450">
              <a:off x="6950950" y="809144"/>
              <a:ext cx="4737754" cy="3695920"/>
            </a:xfrm>
            <a:prstGeom prst="rect">
              <a:avLst/>
            </a:prstGeom>
            <a:effectLst>
              <a:outerShdw blurRad="63500" sx="102000" sy="102000" algn="ctr"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81801BD5-B6E1-4C9F-AB4C-E077E43B8E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2551" y="3368817"/>
              <a:ext cx="3979401" cy="2848752"/>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4089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Timeline of SMLM developments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54</a:t>
            </a:fld>
            <a:endParaRPr lang="en-US"/>
          </a:p>
        </p:txBody>
      </p:sp>
      <p:sp>
        <p:nvSpPr>
          <p:cNvPr id="3" name="Rectangle 2">
            <a:extLst>
              <a:ext uri="{FF2B5EF4-FFF2-40B4-BE49-F238E27FC236}">
                <a16:creationId xmlns:a16="http://schemas.microsoft.com/office/drawing/2014/main" id="{3B7C00C3-57F0-4891-A473-23AE92B4A2D5}"/>
              </a:ext>
            </a:extLst>
          </p:cNvPr>
          <p:cNvSpPr/>
          <p:nvPr/>
        </p:nvSpPr>
        <p:spPr>
          <a:xfrm>
            <a:off x="6655664" y="1987296"/>
            <a:ext cx="2600682" cy="122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10A155-2626-4AA8-9FA4-C73D35BFE96C}"/>
              </a:ext>
            </a:extLst>
          </p:cNvPr>
          <p:cNvSpPr txBox="1"/>
          <p:nvPr/>
        </p:nvSpPr>
        <p:spPr>
          <a:xfrm>
            <a:off x="0" y="6550223"/>
            <a:ext cx="7360467" cy="307777"/>
          </a:xfrm>
          <a:prstGeom prst="rect">
            <a:avLst/>
          </a:prstGeom>
          <a:noFill/>
        </p:spPr>
        <p:txBody>
          <a:bodyPr wrap="square" rtlCol="0">
            <a:spAutoFit/>
          </a:bodyPr>
          <a:lstStyle/>
          <a:p>
            <a:r>
              <a:rPr lang="en-US" sz="1400" dirty="0" err="1"/>
              <a:t>Nicovich</a:t>
            </a:r>
            <a:r>
              <a:rPr lang="en-US" sz="1400" dirty="0"/>
              <a:t> et al. </a:t>
            </a:r>
            <a:r>
              <a:rPr lang="en-US" sz="1400" i="1" dirty="0"/>
              <a:t>Nature Protocols </a:t>
            </a:r>
            <a:r>
              <a:rPr lang="en-US" sz="1400" dirty="0"/>
              <a:t>(2017)</a:t>
            </a:r>
          </a:p>
        </p:txBody>
      </p:sp>
      <p:grpSp>
        <p:nvGrpSpPr>
          <p:cNvPr id="8" name="Group 7">
            <a:extLst>
              <a:ext uri="{FF2B5EF4-FFF2-40B4-BE49-F238E27FC236}">
                <a16:creationId xmlns:a16="http://schemas.microsoft.com/office/drawing/2014/main" id="{6F7C9593-FD7A-4478-9BFC-5D78BF6AED99}"/>
              </a:ext>
            </a:extLst>
          </p:cNvPr>
          <p:cNvGrpSpPr/>
          <p:nvPr/>
        </p:nvGrpSpPr>
        <p:grpSpPr>
          <a:xfrm>
            <a:off x="1323966" y="1714438"/>
            <a:ext cx="9544068" cy="4546826"/>
            <a:chOff x="1820618" y="1500499"/>
            <a:chExt cx="8550761" cy="4114800"/>
          </a:xfrm>
        </p:grpSpPr>
        <p:pic>
          <p:nvPicPr>
            <p:cNvPr id="2050" name="Picture 2" descr="Figure 1">
              <a:extLst>
                <a:ext uri="{FF2B5EF4-FFF2-40B4-BE49-F238E27FC236}">
                  <a16:creationId xmlns:a16="http://schemas.microsoft.com/office/drawing/2014/main" id="{BFF734D3-BE26-4380-8B78-A8FFFC80C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1" b="2650"/>
            <a:stretch/>
          </p:blipFill>
          <p:spPr bwMode="auto">
            <a:xfrm>
              <a:off x="1820618" y="1500499"/>
              <a:ext cx="8550761"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966CA0F-7E61-4019-B38D-4AE91E92A9DD}"/>
                </a:ext>
              </a:extLst>
            </p:cNvPr>
            <p:cNvSpPr/>
            <p:nvPr/>
          </p:nvSpPr>
          <p:spPr>
            <a:xfrm>
              <a:off x="1820618" y="1980166"/>
              <a:ext cx="356260" cy="368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9B55AB-9205-4E39-807C-ED980106CF19}"/>
                </a:ext>
              </a:extLst>
            </p:cNvPr>
            <p:cNvSpPr/>
            <p:nvPr/>
          </p:nvSpPr>
          <p:spPr>
            <a:xfrm>
              <a:off x="5673243" y="1619161"/>
              <a:ext cx="422755" cy="368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372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256308" y="365125"/>
            <a:ext cx="3615047" cy="2746210"/>
          </a:xfrm>
        </p:spPr>
        <p:txBody>
          <a:bodyPr>
            <a:normAutofit/>
          </a:bodyPr>
          <a:lstStyle/>
          <a:p>
            <a:r>
              <a:rPr lang="en-US" sz="4000" b="1" dirty="0">
                <a:latin typeface="Arial" panose="020B0604020202020204" pitchFamily="34" charset="0"/>
                <a:cs typeface="Arial" panose="020B0604020202020204" pitchFamily="34" charset="0"/>
              </a:rPr>
              <a:t>Spatial analysis approaches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55</a:t>
            </a:fld>
            <a:endParaRPr lang="en-US"/>
          </a:p>
        </p:txBody>
      </p:sp>
      <p:sp>
        <p:nvSpPr>
          <p:cNvPr id="3" name="Rectangle 2">
            <a:extLst>
              <a:ext uri="{FF2B5EF4-FFF2-40B4-BE49-F238E27FC236}">
                <a16:creationId xmlns:a16="http://schemas.microsoft.com/office/drawing/2014/main" id="{3B7C00C3-57F0-4891-A473-23AE92B4A2D5}"/>
              </a:ext>
            </a:extLst>
          </p:cNvPr>
          <p:cNvSpPr/>
          <p:nvPr/>
        </p:nvSpPr>
        <p:spPr>
          <a:xfrm>
            <a:off x="6655664" y="1987296"/>
            <a:ext cx="2600682" cy="122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10A155-2626-4AA8-9FA4-C73D35BFE96C}"/>
              </a:ext>
            </a:extLst>
          </p:cNvPr>
          <p:cNvSpPr txBox="1"/>
          <p:nvPr/>
        </p:nvSpPr>
        <p:spPr>
          <a:xfrm>
            <a:off x="0" y="6550223"/>
            <a:ext cx="7360467" cy="307777"/>
          </a:xfrm>
          <a:prstGeom prst="rect">
            <a:avLst/>
          </a:prstGeom>
          <a:noFill/>
        </p:spPr>
        <p:txBody>
          <a:bodyPr wrap="square" rtlCol="0">
            <a:spAutoFit/>
          </a:bodyPr>
          <a:lstStyle/>
          <a:p>
            <a:r>
              <a:rPr lang="en-US" sz="1400" dirty="0" err="1"/>
              <a:t>Nicovich</a:t>
            </a:r>
            <a:r>
              <a:rPr lang="en-US" sz="1400" dirty="0"/>
              <a:t> et al. </a:t>
            </a:r>
            <a:r>
              <a:rPr lang="en-US" sz="1400" i="1" dirty="0"/>
              <a:t>Nature Protocols </a:t>
            </a:r>
            <a:r>
              <a:rPr lang="en-US" sz="1400" dirty="0"/>
              <a:t>(2017)</a:t>
            </a:r>
          </a:p>
        </p:txBody>
      </p:sp>
      <p:pic>
        <p:nvPicPr>
          <p:cNvPr id="6146" name="Picture 2" descr="Figure 2">
            <a:extLst>
              <a:ext uri="{FF2B5EF4-FFF2-40B4-BE49-F238E27FC236}">
                <a16:creationId xmlns:a16="http://schemas.microsoft.com/office/drawing/2014/main" id="{C4055B10-B5FB-4A56-8892-CB804B842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304" y="588065"/>
            <a:ext cx="8024326" cy="56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9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56</a:t>
            </a:fld>
            <a:endParaRPr lang="en-US" dirty="0"/>
          </a:p>
        </p:txBody>
      </p:sp>
      <p:sp>
        <p:nvSpPr>
          <p:cNvPr id="3" name="Rectangle 2">
            <a:extLst>
              <a:ext uri="{FF2B5EF4-FFF2-40B4-BE49-F238E27FC236}">
                <a16:creationId xmlns:a16="http://schemas.microsoft.com/office/drawing/2014/main" id="{3B7C00C3-57F0-4891-A473-23AE92B4A2D5}"/>
              </a:ext>
            </a:extLst>
          </p:cNvPr>
          <p:cNvSpPr/>
          <p:nvPr/>
        </p:nvSpPr>
        <p:spPr>
          <a:xfrm>
            <a:off x="6655664" y="1987296"/>
            <a:ext cx="2600682" cy="122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10A155-2626-4AA8-9FA4-C73D35BFE96C}"/>
              </a:ext>
            </a:extLst>
          </p:cNvPr>
          <p:cNvSpPr txBox="1"/>
          <p:nvPr/>
        </p:nvSpPr>
        <p:spPr>
          <a:xfrm>
            <a:off x="0" y="6550223"/>
            <a:ext cx="7360467" cy="307777"/>
          </a:xfrm>
          <a:prstGeom prst="rect">
            <a:avLst/>
          </a:prstGeom>
          <a:noFill/>
        </p:spPr>
        <p:txBody>
          <a:bodyPr wrap="square" rtlCol="0">
            <a:spAutoFit/>
          </a:bodyPr>
          <a:lstStyle/>
          <a:p>
            <a:r>
              <a:rPr lang="en-US" sz="1400" dirty="0"/>
              <a:t>Van der Linde et al. </a:t>
            </a:r>
            <a:r>
              <a:rPr lang="en-US" sz="1400" i="1" dirty="0"/>
              <a:t>Journal of Physics D: Applied Physics </a:t>
            </a:r>
            <a:r>
              <a:rPr lang="en-US" sz="1400" dirty="0"/>
              <a:t>(2019)</a:t>
            </a:r>
          </a:p>
        </p:txBody>
      </p:sp>
      <p:pic>
        <p:nvPicPr>
          <p:cNvPr id="6" name="Picture 5" descr="Text&#10;&#10;Description automatically generated">
            <a:extLst>
              <a:ext uri="{FF2B5EF4-FFF2-40B4-BE49-F238E27FC236}">
                <a16:creationId xmlns:a16="http://schemas.microsoft.com/office/drawing/2014/main" id="{D869602D-F9C3-4C8E-B8DA-A462E9975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299" y="1948701"/>
            <a:ext cx="8835402" cy="4181487"/>
          </a:xfrm>
          <a:prstGeom prst="rect">
            <a:avLst/>
          </a:prstGeom>
        </p:spPr>
      </p:pic>
      <p:sp>
        <p:nvSpPr>
          <p:cNvPr id="9" name="Title 8">
            <a:extLst>
              <a:ext uri="{FF2B5EF4-FFF2-40B4-BE49-F238E27FC236}">
                <a16:creationId xmlns:a16="http://schemas.microsoft.com/office/drawing/2014/main" id="{D17C7B3F-F0AF-4A54-B3A0-7E7E870F76F7}"/>
              </a:ext>
            </a:extLst>
          </p:cNvPr>
          <p:cNvSpPr>
            <a:spLocks noGrp="1"/>
          </p:cNvSpPr>
          <p:nvPr>
            <p:ph type="title"/>
          </p:nvPr>
        </p:nvSpPr>
        <p:spPr/>
        <p:txBody>
          <a:bodyPr/>
          <a:lstStyle/>
          <a:p>
            <a:r>
              <a:rPr lang="en-US" sz="4400" b="1" dirty="0">
                <a:latin typeface="Arial" panose="020B0604020202020204" pitchFamily="34" charset="0"/>
                <a:cs typeface="Arial" panose="020B0604020202020204" pitchFamily="34" charset="0"/>
              </a:rPr>
              <a:t>Fiji plugins for SMLM post-processing</a:t>
            </a:r>
            <a:endParaRPr lang="en-US" dirty="0"/>
          </a:p>
        </p:txBody>
      </p:sp>
    </p:spTree>
    <p:extLst>
      <p:ext uri="{BB962C8B-B14F-4D97-AF65-F5344CB8AC3E}">
        <p14:creationId xmlns:p14="http://schemas.microsoft.com/office/powerpoint/2010/main" val="2816874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Overview</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57</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Green Check Mark Icon Transparent Background, Download Free Clip Art,  Free Clip Art on Clipart Library">
            <a:extLst>
              <a:ext uri="{FF2B5EF4-FFF2-40B4-BE49-F238E27FC236}">
                <a16:creationId xmlns:a16="http://schemas.microsoft.com/office/drawing/2014/main" id="{576276A0-D72E-4D40-8B68-58AB6D91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9" y="1449387"/>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Green Check Mark Icon Transparent Background, Download Free Clip Art,  Free Clip Art on Clipart Library">
            <a:extLst>
              <a:ext uri="{FF2B5EF4-FFF2-40B4-BE49-F238E27FC236}">
                <a16:creationId xmlns:a16="http://schemas.microsoft.com/office/drawing/2014/main" id="{08918EE0-BA97-4772-8F06-58D5502F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054" y="1960561"/>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Green Check Mark Icon Transparent Background, Download Free Clip Art,  Free Clip Art on Clipart Library">
            <a:extLst>
              <a:ext uri="{FF2B5EF4-FFF2-40B4-BE49-F238E27FC236}">
                <a16:creationId xmlns:a16="http://schemas.microsoft.com/office/drawing/2014/main" id="{3321F1BD-0E40-4E4B-86C5-C92CA38FE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254" y="2676525"/>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Green Check Mark Icon Transparent Background, Download Free Clip Art,  Free Clip Art on Clipart Library">
            <a:extLst>
              <a:ext uri="{FF2B5EF4-FFF2-40B4-BE49-F238E27FC236}">
                <a16:creationId xmlns:a16="http://schemas.microsoft.com/office/drawing/2014/main" id="{D14FAD59-E42C-4FBD-9845-836E7523E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9040" y="3429000"/>
            <a:ext cx="721612" cy="75247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A7D5647F-F4E2-41CC-81FB-F86B5C422BA2}"/>
              </a:ext>
            </a:extLst>
          </p:cNvPr>
          <p:cNvSpPr txBox="1">
            <a:spLocks/>
          </p:cNvSpPr>
          <p:nvPr/>
        </p:nvSpPr>
        <p:spPr>
          <a:xfrm>
            <a:off x="838201" y="1825625"/>
            <a:ext cx="692277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linkage errors,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Tree>
    <p:extLst>
      <p:ext uri="{BB962C8B-B14F-4D97-AF65-F5344CB8AC3E}">
        <p14:creationId xmlns:p14="http://schemas.microsoft.com/office/powerpoint/2010/main" val="4037869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3D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58</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39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Can we localize SM in the axial direction?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59</a:t>
            </a:fld>
            <a:endParaRPr lang="en-US"/>
          </a:p>
        </p:txBody>
      </p:sp>
      <p:sp>
        <p:nvSpPr>
          <p:cNvPr id="8" name="Content Placeholder 2">
            <a:extLst>
              <a:ext uri="{FF2B5EF4-FFF2-40B4-BE49-F238E27FC236}">
                <a16:creationId xmlns:a16="http://schemas.microsoft.com/office/drawing/2014/main" id="{490BEC55-4F97-4FFD-B112-39911B0148D3}"/>
              </a:ext>
            </a:extLst>
          </p:cNvPr>
          <p:cNvSpPr txBox="1">
            <a:spLocks/>
          </p:cNvSpPr>
          <p:nvPr/>
        </p:nvSpPr>
        <p:spPr>
          <a:xfrm>
            <a:off x="838199" y="1723697"/>
            <a:ext cx="6501736" cy="1114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Arial" panose="020B0604020202020204" pitchFamily="34" charset="0"/>
                <a:cs typeface="Arial" panose="020B0604020202020204" pitchFamily="34" charset="0"/>
              </a:rPr>
              <a:t>A microscope’s PSF is symmetric in the axial direction, which complicates single molecules' localization along the axial axes.</a:t>
            </a:r>
            <a:endParaRPr lang="en-GB" sz="2200" dirty="0">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9EB3B672-70CC-45A7-8E60-37F20244C1F9}"/>
              </a:ext>
            </a:extLst>
          </p:cNvPr>
          <p:cNvGrpSpPr/>
          <p:nvPr/>
        </p:nvGrpSpPr>
        <p:grpSpPr>
          <a:xfrm>
            <a:off x="7329356" y="2057909"/>
            <a:ext cx="3754671" cy="4229967"/>
            <a:chOff x="7329356" y="2057909"/>
            <a:chExt cx="3754671" cy="4229967"/>
          </a:xfrm>
        </p:grpSpPr>
        <p:pic>
          <p:nvPicPr>
            <p:cNvPr id="9" name="Picture 8" descr="A picture containing electronics, white&#10;&#10;Description automatically generated">
              <a:extLst>
                <a:ext uri="{FF2B5EF4-FFF2-40B4-BE49-F238E27FC236}">
                  <a16:creationId xmlns:a16="http://schemas.microsoft.com/office/drawing/2014/main" id="{0316C1AE-69CA-4205-A78B-EEB53A634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356" y="2057909"/>
              <a:ext cx="3754671" cy="3754671"/>
            </a:xfrm>
            <a:prstGeom prst="rect">
              <a:avLst/>
            </a:prstGeom>
          </p:spPr>
        </p:pic>
        <p:sp>
          <p:nvSpPr>
            <p:cNvPr id="17" name="TextBox 16">
              <a:extLst>
                <a:ext uri="{FF2B5EF4-FFF2-40B4-BE49-F238E27FC236}">
                  <a16:creationId xmlns:a16="http://schemas.microsoft.com/office/drawing/2014/main" id="{CB5961EF-E60D-4781-B351-C4724CB4060F}"/>
                </a:ext>
              </a:extLst>
            </p:cNvPr>
            <p:cNvSpPr txBox="1"/>
            <p:nvPr/>
          </p:nvSpPr>
          <p:spPr>
            <a:xfrm>
              <a:off x="8048364" y="5918544"/>
              <a:ext cx="2316653"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Simulated PSF</a:t>
              </a:r>
            </a:p>
          </p:txBody>
        </p:sp>
      </p:grpSp>
      <p:grpSp>
        <p:nvGrpSpPr>
          <p:cNvPr id="70" name="Group 69">
            <a:extLst>
              <a:ext uri="{FF2B5EF4-FFF2-40B4-BE49-F238E27FC236}">
                <a16:creationId xmlns:a16="http://schemas.microsoft.com/office/drawing/2014/main" id="{C241F07C-65EC-4B75-BD33-CEFE625F7DE7}"/>
              </a:ext>
            </a:extLst>
          </p:cNvPr>
          <p:cNvGrpSpPr/>
          <p:nvPr/>
        </p:nvGrpSpPr>
        <p:grpSpPr>
          <a:xfrm>
            <a:off x="1448124" y="2887059"/>
            <a:ext cx="4778017" cy="3754671"/>
            <a:chOff x="1448124" y="2887059"/>
            <a:chExt cx="4778017" cy="3754671"/>
          </a:xfrm>
        </p:grpSpPr>
        <p:sp>
          <p:nvSpPr>
            <p:cNvPr id="21" name="Oval 20">
              <a:extLst>
                <a:ext uri="{FF2B5EF4-FFF2-40B4-BE49-F238E27FC236}">
                  <a16:creationId xmlns:a16="http://schemas.microsoft.com/office/drawing/2014/main" id="{27625E8D-3B17-451A-95CB-1CD878A308DA}"/>
                </a:ext>
              </a:extLst>
            </p:cNvPr>
            <p:cNvSpPr/>
            <p:nvPr/>
          </p:nvSpPr>
          <p:spPr>
            <a:xfrm>
              <a:off x="3192135" y="2887059"/>
              <a:ext cx="784790" cy="375467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84E8F84-106F-4F52-BF8B-6518B0F741E1}"/>
                </a:ext>
              </a:extLst>
            </p:cNvPr>
            <p:cNvCxnSpPr>
              <a:cxnSpLocks/>
            </p:cNvCxnSpPr>
            <p:nvPr/>
          </p:nvCxnSpPr>
          <p:spPr>
            <a:xfrm flipV="1">
              <a:off x="1448124" y="3389223"/>
              <a:ext cx="2142407" cy="366963"/>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7EA9CA-5368-42B3-9132-356B5DB90025}"/>
                </a:ext>
              </a:extLst>
            </p:cNvPr>
            <p:cNvCxnSpPr>
              <a:cxnSpLocks/>
            </p:cNvCxnSpPr>
            <p:nvPr/>
          </p:nvCxnSpPr>
          <p:spPr>
            <a:xfrm flipV="1">
              <a:off x="1448124" y="4759986"/>
              <a:ext cx="4521870" cy="8819"/>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405646-7258-4D87-8280-8A8CD9668EE0}"/>
                </a:ext>
              </a:extLst>
            </p:cNvPr>
            <p:cNvCxnSpPr>
              <a:cxnSpLocks/>
            </p:cNvCxnSpPr>
            <p:nvPr/>
          </p:nvCxnSpPr>
          <p:spPr>
            <a:xfrm rot="10800000">
              <a:off x="1448124" y="5686544"/>
              <a:ext cx="2142407" cy="366963"/>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A8272B-D2B0-4C52-87E5-B7C66D10C607}"/>
                </a:ext>
              </a:extLst>
            </p:cNvPr>
            <p:cNvCxnSpPr>
              <a:cxnSpLocks/>
            </p:cNvCxnSpPr>
            <p:nvPr/>
          </p:nvCxnSpPr>
          <p:spPr>
            <a:xfrm>
              <a:off x="3584530" y="3389223"/>
              <a:ext cx="2352801" cy="1377376"/>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36CEEF3-3F89-4997-9CB4-50488ADC9547}"/>
                </a:ext>
              </a:extLst>
            </p:cNvPr>
            <p:cNvCxnSpPr>
              <a:cxnSpLocks/>
            </p:cNvCxnSpPr>
            <p:nvPr/>
          </p:nvCxnSpPr>
          <p:spPr>
            <a:xfrm flipV="1">
              <a:off x="3586265" y="4764394"/>
              <a:ext cx="2365009" cy="1289113"/>
            </a:xfrm>
            <a:prstGeom prst="line">
              <a:avLst/>
            </a:prstGeom>
            <a:ln w="508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A3DDAC4-9400-4017-BD5F-56191F11C562}"/>
                </a:ext>
              </a:extLst>
            </p:cNvPr>
            <p:cNvSpPr/>
            <p:nvPr/>
          </p:nvSpPr>
          <p:spPr>
            <a:xfrm>
              <a:off x="5884861" y="4712394"/>
              <a:ext cx="108410" cy="1084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F43C826-8789-413F-A6CF-136083AEA15C}"/>
                    </a:ext>
                  </a:extLst>
                </p:cNvPr>
                <p:cNvSpPr txBox="1"/>
                <p:nvPr/>
              </p:nvSpPr>
              <p:spPr>
                <a:xfrm>
                  <a:off x="5004496" y="4420893"/>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α</m:t>
                        </m:r>
                      </m:oMath>
                    </m:oMathPara>
                  </a14:m>
                  <a:endParaRPr lang="en-US" dirty="0"/>
                </a:p>
              </p:txBody>
            </p:sp>
          </mc:Choice>
          <mc:Fallback xmlns="">
            <p:sp>
              <p:nvSpPr>
                <p:cNvPr id="28" name="TextBox 27">
                  <a:extLst>
                    <a:ext uri="{FF2B5EF4-FFF2-40B4-BE49-F238E27FC236}">
                      <a16:creationId xmlns:a16="http://schemas.microsoft.com/office/drawing/2014/main" id="{AF43C826-8789-413F-A6CF-136083AEA15C}"/>
                    </a:ext>
                  </a:extLst>
                </p:cNvPr>
                <p:cNvSpPr txBox="1">
                  <a:spLocks noRot="1" noChangeAspect="1" noMove="1" noResize="1" noEditPoints="1" noAdjustHandles="1" noChangeArrowheads="1" noChangeShapeType="1" noTextEdit="1"/>
                </p:cNvSpPr>
                <p:nvPr/>
              </p:nvSpPr>
              <p:spPr>
                <a:xfrm>
                  <a:off x="5004496" y="4420893"/>
                  <a:ext cx="185948" cy="276999"/>
                </a:xfrm>
                <a:prstGeom prst="rect">
                  <a:avLst/>
                </a:prstGeom>
                <a:blipFill>
                  <a:blip r:embed="rId4"/>
                  <a:stretch>
                    <a:fillRect l="-20000" r="-20000"/>
                  </a:stretch>
                </a:blipFill>
              </p:spPr>
              <p:txBody>
                <a:bodyPr/>
                <a:lstStyle/>
                <a:p>
                  <a:r>
                    <a:rPr lang="en-US">
                      <a:noFill/>
                    </a:rPr>
                    <a:t> </a:t>
                  </a:r>
                </a:p>
              </p:txBody>
            </p:sp>
          </mc:Fallback>
        </mc:AlternateContent>
        <p:sp>
          <p:nvSpPr>
            <p:cNvPr id="29" name="Arc 28">
              <a:extLst>
                <a:ext uri="{FF2B5EF4-FFF2-40B4-BE49-F238E27FC236}">
                  <a16:creationId xmlns:a16="http://schemas.microsoft.com/office/drawing/2014/main" id="{A1DBF425-9DF3-42D5-8BD9-1F3963A9EBF3}"/>
                </a:ext>
              </a:extLst>
            </p:cNvPr>
            <p:cNvSpPr/>
            <p:nvPr/>
          </p:nvSpPr>
          <p:spPr>
            <a:xfrm rot="14366320">
              <a:off x="4889564" y="4211061"/>
              <a:ext cx="503770" cy="615562"/>
            </a:xfrm>
            <a:prstGeom prst="arc">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29">
              <a:extLst>
                <a:ext uri="{FF2B5EF4-FFF2-40B4-BE49-F238E27FC236}">
                  <a16:creationId xmlns:a16="http://schemas.microsoft.com/office/drawing/2014/main" id="{701D4BED-F24B-4DAF-BE51-A15521DC5761}"/>
                </a:ext>
              </a:extLst>
            </p:cNvPr>
            <p:cNvSpPr/>
            <p:nvPr/>
          </p:nvSpPr>
          <p:spPr>
            <a:xfrm>
              <a:off x="5599335" y="4677371"/>
              <a:ext cx="626806" cy="169639"/>
            </a:xfrm>
            <a:prstGeom prst="ellipse">
              <a:avLst/>
            </a:prstGeom>
            <a:solidFill>
              <a:srgbClr val="C00000"/>
            </a:solidFill>
            <a:ln>
              <a:noFill/>
            </a:ln>
            <a:effectLst>
              <a:outerShdw blurRad="63500" sx="158000" sy="158000" algn="ctr" rotWithShape="0">
                <a:srgbClr val="C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2EA1AF81-24F3-4C82-95D4-C6E17CE6F935}"/>
              </a:ext>
            </a:extLst>
          </p:cNvPr>
          <p:cNvGrpSpPr/>
          <p:nvPr/>
        </p:nvGrpSpPr>
        <p:grpSpPr>
          <a:xfrm>
            <a:off x="4428001" y="4143717"/>
            <a:ext cx="3168311" cy="2486428"/>
            <a:chOff x="4428001" y="4143717"/>
            <a:chExt cx="3168311" cy="2486428"/>
          </a:xfrm>
        </p:grpSpPr>
        <p:cxnSp>
          <p:nvCxnSpPr>
            <p:cNvPr id="49" name="Straight Connector 48">
              <a:extLst>
                <a:ext uri="{FF2B5EF4-FFF2-40B4-BE49-F238E27FC236}">
                  <a16:creationId xmlns:a16="http://schemas.microsoft.com/office/drawing/2014/main" id="{40959647-7B18-4FB4-8F89-5A49F30964F4}"/>
                </a:ext>
              </a:extLst>
            </p:cNvPr>
            <p:cNvCxnSpPr>
              <a:cxnSpLocks/>
            </p:cNvCxnSpPr>
            <p:nvPr/>
          </p:nvCxnSpPr>
          <p:spPr>
            <a:xfrm flipH="1">
              <a:off x="5969994" y="4145453"/>
              <a:ext cx="1" cy="12325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3C4E73-6BAC-4DDB-B03B-D3CD076BF51D}"/>
                </a:ext>
              </a:extLst>
            </p:cNvPr>
            <p:cNvCxnSpPr>
              <a:cxnSpLocks/>
            </p:cNvCxnSpPr>
            <p:nvPr/>
          </p:nvCxnSpPr>
          <p:spPr>
            <a:xfrm flipH="1">
              <a:off x="5757303" y="4143717"/>
              <a:ext cx="1" cy="12325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CC712C1-6E80-47A5-A5CC-26D00E83296A}"/>
                </a:ext>
              </a:extLst>
            </p:cNvPr>
            <p:cNvCxnSpPr>
              <a:cxnSpLocks/>
            </p:cNvCxnSpPr>
            <p:nvPr/>
          </p:nvCxnSpPr>
          <p:spPr>
            <a:xfrm flipH="1">
              <a:off x="6192747" y="4150330"/>
              <a:ext cx="1" cy="12325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C08FFB2-E4A5-491B-9BA4-159318DAC8B5}"/>
                </a:ext>
              </a:extLst>
            </p:cNvPr>
            <p:cNvSpPr txBox="1"/>
            <p:nvPr/>
          </p:nvSpPr>
          <p:spPr>
            <a:xfrm>
              <a:off x="4428001" y="6260813"/>
              <a:ext cx="1031051"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-200 nm</a:t>
              </a:r>
            </a:p>
          </p:txBody>
        </p:sp>
        <p:sp>
          <p:nvSpPr>
            <p:cNvPr id="56" name="TextBox 55">
              <a:extLst>
                <a:ext uri="{FF2B5EF4-FFF2-40B4-BE49-F238E27FC236}">
                  <a16:creationId xmlns:a16="http://schemas.microsoft.com/office/drawing/2014/main" id="{1BC5EB68-EC0B-4F46-B13B-02B50B685039}"/>
                </a:ext>
              </a:extLst>
            </p:cNvPr>
            <p:cNvSpPr txBox="1"/>
            <p:nvPr/>
          </p:nvSpPr>
          <p:spPr>
            <a:xfrm>
              <a:off x="5634488" y="6260813"/>
              <a:ext cx="697627"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0 nm</a:t>
              </a:r>
            </a:p>
          </p:txBody>
        </p:sp>
        <p:sp>
          <p:nvSpPr>
            <p:cNvPr id="57" name="TextBox 56">
              <a:extLst>
                <a:ext uri="{FF2B5EF4-FFF2-40B4-BE49-F238E27FC236}">
                  <a16:creationId xmlns:a16="http://schemas.microsoft.com/office/drawing/2014/main" id="{7892BEED-B776-4842-A3B7-B5F98946E8ED}"/>
                </a:ext>
              </a:extLst>
            </p:cNvPr>
            <p:cNvSpPr txBox="1"/>
            <p:nvPr/>
          </p:nvSpPr>
          <p:spPr>
            <a:xfrm>
              <a:off x="6507552" y="6260813"/>
              <a:ext cx="1088760"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+200 nm</a:t>
              </a:r>
            </a:p>
          </p:txBody>
        </p:sp>
        <p:cxnSp>
          <p:nvCxnSpPr>
            <p:cNvPr id="59" name="Straight Arrow Connector 58">
              <a:extLst>
                <a:ext uri="{FF2B5EF4-FFF2-40B4-BE49-F238E27FC236}">
                  <a16:creationId xmlns:a16="http://schemas.microsoft.com/office/drawing/2014/main" id="{0D5B3E70-658C-4ABF-85C3-2E5E2DF52C8C}"/>
                </a:ext>
              </a:extLst>
            </p:cNvPr>
            <p:cNvCxnSpPr>
              <a:cxnSpLocks/>
              <a:endCxn id="55" idx="0"/>
            </p:cNvCxnSpPr>
            <p:nvPr/>
          </p:nvCxnSpPr>
          <p:spPr>
            <a:xfrm flipH="1">
              <a:off x="4943527" y="5701692"/>
              <a:ext cx="653381" cy="5591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CE01CEF-BC7A-499E-8165-19CEC9FF61A6}"/>
                </a:ext>
              </a:extLst>
            </p:cNvPr>
            <p:cNvCxnSpPr>
              <a:cxnSpLocks/>
              <a:endCxn id="56" idx="0"/>
            </p:cNvCxnSpPr>
            <p:nvPr/>
          </p:nvCxnSpPr>
          <p:spPr>
            <a:xfrm flipH="1">
              <a:off x="5983302" y="5742772"/>
              <a:ext cx="9969" cy="5180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E162463-EEBE-4F3A-94F4-5126F99010E8}"/>
                </a:ext>
              </a:extLst>
            </p:cNvPr>
            <p:cNvCxnSpPr>
              <a:cxnSpLocks/>
              <a:endCxn id="57" idx="0"/>
            </p:cNvCxnSpPr>
            <p:nvPr/>
          </p:nvCxnSpPr>
          <p:spPr>
            <a:xfrm>
              <a:off x="6425654" y="5742772"/>
              <a:ext cx="626278" cy="5180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25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1" name="Objekt 4100" hidden="1">
            <a:extLst>
              <a:ext uri="{FF2B5EF4-FFF2-40B4-BE49-F238E27FC236}">
                <a16:creationId xmlns:a16="http://schemas.microsoft.com/office/drawing/2014/main" id="{E60FCA05-BB20-4911-A2C4-A62EAF2E2BCC}"/>
              </a:ext>
            </a:extLst>
          </p:cNvPr>
          <p:cNvGraphicFramePr>
            <a:graphicFrameLocks noChangeAspect="1"/>
          </p:cNvGraphicFramePr>
          <p:nvPr>
            <p:custDataLst>
              <p:tags r:id="rId2"/>
            </p:custDataLst>
            <p:extLst>
              <p:ext uri="{D42A27DB-BD31-4B8C-83A1-F6EECF244321}">
                <p14:modId xmlns:p14="http://schemas.microsoft.com/office/powerpoint/2010/main" val="1517009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4" name="think-cell Folie" r:id="rId5" imgW="416" imgH="416" progId="TCLayout.ActiveDocument.1">
                  <p:embed/>
                </p:oleObj>
              </mc:Choice>
              <mc:Fallback>
                <p:oleObj name="think-cell Folie" r:id="rId5" imgW="416" imgH="416" progId="TCLayout.ActiveDocument.1">
                  <p:embed/>
                  <p:pic>
                    <p:nvPicPr>
                      <p:cNvPr id="4101" name="Objekt 4100" hidden="1">
                        <a:extLst>
                          <a:ext uri="{FF2B5EF4-FFF2-40B4-BE49-F238E27FC236}">
                            <a16:creationId xmlns:a16="http://schemas.microsoft.com/office/drawing/2014/main" id="{E60FCA05-BB20-4911-A2C4-A62EAF2E2B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Major discoveries enabled by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a:t>
            </a:fld>
            <a:endParaRPr lang="en-US"/>
          </a:p>
        </p:txBody>
      </p:sp>
      <p:pic>
        <p:nvPicPr>
          <p:cNvPr id="15364" name="Picture 4" descr="Fig. 5">
            <a:extLst>
              <a:ext uri="{FF2B5EF4-FFF2-40B4-BE49-F238E27FC236}">
                <a16:creationId xmlns:a16="http://schemas.microsoft.com/office/drawing/2014/main" id="{0254888B-434C-4993-89FA-7B4F88C175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9143" b="-824"/>
          <a:stretch/>
        </p:blipFill>
        <p:spPr bwMode="auto">
          <a:xfrm>
            <a:off x="574926" y="2427722"/>
            <a:ext cx="11042147" cy="3184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0">
            <a:extLst>
              <a:ext uri="{FF2B5EF4-FFF2-40B4-BE49-F238E27FC236}">
                <a16:creationId xmlns:a16="http://schemas.microsoft.com/office/drawing/2014/main" id="{94169766-D5BE-4496-8755-C0E158109013}"/>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spTree>
    <p:extLst>
      <p:ext uri="{BB962C8B-B14F-4D97-AF65-F5344CB8AC3E}">
        <p14:creationId xmlns:p14="http://schemas.microsoft.com/office/powerpoint/2010/main" val="678215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Decoding the axial information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60</a:t>
            </a:fld>
            <a:endParaRPr lang="en-US" dirty="0"/>
          </a:p>
        </p:txBody>
      </p:sp>
      <p:sp>
        <p:nvSpPr>
          <p:cNvPr id="8" name="Content Placeholder 2">
            <a:extLst>
              <a:ext uri="{FF2B5EF4-FFF2-40B4-BE49-F238E27FC236}">
                <a16:creationId xmlns:a16="http://schemas.microsoft.com/office/drawing/2014/main" id="{490BEC55-4F97-4FFD-B112-39911B0148D3}"/>
              </a:ext>
            </a:extLst>
          </p:cNvPr>
          <p:cNvSpPr txBox="1">
            <a:spLocks/>
          </p:cNvSpPr>
          <p:nvPr/>
        </p:nvSpPr>
        <p:spPr>
          <a:xfrm>
            <a:off x="838199" y="1607650"/>
            <a:ext cx="10221683" cy="526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Arial" panose="020B0604020202020204" pitchFamily="34" charset="0"/>
                <a:cs typeface="Arial" panose="020B0604020202020204" pitchFamily="34" charset="0"/>
              </a:rPr>
              <a:t>Breaking the symmetry of the PSF enables us to decode axial information.</a:t>
            </a:r>
          </a:p>
        </p:txBody>
      </p:sp>
      <p:grpSp>
        <p:nvGrpSpPr>
          <p:cNvPr id="7" name="Group 6">
            <a:extLst>
              <a:ext uri="{FF2B5EF4-FFF2-40B4-BE49-F238E27FC236}">
                <a16:creationId xmlns:a16="http://schemas.microsoft.com/office/drawing/2014/main" id="{1929B927-9CC6-4AB9-80D9-C0676712FC5B}"/>
              </a:ext>
            </a:extLst>
          </p:cNvPr>
          <p:cNvGrpSpPr/>
          <p:nvPr/>
        </p:nvGrpSpPr>
        <p:grpSpPr>
          <a:xfrm>
            <a:off x="667205" y="2193485"/>
            <a:ext cx="10868374" cy="3830444"/>
            <a:chOff x="667205" y="2193485"/>
            <a:chExt cx="10868374" cy="3830444"/>
          </a:xfrm>
        </p:grpSpPr>
        <p:pic>
          <p:nvPicPr>
            <p:cNvPr id="10" name="Picture 9">
              <a:extLst>
                <a:ext uri="{FF2B5EF4-FFF2-40B4-BE49-F238E27FC236}">
                  <a16:creationId xmlns:a16="http://schemas.microsoft.com/office/drawing/2014/main" id="{2002CBC1-8702-4E78-87BE-F65B9ADE8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47" y="2277677"/>
              <a:ext cx="10833532" cy="2708383"/>
            </a:xfrm>
            <a:prstGeom prst="rect">
              <a:avLst/>
            </a:prstGeom>
          </p:spPr>
        </p:pic>
        <p:sp>
          <p:nvSpPr>
            <p:cNvPr id="14" name="TextBox 13">
              <a:extLst>
                <a:ext uri="{FF2B5EF4-FFF2-40B4-BE49-F238E27FC236}">
                  <a16:creationId xmlns:a16="http://schemas.microsoft.com/office/drawing/2014/main" id="{22876EC3-35B6-4A31-AB60-365CDF9E59E3}"/>
                </a:ext>
              </a:extLst>
            </p:cNvPr>
            <p:cNvSpPr txBox="1"/>
            <p:nvPr/>
          </p:nvSpPr>
          <p:spPr>
            <a:xfrm>
              <a:off x="1849575" y="2263204"/>
              <a:ext cx="1476590" cy="369332"/>
            </a:xfrm>
            <a:prstGeom prst="rect">
              <a:avLst/>
            </a:prstGeom>
            <a:noFill/>
          </p:spPr>
          <p:txBody>
            <a:bodyPr wrap="square" rtlCol="0">
              <a:spAutoFit/>
            </a:bodyPr>
            <a:lstStyle/>
            <a:p>
              <a:pPr algn="r"/>
              <a:r>
                <a:rPr lang="en-GB" dirty="0">
                  <a:solidFill>
                    <a:schemeClr val="bg1"/>
                  </a:solidFill>
                  <a:latin typeface="Arial" panose="020B0604020202020204" pitchFamily="34" charset="0"/>
                  <a:cs typeface="Arial" panose="020B0604020202020204" pitchFamily="34" charset="0"/>
                </a:rPr>
                <a:t>Astigmatism</a:t>
              </a:r>
            </a:p>
          </p:txBody>
        </p:sp>
        <p:sp>
          <p:nvSpPr>
            <p:cNvPr id="15" name="TextBox 14">
              <a:extLst>
                <a:ext uri="{FF2B5EF4-FFF2-40B4-BE49-F238E27FC236}">
                  <a16:creationId xmlns:a16="http://schemas.microsoft.com/office/drawing/2014/main" id="{9AF4E9D1-4A95-473D-A5F1-30C03E6E88E3}"/>
                </a:ext>
              </a:extLst>
            </p:cNvPr>
            <p:cNvSpPr txBox="1"/>
            <p:nvPr/>
          </p:nvSpPr>
          <p:spPr>
            <a:xfrm>
              <a:off x="7687544" y="2263204"/>
              <a:ext cx="1225977" cy="369332"/>
            </a:xfrm>
            <a:prstGeom prst="rect">
              <a:avLst/>
            </a:prstGeom>
            <a:noFill/>
          </p:spPr>
          <p:txBody>
            <a:bodyPr wrap="square" rtlCol="0">
              <a:spAutoFit/>
            </a:bodyPr>
            <a:lstStyle/>
            <a:p>
              <a:pPr algn="r"/>
              <a:r>
                <a:rPr lang="en-GB" dirty="0">
                  <a:solidFill>
                    <a:schemeClr val="bg1"/>
                  </a:solidFill>
                  <a:latin typeface="Arial" panose="020B0604020202020204" pitchFamily="34" charset="0"/>
                  <a:cs typeface="Arial" panose="020B0604020202020204" pitchFamily="34" charset="0"/>
                </a:rPr>
                <a:t>Biplane</a:t>
              </a:r>
            </a:p>
          </p:txBody>
        </p:sp>
        <p:sp>
          <p:nvSpPr>
            <p:cNvPr id="16" name="TextBox 15">
              <a:extLst>
                <a:ext uri="{FF2B5EF4-FFF2-40B4-BE49-F238E27FC236}">
                  <a16:creationId xmlns:a16="http://schemas.microsoft.com/office/drawing/2014/main" id="{F30A99C8-D7DA-409B-A2E6-781AEB5A55F7}"/>
                </a:ext>
              </a:extLst>
            </p:cNvPr>
            <p:cNvSpPr txBox="1"/>
            <p:nvPr/>
          </p:nvSpPr>
          <p:spPr>
            <a:xfrm>
              <a:off x="9188051" y="2263204"/>
              <a:ext cx="2347527" cy="369332"/>
            </a:xfrm>
            <a:prstGeom prst="rect">
              <a:avLst/>
            </a:prstGeom>
            <a:noFill/>
          </p:spPr>
          <p:txBody>
            <a:bodyPr wrap="square" rtlCol="0">
              <a:spAutoFit/>
            </a:bodyPr>
            <a:lstStyle/>
            <a:p>
              <a:pPr algn="r"/>
              <a:r>
                <a:rPr lang="en-GB" dirty="0">
                  <a:solidFill>
                    <a:schemeClr val="bg1"/>
                  </a:solidFill>
                  <a:latin typeface="Arial" panose="020B0604020202020204" pitchFamily="34" charset="0"/>
                  <a:cs typeface="Arial" panose="020B0604020202020204" pitchFamily="34" charset="0"/>
                </a:rPr>
                <a:t>Double-helix</a:t>
              </a:r>
            </a:p>
          </p:txBody>
        </p:sp>
        <p:sp>
          <p:nvSpPr>
            <p:cNvPr id="18" name="TextBox 17">
              <a:extLst>
                <a:ext uri="{FF2B5EF4-FFF2-40B4-BE49-F238E27FC236}">
                  <a16:creationId xmlns:a16="http://schemas.microsoft.com/office/drawing/2014/main" id="{E8C415FF-EBFB-4276-B8E1-2232846EC6EC}"/>
                </a:ext>
              </a:extLst>
            </p:cNvPr>
            <p:cNvSpPr txBox="1"/>
            <p:nvPr/>
          </p:nvSpPr>
          <p:spPr>
            <a:xfrm>
              <a:off x="667205" y="5100599"/>
              <a:ext cx="2658960"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Cylindrical lens in detection path</a:t>
              </a:r>
            </a:p>
          </p:txBody>
        </p:sp>
        <p:sp>
          <p:nvSpPr>
            <p:cNvPr id="19" name="TextBox 18">
              <a:extLst>
                <a:ext uri="{FF2B5EF4-FFF2-40B4-BE49-F238E27FC236}">
                  <a16:creationId xmlns:a16="http://schemas.microsoft.com/office/drawing/2014/main" id="{7688A0F7-0DB5-43D9-BE39-B24C6C8B7285}"/>
                </a:ext>
              </a:extLst>
            </p:cNvPr>
            <p:cNvSpPr txBox="1"/>
            <p:nvPr/>
          </p:nvSpPr>
          <p:spPr>
            <a:xfrm>
              <a:off x="3326174" y="5100599"/>
              <a:ext cx="5587362"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Emitted light detected onto two cameras (or two halves of one camera) defocused relative to one another</a:t>
              </a:r>
            </a:p>
          </p:txBody>
        </p:sp>
        <p:sp>
          <p:nvSpPr>
            <p:cNvPr id="20" name="TextBox 19">
              <a:extLst>
                <a:ext uri="{FF2B5EF4-FFF2-40B4-BE49-F238E27FC236}">
                  <a16:creationId xmlns:a16="http://schemas.microsoft.com/office/drawing/2014/main" id="{45A83F4F-DBD5-444F-B1DC-A25FA213805A}"/>
                </a:ext>
              </a:extLst>
            </p:cNvPr>
            <p:cNvSpPr txBox="1"/>
            <p:nvPr/>
          </p:nvSpPr>
          <p:spPr>
            <a:xfrm>
              <a:off x="8913537" y="5100599"/>
              <a:ext cx="2622041"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Spatial light modulator / phase mask in detection path</a:t>
              </a:r>
            </a:p>
          </p:txBody>
        </p:sp>
        <p:cxnSp>
          <p:nvCxnSpPr>
            <p:cNvPr id="5" name="Straight Connector 4">
              <a:extLst>
                <a:ext uri="{FF2B5EF4-FFF2-40B4-BE49-F238E27FC236}">
                  <a16:creationId xmlns:a16="http://schemas.microsoft.com/office/drawing/2014/main" id="{958470CD-5EE4-4D7C-9B24-05EEF5654F38}"/>
                </a:ext>
              </a:extLst>
            </p:cNvPr>
            <p:cNvCxnSpPr>
              <a:cxnSpLocks/>
            </p:cNvCxnSpPr>
            <p:nvPr/>
          </p:nvCxnSpPr>
          <p:spPr>
            <a:xfrm>
              <a:off x="3326181" y="2247915"/>
              <a:ext cx="0" cy="288903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5D154F-5181-4187-AC46-53DCC26F8243}"/>
                </a:ext>
              </a:extLst>
            </p:cNvPr>
            <p:cNvCxnSpPr>
              <a:cxnSpLocks/>
            </p:cNvCxnSpPr>
            <p:nvPr/>
          </p:nvCxnSpPr>
          <p:spPr>
            <a:xfrm>
              <a:off x="8913538" y="2193485"/>
              <a:ext cx="0" cy="288903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B5C6C046-FC5E-4172-97FA-778F76C7F15F}"/>
              </a:ext>
            </a:extLst>
          </p:cNvPr>
          <p:cNvSpPr txBox="1"/>
          <p:nvPr/>
        </p:nvSpPr>
        <p:spPr>
          <a:xfrm>
            <a:off x="0" y="6550223"/>
            <a:ext cx="7398372" cy="307777"/>
          </a:xfrm>
          <a:prstGeom prst="rect">
            <a:avLst/>
          </a:prstGeom>
          <a:noFill/>
        </p:spPr>
        <p:txBody>
          <a:bodyPr wrap="none" rtlCol="0">
            <a:spAutoFit/>
          </a:bodyPr>
          <a:lstStyle/>
          <a:p>
            <a:r>
              <a:rPr lang="en-US" sz="1400" dirty="0"/>
              <a:t>Huang et al. </a:t>
            </a:r>
            <a:r>
              <a:rPr lang="en-US" sz="1400" i="1" dirty="0"/>
              <a:t>Science </a:t>
            </a:r>
            <a:r>
              <a:rPr lang="en-US" sz="1400" dirty="0"/>
              <a:t>(2008), </a:t>
            </a:r>
            <a:r>
              <a:rPr lang="en-US" sz="1400" dirty="0" err="1"/>
              <a:t>Juette</a:t>
            </a:r>
            <a:r>
              <a:rPr lang="en-US" sz="1400" dirty="0"/>
              <a:t> et al. </a:t>
            </a:r>
            <a:r>
              <a:rPr lang="en-US" sz="1400" i="1" dirty="0"/>
              <a:t>Nature Methods </a:t>
            </a:r>
            <a:r>
              <a:rPr lang="en-US" sz="1400" dirty="0"/>
              <a:t>(2008), Pavani et al. </a:t>
            </a:r>
            <a:r>
              <a:rPr lang="en-US" sz="1400" i="1" dirty="0"/>
              <a:t>Optics Express </a:t>
            </a:r>
            <a:r>
              <a:rPr lang="en-US" sz="1400" dirty="0"/>
              <a:t>(2008) </a:t>
            </a:r>
          </a:p>
        </p:txBody>
      </p:sp>
    </p:spTree>
    <p:extLst>
      <p:ext uri="{BB962C8B-B14F-4D97-AF65-F5344CB8AC3E}">
        <p14:creationId xmlns:p14="http://schemas.microsoft.com/office/powerpoint/2010/main" val="42867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Decoding the axial information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61</a:t>
            </a:fld>
            <a:endParaRPr lang="en-US" dirty="0"/>
          </a:p>
        </p:txBody>
      </p:sp>
      <p:sp>
        <p:nvSpPr>
          <p:cNvPr id="17" name="TextBox 10">
            <a:extLst>
              <a:ext uri="{FF2B5EF4-FFF2-40B4-BE49-F238E27FC236}">
                <a16:creationId xmlns:a16="http://schemas.microsoft.com/office/drawing/2014/main" id="{AAC2D5E1-EA15-48CD-B9CB-BAF45CDE6AC7}"/>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pic>
        <p:nvPicPr>
          <p:cNvPr id="21508" name="Picture 4">
            <a:extLst>
              <a:ext uri="{FF2B5EF4-FFF2-40B4-BE49-F238E27FC236}">
                <a16:creationId xmlns:a16="http://schemas.microsoft.com/office/drawing/2014/main" id="{B6474FD6-3B5F-463F-AF97-668967472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26" y="1578645"/>
            <a:ext cx="6757399" cy="37007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ig. 3">
            <a:extLst>
              <a:ext uri="{FF2B5EF4-FFF2-40B4-BE49-F238E27FC236}">
                <a16:creationId xmlns:a16="http://schemas.microsoft.com/office/drawing/2014/main" id="{D806C813-364B-4FDD-9B80-25B077EAB9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82" t="51512" r="-316" b="-326"/>
          <a:stretch/>
        </p:blipFill>
        <p:spPr bwMode="auto">
          <a:xfrm>
            <a:off x="8022225" y="3455978"/>
            <a:ext cx="3919950" cy="3226153"/>
          </a:xfrm>
          <a:prstGeom prst="rect">
            <a:avLst/>
          </a:prstGeom>
          <a:noFill/>
          <a:extLst>
            <a:ext uri="{909E8E84-426E-40DD-AFC4-6F175D3DCCD1}">
              <a14:hiddenFill xmlns:a14="http://schemas.microsoft.com/office/drawing/2010/main">
                <a:solidFill>
                  <a:srgbClr val="FFFFFF"/>
                </a:solidFill>
              </a14:hiddenFill>
            </a:ext>
          </a:extLst>
        </p:spPr>
      </p:pic>
      <p:sp>
        <p:nvSpPr>
          <p:cNvPr id="24" name="Pfeil: gebogen 23">
            <a:extLst>
              <a:ext uri="{FF2B5EF4-FFF2-40B4-BE49-F238E27FC236}">
                <a16:creationId xmlns:a16="http://schemas.microsoft.com/office/drawing/2014/main" id="{9ED0853B-4BA8-453A-9AA4-B63B795E38B0}"/>
              </a:ext>
            </a:extLst>
          </p:cNvPr>
          <p:cNvSpPr/>
          <p:nvPr/>
        </p:nvSpPr>
        <p:spPr>
          <a:xfrm rot="5400000">
            <a:off x="7844790" y="2094750"/>
            <a:ext cx="1093470" cy="1120140"/>
          </a:xfrm>
          <a:prstGeom prst="ben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25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Decoding the axial information</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62</a:t>
            </a:fld>
            <a:endParaRPr lang="en-US"/>
          </a:p>
        </p:txBody>
      </p:sp>
      <p:sp>
        <p:nvSpPr>
          <p:cNvPr id="8" name="Content Placeholder 2">
            <a:extLst>
              <a:ext uri="{FF2B5EF4-FFF2-40B4-BE49-F238E27FC236}">
                <a16:creationId xmlns:a16="http://schemas.microsoft.com/office/drawing/2014/main" id="{490BEC55-4F97-4FFD-B112-39911B0148D3}"/>
              </a:ext>
            </a:extLst>
          </p:cNvPr>
          <p:cNvSpPr txBox="1">
            <a:spLocks/>
          </p:cNvSpPr>
          <p:nvPr/>
        </p:nvSpPr>
        <p:spPr>
          <a:xfrm>
            <a:off x="838199" y="1607650"/>
            <a:ext cx="10221683" cy="526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Arial" panose="020B0604020202020204" pitchFamily="34" charset="0"/>
                <a:cs typeface="Arial" panose="020B0604020202020204" pitchFamily="34" charset="0"/>
              </a:rPr>
              <a:t>Breaking the symmetry of the PSF enables us to decode axial information.</a:t>
            </a:r>
          </a:p>
        </p:txBody>
      </p:sp>
      <p:sp>
        <p:nvSpPr>
          <p:cNvPr id="22" name="TextBox 21">
            <a:extLst>
              <a:ext uri="{FF2B5EF4-FFF2-40B4-BE49-F238E27FC236}">
                <a16:creationId xmlns:a16="http://schemas.microsoft.com/office/drawing/2014/main" id="{B5C6C046-FC5E-4172-97FA-778F76C7F15F}"/>
              </a:ext>
            </a:extLst>
          </p:cNvPr>
          <p:cNvSpPr txBox="1"/>
          <p:nvPr/>
        </p:nvSpPr>
        <p:spPr>
          <a:xfrm>
            <a:off x="0" y="6550223"/>
            <a:ext cx="2169568" cy="307777"/>
          </a:xfrm>
          <a:prstGeom prst="rect">
            <a:avLst/>
          </a:prstGeom>
          <a:noFill/>
        </p:spPr>
        <p:txBody>
          <a:bodyPr wrap="none" rtlCol="0">
            <a:spAutoFit/>
          </a:bodyPr>
          <a:lstStyle/>
          <a:p>
            <a:r>
              <a:rPr lang="en-US" sz="1400" dirty="0"/>
              <a:t>Shtengel et al. </a:t>
            </a:r>
            <a:r>
              <a:rPr lang="en-US" sz="1400" i="1" dirty="0"/>
              <a:t>PNAS </a:t>
            </a:r>
            <a:r>
              <a:rPr lang="en-US" sz="1400" dirty="0"/>
              <a:t>(2009)</a:t>
            </a:r>
          </a:p>
        </p:txBody>
      </p:sp>
      <p:pic>
        <p:nvPicPr>
          <p:cNvPr id="23" name="SM1">
            <a:hlinkClick r:id="" action="ppaction://media"/>
            <a:extLst>
              <a:ext uri="{FF2B5EF4-FFF2-40B4-BE49-F238E27FC236}">
                <a16:creationId xmlns:a16="http://schemas.microsoft.com/office/drawing/2014/main" id="{FF61C245-3974-4776-9CC0-CF07FA2B85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0942" y="2310610"/>
            <a:ext cx="6357258" cy="3534635"/>
          </a:xfrm>
          <a:prstGeom prst="rect">
            <a:avLst/>
          </a:prstGeom>
          <a:effectLst>
            <a:outerShdw blurRad="63500" sx="102000" sy="102000" algn="ctr" rotWithShape="0">
              <a:prstClr val="black">
                <a:alpha val="40000"/>
              </a:prstClr>
            </a:outerShdw>
          </a:effectLst>
        </p:spPr>
      </p:pic>
      <p:pic>
        <p:nvPicPr>
          <p:cNvPr id="9" name="Picture 8" descr="A close-up of a car engine&#10;&#10;Description automatically generated with medium confidence">
            <a:extLst>
              <a:ext uri="{FF2B5EF4-FFF2-40B4-BE49-F238E27FC236}">
                <a16:creationId xmlns:a16="http://schemas.microsoft.com/office/drawing/2014/main" id="{55B9E9E4-2081-4DAE-B10E-EBB58D4CFC1D}"/>
              </a:ext>
            </a:extLst>
          </p:cNvPr>
          <p:cNvPicPr>
            <a:picLocks noChangeAspect="1"/>
          </p:cNvPicPr>
          <p:nvPr/>
        </p:nvPicPr>
        <p:blipFill rotWithShape="1">
          <a:blip r:embed="rId6">
            <a:extLst>
              <a:ext uri="{28A0092B-C50C-407E-A947-70E740481C1C}">
                <a14:useLocalDpi xmlns:a14="http://schemas.microsoft.com/office/drawing/2010/main" val="0"/>
              </a:ext>
            </a:extLst>
          </a:blip>
          <a:srcRect t="3898" b="5162"/>
          <a:stretch/>
        </p:blipFill>
        <p:spPr>
          <a:xfrm>
            <a:off x="8041885" y="2309629"/>
            <a:ext cx="2915887" cy="3535616"/>
          </a:xfrm>
          <a:prstGeom prst="rect">
            <a:avLst/>
          </a:prstGeom>
          <a:effectLst>
            <a:outerShdw blurRad="63500" sx="102000" sy="102000" algn="ctr" rotWithShape="0">
              <a:prstClr val="black">
                <a:alpha val="40000"/>
              </a:prstClr>
            </a:outerShdw>
          </a:effectLst>
        </p:spPr>
      </p:pic>
      <p:sp>
        <p:nvSpPr>
          <p:cNvPr id="24" name="TextBox 23">
            <a:extLst>
              <a:ext uri="{FF2B5EF4-FFF2-40B4-BE49-F238E27FC236}">
                <a16:creationId xmlns:a16="http://schemas.microsoft.com/office/drawing/2014/main" id="{1BCB47F2-AC35-4A90-9A64-AEE32C9304BF}"/>
              </a:ext>
            </a:extLst>
          </p:cNvPr>
          <p:cNvSpPr txBox="1"/>
          <p:nvPr/>
        </p:nvSpPr>
        <p:spPr>
          <a:xfrm>
            <a:off x="8761533" y="5955438"/>
            <a:ext cx="1476590" cy="369332"/>
          </a:xfrm>
          <a:prstGeom prst="rect">
            <a:avLst/>
          </a:prstGeom>
          <a:noFill/>
        </p:spPr>
        <p:txBody>
          <a:bodyPr wrap="square" rtlCol="0">
            <a:spAutoFit/>
          </a:bodyPr>
          <a:lstStyle/>
          <a:p>
            <a:pPr algn="ctr"/>
            <a:r>
              <a:rPr lang="en-GB" dirty="0" err="1">
                <a:latin typeface="Arial" panose="020B0604020202020204" pitchFamily="34" charset="0"/>
                <a:cs typeface="Arial" panose="020B0604020202020204" pitchFamily="34" charset="0"/>
              </a:rPr>
              <a:t>iPALM</a:t>
            </a:r>
            <a:endParaRPr lang="en-GB"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783F552-65C0-433B-ABB2-FDB5DD36A891}"/>
              </a:ext>
            </a:extLst>
          </p:cNvPr>
          <p:cNvSpPr txBox="1"/>
          <p:nvPr/>
        </p:nvSpPr>
        <p:spPr>
          <a:xfrm>
            <a:off x="1796894" y="5955438"/>
            <a:ext cx="4965353"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Resolution: 10-20 nm in all three dimensions</a:t>
            </a:r>
          </a:p>
        </p:txBody>
      </p:sp>
    </p:spTree>
    <p:extLst>
      <p:ext uri="{BB962C8B-B14F-4D97-AF65-F5344CB8AC3E}">
        <p14:creationId xmlns:p14="http://schemas.microsoft.com/office/powerpoint/2010/main" val="40417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Overview</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63</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Green Check Mark Icon Transparent Background, Download Free Clip Art,  Free Clip Art on Clipart Library">
            <a:extLst>
              <a:ext uri="{FF2B5EF4-FFF2-40B4-BE49-F238E27FC236}">
                <a16:creationId xmlns:a16="http://schemas.microsoft.com/office/drawing/2014/main" id="{576276A0-D72E-4D40-8B68-58AB6D91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9" y="1449387"/>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Green Check Mark Icon Transparent Background, Download Free Clip Art,  Free Clip Art on Clipart Library">
            <a:extLst>
              <a:ext uri="{FF2B5EF4-FFF2-40B4-BE49-F238E27FC236}">
                <a16:creationId xmlns:a16="http://schemas.microsoft.com/office/drawing/2014/main" id="{08918EE0-BA97-4772-8F06-58D5502F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054" y="1960561"/>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Green Check Mark Icon Transparent Background, Download Free Clip Art,  Free Clip Art on Clipart Library">
            <a:extLst>
              <a:ext uri="{FF2B5EF4-FFF2-40B4-BE49-F238E27FC236}">
                <a16:creationId xmlns:a16="http://schemas.microsoft.com/office/drawing/2014/main" id="{3321F1BD-0E40-4E4B-86C5-C92CA38FE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254" y="2676525"/>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Green Check Mark Icon Transparent Background, Download Free Clip Art,  Free Clip Art on Clipart Library">
            <a:extLst>
              <a:ext uri="{FF2B5EF4-FFF2-40B4-BE49-F238E27FC236}">
                <a16:creationId xmlns:a16="http://schemas.microsoft.com/office/drawing/2014/main" id="{D14FAD59-E42C-4FBD-9845-836E7523E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9040" y="3429000"/>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Green Check Mark Icon Transparent Background, Download Free Clip Art,  Free Clip Art on Clipart Library">
            <a:extLst>
              <a:ext uri="{FF2B5EF4-FFF2-40B4-BE49-F238E27FC236}">
                <a16:creationId xmlns:a16="http://schemas.microsoft.com/office/drawing/2014/main" id="{8C0323DA-6064-40EB-8F83-6AAADE402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031" y="3948226"/>
            <a:ext cx="721612" cy="75247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41DC7DE9-4B2B-4A33-955B-E30E41EBF402}"/>
              </a:ext>
            </a:extLst>
          </p:cNvPr>
          <p:cNvSpPr txBox="1">
            <a:spLocks/>
          </p:cNvSpPr>
          <p:nvPr/>
        </p:nvSpPr>
        <p:spPr>
          <a:xfrm>
            <a:off x="838201" y="1825625"/>
            <a:ext cx="692277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linkage errors,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Tree>
    <p:extLst>
      <p:ext uri="{BB962C8B-B14F-4D97-AF65-F5344CB8AC3E}">
        <p14:creationId xmlns:p14="http://schemas.microsoft.com/office/powerpoint/2010/main" val="2360314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Summary</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64</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76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F9C2CA-9BB6-48F0-81A7-701581088711}"/>
              </a:ext>
            </a:extLst>
          </p:cNvPr>
          <p:cNvSpPr/>
          <p:nvPr/>
        </p:nvSpPr>
        <p:spPr>
          <a:xfrm>
            <a:off x="-1" y="-10886"/>
            <a:ext cx="6651171" cy="6868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65</a:t>
            </a:fld>
            <a:endParaRPr lang="en-US"/>
          </a:p>
        </p:txBody>
      </p:sp>
      <p:pic>
        <p:nvPicPr>
          <p:cNvPr id="3076" name="Picture 4">
            <a:extLst>
              <a:ext uri="{FF2B5EF4-FFF2-40B4-BE49-F238E27FC236}">
                <a16:creationId xmlns:a16="http://schemas.microsoft.com/office/drawing/2014/main" id="{6FBF18CC-361F-475F-A618-ACF305247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8886" y="0"/>
            <a:ext cx="5323114" cy="25728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53C9BBF-4BB1-4FC2-B8CD-FD0894410DC3}"/>
              </a:ext>
            </a:extLst>
          </p:cNvPr>
          <p:cNvSpPr txBox="1"/>
          <p:nvPr/>
        </p:nvSpPr>
        <p:spPr>
          <a:xfrm>
            <a:off x="2988614" y="1941979"/>
            <a:ext cx="1244251"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Merits</a:t>
            </a:r>
          </a:p>
        </p:txBody>
      </p:sp>
      <p:pic>
        <p:nvPicPr>
          <p:cNvPr id="3078" name="Picture 6">
            <a:extLst>
              <a:ext uri="{FF2B5EF4-FFF2-40B4-BE49-F238E27FC236}">
                <a16:creationId xmlns:a16="http://schemas.microsoft.com/office/drawing/2014/main" id="{15B5647E-6319-4C56-97A0-633F0F7B1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445" y="0"/>
            <a:ext cx="8798633" cy="815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8054A6-D3E4-4472-AFBE-DAD55D1EEF09}"/>
              </a:ext>
            </a:extLst>
          </p:cNvPr>
          <p:cNvSpPr txBox="1"/>
          <p:nvPr/>
        </p:nvSpPr>
        <p:spPr>
          <a:xfrm>
            <a:off x="909423" y="2716490"/>
            <a:ext cx="5402631"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Very high resolution</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Single molecule detection</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Relative simple microscope setup</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Can be combined with TIRF and inclined illumination (HILO)</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Quantification of protein numbers</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Upgrade solution for exciting setups to enable extended 3D localization using PSF engineering (e.g., Double Helix)</a:t>
            </a:r>
          </a:p>
        </p:txBody>
      </p:sp>
      <p:sp>
        <p:nvSpPr>
          <p:cNvPr id="14" name="TextBox 13">
            <a:extLst>
              <a:ext uri="{FF2B5EF4-FFF2-40B4-BE49-F238E27FC236}">
                <a16:creationId xmlns:a16="http://schemas.microsoft.com/office/drawing/2014/main" id="{E0479FE8-7B60-47E8-B2A2-321450951B5A}"/>
              </a:ext>
            </a:extLst>
          </p:cNvPr>
          <p:cNvSpPr txBox="1"/>
          <p:nvPr/>
        </p:nvSpPr>
        <p:spPr>
          <a:xfrm>
            <a:off x="0" y="6550223"/>
            <a:ext cx="3056927" cy="307777"/>
          </a:xfrm>
          <a:prstGeom prst="rect">
            <a:avLst/>
          </a:prstGeom>
          <a:noFill/>
        </p:spPr>
        <p:txBody>
          <a:bodyPr wrap="none" rtlCol="0">
            <a:spAutoFit/>
          </a:bodyPr>
          <a:lstStyle/>
          <a:p>
            <a:r>
              <a:rPr lang="en-US" sz="1400" dirty="0">
                <a:solidFill>
                  <a:schemeClr val="bg1"/>
                </a:solidFill>
              </a:rPr>
              <a:t>Image: Xu et al. </a:t>
            </a:r>
            <a:r>
              <a:rPr lang="en-US" sz="1400" i="1" dirty="0">
                <a:solidFill>
                  <a:schemeClr val="bg1"/>
                </a:solidFill>
              </a:rPr>
              <a:t>Nature Methods </a:t>
            </a:r>
            <a:r>
              <a:rPr lang="en-US" sz="1400" dirty="0">
                <a:solidFill>
                  <a:schemeClr val="bg1"/>
                </a:solidFill>
              </a:rPr>
              <a:t>(2012)</a:t>
            </a:r>
          </a:p>
        </p:txBody>
      </p:sp>
      <p:sp>
        <p:nvSpPr>
          <p:cNvPr id="10" name="Title 1">
            <a:extLst>
              <a:ext uri="{FF2B5EF4-FFF2-40B4-BE49-F238E27FC236}">
                <a16:creationId xmlns:a16="http://schemas.microsoft.com/office/drawing/2014/main" id="{29744F70-C60D-4699-AAD4-321194939223}"/>
              </a:ext>
            </a:extLst>
          </p:cNvPr>
          <p:cNvSpPr>
            <a:spLocks noGrp="1"/>
          </p:cNvSpPr>
          <p:nvPr>
            <p:ph type="title"/>
          </p:nvPr>
        </p:nvSpPr>
        <p:spPr>
          <a:xfrm>
            <a:off x="838200" y="365125"/>
            <a:ext cx="10515600" cy="1325563"/>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Let’s wrap it up…</a:t>
            </a:r>
          </a:p>
        </p:txBody>
      </p:sp>
    </p:spTree>
    <p:extLst>
      <p:ext uri="{BB962C8B-B14F-4D97-AF65-F5344CB8AC3E}">
        <p14:creationId xmlns:p14="http://schemas.microsoft.com/office/powerpoint/2010/main" val="38253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73358E-9035-48E7-833A-423116A3A22F}"/>
              </a:ext>
            </a:extLst>
          </p:cNvPr>
          <p:cNvSpPr/>
          <p:nvPr/>
        </p:nvSpPr>
        <p:spPr>
          <a:xfrm>
            <a:off x="0" y="-10886"/>
            <a:ext cx="6477962" cy="6868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66</a:t>
            </a:fld>
            <a:endParaRPr lang="en-US"/>
          </a:p>
        </p:txBody>
      </p:sp>
      <p:sp>
        <p:nvSpPr>
          <p:cNvPr id="9" name="TextBox 8">
            <a:extLst>
              <a:ext uri="{FF2B5EF4-FFF2-40B4-BE49-F238E27FC236}">
                <a16:creationId xmlns:a16="http://schemas.microsoft.com/office/drawing/2014/main" id="{25CD851C-AC3B-4CAC-95EB-AE6FC044513F}"/>
              </a:ext>
            </a:extLst>
          </p:cNvPr>
          <p:cNvSpPr txBox="1"/>
          <p:nvPr/>
        </p:nvSpPr>
        <p:spPr>
          <a:xfrm>
            <a:off x="909423" y="2716490"/>
            <a:ext cx="5138057" cy="2800767"/>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Special buffers/probes required</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Not for thick samples (&lt; 10 um)</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Slow acquisition</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Limited 3D (no sectioning)</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Advanced post-processing needed</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Prone to reconstruction artifacts</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Structural resolution labeling density-dependent</a:t>
            </a:r>
          </a:p>
        </p:txBody>
      </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solidFill>
                  <a:schemeClr val="bg1"/>
                </a:solidFill>
                <a:latin typeface="Arial" panose="020B0604020202020204" pitchFamily="34" charset="0"/>
                <a:cs typeface="Arial" panose="020B0604020202020204" pitchFamily="34" charset="0"/>
              </a:rPr>
              <a:t>Let’s wrap it up…</a:t>
            </a:r>
          </a:p>
        </p:txBody>
      </p:sp>
      <p:sp>
        <p:nvSpPr>
          <p:cNvPr id="5" name="TextBox 4">
            <a:extLst>
              <a:ext uri="{FF2B5EF4-FFF2-40B4-BE49-F238E27FC236}">
                <a16:creationId xmlns:a16="http://schemas.microsoft.com/office/drawing/2014/main" id="{69F1BCBD-46B3-45D8-BE6F-3714C891E757}"/>
              </a:ext>
            </a:extLst>
          </p:cNvPr>
          <p:cNvSpPr txBox="1"/>
          <p:nvPr/>
        </p:nvSpPr>
        <p:spPr>
          <a:xfrm>
            <a:off x="2115738" y="1941979"/>
            <a:ext cx="272542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Disadvantages</a:t>
            </a:r>
          </a:p>
        </p:txBody>
      </p:sp>
      <p:pic>
        <p:nvPicPr>
          <p:cNvPr id="4098" name="Picture 2">
            <a:extLst>
              <a:ext uri="{FF2B5EF4-FFF2-40B4-BE49-F238E27FC236}">
                <a16:creationId xmlns:a16="http://schemas.microsoft.com/office/drawing/2014/main" id="{EF5F1C1C-6719-4453-9727-27323B1B0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689" y="-10887"/>
            <a:ext cx="5943311" cy="76853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BF2AF5D-BC36-4B0D-BE7C-E4A23D33DEE8}"/>
              </a:ext>
            </a:extLst>
          </p:cNvPr>
          <p:cNvSpPr txBox="1"/>
          <p:nvPr/>
        </p:nvSpPr>
        <p:spPr>
          <a:xfrm>
            <a:off x="0" y="6550223"/>
            <a:ext cx="2397901" cy="307777"/>
          </a:xfrm>
          <a:prstGeom prst="rect">
            <a:avLst/>
          </a:prstGeom>
          <a:noFill/>
        </p:spPr>
        <p:txBody>
          <a:bodyPr wrap="none" rtlCol="0">
            <a:spAutoFit/>
          </a:bodyPr>
          <a:lstStyle/>
          <a:p>
            <a:r>
              <a:rPr lang="en-US" sz="1400">
                <a:solidFill>
                  <a:schemeClr val="bg1"/>
                </a:solidFill>
              </a:rPr>
              <a:t>Image: Xu </a:t>
            </a:r>
            <a:r>
              <a:rPr lang="en-US" sz="1400" dirty="0">
                <a:solidFill>
                  <a:schemeClr val="bg1"/>
                </a:solidFill>
              </a:rPr>
              <a:t>et al. </a:t>
            </a:r>
            <a:r>
              <a:rPr lang="en-US" sz="1400" i="1" dirty="0">
                <a:solidFill>
                  <a:schemeClr val="bg1"/>
                </a:solidFill>
              </a:rPr>
              <a:t>Science </a:t>
            </a:r>
            <a:r>
              <a:rPr lang="en-US" sz="1400" dirty="0">
                <a:solidFill>
                  <a:schemeClr val="bg1"/>
                </a:solidFill>
              </a:rPr>
              <a:t>(2013)</a:t>
            </a:r>
          </a:p>
        </p:txBody>
      </p:sp>
    </p:spTree>
    <p:extLst>
      <p:ext uri="{BB962C8B-B14F-4D97-AF65-F5344CB8AC3E}">
        <p14:creationId xmlns:p14="http://schemas.microsoft.com/office/powerpoint/2010/main" val="20695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Overview</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67</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Green Check Mark Icon Transparent Background, Download Free Clip Art,  Free Clip Art on Clipart Library">
            <a:extLst>
              <a:ext uri="{FF2B5EF4-FFF2-40B4-BE49-F238E27FC236}">
                <a16:creationId xmlns:a16="http://schemas.microsoft.com/office/drawing/2014/main" id="{576276A0-D72E-4D40-8B68-58AB6D91F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9" y="1449387"/>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Green Check Mark Icon Transparent Background, Download Free Clip Art,  Free Clip Art on Clipart Library">
            <a:extLst>
              <a:ext uri="{FF2B5EF4-FFF2-40B4-BE49-F238E27FC236}">
                <a16:creationId xmlns:a16="http://schemas.microsoft.com/office/drawing/2014/main" id="{08918EE0-BA97-4772-8F06-58D5502F8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054" y="1960561"/>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Green Check Mark Icon Transparent Background, Download Free Clip Art,  Free Clip Art on Clipart Library">
            <a:extLst>
              <a:ext uri="{FF2B5EF4-FFF2-40B4-BE49-F238E27FC236}">
                <a16:creationId xmlns:a16="http://schemas.microsoft.com/office/drawing/2014/main" id="{3321F1BD-0E40-4E4B-86C5-C92CA38FE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254" y="2676525"/>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Green Check Mark Icon Transparent Background, Download Free Clip Art,  Free Clip Art on Clipart Library">
            <a:extLst>
              <a:ext uri="{FF2B5EF4-FFF2-40B4-BE49-F238E27FC236}">
                <a16:creationId xmlns:a16="http://schemas.microsoft.com/office/drawing/2014/main" id="{D14FAD59-E42C-4FBD-9845-836E7523E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040" y="3429000"/>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Green Check Mark Icon Transparent Background, Download Free Clip Art,  Free Clip Art on Clipart Library">
            <a:extLst>
              <a:ext uri="{FF2B5EF4-FFF2-40B4-BE49-F238E27FC236}">
                <a16:creationId xmlns:a16="http://schemas.microsoft.com/office/drawing/2014/main" id="{8C0323DA-6064-40EB-8F83-6AAADE402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031" y="3948226"/>
            <a:ext cx="721612" cy="752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Green Check Mark Icon Transparent Background, Download Free Clip Art,  Free Clip Art on Clipart Library">
            <a:extLst>
              <a:ext uri="{FF2B5EF4-FFF2-40B4-BE49-F238E27FC236}">
                <a16:creationId xmlns:a16="http://schemas.microsoft.com/office/drawing/2014/main" id="{5CFF4B0C-68E9-4957-BE8D-415A2857F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623" y="4459400"/>
            <a:ext cx="721612" cy="75247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D6E7D109-1264-4251-A6C2-5160D2427367}"/>
              </a:ext>
            </a:extLst>
          </p:cNvPr>
          <p:cNvSpPr txBox="1">
            <a:spLocks/>
          </p:cNvSpPr>
          <p:nvPr/>
        </p:nvSpPr>
        <p:spPr>
          <a:xfrm>
            <a:off x="838201" y="1825625"/>
            <a:ext cx="692277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linkage errors,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Tree>
    <p:extLst>
      <p:ext uri="{BB962C8B-B14F-4D97-AF65-F5344CB8AC3E}">
        <p14:creationId xmlns:p14="http://schemas.microsoft.com/office/powerpoint/2010/main" val="3552601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0D618ED6-C3FB-4BC0-9604-92B7A24C5605}"/>
              </a:ext>
            </a:extLst>
          </p:cNvPr>
          <p:cNvGraphicFramePr>
            <a:graphicFrameLocks noChangeAspect="1"/>
          </p:cNvGraphicFramePr>
          <p:nvPr>
            <p:custDataLst>
              <p:tags r:id="rId2"/>
            </p:custDataLst>
            <p:extLst>
              <p:ext uri="{D42A27DB-BD31-4B8C-83A1-F6EECF244321}">
                <p14:modId xmlns:p14="http://schemas.microsoft.com/office/powerpoint/2010/main" val="421653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41" name="think-cell Folie" r:id="rId5" imgW="416" imgH="416" progId="TCLayout.ActiveDocument.1">
                  <p:embed/>
                </p:oleObj>
              </mc:Choice>
              <mc:Fallback>
                <p:oleObj name="think-cell Foli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4" name="Grafik 13" descr="Ein Bild, das drinnen enthält.&#10;&#10;Automatisch generierte Beschreibung">
            <a:extLst>
              <a:ext uri="{FF2B5EF4-FFF2-40B4-BE49-F238E27FC236}">
                <a16:creationId xmlns:a16="http://schemas.microsoft.com/office/drawing/2014/main" id="{A086E3D9-A5CE-44A1-9C8C-F0D290C3C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7819"/>
            <a:ext cx="12192000" cy="8125968"/>
          </a:xfrm>
          <a:prstGeom prst="rect">
            <a:avLst/>
          </a:prstGeom>
        </p:spPr>
      </p:pic>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5675659" y="877591"/>
            <a:ext cx="5257800" cy="1325563"/>
          </a:xfrm>
        </p:spPr>
        <p:txBody>
          <a:bodyPr vert="horz">
            <a:normAutofit/>
          </a:bodyPr>
          <a:lstStyle/>
          <a:p>
            <a:r>
              <a:rPr lang="en-US" sz="3200" b="1" dirty="0">
                <a:latin typeface="Arial" panose="020B0604020202020204" pitchFamily="34" charset="0"/>
                <a:cs typeface="Arial" panose="020B0604020202020204" pitchFamily="34" charset="0"/>
              </a:rPr>
              <a:t>Thank you! Questions?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68</a:t>
            </a:fld>
            <a:endParaRPr lang="en-US"/>
          </a:p>
        </p:txBody>
      </p:sp>
      <p:sp>
        <p:nvSpPr>
          <p:cNvPr id="18" name="Rechteck 17">
            <a:extLst>
              <a:ext uri="{FF2B5EF4-FFF2-40B4-BE49-F238E27FC236}">
                <a16:creationId xmlns:a16="http://schemas.microsoft.com/office/drawing/2014/main" id="{80F7A33C-6DD6-4BDA-B9E1-247AB5E67481}"/>
              </a:ext>
            </a:extLst>
          </p:cNvPr>
          <p:cNvSpPr/>
          <p:nvPr/>
        </p:nvSpPr>
        <p:spPr>
          <a:xfrm>
            <a:off x="6408964" y="3290208"/>
            <a:ext cx="5783036" cy="3567792"/>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a:extLst>
              <a:ext uri="{FF2B5EF4-FFF2-40B4-BE49-F238E27FC236}">
                <a16:creationId xmlns:a16="http://schemas.microsoft.com/office/drawing/2014/main" id="{C912E3B8-75BA-4491-A3E0-FF9DF94D0412}"/>
              </a:ext>
            </a:extLst>
          </p:cNvPr>
          <p:cNvSpPr>
            <a:spLocks noGrp="1"/>
          </p:cNvSpPr>
          <p:nvPr>
            <p:ph idx="1"/>
          </p:nvPr>
        </p:nvSpPr>
        <p:spPr>
          <a:xfrm>
            <a:off x="6745730" y="3563258"/>
            <a:ext cx="3670176" cy="1016909"/>
          </a:xfrm>
        </p:spPr>
        <p:txBody>
          <a:bodyPr>
            <a:noAutofit/>
          </a:bodyPr>
          <a:lstStyle/>
          <a:p>
            <a:pPr marL="0" indent="0">
              <a:buNone/>
            </a:pPr>
            <a:r>
              <a:rPr lang="en-US" sz="1800" dirty="0">
                <a:latin typeface="Arial" panose="020B0604020202020204" pitchFamily="34" charset="0"/>
                <a:cs typeface="Arial" panose="020B0604020202020204" pitchFamily="34" charset="0"/>
              </a:rPr>
              <a:t>Ulrike Boehm, Ph.D.</a:t>
            </a:r>
          </a:p>
          <a:p>
            <a:pPr marL="0" indent="0">
              <a:buNone/>
            </a:pPr>
            <a:r>
              <a:rPr lang="en-US" sz="1800" dirty="0">
                <a:latin typeface="Arial" panose="020B0604020202020204" pitchFamily="34" charset="0"/>
                <a:cs typeface="Arial" panose="020B0604020202020204" pitchFamily="34" charset="0"/>
                <a:hlinkClick r:id="rId8"/>
              </a:rPr>
              <a:t>ulrike.boehm@zeiss.com</a:t>
            </a:r>
            <a:r>
              <a:rPr lang="en-US" sz="1800" dirty="0">
                <a:latin typeface="Arial" panose="020B0604020202020204" pitchFamily="34" charset="0"/>
                <a:cs typeface="Arial" panose="020B0604020202020204" pitchFamily="34" charset="0"/>
              </a:rPr>
              <a:t> </a:t>
            </a:r>
          </a:p>
          <a:p>
            <a:pPr marL="0" indent="0">
              <a:buNone/>
            </a:pPr>
            <a:r>
              <a:rPr lang="en-US" sz="1800" dirty="0">
                <a:latin typeface="Arial" panose="020B0604020202020204" pitchFamily="34" charset="0"/>
                <a:cs typeface="Arial" panose="020B0604020202020204" pitchFamily="34" charset="0"/>
              </a:rPr>
              <a:t>Twitter: @ulrike_boehm </a:t>
            </a:r>
          </a:p>
          <a:p>
            <a:pPr marL="0" indent="0">
              <a:buNone/>
            </a:pPr>
            <a:endParaRPr lang="en-US" sz="1800"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44119FD7-3DD6-4C62-B951-CE3457CFFEBC}"/>
              </a:ext>
            </a:extLst>
          </p:cNvPr>
          <p:cNvSpPr txBox="1">
            <a:spLocks/>
          </p:cNvSpPr>
          <p:nvPr/>
        </p:nvSpPr>
        <p:spPr>
          <a:xfrm>
            <a:off x="6745730" y="4858949"/>
            <a:ext cx="4689778" cy="1179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err="1">
                <a:latin typeface="Arial" panose="020B0604020202020204" pitchFamily="34" charset="0"/>
                <a:cs typeface="Arial" panose="020B0604020202020204" pitchFamily="34" charset="0"/>
              </a:rPr>
              <a:t>Opt</a:t>
            </a:r>
            <a:r>
              <a:rPr lang="en-US" sz="1800" b="1" dirty="0">
                <a:latin typeface="Arial" panose="020B0604020202020204" pitchFamily="34" charset="0"/>
                <a:cs typeface="Arial" panose="020B0604020202020204" pitchFamily="34" charset="0"/>
              </a:rPr>
              <a:t> to Work at ZEISS </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Job openings and applications</a:t>
            </a:r>
          </a:p>
          <a:p>
            <a:pPr marL="0" indent="0">
              <a:buFont typeface="Arial" panose="020B0604020202020204" pitchFamily="34" charset="0"/>
              <a:buNone/>
            </a:pPr>
            <a:r>
              <a:rPr lang="en-US" sz="1800" dirty="0">
                <a:latin typeface="Arial" panose="020B0604020202020204" pitchFamily="34" charset="0"/>
                <a:cs typeface="Arial" panose="020B0604020202020204" pitchFamily="34" charset="0"/>
                <a:hlinkClick r:id="rId9"/>
              </a:rPr>
              <a:t>https://www.zeiss.com/corporate/int/careers/job-openings-and-applications.html</a:t>
            </a:r>
            <a:r>
              <a:rPr lang="en-US" sz="1800" dirty="0">
                <a:latin typeface="Arial" panose="020B0604020202020204" pitchFamily="34" charset="0"/>
                <a:cs typeface="Arial" panose="020B0604020202020204" pitchFamily="34" charset="0"/>
              </a:rPr>
              <a:t> </a:t>
            </a:r>
          </a:p>
        </p:txBody>
      </p:sp>
      <p:sp>
        <p:nvSpPr>
          <p:cNvPr id="15" name="Textfeld 14">
            <a:extLst>
              <a:ext uri="{FF2B5EF4-FFF2-40B4-BE49-F238E27FC236}">
                <a16:creationId xmlns:a16="http://schemas.microsoft.com/office/drawing/2014/main" id="{0640D780-D720-4AC6-8DE6-863A6F0C7F93}"/>
              </a:ext>
            </a:extLst>
          </p:cNvPr>
          <p:cNvSpPr txBox="1"/>
          <p:nvPr/>
        </p:nvSpPr>
        <p:spPr>
          <a:xfrm>
            <a:off x="6745730" y="6195383"/>
            <a:ext cx="2454518" cy="369332"/>
          </a:xfrm>
          <a:prstGeom prst="rect">
            <a:avLst/>
          </a:prstGeom>
          <a:noFill/>
        </p:spPr>
        <p:txBody>
          <a:bodyPr wrap="none" rtlCol="0">
            <a:spAutoFit/>
          </a:bodyPr>
          <a:lstStyle/>
          <a:p>
            <a:r>
              <a:rPr lang="de-DE" dirty="0" err="1">
                <a:latin typeface="Arial" panose="020B0604020202020204" pitchFamily="34" charset="0"/>
                <a:cs typeface="Arial" panose="020B0604020202020204" pitchFamily="34" charset="0"/>
              </a:rPr>
              <a:t>Photo</a:t>
            </a:r>
            <a:r>
              <a:rPr lang="de-DE" dirty="0">
                <a:latin typeface="Arial" panose="020B0604020202020204" pitchFamily="34" charset="0"/>
                <a:cs typeface="Arial" panose="020B0604020202020204" pitchFamily="34" charset="0"/>
              </a:rPr>
              <a:t>: </a:t>
            </a:r>
            <a:r>
              <a:rPr lang="de-DE" b="0" i="0" dirty="0">
                <a:effectLst/>
                <a:latin typeface="Arial" panose="020B0604020202020204" pitchFamily="34" charset="0"/>
                <a:cs typeface="Arial" panose="020B0604020202020204" pitchFamily="34" charset="0"/>
              </a:rPr>
              <a:t> Martin </a:t>
            </a:r>
            <a:r>
              <a:rPr lang="de-DE" b="0" i="0" dirty="0" err="1">
                <a:effectLst/>
                <a:latin typeface="Arial" panose="020B0604020202020204" pitchFamily="34" charset="0"/>
                <a:cs typeface="Arial" panose="020B0604020202020204" pitchFamily="34" charset="0"/>
              </a:rPr>
              <a:t>Duckek</a:t>
            </a:r>
            <a:endParaRPr lang="de-DE" dirty="0">
              <a:latin typeface="Arial" panose="020B0604020202020204" pitchFamily="34" charset="0"/>
              <a:cs typeface="Arial" panose="020B0604020202020204" pitchFamily="34" charset="0"/>
            </a:endParaRPr>
          </a:p>
        </p:txBody>
      </p:sp>
      <p:pic>
        <p:nvPicPr>
          <p:cNvPr id="22" name="Picture 4">
            <a:extLst>
              <a:ext uri="{FF2B5EF4-FFF2-40B4-BE49-F238E27FC236}">
                <a16:creationId xmlns:a16="http://schemas.microsoft.com/office/drawing/2014/main" id="{CEC26C1F-6CAD-4816-9311-765DFDDC75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6857" y="383514"/>
            <a:ext cx="1089099" cy="1089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3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uiExpand="1" build="p"/>
      <p:bldP spid="21"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D320230-2E46-4800-93F3-DC0084A0B994}"/>
              </a:ext>
            </a:extLst>
          </p:cNvPr>
          <p:cNvGraphicFramePr>
            <a:graphicFrameLocks noChangeAspect="1"/>
          </p:cNvGraphicFramePr>
          <p:nvPr>
            <p:custDataLst>
              <p:tags r:id="rId2"/>
            </p:custDataLst>
            <p:extLst>
              <p:ext uri="{D42A27DB-BD31-4B8C-83A1-F6EECF244321}">
                <p14:modId xmlns:p14="http://schemas.microsoft.com/office/powerpoint/2010/main" val="2307323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0"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New dimensions in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69</a:t>
            </a:fld>
            <a:endParaRPr lang="en-US"/>
          </a:p>
        </p:txBody>
      </p:sp>
      <p:sp>
        <p:nvSpPr>
          <p:cNvPr id="5" name="Rectangle 4">
            <a:extLst>
              <a:ext uri="{FF2B5EF4-FFF2-40B4-BE49-F238E27FC236}">
                <a16:creationId xmlns:a16="http://schemas.microsoft.com/office/drawing/2014/main" id="{AD6E8908-B2E9-4162-A9AB-87BB098D360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421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56D1631-BB75-4A70-ADCD-203439FC7DB9}"/>
              </a:ext>
            </a:extLst>
          </p:cNvPr>
          <p:cNvGraphicFramePr>
            <a:graphicFrameLocks noChangeAspect="1"/>
          </p:cNvGraphicFramePr>
          <p:nvPr>
            <p:custDataLst>
              <p:tags r:id="rId2"/>
            </p:custDataLst>
            <p:extLst>
              <p:ext uri="{D42A27DB-BD31-4B8C-83A1-F6EECF244321}">
                <p14:modId xmlns:p14="http://schemas.microsoft.com/office/powerpoint/2010/main" val="894679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6"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ntent Placeholder 2">
            <a:extLst>
              <a:ext uri="{FF2B5EF4-FFF2-40B4-BE49-F238E27FC236}">
                <a16:creationId xmlns:a16="http://schemas.microsoft.com/office/drawing/2014/main" id="{BC184F9B-ACC4-4320-ACCF-E7AD678A1BFD}"/>
              </a:ext>
            </a:extLst>
          </p:cNvPr>
          <p:cNvSpPr txBox="1">
            <a:spLocks/>
          </p:cNvSpPr>
          <p:nvPr/>
        </p:nvSpPr>
        <p:spPr>
          <a:xfrm>
            <a:off x="838201" y="1825625"/>
            <a:ext cx="692277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Basic principles 2D SMLM</a:t>
            </a:r>
          </a:p>
          <a:p>
            <a:r>
              <a:rPr lang="en-US" sz="2400" dirty="0">
                <a:latin typeface="Arial" panose="020B0604020202020204" pitchFamily="34" charset="0"/>
                <a:cs typeface="Arial" panose="020B0604020202020204" pitchFamily="34" charset="0"/>
              </a:rPr>
              <a:t>Hardware for SMLM</a:t>
            </a:r>
          </a:p>
          <a:p>
            <a:r>
              <a:rPr lang="en-US" sz="2400" dirty="0">
                <a:latin typeface="Arial" panose="020B0604020202020204" pitchFamily="34" charset="0"/>
                <a:cs typeface="Arial" panose="020B0604020202020204" pitchFamily="34" charset="0"/>
              </a:rPr>
              <a:t>Practical considerations: sample preparation, suitable dyes, linkage errors, and buffers</a:t>
            </a:r>
          </a:p>
          <a:p>
            <a:r>
              <a:rPr lang="en-US" sz="2400" dirty="0">
                <a:latin typeface="Arial" panose="020B0604020202020204" pitchFamily="34" charset="0"/>
                <a:cs typeface="Arial" panose="020B0604020202020204" pitchFamily="34" charset="0"/>
              </a:rPr>
              <a:t>Processing, quantification, and interpretation of SMLM data</a:t>
            </a:r>
          </a:p>
          <a:p>
            <a:r>
              <a:rPr lang="en-US" sz="2400" dirty="0">
                <a:latin typeface="Arial" panose="020B0604020202020204" pitchFamily="34" charset="0"/>
                <a:cs typeface="Arial" panose="020B0604020202020204" pitchFamily="34" charset="0"/>
              </a:rPr>
              <a:t>3D SMLM</a:t>
            </a:r>
          </a:p>
          <a:p>
            <a:r>
              <a:rPr lang="en-US" sz="2400" dirty="0">
                <a:latin typeface="Arial" panose="020B0604020202020204" pitchFamily="34" charset="0"/>
                <a:cs typeface="Arial" panose="020B0604020202020204" pitchFamily="34" charset="0"/>
              </a:rPr>
              <a:t>Summary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 New directions in SMLM</a:t>
            </a:r>
          </a:p>
          <a:p>
            <a:r>
              <a:rPr lang="en-US" sz="2400" dirty="0">
                <a:latin typeface="Arial" panose="020B0604020202020204" pitchFamily="34" charset="0"/>
                <a:cs typeface="Arial" panose="020B0604020202020204" pitchFamily="34" charset="0"/>
              </a:rPr>
              <a:t>Extra: SRM as a multidimensional challenge</a:t>
            </a:r>
          </a:p>
        </p:txBody>
      </p:sp>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Overview</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304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85D2B00-66C5-40FE-B9A4-9F3AC417B7E5}"/>
              </a:ext>
            </a:extLst>
          </p:cNvPr>
          <p:cNvGraphicFramePr>
            <a:graphicFrameLocks noChangeAspect="1"/>
          </p:cNvGraphicFramePr>
          <p:nvPr>
            <p:custDataLst>
              <p:tags r:id="rId2"/>
            </p:custDataLst>
            <p:extLst>
              <p:ext uri="{D42A27DB-BD31-4B8C-83A1-F6EECF244321}">
                <p14:modId xmlns:p14="http://schemas.microsoft.com/office/powerpoint/2010/main" val="287281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5" name="think-cell Folie" r:id="rId5" imgW="416" imgH="416" progId="TCLayout.ActiveDocument.1">
                  <p:embed/>
                </p:oleObj>
              </mc:Choice>
              <mc:Fallback>
                <p:oleObj name="think-cell Foli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MINFLUX emitter localization concept</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70</a:t>
            </a:fld>
            <a:endParaRPr lang="en-US" dirty="0"/>
          </a:p>
        </p:txBody>
      </p:sp>
      <p:sp>
        <p:nvSpPr>
          <p:cNvPr id="23" name="TextBox 10">
            <a:extLst>
              <a:ext uri="{FF2B5EF4-FFF2-40B4-BE49-F238E27FC236}">
                <a16:creationId xmlns:a16="http://schemas.microsoft.com/office/drawing/2014/main" id="{9394C8B8-CB0C-477D-ABD4-88EDDEB677A5}"/>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pic>
        <p:nvPicPr>
          <p:cNvPr id="19458" name="Picture 2" descr="Fig. 8">
            <a:extLst>
              <a:ext uri="{FF2B5EF4-FFF2-40B4-BE49-F238E27FC236}">
                <a16:creationId xmlns:a16="http://schemas.microsoft.com/office/drawing/2014/main" id="{46A68407-40B2-46C8-8F8D-551EA95948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t="2" r="47452" b="72464"/>
          <a:stretch/>
        </p:blipFill>
        <p:spPr bwMode="auto">
          <a:xfrm>
            <a:off x="963930" y="1738280"/>
            <a:ext cx="5918917" cy="253079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uppieren 24">
            <a:extLst>
              <a:ext uri="{FF2B5EF4-FFF2-40B4-BE49-F238E27FC236}">
                <a16:creationId xmlns:a16="http://schemas.microsoft.com/office/drawing/2014/main" id="{563CFDE2-BE37-4046-B592-004310715402}"/>
              </a:ext>
            </a:extLst>
          </p:cNvPr>
          <p:cNvGrpSpPr/>
          <p:nvPr/>
        </p:nvGrpSpPr>
        <p:grpSpPr>
          <a:xfrm>
            <a:off x="5088240" y="2969025"/>
            <a:ext cx="5368320" cy="3586208"/>
            <a:chOff x="5088240" y="2969025"/>
            <a:chExt cx="5368320" cy="3586208"/>
          </a:xfrm>
        </p:grpSpPr>
        <p:pic>
          <p:nvPicPr>
            <p:cNvPr id="24" name="Picture 2" descr="Fig. 8">
              <a:extLst>
                <a:ext uri="{FF2B5EF4-FFF2-40B4-BE49-F238E27FC236}">
                  <a16:creationId xmlns:a16="http://schemas.microsoft.com/office/drawing/2014/main" id="{036A7768-EB9C-4C41-B470-B62CCA33C7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985" t="2" r="-648" b="77533"/>
            <a:stretch/>
          </p:blipFill>
          <p:spPr bwMode="auto">
            <a:xfrm>
              <a:off x="5088240" y="4490495"/>
              <a:ext cx="5368320" cy="2064738"/>
            </a:xfrm>
            <a:prstGeom prst="rect">
              <a:avLst/>
            </a:prstGeom>
            <a:noFill/>
            <a:extLst>
              <a:ext uri="{909E8E84-426E-40DD-AFC4-6F175D3DCCD1}">
                <a14:hiddenFill xmlns:a14="http://schemas.microsoft.com/office/drawing/2010/main">
                  <a:solidFill>
                    <a:srgbClr val="FFFFFF"/>
                  </a:solidFill>
                </a14:hiddenFill>
              </a:ext>
            </a:extLst>
          </p:spPr>
        </p:pic>
        <p:sp>
          <p:nvSpPr>
            <p:cNvPr id="17" name="Pfeil: gebogen 16">
              <a:extLst>
                <a:ext uri="{FF2B5EF4-FFF2-40B4-BE49-F238E27FC236}">
                  <a16:creationId xmlns:a16="http://schemas.microsoft.com/office/drawing/2014/main" id="{CF1A6597-C23C-406D-AB1D-967743C49072}"/>
                </a:ext>
              </a:extLst>
            </p:cNvPr>
            <p:cNvSpPr/>
            <p:nvPr/>
          </p:nvSpPr>
          <p:spPr>
            <a:xfrm rot="5400000">
              <a:off x="7307580" y="2955690"/>
              <a:ext cx="1093470" cy="1120140"/>
            </a:xfrm>
            <a:prstGeom prst="ben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3364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85D2B00-66C5-40FE-B9A4-9F3AC417B7E5}"/>
              </a:ext>
            </a:extLst>
          </p:cNvPr>
          <p:cNvGraphicFramePr>
            <a:graphicFrameLocks noChangeAspect="1"/>
          </p:cNvGraphicFramePr>
          <p:nvPr>
            <p:custDataLst>
              <p:tags r:id="rId2"/>
            </p:custDataLst>
            <p:extLst>
              <p:ext uri="{D42A27DB-BD31-4B8C-83A1-F6EECF244321}">
                <p14:modId xmlns:p14="http://schemas.microsoft.com/office/powerpoint/2010/main" val="370441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3"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185D2B00-66C5-40FE-B9A4-9F3AC417B7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Expansion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71</a:t>
            </a:fld>
            <a:endParaRPr lang="en-US" dirty="0"/>
          </a:p>
        </p:txBody>
      </p:sp>
      <p:sp>
        <p:nvSpPr>
          <p:cNvPr id="23" name="TextBox 10">
            <a:extLst>
              <a:ext uri="{FF2B5EF4-FFF2-40B4-BE49-F238E27FC236}">
                <a16:creationId xmlns:a16="http://schemas.microsoft.com/office/drawing/2014/main" id="{9394C8B8-CB0C-477D-ABD4-88EDDEB677A5}"/>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pic>
        <p:nvPicPr>
          <p:cNvPr id="18436" name="Picture 4" descr="Fig. 8">
            <a:extLst>
              <a:ext uri="{FF2B5EF4-FFF2-40B4-BE49-F238E27FC236}">
                <a16:creationId xmlns:a16="http://schemas.microsoft.com/office/drawing/2014/main" id="{FF07FD9B-694D-4160-8A3B-0856E0E1BC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t="27827" r="47289" b="33849"/>
          <a:stretch/>
        </p:blipFill>
        <p:spPr bwMode="auto">
          <a:xfrm>
            <a:off x="521297" y="2055615"/>
            <a:ext cx="5724000" cy="3395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g. 8">
            <a:extLst>
              <a:ext uri="{FF2B5EF4-FFF2-40B4-BE49-F238E27FC236}">
                <a16:creationId xmlns:a16="http://schemas.microsoft.com/office/drawing/2014/main" id="{8941C046-B179-400F-BCB8-6F537055E9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941" t="27828" r="-678" b="42917"/>
          <a:stretch/>
        </p:blipFill>
        <p:spPr bwMode="auto">
          <a:xfrm>
            <a:off x="6576060" y="2457446"/>
            <a:ext cx="5184000"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0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85D2B00-66C5-40FE-B9A4-9F3AC417B7E5}"/>
              </a:ext>
            </a:extLst>
          </p:cNvPr>
          <p:cNvGraphicFramePr>
            <a:graphicFrameLocks noChangeAspect="1"/>
          </p:cNvGraphicFramePr>
          <p:nvPr>
            <p:custDataLst>
              <p:tags r:id="rId2"/>
            </p:custDataLst>
            <p:extLst>
              <p:ext uri="{D42A27DB-BD31-4B8C-83A1-F6EECF244321}">
                <p14:modId xmlns:p14="http://schemas.microsoft.com/office/powerpoint/2010/main" val="249594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1"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185D2B00-66C5-40FE-B9A4-9F3AC417B7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Deep learning-accelerated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72</a:t>
            </a:fld>
            <a:endParaRPr lang="en-US" dirty="0"/>
          </a:p>
        </p:txBody>
      </p:sp>
      <p:sp>
        <p:nvSpPr>
          <p:cNvPr id="23" name="TextBox 10">
            <a:extLst>
              <a:ext uri="{FF2B5EF4-FFF2-40B4-BE49-F238E27FC236}">
                <a16:creationId xmlns:a16="http://schemas.microsoft.com/office/drawing/2014/main" id="{9394C8B8-CB0C-477D-ABD4-88EDDEB677A5}"/>
              </a:ext>
            </a:extLst>
          </p:cNvPr>
          <p:cNvSpPr txBox="1"/>
          <p:nvPr/>
        </p:nvSpPr>
        <p:spPr>
          <a:xfrm>
            <a:off x="0" y="6545632"/>
            <a:ext cx="12192000" cy="307777"/>
          </a:xfrm>
          <a:prstGeom prst="rect">
            <a:avLst/>
          </a:prstGeom>
          <a:noFill/>
        </p:spPr>
        <p:txBody>
          <a:bodyPr wrap="square" rtlCol="0">
            <a:spAutoFit/>
          </a:bodyPr>
          <a:lstStyle/>
          <a:p>
            <a:r>
              <a:rPr lang="en-US" sz="1400" dirty="0" err="1"/>
              <a:t>Lelek</a:t>
            </a:r>
            <a:r>
              <a:rPr lang="en-US" sz="1400" dirty="0"/>
              <a:t> et al. </a:t>
            </a:r>
            <a:r>
              <a:rPr lang="en-US" sz="1400" i="1" dirty="0"/>
              <a:t>Nature Reviews Methods Primer </a:t>
            </a:r>
            <a:r>
              <a:rPr lang="en-US" sz="1400" dirty="0"/>
              <a:t>(2021)</a:t>
            </a:r>
          </a:p>
        </p:txBody>
      </p:sp>
      <p:pic>
        <p:nvPicPr>
          <p:cNvPr id="20484" name="Picture 4" descr="Fig. 8">
            <a:extLst>
              <a:ext uri="{FF2B5EF4-FFF2-40B4-BE49-F238E27FC236}">
                <a16:creationId xmlns:a16="http://schemas.microsoft.com/office/drawing/2014/main" id="{99E3B3D3-E393-478C-9BDA-1051C5F2AB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672" b="-269"/>
          <a:stretch/>
        </p:blipFill>
        <p:spPr bwMode="auto">
          <a:xfrm>
            <a:off x="605790" y="2182541"/>
            <a:ext cx="10980420" cy="301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174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SRM as a multidimensional challenge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73</a:t>
            </a:fld>
            <a:endParaRPr lang="en-US"/>
          </a:p>
        </p:txBody>
      </p:sp>
      <p:sp>
        <p:nvSpPr>
          <p:cNvPr id="5" name="Rectangle 4">
            <a:extLst>
              <a:ext uri="{FF2B5EF4-FFF2-40B4-BE49-F238E27FC236}">
                <a16:creationId xmlns:a16="http://schemas.microsoft.com/office/drawing/2014/main" id="{AD6E8908-B2E9-4162-A9AB-87BB098D360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80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365125"/>
            <a:ext cx="2697480" cy="2719451"/>
          </a:xfrm>
        </p:spPr>
        <p:txBody>
          <a:bodyPr>
            <a:normAutofit/>
          </a:bodyPr>
          <a:lstStyle/>
          <a:p>
            <a:r>
              <a:rPr lang="en-US" sz="4000" b="1" dirty="0">
                <a:latin typeface="Arial" panose="020B0604020202020204" pitchFamily="34" charset="0"/>
                <a:cs typeface="Arial" panose="020B0604020202020204" pitchFamily="34" charset="0"/>
              </a:rPr>
              <a:t>Inherent trade-offs in SRM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74</a:t>
            </a:fld>
            <a:endParaRPr lang="en-US"/>
          </a:p>
        </p:txBody>
      </p:sp>
      <p:pic>
        <p:nvPicPr>
          <p:cNvPr id="2050" name="Picture 2" descr="Fig. 2">
            <a:extLst>
              <a:ext uri="{FF2B5EF4-FFF2-40B4-BE49-F238E27FC236}">
                <a16:creationId xmlns:a16="http://schemas.microsoft.com/office/drawing/2014/main" id="{A80DFF79-FBCC-417E-B22B-65C0851A2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680" y="681598"/>
            <a:ext cx="7847901" cy="54948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037C42-A29A-484C-A20A-2F88217BB15E}"/>
              </a:ext>
            </a:extLst>
          </p:cNvPr>
          <p:cNvSpPr txBox="1"/>
          <p:nvPr/>
        </p:nvSpPr>
        <p:spPr>
          <a:xfrm>
            <a:off x="0" y="6550223"/>
            <a:ext cx="3434595" cy="307777"/>
          </a:xfrm>
          <a:prstGeom prst="rect">
            <a:avLst/>
          </a:prstGeom>
          <a:noFill/>
        </p:spPr>
        <p:txBody>
          <a:bodyPr wrap="none" rtlCol="0">
            <a:spAutoFit/>
          </a:bodyPr>
          <a:lstStyle/>
          <a:p>
            <a:r>
              <a:rPr lang="en-US" sz="1400" dirty="0"/>
              <a:t>Schermelleh et al. </a:t>
            </a:r>
            <a:r>
              <a:rPr lang="en-US" sz="1400" i="1" dirty="0"/>
              <a:t>Nature Cell Biology </a:t>
            </a:r>
            <a:r>
              <a:rPr lang="en-US" sz="1400" dirty="0"/>
              <a:t>(2019)</a:t>
            </a:r>
          </a:p>
        </p:txBody>
      </p:sp>
    </p:spTree>
    <p:extLst>
      <p:ext uri="{BB962C8B-B14F-4D97-AF65-F5344CB8AC3E}">
        <p14:creationId xmlns:p14="http://schemas.microsoft.com/office/powerpoint/2010/main" val="2792608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365125"/>
            <a:ext cx="10902696" cy="1325563"/>
          </a:xfrm>
        </p:spPr>
        <p:txBody>
          <a:bodyPr>
            <a:normAutofit/>
          </a:bodyPr>
          <a:lstStyle/>
          <a:p>
            <a:r>
              <a:rPr lang="en-US" sz="4000" b="1" dirty="0">
                <a:latin typeface="Arial" panose="020B0604020202020204" pitchFamily="34" charset="0"/>
                <a:cs typeface="Arial" panose="020B0604020202020204" pitchFamily="34" charset="0"/>
              </a:rPr>
              <a:t>Decision tree for selecting SRM techniques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75</a:t>
            </a:fld>
            <a:endParaRPr lang="en-US"/>
          </a:p>
        </p:txBody>
      </p:sp>
      <p:pic>
        <p:nvPicPr>
          <p:cNvPr id="6146" name="Picture 2" descr="Fig. 3">
            <a:extLst>
              <a:ext uri="{FF2B5EF4-FFF2-40B4-BE49-F238E27FC236}">
                <a16:creationId xmlns:a16="http://schemas.microsoft.com/office/drawing/2014/main" id="{4F9001B8-169F-4BBC-9F0A-D2BBF6896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776" y="1629109"/>
            <a:ext cx="8369546" cy="4540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5762AB-D1FC-4B14-AB70-ACC9D0F2377C}"/>
              </a:ext>
            </a:extLst>
          </p:cNvPr>
          <p:cNvSpPr txBox="1"/>
          <p:nvPr/>
        </p:nvSpPr>
        <p:spPr>
          <a:xfrm>
            <a:off x="0" y="6550223"/>
            <a:ext cx="3434595" cy="307777"/>
          </a:xfrm>
          <a:prstGeom prst="rect">
            <a:avLst/>
          </a:prstGeom>
          <a:noFill/>
        </p:spPr>
        <p:txBody>
          <a:bodyPr wrap="none" rtlCol="0">
            <a:spAutoFit/>
          </a:bodyPr>
          <a:lstStyle/>
          <a:p>
            <a:r>
              <a:rPr lang="en-US" sz="1400" dirty="0"/>
              <a:t>Schermelleh et al. </a:t>
            </a:r>
            <a:r>
              <a:rPr lang="en-US" sz="1400" i="1" dirty="0"/>
              <a:t>Nature Cell Biology </a:t>
            </a:r>
            <a:r>
              <a:rPr lang="en-US" sz="1400" dirty="0"/>
              <a:t>(2019)</a:t>
            </a:r>
          </a:p>
        </p:txBody>
      </p:sp>
    </p:spTree>
    <p:extLst>
      <p:ext uri="{BB962C8B-B14F-4D97-AF65-F5344CB8AC3E}">
        <p14:creationId xmlns:p14="http://schemas.microsoft.com/office/powerpoint/2010/main" val="22892006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Appendix</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76</a:t>
            </a:fld>
            <a:endParaRPr lang="en-US"/>
          </a:p>
        </p:txBody>
      </p:sp>
      <p:sp>
        <p:nvSpPr>
          <p:cNvPr id="5" name="Rectangle 4">
            <a:extLst>
              <a:ext uri="{FF2B5EF4-FFF2-40B4-BE49-F238E27FC236}">
                <a16:creationId xmlns:a16="http://schemas.microsoft.com/office/drawing/2014/main" id="{AD6E8908-B2E9-4162-A9AB-87BB098D360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484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Switching buffers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77</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3362715" cy="307777"/>
          </a:xfrm>
          <a:prstGeom prst="rect">
            <a:avLst/>
          </a:prstGeom>
          <a:noFill/>
        </p:spPr>
        <p:txBody>
          <a:bodyPr wrap="none" rtlCol="0">
            <a:spAutoFit/>
          </a:bodyPr>
          <a:lstStyle/>
          <a:p>
            <a:r>
              <a:rPr lang="en-US" sz="1400" dirty="0" err="1"/>
              <a:t>Turkowyd</a:t>
            </a:r>
            <a:r>
              <a:rPr lang="en-US" sz="1400" dirty="0"/>
              <a:t> et al. </a:t>
            </a:r>
            <a:r>
              <a:rPr lang="en-US" sz="1400" i="1" dirty="0"/>
              <a:t>Anal. </a:t>
            </a:r>
            <a:r>
              <a:rPr lang="en-US" sz="1400" i="1" dirty="0" err="1"/>
              <a:t>Bioanal</a:t>
            </a:r>
            <a:r>
              <a:rPr lang="en-US" sz="1400" i="1" dirty="0"/>
              <a:t>. Chem. </a:t>
            </a:r>
            <a:r>
              <a:rPr lang="en-US" sz="1400" dirty="0"/>
              <a:t>(2016)</a:t>
            </a:r>
          </a:p>
        </p:txBody>
      </p:sp>
      <p:pic>
        <p:nvPicPr>
          <p:cNvPr id="5" name="Picture 4" descr="Table&#10;&#10;Description automatically generated">
            <a:extLst>
              <a:ext uri="{FF2B5EF4-FFF2-40B4-BE49-F238E27FC236}">
                <a16:creationId xmlns:a16="http://schemas.microsoft.com/office/drawing/2014/main" id="{F99251BA-18D9-4E84-9E23-394E245A8F9A}"/>
              </a:ext>
            </a:extLst>
          </p:cNvPr>
          <p:cNvPicPr>
            <a:picLocks noChangeAspect="1"/>
          </p:cNvPicPr>
          <p:nvPr/>
        </p:nvPicPr>
        <p:blipFill rotWithShape="1">
          <a:blip r:embed="rId2">
            <a:extLst>
              <a:ext uri="{28A0092B-C50C-407E-A947-70E740481C1C}">
                <a14:useLocalDpi xmlns:a14="http://schemas.microsoft.com/office/drawing/2010/main" val="0"/>
              </a:ext>
            </a:extLst>
          </a:blip>
          <a:srcRect t="-1" b="43063"/>
          <a:stretch/>
        </p:blipFill>
        <p:spPr>
          <a:xfrm>
            <a:off x="1011475" y="1814864"/>
            <a:ext cx="10169049" cy="3829579"/>
          </a:xfrm>
          <a:prstGeom prst="rect">
            <a:avLst/>
          </a:prstGeom>
        </p:spPr>
      </p:pic>
    </p:spTree>
    <p:extLst>
      <p:ext uri="{BB962C8B-B14F-4D97-AF65-F5344CB8AC3E}">
        <p14:creationId xmlns:p14="http://schemas.microsoft.com/office/powerpoint/2010/main" val="3039244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Switching buffers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78</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3362715" cy="307777"/>
          </a:xfrm>
          <a:prstGeom prst="rect">
            <a:avLst/>
          </a:prstGeom>
          <a:noFill/>
        </p:spPr>
        <p:txBody>
          <a:bodyPr wrap="none" rtlCol="0">
            <a:spAutoFit/>
          </a:bodyPr>
          <a:lstStyle/>
          <a:p>
            <a:r>
              <a:rPr lang="en-US" sz="1400" dirty="0" err="1"/>
              <a:t>Turkowyd</a:t>
            </a:r>
            <a:r>
              <a:rPr lang="en-US" sz="1400" dirty="0"/>
              <a:t> et al. </a:t>
            </a:r>
            <a:r>
              <a:rPr lang="en-US" sz="1400" i="1" dirty="0"/>
              <a:t>Anal. </a:t>
            </a:r>
            <a:r>
              <a:rPr lang="en-US" sz="1400" i="1" dirty="0" err="1"/>
              <a:t>Bioanal</a:t>
            </a:r>
            <a:r>
              <a:rPr lang="en-US" sz="1400" i="1" dirty="0"/>
              <a:t>. Chem. </a:t>
            </a:r>
            <a:r>
              <a:rPr lang="en-US" sz="1400" dirty="0"/>
              <a:t>(2016)</a:t>
            </a:r>
          </a:p>
        </p:txBody>
      </p:sp>
      <p:pic>
        <p:nvPicPr>
          <p:cNvPr id="5" name="Picture 4" descr="Table&#10;&#10;Description automatically generated">
            <a:extLst>
              <a:ext uri="{FF2B5EF4-FFF2-40B4-BE49-F238E27FC236}">
                <a16:creationId xmlns:a16="http://schemas.microsoft.com/office/drawing/2014/main" id="{F99251BA-18D9-4E84-9E23-394E245A8F9A}"/>
              </a:ext>
            </a:extLst>
          </p:cNvPr>
          <p:cNvPicPr>
            <a:picLocks noChangeAspect="1"/>
          </p:cNvPicPr>
          <p:nvPr/>
        </p:nvPicPr>
        <p:blipFill rotWithShape="1">
          <a:blip r:embed="rId2">
            <a:extLst>
              <a:ext uri="{28A0092B-C50C-407E-A947-70E740481C1C}">
                <a14:useLocalDpi xmlns:a14="http://schemas.microsoft.com/office/drawing/2010/main" val="0"/>
              </a:ext>
            </a:extLst>
          </a:blip>
          <a:srcRect t="55892" b="-1806"/>
          <a:stretch/>
        </p:blipFill>
        <p:spPr>
          <a:xfrm>
            <a:off x="991117" y="2215358"/>
            <a:ext cx="10209765" cy="3100736"/>
          </a:xfrm>
          <a:prstGeom prst="rect">
            <a:avLst/>
          </a:prstGeom>
        </p:spPr>
      </p:pic>
    </p:spTree>
    <p:extLst>
      <p:ext uri="{BB962C8B-B14F-4D97-AF65-F5344CB8AC3E}">
        <p14:creationId xmlns:p14="http://schemas.microsoft.com/office/powerpoint/2010/main" val="130505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a:normAutofit/>
          </a:bodyPr>
          <a:lstStyle/>
          <a:p>
            <a:pPr marL="0" indent="0">
              <a:buNone/>
            </a:pPr>
            <a:r>
              <a:rPr lang="en-US" sz="4000" b="1" dirty="0">
                <a:latin typeface="Arial" panose="020B0604020202020204" pitchFamily="34" charset="0"/>
                <a:cs typeface="Arial" panose="020B0604020202020204" pitchFamily="34" charset="0"/>
              </a:rPr>
              <a:t>Multicolor SMLM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79</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3362715" cy="307777"/>
          </a:xfrm>
          <a:prstGeom prst="rect">
            <a:avLst/>
          </a:prstGeom>
          <a:noFill/>
        </p:spPr>
        <p:txBody>
          <a:bodyPr wrap="none" rtlCol="0">
            <a:spAutoFit/>
          </a:bodyPr>
          <a:lstStyle/>
          <a:p>
            <a:r>
              <a:rPr lang="en-US" sz="1400" dirty="0" err="1"/>
              <a:t>Turkowyd</a:t>
            </a:r>
            <a:r>
              <a:rPr lang="en-US" sz="1400" dirty="0"/>
              <a:t> et al. </a:t>
            </a:r>
            <a:r>
              <a:rPr lang="en-US" sz="1400" i="1" dirty="0"/>
              <a:t>Anal. </a:t>
            </a:r>
            <a:r>
              <a:rPr lang="en-US" sz="1400" i="1" dirty="0" err="1"/>
              <a:t>Bioanal</a:t>
            </a:r>
            <a:r>
              <a:rPr lang="en-US" sz="1400" i="1" dirty="0"/>
              <a:t>. Chem. </a:t>
            </a:r>
            <a:r>
              <a:rPr lang="en-US" sz="1400" dirty="0"/>
              <a:t>(2016)</a:t>
            </a:r>
          </a:p>
        </p:txBody>
      </p:sp>
      <p:grpSp>
        <p:nvGrpSpPr>
          <p:cNvPr id="3" name="Group 2">
            <a:extLst>
              <a:ext uri="{FF2B5EF4-FFF2-40B4-BE49-F238E27FC236}">
                <a16:creationId xmlns:a16="http://schemas.microsoft.com/office/drawing/2014/main" id="{DD2C7136-07E9-44E0-89AE-8B35010D90C7}"/>
              </a:ext>
            </a:extLst>
          </p:cNvPr>
          <p:cNvGrpSpPr/>
          <p:nvPr/>
        </p:nvGrpSpPr>
        <p:grpSpPr>
          <a:xfrm>
            <a:off x="2231441" y="2219719"/>
            <a:ext cx="7729117" cy="3150706"/>
            <a:chOff x="1793115" y="2256784"/>
            <a:chExt cx="8948568" cy="3486094"/>
          </a:xfrm>
        </p:grpSpPr>
        <p:pic>
          <p:nvPicPr>
            <p:cNvPr id="6" name="Picture 5" descr="Table&#10;&#10;Description automatically generated with medium confidence">
              <a:extLst>
                <a:ext uri="{FF2B5EF4-FFF2-40B4-BE49-F238E27FC236}">
                  <a16:creationId xmlns:a16="http://schemas.microsoft.com/office/drawing/2014/main" id="{E64E99BB-8814-49D9-AF7A-4A677178676D}"/>
                </a:ext>
              </a:extLst>
            </p:cNvPr>
            <p:cNvPicPr>
              <a:picLocks noChangeAspect="1"/>
            </p:cNvPicPr>
            <p:nvPr/>
          </p:nvPicPr>
          <p:blipFill rotWithShape="1">
            <a:blip r:embed="rId2">
              <a:extLst>
                <a:ext uri="{28A0092B-C50C-407E-A947-70E740481C1C}">
                  <a14:useLocalDpi xmlns:a14="http://schemas.microsoft.com/office/drawing/2010/main" val="0"/>
                </a:ext>
              </a:extLst>
            </a:blip>
            <a:srcRect t="4" r="86759" b="69331"/>
            <a:stretch/>
          </p:blipFill>
          <p:spPr>
            <a:xfrm>
              <a:off x="1793115" y="2256784"/>
              <a:ext cx="2369794" cy="3486094"/>
            </a:xfrm>
            <a:prstGeom prst="rect">
              <a:avLst/>
            </a:prstGeom>
          </p:spPr>
        </p:pic>
        <p:pic>
          <p:nvPicPr>
            <p:cNvPr id="7" name="Picture 6" descr="Table&#10;&#10;Description automatically generated with medium confidence">
              <a:extLst>
                <a:ext uri="{FF2B5EF4-FFF2-40B4-BE49-F238E27FC236}">
                  <a16:creationId xmlns:a16="http://schemas.microsoft.com/office/drawing/2014/main" id="{4ED9C267-E5C7-4BCB-90CF-AB15D985D22A}"/>
                </a:ext>
              </a:extLst>
            </p:cNvPr>
            <p:cNvPicPr>
              <a:picLocks noChangeAspect="1"/>
            </p:cNvPicPr>
            <p:nvPr/>
          </p:nvPicPr>
          <p:blipFill rotWithShape="1">
            <a:blip r:embed="rId2">
              <a:extLst>
                <a:ext uri="{28A0092B-C50C-407E-A947-70E740481C1C}">
                  <a14:useLocalDpi xmlns:a14="http://schemas.microsoft.com/office/drawing/2010/main" val="0"/>
                </a:ext>
              </a:extLst>
            </a:blip>
            <a:srcRect l="59716" t="4" r="2112" b="69331"/>
            <a:stretch/>
          </p:blipFill>
          <p:spPr>
            <a:xfrm>
              <a:off x="3911102" y="2256784"/>
              <a:ext cx="6830581" cy="3486093"/>
            </a:xfrm>
            <a:prstGeom prst="rect">
              <a:avLst/>
            </a:prstGeom>
          </p:spPr>
        </p:pic>
      </p:grpSp>
    </p:spTree>
    <p:extLst>
      <p:ext uri="{BB962C8B-B14F-4D97-AF65-F5344CB8AC3E}">
        <p14:creationId xmlns:p14="http://schemas.microsoft.com/office/powerpoint/2010/main" val="342664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Basic principles of 2D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8</a:t>
            </a:fld>
            <a:endParaRPr lang="en-US"/>
          </a:p>
        </p:txBody>
      </p:sp>
      <p:sp>
        <p:nvSpPr>
          <p:cNvPr id="7" name="Rectangle 6">
            <a:extLst>
              <a:ext uri="{FF2B5EF4-FFF2-40B4-BE49-F238E27FC236}">
                <a16:creationId xmlns:a16="http://schemas.microsoft.com/office/drawing/2014/main" id="{5F2B8707-0B6A-4754-A543-508F834158A3}"/>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758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80</a:t>
            </a:fld>
            <a:endParaRPr lang="en-US"/>
          </a:p>
        </p:txBody>
      </p:sp>
      <p:sp>
        <p:nvSpPr>
          <p:cNvPr id="52" name="TextBox 51">
            <a:extLst>
              <a:ext uri="{FF2B5EF4-FFF2-40B4-BE49-F238E27FC236}">
                <a16:creationId xmlns:a16="http://schemas.microsoft.com/office/drawing/2014/main" id="{BA591D42-E404-4D1B-A3A8-56A34423D950}"/>
              </a:ext>
            </a:extLst>
          </p:cNvPr>
          <p:cNvSpPr txBox="1"/>
          <p:nvPr/>
        </p:nvSpPr>
        <p:spPr>
          <a:xfrm>
            <a:off x="0" y="6550223"/>
            <a:ext cx="3362715" cy="307777"/>
          </a:xfrm>
          <a:prstGeom prst="rect">
            <a:avLst/>
          </a:prstGeom>
          <a:noFill/>
        </p:spPr>
        <p:txBody>
          <a:bodyPr wrap="none" rtlCol="0">
            <a:spAutoFit/>
          </a:bodyPr>
          <a:lstStyle/>
          <a:p>
            <a:r>
              <a:rPr lang="en-US" sz="1400" dirty="0" err="1"/>
              <a:t>Turkowyd</a:t>
            </a:r>
            <a:r>
              <a:rPr lang="en-US" sz="1400" dirty="0"/>
              <a:t> et al. </a:t>
            </a:r>
            <a:r>
              <a:rPr lang="en-US" sz="1400" i="1" dirty="0"/>
              <a:t>Anal. </a:t>
            </a:r>
            <a:r>
              <a:rPr lang="en-US" sz="1400" i="1" dirty="0" err="1"/>
              <a:t>Bioanal</a:t>
            </a:r>
            <a:r>
              <a:rPr lang="en-US" sz="1400" i="1" dirty="0"/>
              <a:t>. Chem. </a:t>
            </a:r>
            <a:r>
              <a:rPr lang="en-US" sz="1400" dirty="0"/>
              <a:t>(2016)</a:t>
            </a:r>
          </a:p>
        </p:txBody>
      </p:sp>
      <p:pic>
        <p:nvPicPr>
          <p:cNvPr id="6" name="Picture 5" descr="Table&#10;&#10;Description automatically generated with medium confidence">
            <a:extLst>
              <a:ext uri="{FF2B5EF4-FFF2-40B4-BE49-F238E27FC236}">
                <a16:creationId xmlns:a16="http://schemas.microsoft.com/office/drawing/2014/main" id="{E64E99BB-8814-49D9-AF7A-4A677178676D}"/>
              </a:ext>
            </a:extLst>
          </p:cNvPr>
          <p:cNvPicPr>
            <a:picLocks noChangeAspect="1"/>
          </p:cNvPicPr>
          <p:nvPr/>
        </p:nvPicPr>
        <p:blipFill rotWithShape="1">
          <a:blip r:embed="rId2">
            <a:extLst>
              <a:ext uri="{28A0092B-C50C-407E-A947-70E740481C1C}">
                <a14:useLocalDpi xmlns:a14="http://schemas.microsoft.com/office/drawing/2010/main" val="0"/>
              </a:ext>
            </a:extLst>
          </a:blip>
          <a:srcRect t="2" r="85201" b="92641"/>
          <a:stretch/>
        </p:blipFill>
        <p:spPr>
          <a:xfrm>
            <a:off x="2767731" y="251939"/>
            <a:ext cx="1843297" cy="582094"/>
          </a:xfrm>
          <a:prstGeom prst="rect">
            <a:avLst/>
          </a:prstGeom>
        </p:spPr>
      </p:pic>
      <p:pic>
        <p:nvPicPr>
          <p:cNvPr id="7" name="Picture 6" descr="Table&#10;&#10;Description automatically generated with medium confidence">
            <a:extLst>
              <a:ext uri="{FF2B5EF4-FFF2-40B4-BE49-F238E27FC236}">
                <a16:creationId xmlns:a16="http://schemas.microsoft.com/office/drawing/2014/main" id="{9D6AB982-F10C-430D-B3CD-C2AFD1A9EC10}"/>
              </a:ext>
            </a:extLst>
          </p:cNvPr>
          <p:cNvPicPr>
            <a:picLocks noChangeAspect="1"/>
          </p:cNvPicPr>
          <p:nvPr/>
        </p:nvPicPr>
        <p:blipFill rotWithShape="1">
          <a:blip r:embed="rId2">
            <a:extLst>
              <a:ext uri="{28A0092B-C50C-407E-A947-70E740481C1C}">
                <a14:useLocalDpi xmlns:a14="http://schemas.microsoft.com/office/drawing/2010/main" val="0"/>
              </a:ext>
            </a:extLst>
          </a:blip>
          <a:srcRect l="59817" t="30875" r="1242" b="464"/>
          <a:stretch/>
        </p:blipFill>
        <p:spPr>
          <a:xfrm>
            <a:off x="4505091" y="924756"/>
            <a:ext cx="4850781" cy="5432875"/>
          </a:xfrm>
          <a:prstGeom prst="rect">
            <a:avLst/>
          </a:prstGeom>
        </p:spPr>
      </p:pic>
      <p:pic>
        <p:nvPicPr>
          <p:cNvPr id="8" name="Picture 7" descr="Table&#10;&#10;Description automatically generated with medium confidence">
            <a:extLst>
              <a:ext uri="{FF2B5EF4-FFF2-40B4-BE49-F238E27FC236}">
                <a16:creationId xmlns:a16="http://schemas.microsoft.com/office/drawing/2014/main" id="{E20FA9F2-6AD7-4130-8C46-983116FD07AE}"/>
              </a:ext>
            </a:extLst>
          </p:cNvPr>
          <p:cNvPicPr>
            <a:picLocks noChangeAspect="1"/>
          </p:cNvPicPr>
          <p:nvPr/>
        </p:nvPicPr>
        <p:blipFill rotWithShape="1">
          <a:blip r:embed="rId2">
            <a:extLst>
              <a:ext uri="{28A0092B-C50C-407E-A947-70E740481C1C}">
                <a14:useLocalDpi xmlns:a14="http://schemas.microsoft.com/office/drawing/2010/main" val="0"/>
              </a:ext>
            </a:extLst>
          </a:blip>
          <a:srcRect t="30875" r="84422" b="464"/>
          <a:stretch/>
        </p:blipFill>
        <p:spPr>
          <a:xfrm>
            <a:off x="2597863" y="924757"/>
            <a:ext cx="1940312" cy="5432874"/>
          </a:xfrm>
          <a:prstGeom prst="rect">
            <a:avLst/>
          </a:prstGeom>
        </p:spPr>
      </p:pic>
      <p:pic>
        <p:nvPicPr>
          <p:cNvPr id="9" name="Picture 8" descr="Table&#10;&#10;Description automatically generated with medium confidence">
            <a:extLst>
              <a:ext uri="{FF2B5EF4-FFF2-40B4-BE49-F238E27FC236}">
                <a16:creationId xmlns:a16="http://schemas.microsoft.com/office/drawing/2014/main" id="{682EA8DA-C943-4926-BDF8-4D128D98B0CA}"/>
              </a:ext>
            </a:extLst>
          </p:cNvPr>
          <p:cNvPicPr>
            <a:picLocks noChangeAspect="1"/>
          </p:cNvPicPr>
          <p:nvPr/>
        </p:nvPicPr>
        <p:blipFill rotWithShape="1">
          <a:blip r:embed="rId2">
            <a:extLst>
              <a:ext uri="{28A0092B-C50C-407E-A947-70E740481C1C}">
                <a14:useLocalDpi xmlns:a14="http://schemas.microsoft.com/office/drawing/2010/main" val="0"/>
              </a:ext>
            </a:extLst>
          </a:blip>
          <a:srcRect l="60621" t="2" r="429" b="92641"/>
          <a:stretch/>
        </p:blipFill>
        <p:spPr>
          <a:xfrm>
            <a:off x="4505091" y="255950"/>
            <a:ext cx="4850781" cy="582094"/>
          </a:xfrm>
          <a:prstGeom prst="rect">
            <a:avLst/>
          </a:prstGeom>
        </p:spPr>
      </p:pic>
      <p:sp>
        <p:nvSpPr>
          <p:cNvPr id="2" name="Rectangle 1">
            <a:extLst>
              <a:ext uri="{FF2B5EF4-FFF2-40B4-BE49-F238E27FC236}">
                <a16:creationId xmlns:a16="http://schemas.microsoft.com/office/drawing/2014/main" id="{69867912-4D11-4283-973D-3D882B7F2AEC}"/>
              </a:ext>
            </a:extLst>
          </p:cNvPr>
          <p:cNvSpPr/>
          <p:nvPr/>
        </p:nvSpPr>
        <p:spPr>
          <a:xfrm>
            <a:off x="2910468" y="2074127"/>
            <a:ext cx="5965903" cy="14496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5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1E4DC5A-C83B-4878-9825-9AE4C64B2F26}"/>
              </a:ext>
            </a:extLst>
          </p:cNvPr>
          <p:cNvGraphicFramePr>
            <a:graphicFrameLocks noChangeAspect="1"/>
          </p:cNvGraphicFramePr>
          <p:nvPr>
            <p:custDataLst>
              <p:tags r:id="rId2"/>
            </p:custDataLst>
            <p:extLst>
              <p:ext uri="{D42A27DB-BD31-4B8C-83A1-F6EECF244321}">
                <p14:modId xmlns:p14="http://schemas.microsoft.com/office/powerpoint/2010/main" val="1856943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86"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What is Single Molecule Localization Microscopy (SMLM)?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9</a:t>
            </a:fld>
            <a:endParaRPr lang="en-US"/>
          </a:p>
        </p:txBody>
      </p:sp>
      <p:pic>
        <p:nvPicPr>
          <p:cNvPr id="15" name="Picture 14">
            <a:extLst>
              <a:ext uri="{FF2B5EF4-FFF2-40B4-BE49-F238E27FC236}">
                <a16:creationId xmlns:a16="http://schemas.microsoft.com/office/drawing/2014/main" id="{FBB69EF3-5F15-42ED-98F7-566F6CAE6D51}"/>
              </a:ext>
            </a:extLst>
          </p:cNvPr>
          <p:cNvPicPr>
            <a:picLocks noChangeAspect="1"/>
          </p:cNvPicPr>
          <p:nvPr/>
        </p:nvPicPr>
        <p:blipFill>
          <a:blip r:embed="rId6"/>
          <a:stretch>
            <a:fillRect/>
          </a:stretch>
        </p:blipFill>
        <p:spPr>
          <a:xfrm>
            <a:off x="250815" y="2404504"/>
            <a:ext cx="1694040" cy="1694040"/>
          </a:xfrm>
          <a:prstGeom prst="rect">
            <a:avLst/>
          </a:prstGeom>
        </p:spPr>
      </p:pic>
      <p:sp>
        <p:nvSpPr>
          <p:cNvPr id="19" name="TextBox 18">
            <a:extLst>
              <a:ext uri="{FF2B5EF4-FFF2-40B4-BE49-F238E27FC236}">
                <a16:creationId xmlns:a16="http://schemas.microsoft.com/office/drawing/2014/main" id="{707BF548-66F5-46C0-A7F3-50D733126852}"/>
              </a:ext>
            </a:extLst>
          </p:cNvPr>
          <p:cNvSpPr txBox="1"/>
          <p:nvPr/>
        </p:nvSpPr>
        <p:spPr>
          <a:xfrm>
            <a:off x="93628" y="2006037"/>
            <a:ext cx="2008413" cy="369332"/>
          </a:xfrm>
          <a:prstGeom prst="rect">
            <a:avLst/>
          </a:prstGeom>
          <a:noFill/>
        </p:spPr>
        <p:txBody>
          <a:bodyPr wrap="square" rtlCol="0">
            <a:spAutoFit/>
          </a:bodyPr>
          <a:lstStyle/>
          <a:p>
            <a:pPr algn="ctr"/>
            <a:r>
              <a:rPr lang="en-GB" dirty="0"/>
              <a:t>Widefield image</a:t>
            </a:r>
          </a:p>
        </p:txBody>
      </p:sp>
      <p:pic>
        <p:nvPicPr>
          <p:cNvPr id="16" name="Picture 15">
            <a:extLst>
              <a:ext uri="{FF2B5EF4-FFF2-40B4-BE49-F238E27FC236}">
                <a16:creationId xmlns:a16="http://schemas.microsoft.com/office/drawing/2014/main" id="{EDC0522C-0E7B-4023-B6ED-5F12DBAAAA96}"/>
              </a:ext>
            </a:extLst>
          </p:cNvPr>
          <p:cNvPicPr>
            <a:picLocks noChangeAspect="1"/>
          </p:cNvPicPr>
          <p:nvPr/>
        </p:nvPicPr>
        <p:blipFill>
          <a:blip r:embed="rId7"/>
          <a:stretch>
            <a:fillRect/>
          </a:stretch>
        </p:blipFill>
        <p:spPr>
          <a:xfrm>
            <a:off x="10228529" y="4623306"/>
            <a:ext cx="1681481" cy="1681481"/>
          </a:xfrm>
          <a:prstGeom prst="rect">
            <a:avLst/>
          </a:prstGeom>
        </p:spPr>
      </p:pic>
      <p:sp>
        <p:nvSpPr>
          <p:cNvPr id="30" name="TextBox 29">
            <a:extLst>
              <a:ext uri="{FF2B5EF4-FFF2-40B4-BE49-F238E27FC236}">
                <a16:creationId xmlns:a16="http://schemas.microsoft.com/office/drawing/2014/main" id="{F5246BE3-F73E-4249-98C2-61260F160753}"/>
              </a:ext>
            </a:extLst>
          </p:cNvPr>
          <p:cNvSpPr txBox="1"/>
          <p:nvPr/>
        </p:nvSpPr>
        <p:spPr>
          <a:xfrm>
            <a:off x="0" y="6550223"/>
            <a:ext cx="7360467" cy="307777"/>
          </a:xfrm>
          <a:prstGeom prst="rect">
            <a:avLst/>
          </a:prstGeom>
          <a:noFill/>
        </p:spPr>
        <p:txBody>
          <a:bodyPr wrap="square" rtlCol="0">
            <a:spAutoFit/>
          </a:bodyPr>
          <a:lstStyle/>
          <a:p>
            <a:r>
              <a:rPr lang="en-US" sz="1400" dirty="0"/>
              <a:t>Betzig et al. </a:t>
            </a:r>
            <a:r>
              <a:rPr lang="en-US" sz="1400" i="1" dirty="0"/>
              <a:t>Science </a:t>
            </a:r>
            <a:r>
              <a:rPr lang="en-US" sz="1400" dirty="0"/>
              <a:t>(2006), Hess et al. </a:t>
            </a:r>
            <a:r>
              <a:rPr lang="en-US" sz="1400" i="1" dirty="0" err="1"/>
              <a:t>Biophy</a:t>
            </a:r>
            <a:r>
              <a:rPr lang="en-US" sz="1400" i="1" dirty="0"/>
              <a:t>. J. </a:t>
            </a:r>
            <a:r>
              <a:rPr lang="en-US" sz="1400" dirty="0"/>
              <a:t>(2006), Rust et al. </a:t>
            </a:r>
            <a:r>
              <a:rPr lang="en-US" sz="1400" i="1" dirty="0"/>
              <a:t>Nature Methods </a:t>
            </a:r>
            <a:r>
              <a:rPr lang="en-US" sz="1400" dirty="0"/>
              <a:t>(2006)</a:t>
            </a:r>
          </a:p>
        </p:txBody>
      </p:sp>
      <p:grpSp>
        <p:nvGrpSpPr>
          <p:cNvPr id="40" name="Gruppieren 39">
            <a:extLst>
              <a:ext uri="{FF2B5EF4-FFF2-40B4-BE49-F238E27FC236}">
                <a16:creationId xmlns:a16="http://schemas.microsoft.com/office/drawing/2014/main" id="{DF7C457B-FE73-45FB-8034-BEB84E7A23C1}"/>
              </a:ext>
            </a:extLst>
          </p:cNvPr>
          <p:cNvGrpSpPr/>
          <p:nvPr/>
        </p:nvGrpSpPr>
        <p:grpSpPr>
          <a:xfrm>
            <a:off x="2502040" y="2671773"/>
            <a:ext cx="7169303" cy="3585860"/>
            <a:chOff x="2502040" y="2671773"/>
            <a:chExt cx="7169303" cy="3585860"/>
          </a:xfrm>
        </p:grpSpPr>
        <p:grpSp>
          <p:nvGrpSpPr>
            <p:cNvPr id="37" name="Gruppieren 36">
              <a:extLst>
                <a:ext uri="{FF2B5EF4-FFF2-40B4-BE49-F238E27FC236}">
                  <a16:creationId xmlns:a16="http://schemas.microsoft.com/office/drawing/2014/main" id="{FA4CCEE3-96EB-4324-BA26-FE69449BBA27}"/>
                </a:ext>
              </a:extLst>
            </p:cNvPr>
            <p:cNvGrpSpPr/>
            <p:nvPr/>
          </p:nvGrpSpPr>
          <p:grpSpPr>
            <a:xfrm>
              <a:off x="2780029" y="2671773"/>
              <a:ext cx="6613326" cy="3087219"/>
              <a:chOff x="2780029" y="2835053"/>
              <a:chExt cx="6613326" cy="3087219"/>
            </a:xfrm>
          </p:grpSpPr>
          <p:pic>
            <p:nvPicPr>
              <p:cNvPr id="18" name="Picture 17">
                <a:extLst>
                  <a:ext uri="{FF2B5EF4-FFF2-40B4-BE49-F238E27FC236}">
                    <a16:creationId xmlns:a16="http://schemas.microsoft.com/office/drawing/2014/main" id="{432BC95F-8034-4A3F-964D-E7C7F8666F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0029" y="2835053"/>
                <a:ext cx="3087218" cy="3087218"/>
              </a:xfrm>
              <a:prstGeom prst="rect">
                <a:avLst/>
              </a:prstGeom>
            </p:spPr>
          </p:pic>
          <p:pic>
            <p:nvPicPr>
              <p:cNvPr id="17" name="Picture 16">
                <a:extLst>
                  <a:ext uri="{FF2B5EF4-FFF2-40B4-BE49-F238E27FC236}">
                    <a16:creationId xmlns:a16="http://schemas.microsoft.com/office/drawing/2014/main" id="{1902ABA1-2998-4F66-B3D3-C30FA1D50F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6137" y="2835054"/>
                <a:ext cx="3087218" cy="3087218"/>
              </a:xfrm>
              <a:prstGeom prst="rect">
                <a:avLst/>
              </a:prstGeom>
            </p:spPr>
          </p:pic>
        </p:grpSp>
        <p:sp>
          <p:nvSpPr>
            <p:cNvPr id="38" name="TextBox 18">
              <a:extLst>
                <a:ext uri="{FF2B5EF4-FFF2-40B4-BE49-F238E27FC236}">
                  <a16:creationId xmlns:a16="http://schemas.microsoft.com/office/drawing/2014/main" id="{161104B5-16F4-4DB6-9BCE-2439FE8454FE}"/>
                </a:ext>
              </a:extLst>
            </p:cNvPr>
            <p:cNvSpPr txBox="1"/>
            <p:nvPr/>
          </p:nvSpPr>
          <p:spPr>
            <a:xfrm>
              <a:off x="2502040" y="5888301"/>
              <a:ext cx="3643195" cy="369332"/>
            </a:xfrm>
            <a:prstGeom prst="rect">
              <a:avLst/>
            </a:prstGeom>
            <a:noFill/>
          </p:spPr>
          <p:txBody>
            <a:bodyPr wrap="square" rtlCol="0">
              <a:spAutoFit/>
            </a:bodyPr>
            <a:lstStyle/>
            <a:p>
              <a:pPr algn="ctr"/>
              <a:r>
                <a:rPr lang="en-GB" dirty="0"/>
                <a:t>Sequence of widefield images</a:t>
              </a:r>
            </a:p>
          </p:txBody>
        </p:sp>
        <p:sp>
          <p:nvSpPr>
            <p:cNvPr id="39" name="TextBox 18">
              <a:extLst>
                <a:ext uri="{FF2B5EF4-FFF2-40B4-BE49-F238E27FC236}">
                  <a16:creationId xmlns:a16="http://schemas.microsoft.com/office/drawing/2014/main" id="{746FF98B-B9E9-44BD-AD69-38D7690E6A59}"/>
                </a:ext>
              </a:extLst>
            </p:cNvPr>
            <p:cNvSpPr txBox="1"/>
            <p:nvPr/>
          </p:nvSpPr>
          <p:spPr>
            <a:xfrm>
              <a:off x="6028148" y="5888301"/>
              <a:ext cx="3643195" cy="369332"/>
            </a:xfrm>
            <a:prstGeom prst="rect">
              <a:avLst/>
            </a:prstGeom>
            <a:noFill/>
          </p:spPr>
          <p:txBody>
            <a:bodyPr wrap="square" rtlCol="0">
              <a:spAutoFit/>
            </a:bodyPr>
            <a:lstStyle/>
            <a:p>
              <a:pPr algn="ctr"/>
              <a:r>
                <a:rPr lang="en-GB" dirty="0"/>
                <a:t>Accumulated localizations</a:t>
              </a:r>
            </a:p>
          </p:txBody>
        </p:sp>
      </p:grpSp>
      <p:sp>
        <p:nvSpPr>
          <p:cNvPr id="21" name="TextBox 19">
            <a:extLst>
              <a:ext uri="{FF2B5EF4-FFF2-40B4-BE49-F238E27FC236}">
                <a16:creationId xmlns:a16="http://schemas.microsoft.com/office/drawing/2014/main" id="{BFDFC1CB-69F8-4206-9BCF-CC89354BC668}"/>
              </a:ext>
            </a:extLst>
          </p:cNvPr>
          <p:cNvSpPr txBox="1"/>
          <p:nvPr/>
        </p:nvSpPr>
        <p:spPr>
          <a:xfrm>
            <a:off x="10162209" y="3828277"/>
            <a:ext cx="1814119" cy="646331"/>
          </a:xfrm>
          <a:prstGeom prst="rect">
            <a:avLst/>
          </a:prstGeom>
          <a:noFill/>
        </p:spPr>
        <p:txBody>
          <a:bodyPr wrap="square" rtlCol="0">
            <a:spAutoFit/>
          </a:bodyPr>
          <a:lstStyle/>
          <a:p>
            <a:pPr algn="ctr"/>
            <a:r>
              <a:rPr lang="en-GB" dirty="0" err="1"/>
              <a:t>Superresolution</a:t>
            </a:r>
            <a:r>
              <a:rPr lang="en-GB" dirty="0"/>
              <a:t> image</a:t>
            </a:r>
          </a:p>
        </p:txBody>
      </p:sp>
    </p:spTree>
    <p:extLst>
      <p:ext uri="{BB962C8B-B14F-4D97-AF65-F5344CB8AC3E}">
        <p14:creationId xmlns:p14="http://schemas.microsoft.com/office/powerpoint/2010/main" val="5518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44ED58F74A8A4FBE8B822C07A27279" ma:contentTypeVersion="13" ma:contentTypeDescription="Create a new document." ma:contentTypeScope="" ma:versionID="ed3786b540651f616494049c94b25e21">
  <xsd:schema xmlns:xsd="http://www.w3.org/2001/XMLSchema" xmlns:xs="http://www.w3.org/2001/XMLSchema" xmlns:p="http://schemas.microsoft.com/office/2006/metadata/properties" xmlns:ns2="acf4ba22-33d1-47c1-a113-e5096c88b0d7" xmlns:ns3="ccb969a5-d7d5-4d9e-b4a7-627714f359c4" targetNamespace="http://schemas.microsoft.com/office/2006/metadata/properties" ma:root="true" ma:fieldsID="aed46dbf8def07d8a1877581fed1486c" ns2:_="" ns3:_="">
    <xsd:import namespace="acf4ba22-33d1-47c1-a113-e5096c88b0d7"/>
    <xsd:import namespace="ccb969a5-d7d5-4d9e-b4a7-627714f359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f4ba22-33d1-47c1-a113-e5096c88b0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b969a5-d7d5-4d9e-b4a7-627714f359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5DFB7A-83B3-4634-B5D7-1FB149F0A34B}">
  <ds:schemaRefs>
    <ds:schemaRef ds:uri="http://schemas.microsoft.com/sharepoint/v3/contenttype/forms"/>
  </ds:schemaRefs>
</ds:datastoreItem>
</file>

<file path=customXml/itemProps2.xml><?xml version="1.0" encoding="utf-8"?>
<ds:datastoreItem xmlns:ds="http://schemas.openxmlformats.org/officeDocument/2006/customXml" ds:itemID="{DA31153E-3765-44C0-9EED-7240984DA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f4ba22-33d1-47c1-a113-e5096c88b0d7"/>
    <ds:schemaRef ds:uri="ccb969a5-d7d5-4d9e-b4a7-627714f359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8D15B6-952B-4D3A-B049-AF61F880A0E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3976</Words>
  <Application>Microsoft Office PowerPoint</Application>
  <PresentationFormat>Breitbild</PresentationFormat>
  <Paragraphs>554</Paragraphs>
  <Slides>80</Slides>
  <Notes>25</Notes>
  <HiddenSlides>0</HiddenSlides>
  <MMClips>2</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80</vt:i4>
      </vt:variant>
    </vt:vector>
  </HeadingPairs>
  <TitlesOfParts>
    <vt:vector size="91" baseType="lpstr">
      <vt:lpstr>Arial</vt:lpstr>
      <vt:lpstr>Calibri</vt:lpstr>
      <vt:lpstr>Calibri Light</vt:lpstr>
      <vt:lpstr>Cambria Math</vt:lpstr>
      <vt:lpstr>GreekC_IV25</vt:lpstr>
      <vt:lpstr>Harding</vt:lpstr>
      <vt:lpstr>Helvetica</vt:lpstr>
      <vt:lpstr>Open Sans</vt:lpstr>
      <vt:lpstr>Roboto</vt:lpstr>
      <vt:lpstr>Office Theme</vt:lpstr>
      <vt:lpstr>think-cell Folie</vt:lpstr>
      <vt:lpstr>Single-Molecule Localization Microscopy: Theoretical Basis and Practical Guide</vt:lpstr>
      <vt:lpstr>Diffraction Limited</vt:lpstr>
      <vt:lpstr>The Diffraction Limit</vt:lpstr>
      <vt:lpstr>Circumventing the diffraction limit with…</vt:lpstr>
      <vt:lpstr>Major discoveries enabled by SMLM</vt:lpstr>
      <vt:lpstr>Major discoveries enabled by SMLM</vt:lpstr>
      <vt:lpstr>Overview</vt:lpstr>
      <vt:lpstr>Basic principles of 2D SMLM</vt:lpstr>
      <vt:lpstr>What is Single Molecule Localization Microscopy (SMLM)?</vt:lpstr>
      <vt:lpstr>What is Single Molecule Localization Microscopy (SMLM)?</vt:lpstr>
      <vt:lpstr>What is Single Molecule Localization Microscopy (SMLM)?</vt:lpstr>
      <vt:lpstr>Overview</vt:lpstr>
      <vt:lpstr>Hardware for SMLM</vt:lpstr>
      <vt:lpstr>Hardware for SMLM</vt:lpstr>
      <vt:lpstr>Hardware for SMLM</vt:lpstr>
      <vt:lpstr>Hardware for SMLM</vt:lpstr>
      <vt:lpstr>Overview</vt:lpstr>
      <vt:lpstr>Practical considerations: sample preparation, suitable dyes, linkage errors, and buffers</vt:lpstr>
      <vt:lpstr>Photoswitching – ON/OFF switching </vt:lpstr>
      <vt:lpstr>Photoswitching – ON/OFF switching </vt:lpstr>
      <vt:lpstr>A good SMLM dye has…</vt:lpstr>
      <vt:lpstr>Photoswitchable Fluorescent Proteins</vt:lpstr>
      <vt:lpstr>Photoswitchable Fluorescent Proteins</vt:lpstr>
      <vt:lpstr>Photoswitchable Fluorescent Proteins</vt:lpstr>
      <vt:lpstr>PowerPoint-Präsentation</vt:lpstr>
      <vt:lpstr>Photoswitchable Dyes</vt:lpstr>
      <vt:lpstr>Photoswitchable Dyes</vt:lpstr>
      <vt:lpstr>Photoswitchable Dyes</vt:lpstr>
      <vt:lpstr>PowerPoint-Präsentation</vt:lpstr>
      <vt:lpstr>Current Approaches in SMLM</vt:lpstr>
      <vt:lpstr>Linkage errors of various fluorescent labelling approaches</vt:lpstr>
      <vt:lpstr>Buffers in SMLM</vt:lpstr>
      <vt:lpstr>Buffers in SMLM</vt:lpstr>
      <vt:lpstr>Buffers in SMLM</vt:lpstr>
      <vt:lpstr>Buffers in SMLM</vt:lpstr>
      <vt:lpstr>Overview</vt:lpstr>
      <vt:lpstr>Processing, quantification, and interpretation of SMLM data</vt:lpstr>
      <vt:lpstr>How large is an SMLM dataset? </vt:lpstr>
      <vt:lpstr>From raw SMLM data to reconstructed super-resolved image</vt:lpstr>
      <vt:lpstr>Detection</vt:lpstr>
      <vt:lpstr>Detection and localization</vt:lpstr>
      <vt:lpstr>Error in localization – Equations</vt:lpstr>
      <vt:lpstr>Detection and localization</vt:lpstr>
      <vt:lpstr>Pixel data vs. point clouds</vt:lpstr>
      <vt:lpstr>List of localizations</vt:lpstr>
      <vt:lpstr>Sequence of SMLM processing and analysis steps</vt:lpstr>
      <vt:lpstr>High-density data / multiple emitters</vt:lpstr>
      <vt:lpstr>SMLM’s resolution</vt:lpstr>
      <vt:lpstr>Drift-correction</vt:lpstr>
      <vt:lpstr>Grouping / Blink-correction</vt:lpstr>
      <vt:lpstr>Software for SMLM</vt:lpstr>
      <vt:lpstr>Sequence of SMLM processing and analysis steps</vt:lpstr>
      <vt:lpstr>Feel free to test it…</vt:lpstr>
      <vt:lpstr>Timeline of SMLM developments</vt:lpstr>
      <vt:lpstr>Spatial analysis approaches</vt:lpstr>
      <vt:lpstr>Fiji plugins for SMLM post-processing</vt:lpstr>
      <vt:lpstr>Overview</vt:lpstr>
      <vt:lpstr>3D SMLM</vt:lpstr>
      <vt:lpstr>Can we localize SM in the axial direction? </vt:lpstr>
      <vt:lpstr>Decoding the axial information</vt:lpstr>
      <vt:lpstr>Decoding the axial information</vt:lpstr>
      <vt:lpstr>Decoding the axial information</vt:lpstr>
      <vt:lpstr>Overview</vt:lpstr>
      <vt:lpstr>Summary</vt:lpstr>
      <vt:lpstr>Let’s wrap it up…</vt:lpstr>
      <vt:lpstr>Let’s wrap it up…</vt:lpstr>
      <vt:lpstr>Overview</vt:lpstr>
      <vt:lpstr>Thank you! Questions? </vt:lpstr>
      <vt:lpstr>New dimensions in SMLM</vt:lpstr>
      <vt:lpstr>MINFLUX emitter localization concept</vt:lpstr>
      <vt:lpstr>Expansion SMLM</vt:lpstr>
      <vt:lpstr>Deep learning-accelerated SMLM</vt:lpstr>
      <vt:lpstr>SRM as a multidimensional challenge</vt:lpstr>
      <vt:lpstr>Inherent trade-offs in SRM</vt:lpstr>
      <vt:lpstr>Decision tree for selecting SRM techniques</vt:lpstr>
      <vt:lpstr>Appendix</vt:lpstr>
      <vt:lpstr>Switching buffers</vt:lpstr>
      <vt:lpstr>Switching buffers</vt:lpstr>
      <vt:lpstr>Multicolor SMLM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Single-Molecule Localization Microscopy (SMLM)</dc:title>
  <dc:creator>Boehm, Ulrike</dc:creator>
  <cp:lastModifiedBy>Boehm, Ulrike</cp:lastModifiedBy>
  <cp:revision>281</cp:revision>
  <dcterms:created xsi:type="dcterms:W3CDTF">2021-03-01T14:32:25Z</dcterms:created>
  <dcterms:modified xsi:type="dcterms:W3CDTF">2022-12-07T15:48:28Z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0x010100BF44ED58F74A8A4FBE8B822C07A27279</vt:lpwstr>
  </property>
</Properties>
</file>