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1" r:id="rId5"/>
    <p:sldId id="404" r:id="rId6"/>
    <p:sldId id="262" r:id="rId7"/>
    <p:sldId id="405" r:id="rId8"/>
    <p:sldId id="403" r:id="rId9"/>
    <p:sldId id="402" r:id="rId10"/>
    <p:sldId id="406" r:id="rId11"/>
    <p:sldId id="410" r:id="rId12"/>
    <p:sldId id="407" r:id="rId13"/>
    <p:sldId id="408" r:id="rId14"/>
    <p:sldId id="409" r:id="rId15"/>
    <p:sldId id="411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8B0"/>
    <a:srgbClr val="25D997"/>
    <a:srgbClr val="52D9A7"/>
    <a:srgbClr val="05F29B"/>
    <a:srgbClr val="9DA49C"/>
    <a:srgbClr val="FFFFFF"/>
    <a:srgbClr val="9EA3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102" autoAdjust="0"/>
  </p:normalViewPr>
  <p:slideViewPr>
    <p:cSldViewPr snapToGrid="0">
      <p:cViewPr varScale="1">
        <p:scale>
          <a:sx n="50" d="100"/>
          <a:sy n="50" d="100"/>
        </p:scale>
        <p:origin x="118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455CC-FBE0-42D0-867C-AD1C6B8E4ED9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478D0-A78D-470F-9815-8CF578FB738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919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478D0-A78D-470F-9815-8CF578FB738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8726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Context: Finland with a clear &amp; comparatively progressive national OS policy. E.g.,</a:t>
            </a:r>
            <a:endParaRPr lang="en-US" dirty="0"/>
          </a:p>
          <a:p>
            <a:r>
              <a:rPr lang="en-US" dirty="0">
                <a:cs typeface="Calibri"/>
              </a:rPr>
              <a:t>-Openness of publications rewarded in the national funding model, higher coefficient for OA publications</a:t>
            </a:r>
          </a:p>
          <a:p>
            <a:r>
              <a:rPr lang="en-US" dirty="0">
                <a:cs typeface="Calibri"/>
              </a:rPr>
              <a:t>-National coordination model for open science, coordinated by the Federation of Finnish Learned Societies</a:t>
            </a:r>
          </a:p>
          <a:p>
            <a:r>
              <a:rPr lang="en-US" dirty="0">
                <a:cs typeface="Calibri"/>
              </a:rPr>
              <a:t>-Requirements by the research council Academy of Finland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478D0-A78D-470F-9815-8CF578FB738F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7324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latin typeface="Calibri"/>
                <a:ea typeface="Calibri"/>
                <a:cs typeface="Calibri"/>
              </a:rPr>
              <a:t>APCs; universities’ weaker support structures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B478D0-A78D-470F-9815-8CF578FB738F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5827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099BA-DC07-4787-B815-C666F2BF67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63390"/>
          </a:xfrm>
        </p:spPr>
        <p:txBody>
          <a:bodyPr anchor="b">
            <a:normAutofit/>
          </a:bodyPr>
          <a:lstStyle>
            <a:lvl1pPr algn="ctr">
              <a:defRPr sz="4000"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E2CF03-ADA5-4181-A1C9-38FEF332D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28707"/>
            <a:ext cx="9144000" cy="78555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6FE3E-0824-40DE-A408-28AD1CA0E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8E0-885F-47E0-B098-E883D21F5F65}" type="datetimeFigureOut">
              <a:rPr lang="el-GR" smtClean="0"/>
              <a:t>22/9/2022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9FB88-933D-445B-A836-54F6D8C2A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92736"/>
            <a:ext cx="4114800" cy="428740"/>
          </a:xfrm>
        </p:spPr>
        <p:txBody>
          <a:bodyPr/>
          <a:lstStyle>
            <a:lvl1pPr algn="l">
              <a:defRPr/>
            </a:lvl1pPr>
            <a:lvl2pPr>
              <a:defRPr sz="7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en-US"/>
              <a:t>This project has received funding from the European Union’s Horizon 2020 research and innovation </a:t>
            </a:r>
            <a:r>
              <a:rPr lang="en-US" err="1"/>
              <a:t>programme</a:t>
            </a:r>
            <a:r>
              <a:rPr lang="en-US"/>
              <a:t> under the grant agreement No. 101016967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38420-8545-489B-BAAE-D522F2C4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CFE-E75C-4629-9F01-32CCF459517A}" type="slidenum">
              <a:rPr lang="el-GR" smtClean="0"/>
              <a:t>‹#›</a:t>
            </a:fld>
            <a:endParaRPr lang="el-G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7433DF-A177-44B4-9B03-260E7F888F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157" y="2503488"/>
            <a:ext cx="4303685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4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691F9-F6D5-4EE5-91DC-99856164F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DDFFC8-CBEC-4F89-B26D-30FCDB964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0CD4E-C7B2-468C-AC17-9266E8A9F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8E0-885F-47E0-B098-E883D21F5F65}" type="datetimeFigureOut">
              <a:rPr lang="el-GR" smtClean="0"/>
              <a:t>22/9/2022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8CBCC-3B3D-4EB5-861C-506B43207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DA0D5-A69C-4AB4-98FD-B0E747FE7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CFE-E75C-4629-9F01-32CCF45951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13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7285C6-68CE-462A-85CD-D2FD3C0CE0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45EAC1-2080-4FF8-8112-F27977DBF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7C56B-3F26-4758-A761-C315DC474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8E0-885F-47E0-B098-E883D21F5F65}" type="datetimeFigureOut">
              <a:rPr lang="el-GR" smtClean="0"/>
              <a:t>22/9/2022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B9257-13E5-48F5-B7B3-2039E0C43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9B8F6-5862-47DC-91A6-771479CE8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CFE-E75C-4629-9F01-32CCF45951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846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85D2C-CB45-4063-8AC2-8793A347E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BA1AB-BEAC-47D3-9BC2-CC91753C8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C0369-4582-4EFD-BEA6-9C6DE3B6D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8E0-885F-47E0-B098-E883D21F5F65}" type="datetimeFigureOut">
              <a:rPr lang="el-GR" smtClean="0"/>
              <a:t>22/9/2022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D28AB-5FBD-4A8D-B70B-C2152EF41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project has received funding from the European Union’s Horizon 2020 research and innovation </a:t>
            </a:r>
            <a:r>
              <a:rPr lang="en-US" err="1"/>
              <a:t>programme</a:t>
            </a:r>
            <a:r>
              <a:rPr lang="en-US"/>
              <a:t> under the grant agreement No. 101016967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D789F-AA41-4F52-B6B5-72386DEF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CFE-E75C-4629-9F01-32CCF45951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944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C4327-B8C5-44A5-AF40-73CF40645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091A7-4FE4-4A59-8817-4B614ED8F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E759C-234C-4723-9A69-76A19D1F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8E0-885F-47E0-B098-E883D21F5F65}" type="datetimeFigureOut">
              <a:rPr lang="el-GR" smtClean="0"/>
              <a:t>22/9/2022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E5A4-98DA-48A5-A094-21DA6CB13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93F80-18A1-430F-A535-80483F43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CFE-E75C-4629-9F01-32CCF45951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118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2C880-E82D-4A07-99E6-F7D3154BF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C13ED-8EEF-4169-ABCD-0FC5107CA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90C7F-2140-47D3-9FAD-2DEA85A35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FE5ED2-5FA8-41C8-BF54-30D7CFF8A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8E0-885F-47E0-B098-E883D21F5F65}" type="datetimeFigureOut">
              <a:rPr lang="el-GR" smtClean="0"/>
              <a:t>22/9/2022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6F7C5-229E-468B-8695-5F5218613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6D4D4-77D5-494D-BE14-47AF22DD2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CFE-E75C-4629-9F01-32CCF45951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313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41F3A-78C7-4BB2-9475-1CF8B5883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1EBA2-3C3A-4B40-90F9-391237BE1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7627E8-1503-49BD-B2ED-89F47627C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CEF88E-767F-4804-A7DB-65926720F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3594B-D390-4AF5-8715-AA60AE9357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9CC0A2-0601-42BE-84F6-7C8A79215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8E0-885F-47E0-B098-E883D21F5F65}" type="datetimeFigureOut">
              <a:rPr lang="el-GR" smtClean="0"/>
              <a:t>22/9/2022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266C38-E4BA-4A0F-9102-DD6F8A5A7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00E13F-B607-4A69-8353-B93722DB4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CFE-E75C-4629-9F01-32CCF45951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467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8DE57-992E-4CB1-9530-5EACEE889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480BCD-513C-4398-841D-7A196534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8E0-885F-47E0-B098-E883D21F5F65}" type="datetimeFigureOut">
              <a:rPr lang="el-GR" smtClean="0"/>
              <a:t>22/9/2022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F7165-9F45-4963-9C83-ED9A1C93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4420FB-4786-45C8-AF8E-13E918D15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CFE-E75C-4629-9F01-32CCF45951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606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FB1D2-362C-40E0-86CA-35C50D2C3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8E0-885F-47E0-B098-E883D21F5F65}" type="datetimeFigureOut">
              <a:rPr lang="el-GR" smtClean="0"/>
              <a:t>22/9/2022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7352AA-FC77-401C-8794-6454E7D5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EC34D0-D181-4DB3-80F1-C1BC71D19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CFE-E75C-4629-9F01-32CCF45951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856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D0E1D-272C-4E74-B37A-87A4B9F72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184C5-558B-4F35-B0EC-49567C8C8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817A7C-164B-4487-96F9-77015F1B2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A8C59-248C-4EA2-9881-CA8AD992D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8E0-885F-47E0-B098-E883D21F5F65}" type="datetimeFigureOut">
              <a:rPr lang="el-GR" smtClean="0"/>
              <a:t>22/9/2022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9072E-18EF-4F67-B8DF-8FD073B92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B9085-4EF1-4EA3-8449-F8C10F0DC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CFE-E75C-4629-9F01-32CCF45951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606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1C2D-1FD8-4B76-BF96-EDAB68CB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AE9BD9-19C8-4AEC-A9CD-B7D26F303C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67389-70E3-4BDD-848F-C8AF6FEC7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69B78-955D-4093-AA2C-9B075C4DE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8E0-885F-47E0-B098-E883D21F5F65}" type="datetimeFigureOut">
              <a:rPr lang="el-GR" smtClean="0"/>
              <a:t>22/9/2022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3AAD3-65A9-4B03-94D1-10A81863D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7A751-DE06-40C9-B256-D1FC0E20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C8CFE-E75C-4629-9F01-32CCF45951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558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54EC1C-9671-4663-A32F-ABAA6EEFD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F6A43-2F77-40FF-89AA-35CB45E70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F2214-4EED-438B-A747-F8EACA5D7F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7068E0-885F-47E0-B098-E883D21F5F65}" type="datetimeFigureOut">
              <a:rPr lang="el-GR" smtClean="0"/>
              <a:pPr/>
              <a:t>22/9/2022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2D00B-1039-4D76-8C39-6FA7ADF9BC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l-GR"/>
          </a:p>
          <a:p>
            <a:pPr lvl="1"/>
            <a:r>
              <a:rPr lang="en-US" sz="800"/>
              <a:t>This project has received funding from the European Union’s Horizon 2020 research and innovation </a:t>
            </a:r>
            <a:r>
              <a:rPr lang="en-US" sz="800" err="1"/>
              <a:t>programme</a:t>
            </a:r>
            <a:r>
              <a:rPr lang="en-US" sz="800"/>
              <a:t> under the grant agreement No. 101016967</a:t>
            </a:r>
          </a:p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528FC-1DE9-4684-BC2B-84ABC2A12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6C8CFE-E75C-4629-9F01-32CCF459517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61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07DBEBE-83F7-4C97-97D8-22045844E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High hopes and unmet expectations: adding open science elements in individual-level research assessment</a:t>
            </a:r>
          </a:p>
        </p:txBody>
      </p:sp>
      <p:cxnSp>
        <p:nvCxnSpPr>
          <p:cNvPr id="14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1.png">
            <a:extLst>
              <a:ext uri="{FF2B5EF4-FFF2-40B4-BE49-F238E27FC236}">
                <a16:creationId xmlns:a16="http://schemas.microsoft.com/office/drawing/2014/main" id="{95525BFB-79D1-42EA-8576-3A9338B0ACB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3822" y="1478405"/>
            <a:ext cx="6553545" cy="3909132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643F0702-A920-4D73-AF0F-622481D14324}"/>
              </a:ext>
            </a:extLst>
          </p:cNvPr>
          <p:cNvSpPr txBox="1"/>
          <p:nvPr/>
        </p:nvSpPr>
        <p:spPr>
          <a:xfrm>
            <a:off x="5153822" y="5922499"/>
            <a:ext cx="670129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 err="1"/>
              <a:t>Contributors</a:t>
            </a:r>
            <a:r>
              <a:rPr lang="fi-FI" dirty="0"/>
              <a:t>: Maria Pietilä, Jouni Kekäle &amp; Katri Rintamäki (UEF)</a:t>
            </a:r>
            <a:endParaRPr lang="en-US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B7CC6AF5-45D0-4922-812B-ABF013A16CCD}"/>
              </a:ext>
            </a:extLst>
          </p:cNvPr>
          <p:cNvSpPr txBox="1"/>
          <p:nvPr/>
        </p:nvSpPr>
        <p:spPr>
          <a:xfrm>
            <a:off x="870333" y="4693186"/>
            <a:ext cx="346150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cs typeface="Calibri"/>
              </a:rPr>
              <a:t>Nordic Workshop on </a:t>
            </a:r>
            <a:r>
              <a:rPr lang="fi-FI" dirty="0" err="1">
                <a:solidFill>
                  <a:schemeClr val="bg1"/>
                </a:solidFill>
                <a:cs typeface="Calibri"/>
              </a:rPr>
              <a:t>Bibliometrics</a:t>
            </a:r>
            <a:r>
              <a:rPr lang="fi-FI" dirty="0">
                <a:solidFill>
                  <a:schemeClr val="bg1"/>
                </a:solidFill>
                <a:cs typeface="Calibri"/>
              </a:rPr>
              <a:t> and </a:t>
            </a:r>
            <a:r>
              <a:rPr lang="fi-FI" dirty="0" err="1">
                <a:solidFill>
                  <a:schemeClr val="bg1"/>
                </a:solidFill>
                <a:cs typeface="Calibri"/>
              </a:rPr>
              <a:t>Research</a:t>
            </a:r>
            <a:r>
              <a:rPr lang="fi-FI" dirty="0">
                <a:solidFill>
                  <a:schemeClr val="bg1"/>
                </a:solidFill>
                <a:cs typeface="Calibri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Calibri"/>
              </a:rPr>
              <a:t>Policy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>
                <a:solidFill>
                  <a:schemeClr val="bg1"/>
                </a:solidFill>
              </a:rPr>
              <a:t>2022</a:t>
            </a:r>
            <a:endParaRPr lang="en-US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fi-FI" dirty="0">
                <a:solidFill>
                  <a:schemeClr val="bg1"/>
                </a:solidFill>
                <a:cs typeface="Calibri"/>
              </a:rPr>
              <a:t>Turku, Finland</a:t>
            </a:r>
          </a:p>
        </p:txBody>
      </p:sp>
    </p:spTree>
    <p:extLst>
      <p:ext uri="{BB962C8B-B14F-4D97-AF65-F5344CB8AC3E}">
        <p14:creationId xmlns:p14="http://schemas.microsoft.com/office/powerpoint/2010/main" val="2125003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D6427F-007C-4F53-9C67-A87D97F39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0430"/>
          </a:xfrm>
        </p:spPr>
        <p:txBody>
          <a:bodyPr>
            <a:normAutofit fontScale="90000"/>
          </a:bodyPr>
          <a:lstStyle/>
          <a:p>
            <a:r>
              <a:rPr lang="fi-FI" dirty="0" err="1">
                <a:solidFill>
                  <a:schemeClr val="tx2"/>
                </a:solidFill>
                <a:latin typeface="Arial Black"/>
                <a:cs typeface="Arial"/>
              </a:rPr>
              <a:t>Example</a:t>
            </a:r>
            <a:r>
              <a:rPr lang="fi-FI" dirty="0">
                <a:solidFill>
                  <a:schemeClr val="tx2"/>
                </a:solidFill>
                <a:latin typeface="Arial Black"/>
                <a:cs typeface="Arial"/>
              </a:rPr>
              <a:t>: </a:t>
            </a:r>
            <a:r>
              <a:rPr lang="fi-FI" dirty="0" err="1">
                <a:solidFill>
                  <a:schemeClr val="tx2"/>
                </a:solidFill>
                <a:latin typeface="Arial Black"/>
                <a:cs typeface="Arial"/>
              </a:rPr>
              <a:t>the</a:t>
            </a:r>
            <a:r>
              <a:rPr lang="fi-FI" dirty="0">
                <a:solidFill>
                  <a:schemeClr val="tx2"/>
                </a:solidFill>
                <a:latin typeface="Arial Black"/>
                <a:cs typeface="Arial"/>
              </a:rPr>
              <a:t> case of </a:t>
            </a:r>
            <a:r>
              <a:rPr lang="fi-FI" dirty="0" err="1">
                <a:solidFill>
                  <a:schemeClr val="tx2"/>
                </a:solidFill>
                <a:latin typeface="Arial Black"/>
                <a:cs typeface="Arial"/>
              </a:rPr>
              <a:t>opening</a:t>
            </a:r>
            <a:r>
              <a:rPr lang="fi-FI" dirty="0">
                <a:solidFill>
                  <a:schemeClr val="tx2"/>
                </a:solidFill>
                <a:latin typeface="Arial Black"/>
                <a:cs typeface="Arial"/>
              </a:rPr>
              <a:t> </a:t>
            </a:r>
            <a:r>
              <a:rPr lang="fi-FI" dirty="0" err="1">
                <a:solidFill>
                  <a:schemeClr val="tx2"/>
                </a:solidFill>
                <a:latin typeface="Arial Black"/>
                <a:cs typeface="Arial"/>
              </a:rPr>
              <a:t>research</a:t>
            </a:r>
            <a:r>
              <a:rPr lang="fi-FI" dirty="0">
                <a:solidFill>
                  <a:schemeClr val="tx2"/>
                </a:solidFill>
                <a:latin typeface="Arial Black"/>
                <a:cs typeface="Arial"/>
              </a:rPr>
              <a:t> data</a:t>
            </a:r>
            <a:endParaRPr lang="fi-FI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53D99F-D84B-4A26-BF42-12D62B328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4329"/>
            <a:ext cx="10515600" cy="448263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1">
              <a:lnSpc>
                <a:spcPct val="100000"/>
              </a:lnSpc>
            </a:pPr>
            <a:r>
              <a:rPr lang="fi-FI" sz="3200" dirty="0" err="1">
                <a:latin typeface="Calibri"/>
                <a:cs typeface="Calibri"/>
              </a:rPr>
              <a:t>sensitivity</a:t>
            </a:r>
            <a:r>
              <a:rPr lang="fi-FI" sz="3200" dirty="0">
                <a:latin typeface="Calibri"/>
                <a:cs typeface="Calibri"/>
              </a:rPr>
              <a:t> of data (</a:t>
            </a:r>
            <a:r>
              <a:rPr lang="fi-FI" sz="3200" dirty="0" err="1">
                <a:latin typeface="Calibri"/>
                <a:cs typeface="Calibri"/>
              </a:rPr>
              <a:t>medicine</a:t>
            </a:r>
            <a:r>
              <a:rPr lang="fi-FI" sz="3200" dirty="0">
                <a:latin typeface="Calibri"/>
                <a:cs typeface="Calibri"/>
              </a:rPr>
              <a:t>, </a:t>
            </a:r>
            <a:r>
              <a:rPr lang="fi-FI" sz="3200" dirty="0" err="1">
                <a:latin typeface="Calibri"/>
                <a:cs typeface="Calibri"/>
              </a:rPr>
              <a:t>biomedicine</a:t>
            </a:r>
            <a:r>
              <a:rPr lang="fi-FI" sz="3200" dirty="0">
                <a:latin typeface="Calibri"/>
                <a:cs typeface="Calibri"/>
              </a:rPr>
              <a:t>, </a:t>
            </a:r>
            <a:r>
              <a:rPr lang="fi-FI" sz="3200" dirty="0" err="1">
                <a:latin typeface="Calibri"/>
                <a:cs typeface="Calibri"/>
              </a:rPr>
              <a:t>social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sciences</a:t>
            </a:r>
            <a:r>
              <a:rPr lang="fi-FI" sz="3200" dirty="0">
                <a:latin typeface="Calibri"/>
                <a:cs typeface="Calibri"/>
              </a:rPr>
              <a:t>, </a:t>
            </a:r>
            <a:r>
              <a:rPr lang="fi-FI" sz="3200" dirty="0" err="1">
                <a:latin typeface="Calibri"/>
                <a:cs typeface="Calibri"/>
              </a:rPr>
              <a:t>humanities</a:t>
            </a:r>
            <a:r>
              <a:rPr lang="fi-FI" sz="3200" dirty="0">
                <a:latin typeface="Calibri"/>
                <a:cs typeface="Calibri"/>
              </a:rPr>
              <a:t>, </a:t>
            </a:r>
            <a:r>
              <a:rPr lang="fi-FI" sz="3200" dirty="0" err="1">
                <a:latin typeface="Calibri"/>
                <a:cs typeface="Calibri"/>
              </a:rPr>
              <a:t>technology</a:t>
            </a:r>
            <a:r>
              <a:rPr lang="fi-FI" sz="3200" dirty="0">
                <a:latin typeface="Calibri"/>
                <a:cs typeface="Calibri"/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fi-FI" sz="3200" dirty="0" err="1">
                <a:latin typeface="Calibri"/>
                <a:cs typeface="Calibri"/>
              </a:rPr>
              <a:t>not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applicable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with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one's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research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approach</a:t>
            </a:r>
            <a:r>
              <a:rPr lang="fi-FI" sz="3200" dirty="0">
                <a:latin typeface="Calibri"/>
                <a:cs typeface="Calibri"/>
              </a:rPr>
              <a:t>/</a:t>
            </a:r>
            <a:r>
              <a:rPr lang="fi-FI" sz="3200" dirty="0" err="1">
                <a:latin typeface="Calibri"/>
                <a:cs typeface="Calibri"/>
              </a:rPr>
              <a:t>method</a:t>
            </a:r>
            <a:r>
              <a:rPr lang="fi-FI" sz="3200" dirty="0">
                <a:latin typeface="Calibri"/>
                <a:cs typeface="Calibri"/>
              </a:rPr>
              <a:t>, </a:t>
            </a:r>
            <a:r>
              <a:rPr lang="fi-FI" sz="3200" dirty="0" err="1">
                <a:latin typeface="Calibri"/>
                <a:cs typeface="Calibri"/>
              </a:rPr>
              <a:t>demands</a:t>
            </a:r>
            <a:r>
              <a:rPr lang="fi-FI" sz="3200" dirty="0">
                <a:latin typeface="Calibri"/>
                <a:cs typeface="Calibri"/>
              </a:rPr>
              <a:t> for </a:t>
            </a:r>
            <a:r>
              <a:rPr lang="fi-FI" sz="3200" dirty="0" err="1">
                <a:latin typeface="Calibri"/>
                <a:cs typeface="Calibri"/>
              </a:rPr>
              <a:t>openness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may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decrease</a:t>
            </a:r>
            <a:r>
              <a:rPr lang="fi-FI" sz="3200" dirty="0">
                <a:latin typeface="Calibri"/>
                <a:cs typeface="Calibri"/>
              </a:rPr>
              <a:t> </a:t>
            </a:r>
            <a:r>
              <a:rPr lang="fi-FI" sz="3200" dirty="0" err="1">
                <a:latin typeface="Calibri"/>
                <a:cs typeface="Calibri"/>
              </a:rPr>
              <a:t>the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trust</a:t>
            </a:r>
            <a:r>
              <a:rPr lang="fi-FI" sz="3200" dirty="0">
                <a:latin typeface="Calibri"/>
                <a:cs typeface="Calibri"/>
              </a:rPr>
              <a:t> of </a:t>
            </a:r>
            <a:r>
              <a:rPr lang="fi-FI" sz="3200" dirty="0" err="1">
                <a:latin typeface="Calibri"/>
                <a:cs typeface="Calibri"/>
              </a:rPr>
              <a:t>participants</a:t>
            </a:r>
            <a:r>
              <a:rPr lang="fi-FI" sz="3200" dirty="0">
                <a:latin typeface="Calibri"/>
                <a:cs typeface="Calibri"/>
              </a:rPr>
              <a:t> in </a:t>
            </a:r>
            <a:r>
              <a:rPr lang="fi-FI" sz="3200" dirty="0" err="1">
                <a:latin typeface="Calibri"/>
                <a:cs typeface="Calibri"/>
              </a:rPr>
              <a:t>one's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research</a:t>
            </a:r>
            <a:r>
              <a:rPr lang="fi-FI" sz="3200" dirty="0">
                <a:latin typeface="Calibri"/>
                <a:cs typeface="Calibri"/>
              </a:rPr>
              <a:t> (</a:t>
            </a:r>
            <a:r>
              <a:rPr lang="fi-FI" sz="3200" dirty="0" err="1">
                <a:latin typeface="Calibri"/>
                <a:cs typeface="Calibri"/>
              </a:rPr>
              <a:t>e.g</a:t>
            </a:r>
            <a:r>
              <a:rPr lang="fi-FI" sz="3200" dirty="0">
                <a:latin typeface="Calibri"/>
                <a:cs typeface="Calibri"/>
              </a:rPr>
              <a:t>., </a:t>
            </a:r>
            <a:r>
              <a:rPr lang="fi-FI" sz="3200" dirty="0" err="1">
                <a:latin typeface="Calibri"/>
                <a:cs typeface="Calibri"/>
              </a:rPr>
              <a:t>ethnographic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research</a:t>
            </a:r>
            <a:r>
              <a:rPr lang="fi-FI" sz="3200" dirty="0">
                <a:latin typeface="Calibri"/>
                <a:cs typeface="Calibri"/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fi-FI" sz="3200" dirty="0" err="1">
                <a:latin typeface="Calibri"/>
                <a:cs typeface="Calibri"/>
              </a:rPr>
              <a:t>demands</a:t>
            </a:r>
            <a:r>
              <a:rPr lang="fi-FI" sz="3200" dirty="0">
                <a:latin typeface="Calibri"/>
                <a:cs typeface="Calibri"/>
              </a:rPr>
              <a:t> for </a:t>
            </a:r>
            <a:r>
              <a:rPr lang="fi-FI" sz="3200" dirty="0" err="1">
                <a:latin typeface="Calibri"/>
                <a:cs typeface="Calibri"/>
              </a:rPr>
              <a:t>openness</a:t>
            </a:r>
            <a:r>
              <a:rPr lang="fi-FI" sz="3200" dirty="0">
                <a:latin typeface="Calibri"/>
                <a:cs typeface="Calibri"/>
              </a:rPr>
              <a:t> vs. </a:t>
            </a:r>
            <a:r>
              <a:rPr lang="fi-FI" sz="3200" dirty="0" err="1">
                <a:latin typeface="Calibri"/>
                <a:cs typeface="Calibri"/>
              </a:rPr>
              <a:t>demands</a:t>
            </a:r>
            <a:r>
              <a:rPr lang="fi-FI" sz="3200" dirty="0">
                <a:latin typeface="Calibri"/>
                <a:cs typeface="Calibri"/>
              </a:rPr>
              <a:t> for data </a:t>
            </a:r>
            <a:r>
              <a:rPr lang="fi-FI" sz="3200" dirty="0" err="1">
                <a:latin typeface="Calibri"/>
                <a:cs typeface="Calibri"/>
              </a:rPr>
              <a:t>protection</a:t>
            </a:r>
            <a:endParaRPr lang="fi-FI" sz="32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</a:pPr>
            <a:r>
              <a:rPr lang="fi-FI" sz="3200" dirty="0" err="1">
                <a:latin typeface="Calibri"/>
                <a:cs typeface="Calibri"/>
              </a:rPr>
              <a:t>fears</a:t>
            </a:r>
            <a:r>
              <a:rPr lang="fi-FI" sz="3200" dirty="0">
                <a:latin typeface="Calibri"/>
                <a:cs typeface="Calibri"/>
              </a:rPr>
              <a:t> of </a:t>
            </a:r>
            <a:r>
              <a:rPr lang="fi-FI" sz="3200" dirty="0" err="1">
                <a:latin typeface="Calibri"/>
                <a:cs typeface="Calibri"/>
              </a:rPr>
              <a:t>doing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something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wrong</a:t>
            </a:r>
            <a:endParaRPr lang="fi-FI" sz="32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</a:pPr>
            <a:r>
              <a:rPr lang="fi-FI" sz="3200" dirty="0" err="1">
                <a:latin typeface="Calibri"/>
                <a:cs typeface="Calibri"/>
              </a:rPr>
              <a:t>low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quality</a:t>
            </a:r>
            <a:r>
              <a:rPr lang="fi-FI" sz="3200" dirty="0">
                <a:latin typeface="Calibri"/>
                <a:cs typeface="Calibri"/>
              </a:rPr>
              <a:t> of data</a:t>
            </a:r>
          </a:p>
          <a:p>
            <a:pPr lvl="1">
              <a:lnSpc>
                <a:spcPct val="100000"/>
              </a:lnSpc>
            </a:pPr>
            <a:r>
              <a:rPr lang="fi-FI" sz="3200" dirty="0">
                <a:latin typeface="Calibri"/>
                <a:cs typeface="Calibri"/>
              </a:rPr>
              <a:t>idea of </a:t>
            </a:r>
            <a:r>
              <a:rPr lang="fi-FI" sz="3200" dirty="0" err="1">
                <a:latin typeface="Calibri"/>
                <a:cs typeface="Calibri"/>
              </a:rPr>
              <a:t>owning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one’s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research</a:t>
            </a:r>
            <a:r>
              <a:rPr lang="fi-FI" sz="3200" dirty="0">
                <a:latin typeface="Calibri"/>
                <a:cs typeface="Calibri"/>
              </a:rPr>
              <a:t> data</a:t>
            </a:r>
          </a:p>
          <a:p>
            <a:pPr lvl="1">
              <a:lnSpc>
                <a:spcPct val="100000"/>
              </a:lnSpc>
            </a:pPr>
            <a:r>
              <a:rPr lang="fi-FI" sz="3200" dirty="0" err="1">
                <a:latin typeface="Calibri"/>
                <a:cs typeface="Calibri"/>
              </a:rPr>
              <a:t>lack</a:t>
            </a:r>
            <a:r>
              <a:rPr lang="fi-FI" sz="3200" dirty="0">
                <a:latin typeface="Calibri"/>
                <a:cs typeface="Calibri"/>
              </a:rPr>
              <a:t> of </a:t>
            </a:r>
            <a:r>
              <a:rPr lang="fi-FI" sz="3200" dirty="0" err="1">
                <a:latin typeface="Calibri"/>
                <a:cs typeface="Calibri"/>
              </a:rPr>
              <a:t>resources</a:t>
            </a:r>
            <a:r>
              <a:rPr lang="fi-FI" sz="3200" dirty="0">
                <a:latin typeface="Calibri"/>
                <a:cs typeface="Calibri"/>
              </a:rPr>
              <a:t> (</a:t>
            </a:r>
            <a:r>
              <a:rPr lang="fi-FI" sz="3200" dirty="0" err="1">
                <a:latin typeface="Calibri"/>
                <a:cs typeface="Calibri"/>
              </a:rPr>
              <a:t>shortage</a:t>
            </a:r>
            <a:r>
              <a:rPr lang="fi-FI" sz="3200" dirty="0">
                <a:latin typeface="Calibri"/>
                <a:cs typeface="Calibri"/>
              </a:rPr>
              <a:t> of </a:t>
            </a:r>
            <a:r>
              <a:rPr lang="fi-FI" sz="3200" dirty="0" err="1">
                <a:latin typeface="Calibri"/>
                <a:cs typeface="Calibri"/>
              </a:rPr>
              <a:t>time</a:t>
            </a:r>
            <a:r>
              <a:rPr lang="fi-FI" sz="3200" dirty="0">
                <a:latin typeface="Calibri"/>
                <a:cs typeface="Calibri"/>
              </a:rPr>
              <a:t>; </a:t>
            </a:r>
            <a:r>
              <a:rPr lang="fi-FI" sz="3200" dirty="0" err="1">
                <a:latin typeface="Calibri"/>
                <a:cs typeface="Calibri"/>
              </a:rPr>
              <a:t>laborious</a:t>
            </a:r>
            <a:r>
              <a:rPr lang="fi-FI" sz="3200" dirty="0">
                <a:latin typeface="Calibri"/>
                <a:cs typeface="Calibri"/>
              </a:rPr>
              <a:t>) </a:t>
            </a:r>
          </a:p>
        </p:txBody>
      </p:sp>
    </p:spTree>
    <p:extLst>
      <p:ext uri="{BB962C8B-B14F-4D97-AF65-F5344CB8AC3E}">
        <p14:creationId xmlns:p14="http://schemas.microsoft.com/office/powerpoint/2010/main" val="2955287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C9F50-62B4-3CD3-EE00-73FF591B9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2"/>
                </a:solidFill>
                <a:latin typeface="Arial Black"/>
                <a:cs typeface="Arial"/>
              </a:rPr>
              <a:t>General-level principled arguments</a:t>
            </a:r>
            <a:endParaRPr lang="en-US" sz="3200" dirty="0">
              <a:solidFill>
                <a:schemeClr val="tx2"/>
              </a:solidFill>
              <a:latin typeface="Arial Black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B500C-C010-E391-C867-D6B665697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833"/>
            <a:ext cx="10515600" cy="46101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dirty="0">
                <a:latin typeface="Calibri"/>
                <a:ea typeface="Calibri"/>
                <a:cs typeface="Calibri"/>
              </a:rPr>
              <a:t>juxtaposing research assessment made by peers vs. </a:t>
            </a:r>
            <a:br>
              <a:rPr lang="en-GB" sz="3200" dirty="0">
                <a:latin typeface="Calibri"/>
                <a:ea typeface="Calibri"/>
                <a:cs typeface="Calibri"/>
              </a:rPr>
            </a:br>
            <a:r>
              <a:rPr lang="en-GB" sz="3200" dirty="0">
                <a:latin typeface="Calibri"/>
                <a:ea typeface="Calibri"/>
                <a:cs typeface="Calibri"/>
              </a:rPr>
              <a:t>OS as a politically-driven, top-down exercise</a:t>
            </a:r>
            <a:r>
              <a:rPr lang="en-US" sz="3200" dirty="0">
                <a:latin typeface="Calibri"/>
                <a:ea typeface="Calibri"/>
                <a:cs typeface="Calibri"/>
              </a:rPr>
              <a:t> </a:t>
            </a:r>
            <a:endParaRPr lang="en-US" dirty="0"/>
          </a:p>
          <a:p>
            <a:r>
              <a:rPr lang="en-GB" sz="3200" dirty="0">
                <a:latin typeface="Calibri"/>
                <a:ea typeface="Calibri"/>
                <a:cs typeface="Calibri"/>
              </a:rPr>
              <a:t>possibilities to engage in OS unequally distributed globally and at the individual level (e.g., researchers from developing countries; grant researchers)</a:t>
            </a:r>
            <a:r>
              <a:rPr lang="en-US" sz="3200" dirty="0">
                <a:latin typeface="Calibri"/>
                <a:ea typeface="Calibri"/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18470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7F230-14DE-3FCA-A578-6B1C5001A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2"/>
                </a:solidFill>
                <a:latin typeface="Arial Black"/>
                <a:cs typeface="Arial"/>
              </a:rPr>
              <a:t>Conclusions 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DCA4A-4153-D94A-2722-DBC46224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>
                <a:latin typeface="Calibri"/>
                <a:cs typeface="Calibri"/>
              </a:rPr>
              <a:t>Integrating OS performance in individual-level assessment not unproblematic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awareness and activities in OS not evenly distributed among academic staff</a:t>
            </a:r>
          </a:p>
          <a:p>
            <a:pPr lvl="1"/>
            <a:r>
              <a:rPr lang="en-US" sz="2400">
                <a:latin typeface="Calibri"/>
                <a:cs typeface="Calibri"/>
              </a:rPr>
              <a:t>overall</a:t>
            </a:r>
            <a:r>
              <a:rPr lang="en-US" sz="2400" dirty="0">
                <a:latin typeface="Calibri"/>
                <a:cs typeface="Calibri"/>
              </a:rPr>
              <a:t>, quite low level of activities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researchers face several difficulties in different areas of OS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how to weigh OS performance with respect to other achievements is a delicate matter</a:t>
            </a:r>
          </a:p>
          <a:p>
            <a:pPr lvl="1"/>
            <a:r>
              <a:rPr lang="en-US" sz="2400" dirty="0">
                <a:latin typeface="Calibri"/>
                <a:cs typeface="Calibri"/>
              </a:rPr>
              <a:t>lack of systematic, reliable data (excl. open publishing)</a:t>
            </a:r>
          </a:p>
          <a:p>
            <a:r>
              <a:rPr lang="en-US" sz="3000" dirty="0">
                <a:latin typeface="Calibri"/>
                <a:cs typeface="Calibri"/>
              </a:rPr>
              <a:t>Using the portfolio (incl. the OS indicators) in the selection of MSCA post-doctoral researchers</a:t>
            </a:r>
          </a:p>
          <a:p>
            <a:pPr lvl="1"/>
            <a:endParaRPr lang="en-US" sz="2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18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C00F42-1080-44B5-9601-419FF9E1E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>
                <a:solidFill>
                  <a:srgbClr val="9DA49C"/>
                </a:solidFill>
                <a:latin typeface="Arial Black"/>
                <a:cs typeface="Arial"/>
              </a:rPr>
              <a:t>Research</a:t>
            </a:r>
            <a:r>
              <a:rPr lang="fi-FI" b="1" dirty="0">
                <a:solidFill>
                  <a:srgbClr val="9DA49C"/>
                </a:solidFill>
                <a:latin typeface="Arial Black"/>
                <a:cs typeface="Arial"/>
              </a:rPr>
              <a:t> </a:t>
            </a:r>
            <a:r>
              <a:rPr lang="fi-FI" b="1" dirty="0" err="1">
                <a:solidFill>
                  <a:srgbClr val="9DA49C"/>
                </a:solidFill>
                <a:latin typeface="Arial Black"/>
                <a:cs typeface="Arial"/>
              </a:rPr>
              <a:t>assessment</a:t>
            </a:r>
            <a:r>
              <a:rPr lang="fi-FI" b="1" dirty="0">
                <a:solidFill>
                  <a:srgbClr val="9DA49C"/>
                </a:solidFill>
                <a:latin typeface="Arial Black"/>
                <a:cs typeface="Arial"/>
              </a:rPr>
              <a:t> </a:t>
            </a:r>
            <a:r>
              <a:rPr lang="fi-FI" b="1" dirty="0" err="1">
                <a:solidFill>
                  <a:srgbClr val="9DA49C"/>
                </a:solidFill>
                <a:latin typeface="Arial Black"/>
                <a:cs typeface="Arial"/>
              </a:rPr>
              <a:t>under</a:t>
            </a:r>
            <a:r>
              <a:rPr lang="fi-FI" b="1" dirty="0">
                <a:solidFill>
                  <a:srgbClr val="9DA49C"/>
                </a:solidFill>
                <a:latin typeface="Arial Black"/>
                <a:cs typeface="Arial"/>
              </a:rPr>
              <a:t> </a:t>
            </a:r>
            <a:r>
              <a:rPr lang="fi-FI" b="1" dirty="0" err="1">
                <a:solidFill>
                  <a:srgbClr val="9DA49C"/>
                </a:solidFill>
                <a:latin typeface="Arial Black"/>
                <a:cs typeface="Arial"/>
              </a:rPr>
              <a:t>change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3BCCEF-2B76-45A9-B299-04AF8EA65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latin typeface="+mn-lt"/>
              </a:rPr>
              <a:t>Open science (OS) a key priority in European science policy </a:t>
            </a:r>
            <a:endParaRPr lang="en-US" dirty="0"/>
          </a:p>
          <a:p>
            <a:r>
              <a:rPr lang="en-GB" dirty="0">
                <a:latin typeface="+mn-lt"/>
              </a:rPr>
              <a:t>Research assessment systems as incentives for researchers to prioritise their work; signalling what kinds of activities and outputs are considered </a:t>
            </a:r>
            <a:r>
              <a:rPr lang="en-GB" i="1" dirty="0">
                <a:latin typeface="+mn-lt"/>
              </a:rPr>
              <a:t>recognised</a:t>
            </a:r>
            <a:r>
              <a:rPr lang="en-GB" dirty="0">
                <a:latin typeface="+mn-lt"/>
              </a:rPr>
              <a:t> and </a:t>
            </a:r>
            <a:r>
              <a:rPr lang="en-GB" i="1" dirty="0">
                <a:latin typeface="+mn-lt"/>
              </a:rPr>
              <a:t>unrecognised </a:t>
            </a:r>
            <a:endParaRPr lang="en-GB" i="1" dirty="0">
              <a:latin typeface="+mn-lt"/>
              <a:cs typeface="Calibri"/>
            </a:endParaRPr>
          </a:p>
          <a:p>
            <a:r>
              <a:rPr lang="en-GB" dirty="0">
                <a:latin typeface="+mn-lt"/>
              </a:rPr>
              <a:t>Dominant research assessment systems (at individual level) criticised because they are one-sided and because they apply inappropriate metrics</a:t>
            </a:r>
            <a:endParaRPr lang="en-GB" dirty="0">
              <a:latin typeface="+mn-lt"/>
              <a:cs typeface="Calibri"/>
            </a:endParaRPr>
          </a:p>
          <a:p>
            <a:r>
              <a:rPr lang="en-GB" dirty="0">
                <a:latin typeface="+mn-lt"/>
              </a:rPr>
              <a:t>OS achievements not currently being rewarded (</a:t>
            </a:r>
            <a:r>
              <a:rPr lang="en-GB" sz="2400" dirty="0">
                <a:latin typeface="+mn-lt"/>
              </a:rPr>
              <a:t>Rice et al., 2020; </a:t>
            </a:r>
            <a:r>
              <a:rPr lang="en-GB" sz="2400" dirty="0" err="1">
                <a:latin typeface="+mn-lt"/>
              </a:rPr>
              <a:t>Saenen</a:t>
            </a:r>
            <a:r>
              <a:rPr lang="en-GB" sz="2400" dirty="0">
                <a:latin typeface="+mn-lt"/>
              </a:rPr>
              <a:t> et al. 2019</a:t>
            </a:r>
            <a:r>
              <a:rPr lang="en-GB" dirty="0">
                <a:latin typeface="+mn-lt"/>
              </a:rPr>
              <a:t>) </a:t>
            </a:r>
            <a:endParaRPr lang="en-US" dirty="0">
              <a:latin typeface="+mn-lt"/>
            </a:endParaRPr>
          </a:p>
          <a:p>
            <a:pPr marL="457200" lvl="1" indent="0">
              <a:buNone/>
            </a:pPr>
            <a:r>
              <a:rPr lang="en-GB" dirty="0">
                <a:latin typeface="+mn-lt"/>
                <a:cs typeface="Arial"/>
              </a:rPr>
              <a:t>-&gt; integrating OS elements in the academic incentive structures seen as necessary to promote OS further</a:t>
            </a:r>
            <a:endParaRPr lang="en-US" dirty="0">
              <a:latin typeface="+mn-lt"/>
              <a:cs typeface="Arial"/>
            </a:endParaRPr>
          </a:p>
          <a:p>
            <a:endParaRPr lang="en-GB" dirty="0">
              <a:latin typeface="+mn-lt"/>
              <a:cs typeface="Times New Roman"/>
            </a:endParaRPr>
          </a:p>
          <a:p>
            <a:pPr marL="0" indent="0">
              <a:buNone/>
            </a:pP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40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F9D682-585E-4B6B-94E6-C88C83524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rgbClr val="9DA49C"/>
                </a:solidFill>
                <a:latin typeface="Arial Black"/>
                <a:cs typeface="Arial"/>
              </a:rPr>
              <a:t>YUFERING </a:t>
            </a:r>
            <a:r>
              <a:rPr lang="fi-FI" b="1" dirty="0" err="1">
                <a:solidFill>
                  <a:srgbClr val="9DA49C"/>
                </a:solidFill>
                <a:latin typeface="Arial Black"/>
                <a:cs typeface="Arial"/>
              </a:rPr>
              <a:t>project</a:t>
            </a:r>
            <a:endParaRPr lang="fi-FI" b="1" dirty="0">
              <a:solidFill>
                <a:srgbClr val="9DA49C"/>
              </a:solidFill>
              <a:latin typeface="Arial Black"/>
              <a:cs typeface="Arial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C23CB6-DDF8-49B7-A3AD-A728F9203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latin typeface="+mn-lt"/>
              </a:rPr>
              <a:t>YUFERING a three-year project of the YUFE university alliance</a:t>
            </a:r>
          </a:p>
          <a:p>
            <a:pPr lvl="1"/>
            <a:r>
              <a:rPr lang="en-US" sz="2400" dirty="0">
                <a:latin typeface="+mn-lt"/>
              </a:rPr>
              <a:t>Maastricht University, Carlos III Univ of Madrid, Nicolaus Copernicus Univ of </a:t>
            </a:r>
            <a:r>
              <a:rPr lang="en-US" sz="2400" dirty="0" err="1">
                <a:latin typeface="+mn-lt"/>
              </a:rPr>
              <a:t>Torún</a:t>
            </a:r>
            <a:r>
              <a:rPr lang="en-US" sz="2400" dirty="0">
                <a:latin typeface="+mn-lt"/>
              </a:rPr>
              <a:t>, Univ of Antwerp, Univ of Bremen, Univ of Cyprus, Univ of Eastern Finland, Univ of Essex, Univ of Rijeka, Univ of Rome Tor </a:t>
            </a:r>
            <a:r>
              <a:rPr lang="en-US" sz="2400" dirty="0" err="1">
                <a:latin typeface="+mn-lt"/>
              </a:rPr>
              <a:t>Vergata</a:t>
            </a:r>
            <a:endParaRPr lang="en-US" sz="2400" dirty="0">
              <a:latin typeface="+mn-lt"/>
            </a:endParaRPr>
          </a:p>
          <a:p>
            <a:r>
              <a:rPr lang="en-US" dirty="0">
                <a:latin typeface="+mn-lt"/>
              </a:rPr>
              <a:t>YUFERING envisages ways to diversify the assessment of researchers and research, including researchers’ activity in OS</a:t>
            </a:r>
          </a:p>
          <a:p>
            <a:r>
              <a:rPr lang="en-US" dirty="0">
                <a:latin typeface="+mn-lt"/>
              </a:rPr>
              <a:t>Assessment of OS outputs and activities </a:t>
            </a:r>
          </a:p>
          <a:p>
            <a:pPr lvl="1"/>
            <a:r>
              <a:rPr lang="en-US" sz="2400" dirty="0">
                <a:latin typeface="+mn-lt"/>
                <a:cs typeface="Arial"/>
              </a:rPr>
              <a:t>introducing an OS indicator toolkit</a:t>
            </a:r>
          </a:p>
          <a:p>
            <a:pPr lvl="1"/>
            <a:r>
              <a:rPr lang="en-US" sz="2400" dirty="0">
                <a:latin typeface="+mn-lt"/>
                <a:cs typeface="Arial"/>
              </a:rPr>
              <a:t>testing indicators for OS performance/evaluation</a:t>
            </a:r>
          </a:p>
          <a:p>
            <a:pPr lvl="1"/>
            <a:r>
              <a:rPr lang="en-US" sz="2400" dirty="0">
                <a:latin typeface="+mn-lt"/>
                <a:cs typeface="Arial"/>
              </a:rPr>
              <a:t>broadening the knowledge base in academic recruitment -&gt; putting open science achievements up front in academic recruitment</a:t>
            </a:r>
          </a:p>
          <a:p>
            <a:endParaRPr lang="fi-FI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8503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9D3F4B-A730-4537-92B1-FEDA3D060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2"/>
                </a:solidFill>
                <a:latin typeface="Arial Black" panose="020B0A04020102020204" pitchFamily="34" charset="0"/>
              </a:rPr>
              <a:t>Presentation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E571CB-5A2C-4082-9C08-A5A715AE1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latin typeface="+mn-lt"/>
              </a:rPr>
              <a:t>OS indicator toolkit to present researchers’ achievements in OS, e.g., in recruitment and promotion processes -&gt; integrated into a YUFERING portfolio</a:t>
            </a:r>
          </a:p>
          <a:p>
            <a:pPr lvl="1"/>
            <a:r>
              <a:rPr lang="fi-FI" dirty="0" err="1">
                <a:latin typeface="+mn-lt"/>
                <a:cs typeface="Calibri"/>
              </a:rPr>
              <a:t>recommendations</a:t>
            </a:r>
            <a:r>
              <a:rPr lang="fi-FI" dirty="0">
                <a:latin typeface="+mn-lt"/>
                <a:cs typeface="Calibri"/>
              </a:rPr>
              <a:t>/</a:t>
            </a:r>
            <a:r>
              <a:rPr lang="fi-FI" dirty="0" err="1">
                <a:latin typeface="+mn-lt"/>
                <a:cs typeface="Calibri"/>
              </a:rPr>
              <a:t>declarations</a:t>
            </a:r>
            <a:r>
              <a:rPr lang="fi-FI" dirty="0">
                <a:latin typeface="+mn-lt"/>
                <a:cs typeface="Calibri"/>
              </a:rPr>
              <a:t> on </a:t>
            </a:r>
            <a:r>
              <a:rPr lang="fi-FI" dirty="0" err="1">
                <a:latin typeface="+mn-lt"/>
                <a:cs typeface="Calibri"/>
              </a:rPr>
              <a:t>responsible</a:t>
            </a:r>
            <a:r>
              <a:rPr lang="fi-FI" dirty="0">
                <a:latin typeface="+mn-lt"/>
                <a:cs typeface="Calibri"/>
              </a:rPr>
              <a:t> </a:t>
            </a:r>
            <a:r>
              <a:rPr lang="fi-FI" dirty="0" err="1">
                <a:latin typeface="+mn-lt"/>
                <a:cs typeface="Calibri"/>
              </a:rPr>
              <a:t>research</a:t>
            </a:r>
            <a:r>
              <a:rPr lang="fi-FI" dirty="0">
                <a:latin typeface="+mn-lt"/>
                <a:cs typeface="Calibri"/>
              </a:rPr>
              <a:t> </a:t>
            </a:r>
            <a:r>
              <a:rPr lang="fi-FI" dirty="0" err="1">
                <a:latin typeface="+mn-lt"/>
                <a:cs typeface="Calibri"/>
              </a:rPr>
              <a:t>assessment</a:t>
            </a:r>
            <a:endParaRPr lang="fi-FI" dirty="0">
              <a:latin typeface="Calibri"/>
              <a:cs typeface="Calibri"/>
            </a:endParaRPr>
          </a:p>
          <a:p>
            <a:pPr lvl="1"/>
            <a:r>
              <a:rPr lang="fi-FI" dirty="0" err="1">
                <a:latin typeface="+mn-lt"/>
                <a:cs typeface="Calibri"/>
              </a:rPr>
              <a:t>practical</a:t>
            </a:r>
            <a:r>
              <a:rPr lang="fi-FI" dirty="0">
                <a:latin typeface="+mn-lt"/>
                <a:cs typeface="Calibri"/>
              </a:rPr>
              <a:t> </a:t>
            </a:r>
            <a:r>
              <a:rPr lang="fi-FI" dirty="0" err="1">
                <a:latin typeface="+mn-lt"/>
                <a:cs typeface="Calibri"/>
              </a:rPr>
              <a:t>tools</a:t>
            </a:r>
            <a:r>
              <a:rPr lang="fi-FI" dirty="0">
                <a:latin typeface="+mn-lt"/>
                <a:cs typeface="Calibri"/>
              </a:rPr>
              <a:t> and </a:t>
            </a:r>
            <a:r>
              <a:rPr lang="fi-FI" dirty="0" err="1">
                <a:latin typeface="+mn-lt"/>
                <a:cs typeface="Calibri"/>
              </a:rPr>
              <a:t>reports</a:t>
            </a:r>
            <a:r>
              <a:rPr lang="fi-FI" dirty="0">
                <a:latin typeface="+mn-lt"/>
                <a:cs typeface="Calibri"/>
              </a:rPr>
              <a:t> to </a:t>
            </a:r>
            <a:r>
              <a:rPr lang="fi-FI" dirty="0" err="1">
                <a:latin typeface="+mn-lt"/>
                <a:cs typeface="Calibri"/>
              </a:rPr>
              <a:t>reform</a:t>
            </a:r>
            <a:r>
              <a:rPr lang="fi-FI" dirty="0">
                <a:latin typeface="+mn-lt"/>
                <a:cs typeface="Calibri"/>
              </a:rPr>
              <a:t> </a:t>
            </a:r>
            <a:r>
              <a:rPr lang="fi-FI" dirty="0" err="1">
                <a:latin typeface="+mn-lt"/>
                <a:cs typeface="Calibri"/>
              </a:rPr>
              <a:t>research</a:t>
            </a:r>
            <a:r>
              <a:rPr lang="fi-FI" dirty="0">
                <a:latin typeface="+mn-lt"/>
                <a:cs typeface="Calibri"/>
              </a:rPr>
              <a:t> </a:t>
            </a:r>
            <a:r>
              <a:rPr lang="fi-FI" dirty="0" err="1">
                <a:latin typeface="+mn-lt"/>
                <a:cs typeface="Calibri"/>
              </a:rPr>
              <a:t>assessment</a:t>
            </a:r>
            <a:r>
              <a:rPr lang="fi-FI" dirty="0">
                <a:latin typeface="+mn-lt"/>
                <a:cs typeface="Calibri"/>
              </a:rPr>
              <a:t> (</a:t>
            </a:r>
            <a:r>
              <a:rPr lang="fi-FI" dirty="0" err="1">
                <a:latin typeface="+mn-lt"/>
                <a:cs typeface="Calibri"/>
              </a:rPr>
              <a:t>e.g</a:t>
            </a:r>
            <a:r>
              <a:rPr lang="fi-FI" dirty="0">
                <a:latin typeface="+mn-lt"/>
                <a:cs typeface="Calibri"/>
              </a:rPr>
              <a:t>., </a:t>
            </a:r>
            <a:r>
              <a:rPr lang="fi-FI" dirty="0" err="1">
                <a:latin typeface="+mn-lt"/>
                <a:cs typeface="Calibri"/>
              </a:rPr>
              <a:t>Wouters</a:t>
            </a:r>
            <a:r>
              <a:rPr lang="fi-FI" dirty="0">
                <a:latin typeface="+mn-lt"/>
                <a:cs typeface="Calibri"/>
              </a:rPr>
              <a:t> et al. 2019; Open Science </a:t>
            </a:r>
            <a:r>
              <a:rPr lang="fi-FI" dirty="0" err="1">
                <a:latin typeface="+mn-lt"/>
                <a:cs typeface="Calibri"/>
              </a:rPr>
              <a:t>Career</a:t>
            </a:r>
            <a:r>
              <a:rPr lang="fi-FI" dirty="0">
                <a:latin typeface="+mn-lt"/>
                <a:cs typeface="Calibri"/>
              </a:rPr>
              <a:t> </a:t>
            </a:r>
            <a:r>
              <a:rPr lang="fi-FI" dirty="0" err="1">
                <a:latin typeface="+mn-lt"/>
                <a:cs typeface="Calibri"/>
              </a:rPr>
              <a:t>Assessment</a:t>
            </a:r>
            <a:r>
              <a:rPr lang="fi-FI" dirty="0">
                <a:latin typeface="+mn-lt"/>
                <a:cs typeface="Calibri"/>
              </a:rPr>
              <a:t> </a:t>
            </a:r>
            <a:r>
              <a:rPr lang="fi-FI" dirty="0" err="1">
                <a:latin typeface="+mn-lt"/>
                <a:cs typeface="Calibri"/>
              </a:rPr>
              <a:t>Matrix</a:t>
            </a:r>
            <a:r>
              <a:rPr lang="fi-FI" dirty="0">
                <a:latin typeface="+mn-lt"/>
                <a:cs typeface="Calibri"/>
              </a:rPr>
              <a:t> OS-CAM; NOR-CAM) 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fi-FI" dirty="0" err="1">
                <a:latin typeface="+mn-lt"/>
                <a:cs typeface="Calibri"/>
              </a:rPr>
              <a:t>examples</a:t>
            </a:r>
            <a:r>
              <a:rPr lang="fi-FI" dirty="0">
                <a:latin typeface="+mn-lt"/>
                <a:cs typeface="Calibri"/>
              </a:rPr>
              <a:t> of </a:t>
            </a:r>
            <a:r>
              <a:rPr lang="fi-FI" dirty="0" err="1">
                <a:latin typeface="+mn-lt"/>
                <a:cs typeface="Calibri"/>
              </a:rPr>
              <a:t>narrative</a:t>
            </a:r>
            <a:r>
              <a:rPr lang="fi-FI" dirty="0">
                <a:latin typeface="+mn-lt"/>
                <a:cs typeface="Calibri"/>
              </a:rPr>
              <a:t> </a:t>
            </a:r>
            <a:r>
              <a:rPr lang="fi-FI" dirty="0" err="1">
                <a:latin typeface="+mn-lt"/>
                <a:cs typeface="Calibri"/>
              </a:rPr>
              <a:t>CVs</a:t>
            </a:r>
            <a:r>
              <a:rPr lang="fi-FI" dirty="0">
                <a:latin typeface="+mn-lt"/>
                <a:cs typeface="Calibri"/>
              </a:rPr>
              <a:t> (</a:t>
            </a:r>
            <a:r>
              <a:rPr lang="en-US" dirty="0">
                <a:latin typeface="+mn-lt"/>
                <a:cs typeface="Calibri"/>
              </a:rPr>
              <a:t>ACUMEN Portfolio, Résumé for Researchers)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>
                <a:latin typeface="+mn-lt"/>
                <a:cs typeface="Calibri"/>
              </a:rPr>
              <a:t>examples from the YUFE universities, esp. the Maastricht University and from the Recognition and Rewards </a:t>
            </a:r>
            <a:r>
              <a:rPr lang="en-US" dirty="0" err="1">
                <a:latin typeface="+mn-lt"/>
                <a:cs typeface="Calibri"/>
              </a:rPr>
              <a:t>programme</a:t>
            </a:r>
            <a:r>
              <a:rPr lang="en-US" dirty="0">
                <a:latin typeface="+mn-lt"/>
                <a:cs typeface="Calibri"/>
              </a:rPr>
              <a:t> in the NL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>
                <a:latin typeface="+mn-lt"/>
                <a:cs typeface="Calibri"/>
              </a:rPr>
              <a:t>validation of indicators with experts at YUFE university libraries</a:t>
            </a:r>
          </a:p>
          <a:p>
            <a:r>
              <a:rPr lang="en-US" dirty="0" err="1">
                <a:latin typeface="+mn-lt"/>
                <a:cs typeface="Calibri"/>
              </a:rPr>
              <a:t>Problematisation</a:t>
            </a:r>
            <a:r>
              <a:rPr lang="en-US" dirty="0">
                <a:latin typeface="+mn-lt"/>
                <a:cs typeface="Calibri"/>
              </a:rPr>
              <a:t> of the integration of OS as an element in academic recruitment processes</a:t>
            </a:r>
          </a:p>
          <a:p>
            <a:pPr lvl="1"/>
            <a:r>
              <a:rPr lang="en-US" dirty="0">
                <a:latin typeface="+mn-lt"/>
                <a:cs typeface="Calibri"/>
              </a:rPr>
              <a:t>interviews of researchers at the University of Eastern Finland</a:t>
            </a:r>
          </a:p>
          <a:p>
            <a:r>
              <a:rPr lang="en-US" dirty="0">
                <a:latin typeface="+mn-lt"/>
              </a:rPr>
              <a:t>Contribution to discussion on research assessment reforms and the possibilities to introduce elements of OS in individual-level assessments</a:t>
            </a:r>
            <a:endParaRPr lang="fi-FI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9315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0CF770-FB75-49DB-9441-339DA4DF0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DA49C"/>
                </a:solidFill>
                <a:latin typeface="Arial Black"/>
                <a:cs typeface="Arial"/>
              </a:rPr>
              <a:t>Assessment of open science outputs and activities: OS indicator toolkit</a:t>
            </a:r>
            <a:br>
              <a:rPr lang="en-US" dirty="0">
                <a:latin typeface="+mn-lt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96C167-A58D-45B4-AEA6-5ACAA8EC7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>
                <a:latin typeface="+mn-lt"/>
              </a:rPr>
              <a:t>Integrating</a:t>
            </a:r>
            <a:r>
              <a:rPr lang="fi-FI" dirty="0">
                <a:latin typeface="+mn-lt"/>
              </a:rPr>
              <a:t> an OS </a:t>
            </a:r>
            <a:r>
              <a:rPr lang="fi-FI" dirty="0" err="1">
                <a:latin typeface="+mn-lt"/>
              </a:rPr>
              <a:t>perspective</a:t>
            </a:r>
            <a:r>
              <a:rPr lang="fi-FI" dirty="0">
                <a:latin typeface="+mn-lt"/>
              </a:rPr>
              <a:t> into </a:t>
            </a:r>
            <a:r>
              <a:rPr lang="fi-FI" dirty="0" err="1">
                <a:latin typeface="+mn-lt"/>
              </a:rPr>
              <a:t>the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academic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recruitment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process</a:t>
            </a:r>
            <a:endParaRPr lang="fi-FI" dirty="0">
              <a:latin typeface="+mn-lt"/>
            </a:endParaRPr>
          </a:p>
          <a:p>
            <a:r>
              <a:rPr lang="fi-FI" dirty="0">
                <a:latin typeface="+mn-lt"/>
              </a:rPr>
              <a:t>OS </a:t>
            </a:r>
            <a:r>
              <a:rPr lang="fi-FI" dirty="0" err="1">
                <a:latin typeface="+mn-lt"/>
              </a:rPr>
              <a:t>indicators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related</a:t>
            </a:r>
            <a:r>
              <a:rPr lang="fi-FI" dirty="0">
                <a:latin typeface="+mn-lt"/>
              </a:rPr>
              <a:t> to </a:t>
            </a:r>
          </a:p>
          <a:p>
            <a:pPr lvl="1"/>
            <a:r>
              <a:rPr lang="fi-FI" sz="2400" dirty="0" err="1">
                <a:latin typeface="+mn-lt"/>
              </a:rPr>
              <a:t>research</a:t>
            </a:r>
            <a:r>
              <a:rPr lang="fi-FI" sz="2400" dirty="0">
                <a:latin typeface="+mn-lt"/>
              </a:rPr>
              <a:t>, </a:t>
            </a:r>
          </a:p>
          <a:p>
            <a:pPr lvl="1"/>
            <a:r>
              <a:rPr lang="fi-FI" sz="2400" dirty="0" err="1">
                <a:latin typeface="+mn-lt"/>
              </a:rPr>
              <a:t>teaching</a:t>
            </a:r>
            <a:r>
              <a:rPr lang="fi-FI" sz="2400" dirty="0">
                <a:latin typeface="+mn-lt"/>
              </a:rPr>
              <a:t>, </a:t>
            </a:r>
          </a:p>
          <a:p>
            <a:pPr lvl="1"/>
            <a:r>
              <a:rPr lang="fi-FI" sz="2400" dirty="0" err="1">
                <a:latin typeface="+mn-lt"/>
              </a:rPr>
              <a:t>community</a:t>
            </a:r>
            <a:r>
              <a:rPr lang="fi-FI" sz="2400" dirty="0">
                <a:latin typeface="+mn-lt"/>
              </a:rPr>
              <a:t> </a:t>
            </a:r>
            <a:r>
              <a:rPr lang="fi-FI" sz="2400" dirty="0" err="1">
                <a:latin typeface="+mn-lt"/>
              </a:rPr>
              <a:t>engagement</a:t>
            </a:r>
            <a:r>
              <a:rPr lang="fi-FI" sz="2400" dirty="0">
                <a:latin typeface="+mn-lt"/>
              </a:rPr>
              <a:t> and </a:t>
            </a:r>
            <a:r>
              <a:rPr lang="fi-FI" sz="2400" dirty="0" err="1">
                <a:latin typeface="+mn-lt"/>
              </a:rPr>
              <a:t>societal</a:t>
            </a:r>
            <a:r>
              <a:rPr lang="fi-FI" sz="2400" dirty="0">
                <a:latin typeface="+mn-lt"/>
              </a:rPr>
              <a:t> </a:t>
            </a:r>
            <a:r>
              <a:rPr lang="fi-FI" sz="2400" dirty="0" err="1">
                <a:latin typeface="+mn-lt"/>
              </a:rPr>
              <a:t>outreach</a:t>
            </a:r>
            <a:r>
              <a:rPr lang="fi-FI" sz="2400" dirty="0">
                <a:latin typeface="+mn-lt"/>
              </a:rPr>
              <a:t>,</a:t>
            </a:r>
          </a:p>
          <a:p>
            <a:pPr lvl="1"/>
            <a:r>
              <a:rPr lang="fi-FI" sz="2400" dirty="0" err="1">
                <a:latin typeface="+mn-lt"/>
              </a:rPr>
              <a:t>teamwork</a:t>
            </a:r>
            <a:r>
              <a:rPr lang="fi-FI" sz="2400" dirty="0">
                <a:latin typeface="+mn-lt"/>
              </a:rPr>
              <a:t>, management, and </a:t>
            </a:r>
            <a:r>
              <a:rPr lang="fi-FI" sz="2400" dirty="0" err="1">
                <a:latin typeface="+mn-lt"/>
              </a:rPr>
              <a:t>leadership</a:t>
            </a:r>
            <a:endParaRPr lang="fi-FI" sz="2400" dirty="0">
              <a:latin typeface="+mn-lt"/>
            </a:endParaRPr>
          </a:p>
          <a:p>
            <a:r>
              <a:rPr lang="fi-FI" dirty="0" err="1">
                <a:latin typeface="+mn-lt"/>
              </a:rPr>
              <a:t>Indicators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incorporated</a:t>
            </a:r>
            <a:r>
              <a:rPr lang="fi-FI" dirty="0">
                <a:latin typeface="+mn-lt"/>
              </a:rPr>
              <a:t> in </a:t>
            </a:r>
            <a:r>
              <a:rPr lang="fi-FI" i="1" dirty="0">
                <a:latin typeface="+mn-lt"/>
              </a:rPr>
              <a:t>an </a:t>
            </a:r>
            <a:r>
              <a:rPr lang="fi-FI" i="1" dirty="0" err="1">
                <a:latin typeface="+mn-lt"/>
              </a:rPr>
              <a:t>impact</a:t>
            </a:r>
            <a:r>
              <a:rPr lang="fi-FI" i="1" dirty="0">
                <a:latin typeface="+mn-lt"/>
              </a:rPr>
              <a:t> portfolio </a:t>
            </a:r>
            <a:r>
              <a:rPr lang="en-US" dirty="0">
                <a:latin typeface="+mn-lt"/>
              </a:rPr>
              <a:t>(filled by researchers who apply for an academic position), which aims to capture a broad set of researchers’ merits and to make researchers' OS merits visible in the academic recruitment process </a:t>
            </a:r>
          </a:p>
          <a:p>
            <a:r>
              <a:rPr lang="en-US" dirty="0">
                <a:latin typeface="+mn-lt"/>
              </a:rPr>
              <a:t>Data mostly dependent on the researcher’s statements (excluding OA publications)</a:t>
            </a:r>
          </a:p>
          <a:p>
            <a:r>
              <a:rPr lang="en-US" dirty="0">
                <a:latin typeface="+mn-lt"/>
              </a:rPr>
              <a:t>How decision-makers weigh different achievements an open question</a:t>
            </a:r>
          </a:p>
          <a:p>
            <a:endParaRPr lang="fi-FI" dirty="0">
              <a:latin typeface="+mn-lt"/>
            </a:endParaRPr>
          </a:p>
          <a:p>
            <a:endParaRPr lang="fi-FI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639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567E0623-0692-4679-AA5A-90D591878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594909"/>
              </p:ext>
            </p:extLst>
          </p:nvPr>
        </p:nvGraphicFramePr>
        <p:xfrm>
          <a:off x="1484245" y="643466"/>
          <a:ext cx="9223511" cy="5657466"/>
        </p:xfrm>
        <a:graphic>
          <a:graphicData uri="http://schemas.openxmlformats.org/drawingml/2006/table">
            <a:tbl>
              <a:tblPr firstRow="1" firstCol="1" bandRow="1"/>
              <a:tblGrid>
                <a:gridCol w="4251162">
                  <a:extLst>
                    <a:ext uri="{9D8B030D-6E8A-4147-A177-3AD203B41FA5}">
                      <a16:colId xmlns:a16="http://schemas.microsoft.com/office/drawing/2014/main" val="4112262602"/>
                    </a:ext>
                  </a:extLst>
                </a:gridCol>
                <a:gridCol w="4972349">
                  <a:extLst>
                    <a:ext uri="{9D8B030D-6E8A-4147-A177-3AD203B41FA5}">
                      <a16:colId xmlns:a16="http://schemas.microsoft.com/office/drawing/2014/main" val="1388844853"/>
                    </a:ext>
                  </a:extLst>
                </a:gridCol>
              </a:tblGrid>
              <a:tr h="17839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Dimensions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Indicators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832676"/>
                  </a:ext>
                </a:extLst>
              </a:tr>
              <a:tr h="320319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 publishing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OA articles (WoS/Scopus)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714075"/>
                  </a:ext>
                </a:extLst>
              </a:tr>
              <a:tr h="178397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OA publications in repositories (not listed in WoS/Scopus)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517320"/>
                  </a:ext>
                </a:extLst>
              </a:tr>
              <a:tr h="320319">
                <a:tc rowSpan="3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3" marR="72343" marT="36171" marB="361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 data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Metadata published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942725"/>
                  </a:ext>
                </a:extLst>
              </a:tr>
              <a:tr h="17839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Datasets published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598339"/>
                  </a:ext>
                </a:extLst>
              </a:tr>
              <a:tr h="17839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following FAIR data principles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978932"/>
                  </a:ext>
                </a:extLst>
              </a:tr>
              <a:tr h="618332">
                <a:tc rowSpan="2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3" marR="72343" marT="36171" marB="361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 research process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 software/code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 research methods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Preregistration of studies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052574"/>
                  </a:ext>
                </a:extLst>
              </a:tr>
              <a:tr h="192564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Acknowledging questions of research integrity and ethics related to OS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977606"/>
                  </a:ext>
                </a:extLst>
              </a:tr>
              <a:tr h="74608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Teaching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Creation of MOOCs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Sharing of educational materials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of curricula and programs in OS methods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Incorporation of OS principles in one’s teaching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Mentoring and encouraging students in OS practices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048939"/>
                  </a:ext>
                </a:extLst>
              </a:tr>
              <a:tr h="196941">
                <a:tc rowSpan="7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engagement and societal outreach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3" marR="72343" marT="36171" marB="3617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Events run and organised for the general audience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970621"/>
                  </a:ext>
                </a:extLst>
              </a:tr>
              <a:tr h="338864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Engaging non-academic actors in one’s research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Publications intended for a wider audience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58249"/>
                  </a:ext>
                </a:extLst>
              </a:tr>
              <a:tr h="196941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OA encyclopaedia (e.g., Wikipedia) articles published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050467"/>
                  </a:ext>
                </a:extLst>
              </a:tr>
              <a:tr h="48078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Twitter discussions based on one's research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Expert, consultancy, or advisory tasks in companies, public, or third sector organisations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Citations in policy documents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011333"/>
                  </a:ext>
                </a:extLst>
              </a:tr>
              <a:tr h="196941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Appearances in TV or radio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050476"/>
                  </a:ext>
                </a:extLst>
              </a:tr>
              <a:tr h="196941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Magazine or news articles written based on one’s research/teaching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61364"/>
                  </a:ext>
                </a:extLst>
              </a:tr>
              <a:tr h="196941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mentions related to one’s research in blogs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255448"/>
                  </a:ext>
                </a:extLst>
              </a:tr>
              <a:tr h="178397">
                <a:tc rowSpan="4"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Teamwork, management, and leadership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343" marR="72343" marT="36171" marB="3617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 peer reviewing (as author/reviewer)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378235"/>
                  </a:ext>
                </a:extLst>
              </a:tr>
              <a:tr h="320319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Working as editor in OA journals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Voluntary work in OA repositories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278370"/>
                  </a:ext>
                </a:extLst>
              </a:tr>
              <a:tr h="17839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Participation in OS networks</a:t>
                      </a:r>
                      <a:endParaRPr lang="fi-FI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76409"/>
                  </a:ext>
                </a:extLst>
              </a:tr>
              <a:tr h="17839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Taking a role of OS leader in one's research/university community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5167" marR="35167" marT="753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028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732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8CB1D-F2EB-BF0C-31BD-56796FE9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1536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  <a:latin typeface="Arial Black"/>
                <a:cs typeface="Arial"/>
              </a:rPr>
              <a:t>Micro-level perspective: </a:t>
            </a:r>
            <a:br>
              <a:rPr lang="en-US" dirty="0">
                <a:solidFill>
                  <a:schemeClr val="tx2"/>
                </a:solidFill>
                <a:latin typeface="Arial Black"/>
                <a:cs typeface="Arial"/>
              </a:rPr>
            </a:br>
            <a:r>
              <a:rPr lang="en-US" dirty="0">
                <a:solidFill>
                  <a:schemeClr val="tx2"/>
                </a:solidFill>
                <a:latin typeface="Arial Black"/>
                <a:cs typeface="Arial"/>
              </a:rPr>
              <a:t>Researchers' perceptions about the integration of OS outputs and activities in assessment</a:t>
            </a:r>
            <a:br>
              <a:rPr lang="en-US" dirty="0">
                <a:solidFill>
                  <a:schemeClr val="tx2"/>
                </a:solidFill>
                <a:latin typeface="Arial Black"/>
                <a:cs typeface="Arial"/>
              </a:rPr>
            </a:br>
            <a:endParaRPr lang="en-US" sz="2800" dirty="0">
              <a:solidFill>
                <a:schemeClr val="tx2"/>
              </a:solidFill>
              <a:latin typeface="Arial Black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4CDF2-320E-06DF-0E35-6CA775C74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en-US" sz="4000" dirty="0">
              <a:latin typeface="+mn-lt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sz="4000" dirty="0">
              <a:latin typeface="+mn-lt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sz="4000" dirty="0">
                <a:latin typeface="+mn-lt"/>
              </a:rPr>
              <a:t>Researchers overall positive towards </a:t>
            </a:r>
            <a:endParaRPr lang="en-US" sz="4000" dirty="0">
              <a:latin typeface="+mn-lt"/>
              <a:ea typeface="Calibri" panose="020F0502020204030204"/>
              <a:cs typeface="Calibri" panose="020F0502020204030204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sz="4000" dirty="0">
                <a:latin typeface="+mn-lt"/>
              </a:rPr>
              <a:t>the objectives of open science, BUT... </a:t>
            </a:r>
            <a:endParaRPr lang="en-US" sz="4000" dirty="0">
              <a:latin typeface="+mn-lt"/>
              <a:ea typeface="Calibri" panose="020F0502020204030204"/>
              <a:cs typeface="Calibri"/>
            </a:endParaRPr>
          </a:p>
          <a:p>
            <a:pPr>
              <a:spcBef>
                <a:spcPct val="0"/>
              </a:spcBef>
            </a:pPr>
            <a:endParaRPr lang="en-US" dirty="0">
              <a:latin typeface="Calibri"/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01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DBB60-AC00-7716-ADAC-BD5C8768E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BDB67-41FA-9E2B-4C3C-1C886FDF9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>
              <a:spcBef>
                <a:spcPct val="0"/>
              </a:spcBef>
            </a:pPr>
            <a:r>
              <a:rPr lang="en-US" sz="2800" dirty="0">
                <a:latin typeface="Calibri"/>
                <a:ea typeface="Calibri"/>
                <a:cs typeface="Calibri"/>
              </a:rPr>
              <a:t>overall, researchers reported of quite few, sporadic activities in OS</a:t>
            </a:r>
            <a:endParaRPr lang="en-US" sz="2800" dirty="0">
              <a:latin typeface="Calibri"/>
              <a:ea typeface="Calibri"/>
            </a:endParaRPr>
          </a:p>
          <a:p>
            <a:pPr lvl="1">
              <a:spcBef>
                <a:spcPct val="0"/>
              </a:spcBef>
            </a:pPr>
            <a:r>
              <a:rPr lang="en-US" sz="2800" dirty="0">
                <a:latin typeface="Calibri"/>
                <a:ea typeface="Calibri"/>
                <a:cs typeface="Calibri"/>
              </a:rPr>
              <a:t>OS mainly understood as open publishing</a:t>
            </a:r>
            <a:endParaRPr lang="en-US" sz="2800" dirty="0">
              <a:latin typeface="Calibri"/>
              <a:ea typeface="Calibri"/>
            </a:endParaRPr>
          </a:p>
          <a:p>
            <a:pPr lvl="1">
              <a:spcBef>
                <a:spcPct val="0"/>
              </a:spcBef>
            </a:pPr>
            <a:r>
              <a:rPr lang="en-US" sz="2800" dirty="0">
                <a:latin typeface="Calibri"/>
                <a:ea typeface="Calibri"/>
                <a:cs typeface="Calibri"/>
              </a:rPr>
              <a:t>academic career progression relying on individual-level achievements (esp. refereed publications, competitive research funds); academic career as one’s individualized project -&gt; no incentives for OS (representing the collective goods of research)</a:t>
            </a:r>
          </a:p>
          <a:p>
            <a:pPr lvl="1">
              <a:spcBef>
                <a:spcPct val="0"/>
              </a:spcBef>
            </a:pPr>
            <a:r>
              <a:rPr lang="en-US" sz="2800" dirty="0">
                <a:latin typeface="Calibri"/>
                <a:ea typeface="Calibri"/>
                <a:cs typeface="Calibri"/>
              </a:rPr>
              <a:t>primary pressure towards OS from funders and academic journals; university's role in providing support, but offering few incentives (rewards or sanctions)</a:t>
            </a:r>
          </a:p>
          <a:p>
            <a:pPr lvl="1">
              <a:spcBef>
                <a:spcPct val="0"/>
              </a:spcBef>
            </a:pPr>
            <a:r>
              <a:rPr lang="en-US" sz="2800" dirty="0">
                <a:latin typeface="Calibri"/>
                <a:ea typeface="Calibri"/>
                <a:cs typeface="Calibri"/>
              </a:rPr>
              <a:t>a number of difficulties experienced at the micro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59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BF166A-00DB-4248-93CD-0F1539C13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  <a:latin typeface="Arial Black"/>
                <a:cs typeface="Arial"/>
              </a:rPr>
              <a:t>Different difficulties experienced in different areas of OS; </a:t>
            </a:r>
            <a:br>
              <a:rPr lang="en-US" dirty="0">
                <a:solidFill>
                  <a:schemeClr val="tx2"/>
                </a:solidFill>
                <a:latin typeface="Arial Black"/>
                <a:cs typeface="Arial"/>
              </a:rPr>
            </a:br>
            <a:br>
              <a:rPr lang="en-US" dirty="0">
                <a:latin typeface="Arial Black"/>
                <a:cs typeface="Arial"/>
              </a:rPr>
            </a:br>
            <a:r>
              <a:rPr lang="en-US" sz="3100" dirty="0">
                <a:solidFill>
                  <a:schemeClr val="tx2"/>
                </a:solidFill>
                <a:latin typeface="Arial Black"/>
                <a:cs typeface="Arial"/>
              </a:rPr>
              <a:t>Example: the case of open publishing</a:t>
            </a:r>
            <a:endParaRPr lang="en-US" sz="3100" dirty="0">
              <a:solidFill>
                <a:schemeClr val="tx2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E86EB7-FF18-421B-BCBB-D6EDA3AA0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3775"/>
            <a:ext cx="10515600" cy="481141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lvl="1"/>
            <a:r>
              <a:rPr lang="fi-FI" sz="3200" dirty="0" err="1">
                <a:latin typeface="Calibri"/>
                <a:cs typeface="Calibri"/>
              </a:rPr>
              <a:t>dominance</a:t>
            </a:r>
            <a:r>
              <a:rPr lang="fi-FI" sz="3200" dirty="0">
                <a:latin typeface="Calibri"/>
                <a:cs typeface="Calibri"/>
              </a:rPr>
              <a:t> of </a:t>
            </a:r>
            <a:r>
              <a:rPr lang="fi-FI" sz="3200" dirty="0" err="1">
                <a:latin typeface="Calibri"/>
                <a:cs typeface="Calibri"/>
              </a:rPr>
              <a:t>traditional</a:t>
            </a:r>
            <a:r>
              <a:rPr lang="fi-FI" sz="3200" dirty="0">
                <a:latin typeface="Calibri"/>
                <a:cs typeface="Calibri"/>
              </a:rPr>
              <a:t> publishing </a:t>
            </a:r>
            <a:r>
              <a:rPr lang="fi-FI" sz="3200" dirty="0" err="1">
                <a:latin typeface="Calibri"/>
                <a:cs typeface="Calibri"/>
              </a:rPr>
              <a:t>outlets</a:t>
            </a:r>
            <a:r>
              <a:rPr lang="fi-FI" sz="3200" dirty="0">
                <a:latin typeface="Calibri"/>
                <a:cs typeface="Calibri"/>
              </a:rPr>
              <a:t> in </a:t>
            </a:r>
            <a:r>
              <a:rPr lang="fi-FI" sz="3200" dirty="0" err="1">
                <a:latin typeface="Calibri"/>
                <a:cs typeface="Calibri"/>
              </a:rPr>
              <a:t>one's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field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when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choosing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the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publication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arena</a:t>
            </a:r>
            <a:r>
              <a:rPr lang="fi-FI" sz="3200" dirty="0">
                <a:latin typeface="Calibri"/>
                <a:cs typeface="Calibri"/>
              </a:rPr>
              <a:t> (</a:t>
            </a:r>
            <a:r>
              <a:rPr lang="fi-FI" sz="3200" dirty="0" err="1">
                <a:latin typeface="Calibri"/>
                <a:cs typeface="Calibri"/>
              </a:rPr>
              <a:t>regardless</a:t>
            </a:r>
            <a:r>
              <a:rPr lang="fi-FI" sz="3200" dirty="0">
                <a:latin typeface="Calibri"/>
                <a:cs typeface="Calibri"/>
              </a:rPr>
              <a:t> of </a:t>
            </a:r>
            <a:r>
              <a:rPr lang="fi-FI" sz="3200" dirty="0" err="1">
                <a:latin typeface="Calibri"/>
                <a:cs typeface="Calibri"/>
              </a:rPr>
              <a:t>openness</a:t>
            </a:r>
            <a:r>
              <a:rPr lang="fi-FI" sz="3200" dirty="0">
                <a:latin typeface="Calibri"/>
                <a:cs typeface="Calibri"/>
              </a:rPr>
              <a:t>)</a:t>
            </a:r>
            <a:endParaRPr lang="en-US" dirty="0"/>
          </a:p>
          <a:p>
            <a:pPr lvl="1"/>
            <a:r>
              <a:rPr lang="fi-FI" sz="3200" dirty="0" err="1">
                <a:latin typeface="Calibri"/>
                <a:cs typeface="Calibri"/>
              </a:rPr>
              <a:t>emphasising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publication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arenas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with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high</a:t>
            </a:r>
            <a:r>
              <a:rPr lang="fi-FI" sz="3200" dirty="0">
                <a:latin typeface="Calibri"/>
                <a:cs typeface="Calibri"/>
              </a:rPr>
              <a:t> JUFO </a:t>
            </a:r>
            <a:r>
              <a:rPr lang="fi-FI" sz="3200" dirty="0" err="1">
                <a:latin typeface="Calibri"/>
                <a:cs typeface="Calibri"/>
              </a:rPr>
              <a:t>classification</a:t>
            </a:r>
            <a:r>
              <a:rPr lang="fi-FI" sz="3200" dirty="0">
                <a:latin typeface="Calibri"/>
                <a:cs typeface="Calibri"/>
              </a:rPr>
              <a:t> (</a:t>
            </a:r>
            <a:r>
              <a:rPr lang="fi-FI" sz="3200" dirty="0" err="1">
                <a:latin typeface="Calibri"/>
                <a:cs typeface="Calibri"/>
              </a:rPr>
              <a:t>regardless</a:t>
            </a:r>
            <a:r>
              <a:rPr lang="fi-FI" sz="3200" dirty="0">
                <a:latin typeface="Calibri"/>
                <a:cs typeface="Calibri"/>
              </a:rPr>
              <a:t> of </a:t>
            </a:r>
            <a:r>
              <a:rPr lang="fi-FI" sz="3200" dirty="0" err="1">
                <a:latin typeface="Calibri"/>
                <a:cs typeface="Calibri"/>
              </a:rPr>
              <a:t>openness</a:t>
            </a:r>
            <a:r>
              <a:rPr lang="fi-FI" sz="3200" dirty="0">
                <a:latin typeface="Calibri"/>
                <a:cs typeface="Calibri"/>
              </a:rPr>
              <a:t>)</a:t>
            </a:r>
          </a:p>
          <a:p>
            <a:pPr lvl="1"/>
            <a:r>
              <a:rPr lang="fi-FI" sz="3200" dirty="0" err="1">
                <a:latin typeface="Calibri"/>
                <a:cs typeface="Calibri"/>
              </a:rPr>
              <a:t>quality</a:t>
            </a:r>
            <a:r>
              <a:rPr lang="fi-FI" sz="3200" dirty="0">
                <a:latin typeface="Calibri"/>
                <a:cs typeface="Calibri"/>
              </a:rPr>
              <a:t> and </a:t>
            </a:r>
            <a:r>
              <a:rPr lang="fi-FI" sz="3200" dirty="0" err="1">
                <a:latin typeface="Calibri"/>
                <a:cs typeface="Calibri"/>
              </a:rPr>
              <a:t>reputation</a:t>
            </a:r>
            <a:r>
              <a:rPr lang="fi-FI" sz="3200" dirty="0">
                <a:latin typeface="Calibri"/>
                <a:cs typeface="Calibri"/>
              </a:rPr>
              <a:t> of OA </a:t>
            </a:r>
            <a:r>
              <a:rPr lang="fi-FI" sz="3200" dirty="0" err="1">
                <a:latin typeface="Calibri"/>
                <a:cs typeface="Calibri"/>
              </a:rPr>
              <a:t>journals</a:t>
            </a:r>
            <a:r>
              <a:rPr lang="fi-FI" sz="3200" dirty="0">
                <a:latin typeface="Calibri"/>
                <a:cs typeface="Calibri"/>
              </a:rPr>
              <a:t>; open publishing </a:t>
            </a:r>
            <a:r>
              <a:rPr lang="fi-FI" sz="3200" dirty="0" err="1">
                <a:latin typeface="Calibri"/>
                <a:cs typeface="Calibri"/>
              </a:rPr>
              <a:t>connected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with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dubious</a:t>
            </a:r>
            <a:r>
              <a:rPr lang="fi-FI" sz="3200" dirty="0">
                <a:latin typeface="Calibri"/>
                <a:cs typeface="Calibri"/>
              </a:rPr>
              <a:t> publishing </a:t>
            </a:r>
            <a:r>
              <a:rPr lang="fi-FI" sz="3200" dirty="0" err="1">
                <a:latin typeface="Calibri"/>
                <a:cs typeface="Calibri"/>
              </a:rPr>
              <a:t>practices</a:t>
            </a:r>
            <a:r>
              <a:rPr lang="fi-FI" sz="3200" dirty="0">
                <a:latin typeface="Calibri"/>
                <a:cs typeface="Calibri"/>
              </a:rPr>
              <a:t> (</a:t>
            </a:r>
            <a:r>
              <a:rPr lang="fi-FI" sz="3200" dirty="0" err="1">
                <a:latin typeface="Calibri"/>
                <a:cs typeface="Calibri"/>
              </a:rPr>
              <a:t>e.g</a:t>
            </a:r>
            <a:r>
              <a:rPr lang="fi-FI" sz="3200" dirty="0">
                <a:latin typeface="Calibri"/>
                <a:cs typeface="Calibri"/>
              </a:rPr>
              <a:t>., </a:t>
            </a:r>
            <a:r>
              <a:rPr lang="fi-FI" sz="3200" dirty="0" err="1">
                <a:latin typeface="Calibri"/>
                <a:cs typeface="Calibri"/>
              </a:rPr>
              <a:t>predatory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journals</a:t>
            </a:r>
            <a:r>
              <a:rPr lang="fi-FI" sz="3200" dirty="0">
                <a:latin typeface="Calibri"/>
                <a:cs typeface="Calibri"/>
              </a:rPr>
              <a:t>)</a:t>
            </a:r>
          </a:p>
          <a:p>
            <a:pPr lvl="1"/>
            <a:r>
              <a:rPr lang="fi-FI" sz="3200" dirty="0" err="1">
                <a:latin typeface="Calibri"/>
                <a:cs typeface="Calibri"/>
              </a:rPr>
              <a:t>high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APCs</a:t>
            </a:r>
            <a:r>
              <a:rPr lang="fi-FI" sz="3200" dirty="0">
                <a:latin typeface="Calibri"/>
                <a:cs typeface="Calibri"/>
              </a:rPr>
              <a:t>; </a:t>
            </a:r>
            <a:r>
              <a:rPr lang="fi-FI" sz="3200" dirty="0" err="1">
                <a:latin typeface="Calibri"/>
                <a:cs typeface="Calibri"/>
              </a:rPr>
              <a:t>lack</a:t>
            </a:r>
            <a:r>
              <a:rPr lang="fi-FI" sz="3200" dirty="0">
                <a:latin typeface="Calibri"/>
                <a:cs typeface="Calibri"/>
              </a:rPr>
              <a:t> of </a:t>
            </a:r>
            <a:r>
              <a:rPr lang="fi-FI" sz="3200" dirty="0" err="1">
                <a:latin typeface="Calibri"/>
                <a:cs typeface="Calibri"/>
              </a:rPr>
              <a:t>knowledge</a:t>
            </a:r>
            <a:r>
              <a:rPr lang="fi-FI" sz="3200" dirty="0">
                <a:latin typeface="Calibri"/>
                <a:cs typeface="Calibri"/>
              </a:rPr>
              <a:t> of Green OS</a:t>
            </a:r>
          </a:p>
          <a:p>
            <a:pPr lvl="1"/>
            <a:r>
              <a:rPr lang="fi-FI" sz="3200" dirty="0" err="1">
                <a:latin typeface="Calibri"/>
                <a:cs typeface="Calibri"/>
              </a:rPr>
              <a:t>conflicts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when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attempting</a:t>
            </a:r>
            <a:r>
              <a:rPr lang="fi-FI" sz="3200" dirty="0">
                <a:latin typeface="Calibri"/>
                <a:cs typeface="Calibri"/>
              </a:rPr>
              <a:t> to </a:t>
            </a:r>
            <a:r>
              <a:rPr lang="fi-FI" sz="3200" dirty="0" err="1">
                <a:latin typeface="Calibri"/>
                <a:cs typeface="Calibri"/>
              </a:rPr>
              <a:t>publish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popularized</a:t>
            </a:r>
            <a:r>
              <a:rPr lang="fi-FI" sz="3200" dirty="0">
                <a:latin typeface="Calibri"/>
                <a:cs typeface="Calibri"/>
              </a:rPr>
              <a:t> </a:t>
            </a:r>
            <a:r>
              <a:rPr lang="fi-FI" sz="3200" dirty="0" err="1">
                <a:latin typeface="Calibri"/>
                <a:cs typeface="Calibri"/>
              </a:rPr>
              <a:t>publications</a:t>
            </a:r>
            <a:r>
              <a:rPr lang="fi-FI" sz="3200" dirty="0">
                <a:latin typeface="Calibri"/>
                <a:cs typeface="Calibri"/>
              </a:rPr>
              <a:t> (</a:t>
            </a:r>
            <a:r>
              <a:rPr lang="fi-FI" sz="3200" dirty="0" err="1">
                <a:latin typeface="Calibri"/>
                <a:cs typeface="Calibri"/>
              </a:rPr>
              <a:t>e.g</a:t>
            </a:r>
            <a:r>
              <a:rPr lang="fi-FI" sz="3200" dirty="0">
                <a:latin typeface="Calibri"/>
                <a:cs typeface="Calibri"/>
              </a:rPr>
              <a:t>., </a:t>
            </a:r>
            <a:r>
              <a:rPr lang="fi-FI" sz="3200" dirty="0" err="1">
                <a:latin typeface="Calibri"/>
                <a:cs typeface="Calibri"/>
              </a:rPr>
              <a:t>humanities</a:t>
            </a:r>
            <a:r>
              <a:rPr lang="fi-FI" sz="3200" dirty="0">
                <a:latin typeface="Calibri"/>
                <a:cs typeface="Calibri"/>
              </a:rPr>
              <a:t>)</a:t>
            </a:r>
            <a:endParaRPr lang="fi-FI" sz="3200" dirty="0">
              <a:latin typeface="Calibri"/>
              <a:ea typeface="Calibri"/>
              <a:cs typeface="Calibri"/>
            </a:endParaRPr>
          </a:p>
          <a:p>
            <a:endParaRPr lang="fi-FI" dirty="0">
              <a:latin typeface="Arial Narrow"/>
            </a:endParaRP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074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9DA49C"/>
      </a:dk2>
      <a:lt2>
        <a:srgbClr val="BFB8B0"/>
      </a:lt2>
      <a:accent1>
        <a:srgbClr val="05F29B"/>
      </a:accent1>
      <a:accent2>
        <a:srgbClr val="9DA49C"/>
      </a:accent2>
      <a:accent3>
        <a:srgbClr val="BFB8B0"/>
      </a:accent3>
      <a:accent4>
        <a:srgbClr val="52D9A7"/>
      </a:accent4>
      <a:accent5>
        <a:srgbClr val="9DA49C"/>
      </a:accent5>
      <a:accent6>
        <a:srgbClr val="25D99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55751E240F60448E13E084E9F5CA08" ma:contentTypeVersion="4" ma:contentTypeDescription="Create a new document." ma:contentTypeScope="" ma:versionID="47016c828b9f945da74dc46835660843">
  <xsd:schema xmlns:xsd="http://www.w3.org/2001/XMLSchema" xmlns:xs="http://www.w3.org/2001/XMLSchema" xmlns:p="http://schemas.microsoft.com/office/2006/metadata/properties" xmlns:ns2="00c1d9d1-9119-4799-b550-1e0921dcecfa" targetNamespace="http://schemas.microsoft.com/office/2006/metadata/properties" ma:root="true" ma:fieldsID="cd453da5bdd5dc9b81d6dc738c05bef9" ns2:_="">
    <xsd:import namespace="00c1d9d1-9119-4799-b550-1e0921dcec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c1d9d1-9119-4799-b550-1e0921dcec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DE7159-6BFF-451B-AEDD-007F1289B1B7}">
  <ds:schemaRefs>
    <ds:schemaRef ds:uri="http://schemas.microsoft.com/office/2006/documentManagement/types"/>
    <ds:schemaRef ds:uri="http://purl.org/dc/terms/"/>
    <ds:schemaRef ds:uri="00c1d9d1-9119-4799-b550-1e0921dcecfa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DE5CA9E-2EF2-4E18-BE84-9E38022A84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0F6D7A-2240-4144-A752-38FB56A2B4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c1d9d1-9119-4799-b550-1e0921dcec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1769</TotalTime>
  <Words>1223</Words>
  <Application>Microsoft Office PowerPoint</Application>
  <PresentationFormat>Laajakuva</PresentationFormat>
  <Paragraphs>148</Paragraphs>
  <Slides>12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Arial Narrow</vt:lpstr>
      <vt:lpstr>Calibri</vt:lpstr>
      <vt:lpstr>Calibri Light</vt:lpstr>
      <vt:lpstr>Office Theme</vt:lpstr>
      <vt:lpstr>  High hopes and unmet expectations: adding open science elements in individual-level research assessment</vt:lpstr>
      <vt:lpstr>Research assessment under change</vt:lpstr>
      <vt:lpstr>YUFERING project</vt:lpstr>
      <vt:lpstr>Presentation</vt:lpstr>
      <vt:lpstr>Assessment of open science outputs and activities: OS indicator toolkit </vt:lpstr>
      <vt:lpstr>PowerPoint-esitys</vt:lpstr>
      <vt:lpstr>Micro-level perspective:  Researchers' perceptions about the integration of OS outputs and activities in assessment </vt:lpstr>
      <vt:lpstr>PowerPoint-esitys</vt:lpstr>
      <vt:lpstr>Different difficulties experienced in different areas of OS;   Example: the case of open publishing</vt:lpstr>
      <vt:lpstr>Example: the case of opening research data</vt:lpstr>
      <vt:lpstr>General-level principled arguments</vt:lpstr>
      <vt:lpstr>Conclusions and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YUFERING Project YUFE TRANSFORMING R&amp;I THROUGH EUROPE-WIDE KNOWLEDGE TRANSFER</dc:title>
  <dc:creator>Elena Christodoulou</dc:creator>
  <cp:lastModifiedBy>Maria Pietilä</cp:lastModifiedBy>
  <cp:revision>372</cp:revision>
  <dcterms:created xsi:type="dcterms:W3CDTF">2021-11-12T11:18:06Z</dcterms:created>
  <dcterms:modified xsi:type="dcterms:W3CDTF">2022-09-22T05:32:10Z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0x0101003855751E240F60448E13E084E9F5CA08</vt:lpwstr>
  </property>
</Properties>
</file>