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3.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2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5.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6.xml" ContentType="application/vnd.openxmlformats-officedocument.presentationml.notesSlide+xml"/>
  <Override PartName="/ppt/tags/tag38.xml" ContentType="application/vnd.openxmlformats-officedocument.presentationml.tags+xml"/>
  <Override PartName="/ppt/notesSlides/notesSlide27.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390" r:id="rId5"/>
    <p:sldId id="391" r:id="rId6"/>
    <p:sldId id="370" r:id="rId7"/>
    <p:sldId id="268" r:id="rId8"/>
    <p:sldId id="357" r:id="rId9"/>
    <p:sldId id="363" r:id="rId10"/>
    <p:sldId id="324" r:id="rId11"/>
    <p:sldId id="392" r:id="rId12"/>
    <p:sldId id="380" r:id="rId13"/>
    <p:sldId id="382" r:id="rId14"/>
    <p:sldId id="399" r:id="rId15"/>
    <p:sldId id="393" r:id="rId16"/>
    <p:sldId id="372" r:id="rId17"/>
    <p:sldId id="386" r:id="rId18"/>
    <p:sldId id="395" r:id="rId19"/>
    <p:sldId id="388" r:id="rId20"/>
    <p:sldId id="389" r:id="rId21"/>
    <p:sldId id="369" r:id="rId22"/>
    <p:sldId id="366" r:id="rId23"/>
    <p:sldId id="368" r:id="rId24"/>
    <p:sldId id="367" r:id="rId25"/>
    <p:sldId id="387" r:id="rId26"/>
    <p:sldId id="400" r:id="rId27"/>
    <p:sldId id="402" r:id="rId28"/>
    <p:sldId id="403" r:id="rId29"/>
    <p:sldId id="404" r:id="rId30"/>
    <p:sldId id="383" r:id="rId31"/>
    <p:sldId id="376" r:id="rId32"/>
    <p:sldId id="373" r:id="rId33"/>
    <p:sldId id="397" r:id="rId34"/>
    <p:sldId id="398" r:id="rId35"/>
    <p:sldId id="401" r:id="rId36"/>
    <p:sldId id="346" r:id="rId37"/>
    <p:sldId id="375" r:id="rId38"/>
    <p:sldId id="384" r:id="rId39"/>
  </p:sldIdLst>
  <p:sldSz cx="12192000" cy="6858000"/>
  <p:notesSz cx="6797675" cy="9926638"/>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204939C1-9C78-4A82-8AE1-CF5B5B01AAEE}">
          <p14:sldIdLst>
            <p14:sldId id="390"/>
          </p14:sldIdLst>
        </p14:section>
        <p14:section name="Intro Branding" id="{6D696D44-536C-4EA9-8F8E-2D3B6B0218D9}">
          <p14:sldIdLst>
            <p14:sldId id="391"/>
            <p14:sldId id="370"/>
          </p14:sldIdLst>
        </p14:section>
        <p14:section name="Overview" id="{0B8081DB-63A6-4CD8-8B5F-34D18B3F67F7}">
          <p14:sldIdLst>
            <p14:sldId id="268"/>
          </p14:sldIdLst>
        </p14:section>
        <p14:section name="Survey" id="{2D894DD7-F454-4456-9C3C-39D8AEBD0A7D}">
          <p14:sldIdLst>
            <p14:sldId id="357"/>
            <p14:sldId id="363"/>
          </p14:sldIdLst>
        </p14:section>
        <p14:section name="Why" id="{E36DB571-90D5-4B27-AE33-2B29AC481BB3}">
          <p14:sldIdLst>
            <p14:sldId id="324"/>
            <p14:sldId id="392"/>
            <p14:sldId id="380"/>
            <p14:sldId id="382"/>
            <p14:sldId id="399"/>
          </p14:sldIdLst>
        </p14:section>
        <p14:section name="How" id="{34A7B8D0-1022-4A8D-A9D2-D1B47650B400}">
          <p14:sldIdLst>
            <p14:sldId id="393"/>
            <p14:sldId id="372"/>
            <p14:sldId id="386"/>
            <p14:sldId id="395"/>
            <p14:sldId id="388"/>
            <p14:sldId id="389"/>
            <p14:sldId id="369"/>
            <p14:sldId id="366"/>
            <p14:sldId id="368"/>
            <p14:sldId id="367"/>
            <p14:sldId id="387"/>
            <p14:sldId id="400"/>
            <p14:sldId id="402"/>
            <p14:sldId id="403"/>
            <p14:sldId id="404"/>
          </p14:sldIdLst>
        </p14:section>
        <p14:section name="Survey" id="{30BCC84D-AE7A-4EEA-AF93-F59B2ABD0922}">
          <p14:sldIdLst>
            <p14:sldId id="383"/>
            <p14:sldId id="376"/>
          </p14:sldIdLst>
        </p14:section>
        <p14:section name="What" id="{5971E1A1-D3D8-46C5-AD0B-175EDE20ACD5}">
          <p14:sldIdLst>
            <p14:sldId id="373"/>
            <p14:sldId id="397"/>
            <p14:sldId id="398"/>
            <p14:sldId id="401"/>
          </p14:sldIdLst>
        </p14:section>
        <p14:section name="Thank you" id="{3E656D18-9D1B-42D9-AC0C-ED691BD51AC9}">
          <p14:sldIdLst>
            <p14:sldId id="346"/>
          </p14:sldIdLst>
        </p14:section>
        <p14:section name="References" id="{43CF30AC-9DB4-4F3E-8AD0-168BAACA5176}">
          <p14:sldIdLst>
            <p14:sldId id="375"/>
            <p14:sldId id="38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ehm, Ulrike" initials="BU" lastIdx="1" clrIdx="0">
    <p:extLst>
      <p:ext uri="{19B8F6BF-5375-455C-9EA6-DF929625EA0E}">
        <p15:presenceInfo xmlns:p15="http://schemas.microsoft.com/office/powerpoint/2012/main" userId="S::ulrike.boehm@zeiss.com::00b7620e-5bd7-4584-9a38-e081174668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AC04"/>
    <a:srgbClr val="3CAD03"/>
    <a:srgbClr val="26A907"/>
    <a:srgbClr val="D04B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73" autoAdjust="0"/>
    <p:restoredTop sz="87384" autoAdjust="0"/>
  </p:normalViewPr>
  <p:slideViewPr>
    <p:cSldViewPr snapToGrid="0">
      <p:cViewPr varScale="1">
        <p:scale>
          <a:sx n="56" d="100"/>
          <a:sy n="56" d="100"/>
        </p:scale>
        <p:origin x="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963D7C6-6D81-4068-A868-0837C8FF1F8A}" type="datetimeFigureOut">
              <a:rPr lang="en-US" smtClean="0"/>
              <a:t>9/26/2022</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D33F0DA-64E6-4FCC-8AA9-7479504B7FDF}" type="slidenum">
              <a:rPr lang="en-US" smtClean="0"/>
              <a:t>‹Nr.›</a:t>
            </a:fld>
            <a:endParaRPr lang="en-US"/>
          </a:p>
        </p:txBody>
      </p:sp>
    </p:spTree>
    <p:extLst>
      <p:ext uri="{BB962C8B-B14F-4D97-AF65-F5344CB8AC3E}">
        <p14:creationId xmlns:p14="http://schemas.microsoft.com/office/powerpoint/2010/main" val="3352155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Hello Max Planck Alumni and Early Career Researchers. </a:t>
            </a:r>
            <a:r>
              <a:rPr lang="de-DE" dirty="0" err="1"/>
              <a:t>My</a:t>
            </a:r>
            <a:r>
              <a:rPr lang="de-DE" dirty="0"/>
              <a:t> </a:t>
            </a:r>
            <a:r>
              <a:rPr lang="de-DE" dirty="0" err="1"/>
              <a:t>name</a:t>
            </a:r>
            <a:r>
              <a:rPr lang="de-DE" dirty="0"/>
              <a:t> </a:t>
            </a:r>
            <a:r>
              <a:rPr lang="de-DE" dirty="0" err="1"/>
              <a:t>is</a:t>
            </a:r>
            <a:r>
              <a:rPr lang="de-DE" dirty="0"/>
              <a:t> Ulrike Boehm. I am a </a:t>
            </a:r>
            <a:r>
              <a:rPr lang="de-DE" dirty="0" err="1"/>
              <a:t>physicist</a:t>
            </a:r>
            <a:r>
              <a:rPr lang="de-DE" dirty="0"/>
              <a:t> and Max Planck </a:t>
            </a:r>
            <a:r>
              <a:rPr lang="de-DE" dirty="0" err="1"/>
              <a:t>alumna</a:t>
            </a:r>
            <a:r>
              <a:rPr lang="de-DE" dirty="0"/>
              <a:t> </a:t>
            </a:r>
            <a:r>
              <a:rPr lang="de-DE" dirty="0" err="1"/>
              <a:t>who</a:t>
            </a:r>
            <a:r>
              <a:rPr lang="de-DE" dirty="0"/>
              <a:t> </a:t>
            </a:r>
            <a:r>
              <a:rPr lang="de-DE" dirty="0" err="1"/>
              <a:t>did</a:t>
            </a:r>
            <a:r>
              <a:rPr lang="de-DE" dirty="0"/>
              <a:t> her </a:t>
            </a:r>
            <a:r>
              <a:rPr lang="de-DE" dirty="0" err="1"/>
              <a:t>Master‘s</a:t>
            </a:r>
            <a:r>
              <a:rPr lang="de-DE" dirty="0"/>
              <a:t> at </a:t>
            </a:r>
            <a:r>
              <a:rPr lang="de-DE" dirty="0" err="1"/>
              <a:t>the</a:t>
            </a:r>
            <a:r>
              <a:rPr lang="de-DE" dirty="0"/>
              <a:t> MPI </a:t>
            </a:r>
            <a:r>
              <a:rPr lang="de-DE" dirty="0" err="1"/>
              <a:t>of</a:t>
            </a:r>
            <a:r>
              <a:rPr lang="de-DE" dirty="0"/>
              <a:t> </a:t>
            </a:r>
            <a:r>
              <a:rPr lang="de-DE" dirty="0" err="1"/>
              <a:t>Biochemistry</a:t>
            </a:r>
            <a:r>
              <a:rPr lang="de-DE" dirty="0"/>
              <a:t> and her </a:t>
            </a:r>
            <a:r>
              <a:rPr lang="de-DE" dirty="0" err="1"/>
              <a:t>Ph.D</a:t>
            </a:r>
            <a:r>
              <a:rPr lang="de-DE" dirty="0"/>
              <a:t>. at </a:t>
            </a:r>
            <a:r>
              <a:rPr lang="de-DE" dirty="0" err="1"/>
              <a:t>the</a:t>
            </a:r>
            <a:r>
              <a:rPr lang="de-DE" dirty="0"/>
              <a:t> MPI </a:t>
            </a:r>
            <a:r>
              <a:rPr lang="de-DE" dirty="0" err="1"/>
              <a:t>for</a:t>
            </a:r>
            <a:r>
              <a:rPr lang="de-DE" dirty="0"/>
              <a:t> Biophysical Chemistry and </a:t>
            </a:r>
            <a:r>
              <a:rPr lang="de-DE" dirty="0" err="1"/>
              <a:t>now</a:t>
            </a:r>
            <a:r>
              <a:rPr lang="de-DE" dirty="0"/>
              <a:t> </a:t>
            </a:r>
            <a:r>
              <a:rPr lang="de-DE" dirty="0" err="1"/>
              <a:t>works</a:t>
            </a:r>
            <a:r>
              <a:rPr lang="de-DE" dirty="0"/>
              <a:t> in </a:t>
            </a:r>
            <a:r>
              <a:rPr lang="de-DE" dirty="0" err="1"/>
              <a:t>corporate</a:t>
            </a:r>
            <a:r>
              <a:rPr lang="de-DE" dirty="0"/>
              <a:t> </a:t>
            </a:r>
            <a:r>
              <a:rPr lang="de-DE" dirty="0" err="1"/>
              <a:t>research</a:t>
            </a:r>
            <a:r>
              <a:rPr lang="de-DE" dirty="0"/>
              <a:t> </a:t>
            </a:r>
            <a:r>
              <a:rPr lang="de-DE" dirty="0" err="1"/>
              <a:t>with</a:t>
            </a:r>
            <a:r>
              <a:rPr lang="de-DE" dirty="0"/>
              <a:t> ZEISS. In </a:t>
            </a:r>
            <a:r>
              <a:rPr lang="de-DE" dirty="0" err="1"/>
              <a:t>this</a:t>
            </a:r>
            <a:r>
              <a:rPr lang="de-DE" dirty="0"/>
              <a:t> </a:t>
            </a:r>
            <a:r>
              <a:rPr lang="de-DE" dirty="0" err="1"/>
              <a:t>focus</a:t>
            </a:r>
            <a:r>
              <a:rPr lang="de-DE" dirty="0"/>
              <a:t> </a:t>
            </a:r>
            <a:r>
              <a:rPr lang="de-DE" dirty="0" err="1"/>
              <a:t>talk</a:t>
            </a:r>
            <a:r>
              <a:rPr lang="de-DE" dirty="0"/>
              <a:t>, I will highlight </a:t>
            </a:r>
            <a:r>
              <a:rPr lang="de-DE" dirty="0" err="1"/>
              <a:t>the</a:t>
            </a:r>
            <a:r>
              <a:rPr lang="de-DE" dirty="0"/>
              <a:t> </a:t>
            </a:r>
            <a:r>
              <a:rPr lang="de-DE" dirty="0" err="1"/>
              <a:t>importance</a:t>
            </a:r>
            <a:r>
              <a:rPr lang="de-DE" dirty="0"/>
              <a:t> </a:t>
            </a:r>
            <a:r>
              <a:rPr lang="de-DE" dirty="0" err="1"/>
              <a:t>of</a:t>
            </a:r>
            <a:r>
              <a:rPr lang="de-DE" dirty="0"/>
              <a:t> personal </a:t>
            </a:r>
            <a:r>
              <a:rPr lang="de-DE" dirty="0" err="1"/>
              <a:t>branding</a:t>
            </a:r>
            <a:r>
              <a:rPr lang="de-DE" dirty="0"/>
              <a:t> </a:t>
            </a:r>
            <a:r>
              <a:rPr lang="de-DE" dirty="0" err="1"/>
              <a:t>for</a:t>
            </a:r>
            <a:r>
              <a:rPr lang="de-DE" dirty="0"/>
              <a:t> </a:t>
            </a:r>
            <a:r>
              <a:rPr lang="de-DE" dirty="0" err="1"/>
              <a:t>your</a:t>
            </a:r>
            <a:r>
              <a:rPr lang="de-DE" dirty="0"/>
              <a:t> </a:t>
            </a:r>
            <a:r>
              <a:rPr lang="de-DE" dirty="0" err="1"/>
              <a:t>career</a:t>
            </a:r>
            <a:r>
              <a:rPr lang="de-DE" dirty="0"/>
              <a:t> and </a:t>
            </a:r>
            <a:r>
              <a:rPr lang="de-DE" dirty="0" err="1"/>
              <a:t>how</a:t>
            </a:r>
            <a:r>
              <a:rPr lang="de-DE" dirty="0"/>
              <a:t> </a:t>
            </a:r>
            <a:r>
              <a:rPr lang="de-DE" dirty="0" err="1"/>
              <a:t>to</a:t>
            </a:r>
            <a:r>
              <a:rPr lang="de-DE" dirty="0"/>
              <a:t> </a:t>
            </a:r>
            <a:r>
              <a:rPr lang="de-DE" dirty="0" err="1"/>
              <a:t>go</a:t>
            </a:r>
            <a:r>
              <a:rPr lang="de-DE" dirty="0"/>
              <a:t> </a:t>
            </a:r>
            <a:r>
              <a:rPr lang="de-DE" dirty="0" err="1"/>
              <a:t>about</a:t>
            </a:r>
            <a:r>
              <a:rPr lang="de-DE" dirty="0"/>
              <a:t> it. So </a:t>
            </a:r>
            <a:r>
              <a:rPr lang="de-DE" dirty="0" err="1"/>
              <a:t>let‘s</a:t>
            </a:r>
            <a:r>
              <a:rPr lang="de-DE" dirty="0"/>
              <a:t> </a:t>
            </a:r>
            <a:r>
              <a:rPr lang="de-DE" dirty="0" err="1"/>
              <a:t>start</a:t>
            </a:r>
            <a:r>
              <a:rPr lang="de-DE" dirty="0"/>
              <a:t>…</a:t>
            </a:r>
          </a:p>
        </p:txBody>
      </p:sp>
      <p:sp>
        <p:nvSpPr>
          <p:cNvPr id="4" name="Foliennummernplatzhalter 3"/>
          <p:cNvSpPr>
            <a:spLocks noGrp="1"/>
          </p:cNvSpPr>
          <p:nvPr>
            <p:ph type="sldNum" sz="quarter" idx="5"/>
          </p:nvPr>
        </p:nvSpPr>
        <p:spPr/>
        <p:txBody>
          <a:bodyPr/>
          <a:lstStyle/>
          <a:p>
            <a:fld id="{9D33F0DA-64E6-4FCC-8AA9-7479504B7FDF}" type="slidenum">
              <a:rPr lang="en-US" smtClean="0"/>
              <a:t>1</a:t>
            </a:fld>
            <a:endParaRPr lang="en-US"/>
          </a:p>
        </p:txBody>
      </p:sp>
    </p:spTree>
    <p:extLst>
      <p:ext uri="{BB962C8B-B14F-4D97-AF65-F5344CB8AC3E}">
        <p14:creationId xmlns:p14="http://schemas.microsoft.com/office/powerpoint/2010/main" val="3598645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And you may not believe it, but it actually is pretty simple because you only need to remember that building a brand online is about showing your work…</a:t>
            </a:r>
          </a:p>
        </p:txBody>
      </p:sp>
      <p:sp>
        <p:nvSpPr>
          <p:cNvPr id="4" name="Foliennummernplatzhalter 3"/>
          <p:cNvSpPr>
            <a:spLocks noGrp="1"/>
          </p:cNvSpPr>
          <p:nvPr>
            <p:ph type="sldNum" sz="quarter" idx="5"/>
          </p:nvPr>
        </p:nvSpPr>
        <p:spPr/>
        <p:txBody>
          <a:bodyPr/>
          <a:lstStyle/>
          <a:p>
            <a:fld id="{9D33F0DA-64E6-4FCC-8AA9-7479504B7FDF}" type="slidenum">
              <a:rPr lang="en-US" smtClean="0"/>
              <a:t>13</a:t>
            </a:fld>
            <a:endParaRPr lang="en-US"/>
          </a:p>
        </p:txBody>
      </p:sp>
    </p:spTree>
    <p:extLst>
      <p:ext uri="{BB962C8B-B14F-4D97-AF65-F5344CB8AC3E}">
        <p14:creationId xmlns:p14="http://schemas.microsoft.com/office/powerpoint/2010/main" val="2677189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Fortunately, there are plenty of digital tools and platforms available that you can use that help you to do precisely that…</a:t>
            </a:r>
            <a:br>
              <a:rPr lang="en-US" dirty="0"/>
            </a:br>
            <a:r>
              <a:rPr lang="en-US" dirty="0"/>
              <a:t>Starting by using platforms like </a:t>
            </a:r>
            <a:r>
              <a:rPr lang="en-US" dirty="0" err="1"/>
              <a:t>ORCiD</a:t>
            </a:r>
            <a:r>
              <a:rPr lang="en-US" dirty="0"/>
              <a:t> and Google Scholar, which are intensely used within the academic square, to social media platforms like LinkedIn and Twitter. But, of course, you can even build your own website to show your work in more depth…</a:t>
            </a:r>
          </a:p>
          <a:p>
            <a:endParaRPr lang="en-US" dirty="0"/>
          </a:p>
        </p:txBody>
      </p:sp>
      <p:sp>
        <p:nvSpPr>
          <p:cNvPr id="4" name="Foliennummernplatzhalter 3"/>
          <p:cNvSpPr>
            <a:spLocks noGrp="1"/>
          </p:cNvSpPr>
          <p:nvPr>
            <p:ph type="sldNum" sz="quarter" idx="5"/>
          </p:nvPr>
        </p:nvSpPr>
        <p:spPr/>
        <p:txBody>
          <a:bodyPr/>
          <a:lstStyle/>
          <a:p>
            <a:fld id="{9D33F0DA-64E6-4FCC-8AA9-7479504B7FDF}" type="slidenum">
              <a:rPr lang="en-US" smtClean="0"/>
              <a:t>14</a:t>
            </a:fld>
            <a:endParaRPr lang="en-US"/>
          </a:p>
        </p:txBody>
      </p:sp>
    </p:spTree>
    <p:extLst>
      <p:ext uri="{BB962C8B-B14F-4D97-AF65-F5344CB8AC3E}">
        <p14:creationId xmlns:p14="http://schemas.microsoft.com/office/powerpoint/2010/main" val="2598903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the following, I will show you a few examples of how people use these platforms and automatically build their personal brand at the same time…</a:t>
            </a:r>
          </a:p>
        </p:txBody>
      </p:sp>
      <p:sp>
        <p:nvSpPr>
          <p:cNvPr id="4" name="Foliennummernplatzhalter 3"/>
          <p:cNvSpPr>
            <a:spLocks noGrp="1"/>
          </p:cNvSpPr>
          <p:nvPr>
            <p:ph type="sldNum" sz="quarter" idx="5"/>
          </p:nvPr>
        </p:nvSpPr>
        <p:spPr/>
        <p:txBody>
          <a:bodyPr/>
          <a:lstStyle/>
          <a:p>
            <a:fld id="{9D33F0DA-64E6-4FCC-8AA9-7479504B7FDF}" type="slidenum">
              <a:rPr lang="en-US" smtClean="0"/>
              <a:t>15</a:t>
            </a:fld>
            <a:endParaRPr lang="en-US"/>
          </a:p>
        </p:txBody>
      </p:sp>
    </p:spTree>
    <p:extLst>
      <p:ext uri="{BB962C8B-B14F-4D97-AF65-F5344CB8AC3E}">
        <p14:creationId xmlns:p14="http://schemas.microsoft.com/office/powerpoint/2010/main" val="1674998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Let’s start with </a:t>
            </a:r>
            <a:r>
              <a:rPr lang="en-US" dirty="0" err="1"/>
              <a:t>ORCiD</a:t>
            </a:r>
            <a:r>
              <a:rPr lang="en-US" dirty="0"/>
              <a:t>: If researchers register on this platform, they can create their own personal profile page similar to profiles on other social media platforms, but in addition, they receive a unique ID that can be attached to every paper they publish. In the end, all papers that are marked with that ID will be automatically posted on their </a:t>
            </a:r>
            <a:r>
              <a:rPr lang="en-US" dirty="0" err="1"/>
              <a:t>ORCiD</a:t>
            </a:r>
            <a:r>
              <a:rPr lang="en-US" dirty="0"/>
              <a:t> profile page. Therefore, other scientists can quickly navigate from your published paper to your overall scientific output. And how cool is that!</a:t>
            </a:r>
          </a:p>
        </p:txBody>
      </p:sp>
      <p:sp>
        <p:nvSpPr>
          <p:cNvPr id="4" name="Foliennummernplatzhalter 3"/>
          <p:cNvSpPr>
            <a:spLocks noGrp="1"/>
          </p:cNvSpPr>
          <p:nvPr>
            <p:ph type="sldNum" sz="quarter" idx="5"/>
          </p:nvPr>
        </p:nvSpPr>
        <p:spPr/>
        <p:txBody>
          <a:bodyPr/>
          <a:lstStyle/>
          <a:p>
            <a:fld id="{9D33F0DA-64E6-4FCC-8AA9-7479504B7FDF}" type="slidenum">
              <a:rPr lang="en-US" smtClean="0"/>
              <a:t>16</a:t>
            </a:fld>
            <a:endParaRPr lang="en-US"/>
          </a:p>
        </p:txBody>
      </p:sp>
    </p:spTree>
    <p:extLst>
      <p:ext uri="{BB962C8B-B14F-4D97-AF65-F5344CB8AC3E}">
        <p14:creationId xmlns:p14="http://schemas.microsoft.com/office/powerpoint/2010/main" val="439741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Google offers a similar service with Google Scholar. Google Scholar is </a:t>
            </a:r>
            <a:r>
              <a:rPr lang="en-US" b="0" i="0" dirty="0">
                <a:solidFill>
                  <a:srgbClr val="4D5156"/>
                </a:solidFill>
                <a:effectLst/>
                <a:latin typeface="arial" panose="020B0604020202020204" pitchFamily="34" charset="0"/>
              </a:rPr>
              <a:t>not only a freely accessible web search engine that indexes the full text or metadata of scholarly literature, but it also lets you create your own personal profile which will highlight your scientific output and its significance. </a:t>
            </a:r>
            <a:endParaRPr lang="en-US" dirty="0"/>
          </a:p>
        </p:txBody>
      </p:sp>
      <p:sp>
        <p:nvSpPr>
          <p:cNvPr id="4" name="Foliennummernplatzhalter 3"/>
          <p:cNvSpPr>
            <a:spLocks noGrp="1"/>
          </p:cNvSpPr>
          <p:nvPr>
            <p:ph type="sldNum" sz="quarter" idx="5"/>
          </p:nvPr>
        </p:nvSpPr>
        <p:spPr/>
        <p:txBody>
          <a:bodyPr/>
          <a:lstStyle/>
          <a:p>
            <a:fld id="{9D33F0DA-64E6-4FCC-8AA9-7479504B7FDF}" type="slidenum">
              <a:rPr lang="en-US" smtClean="0"/>
              <a:t>17</a:t>
            </a:fld>
            <a:endParaRPr lang="en-US"/>
          </a:p>
        </p:txBody>
      </p:sp>
    </p:spTree>
    <p:extLst>
      <p:ext uri="{BB962C8B-B14F-4D97-AF65-F5344CB8AC3E}">
        <p14:creationId xmlns:p14="http://schemas.microsoft.com/office/powerpoint/2010/main" val="1142539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social media platform LinkedIn is a platform for professional networking and career development and allows job seekers to post their CVs and employers to post jobs. I frequently use the feature to post “posts” and “articles” about my professional life here as well, e.g., when I joined ZEISS, when I went to a trade fair or conference in my field, or about other professional activities. These stories should always be informative and of use to your network. So don’t brag and please do not post photos of your lunch.</a:t>
            </a:r>
          </a:p>
        </p:txBody>
      </p:sp>
      <p:sp>
        <p:nvSpPr>
          <p:cNvPr id="4" name="Foliennummernplatzhalter 3"/>
          <p:cNvSpPr>
            <a:spLocks noGrp="1"/>
          </p:cNvSpPr>
          <p:nvPr>
            <p:ph type="sldNum" sz="quarter" idx="5"/>
          </p:nvPr>
        </p:nvSpPr>
        <p:spPr/>
        <p:txBody>
          <a:bodyPr/>
          <a:lstStyle/>
          <a:p>
            <a:fld id="{9D33F0DA-64E6-4FCC-8AA9-7479504B7FDF}" type="slidenum">
              <a:rPr lang="en-US" smtClean="0"/>
              <a:t>18</a:t>
            </a:fld>
            <a:endParaRPr lang="en-US"/>
          </a:p>
        </p:txBody>
      </p:sp>
    </p:spTree>
    <p:extLst>
      <p:ext uri="{BB962C8B-B14F-4D97-AF65-F5344CB8AC3E}">
        <p14:creationId xmlns:p14="http://schemas.microsoft.com/office/powerpoint/2010/main" val="1234544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Twitter is another handy social media platform whose main features are posts, also called tweets. Posting on a regular base 2-3 per month helps you build your personal brand. Here, for example, I posted a tweet about where to find the slides of a lecture I gave, Ilaria posted a tweet about a recent paper from her lab and Francisco highlights his institute’s lecture series to which he also contributed. </a:t>
            </a:r>
          </a:p>
        </p:txBody>
      </p:sp>
      <p:sp>
        <p:nvSpPr>
          <p:cNvPr id="4" name="Foliennummernplatzhalter 3"/>
          <p:cNvSpPr>
            <a:spLocks noGrp="1"/>
          </p:cNvSpPr>
          <p:nvPr>
            <p:ph type="sldNum" sz="quarter" idx="5"/>
          </p:nvPr>
        </p:nvSpPr>
        <p:spPr/>
        <p:txBody>
          <a:bodyPr/>
          <a:lstStyle/>
          <a:p>
            <a:fld id="{9D33F0DA-64E6-4FCC-8AA9-7479504B7FDF}" type="slidenum">
              <a:rPr lang="en-US" smtClean="0"/>
              <a:t>19</a:t>
            </a:fld>
            <a:endParaRPr lang="en-US"/>
          </a:p>
        </p:txBody>
      </p:sp>
    </p:spTree>
    <p:extLst>
      <p:ext uri="{BB962C8B-B14F-4D97-AF65-F5344CB8AC3E}">
        <p14:creationId xmlns:p14="http://schemas.microsoft.com/office/powerpoint/2010/main" val="2592104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But, of course, you can also build your own platform in the form of a personal website to show your work. Here, different backends come with a different prize tag, e.g., creating a website on Squarespace or </a:t>
            </a:r>
            <a:r>
              <a:rPr lang="en-US" dirty="0" err="1"/>
              <a:t>Strato</a:t>
            </a:r>
            <a:r>
              <a:rPr lang="en-US" dirty="0"/>
              <a:t> will cost a few bucks per month, whereas a website on GitHub would be for free, but more time-consuming to make. Feel free to check out the three examples later. </a:t>
            </a:r>
          </a:p>
        </p:txBody>
      </p:sp>
      <p:sp>
        <p:nvSpPr>
          <p:cNvPr id="4" name="Foliennummernplatzhalter 3"/>
          <p:cNvSpPr>
            <a:spLocks noGrp="1"/>
          </p:cNvSpPr>
          <p:nvPr>
            <p:ph type="sldNum" sz="quarter" idx="5"/>
          </p:nvPr>
        </p:nvSpPr>
        <p:spPr/>
        <p:txBody>
          <a:bodyPr/>
          <a:lstStyle/>
          <a:p>
            <a:fld id="{9D33F0DA-64E6-4FCC-8AA9-7479504B7FDF}" type="slidenum">
              <a:rPr lang="en-US" smtClean="0"/>
              <a:t>20</a:t>
            </a:fld>
            <a:endParaRPr lang="en-US"/>
          </a:p>
        </p:txBody>
      </p:sp>
    </p:spTree>
    <p:extLst>
      <p:ext uri="{BB962C8B-B14F-4D97-AF65-F5344CB8AC3E}">
        <p14:creationId xmlns:p14="http://schemas.microsoft.com/office/powerpoint/2010/main" val="334498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 fast and free way to your own website or at least to free web space for a website is also provided by most Max Planck Institute. Just approach your IT department. </a:t>
            </a:r>
          </a:p>
        </p:txBody>
      </p:sp>
      <p:sp>
        <p:nvSpPr>
          <p:cNvPr id="4" name="Foliennummernplatzhalter 3"/>
          <p:cNvSpPr>
            <a:spLocks noGrp="1"/>
          </p:cNvSpPr>
          <p:nvPr>
            <p:ph type="sldNum" sz="quarter" idx="5"/>
          </p:nvPr>
        </p:nvSpPr>
        <p:spPr/>
        <p:txBody>
          <a:bodyPr/>
          <a:lstStyle/>
          <a:p>
            <a:fld id="{9D33F0DA-64E6-4FCC-8AA9-7479504B7FDF}" type="slidenum">
              <a:rPr lang="en-US" smtClean="0"/>
              <a:t>21</a:t>
            </a:fld>
            <a:endParaRPr lang="en-US"/>
          </a:p>
        </p:txBody>
      </p:sp>
    </p:spTree>
    <p:extLst>
      <p:ext uri="{BB962C8B-B14F-4D97-AF65-F5344CB8AC3E}">
        <p14:creationId xmlns:p14="http://schemas.microsoft.com/office/powerpoint/2010/main" val="514079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9D33F0DA-64E6-4FCC-8AA9-7479504B7FDF}" type="slidenum">
              <a:rPr lang="en-US" smtClean="0"/>
              <a:t>23</a:t>
            </a:fld>
            <a:endParaRPr lang="en-US"/>
          </a:p>
        </p:txBody>
      </p:sp>
    </p:spTree>
    <p:extLst>
      <p:ext uri="{BB962C8B-B14F-4D97-AF65-F5344CB8AC3E}">
        <p14:creationId xmlns:p14="http://schemas.microsoft.com/office/powerpoint/2010/main" val="1097186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When we think about brands, we usually have the logos of big companies in mind - like it’s displayed here - But you can also highlight your skills and experiences to your future employer like a company presents its services and products to customers. This type of branding is also referred to as personal branding and it is even more important in our modern digitalized world than ever. </a:t>
            </a:r>
          </a:p>
        </p:txBody>
      </p:sp>
      <p:sp>
        <p:nvSpPr>
          <p:cNvPr id="4" name="Foliennummernplatzhalter 3"/>
          <p:cNvSpPr>
            <a:spLocks noGrp="1"/>
          </p:cNvSpPr>
          <p:nvPr>
            <p:ph type="sldNum" sz="quarter" idx="5"/>
          </p:nvPr>
        </p:nvSpPr>
        <p:spPr/>
        <p:txBody>
          <a:bodyPr/>
          <a:lstStyle/>
          <a:p>
            <a:fld id="{9D33F0DA-64E6-4FCC-8AA9-7479504B7FDF}" type="slidenum">
              <a:rPr lang="en-US" smtClean="0"/>
              <a:t>2</a:t>
            </a:fld>
            <a:endParaRPr lang="en-US"/>
          </a:p>
        </p:txBody>
      </p:sp>
    </p:spTree>
    <p:extLst>
      <p:ext uri="{BB962C8B-B14F-4D97-AF65-F5344CB8AC3E}">
        <p14:creationId xmlns:p14="http://schemas.microsoft.com/office/powerpoint/2010/main" val="267669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9D33F0DA-64E6-4FCC-8AA9-7479504B7FDF}" type="slidenum">
              <a:rPr lang="en-US" smtClean="0"/>
              <a:t>24</a:t>
            </a:fld>
            <a:endParaRPr lang="en-US"/>
          </a:p>
        </p:txBody>
      </p:sp>
    </p:spTree>
    <p:extLst>
      <p:ext uri="{BB962C8B-B14F-4D97-AF65-F5344CB8AC3E}">
        <p14:creationId xmlns:p14="http://schemas.microsoft.com/office/powerpoint/2010/main" val="181824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9D33F0DA-64E6-4FCC-8AA9-7479504B7FDF}" type="slidenum">
              <a:rPr lang="en-US" smtClean="0"/>
              <a:t>25</a:t>
            </a:fld>
            <a:endParaRPr lang="en-US"/>
          </a:p>
        </p:txBody>
      </p:sp>
    </p:spTree>
    <p:extLst>
      <p:ext uri="{BB962C8B-B14F-4D97-AF65-F5344CB8AC3E}">
        <p14:creationId xmlns:p14="http://schemas.microsoft.com/office/powerpoint/2010/main" val="2340628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9D33F0DA-64E6-4FCC-8AA9-7479504B7FDF}" type="slidenum">
              <a:rPr lang="en-US" smtClean="0"/>
              <a:t>26</a:t>
            </a:fld>
            <a:endParaRPr lang="en-US"/>
          </a:p>
        </p:txBody>
      </p:sp>
    </p:spTree>
    <p:extLst>
      <p:ext uri="{BB962C8B-B14F-4D97-AF65-F5344CB8AC3E}">
        <p14:creationId xmlns:p14="http://schemas.microsoft.com/office/powerpoint/2010/main" val="1225607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let’s summarize…</a:t>
            </a:r>
          </a:p>
        </p:txBody>
      </p:sp>
      <p:sp>
        <p:nvSpPr>
          <p:cNvPr id="4" name="Foliennummernplatzhalter 3"/>
          <p:cNvSpPr>
            <a:spLocks noGrp="1"/>
          </p:cNvSpPr>
          <p:nvPr>
            <p:ph type="sldNum" sz="quarter" idx="5"/>
          </p:nvPr>
        </p:nvSpPr>
        <p:spPr/>
        <p:txBody>
          <a:bodyPr/>
          <a:lstStyle/>
          <a:p>
            <a:fld id="{9D33F0DA-64E6-4FCC-8AA9-7479504B7FDF}" type="slidenum">
              <a:rPr lang="en-US" smtClean="0"/>
              <a:t>29</a:t>
            </a:fld>
            <a:endParaRPr lang="en-US"/>
          </a:p>
        </p:txBody>
      </p:sp>
    </p:spTree>
    <p:extLst>
      <p:ext uri="{BB962C8B-B14F-4D97-AF65-F5344CB8AC3E}">
        <p14:creationId xmlns:p14="http://schemas.microsoft.com/office/powerpoint/2010/main" val="2004480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9D33F0DA-64E6-4FCC-8AA9-7479504B7FDF}" type="slidenum">
              <a:rPr lang="en-US" smtClean="0"/>
              <a:t>30</a:t>
            </a:fld>
            <a:endParaRPr lang="en-US"/>
          </a:p>
        </p:txBody>
      </p:sp>
    </p:spTree>
    <p:extLst>
      <p:ext uri="{BB962C8B-B14F-4D97-AF65-F5344CB8AC3E}">
        <p14:creationId xmlns:p14="http://schemas.microsoft.com/office/powerpoint/2010/main" val="3379233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9D33F0DA-64E6-4FCC-8AA9-7479504B7FDF}" type="slidenum">
              <a:rPr lang="en-US" smtClean="0"/>
              <a:t>31</a:t>
            </a:fld>
            <a:endParaRPr lang="en-US"/>
          </a:p>
        </p:txBody>
      </p:sp>
    </p:spTree>
    <p:extLst>
      <p:ext uri="{BB962C8B-B14F-4D97-AF65-F5344CB8AC3E}">
        <p14:creationId xmlns:p14="http://schemas.microsoft.com/office/powerpoint/2010/main" val="3724147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9D33F0DA-64E6-4FCC-8AA9-7479504B7FDF}" type="slidenum">
              <a:rPr lang="en-US" smtClean="0"/>
              <a:t>32</a:t>
            </a:fld>
            <a:endParaRPr lang="en-US"/>
          </a:p>
        </p:txBody>
      </p:sp>
    </p:spTree>
    <p:extLst>
      <p:ext uri="{BB962C8B-B14F-4D97-AF65-F5344CB8AC3E}">
        <p14:creationId xmlns:p14="http://schemas.microsoft.com/office/powerpoint/2010/main" val="121344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Thank you again for your attention. Please </a:t>
            </a:r>
            <a:r>
              <a:rPr lang="de-DE" dirty="0" err="1"/>
              <a:t>feel</a:t>
            </a:r>
            <a:r>
              <a:rPr lang="de-DE" dirty="0"/>
              <a:t> </a:t>
            </a:r>
            <a:r>
              <a:rPr lang="de-DE" dirty="0" err="1"/>
              <a:t>free</a:t>
            </a:r>
            <a:r>
              <a:rPr lang="de-DE" dirty="0"/>
              <a:t> </a:t>
            </a:r>
            <a:r>
              <a:rPr lang="de-DE" dirty="0" err="1"/>
              <a:t>to</a:t>
            </a:r>
            <a:r>
              <a:rPr lang="de-DE" dirty="0"/>
              <a:t> </a:t>
            </a:r>
            <a:r>
              <a:rPr lang="de-DE" dirty="0" err="1"/>
              <a:t>reach</a:t>
            </a:r>
            <a:r>
              <a:rPr lang="de-DE" dirty="0"/>
              <a:t> out in </a:t>
            </a:r>
            <a:r>
              <a:rPr lang="de-DE" dirty="0" err="1"/>
              <a:t>case</a:t>
            </a:r>
            <a:r>
              <a:rPr lang="de-DE" dirty="0"/>
              <a:t> </a:t>
            </a:r>
            <a:r>
              <a:rPr lang="de-DE" dirty="0" err="1"/>
              <a:t>of</a:t>
            </a:r>
            <a:r>
              <a:rPr lang="de-DE" dirty="0"/>
              <a:t> </a:t>
            </a:r>
            <a:r>
              <a:rPr lang="de-DE" dirty="0" err="1"/>
              <a:t>questions</a:t>
            </a:r>
            <a:r>
              <a:rPr lang="de-DE" dirty="0"/>
              <a:t>, and </a:t>
            </a:r>
            <a:r>
              <a:rPr lang="de-DE" dirty="0" err="1"/>
              <a:t>enjoy</a:t>
            </a:r>
            <a:r>
              <a:rPr lang="de-DE" dirty="0"/>
              <a:t> </a:t>
            </a:r>
            <a:r>
              <a:rPr lang="de-DE" dirty="0" err="1"/>
              <a:t>the</a:t>
            </a:r>
            <a:r>
              <a:rPr lang="de-DE" dirty="0"/>
              <a:t> </a:t>
            </a:r>
            <a:r>
              <a:rPr lang="de-DE" dirty="0" err="1"/>
              <a:t>rest</a:t>
            </a:r>
            <a:r>
              <a:rPr lang="de-DE" dirty="0"/>
              <a:t> </a:t>
            </a:r>
            <a:r>
              <a:rPr lang="de-DE" dirty="0" err="1"/>
              <a:t>of</a:t>
            </a:r>
            <a:r>
              <a:rPr lang="de-DE" dirty="0"/>
              <a:t> </a:t>
            </a:r>
            <a:r>
              <a:rPr lang="de-DE" dirty="0" err="1"/>
              <a:t>the</a:t>
            </a:r>
            <a:r>
              <a:rPr lang="de-DE" dirty="0"/>
              <a:t> </a:t>
            </a:r>
            <a:r>
              <a:rPr lang="de-DE" dirty="0" err="1"/>
              <a:t>symposium</a:t>
            </a:r>
            <a:r>
              <a:rPr lang="de-DE" dirty="0"/>
              <a:t>. Also, </a:t>
            </a:r>
            <a:r>
              <a:rPr lang="de-DE" dirty="0" err="1"/>
              <a:t>don‘t</a:t>
            </a:r>
            <a:r>
              <a:rPr lang="de-DE" dirty="0"/>
              <a:t> </a:t>
            </a:r>
            <a:r>
              <a:rPr lang="de-DE" dirty="0" err="1"/>
              <a:t>forget</a:t>
            </a:r>
            <a:r>
              <a:rPr lang="de-DE" dirty="0"/>
              <a:t> </a:t>
            </a:r>
            <a:r>
              <a:rPr lang="de-DE" dirty="0" err="1"/>
              <a:t>to</a:t>
            </a:r>
            <a:r>
              <a:rPr lang="de-DE" dirty="0"/>
              <a:t> check out </a:t>
            </a:r>
            <a:r>
              <a:rPr lang="de-DE" dirty="0" err="1"/>
              <a:t>the</a:t>
            </a:r>
            <a:r>
              <a:rPr lang="de-DE" dirty="0"/>
              <a:t> ZEISS </a:t>
            </a:r>
            <a:r>
              <a:rPr lang="de-DE" dirty="0" err="1"/>
              <a:t>job</a:t>
            </a:r>
            <a:r>
              <a:rPr lang="de-DE" dirty="0"/>
              <a:t> </a:t>
            </a:r>
            <a:r>
              <a:rPr lang="de-DE" dirty="0" err="1"/>
              <a:t>portal</a:t>
            </a:r>
            <a:r>
              <a:rPr lang="de-DE" dirty="0"/>
              <a:t>. </a:t>
            </a:r>
            <a:r>
              <a:rPr lang="de-DE" dirty="0" err="1"/>
              <a:t>We</a:t>
            </a:r>
            <a:r>
              <a:rPr lang="de-DE" dirty="0"/>
              <a:t> </a:t>
            </a:r>
            <a:r>
              <a:rPr lang="de-DE" dirty="0" err="1"/>
              <a:t>always</a:t>
            </a:r>
            <a:r>
              <a:rPr lang="de-DE" dirty="0"/>
              <a:t> </a:t>
            </a:r>
            <a:r>
              <a:rPr lang="de-DE" dirty="0" err="1"/>
              <a:t>search</a:t>
            </a:r>
            <a:r>
              <a:rPr lang="de-DE" dirty="0"/>
              <a:t> </a:t>
            </a:r>
            <a:r>
              <a:rPr lang="de-DE" dirty="0" err="1"/>
              <a:t>for</a:t>
            </a:r>
            <a:r>
              <a:rPr lang="de-DE" dirty="0"/>
              <a:t> </a:t>
            </a:r>
            <a:r>
              <a:rPr lang="de-DE" dirty="0" err="1"/>
              <a:t>talented</a:t>
            </a:r>
            <a:r>
              <a:rPr lang="de-DE" dirty="0"/>
              <a:t> </a:t>
            </a:r>
            <a:r>
              <a:rPr lang="de-DE" dirty="0" err="1"/>
              <a:t>scientists</a:t>
            </a:r>
            <a:r>
              <a:rPr lang="de-DE" dirty="0"/>
              <a:t> </a:t>
            </a:r>
            <a:r>
              <a:rPr lang="de-DE" dirty="0" err="1"/>
              <a:t>from</a:t>
            </a:r>
            <a:r>
              <a:rPr lang="de-DE" dirty="0"/>
              <a:t> all </a:t>
            </a:r>
            <a:r>
              <a:rPr lang="de-DE" dirty="0" err="1"/>
              <a:t>fields</a:t>
            </a:r>
            <a:r>
              <a:rPr lang="de-DE" dirty="0"/>
              <a:t>. Bye!</a:t>
            </a:r>
          </a:p>
        </p:txBody>
      </p:sp>
      <p:sp>
        <p:nvSpPr>
          <p:cNvPr id="4" name="Foliennummernplatzhalter 3"/>
          <p:cNvSpPr>
            <a:spLocks noGrp="1"/>
          </p:cNvSpPr>
          <p:nvPr>
            <p:ph type="sldNum" sz="quarter" idx="5"/>
          </p:nvPr>
        </p:nvSpPr>
        <p:spPr/>
        <p:txBody>
          <a:bodyPr/>
          <a:lstStyle/>
          <a:p>
            <a:fld id="{9D33F0DA-64E6-4FCC-8AA9-7479504B7FDF}" type="slidenum">
              <a:rPr lang="en-US" smtClean="0"/>
              <a:t>33</a:t>
            </a:fld>
            <a:endParaRPr lang="en-US"/>
          </a:p>
        </p:txBody>
      </p:sp>
    </p:spTree>
    <p:extLst>
      <p:ext uri="{BB962C8B-B14F-4D97-AF65-F5344CB8AC3E}">
        <p14:creationId xmlns:p14="http://schemas.microsoft.com/office/powerpoint/2010/main" val="498605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Tim Ferriss described it as follows… </a:t>
            </a:r>
          </a:p>
        </p:txBody>
      </p:sp>
      <p:sp>
        <p:nvSpPr>
          <p:cNvPr id="4" name="Foliennummernplatzhalter 3"/>
          <p:cNvSpPr>
            <a:spLocks noGrp="1"/>
          </p:cNvSpPr>
          <p:nvPr>
            <p:ph type="sldNum" sz="quarter" idx="5"/>
          </p:nvPr>
        </p:nvSpPr>
        <p:spPr/>
        <p:txBody>
          <a:bodyPr/>
          <a:lstStyle/>
          <a:p>
            <a:fld id="{9D33F0DA-64E6-4FCC-8AA9-7479504B7FDF}" type="slidenum">
              <a:rPr lang="en-US" smtClean="0"/>
              <a:t>3</a:t>
            </a:fld>
            <a:endParaRPr lang="en-US"/>
          </a:p>
        </p:txBody>
      </p:sp>
    </p:spTree>
    <p:extLst>
      <p:ext uri="{BB962C8B-B14F-4D97-AF65-F5344CB8AC3E}">
        <p14:creationId xmlns:p14="http://schemas.microsoft.com/office/powerpoint/2010/main" val="2394044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but what are the exact benefits of a personal brand or even an online one?</a:t>
            </a:r>
          </a:p>
        </p:txBody>
      </p:sp>
      <p:sp>
        <p:nvSpPr>
          <p:cNvPr id="4" name="Foliennummernplatzhalter 3"/>
          <p:cNvSpPr>
            <a:spLocks noGrp="1"/>
          </p:cNvSpPr>
          <p:nvPr>
            <p:ph type="sldNum" sz="quarter" idx="5"/>
          </p:nvPr>
        </p:nvSpPr>
        <p:spPr/>
        <p:txBody>
          <a:bodyPr/>
          <a:lstStyle/>
          <a:p>
            <a:fld id="{9D33F0DA-64E6-4FCC-8AA9-7479504B7FDF}" type="slidenum">
              <a:rPr lang="en-US" smtClean="0"/>
              <a:t>7</a:t>
            </a:fld>
            <a:endParaRPr lang="en-US"/>
          </a:p>
        </p:txBody>
      </p:sp>
    </p:spTree>
    <p:extLst>
      <p:ext uri="{BB962C8B-B14F-4D97-AF65-F5344CB8AC3E}">
        <p14:creationId xmlns:p14="http://schemas.microsoft.com/office/powerpoint/2010/main" val="354467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four most significant benefits of establishing a personal brand online are the following: First, personal branding helps build your credibility because you actively show people that you have the expertise they are looking for. 2. Then, by putting yourself out there, you also have better chances to build relationships and networks within and outside your field of expertise (you are findable). 3. Furthermore, by having a brand online, you get free advertising for your skills and service, and lastly, you establish yourself as an expert without having sponsors or supporters of any kind. </a:t>
            </a:r>
          </a:p>
          <a:p>
            <a:endParaRPr lang="en-US" dirty="0"/>
          </a:p>
          <a:p>
            <a:r>
              <a:rPr lang="en-US" dirty="0"/>
              <a:t>All these benefits help you in the end with your job hunt, finding collaborations, and in general, will be a key to your career success. </a:t>
            </a:r>
          </a:p>
        </p:txBody>
      </p:sp>
      <p:sp>
        <p:nvSpPr>
          <p:cNvPr id="4" name="Foliennummernplatzhalter 3"/>
          <p:cNvSpPr>
            <a:spLocks noGrp="1"/>
          </p:cNvSpPr>
          <p:nvPr>
            <p:ph type="sldNum" sz="quarter" idx="5"/>
          </p:nvPr>
        </p:nvSpPr>
        <p:spPr/>
        <p:txBody>
          <a:bodyPr/>
          <a:lstStyle/>
          <a:p>
            <a:fld id="{9D33F0DA-64E6-4FCC-8AA9-7479504B7FDF}" type="slidenum">
              <a:rPr lang="en-US" smtClean="0"/>
              <a:t>8</a:t>
            </a:fld>
            <a:endParaRPr lang="en-US"/>
          </a:p>
        </p:txBody>
      </p:sp>
    </p:spTree>
    <p:extLst>
      <p:ext uri="{BB962C8B-B14F-4D97-AF65-F5344CB8AC3E}">
        <p14:creationId xmlns:p14="http://schemas.microsoft.com/office/powerpoint/2010/main" val="2373013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Let’s have a closer looks at why a personal brand is so crucial for job hunting…</a:t>
            </a:r>
          </a:p>
        </p:txBody>
      </p:sp>
      <p:sp>
        <p:nvSpPr>
          <p:cNvPr id="4" name="Foliennummernplatzhalter 3"/>
          <p:cNvSpPr>
            <a:spLocks noGrp="1"/>
          </p:cNvSpPr>
          <p:nvPr>
            <p:ph type="sldNum" sz="quarter" idx="5"/>
          </p:nvPr>
        </p:nvSpPr>
        <p:spPr/>
        <p:txBody>
          <a:bodyPr/>
          <a:lstStyle/>
          <a:p>
            <a:fld id="{9D33F0DA-64E6-4FCC-8AA9-7479504B7FDF}" type="slidenum">
              <a:rPr lang="en-US" smtClean="0"/>
              <a:t>9</a:t>
            </a:fld>
            <a:endParaRPr lang="en-US"/>
          </a:p>
        </p:txBody>
      </p:sp>
    </p:spTree>
    <p:extLst>
      <p:ext uri="{BB962C8B-B14F-4D97-AF65-F5344CB8AC3E}">
        <p14:creationId xmlns:p14="http://schemas.microsoft.com/office/powerpoint/2010/main" val="166803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To summarize…</a:t>
            </a:r>
          </a:p>
        </p:txBody>
      </p:sp>
      <p:sp>
        <p:nvSpPr>
          <p:cNvPr id="4" name="Foliennummernplatzhalter 3"/>
          <p:cNvSpPr>
            <a:spLocks noGrp="1"/>
          </p:cNvSpPr>
          <p:nvPr>
            <p:ph type="sldNum" sz="quarter" idx="5"/>
          </p:nvPr>
        </p:nvSpPr>
        <p:spPr/>
        <p:txBody>
          <a:bodyPr/>
          <a:lstStyle/>
          <a:p>
            <a:fld id="{9D33F0DA-64E6-4FCC-8AA9-7479504B7FDF}" type="slidenum">
              <a:rPr lang="en-US" smtClean="0"/>
              <a:t>10</a:t>
            </a:fld>
            <a:endParaRPr lang="en-US"/>
          </a:p>
        </p:txBody>
      </p:sp>
    </p:spTree>
    <p:extLst>
      <p:ext uri="{BB962C8B-B14F-4D97-AF65-F5344CB8AC3E}">
        <p14:creationId xmlns:p14="http://schemas.microsoft.com/office/powerpoint/2010/main" val="2003692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Let’s have a closer looks at why a personal brand is so crucial for job hunting…</a:t>
            </a:r>
          </a:p>
        </p:txBody>
      </p:sp>
      <p:sp>
        <p:nvSpPr>
          <p:cNvPr id="4" name="Foliennummernplatzhalter 3"/>
          <p:cNvSpPr>
            <a:spLocks noGrp="1"/>
          </p:cNvSpPr>
          <p:nvPr>
            <p:ph type="sldNum" sz="quarter" idx="5"/>
          </p:nvPr>
        </p:nvSpPr>
        <p:spPr/>
        <p:txBody>
          <a:bodyPr/>
          <a:lstStyle/>
          <a:p>
            <a:fld id="{9D33F0DA-64E6-4FCC-8AA9-7479504B7FDF}" type="slidenum">
              <a:rPr lang="en-US" smtClean="0"/>
              <a:t>11</a:t>
            </a:fld>
            <a:endParaRPr lang="en-US"/>
          </a:p>
        </p:txBody>
      </p:sp>
    </p:spTree>
    <p:extLst>
      <p:ext uri="{BB962C8B-B14F-4D97-AF65-F5344CB8AC3E}">
        <p14:creationId xmlns:p14="http://schemas.microsoft.com/office/powerpoint/2010/main" val="1671071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So now that we know why we need a brand online let’s learn how to go about it…</a:t>
            </a:r>
          </a:p>
        </p:txBody>
      </p:sp>
      <p:sp>
        <p:nvSpPr>
          <p:cNvPr id="4" name="Foliennummernplatzhalter 3"/>
          <p:cNvSpPr>
            <a:spLocks noGrp="1"/>
          </p:cNvSpPr>
          <p:nvPr>
            <p:ph type="sldNum" sz="quarter" idx="5"/>
          </p:nvPr>
        </p:nvSpPr>
        <p:spPr/>
        <p:txBody>
          <a:bodyPr/>
          <a:lstStyle/>
          <a:p>
            <a:fld id="{9D33F0DA-64E6-4FCC-8AA9-7479504B7FDF}" type="slidenum">
              <a:rPr lang="en-US" smtClean="0"/>
              <a:t>12</a:t>
            </a:fld>
            <a:endParaRPr lang="en-US"/>
          </a:p>
        </p:txBody>
      </p:sp>
    </p:spTree>
    <p:extLst>
      <p:ext uri="{BB962C8B-B14F-4D97-AF65-F5344CB8AC3E}">
        <p14:creationId xmlns:p14="http://schemas.microsoft.com/office/powerpoint/2010/main" val="2606245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30C63-7DF8-4BE4-813B-868744A6FC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745A14-7341-4A79-B725-2FECAC4A2C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4A4F91-0547-4284-AA72-DBD4545D9556}"/>
              </a:ext>
            </a:extLst>
          </p:cNvPr>
          <p:cNvSpPr>
            <a:spLocks noGrp="1"/>
          </p:cNvSpPr>
          <p:nvPr>
            <p:ph type="dt" sz="half" idx="10"/>
          </p:nvPr>
        </p:nvSpPr>
        <p:spPr/>
        <p:txBody>
          <a:bodyPr/>
          <a:lstStyle/>
          <a:p>
            <a:fld id="{244A6B28-88E6-4381-8483-D39D2C70E31E}" type="datetime1">
              <a:rPr lang="en-US" smtClean="0"/>
              <a:t>9/26/2022</a:t>
            </a:fld>
            <a:endParaRPr lang="en-US"/>
          </a:p>
        </p:txBody>
      </p:sp>
      <p:sp>
        <p:nvSpPr>
          <p:cNvPr id="5" name="Footer Placeholder 4">
            <a:extLst>
              <a:ext uri="{FF2B5EF4-FFF2-40B4-BE49-F238E27FC236}">
                <a16:creationId xmlns:a16="http://schemas.microsoft.com/office/drawing/2014/main" id="{1B61AA0C-7B42-410F-9B31-63AED63DEB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8D388-A800-4FD8-8E37-D71F7F3F05A1}"/>
              </a:ext>
            </a:extLst>
          </p:cNvPr>
          <p:cNvSpPr>
            <a:spLocks noGrp="1"/>
          </p:cNvSpPr>
          <p:nvPr>
            <p:ph type="sldNum" sz="quarter" idx="12"/>
          </p:nvPr>
        </p:nvSpPr>
        <p:spPr/>
        <p:txBody>
          <a:bodyPr/>
          <a:lstStyle/>
          <a:p>
            <a:fld id="{59549590-1E34-4AE1-AA15-60B76DDD0ACA}" type="slidenum">
              <a:rPr lang="en-US" smtClean="0"/>
              <a:t>‹Nr.›</a:t>
            </a:fld>
            <a:endParaRPr lang="en-US"/>
          </a:p>
        </p:txBody>
      </p:sp>
    </p:spTree>
    <p:extLst>
      <p:ext uri="{BB962C8B-B14F-4D97-AF65-F5344CB8AC3E}">
        <p14:creationId xmlns:p14="http://schemas.microsoft.com/office/powerpoint/2010/main" val="4219522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47362-3261-44D2-9B14-F2752DDFFE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F91659-7B32-49A2-9889-D41BC001DF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EBED8-7C03-4D5E-9DB2-FC466E34F5FA}"/>
              </a:ext>
            </a:extLst>
          </p:cNvPr>
          <p:cNvSpPr>
            <a:spLocks noGrp="1"/>
          </p:cNvSpPr>
          <p:nvPr>
            <p:ph type="dt" sz="half" idx="10"/>
          </p:nvPr>
        </p:nvSpPr>
        <p:spPr/>
        <p:txBody>
          <a:bodyPr/>
          <a:lstStyle/>
          <a:p>
            <a:fld id="{0A7C96B6-761E-4A97-A311-8E50E0466088}" type="datetime1">
              <a:rPr lang="en-US" smtClean="0"/>
              <a:t>9/26/2022</a:t>
            </a:fld>
            <a:endParaRPr lang="en-US"/>
          </a:p>
        </p:txBody>
      </p:sp>
      <p:sp>
        <p:nvSpPr>
          <p:cNvPr id="5" name="Footer Placeholder 4">
            <a:extLst>
              <a:ext uri="{FF2B5EF4-FFF2-40B4-BE49-F238E27FC236}">
                <a16:creationId xmlns:a16="http://schemas.microsoft.com/office/drawing/2014/main" id="{892F57CA-B424-4F4B-AE9D-F5ED103F2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63977-9D6C-4D53-A858-23DE17F91B98}"/>
              </a:ext>
            </a:extLst>
          </p:cNvPr>
          <p:cNvSpPr>
            <a:spLocks noGrp="1"/>
          </p:cNvSpPr>
          <p:nvPr>
            <p:ph type="sldNum" sz="quarter" idx="12"/>
          </p:nvPr>
        </p:nvSpPr>
        <p:spPr/>
        <p:txBody>
          <a:bodyPr/>
          <a:lstStyle/>
          <a:p>
            <a:fld id="{59549590-1E34-4AE1-AA15-60B76DDD0ACA}" type="slidenum">
              <a:rPr lang="en-US" smtClean="0"/>
              <a:t>‹Nr.›</a:t>
            </a:fld>
            <a:endParaRPr lang="en-US"/>
          </a:p>
        </p:txBody>
      </p:sp>
    </p:spTree>
    <p:extLst>
      <p:ext uri="{BB962C8B-B14F-4D97-AF65-F5344CB8AC3E}">
        <p14:creationId xmlns:p14="http://schemas.microsoft.com/office/powerpoint/2010/main" val="3275151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DB0D31-5ED7-42CD-B643-570572F765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A1EC5D-01E7-480F-8929-6D8A550F23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61C2-B894-4098-B3CA-5E8FCEF8326A}"/>
              </a:ext>
            </a:extLst>
          </p:cNvPr>
          <p:cNvSpPr>
            <a:spLocks noGrp="1"/>
          </p:cNvSpPr>
          <p:nvPr>
            <p:ph type="dt" sz="half" idx="10"/>
          </p:nvPr>
        </p:nvSpPr>
        <p:spPr/>
        <p:txBody>
          <a:bodyPr/>
          <a:lstStyle/>
          <a:p>
            <a:fld id="{E1558A8E-FF5F-4A7E-9CE4-B812DCFA1F98}" type="datetime1">
              <a:rPr lang="en-US" smtClean="0"/>
              <a:t>9/26/2022</a:t>
            </a:fld>
            <a:endParaRPr lang="en-US"/>
          </a:p>
        </p:txBody>
      </p:sp>
      <p:sp>
        <p:nvSpPr>
          <p:cNvPr id="5" name="Footer Placeholder 4">
            <a:extLst>
              <a:ext uri="{FF2B5EF4-FFF2-40B4-BE49-F238E27FC236}">
                <a16:creationId xmlns:a16="http://schemas.microsoft.com/office/drawing/2014/main" id="{FC67E9F2-5AD4-4290-A658-45359A40B8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D6289F-1E6C-42B7-A65D-2982B247BD5D}"/>
              </a:ext>
            </a:extLst>
          </p:cNvPr>
          <p:cNvSpPr>
            <a:spLocks noGrp="1"/>
          </p:cNvSpPr>
          <p:nvPr>
            <p:ph type="sldNum" sz="quarter" idx="12"/>
          </p:nvPr>
        </p:nvSpPr>
        <p:spPr/>
        <p:txBody>
          <a:bodyPr/>
          <a:lstStyle/>
          <a:p>
            <a:fld id="{59549590-1E34-4AE1-AA15-60B76DDD0ACA}" type="slidenum">
              <a:rPr lang="en-US" smtClean="0"/>
              <a:t>‹Nr.›</a:t>
            </a:fld>
            <a:endParaRPr lang="en-US"/>
          </a:p>
        </p:txBody>
      </p:sp>
    </p:spTree>
    <p:extLst>
      <p:ext uri="{BB962C8B-B14F-4D97-AF65-F5344CB8AC3E}">
        <p14:creationId xmlns:p14="http://schemas.microsoft.com/office/powerpoint/2010/main" val="372170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A4B17-F5C0-4E85-9623-B9CF48BF60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342415-77D7-4F80-A1E4-929FC5D771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9A496-83E9-4E4E-AF10-815B99810B48}"/>
              </a:ext>
            </a:extLst>
          </p:cNvPr>
          <p:cNvSpPr>
            <a:spLocks noGrp="1"/>
          </p:cNvSpPr>
          <p:nvPr>
            <p:ph type="dt" sz="half" idx="10"/>
          </p:nvPr>
        </p:nvSpPr>
        <p:spPr/>
        <p:txBody>
          <a:bodyPr/>
          <a:lstStyle/>
          <a:p>
            <a:fld id="{3AF4E1C7-69C2-4458-991E-E5545536DE1E}" type="datetime1">
              <a:rPr lang="en-US" smtClean="0"/>
              <a:t>9/26/2022</a:t>
            </a:fld>
            <a:endParaRPr lang="en-US"/>
          </a:p>
        </p:txBody>
      </p:sp>
      <p:sp>
        <p:nvSpPr>
          <p:cNvPr id="5" name="Footer Placeholder 4">
            <a:extLst>
              <a:ext uri="{FF2B5EF4-FFF2-40B4-BE49-F238E27FC236}">
                <a16:creationId xmlns:a16="http://schemas.microsoft.com/office/drawing/2014/main" id="{7EA2C6D0-48D7-4AF6-8E48-B15ED4967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A58C0-586E-4BB4-99AC-073D806B4DDA}"/>
              </a:ext>
            </a:extLst>
          </p:cNvPr>
          <p:cNvSpPr>
            <a:spLocks noGrp="1"/>
          </p:cNvSpPr>
          <p:nvPr>
            <p:ph type="sldNum" sz="quarter" idx="12"/>
          </p:nvPr>
        </p:nvSpPr>
        <p:spPr/>
        <p:txBody>
          <a:bodyPr/>
          <a:lstStyle/>
          <a:p>
            <a:fld id="{59549590-1E34-4AE1-AA15-60B76DDD0ACA}" type="slidenum">
              <a:rPr lang="en-US" smtClean="0"/>
              <a:t>‹Nr.›</a:t>
            </a:fld>
            <a:endParaRPr lang="en-US"/>
          </a:p>
        </p:txBody>
      </p:sp>
    </p:spTree>
    <p:extLst>
      <p:ext uri="{BB962C8B-B14F-4D97-AF65-F5344CB8AC3E}">
        <p14:creationId xmlns:p14="http://schemas.microsoft.com/office/powerpoint/2010/main" val="2958273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4B2B3-F046-4397-96CE-CDEAF736D3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C23448-7117-4709-B9E3-55E326E05C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2E7DB0-7417-4085-B753-C9A64AB8F057}"/>
              </a:ext>
            </a:extLst>
          </p:cNvPr>
          <p:cNvSpPr>
            <a:spLocks noGrp="1"/>
          </p:cNvSpPr>
          <p:nvPr>
            <p:ph type="dt" sz="half" idx="10"/>
          </p:nvPr>
        </p:nvSpPr>
        <p:spPr/>
        <p:txBody>
          <a:bodyPr/>
          <a:lstStyle/>
          <a:p>
            <a:fld id="{58B9B2BB-BE52-418B-A6E6-BB0D01963686}" type="datetime1">
              <a:rPr lang="en-US" smtClean="0"/>
              <a:t>9/26/2022</a:t>
            </a:fld>
            <a:endParaRPr lang="en-US"/>
          </a:p>
        </p:txBody>
      </p:sp>
      <p:sp>
        <p:nvSpPr>
          <p:cNvPr id="5" name="Footer Placeholder 4">
            <a:extLst>
              <a:ext uri="{FF2B5EF4-FFF2-40B4-BE49-F238E27FC236}">
                <a16:creationId xmlns:a16="http://schemas.microsoft.com/office/drawing/2014/main" id="{8E2F20AE-3076-4843-AC4C-D325FE0AE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DC7957-C82B-458E-ACCB-3C0BB25149F2}"/>
              </a:ext>
            </a:extLst>
          </p:cNvPr>
          <p:cNvSpPr>
            <a:spLocks noGrp="1"/>
          </p:cNvSpPr>
          <p:nvPr>
            <p:ph type="sldNum" sz="quarter" idx="12"/>
          </p:nvPr>
        </p:nvSpPr>
        <p:spPr/>
        <p:txBody>
          <a:bodyPr/>
          <a:lstStyle/>
          <a:p>
            <a:fld id="{59549590-1E34-4AE1-AA15-60B76DDD0ACA}" type="slidenum">
              <a:rPr lang="en-US" smtClean="0"/>
              <a:t>‹Nr.›</a:t>
            </a:fld>
            <a:endParaRPr lang="en-US"/>
          </a:p>
        </p:txBody>
      </p:sp>
    </p:spTree>
    <p:extLst>
      <p:ext uri="{BB962C8B-B14F-4D97-AF65-F5344CB8AC3E}">
        <p14:creationId xmlns:p14="http://schemas.microsoft.com/office/powerpoint/2010/main" val="64786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90C12-71BA-415D-8CC7-1FB434CDE7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9DCAE4-2515-4632-B9ED-A9D0D68B9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9CF09D-6EA9-4711-A202-26DD6F04E2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EC6227-32BB-4231-8096-BDD6B936AE3B}"/>
              </a:ext>
            </a:extLst>
          </p:cNvPr>
          <p:cNvSpPr>
            <a:spLocks noGrp="1"/>
          </p:cNvSpPr>
          <p:nvPr>
            <p:ph type="dt" sz="half" idx="10"/>
          </p:nvPr>
        </p:nvSpPr>
        <p:spPr/>
        <p:txBody>
          <a:bodyPr/>
          <a:lstStyle/>
          <a:p>
            <a:fld id="{0F5B9AF5-FFAA-4A8F-B8CE-E18DCE1AF155}" type="datetime1">
              <a:rPr lang="en-US" smtClean="0"/>
              <a:t>9/26/2022</a:t>
            </a:fld>
            <a:endParaRPr lang="en-US"/>
          </a:p>
        </p:txBody>
      </p:sp>
      <p:sp>
        <p:nvSpPr>
          <p:cNvPr id="6" name="Footer Placeholder 5">
            <a:extLst>
              <a:ext uri="{FF2B5EF4-FFF2-40B4-BE49-F238E27FC236}">
                <a16:creationId xmlns:a16="http://schemas.microsoft.com/office/drawing/2014/main" id="{28F110DD-4AAB-4B75-9A1A-87B34AF47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3BC763-D4C2-4E81-B4ED-F85790EBBEE0}"/>
              </a:ext>
            </a:extLst>
          </p:cNvPr>
          <p:cNvSpPr>
            <a:spLocks noGrp="1"/>
          </p:cNvSpPr>
          <p:nvPr>
            <p:ph type="sldNum" sz="quarter" idx="12"/>
          </p:nvPr>
        </p:nvSpPr>
        <p:spPr/>
        <p:txBody>
          <a:bodyPr/>
          <a:lstStyle/>
          <a:p>
            <a:fld id="{59549590-1E34-4AE1-AA15-60B76DDD0ACA}" type="slidenum">
              <a:rPr lang="en-US" smtClean="0"/>
              <a:t>‹Nr.›</a:t>
            </a:fld>
            <a:endParaRPr lang="en-US"/>
          </a:p>
        </p:txBody>
      </p:sp>
    </p:spTree>
    <p:extLst>
      <p:ext uri="{BB962C8B-B14F-4D97-AF65-F5344CB8AC3E}">
        <p14:creationId xmlns:p14="http://schemas.microsoft.com/office/powerpoint/2010/main" val="2805746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F5B8D-FF2B-4DC6-8CCA-35FBD6A7F0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70ED2F-D6E0-444C-A3C1-008A7CCC6E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00FEA0-AEA7-4A5F-995B-430E1C6C34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AA67DE-E23B-411C-AA09-4B9268781D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90DE2A-FCA5-4EDE-9A11-9A3FECDA94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31CE9E-822E-4931-9E45-247F7BCE6035}"/>
              </a:ext>
            </a:extLst>
          </p:cNvPr>
          <p:cNvSpPr>
            <a:spLocks noGrp="1"/>
          </p:cNvSpPr>
          <p:nvPr>
            <p:ph type="dt" sz="half" idx="10"/>
          </p:nvPr>
        </p:nvSpPr>
        <p:spPr/>
        <p:txBody>
          <a:bodyPr/>
          <a:lstStyle/>
          <a:p>
            <a:fld id="{1F1A28C1-8436-4E19-B0E9-CF9978A0226B}" type="datetime1">
              <a:rPr lang="en-US" smtClean="0"/>
              <a:t>9/26/2022</a:t>
            </a:fld>
            <a:endParaRPr lang="en-US"/>
          </a:p>
        </p:txBody>
      </p:sp>
      <p:sp>
        <p:nvSpPr>
          <p:cNvPr id="8" name="Footer Placeholder 7">
            <a:extLst>
              <a:ext uri="{FF2B5EF4-FFF2-40B4-BE49-F238E27FC236}">
                <a16:creationId xmlns:a16="http://schemas.microsoft.com/office/drawing/2014/main" id="{B037A5B5-1423-45AE-8B36-A4A1A3B976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3F7386-4C75-4E06-8BF1-3402D2B10874}"/>
              </a:ext>
            </a:extLst>
          </p:cNvPr>
          <p:cNvSpPr>
            <a:spLocks noGrp="1"/>
          </p:cNvSpPr>
          <p:nvPr>
            <p:ph type="sldNum" sz="quarter" idx="12"/>
          </p:nvPr>
        </p:nvSpPr>
        <p:spPr/>
        <p:txBody>
          <a:bodyPr/>
          <a:lstStyle/>
          <a:p>
            <a:fld id="{59549590-1E34-4AE1-AA15-60B76DDD0ACA}" type="slidenum">
              <a:rPr lang="en-US" smtClean="0"/>
              <a:t>‹Nr.›</a:t>
            </a:fld>
            <a:endParaRPr lang="en-US"/>
          </a:p>
        </p:txBody>
      </p:sp>
    </p:spTree>
    <p:extLst>
      <p:ext uri="{BB962C8B-B14F-4D97-AF65-F5344CB8AC3E}">
        <p14:creationId xmlns:p14="http://schemas.microsoft.com/office/powerpoint/2010/main" val="823527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A4EC4-FCC8-4158-9929-7C981D7917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4C47E1-94F2-4C5F-B4A2-F1E4D887F0B4}"/>
              </a:ext>
            </a:extLst>
          </p:cNvPr>
          <p:cNvSpPr>
            <a:spLocks noGrp="1"/>
          </p:cNvSpPr>
          <p:nvPr>
            <p:ph type="dt" sz="half" idx="10"/>
          </p:nvPr>
        </p:nvSpPr>
        <p:spPr/>
        <p:txBody>
          <a:bodyPr/>
          <a:lstStyle/>
          <a:p>
            <a:fld id="{8A42E38B-3CF3-4E1E-9A7C-4EDA8277FA0D}" type="datetime1">
              <a:rPr lang="en-US" smtClean="0"/>
              <a:t>9/26/2022</a:t>
            </a:fld>
            <a:endParaRPr lang="en-US"/>
          </a:p>
        </p:txBody>
      </p:sp>
      <p:sp>
        <p:nvSpPr>
          <p:cNvPr id="4" name="Footer Placeholder 3">
            <a:extLst>
              <a:ext uri="{FF2B5EF4-FFF2-40B4-BE49-F238E27FC236}">
                <a16:creationId xmlns:a16="http://schemas.microsoft.com/office/drawing/2014/main" id="{CF8D36D2-E527-4365-BAD3-32475E7C49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2EDABB-6B7B-479F-8F55-201CF966EBC9}"/>
              </a:ext>
            </a:extLst>
          </p:cNvPr>
          <p:cNvSpPr>
            <a:spLocks noGrp="1"/>
          </p:cNvSpPr>
          <p:nvPr>
            <p:ph type="sldNum" sz="quarter" idx="12"/>
          </p:nvPr>
        </p:nvSpPr>
        <p:spPr/>
        <p:txBody>
          <a:bodyPr/>
          <a:lstStyle/>
          <a:p>
            <a:fld id="{59549590-1E34-4AE1-AA15-60B76DDD0ACA}" type="slidenum">
              <a:rPr lang="en-US" smtClean="0"/>
              <a:t>‹Nr.›</a:t>
            </a:fld>
            <a:endParaRPr lang="en-US"/>
          </a:p>
        </p:txBody>
      </p:sp>
    </p:spTree>
    <p:extLst>
      <p:ext uri="{BB962C8B-B14F-4D97-AF65-F5344CB8AC3E}">
        <p14:creationId xmlns:p14="http://schemas.microsoft.com/office/powerpoint/2010/main" val="4015217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29D6EF-EB9F-4B4A-9054-5297000E224F}"/>
              </a:ext>
            </a:extLst>
          </p:cNvPr>
          <p:cNvSpPr>
            <a:spLocks noGrp="1"/>
          </p:cNvSpPr>
          <p:nvPr>
            <p:ph type="dt" sz="half" idx="10"/>
          </p:nvPr>
        </p:nvSpPr>
        <p:spPr/>
        <p:txBody>
          <a:bodyPr/>
          <a:lstStyle/>
          <a:p>
            <a:fld id="{BBD7591C-94B2-4A51-9EE7-036770B36106}" type="datetime1">
              <a:rPr lang="en-US" smtClean="0"/>
              <a:t>9/26/2022</a:t>
            </a:fld>
            <a:endParaRPr lang="en-US"/>
          </a:p>
        </p:txBody>
      </p:sp>
      <p:sp>
        <p:nvSpPr>
          <p:cNvPr id="3" name="Footer Placeholder 2">
            <a:extLst>
              <a:ext uri="{FF2B5EF4-FFF2-40B4-BE49-F238E27FC236}">
                <a16:creationId xmlns:a16="http://schemas.microsoft.com/office/drawing/2014/main" id="{0B45B9B4-ECD0-4CF5-8384-2C4E40DA9A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E4CF32-00E1-47CC-867F-3F594508C5B4}"/>
              </a:ext>
            </a:extLst>
          </p:cNvPr>
          <p:cNvSpPr>
            <a:spLocks noGrp="1"/>
          </p:cNvSpPr>
          <p:nvPr>
            <p:ph type="sldNum" sz="quarter" idx="12"/>
          </p:nvPr>
        </p:nvSpPr>
        <p:spPr/>
        <p:txBody>
          <a:bodyPr/>
          <a:lstStyle/>
          <a:p>
            <a:fld id="{59549590-1E34-4AE1-AA15-60B76DDD0ACA}" type="slidenum">
              <a:rPr lang="en-US" smtClean="0"/>
              <a:t>‹Nr.›</a:t>
            </a:fld>
            <a:endParaRPr lang="en-US"/>
          </a:p>
        </p:txBody>
      </p:sp>
    </p:spTree>
    <p:extLst>
      <p:ext uri="{BB962C8B-B14F-4D97-AF65-F5344CB8AC3E}">
        <p14:creationId xmlns:p14="http://schemas.microsoft.com/office/powerpoint/2010/main" val="302603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8621-90E0-4B2F-A55F-7CB7577341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D26396-6D0D-4CA7-BBDC-C224B410F6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F35725-5A61-4085-9AF6-4C7DF3765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65A277-741F-40DC-B1F4-01B5AA595EDB}"/>
              </a:ext>
            </a:extLst>
          </p:cNvPr>
          <p:cNvSpPr>
            <a:spLocks noGrp="1"/>
          </p:cNvSpPr>
          <p:nvPr>
            <p:ph type="dt" sz="half" idx="10"/>
          </p:nvPr>
        </p:nvSpPr>
        <p:spPr/>
        <p:txBody>
          <a:bodyPr/>
          <a:lstStyle/>
          <a:p>
            <a:fld id="{D960AACA-FA33-400E-BFA1-5A1CF16D1305}" type="datetime1">
              <a:rPr lang="en-US" smtClean="0"/>
              <a:t>9/26/2022</a:t>
            </a:fld>
            <a:endParaRPr lang="en-US"/>
          </a:p>
        </p:txBody>
      </p:sp>
      <p:sp>
        <p:nvSpPr>
          <p:cNvPr id="6" name="Footer Placeholder 5">
            <a:extLst>
              <a:ext uri="{FF2B5EF4-FFF2-40B4-BE49-F238E27FC236}">
                <a16:creationId xmlns:a16="http://schemas.microsoft.com/office/drawing/2014/main" id="{2B253765-3524-4AFC-A97D-04CBD38951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1FED2D-BF78-45A3-BE64-AAA359A7C6E8}"/>
              </a:ext>
            </a:extLst>
          </p:cNvPr>
          <p:cNvSpPr>
            <a:spLocks noGrp="1"/>
          </p:cNvSpPr>
          <p:nvPr>
            <p:ph type="sldNum" sz="quarter" idx="12"/>
          </p:nvPr>
        </p:nvSpPr>
        <p:spPr/>
        <p:txBody>
          <a:bodyPr/>
          <a:lstStyle/>
          <a:p>
            <a:fld id="{59549590-1E34-4AE1-AA15-60B76DDD0ACA}" type="slidenum">
              <a:rPr lang="en-US" smtClean="0"/>
              <a:t>‹Nr.›</a:t>
            </a:fld>
            <a:endParaRPr lang="en-US"/>
          </a:p>
        </p:txBody>
      </p:sp>
    </p:spTree>
    <p:extLst>
      <p:ext uri="{BB962C8B-B14F-4D97-AF65-F5344CB8AC3E}">
        <p14:creationId xmlns:p14="http://schemas.microsoft.com/office/powerpoint/2010/main" val="1702825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484F9-0206-47D3-AB40-19B148EC41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3B250B-CF7F-47FB-BF1B-529CD77C33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B7BB2E-D836-4944-AB4E-F35EB86524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D556DE-3181-49A1-A1AD-DB27BBC221F8}"/>
              </a:ext>
            </a:extLst>
          </p:cNvPr>
          <p:cNvSpPr>
            <a:spLocks noGrp="1"/>
          </p:cNvSpPr>
          <p:nvPr>
            <p:ph type="dt" sz="half" idx="10"/>
          </p:nvPr>
        </p:nvSpPr>
        <p:spPr/>
        <p:txBody>
          <a:bodyPr/>
          <a:lstStyle/>
          <a:p>
            <a:fld id="{B2C8057F-CF57-4377-B3A4-7E7A8B64C3E7}" type="datetime1">
              <a:rPr lang="en-US" smtClean="0"/>
              <a:t>9/26/2022</a:t>
            </a:fld>
            <a:endParaRPr lang="en-US"/>
          </a:p>
        </p:txBody>
      </p:sp>
      <p:sp>
        <p:nvSpPr>
          <p:cNvPr id="6" name="Footer Placeholder 5">
            <a:extLst>
              <a:ext uri="{FF2B5EF4-FFF2-40B4-BE49-F238E27FC236}">
                <a16:creationId xmlns:a16="http://schemas.microsoft.com/office/drawing/2014/main" id="{1BCAD288-9C2B-4ECA-9CC0-200928D15A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D2040E-D71D-4AB0-BA6D-65387D020DF5}"/>
              </a:ext>
            </a:extLst>
          </p:cNvPr>
          <p:cNvSpPr>
            <a:spLocks noGrp="1"/>
          </p:cNvSpPr>
          <p:nvPr>
            <p:ph type="sldNum" sz="quarter" idx="12"/>
          </p:nvPr>
        </p:nvSpPr>
        <p:spPr/>
        <p:txBody>
          <a:bodyPr/>
          <a:lstStyle/>
          <a:p>
            <a:fld id="{59549590-1E34-4AE1-AA15-60B76DDD0ACA}" type="slidenum">
              <a:rPr lang="en-US" smtClean="0"/>
              <a:t>‹Nr.›</a:t>
            </a:fld>
            <a:endParaRPr lang="en-US"/>
          </a:p>
        </p:txBody>
      </p:sp>
    </p:spTree>
    <p:extLst>
      <p:ext uri="{BB962C8B-B14F-4D97-AF65-F5344CB8AC3E}">
        <p14:creationId xmlns:p14="http://schemas.microsoft.com/office/powerpoint/2010/main" val="3863341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155DC703-1FAD-4A32-B893-E6DC1BA59E9D}"/>
              </a:ext>
            </a:extLst>
          </p:cNvPr>
          <p:cNvGraphicFramePr>
            <a:graphicFrameLocks noChangeAspect="1"/>
          </p:cNvGraphicFramePr>
          <p:nvPr userDrawn="1">
            <p:custDataLst>
              <p:tags r:id="rId14"/>
            </p:custDataLst>
            <p:extLst>
              <p:ext uri="{D42A27DB-BD31-4B8C-83A1-F6EECF244321}">
                <p14:modId xmlns:p14="http://schemas.microsoft.com/office/powerpoint/2010/main" val="34992092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82" name="think-cell Folie" r:id="rId15" imgW="416" imgH="416" progId="TCLayout.ActiveDocument.1">
                  <p:embed/>
                </p:oleObj>
              </mc:Choice>
              <mc:Fallback>
                <p:oleObj name="think-cell Folie" r:id="rId15" imgW="416" imgH="416" progId="TCLayout.ActiveDocument.1">
                  <p:embed/>
                  <p:pic>
                    <p:nvPicPr>
                      <p:cNvPr id="0" name=""/>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616379C9-25A5-4210-88A7-D044F08002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5E1D6E-2386-4A78-B837-04D38B7C35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CC7A0-E03A-47FF-B14B-2E45A96C18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A13E8-C81E-4D6E-AE14-FB441A8BCCB6}" type="datetime1">
              <a:rPr lang="en-US" smtClean="0"/>
              <a:t>9/26/2022</a:t>
            </a:fld>
            <a:endParaRPr lang="en-US"/>
          </a:p>
        </p:txBody>
      </p:sp>
      <p:sp>
        <p:nvSpPr>
          <p:cNvPr id="5" name="Footer Placeholder 4">
            <a:extLst>
              <a:ext uri="{FF2B5EF4-FFF2-40B4-BE49-F238E27FC236}">
                <a16:creationId xmlns:a16="http://schemas.microsoft.com/office/drawing/2014/main" id="{F92330F8-BDD1-49E6-88F0-C55995E118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72B505-4FD2-462D-AA7C-B8D8C2CB6B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549590-1E34-4AE1-AA15-60B76DDD0ACA}" type="slidenum">
              <a:rPr lang="en-US" smtClean="0"/>
              <a:t>‹Nr.›</a:t>
            </a:fld>
            <a:endParaRPr lang="en-US"/>
          </a:p>
        </p:txBody>
      </p:sp>
    </p:spTree>
    <p:extLst>
      <p:ext uri="{BB962C8B-B14F-4D97-AF65-F5344CB8AC3E}">
        <p14:creationId xmlns:p14="http://schemas.microsoft.com/office/powerpoint/2010/main" val="730095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jpe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slideLayout" Target="../slideLayouts/slideLayout2.xml"/><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tags" Target="../tags/tag13.xml"/><Relationship Id="rId16" Type="http://schemas.openxmlformats.org/officeDocument/2006/relationships/image" Target="../media/image38.svg"/><Relationship Id="rId1" Type="http://schemas.openxmlformats.org/officeDocument/2006/relationships/vmlDrawing" Target="../drawings/vmlDrawing12.vml"/><Relationship Id="rId6" Type="http://schemas.openxmlformats.org/officeDocument/2006/relationships/image" Target="../media/image1.emf"/><Relationship Id="rId11" Type="http://schemas.openxmlformats.org/officeDocument/2006/relationships/image" Target="../media/image33.png"/><Relationship Id="rId5" Type="http://schemas.openxmlformats.org/officeDocument/2006/relationships/oleObject" Target="../embeddings/oleObject12.bin"/><Relationship Id="rId15" Type="http://schemas.openxmlformats.org/officeDocument/2006/relationships/image" Target="../media/image37.png"/><Relationship Id="rId10" Type="http://schemas.openxmlformats.org/officeDocument/2006/relationships/image" Target="../media/image32.svg"/><Relationship Id="rId4" Type="http://schemas.openxmlformats.org/officeDocument/2006/relationships/notesSlide" Target="../notesSlides/notesSlide8.xml"/><Relationship Id="rId9" Type="http://schemas.openxmlformats.org/officeDocument/2006/relationships/image" Target="../media/image31.png"/><Relationship Id="rId14"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eg"/><Relationship Id="rId3" Type="http://schemas.openxmlformats.org/officeDocument/2006/relationships/slideLayout" Target="../slideLayouts/slideLayout2.xml"/><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53.png"/><Relationship Id="rId2" Type="http://schemas.openxmlformats.org/officeDocument/2006/relationships/tags" Target="../tags/tag16.xml"/><Relationship Id="rId16" Type="http://schemas.openxmlformats.org/officeDocument/2006/relationships/image" Target="../media/image52.png"/><Relationship Id="rId1" Type="http://schemas.openxmlformats.org/officeDocument/2006/relationships/vmlDrawing" Target="../drawings/vmlDrawing15.vml"/><Relationship Id="rId6" Type="http://schemas.openxmlformats.org/officeDocument/2006/relationships/image" Target="../media/image1.emf"/><Relationship Id="rId11" Type="http://schemas.openxmlformats.org/officeDocument/2006/relationships/image" Target="../media/image47.png"/><Relationship Id="rId5" Type="http://schemas.openxmlformats.org/officeDocument/2006/relationships/oleObject" Target="../embeddings/oleObject15.bin"/><Relationship Id="rId15" Type="http://schemas.openxmlformats.org/officeDocument/2006/relationships/image" Target="../media/image51.png"/><Relationship Id="rId10" Type="http://schemas.openxmlformats.org/officeDocument/2006/relationships/image" Target="../media/image46.jpeg"/><Relationship Id="rId4" Type="http://schemas.openxmlformats.org/officeDocument/2006/relationships/notesSlide" Target="../notesSlides/notesSlide11.xml"/><Relationship Id="rId9" Type="http://schemas.openxmlformats.org/officeDocument/2006/relationships/image" Target="../media/image45.png"/><Relationship Id="rId1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slideLayout" Target="../slideLayouts/slideLayout2.xml"/><Relationship Id="rId7" Type="http://schemas.openxmlformats.org/officeDocument/2006/relationships/image" Target="../media/image54.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notesSlide" Target="../notesSlides/notesSlide13.xml"/><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53.png"/><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notesSlide" Target="../notesSlides/notesSlide14.xml"/><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1.emf"/><Relationship Id="rId11" Type="http://schemas.openxmlformats.org/officeDocument/2006/relationships/image" Target="../media/image63.PNG"/><Relationship Id="rId5" Type="http://schemas.openxmlformats.org/officeDocument/2006/relationships/oleObject" Target="../embeddings/oleObject19.bin"/><Relationship Id="rId10" Type="http://schemas.openxmlformats.org/officeDocument/2006/relationships/image" Target="../media/image62.PNG"/><Relationship Id="rId4" Type="http://schemas.openxmlformats.org/officeDocument/2006/relationships/notesSlide" Target="../notesSlides/notesSlide15.xml"/><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slideLayout" Target="../slideLayouts/slideLayout2.xml"/><Relationship Id="rId7" Type="http://schemas.openxmlformats.org/officeDocument/2006/relationships/image" Target="../media/image45.png"/><Relationship Id="rId12" Type="http://schemas.openxmlformats.org/officeDocument/2006/relationships/image" Target="../media/image68.PNG"/><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1.emf"/><Relationship Id="rId11" Type="http://schemas.openxmlformats.org/officeDocument/2006/relationships/image" Target="../media/image67.PNG"/><Relationship Id="rId5" Type="http://schemas.openxmlformats.org/officeDocument/2006/relationships/oleObject" Target="../embeddings/oleObject20.bin"/><Relationship Id="rId10" Type="http://schemas.openxmlformats.org/officeDocument/2006/relationships/image" Target="../media/image66.PNG"/><Relationship Id="rId4" Type="http://schemas.openxmlformats.org/officeDocument/2006/relationships/notesSlide" Target="../notesSlides/notesSlide16.xml"/><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jpeg"/><Relationship Id="rId12" Type="http://schemas.openxmlformats.org/officeDocument/2006/relationships/image" Target="../media/image8.png"/><Relationship Id="rId2" Type="http://schemas.openxmlformats.org/officeDocument/2006/relationships/tags" Target="../tags/tag4.xml"/><Relationship Id="rId16" Type="http://schemas.openxmlformats.org/officeDocument/2006/relationships/image" Target="../media/image12.png"/><Relationship Id="rId1" Type="http://schemas.openxmlformats.org/officeDocument/2006/relationships/vmlDrawing" Target="../drawings/vmlDrawing3.vml"/><Relationship Id="rId6" Type="http://schemas.openxmlformats.org/officeDocument/2006/relationships/image" Target="../media/image1.emf"/><Relationship Id="rId11" Type="http://schemas.openxmlformats.org/officeDocument/2006/relationships/image" Target="../media/image7.png"/><Relationship Id="rId5" Type="http://schemas.openxmlformats.org/officeDocument/2006/relationships/oleObject" Target="../embeddings/oleObject3.bin"/><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5.pn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hyperlink" Target="https://schueder.uber.space/" TargetMode="External"/><Relationship Id="rId3" Type="http://schemas.openxmlformats.org/officeDocument/2006/relationships/slideLayout" Target="../slideLayouts/slideLayout2.xml"/><Relationship Id="rId7" Type="http://schemas.openxmlformats.org/officeDocument/2006/relationships/image" Target="../media/image50.png"/><Relationship Id="rId12" Type="http://schemas.openxmlformats.org/officeDocument/2006/relationships/image" Target="../media/image72.PNG"/><Relationship Id="rId17" Type="http://schemas.openxmlformats.org/officeDocument/2006/relationships/image" Target="../media/image48.svg"/><Relationship Id="rId2" Type="http://schemas.openxmlformats.org/officeDocument/2006/relationships/tags" Target="../tags/tag22.xml"/><Relationship Id="rId16" Type="http://schemas.openxmlformats.org/officeDocument/2006/relationships/image" Target="../media/image47.png"/><Relationship Id="rId1" Type="http://schemas.openxmlformats.org/officeDocument/2006/relationships/vmlDrawing" Target="../drawings/vmlDrawing21.vml"/><Relationship Id="rId6" Type="http://schemas.openxmlformats.org/officeDocument/2006/relationships/image" Target="../media/image1.emf"/><Relationship Id="rId11" Type="http://schemas.openxmlformats.org/officeDocument/2006/relationships/hyperlink" Target="https://diana-sco.github.io/index.html" TargetMode="External"/><Relationship Id="rId5" Type="http://schemas.openxmlformats.org/officeDocument/2006/relationships/oleObject" Target="../embeddings/oleObject21.bin"/><Relationship Id="rId15" Type="http://schemas.openxmlformats.org/officeDocument/2006/relationships/image" Target="../media/image51.png"/><Relationship Id="rId10" Type="http://schemas.openxmlformats.org/officeDocument/2006/relationships/image" Target="../media/image71.PNG"/><Relationship Id="rId4" Type="http://schemas.openxmlformats.org/officeDocument/2006/relationships/notesSlide" Target="../notesSlides/notesSlide17.xml"/><Relationship Id="rId9" Type="http://schemas.openxmlformats.org/officeDocument/2006/relationships/hyperlink" Target="http://ulrikeboehm.org/" TargetMode="External"/><Relationship Id="rId14" Type="http://schemas.openxmlformats.org/officeDocument/2006/relationships/image" Target="../media/image49.jpeg"/></Relationships>
</file>

<file path=ppt/slides/_rels/slide21.xml.rels><?xml version="1.0" encoding="UTF-8" standalone="yes"?>
<Relationships xmlns="http://schemas.openxmlformats.org/package/2006/relationships"><Relationship Id="rId8" Type="http://schemas.openxmlformats.org/officeDocument/2006/relationships/hyperlink" Target="https://www2.mps.mpg.de/homes/drazkowska/" TargetMode="External"/><Relationship Id="rId13" Type="http://schemas.openxmlformats.org/officeDocument/2006/relationships/image" Target="../media/image48.svg"/><Relationship Id="rId3" Type="http://schemas.openxmlformats.org/officeDocument/2006/relationships/slideLayout" Target="../slideLayouts/slideLayout2.xml"/><Relationship Id="rId7" Type="http://schemas.openxmlformats.org/officeDocument/2006/relationships/image" Target="../media/image73.PNG"/><Relationship Id="rId12" Type="http://schemas.openxmlformats.org/officeDocument/2006/relationships/image" Target="../media/image47.png"/><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1.emf"/><Relationship Id="rId11" Type="http://schemas.openxmlformats.org/officeDocument/2006/relationships/image" Target="../media/image46.jpeg"/><Relationship Id="rId5" Type="http://schemas.openxmlformats.org/officeDocument/2006/relationships/oleObject" Target="../embeddings/oleObject22.bin"/><Relationship Id="rId10" Type="http://schemas.openxmlformats.org/officeDocument/2006/relationships/hyperlink" Target="https://www.mpinat.mpg.de/638803/Ida-Marie-Jentoft-short-bio" TargetMode="External"/><Relationship Id="rId4" Type="http://schemas.openxmlformats.org/officeDocument/2006/relationships/notesSlide" Target="../notesSlides/notesSlide18.xml"/><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75.png"/><Relationship Id="rId3" Type="http://schemas.openxmlformats.org/officeDocument/2006/relationships/slideLayout" Target="../slideLayouts/slideLayout2.xml"/><Relationship Id="rId7" Type="http://schemas.openxmlformats.org/officeDocument/2006/relationships/image" Target="../media/image40.svg"/><Relationship Id="rId12" Type="http://schemas.openxmlformats.org/officeDocument/2006/relationships/image" Target="../media/image35.png"/><Relationship Id="rId17" Type="http://schemas.openxmlformats.org/officeDocument/2006/relationships/image" Target="../media/image38.svg"/><Relationship Id="rId2" Type="http://schemas.openxmlformats.org/officeDocument/2006/relationships/tags" Target="../tags/tag24.xml"/><Relationship Id="rId16" Type="http://schemas.openxmlformats.org/officeDocument/2006/relationships/image" Target="../media/image37.png"/><Relationship Id="rId1" Type="http://schemas.openxmlformats.org/officeDocument/2006/relationships/vmlDrawing" Target="../drawings/vmlDrawing23.vml"/><Relationship Id="rId6" Type="http://schemas.openxmlformats.org/officeDocument/2006/relationships/image" Target="../media/image39.png"/><Relationship Id="rId11" Type="http://schemas.openxmlformats.org/officeDocument/2006/relationships/image" Target="../media/image34.svg"/><Relationship Id="rId5" Type="http://schemas.openxmlformats.org/officeDocument/2006/relationships/image" Target="../media/image1.emf"/><Relationship Id="rId15" Type="http://schemas.openxmlformats.org/officeDocument/2006/relationships/image" Target="../media/image30.svg"/><Relationship Id="rId10" Type="http://schemas.openxmlformats.org/officeDocument/2006/relationships/image" Target="../media/image33.png"/><Relationship Id="rId19" Type="http://schemas.openxmlformats.org/officeDocument/2006/relationships/image" Target="../media/image76.svg"/><Relationship Id="rId4" Type="http://schemas.openxmlformats.org/officeDocument/2006/relationships/oleObject" Target="../embeddings/oleObject23.bin"/><Relationship Id="rId9" Type="http://schemas.openxmlformats.org/officeDocument/2006/relationships/image" Target="../media/image32.svg"/><Relationship Id="rId1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tags" Target="../tags/tag26.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notesSlide" Target="../notesSlides/notesSlide20.xml"/><Relationship Id="rId9" Type="http://schemas.openxmlformats.org/officeDocument/2006/relationships/image" Target="../media/image77.PNG"/></Relationships>
</file>

<file path=ppt/slides/_rels/slide2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tags" Target="../tags/tag27.xml"/><Relationship Id="rId1" Type="http://schemas.openxmlformats.org/officeDocument/2006/relationships/vmlDrawing" Target="../drawings/vmlDrawing26.v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notesSlide" Target="../notesSlides/notesSlide21.xml"/><Relationship Id="rId9" Type="http://schemas.openxmlformats.org/officeDocument/2006/relationships/image" Target="../media/image78.PNG"/></Relationships>
</file>

<file path=ppt/slides/_rels/slide2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tags" Target="../tags/tag28.xml"/><Relationship Id="rId1" Type="http://schemas.openxmlformats.org/officeDocument/2006/relationships/vmlDrawing" Target="../drawings/vmlDrawing27.v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notesSlide" Target="../notesSlides/notesSlide22.xml"/><Relationship Id="rId9"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vmlDrawing" Target="../drawings/vmlDrawing28.v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svg"/><Relationship Id="rId2" Type="http://schemas.openxmlformats.org/officeDocument/2006/relationships/tags" Target="../tags/tag30.xml"/><Relationship Id="rId1" Type="http://schemas.openxmlformats.org/officeDocument/2006/relationships/vmlDrawing" Target="../drawings/vmlDrawing29.vml"/><Relationship Id="rId6" Type="http://schemas.openxmlformats.org/officeDocument/2006/relationships/image" Target="../media/image17.pn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29.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slideLayout" Target="../slideLayouts/slideLayout2.xml"/><Relationship Id="rId7" Type="http://schemas.openxmlformats.org/officeDocument/2006/relationships/image" Target="../media/image80.png"/><Relationship Id="rId2" Type="http://schemas.openxmlformats.org/officeDocument/2006/relationships/tags" Target="../tags/tag31.xml"/><Relationship Id="rId1" Type="http://schemas.openxmlformats.org/officeDocument/2006/relationships/vmlDrawing" Target="../drawings/vmlDrawing30.v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tags" Target="../tags/tag33.xml"/><Relationship Id="rId7" Type="http://schemas.openxmlformats.org/officeDocument/2006/relationships/image" Target="../media/image1.emf"/><Relationship Id="rId2" Type="http://schemas.openxmlformats.org/officeDocument/2006/relationships/tags" Target="../tags/tag32.xml"/><Relationship Id="rId1" Type="http://schemas.openxmlformats.org/officeDocument/2006/relationships/vmlDrawing" Target="../drawings/vmlDrawing31.vml"/><Relationship Id="rId6" Type="http://schemas.openxmlformats.org/officeDocument/2006/relationships/oleObject" Target="../embeddings/oleObject31.bin"/><Relationship Id="rId5" Type="http://schemas.openxmlformats.org/officeDocument/2006/relationships/notesSlide" Target="../notesSlides/notesSlide24.xml"/><Relationship Id="rId4" Type="http://schemas.openxmlformats.org/officeDocument/2006/relationships/slideLayout" Target="../slideLayouts/slideLayout2.xml"/><Relationship Id="rId9" Type="http://schemas.openxmlformats.org/officeDocument/2006/relationships/image" Target="../media/image81.svg"/></Relationships>
</file>

<file path=ppt/slides/_rels/slide3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tags" Target="../tags/tag35.xml"/><Relationship Id="rId7" Type="http://schemas.openxmlformats.org/officeDocument/2006/relationships/image" Target="../media/image1.emf"/><Relationship Id="rId2" Type="http://schemas.openxmlformats.org/officeDocument/2006/relationships/tags" Target="../tags/tag34.xml"/><Relationship Id="rId1" Type="http://schemas.openxmlformats.org/officeDocument/2006/relationships/vmlDrawing" Target="../drawings/vmlDrawing32.vml"/><Relationship Id="rId6" Type="http://schemas.openxmlformats.org/officeDocument/2006/relationships/oleObject" Target="../embeddings/oleObject32.bin"/><Relationship Id="rId5" Type="http://schemas.openxmlformats.org/officeDocument/2006/relationships/notesSlide" Target="../notesSlides/notesSlide25.xml"/><Relationship Id="rId4" Type="http://schemas.openxmlformats.org/officeDocument/2006/relationships/slideLayout" Target="../slideLayouts/slideLayout2.xml"/><Relationship Id="rId9" Type="http://schemas.openxmlformats.org/officeDocument/2006/relationships/image" Target="../media/image83.sv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tags" Target="../tags/tag37.xml"/><Relationship Id="rId7" Type="http://schemas.openxmlformats.org/officeDocument/2006/relationships/image" Target="../media/image1.emf"/><Relationship Id="rId12" Type="http://schemas.openxmlformats.org/officeDocument/2006/relationships/image" Target="../media/image86.PNG"/><Relationship Id="rId2" Type="http://schemas.openxmlformats.org/officeDocument/2006/relationships/tags" Target="../tags/tag36.xml"/><Relationship Id="rId1" Type="http://schemas.openxmlformats.org/officeDocument/2006/relationships/vmlDrawing" Target="../drawings/vmlDrawing33.vml"/><Relationship Id="rId6" Type="http://schemas.openxmlformats.org/officeDocument/2006/relationships/oleObject" Target="../embeddings/oleObject33.bin"/><Relationship Id="rId11" Type="http://schemas.openxmlformats.org/officeDocument/2006/relationships/image" Target="../media/image85.PNG"/><Relationship Id="rId5" Type="http://schemas.openxmlformats.org/officeDocument/2006/relationships/notesSlide" Target="../notesSlides/notesSlide26.xml"/><Relationship Id="rId10" Type="http://schemas.openxmlformats.org/officeDocument/2006/relationships/image" Target="../media/image84.PNG"/><Relationship Id="rId4" Type="http://schemas.openxmlformats.org/officeDocument/2006/relationships/slideLayout" Target="../slideLayouts/slideLayout2.xml"/><Relationship Id="rId9" Type="http://schemas.openxmlformats.org/officeDocument/2006/relationships/image" Target="../media/image83.svg"/></Relationships>
</file>

<file path=ppt/slides/_rels/slide33.xml.rels><?xml version="1.0" encoding="UTF-8" standalone="yes"?>
<Relationships xmlns="http://schemas.openxmlformats.org/package/2006/relationships"><Relationship Id="rId8" Type="http://schemas.openxmlformats.org/officeDocument/2006/relationships/hyperlink" Target="mailto:ulrike.boehm@zeiss.com" TargetMode="External"/><Relationship Id="rId3" Type="http://schemas.openxmlformats.org/officeDocument/2006/relationships/slideLayout" Target="../slideLayouts/slideLayout2.xml"/><Relationship Id="rId7" Type="http://schemas.openxmlformats.org/officeDocument/2006/relationships/image" Target="../media/image87.jpg"/><Relationship Id="rId2" Type="http://schemas.openxmlformats.org/officeDocument/2006/relationships/tags" Target="../tags/tag38.xml"/><Relationship Id="rId1" Type="http://schemas.openxmlformats.org/officeDocument/2006/relationships/vmlDrawing" Target="../drawings/vmlDrawing34.vml"/><Relationship Id="rId6" Type="http://schemas.openxmlformats.org/officeDocument/2006/relationships/image" Target="../media/image1.emf"/><Relationship Id="rId5" Type="http://schemas.openxmlformats.org/officeDocument/2006/relationships/oleObject" Target="../embeddings/oleObject34.bin"/><Relationship Id="rId10" Type="http://schemas.openxmlformats.org/officeDocument/2006/relationships/image" Target="../media/image88.png"/><Relationship Id="rId4" Type="http://schemas.openxmlformats.org/officeDocument/2006/relationships/notesSlide" Target="../notesSlides/notesSlide27.xml"/><Relationship Id="rId9" Type="http://schemas.openxmlformats.org/officeDocument/2006/relationships/hyperlink" Target="https://www.zeiss.com/corporate/int/careers/job-openings-and-applications.html"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vmlDrawing" Target="../drawings/vmlDrawing35.vml"/><Relationship Id="rId5" Type="http://schemas.openxmlformats.org/officeDocument/2006/relationships/image" Target="../media/image1.emf"/><Relationship Id="rId4" Type="http://schemas.openxmlformats.org/officeDocument/2006/relationships/oleObject" Target="../embeddings/oleObject35.bin"/></Relationships>
</file>

<file path=ppt/slides/_rels/slide35.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slideLayout" Target="../slideLayouts/slideLayout2.xml"/><Relationship Id="rId7" Type="http://schemas.openxmlformats.org/officeDocument/2006/relationships/image" Target="../media/image90.jpeg"/><Relationship Id="rId2" Type="http://schemas.openxmlformats.org/officeDocument/2006/relationships/tags" Target="../tags/tag40.xml"/><Relationship Id="rId1" Type="http://schemas.openxmlformats.org/officeDocument/2006/relationships/vmlDrawing" Target="../drawings/vmlDrawing36.vml"/><Relationship Id="rId6" Type="http://schemas.openxmlformats.org/officeDocument/2006/relationships/image" Target="../media/image89.jpeg"/><Relationship Id="rId5" Type="http://schemas.openxmlformats.org/officeDocument/2006/relationships/image" Target="../media/image1.emf"/><Relationship Id="rId4" Type="http://schemas.openxmlformats.org/officeDocument/2006/relationships/oleObject" Target="../embeddings/oleObject36.bin"/></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sv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15.png"/><Relationship Id="rId5" Type="http://schemas.openxmlformats.org/officeDocument/2006/relationships/image" Target="../media/image1.emf"/><Relationship Id="rId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sv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17.png"/><Relationship Id="rId5" Type="http://schemas.openxmlformats.org/officeDocument/2006/relationships/image" Target="../media/image1.emf"/><Relationship Id="rId4" Type="http://schemas.openxmlformats.org/officeDocument/2006/relationships/oleObject" Target="../embeddings/oleObject7.bin"/></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1.emf"/><Relationship Id="rId11" Type="http://schemas.openxmlformats.org/officeDocument/2006/relationships/image" Target="../media/image25.png"/><Relationship Id="rId5" Type="http://schemas.openxmlformats.org/officeDocument/2006/relationships/oleObject" Target="../embeddings/oleObject9.bin"/><Relationship Id="rId10" Type="http://schemas.openxmlformats.org/officeDocument/2006/relationships/image" Target="../media/image24.svg"/><Relationship Id="rId4" Type="http://schemas.openxmlformats.org/officeDocument/2006/relationships/notesSlide" Target="../notesSlides/notesSlide5.xml"/><Relationship Id="rId9" Type="http://schemas.openxmlformats.org/officeDocument/2006/relationships/image" Target="../media/image23.png"/><Relationship Id="rId14"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slideLayout" Target="../slideLayouts/slideLayout2.xml"/><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tags" Target="../tags/tag11.xml"/><Relationship Id="rId16" Type="http://schemas.openxmlformats.org/officeDocument/2006/relationships/image" Target="../media/image38.svg"/><Relationship Id="rId1" Type="http://schemas.openxmlformats.org/officeDocument/2006/relationships/vmlDrawing" Target="../drawings/vmlDrawing10.vml"/><Relationship Id="rId6" Type="http://schemas.openxmlformats.org/officeDocument/2006/relationships/image" Target="../media/image1.emf"/><Relationship Id="rId11" Type="http://schemas.openxmlformats.org/officeDocument/2006/relationships/image" Target="../media/image33.png"/><Relationship Id="rId5" Type="http://schemas.openxmlformats.org/officeDocument/2006/relationships/oleObject" Target="../embeddings/oleObject10.bin"/><Relationship Id="rId15" Type="http://schemas.openxmlformats.org/officeDocument/2006/relationships/image" Target="../media/image37.png"/><Relationship Id="rId10" Type="http://schemas.openxmlformats.org/officeDocument/2006/relationships/image" Target="../media/image32.svg"/><Relationship Id="rId4" Type="http://schemas.openxmlformats.org/officeDocument/2006/relationships/notesSlide" Target="../notesSlides/notesSlide6.xml"/><Relationship Id="rId9" Type="http://schemas.openxmlformats.org/officeDocument/2006/relationships/image" Target="../media/image31.png"/><Relationship Id="rId1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kt 10" hidden="1">
            <a:extLst>
              <a:ext uri="{FF2B5EF4-FFF2-40B4-BE49-F238E27FC236}">
                <a16:creationId xmlns:a16="http://schemas.microsoft.com/office/drawing/2014/main" id="{CDE4DECE-58C8-4C48-B9CA-DB9826417F0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0129" name="think-cell Folie" r:id="rId5" imgW="416" imgH="416" progId="TCLayout.ActiveDocument.1">
                  <p:embed/>
                </p:oleObj>
              </mc:Choice>
              <mc:Fallback>
                <p:oleObj name="think-cell Folie" r:id="rId5" imgW="416" imgH="416" progId="TCLayout.ActiveDocument.1">
                  <p:embed/>
                  <p:pic>
                    <p:nvPicPr>
                      <p:cNvPr id="11" name="Objekt 10" hidden="1">
                        <a:extLst>
                          <a:ext uri="{FF2B5EF4-FFF2-40B4-BE49-F238E27FC236}">
                            <a16:creationId xmlns:a16="http://schemas.microsoft.com/office/drawing/2014/main" id="{CDE4DECE-58C8-4C48-B9CA-DB9826417F0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6" name="Grafik 5" descr="Ein Bild, das Text enthält.&#10;&#10;Automatisch generierte Beschreibung">
            <a:extLst>
              <a:ext uri="{FF2B5EF4-FFF2-40B4-BE49-F238E27FC236}">
                <a16:creationId xmlns:a16="http://schemas.microsoft.com/office/drawing/2014/main" id="{DE72477C-B7B8-4ECF-BF7D-22D9222A9B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8170D96-B438-4856-A6B9-4B06C244FB27}"/>
              </a:ext>
            </a:extLst>
          </p:cNvPr>
          <p:cNvSpPr>
            <a:spLocks noGrp="1"/>
          </p:cNvSpPr>
          <p:nvPr>
            <p:ph type="ctrTitle"/>
          </p:nvPr>
        </p:nvSpPr>
        <p:spPr>
          <a:xfrm>
            <a:off x="0" y="1584441"/>
            <a:ext cx="12192000" cy="1953242"/>
          </a:xfrm>
        </p:spPr>
        <p:txBody>
          <a:bodyPr vert="horz">
            <a:noAutofit/>
          </a:bodyPr>
          <a:lstStyle/>
          <a:p>
            <a:r>
              <a:rPr lang="en-US" sz="4000" b="1" dirty="0">
                <a:solidFill>
                  <a:schemeClr val="bg1"/>
                </a:solidFill>
                <a:latin typeface="Arial" panose="020B0604020202020204" pitchFamily="34" charset="0"/>
                <a:cs typeface="Arial" panose="020B0604020202020204" pitchFamily="34" charset="0"/>
              </a:rPr>
              <a:t>Establishing a brand online</a:t>
            </a:r>
          </a:p>
        </p:txBody>
      </p:sp>
      <p:sp>
        <p:nvSpPr>
          <p:cNvPr id="4" name="Subtitle 2">
            <a:extLst>
              <a:ext uri="{FF2B5EF4-FFF2-40B4-BE49-F238E27FC236}">
                <a16:creationId xmlns:a16="http://schemas.microsoft.com/office/drawing/2014/main" id="{600087A0-9097-4A08-AF3E-16F92AB47D41}"/>
              </a:ext>
            </a:extLst>
          </p:cNvPr>
          <p:cNvSpPr txBox="1">
            <a:spLocks/>
          </p:cNvSpPr>
          <p:nvPr/>
        </p:nvSpPr>
        <p:spPr>
          <a:xfrm>
            <a:off x="1524000" y="4260075"/>
            <a:ext cx="9144000" cy="21043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solidFill>
                  <a:schemeClr val="bg1"/>
                </a:solidFill>
                <a:latin typeface="Arial" panose="020B0604020202020204" pitchFamily="34" charset="0"/>
                <a:cs typeface="Arial" panose="020B0604020202020204" pitchFamily="34" charset="0"/>
              </a:rPr>
              <a:t>Workshop, September 26 &amp; 27, 2022</a:t>
            </a:r>
            <a:br>
              <a:rPr lang="en-US" sz="1600" dirty="0">
                <a:solidFill>
                  <a:schemeClr val="bg1"/>
                </a:solidFill>
                <a:latin typeface="Arial" panose="020B0604020202020204" pitchFamily="34" charset="0"/>
                <a:cs typeface="Arial" panose="020B0604020202020204" pitchFamily="34" charset="0"/>
              </a:rPr>
            </a:br>
            <a:r>
              <a:rPr lang="en-US" sz="1600" dirty="0" err="1">
                <a:solidFill>
                  <a:schemeClr val="bg1"/>
                </a:solidFill>
                <a:latin typeface="Arial" panose="020B0604020202020204" pitchFamily="34" charset="0"/>
                <a:cs typeface="Arial" panose="020B0604020202020204" pitchFamily="34" charset="0"/>
              </a:rPr>
              <a:t>Harnack</a:t>
            </a:r>
            <a:r>
              <a:rPr lang="en-US" sz="1600" dirty="0">
                <a:solidFill>
                  <a:schemeClr val="bg1"/>
                </a:solidFill>
                <a:latin typeface="Arial" panose="020B0604020202020204" pitchFamily="34" charset="0"/>
                <a:cs typeface="Arial" panose="020B0604020202020204" pitchFamily="34" charset="0"/>
              </a:rPr>
              <a:t>-Haus, Berlin, Germany</a:t>
            </a:r>
            <a:br>
              <a:rPr lang="en-US" sz="1600" dirty="0">
                <a:solidFill>
                  <a:schemeClr val="bg1"/>
                </a:solidFill>
                <a:latin typeface="Arial" panose="020B0604020202020204" pitchFamily="34" charset="0"/>
                <a:cs typeface="Arial" panose="020B0604020202020204" pitchFamily="34" charset="0"/>
              </a:rPr>
            </a:br>
            <a:br>
              <a:rPr lang="en-US" sz="1600" dirty="0">
                <a:solidFill>
                  <a:schemeClr val="bg1"/>
                </a:solidFill>
                <a:latin typeface="Arial" panose="020B0604020202020204" pitchFamily="34" charset="0"/>
                <a:cs typeface="Arial" panose="020B0604020202020204" pitchFamily="34" charset="0"/>
              </a:rPr>
            </a:b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Ulrike Boehm, Ph.D.</a:t>
            </a:r>
            <a:br>
              <a:rPr lang="en-US" sz="1600" dirty="0">
                <a:solidFill>
                  <a:schemeClr val="bg1"/>
                </a:solidFill>
                <a:latin typeface="Arial" panose="020B0604020202020204" pitchFamily="34" charset="0"/>
                <a:cs typeface="Arial" panose="020B0604020202020204" pitchFamily="34" charset="0"/>
              </a:rPr>
            </a:b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ulrike.boehm@zeiss.com - @ulrike_boehm</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Corporate Research &amp; Technology (CRT), Carl Zeiss AG</a:t>
            </a:r>
          </a:p>
        </p:txBody>
      </p:sp>
      <p:sp>
        <p:nvSpPr>
          <p:cNvPr id="8" name="Rectangle 7">
            <a:extLst>
              <a:ext uri="{FF2B5EF4-FFF2-40B4-BE49-F238E27FC236}">
                <a16:creationId xmlns:a16="http://schemas.microsoft.com/office/drawing/2014/main" id="{87DB20BD-EA99-485F-BA3A-27533DB37F06}"/>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967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E5F86235-A94D-4050-8F2D-98175F2B76AC}"/>
              </a:ext>
            </a:extLst>
          </p:cNvPr>
          <p:cNvGraphicFramePr>
            <a:graphicFrameLocks noChangeAspect="1"/>
          </p:cNvGraphicFramePr>
          <p:nvPr>
            <p:custDataLst>
              <p:tags r:id="rId2"/>
            </p:custDataLst>
            <p:extLst>
              <p:ext uri="{D42A27DB-BD31-4B8C-83A1-F6EECF244321}">
                <p14:modId xmlns:p14="http://schemas.microsoft.com/office/powerpoint/2010/main" val="17453669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849" name="think-cell Folie" r:id="rId5" imgW="416" imgH="416" progId="TCLayout.ActiveDocument.1">
                  <p:embed/>
                </p:oleObj>
              </mc:Choice>
              <mc:Fallback>
                <p:oleObj name="think-cell Folie" r:id="rId5" imgW="416" imgH="416" progId="TCLayout.ActiveDocument.1">
                  <p:embed/>
                  <p:pic>
                    <p:nvPicPr>
                      <p:cNvPr id="3" name="Objekt 2" hidden="1">
                        <a:extLst>
                          <a:ext uri="{FF2B5EF4-FFF2-40B4-BE49-F238E27FC236}">
                            <a16:creationId xmlns:a16="http://schemas.microsoft.com/office/drawing/2014/main" id="{E5F86235-A94D-4050-8F2D-98175F2B76A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1051891" y="2075330"/>
            <a:ext cx="10088217" cy="2010044"/>
          </a:xfrm>
        </p:spPr>
        <p:txBody>
          <a:bodyPr vert="horz">
            <a:noAutofit/>
          </a:bodyPr>
          <a:lstStyle/>
          <a:p>
            <a:pPr algn="ctr"/>
            <a:r>
              <a:rPr lang="en-US" sz="2800" dirty="0">
                <a:latin typeface="Arial" panose="020B0604020202020204" pitchFamily="34" charset="0"/>
                <a:cs typeface="Arial" panose="020B0604020202020204" pitchFamily="34" charset="0"/>
              </a:rPr>
              <a:t>Many, if not most employers hunt for job hunters in the exact opposite way from how most job hunters hunt for them.</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10</a:t>
            </a:fld>
            <a:endParaRPr lang="en-US"/>
          </a:p>
        </p:txBody>
      </p:sp>
      <p:sp>
        <p:nvSpPr>
          <p:cNvPr id="5" name="Rectangle 4">
            <a:extLst>
              <a:ext uri="{FF2B5EF4-FFF2-40B4-BE49-F238E27FC236}">
                <a16:creationId xmlns:a16="http://schemas.microsoft.com/office/drawing/2014/main" id="{B02B75AF-85D3-482E-BC05-D4DF13445A8C}"/>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Grafik 70" descr="Gehirn im Kopf Silhouette">
            <a:extLst>
              <a:ext uri="{FF2B5EF4-FFF2-40B4-BE49-F238E27FC236}">
                <a16:creationId xmlns:a16="http://schemas.microsoft.com/office/drawing/2014/main" id="{F3477BC4-FB45-44F6-A18D-47737A76F6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7951" y="393238"/>
            <a:ext cx="1838938" cy="1838938"/>
          </a:xfrm>
          <a:prstGeom prst="rect">
            <a:avLst/>
          </a:prstGeom>
        </p:spPr>
      </p:pic>
      <p:sp>
        <p:nvSpPr>
          <p:cNvPr id="65" name="Textfeld 64">
            <a:extLst>
              <a:ext uri="{FF2B5EF4-FFF2-40B4-BE49-F238E27FC236}">
                <a16:creationId xmlns:a16="http://schemas.microsoft.com/office/drawing/2014/main" id="{18EB030C-320B-40DE-A74D-B024BBCEF751}"/>
              </a:ext>
            </a:extLst>
          </p:cNvPr>
          <p:cNvSpPr txBox="1"/>
          <p:nvPr/>
        </p:nvSpPr>
        <p:spPr>
          <a:xfrm>
            <a:off x="871331" y="4021632"/>
            <a:ext cx="10449338"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You can increase your job perspectives if you decrease the risk for your future employer, e.g., by having a strong personal brand.  </a:t>
            </a:r>
          </a:p>
        </p:txBody>
      </p:sp>
    </p:spTree>
    <p:extLst>
      <p:ext uri="{BB962C8B-B14F-4D97-AF65-F5344CB8AC3E}">
        <p14:creationId xmlns:p14="http://schemas.microsoft.com/office/powerpoint/2010/main" val="130900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E5F86235-A94D-4050-8F2D-98175F2B76A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5728" name="think-cell Folie" r:id="rId5" imgW="416" imgH="416" progId="TCLayout.ActiveDocument.1">
                  <p:embed/>
                </p:oleObj>
              </mc:Choice>
              <mc:Fallback>
                <p:oleObj name="think-cell Folie" r:id="rId5" imgW="416" imgH="416" progId="TCLayout.ActiveDocument.1">
                  <p:embed/>
                  <p:pic>
                    <p:nvPicPr>
                      <p:cNvPr id="3" name="Objekt 2" hidden="1">
                        <a:extLst>
                          <a:ext uri="{FF2B5EF4-FFF2-40B4-BE49-F238E27FC236}">
                            <a16:creationId xmlns:a16="http://schemas.microsoft.com/office/drawing/2014/main" id="{E5F86235-A94D-4050-8F2D-98175F2B76A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11</a:t>
            </a:fld>
            <a:endParaRPr lang="en-US"/>
          </a:p>
        </p:txBody>
      </p:sp>
      <p:sp>
        <p:nvSpPr>
          <p:cNvPr id="5" name="Rectangle 4">
            <a:extLst>
              <a:ext uri="{FF2B5EF4-FFF2-40B4-BE49-F238E27FC236}">
                <a16:creationId xmlns:a16="http://schemas.microsoft.com/office/drawing/2014/main" id="{B02B75AF-85D3-482E-BC05-D4DF13445A8C}"/>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feld 18">
            <a:extLst>
              <a:ext uri="{FF2B5EF4-FFF2-40B4-BE49-F238E27FC236}">
                <a16:creationId xmlns:a16="http://schemas.microsoft.com/office/drawing/2014/main" id="{8AC97F47-F177-414C-A9FE-81512D99AB7E}"/>
              </a:ext>
            </a:extLst>
          </p:cNvPr>
          <p:cNvSpPr txBox="1"/>
          <p:nvPr/>
        </p:nvSpPr>
        <p:spPr>
          <a:xfrm>
            <a:off x="5438263" y="5870919"/>
            <a:ext cx="6179897" cy="400110"/>
          </a:xfrm>
          <a:prstGeom prst="rect">
            <a:avLst/>
          </a:prstGeom>
          <a:noFill/>
        </p:spPr>
        <p:txBody>
          <a:bodyPr wrap="none" rtlCol="0">
            <a:spAutoFit/>
          </a:bodyPr>
          <a:lstStyle/>
          <a:p>
            <a:r>
              <a:rPr lang="en-US" sz="2000" dirty="0">
                <a:solidFill>
                  <a:srgbClr val="7030A0"/>
                </a:solidFill>
                <a:latin typeface="Arial" panose="020B0604020202020204" pitchFamily="34" charset="0"/>
                <a:cs typeface="Arial" panose="020B0604020202020204" pitchFamily="34" charset="0"/>
              </a:rPr>
              <a:t>The way a typical </a:t>
            </a:r>
            <a:r>
              <a:rPr lang="en-US" sz="2000" b="1" dirty="0">
                <a:solidFill>
                  <a:srgbClr val="7030A0"/>
                </a:solidFill>
                <a:latin typeface="Arial" panose="020B0604020202020204" pitchFamily="34" charset="0"/>
                <a:cs typeface="Arial" panose="020B0604020202020204" pitchFamily="34" charset="0"/>
              </a:rPr>
              <a:t>job hunter </a:t>
            </a:r>
            <a:r>
              <a:rPr lang="en-US" sz="2000" dirty="0">
                <a:solidFill>
                  <a:srgbClr val="7030A0"/>
                </a:solidFill>
                <a:latin typeface="Arial" panose="020B0604020202020204" pitchFamily="34" charset="0"/>
                <a:cs typeface="Arial" panose="020B0604020202020204" pitchFamily="34" charset="0"/>
              </a:rPr>
              <a:t>prefers to fill a vacancy</a:t>
            </a:r>
          </a:p>
        </p:txBody>
      </p:sp>
      <p:grpSp>
        <p:nvGrpSpPr>
          <p:cNvPr id="22" name="Gruppieren 21">
            <a:extLst>
              <a:ext uri="{FF2B5EF4-FFF2-40B4-BE49-F238E27FC236}">
                <a16:creationId xmlns:a16="http://schemas.microsoft.com/office/drawing/2014/main" id="{782CB8F3-3BB3-4304-B43F-4F09B4773A9D}"/>
              </a:ext>
            </a:extLst>
          </p:cNvPr>
          <p:cNvGrpSpPr/>
          <p:nvPr/>
        </p:nvGrpSpPr>
        <p:grpSpPr>
          <a:xfrm>
            <a:off x="1839971" y="4350319"/>
            <a:ext cx="4196610" cy="412704"/>
            <a:chOff x="1543633" y="4351947"/>
            <a:chExt cx="4196610" cy="412704"/>
          </a:xfrm>
        </p:grpSpPr>
        <p:sp>
          <p:nvSpPr>
            <p:cNvPr id="39" name="Textfeld 38">
              <a:extLst>
                <a:ext uri="{FF2B5EF4-FFF2-40B4-BE49-F238E27FC236}">
                  <a16:creationId xmlns:a16="http://schemas.microsoft.com/office/drawing/2014/main" id="{2206BB34-8AAC-40BC-BCA4-9FD469D7090B}"/>
                </a:ext>
              </a:extLst>
            </p:cNvPr>
            <p:cNvSpPr txBox="1"/>
            <p:nvPr/>
          </p:nvSpPr>
          <p:spPr>
            <a:xfrm>
              <a:off x="1543633" y="4364541"/>
              <a:ext cx="3801490" cy="400110"/>
            </a:xfrm>
            <a:prstGeom prst="rect">
              <a:avLst/>
            </a:prstGeom>
            <a:noFill/>
          </p:spPr>
          <p:txBody>
            <a:bodyPr wrap="none" rtlCol="0">
              <a:spAutoFit/>
            </a:bodyPr>
            <a:lstStyle/>
            <a:p>
              <a:pPr algn="r"/>
              <a:r>
                <a:rPr lang="en-US" sz="2000" dirty="0">
                  <a:latin typeface="Arial" panose="020B0604020202020204" pitchFamily="34" charset="0"/>
                  <a:cs typeface="Arial" panose="020B0604020202020204" pitchFamily="34" charset="0"/>
                </a:rPr>
                <a:t>Using an Ad, They Have Placed</a:t>
              </a:r>
            </a:p>
          </p:txBody>
        </p:sp>
        <p:pic>
          <p:nvPicPr>
            <p:cNvPr id="12" name="Grafik 11" descr="Marke 5 mit einfarbiger Füllung">
              <a:extLst>
                <a:ext uri="{FF2B5EF4-FFF2-40B4-BE49-F238E27FC236}">
                  <a16:creationId xmlns:a16="http://schemas.microsoft.com/office/drawing/2014/main" id="{FACE2514-4B0C-4D7E-AA7A-F9C05AA003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29627" y="4351947"/>
              <a:ext cx="410616" cy="410616"/>
            </a:xfrm>
            <a:prstGeom prst="rect">
              <a:avLst/>
            </a:prstGeom>
          </p:spPr>
        </p:pic>
      </p:grpSp>
      <p:grpSp>
        <p:nvGrpSpPr>
          <p:cNvPr id="18" name="Gruppieren 17">
            <a:extLst>
              <a:ext uri="{FF2B5EF4-FFF2-40B4-BE49-F238E27FC236}">
                <a16:creationId xmlns:a16="http://schemas.microsoft.com/office/drawing/2014/main" id="{5C120279-71DE-4326-AE3E-2B1971020EB5}"/>
              </a:ext>
            </a:extLst>
          </p:cNvPr>
          <p:cNvGrpSpPr/>
          <p:nvPr/>
        </p:nvGrpSpPr>
        <p:grpSpPr>
          <a:xfrm>
            <a:off x="4116684" y="2092571"/>
            <a:ext cx="1919897" cy="410616"/>
            <a:chOff x="3820346" y="2093031"/>
            <a:chExt cx="1919897" cy="410616"/>
          </a:xfrm>
        </p:grpSpPr>
        <p:pic>
          <p:nvPicPr>
            <p:cNvPr id="24" name="Grafik 23" descr="Abzeichen mit einfarbiger Füllung">
              <a:extLst>
                <a:ext uri="{FF2B5EF4-FFF2-40B4-BE49-F238E27FC236}">
                  <a16:creationId xmlns:a16="http://schemas.microsoft.com/office/drawing/2014/main" id="{F0D166D0-D78F-4360-B7D0-C300E2F1EFE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29627" y="2093031"/>
              <a:ext cx="410616" cy="410616"/>
            </a:xfrm>
            <a:prstGeom prst="rect">
              <a:avLst/>
            </a:prstGeom>
          </p:spPr>
        </p:pic>
        <p:sp>
          <p:nvSpPr>
            <p:cNvPr id="42" name="Textfeld 41">
              <a:extLst>
                <a:ext uri="{FF2B5EF4-FFF2-40B4-BE49-F238E27FC236}">
                  <a16:creationId xmlns:a16="http://schemas.microsoft.com/office/drawing/2014/main" id="{6BB8AD20-8600-4B12-8EC1-7DD87B4598C7}"/>
                </a:ext>
              </a:extLst>
            </p:cNvPr>
            <p:cNvSpPr txBox="1"/>
            <p:nvPr/>
          </p:nvSpPr>
          <p:spPr>
            <a:xfrm>
              <a:off x="3820346" y="2099997"/>
              <a:ext cx="1524777" cy="400110"/>
            </a:xfrm>
            <a:prstGeom prst="rect">
              <a:avLst/>
            </a:prstGeom>
            <a:noFill/>
          </p:spPr>
          <p:txBody>
            <a:bodyPr wrap="none" rtlCol="0">
              <a:spAutoFit/>
            </a:bodyPr>
            <a:lstStyle/>
            <a:p>
              <a:pPr algn="r"/>
              <a:r>
                <a:rPr lang="en-US" sz="2000" dirty="0">
                  <a:latin typeface="Arial" panose="020B0604020202020204" pitchFamily="34" charset="0"/>
                  <a:cs typeface="Arial" panose="020B0604020202020204" pitchFamily="34" charset="0"/>
                </a:rPr>
                <a:t>Using Proof</a:t>
              </a:r>
            </a:p>
          </p:txBody>
        </p:sp>
      </p:grpSp>
      <p:grpSp>
        <p:nvGrpSpPr>
          <p:cNvPr id="20" name="Gruppieren 19">
            <a:extLst>
              <a:ext uri="{FF2B5EF4-FFF2-40B4-BE49-F238E27FC236}">
                <a16:creationId xmlns:a16="http://schemas.microsoft.com/office/drawing/2014/main" id="{59BEFA55-EB7C-4D69-9ABA-8D874D3A9DAA}"/>
              </a:ext>
            </a:extLst>
          </p:cNvPr>
          <p:cNvGrpSpPr/>
          <p:nvPr/>
        </p:nvGrpSpPr>
        <p:grpSpPr>
          <a:xfrm>
            <a:off x="437792" y="2845083"/>
            <a:ext cx="5598789" cy="410616"/>
            <a:chOff x="141454" y="2846003"/>
            <a:chExt cx="5598789" cy="410616"/>
          </a:xfrm>
        </p:grpSpPr>
        <p:sp>
          <p:nvSpPr>
            <p:cNvPr id="41" name="Textfeld 40">
              <a:extLst>
                <a:ext uri="{FF2B5EF4-FFF2-40B4-BE49-F238E27FC236}">
                  <a16:creationId xmlns:a16="http://schemas.microsoft.com/office/drawing/2014/main" id="{3AF907DD-7603-41A0-9241-8C3B748220B5}"/>
                </a:ext>
              </a:extLst>
            </p:cNvPr>
            <p:cNvSpPr txBox="1"/>
            <p:nvPr/>
          </p:nvSpPr>
          <p:spPr>
            <a:xfrm>
              <a:off x="141454" y="2854845"/>
              <a:ext cx="5203669" cy="400110"/>
            </a:xfrm>
            <a:prstGeom prst="rect">
              <a:avLst/>
            </a:prstGeom>
            <a:noFill/>
          </p:spPr>
          <p:txBody>
            <a:bodyPr wrap="none" rtlCol="0">
              <a:spAutoFit/>
            </a:bodyPr>
            <a:lstStyle/>
            <a:p>
              <a:pPr algn="r"/>
              <a:r>
                <a:rPr lang="en-US" sz="2000" dirty="0">
                  <a:latin typeface="Arial" panose="020B0604020202020204" pitchFamily="34" charset="0"/>
                  <a:cs typeface="Arial" panose="020B0604020202020204" pitchFamily="34" charset="0"/>
                </a:rPr>
                <a:t>Using a Best Friend or Business Colleagues</a:t>
              </a:r>
            </a:p>
          </p:txBody>
        </p:sp>
        <p:pic>
          <p:nvPicPr>
            <p:cNvPr id="16" name="Grafik 15" descr="Marke 3 mit einfarbiger Füllung">
              <a:extLst>
                <a:ext uri="{FF2B5EF4-FFF2-40B4-BE49-F238E27FC236}">
                  <a16:creationId xmlns:a16="http://schemas.microsoft.com/office/drawing/2014/main" id="{73046934-1321-444D-A1D2-BE6F1D66A41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29627" y="2846003"/>
              <a:ext cx="410616" cy="410616"/>
            </a:xfrm>
            <a:prstGeom prst="rect">
              <a:avLst/>
            </a:prstGeom>
          </p:spPr>
        </p:pic>
      </p:grpSp>
      <p:grpSp>
        <p:nvGrpSpPr>
          <p:cNvPr id="21" name="Gruppieren 20">
            <a:extLst>
              <a:ext uri="{FF2B5EF4-FFF2-40B4-BE49-F238E27FC236}">
                <a16:creationId xmlns:a16="http://schemas.microsoft.com/office/drawing/2014/main" id="{DB8F0F15-113D-4D56-A409-1E1B561ADF04}"/>
              </a:ext>
            </a:extLst>
          </p:cNvPr>
          <p:cNvGrpSpPr/>
          <p:nvPr/>
        </p:nvGrpSpPr>
        <p:grpSpPr>
          <a:xfrm>
            <a:off x="2203339" y="3597595"/>
            <a:ext cx="3833242" cy="410828"/>
            <a:chOff x="1907001" y="3598975"/>
            <a:chExt cx="3833242" cy="410828"/>
          </a:xfrm>
        </p:grpSpPr>
        <p:pic>
          <p:nvPicPr>
            <p:cNvPr id="14" name="Grafik 13" descr="Marke 4 mit einfarbiger Füllung">
              <a:extLst>
                <a:ext uri="{FF2B5EF4-FFF2-40B4-BE49-F238E27FC236}">
                  <a16:creationId xmlns:a16="http://schemas.microsoft.com/office/drawing/2014/main" id="{AF093581-FC81-4F13-8848-513FA536A8A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29627" y="3598975"/>
              <a:ext cx="410616" cy="410616"/>
            </a:xfrm>
            <a:prstGeom prst="rect">
              <a:avLst/>
            </a:prstGeom>
          </p:spPr>
        </p:pic>
        <p:sp>
          <p:nvSpPr>
            <p:cNvPr id="43" name="Textfeld 42">
              <a:extLst>
                <a:ext uri="{FF2B5EF4-FFF2-40B4-BE49-F238E27FC236}">
                  <a16:creationId xmlns:a16="http://schemas.microsoft.com/office/drawing/2014/main" id="{D86911DD-70E0-42E3-8975-CAC9937FB362}"/>
                </a:ext>
              </a:extLst>
            </p:cNvPr>
            <p:cNvSpPr txBox="1"/>
            <p:nvPr/>
          </p:nvSpPr>
          <p:spPr>
            <a:xfrm>
              <a:off x="1907001" y="3609693"/>
              <a:ext cx="3438122" cy="400110"/>
            </a:xfrm>
            <a:prstGeom prst="rect">
              <a:avLst/>
            </a:prstGeom>
            <a:noFill/>
          </p:spPr>
          <p:txBody>
            <a:bodyPr wrap="none" rtlCol="0">
              <a:spAutoFit/>
            </a:bodyPr>
            <a:lstStyle/>
            <a:p>
              <a:pPr algn="r"/>
              <a:r>
                <a:rPr lang="en-US" sz="2000" dirty="0">
                  <a:latin typeface="Arial" panose="020B0604020202020204" pitchFamily="34" charset="0"/>
                  <a:cs typeface="Arial" panose="020B0604020202020204" pitchFamily="34" charset="0"/>
                </a:rPr>
                <a:t>Using an Agency, They Trust</a:t>
              </a:r>
            </a:p>
          </p:txBody>
        </p:sp>
      </p:grpSp>
      <p:grpSp>
        <p:nvGrpSpPr>
          <p:cNvPr id="23" name="Gruppieren 22">
            <a:extLst>
              <a:ext uri="{FF2B5EF4-FFF2-40B4-BE49-F238E27FC236}">
                <a16:creationId xmlns:a16="http://schemas.microsoft.com/office/drawing/2014/main" id="{98D16795-B996-4727-9427-417A9CBC84AF}"/>
              </a:ext>
            </a:extLst>
          </p:cNvPr>
          <p:cNvGrpSpPr/>
          <p:nvPr/>
        </p:nvGrpSpPr>
        <p:grpSpPr>
          <a:xfrm>
            <a:off x="3560442" y="5104920"/>
            <a:ext cx="2476139" cy="414580"/>
            <a:chOff x="3264104" y="5104920"/>
            <a:chExt cx="2476139" cy="414580"/>
          </a:xfrm>
        </p:grpSpPr>
        <p:sp>
          <p:nvSpPr>
            <p:cNvPr id="38" name="Textfeld 37">
              <a:extLst>
                <a:ext uri="{FF2B5EF4-FFF2-40B4-BE49-F238E27FC236}">
                  <a16:creationId xmlns:a16="http://schemas.microsoft.com/office/drawing/2014/main" id="{7FEF23FA-A804-43C4-9F93-3D4A4B2E2C58}"/>
                </a:ext>
              </a:extLst>
            </p:cNvPr>
            <p:cNvSpPr txBox="1"/>
            <p:nvPr/>
          </p:nvSpPr>
          <p:spPr>
            <a:xfrm>
              <a:off x="3264104" y="5119390"/>
              <a:ext cx="2081019" cy="400110"/>
            </a:xfrm>
            <a:prstGeom prst="rect">
              <a:avLst/>
            </a:prstGeom>
            <a:noFill/>
          </p:spPr>
          <p:txBody>
            <a:bodyPr wrap="none" rtlCol="0">
              <a:spAutoFit/>
            </a:bodyPr>
            <a:lstStyle/>
            <a:p>
              <a:pPr algn="r"/>
              <a:r>
                <a:rPr lang="en-US" sz="2000" dirty="0">
                  <a:latin typeface="Arial" panose="020B0604020202020204" pitchFamily="34" charset="0"/>
                  <a:cs typeface="Arial" panose="020B0604020202020204" pitchFamily="34" charset="0"/>
                </a:rPr>
                <a:t>Using a Resume</a:t>
              </a:r>
            </a:p>
          </p:txBody>
        </p:sp>
        <p:pic>
          <p:nvPicPr>
            <p:cNvPr id="28" name="Grafik 27" descr="Marke 6 mit einfarbiger Füllung">
              <a:extLst>
                <a:ext uri="{FF2B5EF4-FFF2-40B4-BE49-F238E27FC236}">
                  <a16:creationId xmlns:a16="http://schemas.microsoft.com/office/drawing/2014/main" id="{F1E8CA62-BB3F-40E9-A9EC-9D679B4232B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329627" y="5104920"/>
              <a:ext cx="410616" cy="410616"/>
            </a:xfrm>
            <a:prstGeom prst="rect">
              <a:avLst/>
            </a:prstGeom>
          </p:spPr>
        </p:pic>
      </p:grpSp>
      <p:grpSp>
        <p:nvGrpSpPr>
          <p:cNvPr id="17" name="Gruppieren 16">
            <a:extLst>
              <a:ext uri="{FF2B5EF4-FFF2-40B4-BE49-F238E27FC236}">
                <a16:creationId xmlns:a16="http://schemas.microsoft.com/office/drawing/2014/main" id="{D659D5B1-D659-428B-A826-1E7431136136}"/>
              </a:ext>
            </a:extLst>
          </p:cNvPr>
          <p:cNvGrpSpPr/>
          <p:nvPr/>
        </p:nvGrpSpPr>
        <p:grpSpPr>
          <a:xfrm>
            <a:off x="4075007" y="1340059"/>
            <a:ext cx="1961574" cy="410616"/>
            <a:chOff x="3778669" y="1340059"/>
            <a:chExt cx="1961574" cy="410616"/>
          </a:xfrm>
        </p:grpSpPr>
        <p:pic>
          <p:nvPicPr>
            <p:cNvPr id="26" name="Grafik 25" descr="Marke 1 mit einfarbiger Füllung">
              <a:extLst>
                <a:ext uri="{FF2B5EF4-FFF2-40B4-BE49-F238E27FC236}">
                  <a16:creationId xmlns:a16="http://schemas.microsoft.com/office/drawing/2014/main" id="{D68CDAE8-4E33-4346-8493-28F9B986F82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329627" y="1340059"/>
              <a:ext cx="410616" cy="410616"/>
            </a:xfrm>
            <a:prstGeom prst="rect">
              <a:avLst/>
            </a:prstGeom>
          </p:spPr>
        </p:pic>
        <p:sp>
          <p:nvSpPr>
            <p:cNvPr id="44" name="Textfeld 43">
              <a:extLst>
                <a:ext uri="{FF2B5EF4-FFF2-40B4-BE49-F238E27FC236}">
                  <a16:creationId xmlns:a16="http://schemas.microsoft.com/office/drawing/2014/main" id="{CFEE8726-C6CD-47F7-AED3-A44E47B2FB1E}"/>
                </a:ext>
              </a:extLst>
            </p:cNvPr>
            <p:cNvSpPr txBox="1"/>
            <p:nvPr/>
          </p:nvSpPr>
          <p:spPr>
            <a:xfrm>
              <a:off x="3778669" y="1345149"/>
              <a:ext cx="1566454" cy="400110"/>
            </a:xfrm>
            <a:prstGeom prst="rect">
              <a:avLst/>
            </a:prstGeom>
            <a:noFill/>
          </p:spPr>
          <p:txBody>
            <a:bodyPr wrap="none" rtlCol="0">
              <a:spAutoFit/>
            </a:bodyPr>
            <a:lstStyle/>
            <a:p>
              <a:pPr algn="r"/>
              <a:r>
                <a:rPr lang="en-US" sz="2000" dirty="0">
                  <a:latin typeface="Arial" panose="020B0604020202020204" pitchFamily="34" charset="0"/>
                  <a:cs typeface="Arial" panose="020B0604020202020204" pitchFamily="34" charset="0"/>
                </a:rPr>
                <a:t>From Within</a:t>
              </a:r>
            </a:p>
          </p:txBody>
        </p:sp>
      </p:grpSp>
      <p:sp>
        <p:nvSpPr>
          <p:cNvPr id="46" name="Textfeld 45">
            <a:extLst>
              <a:ext uri="{FF2B5EF4-FFF2-40B4-BE49-F238E27FC236}">
                <a16:creationId xmlns:a16="http://schemas.microsoft.com/office/drawing/2014/main" id="{304A4ED9-B91E-48DF-90B7-2931A07E978C}"/>
              </a:ext>
            </a:extLst>
          </p:cNvPr>
          <p:cNvSpPr txBox="1"/>
          <p:nvPr/>
        </p:nvSpPr>
        <p:spPr>
          <a:xfrm>
            <a:off x="892973" y="1391315"/>
            <a:ext cx="2369803" cy="1015663"/>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Employers’ main value/concern is </a:t>
            </a:r>
            <a:r>
              <a:rPr lang="en-US" sz="2000" b="1" dirty="0">
                <a:solidFill>
                  <a:srgbClr val="FF0000"/>
                </a:solidFill>
                <a:latin typeface="Arial" panose="020B0604020202020204" pitchFamily="34" charset="0"/>
                <a:cs typeface="Arial" panose="020B0604020202020204" pitchFamily="34" charset="0"/>
              </a:rPr>
              <a:t>risk</a:t>
            </a:r>
          </a:p>
        </p:txBody>
      </p:sp>
      <p:sp>
        <p:nvSpPr>
          <p:cNvPr id="47" name="Textfeld 46">
            <a:extLst>
              <a:ext uri="{FF2B5EF4-FFF2-40B4-BE49-F238E27FC236}">
                <a16:creationId xmlns:a16="http://schemas.microsoft.com/office/drawing/2014/main" id="{37A95540-59EC-465C-BA7A-1D52F0282337}"/>
              </a:ext>
            </a:extLst>
          </p:cNvPr>
          <p:cNvSpPr txBox="1"/>
          <p:nvPr/>
        </p:nvSpPr>
        <p:spPr>
          <a:xfrm>
            <a:off x="8211358" y="4799798"/>
            <a:ext cx="2806143" cy="707886"/>
          </a:xfrm>
          <a:prstGeom prst="rect">
            <a:avLst/>
          </a:prstGeom>
          <a:noFill/>
        </p:spPr>
        <p:txBody>
          <a:bodyPr wrap="square" rtlCol="0">
            <a:spAutoFit/>
          </a:bodyPr>
          <a:lstStyle/>
          <a:p>
            <a:r>
              <a:rPr lang="en-US" sz="2000" dirty="0">
                <a:solidFill>
                  <a:srgbClr val="7030A0"/>
                </a:solidFill>
                <a:latin typeface="Arial" panose="020B0604020202020204" pitchFamily="34" charset="0"/>
                <a:cs typeface="Arial" panose="020B0604020202020204" pitchFamily="34" charset="0"/>
              </a:rPr>
              <a:t>Job hunters’ main value/concern is </a:t>
            </a:r>
            <a:r>
              <a:rPr lang="en-US" sz="2000" b="1" dirty="0">
                <a:solidFill>
                  <a:srgbClr val="7030A0"/>
                </a:solidFill>
                <a:latin typeface="Arial" panose="020B0604020202020204" pitchFamily="34" charset="0"/>
                <a:cs typeface="Arial" panose="020B0604020202020204" pitchFamily="34" charset="0"/>
              </a:rPr>
              <a:t>time</a:t>
            </a:r>
          </a:p>
        </p:txBody>
      </p:sp>
      <p:sp>
        <p:nvSpPr>
          <p:cNvPr id="2" name="Pfeil: nach oben 1">
            <a:extLst>
              <a:ext uri="{FF2B5EF4-FFF2-40B4-BE49-F238E27FC236}">
                <a16:creationId xmlns:a16="http://schemas.microsoft.com/office/drawing/2014/main" id="{79E664CC-B898-482A-8429-C5D1EAC9B744}"/>
              </a:ext>
            </a:extLst>
          </p:cNvPr>
          <p:cNvSpPr/>
          <p:nvPr/>
        </p:nvSpPr>
        <p:spPr>
          <a:xfrm>
            <a:off x="7101827" y="1335932"/>
            <a:ext cx="720436" cy="4179604"/>
          </a:xfrm>
          <a:prstGeom prst="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feld 7">
            <a:extLst>
              <a:ext uri="{FF2B5EF4-FFF2-40B4-BE49-F238E27FC236}">
                <a16:creationId xmlns:a16="http://schemas.microsoft.com/office/drawing/2014/main" id="{312279F8-CC66-4675-B282-0A0277570887}"/>
              </a:ext>
            </a:extLst>
          </p:cNvPr>
          <p:cNvSpPr txBox="1"/>
          <p:nvPr/>
        </p:nvSpPr>
        <p:spPr>
          <a:xfrm>
            <a:off x="443753" y="556171"/>
            <a:ext cx="6066084" cy="400110"/>
          </a:xfrm>
          <a:prstGeom prst="rect">
            <a:avLst/>
          </a:prstGeom>
          <a:noFill/>
        </p:spPr>
        <p:txBody>
          <a:bodyPr wrap="none" rtlCol="0">
            <a:spAutoFit/>
          </a:bodyPr>
          <a:lstStyle/>
          <a:p>
            <a:r>
              <a:rPr lang="en-US" sz="2000" dirty="0">
                <a:solidFill>
                  <a:srgbClr val="FF0000"/>
                </a:solidFill>
                <a:latin typeface="Arial" panose="020B0604020202020204" pitchFamily="34" charset="0"/>
                <a:cs typeface="Arial" panose="020B0604020202020204" pitchFamily="34" charset="0"/>
              </a:rPr>
              <a:t>The way a typical </a:t>
            </a:r>
            <a:r>
              <a:rPr lang="en-US" sz="2000" b="1" dirty="0">
                <a:solidFill>
                  <a:srgbClr val="FF0000"/>
                </a:solidFill>
                <a:latin typeface="Arial" panose="020B0604020202020204" pitchFamily="34" charset="0"/>
                <a:cs typeface="Arial" panose="020B0604020202020204" pitchFamily="34" charset="0"/>
              </a:rPr>
              <a:t>employer</a:t>
            </a:r>
            <a:r>
              <a:rPr lang="en-US" sz="2000" dirty="0">
                <a:solidFill>
                  <a:srgbClr val="FF0000"/>
                </a:solidFill>
                <a:latin typeface="Arial" panose="020B0604020202020204" pitchFamily="34" charset="0"/>
                <a:cs typeface="Arial" panose="020B0604020202020204" pitchFamily="34" charset="0"/>
              </a:rPr>
              <a:t> prefers to fill a vacancy</a:t>
            </a:r>
          </a:p>
        </p:txBody>
      </p:sp>
      <p:sp>
        <p:nvSpPr>
          <p:cNvPr id="25" name="Pfeil: nach oben 24">
            <a:extLst>
              <a:ext uri="{FF2B5EF4-FFF2-40B4-BE49-F238E27FC236}">
                <a16:creationId xmlns:a16="http://schemas.microsoft.com/office/drawing/2014/main" id="{41357F1A-9FF7-4929-A4AD-EE46E2FA2C05}"/>
              </a:ext>
            </a:extLst>
          </p:cNvPr>
          <p:cNvSpPr/>
          <p:nvPr/>
        </p:nvSpPr>
        <p:spPr>
          <a:xfrm rot="10800000">
            <a:off x="6334581" y="1335932"/>
            <a:ext cx="720436" cy="417960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hteck 5">
            <a:extLst>
              <a:ext uri="{FF2B5EF4-FFF2-40B4-BE49-F238E27FC236}">
                <a16:creationId xmlns:a16="http://schemas.microsoft.com/office/drawing/2014/main" id="{FE669A8E-99CB-4FCC-880A-FEFFECFA202E}"/>
              </a:ext>
            </a:extLst>
          </p:cNvPr>
          <p:cNvSpPr/>
          <p:nvPr/>
        </p:nvSpPr>
        <p:spPr>
          <a:xfrm>
            <a:off x="3559114" y="5056141"/>
            <a:ext cx="4502697" cy="568036"/>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a:extLst>
              <a:ext uri="{FF2B5EF4-FFF2-40B4-BE49-F238E27FC236}">
                <a16:creationId xmlns:a16="http://schemas.microsoft.com/office/drawing/2014/main" id="{C73C9452-FA70-4C1E-8AC9-AC5DBBE4502A}"/>
              </a:ext>
            </a:extLst>
          </p:cNvPr>
          <p:cNvSpPr txBox="1"/>
          <p:nvPr/>
        </p:nvSpPr>
        <p:spPr>
          <a:xfrm>
            <a:off x="8658204" y="1623867"/>
            <a:ext cx="2171430" cy="2246769"/>
          </a:xfrm>
          <a:prstGeom prst="rect">
            <a:avLst/>
          </a:prstGeom>
          <a:noFill/>
        </p:spPr>
        <p:txBody>
          <a:bodyPr wrap="square" rtlCol="0">
            <a:spAutoFit/>
          </a:bodyPr>
          <a:lstStyle/>
          <a:p>
            <a:r>
              <a:rPr lang="en-US" sz="2800" b="1" dirty="0">
                <a:solidFill>
                  <a:schemeClr val="accent6"/>
                </a:solidFill>
                <a:latin typeface="Arial" panose="020B0604020202020204" pitchFamily="34" charset="0"/>
                <a:cs typeface="Arial" panose="020B0604020202020204" pitchFamily="34" charset="0"/>
              </a:rPr>
              <a:t>Having </a:t>
            </a:r>
            <a:br>
              <a:rPr lang="en-US" sz="2800" b="1" dirty="0">
                <a:solidFill>
                  <a:schemeClr val="accent6"/>
                </a:solidFill>
                <a:latin typeface="Arial" panose="020B0604020202020204" pitchFamily="34" charset="0"/>
                <a:cs typeface="Arial" panose="020B0604020202020204" pitchFamily="34" charset="0"/>
              </a:rPr>
            </a:br>
            <a:r>
              <a:rPr lang="en-US" sz="2800" b="1" dirty="0">
                <a:solidFill>
                  <a:schemeClr val="accent6"/>
                </a:solidFill>
                <a:latin typeface="Arial" panose="020B0604020202020204" pitchFamily="34" charset="0"/>
                <a:cs typeface="Arial" panose="020B0604020202020204" pitchFamily="34" charset="0"/>
              </a:rPr>
              <a:t>a strong personal brand online!!!</a:t>
            </a:r>
          </a:p>
        </p:txBody>
      </p:sp>
    </p:spTree>
    <p:extLst>
      <p:ext uri="{BB962C8B-B14F-4D97-AF65-F5344CB8AC3E}">
        <p14:creationId xmlns:p14="http://schemas.microsoft.com/office/powerpoint/2010/main" val="336261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3.7037E-6 L 0.00378 -0.44537 " pathEditMode="relative" rAng="0" ptsTypes="AA">
                                      <p:cBhvr>
                                        <p:cTn id="6" dur="2000" fill="hold"/>
                                        <p:tgtEl>
                                          <p:spTgt spid="6"/>
                                        </p:tgtEl>
                                        <p:attrNameLst>
                                          <p:attrName>ppt_x</p:attrName>
                                          <p:attrName>ppt_y</p:attrName>
                                        </p:attrNameLst>
                                      </p:cBhvr>
                                      <p:rCtr x="182" y="-22269"/>
                                    </p:animMotion>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26790A35-6B51-40C0-81B6-769DEB1D7AB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54" name="think-cell Folie" r:id="rId5" imgW="416" imgH="416" progId="TCLayout.ActiveDocument.1">
                  <p:embed/>
                </p:oleObj>
              </mc:Choice>
              <mc:Fallback>
                <p:oleObj name="think-cell Folie" r:id="rId5" imgW="416" imgH="416" progId="TCLayout.ActiveDocument.1">
                  <p:embed/>
                  <p:pic>
                    <p:nvPicPr>
                      <p:cNvPr id="3" name="Objekt 2" hidden="1">
                        <a:extLst>
                          <a:ext uri="{FF2B5EF4-FFF2-40B4-BE49-F238E27FC236}">
                            <a16:creationId xmlns:a16="http://schemas.microsoft.com/office/drawing/2014/main" id="{26790A35-6B51-40C0-81B6-769DEB1D7AB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838200" y="2488893"/>
            <a:ext cx="10515600" cy="1325563"/>
          </a:xfrm>
        </p:spPr>
        <p:txBody>
          <a:bodyPr vert="horz">
            <a:normAutofit/>
          </a:bodyPr>
          <a:lstStyle/>
          <a:p>
            <a:pPr algn="ctr"/>
            <a:r>
              <a:rPr lang="en-US" sz="4000" b="1" dirty="0">
                <a:latin typeface="Arial" panose="020B0604020202020204" pitchFamily="34" charset="0"/>
                <a:cs typeface="Arial" panose="020B0604020202020204" pitchFamily="34" charset="0"/>
              </a:rPr>
              <a:t>How do establish your </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personal brand online?</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12</a:t>
            </a:fld>
            <a:endParaRPr lang="en-US"/>
          </a:p>
        </p:txBody>
      </p:sp>
      <p:sp>
        <p:nvSpPr>
          <p:cNvPr id="5" name="Rectangle 4">
            <a:extLst>
              <a:ext uri="{FF2B5EF4-FFF2-40B4-BE49-F238E27FC236}">
                <a16:creationId xmlns:a16="http://schemas.microsoft.com/office/drawing/2014/main" id="{B02B75AF-85D3-482E-BC05-D4DF13445A8C}"/>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Fragen Silhouette">
            <a:extLst>
              <a:ext uri="{FF2B5EF4-FFF2-40B4-BE49-F238E27FC236}">
                <a16:creationId xmlns:a16="http://schemas.microsoft.com/office/drawing/2014/main" id="{F24099B3-FD18-4FBD-A518-32E9E7C473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1548" y="366835"/>
            <a:ext cx="1891748" cy="1891748"/>
          </a:xfrm>
          <a:prstGeom prst="rect">
            <a:avLst/>
          </a:prstGeom>
        </p:spPr>
      </p:pic>
    </p:spTree>
    <p:extLst>
      <p:ext uri="{BB962C8B-B14F-4D97-AF65-F5344CB8AC3E}">
        <p14:creationId xmlns:p14="http://schemas.microsoft.com/office/powerpoint/2010/main" val="1505789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26790A35-6B51-40C0-81B6-769DEB1D7AB4}"/>
              </a:ext>
            </a:extLst>
          </p:cNvPr>
          <p:cNvGraphicFramePr>
            <a:graphicFrameLocks noChangeAspect="1"/>
          </p:cNvGraphicFramePr>
          <p:nvPr>
            <p:custDataLst>
              <p:tags r:id="rId2"/>
            </p:custDataLst>
            <p:extLst>
              <p:ext uri="{D42A27DB-BD31-4B8C-83A1-F6EECF244321}">
                <p14:modId xmlns:p14="http://schemas.microsoft.com/office/powerpoint/2010/main" val="2525310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5248" name="think-cell Folie" r:id="rId5" imgW="416" imgH="416" progId="TCLayout.ActiveDocument.1">
                  <p:embed/>
                </p:oleObj>
              </mc:Choice>
              <mc:Fallback>
                <p:oleObj name="think-cell Folie" r:id="rId5" imgW="416" imgH="416" progId="TCLayout.ActiveDocument.1">
                  <p:embed/>
                  <p:pic>
                    <p:nvPicPr>
                      <p:cNvPr id="3" name="Objekt 2" hidden="1">
                        <a:extLst>
                          <a:ext uri="{FF2B5EF4-FFF2-40B4-BE49-F238E27FC236}">
                            <a16:creationId xmlns:a16="http://schemas.microsoft.com/office/drawing/2014/main" id="{26790A35-6B51-40C0-81B6-769DEB1D7AB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4" name="Grafik 13" descr="Krone Silhouette">
            <a:extLst>
              <a:ext uri="{FF2B5EF4-FFF2-40B4-BE49-F238E27FC236}">
                <a16:creationId xmlns:a16="http://schemas.microsoft.com/office/drawing/2014/main" id="{F25BDDB5-2BEA-47A0-AD35-3B1CEF33F8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9055" y="404342"/>
            <a:ext cx="1816734" cy="1816734"/>
          </a:xfrm>
          <a:prstGeom prst="rect">
            <a:avLst/>
          </a:prstGeom>
        </p:spPr>
      </p:pic>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838200" y="2959343"/>
            <a:ext cx="10515600" cy="1325563"/>
          </a:xfrm>
        </p:spPr>
        <p:txBody>
          <a:bodyPr vert="horz">
            <a:normAutofit/>
          </a:bodyPr>
          <a:lstStyle/>
          <a:p>
            <a:pPr algn="ctr"/>
            <a:r>
              <a:rPr lang="en-US" sz="4000" b="1" dirty="0">
                <a:latin typeface="Arial" panose="020B0604020202020204" pitchFamily="34" charset="0"/>
                <a:cs typeface="Arial" panose="020B0604020202020204" pitchFamily="34" charset="0"/>
              </a:rPr>
              <a:t>Show your work!!!</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13</a:t>
            </a:fld>
            <a:endParaRPr lang="en-US"/>
          </a:p>
        </p:txBody>
      </p:sp>
      <p:sp>
        <p:nvSpPr>
          <p:cNvPr id="5" name="Rectangle 4">
            <a:extLst>
              <a:ext uri="{FF2B5EF4-FFF2-40B4-BE49-F238E27FC236}">
                <a16:creationId xmlns:a16="http://schemas.microsoft.com/office/drawing/2014/main" id="{B02B75AF-85D3-482E-BC05-D4DF13445A8C}"/>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523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26790A35-6B51-40C0-81B6-769DEB1D7AB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0606" name="think-cell Folie" r:id="rId5" imgW="416" imgH="416" progId="TCLayout.ActiveDocument.1">
                  <p:embed/>
                </p:oleObj>
              </mc:Choice>
              <mc:Fallback>
                <p:oleObj name="think-cell Folie" r:id="rId5" imgW="416" imgH="416" progId="TCLayout.ActiveDocument.1">
                  <p:embed/>
                  <p:pic>
                    <p:nvPicPr>
                      <p:cNvPr id="3" name="Objekt 2" hidden="1">
                        <a:extLst>
                          <a:ext uri="{FF2B5EF4-FFF2-40B4-BE49-F238E27FC236}">
                            <a16:creationId xmlns:a16="http://schemas.microsoft.com/office/drawing/2014/main" id="{26790A35-6B51-40C0-81B6-769DEB1D7AB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14</a:t>
            </a:fld>
            <a:endParaRPr lang="en-US" dirty="0"/>
          </a:p>
        </p:txBody>
      </p:sp>
      <p:sp>
        <p:nvSpPr>
          <p:cNvPr id="5" name="Rectangle 4">
            <a:extLst>
              <a:ext uri="{FF2B5EF4-FFF2-40B4-BE49-F238E27FC236}">
                <a16:creationId xmlns:a16="http://schemas.microsoft.com/office/drawing/2014/main" id="{B02B75AF-85D3-482E-BC05-D4DF13445A8C}"/>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9A5FD6A-8893-4106-AE69-875B88A2B797}"/>
              </a:ext>
            </a:extLst>
          </p:cNvPr>
          <p:cNvSpPr txBox="1">
            <a:spLocks/>
          </p:cNvSpPr>
          <p:nvPr/>
        </p:nvSpPr>
        <p:spPr>
          <a:xfrm>
            <a:off x="1698812" y="685814"/>
            <a:ext cx="88750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Arial" panose="020B0604020202020204" pitchFamily="34" charset="0"/>
                <a:cs typeface="Arial" panose="020B0604020202020204" pitchFamily="34" charset="0"/>
              </a:rPr>
              <a:t>…fortunately, there are plenty of digital tools and platforms available that you can use… </a:t>
            </a:r>
          </a:p>
        </p:txBody>
      </p:sp>
      <p:grpSp>
        <p:nvGrpSpPr>
          <p:cNvPr id="16" name="Gruppieren 15">
            <a:extLst>
              <a:ext uri="{FF2B5EF4-FFF2-40B4-BE49-F238E27FC236}">
                <a16:creationId xmlns:a16="http://schemas.microsoft.com/office/drawing/2014/main" id="{BD1FCF3A-7C66-4C69-AC1C-C77610B979E6}"/>
              </a:ext>
            </a:extLst>
          </p:cNvPr>
          <p:cNvGrpSpPr/>
          <p:nvPr/>
        </p:nvGrpSpPr>
        <p:grpSpPr>
          <a:xfrm>
            <a:off x="4879180" y="2531647"/>
            <a:ext cx="1735059" cy="2052047"/>
            <a:chOff x="829444" y="3890788"/>
            <a:chExt cx="1735059" cy="2052047"/>
          </a:xfrm>
        </p:grpSpPr>
        <p:pic>
          <p:nvPicPr>
            <p:cNvPr id="82949" name="Picture 5" descr="LinkedIn: Jobsuche &amp; mehr – Apps bei Google Play">
              <a:extLst>
                <a:ext uri="{FF2B5EF4-FFF2-40B4-BE49-F238E27FC236}">
                  <a16:creationId xmlns:a16="http://schemas.microsoft.com/office/drawing/2014/main" id="{27B32051-4153-41F8-A174-F4C0FFA336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4932" y="3890788"/>
              <a:ext cx="1144082" cy="1144082"/>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a:extLst>
                <a:ext uri="{FF2B5EF4-FFF2-40B4-BE49-F238E27FC236}">
                  <a16:creationId xmlns:a16="http://schemas.microsoft.com/office/drawing/2014/main" id="{B277A8BB-6733-4B09-8234-150D41AAB5BB}"/>
                </a:ext>
              </a:extLst>
            </p:cNvPr>
            <p:cNvSpPr txBox="1">
              <a:spLocks/>
            </p:cNvSpPr>
            <p:nvPr/>
          </p:nvSpPr>
          <p:spPr>
            <a:xfrm>
              <a:off x="829444" y="5007707"/>
              <a:ext cx="1735059" cy="9351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latin typeface="Arial" panose="020B0604020202020204" pitchFamily="34" charset="0"/>
                  <a:cs typeface="Arial" panose="020B0604020202020204" pitchFamily="34" charset="0"/>
                </a:rPr>
                <a:t>LinkedIn</a:t>
              </a:r>
            </a:p>
          </p:txBody>
        </p:sp>
      </p:grpSp>
      <p:grpSp>
        <p:nvGrpSpPr>
          <p:cNvPr id="15" name="Gruppieren 14">
            <a:extLst>
              <a:ext uri="{FF2B5EF4-FFF2-40B4-BE49-F238E27FC236}">
                <a16:creationId xmlns:a16="http://schemas.microsoft.com/office/drawing/2014/main" id="{F85061C2-2276-4374-B6A0-FE94CAC59A25}"/>
              </a:ext>
            </a:extLst>
          </p:cNvPr>
          <p:cNvGrpSpPr/>
          <p:nvPr/>
        </p:nvGrpSpPr>
        <p:grpSpPr>
          <a:xfrm>
            <a:off x="3538290" y="4083683"/>
            <a:ext cx="1735059" cy="2261363"/>
            <a:chOff x="2618353" y="2208562"/>
            <a:chExt cx="1735059" cy="2261363"/>
          </a:xfrm>
        </p:grpSpPr>
        <p:pic>
          <p:nvPicPr>
            <p:cNvPr id="82962" name="Picture 18" descr="XING - Home | Facebook">
              <a:extLst>
                <a:ext uri="{FF2B5EF4-FFF2-40B4-BE49-F238E27FC236}">
                  <a16:creationId xmlns:a16="http://schemas.microsoft.com/office/drawing/2014/main" id="{36B97C71-AC49-40F2-A4D2-17DE17F816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8795" y="2208562"/>
              <a:ext cx="1714174" cy="1714174"/>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4FEA150E-C513-41BB-B017-C234E28C934F}"/>
                </a:ext>
              </a:extLst>
            </p:cNvPr>
            <p:cNvSpPr txBox="1">
              <a:spLocks/>
            </p:cNvSpPr>
            <p:nvPr/>
          </p:nvSpPr>
          <p:spPr>
            <a:xfrm>
              <a:off x="2618353" y="3534797"/>
              <a:ext cx="1735059" cy="9351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latin typeface="Arial" panose="020B0604020202020204" pitchFamily="34" charset="0"/>
                  <a:cs typeface="Arial" panose="020B0604020202020204" pitchFamily="34" charset="0"/>
                </a:rPr>
                <a:t>Xing</a:t>
              </a:r>
            </a:p>
          </p:txBody>
        </p:sp>
      </p:grpSp>
      <p:grpSp>
        <p:nvGrpSpPr>
          <p:cNvPr id="17" name="Gruppieren 16">
            <a:extLst>
              <a:ext uri="{FF2B5EF4-FFF2-40B4-BE49-F238E27FC236}">
                <a16:creationId xmlns:a16="http://schemas.microsoft.com/office/drawing/2014/main" id="{5B9B57BC-A94D-4B99-838B-DD19BB4B914E}"/>
              </a:ext>
            </a:extLst>
          </p:cNvPr>
          <p:cNvGrpSpPr/>
          <p:nvPr/>
        </p:nvGrpSpPr>
        <p:grpSpPr>
          <a:xfrm>
            <a:off x="6209628" y="4436517"/>
            <a:ext cx="1735059" cy="1900918"/>
            <a:chOff x="4344510" y="4442287"/>
            <a:chExt cx="1735059" cy="1900918"/>
          </a:xfrm>
        </p:grpSpPr>
        <p:pic>
          <p:nvPicPr>
            <p:cNvPr id="82951" name="Picture 7" descr="Twitter – Wikipedia">
              <a:extLst>
                <a:ext uri="{FF2B5EF4-FFF2-40B4-BE49-F238E27FC236}">
                  <a16:creationId xmlns:a16="http://schemas.microsoft.com/office/drawing/2014/main" id="{511C443F-97C1-4EF5-8E1D-4955D8992F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4459" y="4442287"/>
              <a:ext cx="1375161" cy="1131130"/>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a:extLst>
                <a:ext uri="{FF2B5EF4-FFF2-40B4-BE49-F238E27FC236}">
                  <a16:creationId xmlns:a16="http://schemas.microsoft.com/office/drawing/2014/main" id="{275865FD-A07E-4019-85C6-807E6A1A550D}"/>
                </a:ext>
              </a:extLst>
            </p:cNvPr>
            <p:cNvSpPr txBox="1">
              <a:spLocks/>
            </p:cNvSpPr>
            <p:nvPr/>
          </p:nvSpPr>
          <p:spPr>
            <a:xfrm>
              <a:off x="4344510" y="5408077"/>
              <a:ext cx="1735059" cy="9351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latin typeface="Arial" panose="020B0604020202020204" pitchFamily="34" charset="0"/>
                  <a:cs typeface="Arial" panose="020B0604020202020204" pitchFamily="34" charset="0"/>
                </a:rPr>
                <a:t>Twitter</a:t>
              </a:r>
            </a:p>
          </p:txBody>
        </p:sp>
      </p:grpSp>
      <p:grpSp>
        <p:nvGrpSpPr>
          <p:cNvPr id="18" name="Gruppieren 17">
            <a:extLst>
              <a:ext uri="{FF2B5EF4-FFF2-40B4-BE49-F238E27FC236}">
                <a16:creationId xmlns:a16="http://schemas.microsoft.com/office/drawing/2014/main" id="{CC7FFAB3-81F5-4574-98C5-00CBB028AE84}"/>
              </a:ext>
            </a:extLst>
          </p:cNvPr>
          <p:cNvGrpSpPr/>
          <p:nvPr/>
        </p:nvGrpSpPr>
        <p:grpSpPr>
          <a:xfrm>
            <a:off x="7770427" y="2152750"/>
            <a:ext cx="1805609" cy="2426079"/>
            <a:chOff x="6611620" y="2657220"/>
            <a:chExt cx="1805609" cy="2426079"/>
          </a:xfrm>
        </p:grpSpPr>
        <p:grpSp>
          <p:nvGrpSpPr>
            <p:cNvPr id="13" name="Gruppieren 12">
              <a:extLst>
                <a:ext uri="{FF2B5EF4-FFF2-40B4-BE49-F238E27FC236}">
                  <a16:creationId xmlns:a16="http://schemas.microsoft.com/office/drawing/2014/main" id="{37D0E823-C4EA-4329-AD56-52849F29FA48}"/>
                </a:ext>
              </a:extLst>
            </p:cNvPr>
            <p:cNvGrpSpPr/>
            <p:nvPr/>
          </p:nvGrpSpPr>
          <p:grpSpPr>
            <a:xfrm>
              <a:off x="6611620" y="2657220"/>
              <a:ext cx="1805609" cy="1805609"/>
              <a:chOff x="6217358" y="4003814"/>
              <a:chExt cx="1805609" cy="1805609"/>
            </a:xfrm>
          </p:grpSpPr>
          <p:pic>
            <p:nvPicPr>
              <p:cNvPr id="82953" name="Picture 9" descr="Homepage - Max Planck Society">
                <a:extLst>
                  <a:ext uri="{FF2B5EF4-FFF2-40B4-BE49-F238E27FC236}">
                    <a16:creationId xmlns:a16="http://schemas.microsoft.com/office/drawing/2014/main" id="{A09ED1CA-1527-4DAA-A8E3-26E4FEB2E1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40944" y="4657684"/>
                <a:ext cx="701370" cy="690505"/>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descr="Browserfenster mit einfarbiger Füllung">
                <a:extLst>
                  <a:ext uri="{FF2B5EF4-FFF2-40B4-BE49-F238E27FC236}">
                    <a16:creationId xmlns:a16="http://schemas.microsoft.com/office/drawing/2014/main" id="{C59D507A-421F-45B0-9F33-5954C4F68A4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17358" y="4003814"/>
                <a:ext cx="1805609" cy="1805609"/>
              </a:xfrm>
              <a:prstGeom prst="rect">
                <a:avLst/>
              </a:prstGeom>
            </p:spPr>
          </p:pic>
        </p:grpSp>
        <p:sp>
          <p:nvSpPr>
            <p:cNvPr id="25" name="Title 1">
              <a:extLst>
                <a:ext uri="{FF2B5EF4-FFF2-40B4-BE49-F238E27FC236}">
                  <a16:creationId xmlns:a16="http://schemas.microsoft.com/office/drawing/2014/main" id="{21A38E3C-C8D9-4B40-81FB-F6BA9DED556D}"/>
                </a:ext>
              </a:extLst>
            </p:cNvPr>
            <p:cNvSpPr txBox="1">
              <a:spLocks/>
            </p:cNvSpPr>
            <p:nvPr/>
          </p:nvSpPr>
          <p:spPr>
            <a:xfrm>
              <a:off x="6646895" y="4148171"/>
              <a:ext cx="1735059" cy="9351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latin typeface="Arial" panose="020B0604020202020204" pitchFamily="34" charset="0"/>
                  <a:cs typeface="Arial" panose="020B0604020202020204" pitchFamily="34" charset="0"/>
                </a:rPr>
                <a:t>Own institute website</a:t>
              </a:r>
            </a:p>
          </p:txBody>
        </p:sp>
      </p:grpSp>
      <p:grpSp>
        <p:nvGrpSpPr>
          <p:cNvPr id="19" name="Gruppieren 18">
            <a:extLst>
              <a:ext uri="{FF2B5EF4-FFF2-40B4-BE49-F238E27FC236}">
                <a16:creationId xmlns:a16="http://schemas.microsoft.com/office/drawing/2014/main" id="{67EBC417-612C-4876-BF44-AC06406C976D}"/>
              </a:ext>
            </a:extLst>
          </p:cNvPr>
          <p:cNvGrpSpPr/>
          <p:nvPr/>
        </p:nvGrpSpPr>
        <p:grpSpPr>
          <a:xfrm>
            <a:off x="9631364" y="3809274"/>
            <a:ext cx="1805609" cy="2437808"/>
            <a:chOff x="9105666" y="3348389"/>
            <a:chExt cx="1805609" cy="2437808"/>
          </a:xfrm>
        </p:grpSpPr>
        <p:grpSp>
          <p:nvGrpSpPr>
            <p:cNvPr id="12" name="Gruppieren 11">
              <a:extLst>
                <a:ext uri="{FF2B5EF4-FFF2-40B4-BE49-F238E27FC236}">
                  <a16:creationId xmlns:a16="http://schemas.microsoft.com/office/drawing/2014/main" id="{4C0F7176-3216-4D8A-8CA3-6BE1E610C440}"/>
                </a:ext>
              </a:extLst>
            </p:cNvPr>
            <p:cNvGrpSpPr/>
            <p:nvPr/>
          </p:nvGrpSpPr>
          <p:grpSpPr>
            <a:xfrm>
              <a:off x="9105666" y="3348389"/>
              <a:ext cx="1805609" cy="1805609"/>
              <a:chOff x="8895521" y="3197327"/>
              <a:chExt cx="1805609" cy="1805609"/>
            </a:xfrm>
          </p:grpSpPr>
          <p:pic>
            <p:nvPicPr>
              <p:cNvPr id="82958" name="Picture 14" descr="Pressecenter - STRATO">
                <a:extLst>
                  <a:ext uri="{FF2B5EF4-FFF2-40B4-BE49-F238E27FC236}">
                    <a16:creationId xmlns:a16="http://schemas.microsoft.com/office/drawing/2014/main" id="{34126604-C3B8-4E05-AE36-9F4083DD870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90950" y="4259229"/>
                <a:ext cx="843872" cy="292718"/>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descr="Browserfenster mit einfarbiger Füllung">
                <a:extLst>
                  <a:ext uri="{FF2B5EF4-FFF2-40B4-BE49-F238E27FC236}">
                    <a16:creationId xmlns:a16="http://schemas.microsoft.com/office/drawing/2014/main" id="{14ACCC49-840E-4025-AC83-CE253046547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95521" y="3197327"/>
                <a:ext cx="1805609" cy="1805609"/>
              </a:xfrm>
              <a:prstGeom prst="rect">
                <a:avLst/>
              </a:prstGeom>
            </p:spPr>
          </p:pic>
          <p:pic>
            <p:nvPicPr>
              <p:cNvPr id="82956" name="Picture 12">
                <a:extLst>
                  <a:ext uri="{FF2B5EF4-FFF2-40B4-BE49-F238E27FC236}">
                    <a16:creationId xmlns:a16="http://schemas.microsoft.com/office/drawing/2014/main" id="{E82DBFAF-0853-4D73-845D-5636AF39CE3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44860" y="3889166"/>
                <a:ext cx="422601" cy="422601"/>
              </a:xfrm>
              <a:prstGeom prst="rect">
                <a:avLst/>
              </a:prstGeom>
              <a:noFill/>
              <a:extLst>
                <a:ext uri="{909E8E84-426E-40DD-AFC4-6F175D3DCCD1}">
                  <a14:hiddenFill xmlns:a14="http://schemas.microsoft.com/office/drawing/2010/main">
                    <a:solidFill>
                      <a:srgbClr val="FFFFFF"/>
                    </a:solidFill>
                  </a14:hiddenFill>
                </a:ext>
              </a:extLst>
            </p:spPr>
          </p:pic>
          <p:pic>
            <p:nvPicPr>
              <p:cNvPr id="82960" name="Picture 16" descr="Squarespace – Website-Builder – Apps bei Google Play">
                <a:extLst>
                  <a:ext uri="{FF2B5EF4-FFF2-40B4-BE49-F238E27FC236}">
                    <a16:creationId xmlns:a16="http://schemas.microsoft.com/office/drawing/2014/main" id="{50CFDA0B-CF16-43F2-B13B-67DBF57E3B5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80648" y="3829526"/>
                <a:ext cx="482242" cy="48224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itle 1">
              <a:extLst>
                <a:ext uri="{FF2B5EF4-FFF2-40B4-BE49-F238E27FC236}">
                  <a16:creationId xmlns:a16="http://schemas.microsoft.com/office/drawing/2014/main" id="{61C5FAB2-3DB8-4067-A891-9F8A9F8BE898}"/>
                </a:ext>
              </a:extLst>
            </p:cNvPr>
            <p:cNvSpPr txBox="1">
              <a:spLocks/>
            </p:cNvSpPr>
            <p:nvPr/>
          </p:nvSpPr>
          <p:spPr>
            <a:xfrm>
              <a:off x="9140941" y="4851069"/>
              <a:ext cx="1735059" cy="9351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latin typeface="Arial" panose="020B0604020202020204" pitchFamily="34" charset="0"/>
                  <a:cs typeface="Arial" panose="020B0604020202020204" pitchFamily="34" charset="0"/>
                </a:rPr>
                <a:t>Own personal website</a:t>
              </a:r>
            </a:p>
          </p:txBody>
        </p:sp>
      </p:grpSp>
      <p:grpSp>
        <p:nvGrpSpPr>
          <p:cNvPr id="2" name="Gruppieren 1">
            <a:extLst>
              <a:ext uri="{FF2B5EF4-FFF2-40B4-BE49-F238E27FC236}">
                <a16:creationId xmlns:a16="http://schemas.microsoft.com/office/drawing/2014/main" id="{E556B91A-CF48-4844-86C0-FA1FB90E18D7}"/>
              </a:ext>
            </a:extLst>
          </p:cNvPr>
          <p:cNvGrpSpPr/>
          <p:nvPr/>
        </p:nvGrpSpPr>
        <p:grpSpPr>
          <a:xfrm>
            <a:off x="2147071" y="2432936"/>
            <a:ext cx="1735059" cy="2145893"/>
            <a:chOff x="5228470" y="2419788"/>
            <a:chExt cx="1735059" cy="2145893"/>
          </a:xfrm>
        </p:grpSpPr>
        <p:sp>
          <p:nvSpPr>
            <p:cNvPr id="32" name="Title 1">
              <a:extLst>
                <a:ext uri="{FF2B5EF4-FFF2-40B4-BE49-F238E27FC236}">
                  <a16:creationId xmlns:a16="http://schemas.microsoft.com/office/drawing/2014/main" id="{9D1F4264-8AA0-44C3-9EF2-B65C775D564A}"/>
                </a:ext>
              </a:extLst>
            </p:cNvPr>
            <p:cNvSpPr txBox="1">
              <a:spLocks/>
            </p:cNvSpPr>
            <p:nvPr/>
          </p:nvSpPr>
          <p:spPr>
            <a:xfrm>
              <a:off x="5228470" y="3630553"/>
              <a:ext cx="1735059" cy="9351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err="1">
                  <a:latin typeface="Arial" panose="020B0604020202020204" pitchFamily="34" charset="0"/>
                  <a:cs typeface="Arial" panose="020B0604020202020204" pitchFamily="34" charset="0"/>
                </a:rPr>
                <a:t>ORCiD</a:t>
              </a:r>
              <a:endParaRPr lang="en-US" sz="1800" b="1" dirty="0">
                <a:latin typeface="Arial" panose="020B0604020202020204" pitchFamily="34" charset="0"/>
                <a:cs typeface="Arial" panose="020B0604020202020204" pitchFamily="34" charset="0"/>
              </a:endParaRPr>
            </a:p>
          </p:txBody>
        </p:sp>
        <p:pic>
          <p:nvPicPr>
            <p:cNvPr id="82993" name="Picture 49">
              <a:extLst>
                <a:ext uri="{FF2B5EF4-FFF2-40B4-BE49-F238E27FC236}">
                  <a16:creationId xmlns:a16="http://schemas.microsoft.com/office/drawing/2014/main" id="{D3BC30C7-0495-4470-83C8-6542B97FF13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39366" y="2419788"/>
              <a:ext cx="1313266" cy="13132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uppieren 5">
            <a:extLst>
              <a:ext uri="{FF2B5EF4-FFF2-40B4-BE49-F238E27FC236}">
                <a16:creationId xmlns:a16="http://schemas.microsoft.com/office/drawing/2014/main" id="{26D60D67-300C-418E-B259-F7C84FCF1C4C}"/>
              </a:ext>
            </a:extLst>
          </p:cNvPr>
          <p:cNvGrpSpPr/>
          <p:nvPr/>
        </p:nvGrpSpPr>
        <p:grpSpPr>
          <a:xfrm>
            <a:off x="807969" y="4135329"/>
            <a:ext cx="1864358" cy="2209717"/>
            <a:chOff x="6299287" y="4275107"/>
            <a:chExt cx="1864358" cy="2209717"/>
          </a:xfrm>
        </p:grpSpPr>
        <p:sp>
          <p:nvSpPr>
            <p:cNvPr id="33" name="Title 1">
              <a:extLst>
                <a:ext uri="{FF2B5EF4-FFF2-40B4-BE49-F238E27FC236}">
                  <a16:creationId xmlns:a16="http://schemas.microsoft.com/office/drawing/2014/main" id="{057971FC-D716-4F17-B07E-1773E029181A}"/>
                </a:ext>
              </a:extLst>
            </p:cNvPr>
            <p:cNvSpPr txBox="1">
              <a:spLocks/>
            </p:cNvSpPr>
            <p:nvPr/>
          </p:nvSpPr>
          <p:spPr>
            <a:xfrm>
              <a:off x="6299287" y="5549696"/>
              <a:ext cx="1864358" cy="9351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latin typeface="Arial" panose="020B0604020202020204" pitchFamily="34" charset="0"/>
                  <a:cs typeface="Arial" panose="020B0604020202020204" pitchFamily="34" charset="0"/>
                </a:rPr>
                <a:t>Google Scholar</a:t>
              </a:r>
            </a:p>
          </p:txBody>
        </p:sp>
        <p:pic>
          <p:nvPicPr>
            <p:cNvPr id="82995" name="Picture 51">
              <a:extLst>
                <a:ext uri="{FF2B5EF4-FFF2-40B4-BE49-F238E27FC236}">
                  <a16:creationId xmlns:a16="http://schemas.microsoft.com/office/drawing/2014/main" id="{CDC1E7B8-6992-4A40-BF8B-2988BB918BE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62754" y="4275107"/>
              <a:ext cx="1337424" cy="13374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47214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26790A35-6B51-40C0-81B6-769DEB1D7AB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9582" name="think-cell Folie" r:id="rId5" imgW="416" imgH="416" progId="TCLayout.ActiveDocument.1">
                  <p:embed/>
                </p:oleObj>
              </mc:Choice>
              <mc:Fallback>
                <p:oleObj name="think-cell Folie" r:id="rId5" imgW="416" imgH="416" progId="TCLayout.ActiveDocument.1">
                  <p:embed/>
                  <p:pic>
                    <p:nvPicPr>
                      <p:cNvPr id="3" name="Objekt 2" hidden="1">
                        <a:extLst>
                          <a:ext uri="{FF2B5EF4-FFF2-40B4-BE49-F238E27FC236}">
                            <a16:creationId xmlns:a16="http://schemas.microsoft.com/office/drawing/2014/main" id="{26790A35-6B51-40C0-81B6-769DEB1D7AB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838200" y="2488893"/>
            <a:ext cx="10515600" cy="1325563"/>
          </a:xfrm>
        </p:spPr>
        <p:txBody>
          <a:bodyPr vert="horz">
            <a:normAutofit/>
          </a:bodyPr>
          <a:lstStyle/>
          <a:p>
            <a:pPr algn="ctr"/>
            <a:r>
              <a:rPr lang="en-US" sz="4000" b="1" dirty="0">
                <a:latin typeface="Arial" panose="020B0604020202020204" pitchFamily="34" charset="0"/>
                <a:cs typeface="Arial" panose="020B0604020202020204" pitchFamily="34" charset="0"/>
              </a:rPr>
              <a:t>Available digital tools </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and platforms</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15</a:t>
            </a:fld>
            <a:endParaRPr lang="en-US"/>
          </a:p>
        </p:txBody>
      </p:sp>
      <p:sp>
        <p:nvSpPr>
          <p:cNvPr id="5" name="Rectangle 4">
            <a:extLst>
              <a:ext uri="{FF2B5EF4-FFF2-40B4-BE49-F238E27FC236}">
                <a16:creationId xmlns:a16="http://schemas.microsoft.com/office/drawing/2014/main" id="{B02B75AF-85D3-482E-BC05-D4DF13445A8C}"/>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fik 13" descr="Schlägel und Eisen Silhouette">
            <a:extLst>
              <a:ext uri="{FF2B5EF4-FFF2-40B4-BE49-F238E27FC236}">
                <a16:creationId xmlns:a16="http://schemas.microsoft.com/office/drawing/2014/main" id="{FCD4D20F-2CB5-46DB-A257-FF552FEEA7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8613" y="533900"/>
            <a:ext cx="1557618" cy="1557618"/>
          </a:xfrm>
          <a:prstGeom prst="rect">
            <a:avLst/>
          </a:prstGeom>
        </p:spPr>
      </p:pic>
    </p:spTree>
    <p:extLst>
      <p:ext uri="{BB962C8B-B14F-4D97-AF65-F5344CB8AC3E}">
        <p14:creationId xmlns:p14="http://schemas.microsoft.com/office/powerpoint/2010/main" val="3350543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5B0812A-D583-4182-940A-44C11D196B1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558" name="think-cell Folie" r:id="rId5" imgW="416" imgH="416" progId="TCLayout.ActiveDocument.1">
                  <p:embed/>
                </p:oleObj>
              </mc:Choice>
              <mc:Fallback>
                <p:oleObj name="think-cell Folie" r:id="rId5" imgW="416" imgH="416" progId="TCLayout.ActiveDocument.1">
                  <p:embed/>
                  <p:pic>
                    <p:nvPicPr>
                      <p:cNvPr id="6" name="Objekt 5" hidden="1">
                        <a:extLst>
                          <a:ext uri="{FF2B5EF4-FFF2-40B4-BE49-F238E27FC236}">
                            <a16:creationId xmlns:a16="http://schemas.microsoft.com/office/drawing/2014/main" id="{65B0812A-D583-4182-940A-44C11D196B1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0169CF3-8B83-4500-92D6-A27B561B4C75}"/>
              </a:ext>
            </a:extLst>
          </p:cNvPr>
          <p:cNvSpPr>
            <a:spLocks noGrp="1"/>
          </p:cNvSpPr>
          <p:nvPr>
            <p:ph type="title"/>
          </p:nvPr>
        </p:nvSpPr>
        <p:spPr/>
        <p:txBody>
          <a:bodyPr vert="horz"/>
          <a:lstStyle/>
          <a:p>
            <a:r>
              <a:rPr lang="en-US" b="1" dirty="0" err="1">
                <a:latin typeface="+mn-lt"/>
              </a:rPr>
              <a:t>ORCiD</a:t>
            </a:r>
            <a:endParaRPr lang="en-US" b="1" dirty="0">
              <a:latin typeface="+mn-lt"/>
            </a:endParaRPr>
          </a:p>
        </p:txBody>
      </p:sp>
      <p:sp>
        <p:nvSpPr>
          <p:cNvPr id="4" name="Foliennummernplatzhalter 3">
            <a:extLst>
              <a:ext uri="{FF2B5EF4-FFF2-40B4-BE49-F238E27FC236}">
                <a16:creationId xmlns:a16="http://schemas.microsoft.com/office/drawing/2014/main" id="{E1E5FE25-DBF7-4F41-AB12-C250F2AE9F25}"/>
              </a:ext>
            </a:extLst>
          </p:cNvPr>
          <p:cNvSpPr>
            <a:spLocks noGrp="1"/>
          </p:cNvSpPr>
          <p:nvPr>
            <p:ph type="sldNum" sz="quarter" idx="12"/>
          </p:nvPr>
        </p:nvSpPr>
        <p:spPr/>
        <p:txBody>
          <a:bodyPr/>
          <a:lstStyle/>
          <a:p>
            <a:fld id="{59549590-1E34-4AE1-AA15-60B76DDD0ACA}" type="slidenum">
              <a:rPr lang="en-US" smtClean="0"/>
              <a:t>16</a:t>
            </a:fld>
            <a:endParaRPr lang="en-US"/>
          </a:p>
        </p:txBody>
      </p:sp>
      <p:sp>
        <p:nvSpPr>
          <p:cNvPr id="7" name="Rectangle 4">
            <a:extLst>
              <a:ext uri="{FF2B5EF4-FFF2-40B4-BE49-F238E27FC236}">
                <a16:creationId xmlns:a16="http://schemas.microsoft.com/office/drawing/2014/main" id="{34DA370D-7A14-44A9-8E8A-4FF9F703A0E3}"/>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9">
            <a:extLst>
              <a:ext uri="{FF2B5EF4-FFF2-40B4-BE49-F238E27FC236}">
                <a16:creationId xmlns:a16="http://schemas.microsoft.com/office/drawing/2014/main" id="{E4784D6E-E4F4-4CCF-B448-4F80FD7A8E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5548" y="377422"/>
            <a:ext cx="1313266" cy="1313266"/>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descr="Ein Bild, das Text enthält.&#10;&#10;Automatisch generierte Beschreibung">
            <a:extLst>
              <a:ext uri="{FF2B5EF4-FFF2-40B4-BE49-F238E27FC236}">
                <a16:creationId xmlns:a16="http://schemas.microsoft.com/office/drawing/2014/main" id="{0C087B85-033D-4331-B68F-6A720A9517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1" y="2206172"/>
            <a:ext cx="4917620" cy="3099605"/>
          </a:xfrm>
          <a:prstGeom prst="rect">
            <a:avLst/>
          </a:prstGeom>
          <a:effectLst>
            <a:outerShdw blurRad="63500" sx="102000" sy="102000" algn="ctr" rotWithShape="0">
              <a:prstClr val="black">
                <a:alpha val="40000"/>
              </a:prstClr>
            </a:outerShdw>
          </a:effectLst>
        </p:spPr>
      </p:pic>
      <p:pic>
        <p:nvPicPr>
          <p:cNvPr id="11" name="Grafik 10" descr="Ein Bild, das Text enthält.&#10;&#10;Automatisch generierte Beschreibung">
            <a:extLst>
              <a:ext uri="{FF2B5EF4-FFF2-40B4-BE49-F238E27FC236}">
                <a16:creationId xmlns:a16="http://schemas.microsoft.com/office/drawing/2014/main" id="{679F0F20-A3AA-42B6-9928-2A1849576C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7405" y="1094014"/>
            <a:ext cx="5256394" cy="491796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9144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5B0812A-D583-4182-940A-44C11D196B1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7534" name="think-cell Folie" r:id="rId5" imgW="416" imgH="416" progId="TCLayout.ActiveDocument.1">
                  <p:embed/>
                </p:oleObj>
              </mc:Choice>
              <mc:Fallback>
                <p:oleObj name="think-cell Folie" r:id="rId5" imgW="416" imgH="416" progId="TCLayout.ActiveDocument.1">
                  <p:embed/>
                  <p:pic>
                    <p:nvPicPr>
                      <p:cNvPr id="6" name="Objekt 5" hidden="1">
                        <a:extLst>
                          <a:ext uri="{FF2B5EF4-FFF2-40B4-BE49-F238E27FC236}">
                            <a16:creationId xmlns:a16="http://schemas.microsoft.com/office/drawing/2014/main" id="{65B0812A-D583-4182-940A-44C11D196B1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0169CF3-8B83-4500-92D6-A27B561B4C75}"/>
              </a:ext>
            </a:extLst>
          </p:cNvPr>
          <p:cNvSpPr>
            <a:spLocks noGrp="1"/>
          </p:cNvSpPr>
          <p:nvPr>
            <p:ph type="title"/>
          </p:nvPr>
        </p:nvSpPr>
        <p:spPr/>
        <p:txBody>
          <a:bodyPr vert="horz"/>
          <a:lstStyle/>
          <a:p>
            <a:r>
              <a:rPr lang="en-US" b="1" dirty="0">
                <a:latin typeface="+mn-lt"/>
              </a:rPr>
              <a:t>Google Scholar</a:t>
            </a:r>
          </a:p>
        </p:txBody>
      </p:sp>
      <p:sp>
        <p:nvSpPr>
          <p:cNvPr id="4" name="Foliennummernplatzhalter 3">
            <a:extLst>
              <a:ext uri="{FF2B5EF4-FFF2-40B4-BE49-F238E27FC236}">
                <a16:creationId xmlns:a16="http://schemas.microsoft.com/office/drawing/2014/main" id="{E1E5FE25-DBF7-4F41-AB12-C250F2AE9F25}"/>
              </a:ext>
            </a:extLst>
          </p:cNvPr>
          <p:cNvSpPr>
            <a:spLocks noGrp="1"/>
          </p:cNvSpPr>
          <p:nvPr>
            <p:ph type="sldNum" sz="quarter" idx="12"/>
          </p:nvPr>
        </p:nvSpPr>
        <p:spPr/>
        <p:txBody>
          <a:bodyPr/>
          <a:lstStyle/>
          <a:p>
            <a:fld id="{59549590-1E34-4AE1-AA15-60B76DDD0ACA}" type="slidenum">
              <a:rPr lang="en-US" smtClean="0"/>
              <a:t>17</a:t>
            </a:fld>
            <a:endParaRPr lang="en-US"/>
          </a:p>
        </p:txBody>
      </p:sp>
      <p:sp>
        <p:nvSpPr>
          <p:cNvPr id="7" name="Rectangle 4">
            <a:extLst>
              <a:ext uri="{FF2B5EF4-FFF2-40B4-BE49-F238E27FC236}">
                <a16:creationId xmlns:a16="http://schemas.microsoft.com/office/drawing/2014/main" id="{34DA370D-7A14-44A9-8E8A-4FF9F703A0E3}"/>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1">
            <a:extLst>
              <a:ext uri="{FF2B5EF4-FFF2-40B4-BE49-F238E27FC236}">
                <a16:creationId xmlns:a16="http://schemas.microsoft.com/office/drawing/2014/main" id="{B6CE6FE9-E047-48B1-AC57-7A83F9DDB4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3454" y="426085"/>
            <a:ext cx="1337424" cy="1337424"/>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descr="Ein Bild, das Text enthält.&#10;&#10;Automatisch generierte Beschreibung">
            <a:extLst>
              <a:ext uri="{FF2B5EF4-FFF2-40B4-BE49-F238E27FC236}">
                <a16:creationId xmlns:a16="http://schemas.microsoft.com/office/drawing/2014/main" id="{07A7B963-37A2-422B-9E97-D5F8B1A2ED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7429" y="2114193"/>
            <a:ext cx="6074847" cy="3493312"/>
          </a:xfrm>
          <a:prstGeom prst="rect">
            <a:avLst/>
          </a:prstGeom>
          <a:effectLst>
            <a:outerShdw blurRad="63500" sx="102000" sy="102000" algn="ctr" rotWithShape="0">
              <a:prstClr val="black">
                <a:alpha val="40000"/>
              </a:prstClr>
            </a:outerShdw>
          </a:effectLst>
        </p:spPr>
      </p:pic>
      <p:pic>
        <p:nvPicPr>
          <p:cNvPr id="13" name="Grafik 12">
            <a:extLst>
              <a:ext uri="{FF2B5EF4-FFF2-40B4-BE49-F238E27FC236}">
                <a16:creationId xmlns:a16="http://schemas.microsoft.com/office/drawing/2014/main" id="{0934017B-947B-471D-9737-4E5B37F3DD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50878" y="2505125"/>
            <a:ext cx="4841778" cy="365936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0129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5B0812A-D583-4182-940A-44C11D196B1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6510" name="think-cell Folie" r:id="rId5" imgW="416" imgH="416" progId="TCLayout.ActiveDocument.1">
                  <p:embed/>
                </p:oleObj>
              </mc:Choice>
              <mc:Fallback>
                <p:oleObj name="think-cell Folie" r:id="rId5" imgW="416" imgH="416" progId="TCLayout.ActiveDocument.1">
                  <p:embed/>
                  <p:pic>
                    <p:nvPicPr>
                      <p:cNvPr id="6" name="Objekt 5" hidden="1">
                        <a:extLst>
                          <a:ext uri="{FF2B5EF4-FFF2-40B4-BE49-F238E27FC236}">
                            <a16:creationId xmlns:a16="http://schemas.microsoft.com/office/drawing/2014/main" id="{65B0812A-D583-4182-940A-44C11D196B1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0169CF3-8B83-4500-92D6-A27B561B4C75}"/>
              </a:ext>
            </a:extLst>
          </p:cNvPr>
          <p:cNvSpPr>
            <a:spLocks noGrp="1"/>
          </p:cNvSpPr>
          <p:nvPr>
            <p:ph type="title"/>
          </p:nvPr>
        </p:nvSpPr>
        <p:spPr/>
        <p:txBody>
          <a:bodyPr vert="horz"/>
          <a:lstStyle/>
          <a:p>
            <a:r>
              <a:rPr lang="en-US" b="1" dirty="0">
                <a:latin typeface="+mn-lt"/>
              </a:rPr>
              <a:t>LinkedIn </a:t>
            </a:r>
          </a:p>
        </p:txBody>
      </p:sp>
      <p:sp>
        <p:nvSpPr>
          <p:cNvPr id="4" name="Foliennummernplatzhalter 3">
            <a:extLst>
              <a:ext uri="{FF2B5EF4-FFF2-40B4-BE49-F238E27FC236}">
                <a16:creationId xmlns:a16="http://schemas.microsoft.com/office/drawing/2014/main" id="{E1E5FE25-DBF7-4F41-AB12-C250F2AE9F25}"/>
              </a:ext>
            </a:extLst>
          </p:cNvPr>
          <p:cNvSpPr>
            <a:spLocks noGrp="1"/>
          </p:cNvSpPr>
          <p:nvPr>
            <p:ph type="sldNum" sz="quarter" idx="12"/>
          </p:nvPr>
        </p:nvSpPr>
        <p:spPr/>
        <p:txBody>
          <a:bodyPr/>
          <a:lstStyle/>
          <a:p>
            <a:fld id="{59549590-1E34-4AE1-AA15-60B76DDD0ACA}" type="slidenum">
              <a:rPr lang="en-US" smtClean="0"/>
              <a:t>18</a:t>
            </a:fld>
            <a:endParaRPr lang="en-US"/>
          </a:p>
        </p:txBody>
      </p:sp>
      <p:sp>
        <p:nvSpPr>
          <p:cNvPr id="7" name="Rectangle 4">
            <a:extLst>
              <a:ext uri="{FF2B5EF4-FFF2-40B4-BE49-F238E27FC236}">
                <a16:creationId xmlns:a16="http://schemas.microsoft.com/office/drawing/2014/main" id="{7F2D17C9-4704-4018-95CD-D36C935D49A4}"/>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descr="LinkedIn: Jobsuche &amp; mehr – Apps bei Google Play">
            <a:extLst>
              <a:ext uri="{FF2B5EF4-FFF2-40B4-BE49-F238E27FC236}">
                <a16:creationId xmlns:a16="http://schemas.microsoft.com/office/drawing/2014/main" id="{D2A813A8-34C3-4DF5-AF13-93459A2135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5744" y="455865"/>
            <a:ext cx="1144082" cy="1144082"/>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F302A366-5682-447F-A2BA-99AF2D2A31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390" y="2258968"/>
            <a:ext cx="4846665" cy="3005252"/>
          </a:xfrm>
          <a:prstGeom prst="rect">
            <a:avLst/>
          </a:prstGeom>
          <a:effectLst>
            <a:outerShdw blurRad="63500" sx="102000" sy="102000" algn="ctr" rotWithShape="0">
              <a:prstClr val="black">
                <a:alpha val="40000"/>
              </a:prstClr>
            </a:outerShdw>
          </a:effectLst>
        </p:spPr>
      </p:pic>
      <p:pic>
        <p:nvPicPr>
          <p:cNvPr id="10" name="Grafik 9">
            <a:extLst>
              <a:ext uri="{FF2B5EF4-FFF2-40B4-BE49-F238E27FC236}">
                <a16:creationId xmlns:a16="http://schemas.microsoft.com/office/drawing/2014/main" id="{FE400CFC-3A21-4000-BF74-F5A662E792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4183" y="984148"/>
            <a:ext cx="2524764" cy="3771900"/>
          </a:xfrm>
          <a:prstGeom prst="rect">
            <a:avLst/>
          </a:prstGeom>
          <a:effectLst>
            <a:outerShdw blurRad="63500" sx="102000" sy="102000" algn="ctr" rotWithShape="0">
              <a:prstClr val="black">
                <a:alpha val="40000"/>
              </a:prstClr>
            </a:outerShdw>
          </a:effectLst>
        </p:spPr>
      </p:pic>
      <p:pic>
        <p:nvPicPr>
          <p:cNvPr id="14" name="Grafik 13" descr="Ein Bild, das Text, Screenshot enthält.&#10;&#10;Automatisch generierte Beschreibung">
            <a:extLst>
              <a:ext uri="{FF2B5EF4-FFF2-40B4-BE49-F238E27FC236}">
                <a16:creationId xmlns:a16="http://schemas.microsoft.com/office/drawing/2014/main" id="{5581A3E8-9126-47F5-91B7-8D57416DF6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13947" y="2487278"/>
            <a:ext cx="2541134" cy="3771900"/>
          </a:xfrm>
          <a:prstGeom prst="rect">
            <a:avLst/>
          </a:prstGeom>
          <a:effectLst>
            <a:outerShdw blurRad="63500" sx="102000" sy="102000" algn="ctr" rotWithShape="0">
              <a:prstClr val="black">
                <a:alpha val="40000"/>
              </a:prstClr>
            </a:outerShdw>
          </a:effectLst>
        </p:spPr>
      </p:pic>
      <p:pic>
        <p:nvPicPr>
          <p:cNvPr id="12" name="Grafik 11">
            <a:extLst>
              <a:ext uri="{FF2B5EF4-FFF2-40B4-BE49-F238E27FC236}">
                <a16:creationId xmlns:a16="http://schemas.microsoft.com/office/drawing/2014/main" id="{863B12A2-A567-4CAD-A147-7710DE7392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71148" y="1027906"/>
            <a:ext cx="2667850" cy="37719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4622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5B0812A-D583-4182-940A-44C11D196B1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486" name="think-cell Folie" r:id="rId5" imgW="416" imgH="416" progId="TCLayout.ActiveDocument.1">
                  <p:embed/>
                </p:oleObj>
              </mc:Choice>
              <mc:Fallback>
                <p:oleObj name="think-cell Folie" r:id="rId5" imgW="416" imgH="416" progId="TCLayout.ActiveDocument.1">
                  <p:embed/>
                  <p:pic>
                    <p:nvPicPr>
                      <p:cNvPr id="6" name="Objekt 5" hidden="1">
                        <a:extLst>
                          <a:ext uri="{FF2B5EF4-FFF2-40B4-BE49-F238E27FC236}">
                            <a16:creationId xmlns:a16="http://schemas.microsoft.com/office/drawing/2014/main" id="{65B0812A-D583-4182-940A-44C11D196B1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0169CF3-8B83-4500-92D6-A27B561B4C75}"/>
              </a:ext>
            </a:extLst>
          </p:cNvPr>
          <p:cNvSpPr>
            <a:spLocks noGrp="1"/>
          </p:cNvSpPr>
          <p:nvPr>
            <p:ph type="title"/>
          </p:nvPr>
        </p:nvSpPr>
        <p:spPr/>
        <p:txBody>
          <a:bodyPr vert="horz"/>
          <a:lstStyle/>
          <a:p>
            <a:r>
              <a:rPr lang="en-US" b="1" dirty="0">
                <a:latin typeface="+mn-lt"/>
              </a:rPr>
              <a:t>Twitter</a:t>
            </a:r>
          </a:p>
        </p:txBody>
      </p:sp>
      <p:sp>
        <p:nvSpPr>
          <p:cNvPr id="4" name="Foliennummernplatzhalter 3">
            <a:extLst>
              <a:ext uri="{FF2B5EF4-FFF2-40B4-BE49-F238E27FC236}">
                <a16:creationId xmlns:a16="http://schemas.microsoft.com/office/drawing/2014/main" id="{E1E5FE25-DBF7-4F41-AB12-C250F2AE9F25}"/>
              </a:ext>
            </a:extLst>
          </p:cNvPr>
          <p:cNvSpPr>
            <a:spLocks noGrp="1"/>
          </p:cNvSpPr>
          <p:nvPr>
            <p:ph type="sldNum" sz="quarter" idx="12"/>
          </p:nvPr>
        </p:nvSpPr>
        <p:spPr/>
        <p:txBody>
          <a:bodyPr/>
          <a:lstStyle/>
          <a:p>
            <a:fld id="{59549590-1E34-4AE1-AA15-60B76DDD0ACA}" type="slidenum">
              <a:rPr lang="en-US" smtClean="0"/>
              <a:t>19</a:t>
            </a:fld>
            <a:endParaRPr lang="en-US"/>
          </a:p>
        </p:txBody>
      </p:sp>
      <p:sp>
        <p:nvSpPr>
          <p:cNvPr id="7" name="Rectangle 4">
            <a:extLst>
              <a:ext uri="{FF2B5EF4-FFF2-40B4-BE49-F238E27FC236}">
                <a16:creationId xmlns:a16="http://schemas.microsoft.com/office/drawing/2014/main" id="{34DA370D-7A14-44A9-8E8A-4FF9F703A0E3}"/>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witter – Wikipedia">
            <a:extLst>
              <a:ext uri="{FF2B5EF4-FFF2-40B4-BE49-F238E27FC236}">
                <a16:creationId xmlns:a16="http://schemas.microsoft.com/office/drawing/2014/main" id="{B8B9FC9F-47A4-4A3A-A1D0-2C1B3E3CFF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9556" y="450302"/>
            <a:ext cx="1452404" cy="119466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uppieren 21">
            <a:extLst>
              <a:ext uri="{FF2B5EF4-FFF2-40B4-BE49-F238E27FC236}">
                <a16:creationId xmlns:a16="http://schemas.microsoft.com/office/drawing/2014/main" id="{1440DFDF-D958-4B22-8D24-EE12F0B081F7}"/>
              </a:ext>
            </a:extLst>
          </p:cNvPr>
          <p:cNvGrpSpPr/>
          <p:nvPr/>
        </p:nvGrpSpPr>
        <p:grpSpPr>
          <a:xfrm>
            <a:off x="757586" y="1970093"/>
            <a:ext cx="3406498" cy="3889762"/>
            <a:chOff x="757586" y="1970093"/>
            <a:chExt cx="3406498" cy="3889762"/>
          </a:xfrm>
        </p:grpSpPr>
        <p:pic>
          <p:nvPicPr>
            <p:cNvPr id="5" name="Grafik 4" descr="Ein Bild, das Text enthält.&#10;&#10;Automatisch generierte Beschreibung">
              <a:extLst>
                <a:ext uri="{FF2B5EF4-FFF2-40B4-BE49-F238E27FC236}">
                  <a16:creationId xmlns:a16="http://schemas.microsoft.com/office/drawing/2014/main" id="{8959D803-DB48-4548-8D0C-97FB7FD6798A}"/>
                </a:ext>
              </a:extLst>
            </p:cNvPr>
            <p:cNvPicPr>
              <a:picLocks noChangeAspect="1"/>
            </p:cNvPicPr>
            <p:nvPr/>
          </p:nvPicPr>
          <p:blipFill rotWithShape="1">
            <a:blip r:embed="rId8">
              <a:extLst>
                <a:ext uri="{28A0092B-C50C-407E-A947-70E740481C1C}">
                  <a14:useLocalDpi xmlns:a14="http://schemas.microsoft.com/office/drawing/2010/main" val="0"/>
                </a:ext>
              </a:extLst>
            </a:blip>
            <a:srcRect t="-1" b="49327"/>
            <a:stretch/>
          </p:blipFill>
          <p:spPr>
            <a:xfrm>
              <a:off x="757586" y="1970093"/>
              <a:ext cx="2284843" cy="1789953"/>
            </a:xfrm>
            <a:prstGeom prst="rect">
              <a:avLst/>
            </a:prstGeom>
            <a:effectLst>
              <a:outerShdw blurRad="63500" sx="102000" sy="102000" algn="ctr" rotWithShape="0">
                <a:prstClr val="black">
                  <a:alpha val="40000"/>
                </a:prstClr>
              </a:outerShdw>
            </a:effectLst>
          </p:spPr>
        </p:pic>
        <p:pic>
          <p:nvPicPr>
            <p:cNvPr id="14" name="Grafik 13" descr="Ein Bild, das Text enthält.&#10;&#10;Automatisch generierte Beschreibung">
              <a:extLst>
                <a:ext uri="{FF2B5EF4-FFF2-40B4-BE49-F238E27FC236}">
                  <a16:creationId xmlns:a16="http://schemas.microsoft.com/office/drawing/2014/main" id="{FF1ACAB4-BD54-4504-9EA5-0D4DC1CC36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9703" y="3682532"/>
              <a:ext cx="2484381" cy="2177323"/>
            </a:xfrm>
            <a:prstGeom prst="rect">
              <a:avLst/>
            </a:prstGeom>
            <a:effectLst>
              <a:outerShdw blurRad="63500" sx="102000" sy="102000" algn="ctr" rotWithShape="0">
                <a:prstClr val="black">
                  <a:alpha val="40000"/>
                </a:prstClr>
              </a:outerShdw>
            </a:effectLst>
          </p:spPr>
        </p:pic>
      </p:grpSp>
      <p:grpSp>
        <p:nvGrpSpPr>
          <p:cNvPr id="23" name="Gruppieren 22">
            <a:extLst>
              <a:ext uri="{FF2B5EF4-FFF2-40B4-BE49-F238E27FC236}">
                <a16:creationId xmlns:a16="http://schemas.microsoft.com/office/drawing/2014/main" id="{C6FAFBFB-B18C-4C16-B1D2-80D67D2C8ACD}"/>
              </a:ext>
            </a:extLst>
          </p:cNvPr>
          <p:cNvGrpSpPr/>
          <p:nvPr/>
        </p:nvGrpSpPr>
        <p:grpSpPr>
          <a:xfrm>
            <a:off x="4467053" y="1970093"/>
            <a:ext cx="3324635" cy="3891468"/>
            <a:chOff x="4467053" y="1970093"/>
            <a:chExt cx="3324635" cy="3891468"/>
          </a:xfrm>
        </p:grpSpPr>
        <p:pic>
          <p:nvPicPr>
            <p:cNvPr id="10" name="Grafik 9" descr="Ein Bild, das Text enthält.&#10;&#10;Automatisch generierte Beschreibung">
              <a:extLst>
                <a:ext uri="{FF2B5EF4-FFF2-40B4-BE49-F238E27FC236}">
                  <a16:creationId xmlns:a16="http://schemas.microsoft.com/office/drawing/2014/main" id="{F22D2187-55B3-44BE-8930-9191235004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67053" y="1970093"/>
              <a:ext cx="2277092" cy="1789953"/>
            </a:xfrm>
            <a:prstGeom prst="rect">
              <a:avLst/>
            </a:prstGeom>
            <a:effectLst>
              <a:outerShdw blurRad="63500" sx="102000" sy="102000" algn="ctr" rotWithShape="0">
                <a:prstClr val="black">
                  <a:alpha val="40000"/>
                </a:prstClr>
              </a:outerShdw>
            </a:effectLst>
          </p:spPr>
        </p:pic>
        <p:pic>
          <p:nvPicPr>
            <p:cNvPr id="16" name="Grafik 15">
              <a:extLst>
                <a:ext uri="{FF2B5EF4-FFF2-40B4-BE49-F238E27FC236}">
                  <a16:creationId xmlns:a16="http://schemas.microsoft.com/office/drawing/2014/main" id="{E56DFC50-8B0B-43C3-937B-4EBAE7AB0B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79544" y="3682532"/>
              <a:ext cx="2412144" cy="2179029"/>
            </a:xfrm>
            <a:prstGeom prst="rect">
              <a:avLst/>
            </a:prstGeom>
            <a:effectLst>
              <a:outerShdw blurRad="63500" sx="102000" sy="102000" algn="ctr" rotWithShape="0">
                <a:prstClr val="black">
                  <a:alpha val="40000"/>
                </a:prstClr>
              </a:outerShdw>
            </a:effectLst>
          </p:spPr>
        </p:pic>
      </p:grpSp>
      <p:grpSp>
        <p:nvGrpSpPr>
          <p:cNvPr id="24" name="Gruppieren 23">
            <a:extLst>
              <a:ext uri="{FF2B5EF4-FFF2-40B4-BE49-F238E27FC236}">
                <a16:creationId xmlns:a16="http://schemas.microsoft.com/office/drawing/2014/main" id="{8B8E1C65-780A-4046-83DA-EFBE115A27B6}"/>
              </a:ext>
            </a:extLst>
          </p:cNvPr>
          <p:cNvGrpSpPr/>
          <p:nvPr/>
        </p:nvGrpSpPr>
        <p:grpSpPr>
          <a:xfrm>
            <a:off x="8052462" y="1970093"/>
            <a:ext cx="3242052" cy="3893776"/>
            <a:chOff x="8052462" y="1970093"/>
            <a:chExt cx="3242052" cy="3893776"/>
          </a:xfrm>
        </p:grpSpPr>
        <p:pic>
          <p:nvPicPr>
            <p:cNvPr id="12" name="Grafik 11">
              <a:extLst>
                <a:ext uri="{FF2B5EF4-FFF2-40B4-BE49-F238E27FC236}">
                  <a16:creationId xmlns:a16="http://schemas.microsoft.com/office/drawing/2014/main" id="{C2AF0049-ABE0-46D2-8733-BCD43A1E2A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52462" y="1970093"/>
              <a:ext cx="2389753" cy="1789953"/>
            </a:xfrm>
            <a:prstGeom prst="rect">
              <a:avLst/>
            </a:prstGeom>
            <a:effectLst>
              <a:outerShdw blurRad="63500" sx="102000" sy="102000" algn="ctr" rotWithShape="0">
                <a:prstClr val="black">
                  <a:alpha val="40000"/>
                </a:prstClr>
              </a:outerShdw>
            </a:effectLst>
          </p:spPr>
        </p:pic>
        <p:pic>
          <p:nvPicPr>
            <p:cNvPr id="18" name="Grafik 17">
              <a:extLst>
                <a:ext uri="{FF2B5EF4-FFF2-40B4-BE49-F238E27FC236}">
                  <a16:creationId xmlns:a16="http://schemas.microsoft.com/office/drawing/2014/main" id="{31AFCB3F-D109-48E3-9C48-2767860870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17422" y="3682532"/>
              <a:ext cx="2277092" cy="2181337"/>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325032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5B0812A-D583-4182-940A-44C11D196B1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1153" name="think-cell Folie" r:id="rId5" imgW="416" imgH="416" progId="TCLayout.ActiveDocument.1">
                  <p:embed/>
                </p:oleObj>
              </mc:Choice>
              <mc:Fallback>
                <p:oleObj name="think-cell Folie" r:id="rId5" imgW="416" imgH="416" progId="TCLayout.ActiveDocument.1">
                  <p:embed/>
                  <p:pic>
                    <p:nvPicPr>
                      <p:cNvPr id="6" name="Objekt 5" hidden="1">
                        <a:extLst>
                          <a:ext uri="{FF2B5EF4-FFF2-40B4-BE49-F238E27FC236}">
                            <a16:creationId xmlns:a16="http://schemas.microsoft.com/office/drawing/2014/main" id="{65B0812A-D583-4182-940A-44C11D196B1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0169CF3-8B83-4500-92D6-A27B561B4C75}"/>
              </a:ext>
            </a:extLst>
          </p:cNvPr>
          <p:cNvSpPr>
            <a:spLocks noGrp="1"/>
          </p:cNvSpPr>
          <p:nvPr>
            <p:ph type="title"/>
          </p:nvPr>
        </p:nvSpPr>
        <p:spPr/>
        <p:txBody>
          <a:bodyPr vert="horz"/>
          <a:lstStyle/>
          <a:p>
            <a:r>
              <a:rPr lang="en-US" b="1" dirty="0">
                <a:latin typeface="Arial" panose="020B0604020202020204" pitchFamily="34" charset="0"/>
                <a:cs typeface="Arial" panose="020B0604020202020204" pitchFamily="34" charset="0"/>
              </a:rPr>
              <a:t>What is a brand? </a:t>
            </a:r>
          </a:p>
        </p:txBody>
      </p:sp>
      <p:sp>
        <p:nvSpPr>
          <p:cNvPr id="4" name="Foliennummernplatzhalter 3">
            <a:extLst>
              <a:ext uri="{FF2B5EF4-FFF2-40B4-BE49-F238E27FC236}">
                <a16:creationId xmlns:a16="http://schemas.microsoft.com/office/drawing/2014/main" id="{E1E5FE25-DBF7-4F41-AB12-C250F2AE9F25}"/>
              </a:ext>
            </a:extLst>
          </p:cNvPr>
          <p:cNvSpPr>
            <a:spLocks noGrp="1"/>
          </p:cNvSpPr>
          <p:nvPr>
            <p:ph type="sldNum" sz="quarter" idx="12"/>
          </p:nvPr>
        </p:nvSpPr>
        <p:spPr/>
        <p:txBody>
          <a:bodyPr/>
          <a:lstStyle/>
          <a:p>
            <a:fld id="{59549590-1E34-4AE1-AA15-60B76DDD0ACA}" type="slidenum">
              <a:rPr lang="en-US" smtClean="0"/>
              <a:t>2</a:t>
            </a:fld>
            <a:endParaRPr lang="en-US"/>
          </a:p>
        </p:txBody>
      </p:sp>
      <p:grpSp>
        <p:nvGrpSpPr>
          <p:cNvPr id="7" name="Gruppieren 6">
            <a:extLst>
              <a:ext uri="{FF2B5EF4-FFF2-40B4-BE49-F238E27FC236}">
                <a16:creationId xmlns:a16="http://schemas.microsoft.com/office/drawing/2014/main" id="{6FFF2D88-A84E-478B-9A9A-BEFC3D2FC85F}"/>
              </a:ext>
            </a:extLst>
          </p:cNvPr>
          <p:cNvGrpSpPr/>
          <p:nvPr/>
        </p:nvGrpSpPr>
        <p:grpSpPr>
          <a:xfrm>
            <a:off x="6361732" y="1624977"/>
            <a:ext cx="5416657" cy="4696005"/>
            <a:chOff x="6361732" y="1624977"/>
            <a:chExt cx="5416657" cy="4696005"/>
          </a:xfrm>
        </p:grpSpPr>
        <p:pic>
          <p:nvPicPr>
            <p:cNvPr id="72740" name="Picture 36" descr="How to Show off Your Personal Brand in an Interview | TopInterview">
              <a:extLst>
                <a:ext uri="{FF2B5EF4-FFF2-40B4-BE49-F238E27FC236}">
                  <a16:creationId xmlns:a16="http://schemas.microsoft.com/office/drawing/2014/main" id="{652F68F1-9E8E-4761-A555-A74CC92E9CE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567" r="22035"/>
            <a:stretch/>
          </p:blipFill>
          <p:spPr bwMode="auto">
            <a:xfrm>
              <a:off x="7149842" y="1624977"/>
              <a:ext cx="3617516" cy="3608046"/>
            </a:xfrm>
            <a:prstGeom prst="rect">
              <a:avLst/>
            </a:prstGeom>
            <a:noFill/>
            <a:extLst>
              <a:ext uri="{909E8E84-426E-40DD-AFC4-6F175D3DCCD1}">
                <a14:hiddenFill xmlns:a14="http://schemas.microsoft.com/office/drawing/2010/main">
                  <a:solidFill>
                    <a:srgbClr val="FFFFFF"/>
                  </a:solidFill>
                </a14:hiddenFill>
              </a:ext>
            </a:extLst>
          </p:spPr>
        </p:pic>
        <p:sp>
          <p:nvSpPr>
            <p:cNvPr id="23" name="Textfeld 22">
              <a:extLst>
                <a:ext uri="{FF2B5EF4-FFF2-40B4-BE49-F238E27FC236}">
                  <a16:creationId xmlns:a16="http://schemas.microsoft.com/office/drawing/2014/main" id="{8B355A9B-91FA-4B29-92A8-C3267DFB9315}"/>
                </a:ext>
              </a:extLst>
            </p:cNvPr>
            <p:cNvSpPr txBox="1"/>
            <p:nvPr/>
          </p:nvSpPr>
          <p:spPr>
            <a:xfrm>
              <a:off x="6361732" y="5489985"/>
              <a:ext cx="5416657" cy="830997"/>
            </a:xfrm>
            <a:prstGeom prst="rect">
              <a:avLst/>
            </a:prstGeom>
            <a:noFill/>
          </p:spPr>
          <p:txBody>
            <a:bodyPr wrap="square" rtlCol="0">
              <a:spAutoFit/>
            </a:bodyPr>
            <a:lstStyle/>
            <a:p>
              <a:r>
                <a:rPr lang="en-US" sz="1600" i="0" dirty="0">
                  <a:solidFill>
                    <a:srgbClr val="202124"/>
                  </a:solidFill>
                  <a:effectLst/>
                  <a:latin typeface="Arial" panose="020B0604020202020204" pitchFamily="34" charset="0"/>
                  <a:cs typeface="Arial" panose="020B0604020202020204" pitchFamily="34" charset="0"/>
                </a:rPr>
                <a:t>Your </a:t>
              </a:r>
              <a:r>
                <a:rPr lang="en-US" sz="1600" b="1" i="0" dirty="0">
                  <a:solidFill>
                    <a:srgbClr val="202124"/>
                  </a:solidFill>
                  <a:effectLst/>
                  <a:latin typeface="Arial" panose="020B0604020202020204" pitchFamily="34" charset="0"/>
                  <a:cs typeface="Arial" panose="020B0604020202020204" pitchFamily="34" charset="0"/>
                </a:rPr>
                <a:t>personal brand </a:t>
              </a:r>
              <a:r>
                <a:rPr lang="en-US" sz="1600" i="0" dirty="0">
                  <a:solidFill>
                    <a:srgbClr val="202124"/>
                  </a:solidFill>
                  <a:effectLst/>
                  <a:latin typeface="Arial" panose="020B0604020202020204" pitchFamily="34" charset="0"/>
                  <a:cs typeface="Arial" panose="020B0604020202020204" pitchFamily="34" charset="0"/>
                </a:rPr>
                <a:t>refers to how you present yourself, your skills, your experience, and your career goals to other professionals, including future employers.</a:t>
              </a:r>
              <a:endParaRPr lang="en-US" sz="1600" dirty="0">
                <a:latin typeface="Arial" panose="020B0604020202020204" pitchFamily="34" charset="0"/>
                <a:cs typeface="Arial" panose="020B0604020202020204" pitchFamily="34" charset="0"/>
              </a:endParaRPr>
            </a:p>
          </p:txBody>
        </p:sp>
      </p:grpSp>
      <p:grpSp>
        <p:nvGrpSpPr>
          <p:cNvPr id="5" name="Gruppieren 4">
            <a:extLst>
              <a:ext uri="{FF2B5EF4-FFF2-40B4-BE49-F238E27FC236}">
                <a16:creationId xmlns:a16="http://schemas.microsoft.com/office/drawing/2014/main" id="{F3F5A97D-CEF8-4F4E-BEEE-FDD0C9126E88}"/>
              </a:ext>
            </a:extLst>
          </p:cNvPr>
          <p:cNvGrpSpPr/>
          <p:nvPr/>
        </p:nvGrpSpPr>
        <p:grpSpPr>
          <a:xfrm>
            <a:off x="447251" y="1696441"/>
            <a:ext cx="5801149" cy="4655318"/>
            <a:chOff x="447251" y="1696441"/>
            <a:chExt cx="5801149" cy="4655318"/>
          </a:xfrm>
        </p:grpSpPr>
        <p:sp>
          <p:nvSpPr>
            <p:cNvPr id="39" name="Textfeld 38">
              <a:extLst>
                <a:ext uri="{FF2B5EF4-FFF2-40B4-BE49-F238E27FC236}">
                  <a16:creationId xmlns:a16="http://schemas.microsoft.com/office/drawing/2014/main" id="{054E825D-C17D-4CBE-AD33-F5C2105B4F53}"/>
                </a:ext>
              </a:extLst>
            </p:cNvPr>
            <p:cNvSpPr txBox="1"/>
            <p:nvPr/>
          </p:nvSpPr>
          <p:spPr>
            <a:xfrm>
              <a:off x="647118" y="5766984"/>
              <a:ext cx="5416657" cy="584775"/>
            </a:xfrm>
            <a:prstGeom prst="rect">
              <a:avLst/>
            </a:prstGeom>
            <a:noFill/>
          </p:spPr>
          <p:txBody>
            <a:bodyPr wrap="square" rtlCol="0">
              <a:spAutoFit/>
            </a:bodyPr>
            <a:lstStyle/>
            <a:p>
              <a:r>
                <a:rPr lang="en-US" sz="1600" dirty="0">
                  <a:solidFill>
                    <a:srgbClr val="202124"/>
                  </a:solidFill>
                  <a:latin typeface="Arial" panose="020B0604020202020204" pitchFamily="34" charset="0"/>
                  <a:cs typeface="Arial" panose="020B0604020202020204" pitchFamily="34" charset="0"/>
                </a:rPr>
                <a:t>A </a:t>
              </a:r>
              <a:r>
                <a:rPr lang="en-US" sz="1600" b="1" dirty="0">
                  <a:solidFill>
                    <a:srgbClr val="202124"/>
                  </a:solidFill>
                  <a:latin typeface="Arial" panose="020B0604020202020204" pitchFamily="34" charset="0"/>
                  <a:cs typeface="Arial" panose="020B0604020202020204" pitchFamily="34" charset="0"/>
                </a:rPr>
                <a:t>company </a:t>
              </a:r>
              <a:r>
                <a:rPr lang="en-US" sz="1600" b="1" i="0" dirty="0">
                  <a:solidFill>
                    <a:srgbClr val="202124"/>
                  </a:solidFill>
                  <a:effectLst/>
                  <a:latin typeface="Arial" panose="020B0604020202020204" pitchFamily="34" charset="0"/>
                  <a:cs typeface="Arial" panose="020B0604020202020204" pitchFamily="34" charset="0"/>
                </a:rPr>
                <a:t>brand </a:t>
              </a:r>
              <a:r>
                <a:rPr lang="en-US" sz="1600" i="0" dirty="0">
                  <a:solidFill>
                    <a:srgbClr val="202124"/>
                  </a:solidFill>
                  <a:effectLst/>
                  <a:latin typeface="Arial" panose="020B0604020202020204" pitchFamily="34" charset="0"/>
                  <a:cs typeface="Arial" panose="020B0604020202020204" pitchFamily="34" charset="0"/>
                </a:rPr>
                <a:t>refers to how a company presents itself, its skills, and its products/services to customers.</a:t>
              </a:r>
              <a:endParaRPr lang="en-US" sz="1600" dirty="0">
                <a:latin typeface="Arial" panose="020B0604020202020204" pitchFamily="34" charset="0"/>
                <a:cs typeface="Arial" panose="020B0604020202020204" pitchFamily="34" charset="0"/>
              </a:endParaRPr>
            </a:p>
          </p:txBody>
        </p:sp>
        <p:grpSp>
          <p:nvGrpSpPr>
            <p:cNvPr id="3" name="Gruppieren 2">
              <a:extLst>
                <a:ext uri="{FF2B5EF4-FFF2-40B4-BE49-F238E27FC236}">
                  <a16:creationId xmlns:a16="http://schemas.microsoft.com/office/drawing/2014/main" id="{1630D669-AF08-4CEF-959C-F38DD28065AF}"/>
                </a:ext>
              </a:extLst>
            </p:cNvPr>
            <p:cNvGrpSpPr/>
            <p:nvPr/>
          </p:nvGrpSpPr>
          <p:grpSpPr>
            <a:xfrm>
              <a:off x="447251" y="1696441"/>
              <a:ext cx="5801149" cy="3633728"/>
              <a:chOff x="447251" y="1696441"/>
              <a:chExt cx="5801149" cy="3633728"/>
            </a:xfrm>
          </p:grpSpPr>
          <p:pic>
            <p:nvPicPr>
              <p:cNvPr id="72708" name="Picture 4" descr="Apple (Deutschland)">
                <a:extLst>
                  <a:ext uri="{FF2B5EF4-FFF2-40B4-BE49-F238E27FC236}">
                    <a16:creationId xmlns:a16="http://schemas.microsoft.com/office/drawing/2014/main" id="{F0D1C78C-3C2D-413D-94B2-E895A7A664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118" y="2055818"/>
                <a:ext cx="1112773" cy="1112773"/>
              </a:xfrm>
              <a:prstGeom prst="rect">
                <a:avLst/>
              </a:prstGeom>
              <a:noFill/>
              <a:extLst>
                <a:ext uri="{909E8E84-426E-40DD-AFC4-6F175D3DCCD1}">
                  <a14:hiddenFill xmlns:a14="http://schemas.microsoft.com/office/drawing/2010/main">
                    <a:solidFill>
                      <a:srgbClr val="FFFFFF"/>
                    </a:solidFill>
                  </a14:hiddenFill>
                </a:ext>
              </a:extLst>
            </p:spPr>
          </p:pic>
          <p:pic>
            <p:nvPicPr>
              <p:cNvPr id="72710" name="Picture 6">
                <a:extLst>
                  <a:ext uri="{FF2B5EF4-FFF2-40B4-BE49-F238E27FC236}">
                    <a16:creationId xmlns:a16="http://schemas.microsoft.com/office/drawing/2014/main" id="{8AFBD7DB-EA71-41D4-A194-37DB8D8D6C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5419" y="2099416"/>
                <a:ext cx="891113" cy="891113"/>
              </a:xfrm>
              <a:prstGeom prst="rect">
                <a:avLst/>
              </a:prstGeom>
              <a:noFill/>
              <a:extLst>
                <a:ext uri="{909E8E84-426E-40DD-AFC4-6F175D3DCCD1}">
                  <a14:hiddenFill xmlns:a14="http://schemas.microsoft.com/office/drawing/2010/main">
                    <a:solidFill>
                      <a:srgbClr val="FFFFFF"/>
                    </a:solidFill>
                  </a14:hiddenFill>
                </a:ext>
              </a:extLst>
            </p:spPr>
          </p:pic>
          <p:pic>
            <p:nvPicPr>
              <p:cNvPr id="72718" name="Picture 14" descr="Facebook – Anmelden oder Registrieren">
                <a:extLst>
                  <a:ext uri="{FF2B5EF4-FFF2-40B4-BE49-F238E27FC236}">
                    <a16:creationId xmlns:a16="http://schemas.microsoft.com/office/drawing/2014/main" id="{95EA74D0-AFCC-4E9A-AC5C-103F99A657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6258" y="3102357"/>
                <a:ext cx="1074377" cy="1074377"/>
              </a:xfrm>
              <a:prstGeom prst="rect">
                <a:avLst/>
              </a:prstGeom>
              <a:noFill/>
              <a:extLst>
                <a:ext uri="{909E8E84-426E-40DD-AFC4-6F175D3DCCD1}">
                  <a14:hiddenFill xmlns:a14="http://schemas.microsoft.com/office/drawing/2010/main">
                    <a:solidFill>
                      <a:srgbClr val="FFFFFF"/>
                    </a:solidFill>
                  </a14:hiddenFill>
                </a:ext>
              </a:extLst>
            </p:spPr>
          </p:pic>
          <p:sp>
            <p:nvSpPr>
              <p:cNvPr id="19" name="AutoShape 16" descr="Coca-Cola - Wikipedia">
                <a:extLst>
                  <a:ext uri="{FF2B5EF4-FFF2-40B4-BE49-F238E27FC236}">
                    <a16:creationId xmlns:a16="http://schemas.microsoft.com/office/drawing/2014/main" id="{D9FD540A-7B4D-4A53-AF9C-22F1E03C5A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2724" name="Picture 20" descr="Coca-Cola - Home | Facebook">
                <a:extLst>
                  <a:ext uri="{FF2B5EF4-FFF2-40B4-BE49-F238E27FC236}">
                    <a16:creationId xmlns:a16="http://schemas.microsoft.com/office/drawing/2014/main" id="{293F71D1-61A6-4423-A2C7-86E0C770B1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13213" y="1696441"/>
                <a:ext cx="1074378" cy="1074378"/>
              </a:xfrm>
              <a:prstGeom prst="rect">
                <a:avLst/>
              </a:prstGeom>
              <a:noFill/>
              <a:extLst>
                <a:ext uri="{909E8E84-426E-40DD-AFC4-6F175D3DCCD1}">
                  <a14:hiddenFill xmlns:a14="http://schemas.microsoft.com/office/drawing/2010/main">
                    <a:solidFill>
                      <a:srgbClr val="FFFFFF"/>
                    </a:solidFill>
                  </a14:hiddenFill>
                </a:ext>
              </a:extLst>
            </p:spPr>
          </p:pic>
          <p:pic>
            <p:nvPicPr>
              <p:cNvPr id="72726" name="Picture 22" descr="Disney+ - Wikipedia">
                <a:extLst>
                  <a:ext uri="{FF2B5EF4-FFF2-40B4-BE49-F238E27FC236}">
                    <a16:creationId xmlns:a16="http://schemas.microsoft.com/office/drawing/2014/main" id="{4506AD43-5A09-4ABD-BCDD-B713A6DF08E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1093" y="4527548"/>
                <a:ext cx="1380300" cy="781020"/>
              </a:xfrm>
              <a:prstGeom prst="rect">
                <a:avLst/>
              </a:prstGeom>
              <a:noFill/>
              <a:extLst>
                <a:ext uri="{909E8E84-426E-40DD-AFC4-6F175D3DCCD1}">
                  <a14:hiddenFill xmlns:a14="http://schemas.microsoft.com/office/drawing/2010/main">
                    <a:solidFill>
                      <a:srgbClr val="FFFFFF"/>
                    </a:solidFill>
                  </a14:hiddenFill>
                </a:ext>
              </a:extLst>
            </p:spPr>
          </p:pic>
          <p:pic>
            <p:nvPicPr>
              <p:cNvPr id="72730" name="Picture 26">
                <a:extLst>
                  <a:ext uri="{FF2B5EF4-FFF2-40B4-BE49-F238E27FC236}">
                    <a16:creationId xmlns:a16="http://schemas.microsoft.com/office/drawing/2014/main" id="{E91C2D31-727B-44E3-9A2E-3AC6540E654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04070" y="4676670"/>
                <a:ext cx="1968184" cy="653499"/>
              </a:xfrm>
              <a:prstGeom prst="rect">
                <a:avLst/>
              </a:prstGeom>
              <a:noFill/>
              <a:extLst>
                <a:ext uri="{909E8E84-426E-40DD-AFC4-6F175D3DCCD1}">
                  <a14:hiddenFill xmlns:a14="http://schemas.microsoft.com/office/drawing/2010/main">
                    <a:solidFill>
                      <a:srgbClr val="FFFFFF"/>
                    </a:solidFill>
                  </a14:hiddenFill>
                </a:ext>
              </a:extLst>
            </p:spPr>
          </p:pic>
          <p:pic>
            <p:nvPicPr>
              <p:cNvPr id="72733" name="Picture 29">
                <a:extLst>
                  <a:ext uri="{FF2B5EF4-FFF2-40B4-BE49-F238E27FC236}">
                    <a16:creationId xmlns:a16="http://schemas.microsoft.com/office/drawing/2014/main" id="{3F9A5E92-CEE6-46E0-A684-9DE44DDC66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31474" y="2004101"/>
                <a:ext cx="1007021" cy="1228213"/>
              </a:xfrm>
              <a:prstGeom prst="rect">
                <a:avLst/>
              </a:prstGeom>
              <a:noFill/>
              <a:extLst>
                <a:ext uri="{909E8E84-426E-40DD-AFC4-6F175D3DCCD1}">
                  <a14:hiddenFill xmlns:a14="http://schemas.microsoft.com/office/drawing/2010/main">
                    <a:solidFill>
                      <a:srgbClr val="FFFFFF"/>
                    </a:solidFill>
                  </a14:hiddenFill>
                </a:ext>
              </a:extLst>
            </p:spPr>
          </p:pic>
          <p:pic>
            <p:nvPicPr>
              <p:cNvPr id="72735" name="Picture 31" descr="McDonald's – Wikipedia">
                <a:extLst>
                  <a:ext uri="{FF2B5EF4-FFF2-40B4-BE49-F238E27FC236}">
                    <a16:creationId xmlns:a16="http://schemas.microsoft.com/office/drawing/2014/main" id="{A0358F3E-BE6B-489D-85B8-A03FCBEECB3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58292" y="3514671"/>
                <a:ext cx="1156368" cy="1012877"/>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a:extLst>
                  <a:ext uri="{FF2B5EF4-FFF2-40B4-BE49-F238E27FC236}">
                    <a16:creationId xmlns:a16="http://schemas.microsoft.com/office/drawing/2014/main" id="{B28B7939-1A43-4771-99CB-36C90E6101A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7251" y="3713794"/>
                <a:ext cx="2701350" cy="575287"/>
              </a:xfrm>
              <a:prstGeom prst="rect">
                <a:avLst/>
              </a:prstGeom>
            </p:spPr>
          </p:pic>
        </p:grpSp>
      </p:grpSp>
    </p:spTree>
    <p:extLst>
      <p:ext uri="{BB962C8B-B14F-4D97-AF65-F5344CB8AC3E}">
        <p14:creationId xmlns:p14="http://schemas.microsoft.com/office/powerpoint/2010/main" val="244493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5B0812A-D583-4182-940A-44C11D196B1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462" name="think-cell Folie" r:id="rId5" imgW="416" imgH="416" progId="TCLayout.ActiveDocument.1">
                  <p:embed/>
                </p:oleObj>
              </mc:Choice>
              <mc:Fallback>
                <p:oleObj name="think-cell Folie" r:id="rId5" imgW="416" imgH="416" progId="TCLayout.ActiveDocument.1">
                  <p:embed/>
                  <p:pic>
                    <p:nvPicPr>
                      <p:cNvPr id="6" name="Objekt 5" hidden="1">
                        <a:extLst>
                          <a:ext uri="{FF2B5EF4-FFF2-40B4-BE49-F238E27FC236}">
                            <a16:creationId xmlns:a16="http://schemas.microsoft.com/office/drawing/2014/main" id="{65B0812A-D583-4182-940A-44C11D196B1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0169CF3-8B83-4500-92D6-A27B561B4C75}"/>
              </a:ext>
            </a:extLst>
          </p:cNvPr>
          <p:cNvSpPr>
            <a:spLocks noGrp="1"/>
          </p:cNvSpPr>
          <p:nvPr>
            <p:ph type="title"/>
          </p:nvPr>
        </p:nvSpPr>
        <p:spPr/>
        <p:txBody>
          <a:bodyPr vert="horz"/>
          <a:lstStyle/>
          <a:p>
            <a:r>
              <a:rPr lang="en-US" b="1" dirty="0">
                <a:latin typeface="+mn-lt"/>
              </a:rPr>
              <a:t>Own personal website</a:t>
            </a:r>
          </a:p>
        </p:txBody>
      </p:sp>
      <p:sp>
        <p:nvSpPr>
          <p:cNvPr id="4" name="Foliennummernplatzhalter 3">
            <a:extLst>
              <a:ext uri="{FF2B5EF4-FFF2-40B4-BE49-F238E27FC236}">
                <a16:creationId xmlns:a16="http://schemas.microsoft.com/office/drawing/2014/main" id="{E1E5FE25-DBF7-4F41-AB12-C250F2AE9F25}"/>
              </a:ext>
            </a:extLst>
          </p:cNvPr>
          <p:cNvSpPr>
            <a:spLocks noGrp="1"/>
          </p:cNvSpPr>
          <p:nvPr>
            <p:ph type="sldNum" sz="quarter" idx="12"/>
          </p:nvPr>
        </p:nvSpPr>
        <p:spPr/>
        <p:txBody>
          <a:bodyPr/>
          <a:lstStyle/>
          <a:p>
            <a:fld id="{59549590-1E34-4AE1-AA15-60B76DDD0ACA}" type="slidenum">
              <a:rPr lang="en-US" smtClean="0"/>
              <a:t>20</a:t>
            </a:fld>
            <a:endParaRPr lang="en-US"/>
          </a:p>
        </p:txBody>
      </p:sp>
      <p:sp>
        <p:nvSpPr>
          <p:cNvPr id="7" name="Rectangle 4">
            <a:extLst>
              <a:ext uri="{FF2B5EF4-FFF2-40B4-BE49-F238E27FC236}">
                <a16:creationId xmlns:a16="http://schemas.microsoft.com/office/drawing/2014/main" id="{23598B56-0838-47E9-88B8-C404BFD3C46C}"/>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2">
            <a:extLst>
              <a:ext uri="{FF2B5EF4-FFF2-40B4-BE49-F238E27FC236}">
                <a16:creationId xmlns:a16="http://schemas.microsoft.com/office/drawing/2014/main" id="{082AEEBC-0CB6-4EDC-856E-5D653777CA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9507" y="5617685"/>
            <a:ext cx="691606" cy="69160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uppieren 12">
            <a:extLst>
              <a:ext uri="{FF2B5EF4-FFF2-40B4-BE49-F238E27FC236}">
                <a16:creationId xmlns:a16="http://schemas.microsoft.com/office/drawing/2014/main" id="{B4F7BCC3-DA17-49CD-8CED-A7CC423BC366}"/>
              </a:ext>
            </a:extLst>
          </p:cNvPr>
          <p:cNvGrpSpPr/>
          <p:nvPr/>
        </p:nvGrpSpPr>
        <p:grpSpPr>
          <a:xfrm>
            <a:off x="840224" y="2040408"/>
            <a:ext cx="10830357" cy="3417135"/>
            <a:chOff x="840224" y="2040408"/>
            <a:chExt cx="10830357" cy="3417135"/>
          </a:xfrm>
        </p:grpSpPr>
        <p:pic>
          <p:nvPicPr>
            <p:cNvPr id="11" name="Grafik 10" descr="Ein Bild, das Licht enthält.&#10;&#10;Automatisch generierte Beschreibung">
              <a:extLst>
                <a:ext uri="{FF2B5EF4-FFF2-40B4-BE49-F238E27FC236}">
                  <a16:creationId xmlns:a16="http://schemas.microsoft.com/office/drawing/2014/main" id="{D160D776-AF01-48F1-8DEB-4CCD9116C3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7308" y="2532601"/>
              <a:ext cx="3282199" cy="2013098"/>
            </a:xfrm>
            <a:prstGeom prst="rect">
              <a:avLst/>
            </a:prstGeom>
            <a:ln w="6350">
              <a:noFill/>
            </a:ln>
            <a:effectLst>
              <a:outerShdw blurRad="63500" sx="102000" sy="102000" algn="ctr" rotWithShape="0">
                <a:prstClr val="black">
                  <a:alpha val="40000"/>
                </a:prstClr>
              </a:outerShdw>
            </a:effectLst>
          </p:spPr>
        </p:pic>
        <p:sp>
          <p:nvSpPr>
            <p:cNvPr id="12" name="Textfeld 11">
              <a:extLst>
                <a:ext uri="{FF2B5EF4-FFF2-40B4-BE49-F238E27FC236}">
                  <a16:creationId xmlns:a16="http://schemas.microsoft.com/office/drawing/2014/main" id="{214D54B3-3388-451D-908D-5BE9B7F183BF}"/>
                </a:ext>
              </a:extLst>
            </p:cNvPr>
            <p:cNvSpPr txBox="1"/>
            <p:nvPr/>
          </p:nvSpPr>
          <p:spPr>
            <a:xfrm>
              <a:off x="4835751" y="4679298"/>
              <a:ext cx="2520498" cy="369332"/>
            </a:xfrm>
            <a:prstGeom prst="rect">
              <a:avLst/>
            </a:prstGeom>
            <a:noFill/>
          </p:spPr>
          <p:txBody>
            <a:bodyPr wrap="none" rtlCol="0">
              <a:spAutoFit/>
            </a:bodyPr>
            <a:lstStyle/>
            <a:p>
              <a:r>
                <a:rPr lang="en-US" dirty="0">
                  <a:hlinkClick r:id="rId9"/>
                </a:rPr>
                <a:t>http://ulrikeboehm.org/</a:t>
              </a:r>
              <a:r>
                <a:rPr lang="en-US" dirty="0"/>
                <a:t> </a:t>
              </a:r>
            </a:p>
          </p:txBody>
        </p:sp>
        <p:pic>
          <p:nvPicPr>
            <p:cNvPr id="14" name="Grafik 13">
              <a:extLst>
                <a:ext uri="{FF2B5EF4-FFF2-40B4-BE49-F238E27FC236}">
                  <a16:creationId xmlns:a16="http://schemas.microsoft.com/office/drawing/2014/main" id="{4E57ACBE-C5AD-4916-A4EF-41C472073AFC}"/>
                </a:ext>
              </a:extLst>
            </p:cNvPr>
            <p:cNvPicPr>
              <a:picLocks noChangeAspect="1"/>
            </p:cNvPicPr>
            <p:nvPr/>
          </p:nvPicPr>
          <p:blipFill rotWithShape="1">
            <a:blip r:embed="rId10">
              <a:extLst>
                <a:ext uri="{28A0092B-C50C-407E-A947-70E740481C1C}">
                  <a14:useLocalDpi xmlns:a14="http://schemas.microsoft.com/office/drawing/2010/main" val="0"/>
                </a:ext>
              </a:extLst>
            </a:blip>
            <a:srcRect l="-1" r="10384" b="20607"/>
            <a:stretch/>
          </p:blipFill>
          <p:spPr>
            <a:xfrm>
              <a:off x="8144964" y="3484093"/>
              <a:ext cx="3208836" cy="1443976"/>
            </a:xfrm>
            <a:prstGeom prst="rect">
              <a:avLst/>
            </a:prstGeom>
            <a:ln w="6350">
              <a:noFill/>
            </a:ln>
            <a:effectLst>
              <a:outerShdw blurRad="63500" sx="102000" sy="102000" algn="ctr" rotWithShape="0">
                <a:prstClr val="black">
                  <a:alpha val="40000"/>
                </a:prstClr>
              </a:outerShdw>
            </a:effectLst>
          </p:spPr>
        </p:pic>
        <p:sp>
          <p:nvSpPr>
            <p:cNvPr id="15" name="Textfeld 14">
              <a:extLst>
                <a:ext uri="{FF2B5EF4-FFF2-40B4-BE49-F238E27FC236}">
                  <a16:creationId xmlns:a16="http://schemas.microsoft.com/office/drawing/2014/main" id="{4F594317-8EE2-4D81-A9EF-15CF227B4805}"/>
                </a:ext>
              </a:extLst>
            </p:cNvPr>
            <p:cNvSpPr txBox="1"/>
            <p:nvPr/>
          </p:nvSpPr>
          <p:spPr>
            <a:xfrm>
              <a:off x="7828182" y="5088211"/>
              <a:ext cx="3842399" cy="369332"/>
            </a:xfrm>
            <a:prstGeom prst="rect">
              <a:avLst/>
            </a:prstGeom>
            <a:noFill/>
          </p:spPr>
          <p:txBody>
            <a:bodyPr wrap="none" rtlCol="0">
              <a:spAutoFit/>
            </a:bodyPr>
            <a:lstStyle/>
            <a:p>
              <a:r>
                <a:rPr lang="en-US" dirty="0">
                  <a:hlinkClick r:id="rId11"/>
                </a:rPr>
                <a:t>https://diana-sco.github.io/index.html</a:t>
              </a:r>
              <a:r>
                <a:rPr lang="en-US" dirty="0"/>
                <a:t> </a:t>
              </a:r>
            </a:p>
          </p:txBody>
        </p:sp>
        <p:pic>
          <p:nvPicPr>
            <p:cNvPr id="8" name="Grafik 7" descr="Ein Bild, das Himmel, draußen enthält.&#10;&#10;Automatisch generierte Beschreibung">
              <a:extLst>
                <a:ext uri="{FF2B5EF4-FFF2-40B4-BE49-F238E27FC236}">
                  <a16:creationId xmlns:a16="http://schemas.microsoft.com/office/drawing/2014/main" id="{545FCF1C-2E2E-4533-A8D4-D6DDC5A4E7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0224" y="2040408"/>
              <a:ext cx="3213652" cy="2013097"/>
            </a:xfrm>
            <a:prstGeom prst="rect">
              <a:avLst/>
            </a:prstGeom>
            <a:ln w="6350">
              <a:noFill/>
            </a:ln>
            <a:effectLst>
              <a:outerShdw blurRad="63500" sx="102000" sy="102000" algn="ctr" rotWithShape="0">
                <a:prstClr val="black">
                  <a:alpha val="40000"/>
                </a:prstClr>
              </a:outerShdw>
            </a:effectLst>
          </p:spPr>
        </p:pic>
        <p:sp>
          <p:nvSpPr>
            <p:cNvPr id="9" name="Textfeld 8">
              <a:extLst>
                <a:ext uri="{FF2B5EF4-FFF2-40B4-BE49-F238E27FC236}">
                  <a16:creationId xmlns:a16="http://schemas.microsoft.com/office/drawing/2014/main" id="{E0841B8F-4E3E-4AFD-9F60-6F407ED3D2CF}"/>
                </a:ext>
              </a:extLst>
            </p:cNvPr>
            <p:cNvSpPr txBox="1"/>
            <p:nvPr/>
          </p:nvSpPr>
          <p:spPr>
            <a:xfrm>
              <a:off x="970364" y="4137022"/>
              <a:ext cx="2953373" cy="369332"/>
            </a:xfrm>
            <a:prstGeom prst="rect">
              <a:avLst/>
            </a:prstGeom>
            <a:noFill/>
          </p:spPr>
          <p:txBody>
            <a:bodyPr wrap="none" rtlCol="0">
              <a:spAutoFit/>
            </a:bodyPr>
            <a:lstStyle/>
            <a:p>
              <a:r>
                <a:rPr lang="en-US" dirty="0">
                  <a:hlinkClick r:id="rId13"/>
                </a:rPr>
                <a:t>https://schueder.uber.space/</a:t>
              </a:r>
              <a:r>
                <a:rPr lang="en-US" dirty="0"/>
                <a:t> </a:t>
              </a:r>
            </a:p>
          </p:txBody>
        </p:sp>
      </p:grpSp>
      <p:grpSp>
        <p:nvGrpSpPr>
          <p:cNvPr id="27" name="Gruppieren 26">
            <a:extLst>
              <a:ext uri="{FF2B5EF4-FFF2-40B4-BE49-F238E27FC236}">
                <a16:creationId xmlns:a16="http://schemas.microsoft.com/office/drawing/2014/main" id="{E8BD5470-2322-4057-82F4-93C8FE74FE92}"/>
              </a:ext>
            </a:extLst>
          </p:cNvPr>
          <p:cNvGrpSpPr/>
          <p:nvPr/>
        </p:nvGrpSpPr>
        <p:grpSpPr>
          <a:xfrm>
            <a:off x="381429" y="4576619"/>
            <a:ext cx="5137838" cy="1217668"/>
            <a:chOff x="381429" y="4576619"/>
            <a:chExt cx="5137838" cy="1217668"/>
          </a:xfrm>
        </p:grpSpPr>
        <p:pic>
          <p:nvPicPr>
            <p:cNvPr id="22" name="Picture 14" descr="Pressecenter - STRATO">
              <a:extLst>
                <a:ext uri="{FF2B5EF4-FFF2-40B4-BE49-F238E27FC236}">
                  <a16:creationId xmlns:a16="http://schemas.microsoft.com/office/drawing/2014/main" id="{9F47389F-687F-483E-9D09-EE5D01C8F26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20667" y="5239773"/>
              <a:ext cx="1598600" cy="55451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Squarespace – Website-Builder – Apps bei Google Play">
              <a:extLst>
                <a:ext uri="{FF2B5EF4-FFF2-40B4-BE49-F238E27FC236}">
                  <a16:creationId xmlns:a16="http://schemas.microsoft.com/office/drawing/2014/main" id="{79FDF2D0-672A-45E6-982B-F129C1A6E7B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1429" y="4576619"/>
              <a:ext cx="913542" cy="913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uppieren 17">
            <a:extLst>
              <a:ext uri="{FF2B5EF4-FFF2-40B4-BE49-F238E27FC236}">
                <a16:creationId xmlns:a16="http://schemas.microsoft.com/office/drawing/2014/main" id="{9DBB985D-864B-46C8-A3C3-D9B2C9ACE17D}"/>
              </a:ext>
            </a:extLst>
          </p:cNvPr>
          <p:cNvGrpSpPr/>
          <p:nvPr/>
        </p:nvGrpSpPr>
        <p:grpSpPr>
          <a:xfrm>
            <a:off x="6288815" y="153635"/>
            <a:ext cx="1805609" cy="1805609"/>
            <a:chOff x="8895521" y="3197327"/>
            <a:chExt cx="1805609" cy="1805609"/>
          </a:xfrm>
        </p:grpSpPr>
        <p:pic>
          <p:nvPicPr>
            <p:cNvPr id="20" name="Picture 14" descr="Pressecenter - STRATO">
              <a:extLst>
                <a:ext uri="{FF2B5EF4-FFF2-40B4-BE49-F238E27FC236}">
                  <a16:creationId xmlns:a16="http://schemas.microsoft.com/office/drawing/2014/main" id="{8CA49E82-5F02-4A28-AAF8-9F4ECA7DA35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90950" y="4259229"/>
              <a:ext cx="843872" cy="292718"/>
            </a:xfrm>
            <a:prstGeom prst="rect">
              <a:avLst/>
            </a:prstGeom>
            <a:noFill/>
            <a:extLst>
              <a:ext uri="{909E8E84-426E-40DD-AFC4-6F175D3DCCD1}">
                <a14:hiddenFill xmlns:a14="http://schemas.microsoft.com/office/drawing/2010/main">
                  <a:solidFill>
                    <a:srgbClr val="FFFFFF"/>
                  </a:solidFill>
                </a14:hiddenFill>
              </a:ext>
            </a:extLst>
          </p:spPr>
        </p:pic>
        <p:pic>
          <p:nvPicPr>
            <p:cNvPr id="21" name="Grafik 20" descr="Browserfenster mit einfarbiger Füllung">
              <a:extLst>
                <a:ext uri="{FF2B5EF4-FFF2-40B4-BE49-F238E27FC236}">
                  <a16:creationId xmlns:a16="http://schemas.microsoft.com/office/drawing/2014/main" id="{C832E370-39C6-4B8D-8EF1-1CD608C4146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895521" y="3197327"/>
              <a:ext cx="1805609" cy="1805609"/>
            </a:xfrm>
            <a:prstGeom prst="rect">
              <a:avLst/>
            </a:prstGeom>
          </p:spPr>
        </p:pic>
        <p:pic>
          <p:nvPicPr>
            <p:cNvPr id="23" name="Picture 12">
              <a:extLst>
                <a:ext uri="{FF2B5EF4-FFF2-40B4-BE49-F238E27FC236}">
                  <a16:creationId xmlns:a16="http://schemas.microsoft.com/office/drawing/2014/main" id="{8C924071-8B08-42DB-B455-4BEDF02916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44860" y="3889166"/>
              <a:ext cx="422601" cy="4226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Squarespace – Website-Builder – Apps bei Google Play">
              <a:extLst>
                <a:ext uri="{FF2B5EF4-FFF2-40B4-BE49-F238E27FC236}">
                  <a16:creationId xmlns:a16="http://schemas.microsoft.com/office/drawing/2014/main" id="{271784D6-F8F6-430C-B6B9-BAA12F0E4B6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80648" y="3829526"/>
              <a:ext cx="482242" cy="4822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2712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5B0812A-D583-4182-940A-44C11D196B1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438" name="think-cell Folie" r:id="rId5" imgW="416" imgH="416" progId="TCLayout.ActiveDocument.1">
                  <p:embed/>
                </p:oleObj>
              </mc:Choice>
              <mc:Fallback>
                <p:oleObj name="think-cell Folie" r:id="rId5" imgW="416" imgH="416" progId="TCLayout.ActiveDocument.1">
                  <p:embed/>
                  <p:pic>
                    <p:nvPicPr>
                      <p:cNvPr id="6" name="Objekt 5" hidden="1">
                        <a:extLst>
                          <a:ext uri="{FF2B5EF4-FFF2-40B4-BE49-F238E27FC236}">
                            <a16:creationId xmlns:a16="http://schemas.microsoft.com/office/drawing/2014/main" id="{65B0812A-D583-4182-940A-44C11D196B1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0169CF3-8B83-4500-92D6-A27B561B4C75}"/>
              </a:ext>
            </a:extLst>
          </p:cNvPr>
          <p:cNvSpPr>
            <a:spLocks noGrp="1"/>
          </p:cNvSpPr>
          <p:nvPr>
            <p:ph type="title"/>
          </p:nvPr>
        </p:nvSpPr>
        <p:spPr/>
        <p:txBody>
          <a:bodyPr vert="horz"/>
          <a:lstStyle/>
          <a:p>
            <a:r>
              <a:rPr lang="en-US" b="1" dirty="0">
                <a:latin typeface="+mn-lt"/>
              </a:rPr>
              <a:t>Own institute website</a:t>
            </a:r>
          </a:p>
        </p:txBody>
      </p:sp>
      <p:sp>
        <p:nvSpPr>
          <p:cNvPr id="4" name="Foliennummernplatzhalter 3">
            <a:extLst>
              <a:ext uri="{FF2B5EF4-FFF2-40B4-BE49-F238E27FC236}">
                <a16:creationId xmlns:a16="http://schemas.microsoft.com/office/drawing/2014/main" id="{E1E5FE25-DBF7-4F41-AB12-C250F2AE9F25}"/>
              </a:ext>
            </a:extLst>
          </p:cNvPr>
          <p:cNvSpPr>
            <a:spLocks noGrp="1"/>
          </p:cNvSpPr>
          <p:nvPr>
            <p:ph type="sldNum" sz="quarter" idx="12"/>
          </p:nvPr>
        </p:nvSpPr>
        <p:spPr/>
        <p:txBody>
          <a:bodyPr/>
          <a:lstStyle/>
          <a:p>
            <a:fld id="{59549590-1E34-4AE1-AA15-60B76DDD0ACA}" type="slidenum">
              <a:rPr lang="en-US" smtClean="0"/>
              <a:t>21</a:t>
            </a:fld>
            <a:endParaRPr lang="en-US"/>
          </a:p>
        </p:txBody>
      </p:sp>
      <p:sp>
        <p:nvSpPr>
          <p:cNvPr id="7" name="Rectangle 4">
            <a:extLst>
              <a:ext uri="{FF2B5EF4-FFF2-40B4-BE49-F238E27FC236}">
                <a16:creationId xmlns:a16="http://schemas.microsoft.com/office/drawing/2014/main" id="{7C89B57B-594D-4278-BE28-B5EF965EC367}"/>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descr="Ein Bild, das Text enthält.&#10;&#10;Automatisch generierte Beschreibung">
            <a:extLst>
              <a:ext uri="{FF2B5EF4-FFF2-40B4-BE49-F238E27FC236}">
                <a16:creationId xmlns:a16="http://schemas.microsoft.com/office/drawing/2014/main" id="{8963BB25-C7DD-4B84-A7ED-FCA3FC1666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6603" y="2071688"/>
            <a:ext cx="4318277" cy="3364862"/>
          </a:xfrm>
          <a:prstGeom prst="rect">
            <a:avLst/>
          </a:prstGeom>
          <a:ln w="6350">
            <a:noFill/>
          </a:ln>
          <a:effectLst>
            <a:outerShdw blurRad="63500" sx="102000" sy="102000" algn="ctr" rotWithShape="0">
              <a:prstClr val="black">
                <a:alpha val="40000"/>
              </a:prstClr>
            </a:outerShdw>
          </a:effectLst>
        </p:spPr>
      </p:pic>
      <p:sp>
        <p:nvSpPr>
          <p:cNvPr id="9" name="Textfeld 8">
            <a:extLst>
              <a:ext uri="{FF2B5EF4-FFF2-40B4-BE49-F238E27FC236}">
                <a16:creationId xmlns:a16="http://schemas.microsoft.com/office/drawing/2014/main" id="{48343616-99B4-4D25-9405-E66AD1EBC253}"/>
              </a:ext>
            </a:extLst>
          </p:cNvPr>
          <p:cNvSpPr txBox="1"/>
          <p:nvPr/>
        </p:nvSpPr>
        <p:spPr>
          <a:xfrm>
            <a:off x="6394695" y="5514507"/>
            <a:ext cx="4777590" cy="369332"/>
          </a:xfrm>
          <a:prstGeom prst="rect">
            <a:avLst/>
          </a:prstGeom>
          <a:noFill/>
        </p:spPr>
        <p:txBody>
          <a:bodyPr wrap="none" rtlCol="0">
            <a:spAutoFit/>
          </a:bodyPr>
          <a:lstStyle/>
          <a:p>
            <a:pPr algn="ctr"/>
            <a:r>
              <a:rPr lang="en-US" dirty="0">
                <a:hlinkClick r:id="rId8"/>
              </a:rPr>
              <a:t>https://www2.mps.mpg.de/homes/drazkowska/</a:t>
            </a:r>
            <a:r>
              <a:rPr lang="en-US" dirty="0"/>
              <a:t> </a:t>
            </a:r>
          </a:p>
        </p:txBody>
      </p:sp>
      <p:pic>
        <p:nvPicPr>
          <p:cNvPr id="11" name="Grafik 10">
            <a:extLst>
              <a:ext uri="{FF2B5EF4-FFF2-40B4-BE49-F238E27FC236}">
                <a16:creationId xmlns:a16="http://schemas.microsoft.com/office/drawing/2014/main" id="{B3A393BA-674F-469A-8E03-7C25AD883F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9630" y="2071688"/>
            <a:ext cx="4257841" cy="3804834"/>
          </a:xfrm>
          <a:prstGeom prst="rect">
            <a:avLst/>
          </a:prstGeom>
          <a:ln w="6350">
            <a:noFill/>
          </a:ln>
          <a:effectLst>
            <a:outerShdw blurRad="63500" sx="102000" sy="102000" algn="ctr" rotWithShape="0">
              <a:prstClr val="black">
                <a:alpha val="40000"/>
              </a:prstClr>
            </a:outerShdw>
          </a:effectLst>
        </p:spPr>
      </p:pic>
      <p:sp>
        <p:nvSpPr>
          <p:cNvPr id="12" name="Textfeld 11">
            <a:extLst>
              <a:ext uri="{FF2B5EF4-FFF2-40B4-BE49-F238E27FC236}">
                <a16:creationId xmlns:a16="http://schemas.microsoft.com/office/drawing/2014/main" id="{15D539D5-D804-4D3C-A589-1B826556D3B2}"/>
              </a:ext>
            </a:extLst>
          </p:cNvPr>
          <p:cNvSpPr txBox="1"/>
          <p:nvPr/>
        </p:nvSpPr>
        <p:spPr>
          <a:xfrm>
            <a:off x="616142" y="6007685"/>
            <a:ext cx="6331862" cy="369332"/>
          </a:xfrm>
          <a:prstGeom prst="rect">
            <a:avLst/>
          </a:prstGeom>
          <a:noFill/>
        </p:spPr>
        <p:txBody>
          <a:bodyPr wrap="none" rtlCol="0">
            <a:spAutoFit/>
          </a:bodyPr>
          <a:lstStyle/>
          <a:p>
            <a:pPr algn="ctr"/>
            <a:r>
              <a:rPr lang="en-US" dirty="0">
                <a:hlinkClick r:id="rId10"/>
              </a:rPr>
              <a:t>https://www.mpinat.mpg.de/638803/Ida-Marie-Jentoft-short-bio</a:t>
            </a:r>
            <a:r>
              <a:rPr lang="en-US" dirty="0"/>
              <a:t> </a:t>
            </a:r>
          </a:p>
        </p:txBody>
      </p:sp>
      <p:grpSp>
        <p:nvGrpSpPr>
          <p:cNvPr id="14" name="Gruppieren 13">
            <a:extLst>
              <a:ext uri="{FF2B5EF4-FFF2-40B4-BE49-F238E27FC236}">
                <a16:creationId xmlns:a16="http://schemas.microsoft.com/office/drawing/2014/main" id="{09D5D51D-F883-4C21-B479-3BAB7C4A3C3C}"/>
              </a:ext>
            </a:extLst>
          </p:cNvPr>
          <p:cNvGrpSpPr/>
          <p:nvPr/>
        </p:nvGrpSpPr>
        <p:grpSpPr>
          <a:xfrm>
            <a:off x="6218332" y="90805"/>
            <a:ext cx="1805609" cy="1805609"/>
            <a:chOff x="6217358" y="4003814"/>
            <a:chExt cx="1805609" cy="1805609"/>
          </a:xfrm>
        </p:grpSpPr>
        <p:pic>
          <p:nvPicPr>
            <p:cNvPr id="16" name="Picture 9" descr="Homepage - Max Planck Society">
              <a:extLst>
                <a:ext uri="{FF2B5EF4-FFF2-40B4-BE49-F238E27FC236}">
                  <a16:creationId xmlns:a16="http://schemas.microsoft.com/office/drawing/2014/main" id="{2FE02932-0138-41AE-AF90-0CB0CB642A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40944" y="4657684"/>
              <a:ext cx="701370" cy="690505"/>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16" descr="Browserfenster mit einfarbiger Füllung">
              <a:extLst>
                <a:ext uri="{FF2B5EF4-FFF2-40B4-BE49-F238E27FC236}">
                  <a16:creationId xmlns:a16="http://schemas.microsoft.com/office/drawing/2014/main" id="{623E82F7-4F9C-4A3E-BEA4-D5757544EF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17358" y="4003814"/>
              <a:ext cx="1805609" cy="1805609"/>
            </a:xfrm>
            <a:prstGeom prst="rect">
              <a:avLst/>
            </a:prstGeom>
          </p:spPr>
        </p:pic>
      </p:grpSp>
    </p:spTree>
    <p:extLst>
      <p:ext uri="{BB962C8B-B14F-4D97-AF65-F5344CB8AC3E}">
        <p14:creationId xmlns:p14="http://schemas.microsoft.com/office/powerpoint/2010/main" val="109856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26790A35-6B51-40C0-81B6-769DEB1D7AB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4011" name="think-cell Folie" r:id="rId4" imgW="416" imgH="416" progId="TCLayout.ActiveDocument.1">
                  <p:embed/>
                </p:oleObj>
              </mc:Choice>
              <mc:Fallback>
                <p:oleObj name="think-cell Folie" r:id="rId4" imgW="416" imgH="416" progId="TCLayout.ActiveDocument.1">
                  <p:embed/>
                  <p:pic>
                    <p:nvPicPr>
                      <p:cNvPr id="3" name="Objekt 2" hidden="1">
                        <a:extLst>
                          <a:ext uri="{FF2B5EF4-FFF2-40B4-BE49-F238E27FC236}">
                            <a16:creationId xmlns:a16="http://schemas.microsoft.com/office/drawing/2014/main" id="{26790A35-6B51-40C0-81B6-769DEB1D7AB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22</a:t>
            </a:fld>
            <a:endParaRPr lang="en-US"/>
          </a:p>
        </p:txBody>
      </p:sp>
      <p:sp>
        <p:nvSpPr>
          <p:cNvPr id="5" name="Rectangle 4">
            <a:extLst>
              <a:ext uri="{FF2B5EF4-FFF2-40B4-BE49-F238E27FC236}">
                <a16:creationId xmlns:a16="http://schemas.microsoft.com/office/drawing/2014/main" id="{B02B75AF-85D3-482E-BC05-D4DF13445A8C}"/>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9A5FD6A-8893-4106-AE69-875B88A2B797}"/>
              </a:ext>
            </a:extLst>
          </p:cNvPr>
          <p:cNvSpPr txBox="1">
            <a:spLocks/>
          </p:cNvSpPr>
          <p:nvPr/>
        </p:nvSpPr>
        <p:spPr>
          <a:xfrm>
            <a:off x="1106557" y="323586"/>
            <a:ext cx="96859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Arial" panose="020B0604020202020204" pitchFamily="34" charset="0"/>
                <a:cs typeface="Arial" panose="020B0604020202020204" pitchFamily="34" charset="0"/>
              </a:rPr>
              <a:t>7 ways to share your work and get discovered…</a:t>
            </a:r>
          </a:p>
        </p:txBody>
      </p:sp>
      <p:grpSp>
        <p:nvGrpSpPr>
          <p:cNvPr id="2" name="Gruppieren 1">
            <a:extLst>
              <a:ext uri="{FF2B5EF4-FFF2-40B4-BE49-F238E27FC236}">
                <a16:creationId xmlns:a16="http://schemas.microsoft.com/office/drawing/2014/main" id="{B70148F1-E031-4B00-8D66-7765FBD50594}"/>
              </a:ext>
            </a:extLst>
          </p:cNvPr>
          <p:cNvGrpSpPr/>
          <p:nvPr/>
        </p:nvGrpSpPr>
        <p:grpSpPr>
          <a:xfrm>
            <a:off x="1249933" y="2126848"/>
            <a:ext cx="4549215" cy="611996"/>
            <a:chOff x="1249933" y="2126848"/>
            <a:chExt cx="4549215" cy="611996"/>
          </a:xfrm>
        </p:grpSpPr>
        <p:pic>
          <p:nvPicPr>
            <p:cNvPr id="11" name="Grafik 10" descr="Marke 1 mit einfarbiger Füllung">
              <a:extLst>
                <a:ext uri="{FF2B5EF4-FFF2-40B4-BE49-F238E27FC236}">
                  <a16:creationId xmlns:a16="http://schemas.microsoft.com/office/drawing/2014/main" id="{6012EBC3-F448-4B70-98B2-08AEEF77EA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49933" y="2126848"/>
              <a:ext cx="611996" cy="611996"/>
            </a:xfrm>
            <a:prstGeom prst="rect">
              <a:avLst/>
            </a:prstGeom>
          </p:spPr>
        </p:pic>
        <p:sp>
          <p:nvSpPr>
            <p:cNvPr id="20" name="Textfeld 19">
              <a:extLst>
                <a:ext uri="{FF2B5EF4-FFF2-40B4-BE49-F238E27FC236}">
                  <a16:creationId xmlns:a16="http://schemas.microsoft.com/office/drawing/2014/main" id="{5F1D6755-95FF-4112-93A4-ED88D48B2B9D}"/>
                </a:ext>
              </a:extLst>
            </p:cNvPr>
            <p:cNvSpPr txBox="1"/>
            <p:nvPr/>
          </p:nvSpPr>
          <p:spPr>
            <a:xfrm>
              <a:off x="1954698" y="2188010"/>
              <a:ext cx="3844450" cy="461665"/>
            </a:xfrm>
            <a:prstGeom prst="rect">
              <a:avLst/>
            </a:prstGeom>
            <a:noFill/>
          </p:spPr>
          <p:txBody>
            <a:bodyPr wrap="none" rtlCol="0">
              <a:spAutoFit/>
            </a:bodyPr>
            <a:lstStyle/>
            <a:p>
              <a:r>
                <a:rPr lang="en-US" sz="2400" dirty="0"/>
                <a:t>You don’t have to be a genius</a:t>
              </a:r>
            </a:p>
          </p:txBody>
        </p:sp>
      </p:grpSp>
      <p:grpSp>
        <p:nvGrpSpPr>
          <p:cNvPr id="14" name="Gruppieren 13">
            <a:extLst>
              <a:ext uri="{FF2B5EF4-FFF2-40B4-BE49-F238E27FC236}">
                <a16:creationId xmlns:a16="http://schemas.microsoft.com/office/drawing/2014/main" id="{BA428C9C-CDBE-41DB-BC1C-ADE8E8BEEF42}"/>
              </a:ext>
            </a:extLst>
          </p:cNvPr>
          <p:cNvGrpSpPr/>
          <p:nvPr/>
        </p:nvGrpSpPr>
        <p:grpSpPr>
          <a:xfrm>
            <a:off x="1249933" y="3112053"/>
            <a:ext cx="4217009" cy="611996"/>
            <a:chOff x="1249933" y="3107814"/>
            <a:chExt cx="4217009" cy="611996"/>
          </a:xfrm>
        </p:grpSpPr>
        <p:pic>
          <p:nvPicPr>
            <p:cNvPr id="9" name="Grafik 8" descr="Abzeichen mit einfarbiger Füllung">
              <a:extLst>
                <a:ext uri="{FF2B5EF4-FFF2-40B4-BE49-F238E27FC236}">
                  <a16:creationId xmlns:a16="http://schemas.microsoft.com/office/drawing/2014/main" id="{47DC103E-B3EC-4778-90F7-FC85EFB03E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49933" y="3107814"/>
              <a:ext cx="611996" cy="611996"/>
            </a:xfrm>
            <a:prstGeom prst="rect">
              <a:avLst/>
            </a:prstGeom>
          </p:spPr>
        </p:pic>
        <p:sp>
          <p:nvSpPr>
            <p:cNvPr id="21" name="Textfeld 20">
              <a:extLst>
                <a:ext uri="{FF2B5EF4-FFF2-40B4-BE49-F238E27FC236}">
                  <a16:creationId xmlns:a16="http://schemas.microsoft.com/office/drawing/2014/main" id="{86FE3DB1-DF90-4EB0-ACA4-D2EC56F0C9A0}"/>
                </a:ext>
              </a:extLst>
            </p:cNvPr>
            <p:cNvSpPr txBox="1"/>
            <p:nvPr/>
          </p:nvSpPr>
          <p:spPr>
            <a:xfrm>
              <a:off x="1954698" y="3170832"/>
              <a:ext cx="3512244" cy="461665"/>
            </a:xfrm>
            <a:prstGeom prst="rect">
              <a:avLst/>
            </a:prstGeom>
            <a:noFill/>
          </p:spPr>
          <p:txBody>
            <a:bodyPr wrap="none" rtlCol="0">
              <a:spAutoFit/>
            </a:bodyPr>
            <a:lstStyle/>
            <a:p>
              <a:r>
                <a:rPr lang="en-US" sz="2400" dirty="0"/>
                <a:t>Think process, not product</a:t>
              </a:r>
            </a:p>
          </p:txBody>
        </p:sp>
      </p:grpSp>
      <p:grpSp>
        <p:nvGrpSpPr>
          <p:cNvPr id="15" name="Gruppieren 14">
            <a:extLst>
              <a:ext uri="{FF2B5EF4-FFF2-40B4-BE49-F238E27FC236}">
                <a16:creationId xmlns:a16="http://schemas.microsoft.com/office/drawing/2014/main" id="{F220A768-EAD4-4DD0-9C37-D69292E99CCF}"/>
              </a:ext>
            </a:extLst>
          </p:cNvPr>
          <p:cNvGrpSpPr/>
          <p:nvPr/>
        </p:nvGrpSpPr>
        <p:grpSpPr>
          <a:xfrm>
            <a:off x="1249933" y="4088780"/>
            <a:ext cx="4877574" cy="611996"/>
            <a:chOff x="1249933" y="4088780"/>
            <a:chExt cx="4877574" cy="611996"/>
          </a:xfrm>
        </p:grpSpPr>
        <p:pic>
          <p:nvPicPr>
            <p:cNvPr id="8" name="Grafik 7" descr="Marke 3 mit einfarbiger Füllung">
              <a:extLst>
                <a:ext uri="{FF2B5EF4-FFF2-40B4-BE49-F238E27FC236}">
                  <a16:creationId xmlns:a16="http://schemas.microsoft.com/office/drawing/2014/main" id="{93F14C75-F27C-42C2-9CDA-3B3041254EB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49933" y="4088780"/>
              <a:ext cx="611996" cy="611996"/>
            </a:xfrm>
            <a:prstGeom prst="rect">
              <a:avLst/>
            </a:prstGeom>
          </p:spPr>
        </p:pic>
        <p:sp>
          <p:nvSpPr>
            <p:cNvPr id="22" name="Textfeld 21">
              <a:extLst>
                <a:ext uri="{FF2B5EF4-FFF2-40B4-BE49-F238E27FC236}">
                  <a16:creationId xmlns:a16="http://schemas.microsoft.com/office/drawing/2014/main" id="{8B6FAC24-1BCC-4CF4-A1D4-B4BDE058F573}"/>
                </a:ext>
              </a:extLst>
            </p:cNvPr>
            <p:cNvSpPr txBox="1"/>
            <p:nvPr/>
          </p:nvSpPr>
          <p:spPr>
            <a:xfrm>
              <a:off x="1954698" y="4153654"/>
              <a:ext cx="4172809" cy="461665"/>
            </a:xfrm>
            <a:prstGeom prst="rect">
              <a:avLst/>
            </a:prstGeom>
            <a:noFill/>
          </p:spPr>
          <p:txBody>
            <a:bodyPr wrap="none" rtlCol="0">
              <a:spAutoFit/>
            </a:bodyPr>
            <a:lstStyle/>
            <a:p>
              <a:r>
                <a:rPr lang="en-US" sz="2400" dirty="0"/>
                <a:t>Share something small regularly</a:t>
              </a:r>
            </a:p>
          </p:txBody>
        </p:sp>
      </p:grpSp>
      <p:grpSp>
        <p:nvGrpSpPr>
          <p:cNvPr id="16" name="Gruppieren 15">
            <a:extLst>
              <a:ext uri="{FF2B5EF4-FFF2-40B4-BE49-F238E27FC236}">
                <a16:creationId xmlns:a16="http://schemas.microsoft.com/office/drawing/2014/main" id="{AD057DBF-358D-42BF-B7F7-F1540D783330}"/>
              </a:ext>
            </a:extLst>
          </p:cNvPr>
          <p:cNvGrpSpPr/>
          <p:nvPr/>
        </p:nvGrpSpPr>
        <p:grpSpPr>
          <a:xfrm>
            <a:off x="1249933" y="5069745"/>
            <a:ext cx="5256204" cy="611996"/>
            <a:chOff x="1249933" y="5069745"/>
            <a:chExt cx="5256204" cy="611996"/>
          </a:xfrm>
        </p:grpSpPr>
        <p:pic>
          <p:nvPicPr>
            <p:cNvPr id="7" name="Grafik 6" descr="Marke 4 mit einfarbiger Füllung">
              <a:extLst>
                <a:ext uri="{FF2B5EF4-FFF2-40B4-BE49-F238E27FC236}">
                  <a16:creationId xmlns:a16="http://schemas.microsoft.com/office/drawing/2014/main" id="{AC0A9A30-DE0E-47CE-95F1-DA3DC7528A0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49933" y="5069745"/>
              <a:ext cx="611996" cy="611996"/>
            </a:xfrm>
            <a:prstGeom prst="rect">
              <a:avLst/>
            </a:prstGeom>
          </p:spPr>
        </p:pic>
        <p:sp>
          <p:nvSpPr>
            <p:cNvPr id="23" name="Textfeld 22">
              <a:extLst>
                <a:ext uri="{FF2B5EF4-FFF2-40B4-BE49-F238E27FC236}">
                  <a16:creationId xmlns:a16="http://schemas.microsoft.com/office/drawing/2014/main" id="{DAA83C31-1278-42DC-916D-AFEAB97FC8C1}"/>
                </a:ext>
              </a:extLst>
            </p:cNvPr>
            <p:cNvSpPr txBox="1"/>
            <p:nvPr/>
          </p:nvSpPr>
          <p:spPr>
            <a:xfrm>
              <a:off x="1954698" y="5136475"/>
              <a:ext cx="4551439" cy="461665"/>
            </a:xfrm>
            <a:prstGeom prst="rect">
              <a:avLst/>
            </a:prstGeom>
            <a:noFill/>
          </p:spPr>
          <p:txBody>
            <a:bodyPr wrap="none" rtlCol="0">
              <a:spAutoFit/>
            </a:bodyPr>
            <a:lstStyle/>
            <a:p>
              <a:r>
                <a:rPr lang="en-US" sz="2400" dirty="0"/>
                <a:t>Open up your cabinet of curiosities</a:t>
              </a:r>
            </a:p>
          </p:txBody>
        </p:sp>
      </p:grpSp>
      <p:grpSp>
        <p:nvGrpSpPr>
          <p:cNvPr id="17" name="Gruppieren 16">
            <a:extLst>
              <a:ext uri="{FF2B5EF4-FFF2-40B4-BE49-F238E27FC236}">
                <a16:creationId xmlns:a16="http://schemas.microsoft.com/office/drawing/2014/main" id="{CA20CE6F-C6D4-489C-BE09-1490101961BC}"/>
              </a:ext>
            </a:extLst>
          </p:cNvPr>
          <p:cNvGrpSpPr/>
          <p:nvPr/>
        </p:nvGrpSpPr>
        <p:grpSpPr>
          <a:xfrm>
            <a:off x="6410581" y="2169572"/>
            <a:ext cx="2910321" cy="611996"/>
            <a:chOff x="6410581" y="2169572"/>
            <a:chExt cx="2910321" cy="611996"/>
          </a:xfrm>
        </p:grpSpPr>
        <p:pic>
          <p:nvPicPr>
            <p:cNvPr id="6" name="Grafik 5" descr="Marke 5 mit einfarbiger Füllung">
              <a:extLst>
                <a:ext uri="{FF2B5EF4-FFF2-40B4-BE49-F238E27FC236}">
                  <a16:creationId xmlns:a16="http://schemas.microsoft.com/office/drawing/2014/main" id="{EC4D17DA-58AE-4C2A-A94F-514DCD5F120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410581" y="2169572"/>
              <a:ext cx="611996" cy="611996"/>
            </a:xfrm>
            <a:prstGeom prst="rect">
              <a:avLst/>
            </a:prstGeom>
          </p:spPr>
        </p:pic>
        <p:sp>
          <p:nvSpPr>
            <p:cNvPr id="24" name="Textfeld 23">
              <a:extLst>
                <a:ext uri="{FF2B5EF4-FFF2-40B4-BE49-F238E27FC236}">
                  <a16:creationId xmlns:a16="http://schemas.microsoft.com/office/drawing/2014/main" id="{AC6D8CEB-7AC4-4D69-8D54-8AAECA9BFAB7}"/>
                </a:ext>
              </a:extLst>
            </p:cNvPr>
            <p:cNvSpPr txBox="1"/>
            <p:nvPr/>
          </p:nvSpPr>
          <p:spPr>
            <a:xfrm>
              <a:off x="7121967" y="2221081"/>
              <a:ext cx="2198935" cy="461665"/>
            </a:xfrm>
            <a:prstGeom prst="rect">
              <a:avLst/>
            </a:prstGeom>
            <a:noFill/>
          </p:spPr>
          <p:txBody>
            <a:bodyPr wrap="none" rtlCol="0">
              <a:spAutoFit/>
            </a:bodyPr>
            <a:lstStyle/>
            <a:p>
              <a:r>
                <a:rPr lang="en-US" sz="2400" dirty="0"/>
                <a:t>Tell good stories</a:t>
              </a:r>
            </a:p>
          </p:txBody>
        </p:sp>
      </p:grpSp>
      <p:grpSp>
        <p:nvGrpSpPr>
          <p:cNvPr id="18" name="Gruppieren 17">
            <a:extLst>
              <a:ext uri="{FF2B5EF4-FFF2-40B4-BE49-F238E27FC236}">
                <a16:creationId xmlns:a16="http://schemas.microsoft.com/office/drawing/2014/main" id="{373566E2-FB89-48DD-9047-04172EB0A122}"/>
              </a:ext>
            </a:extLst>
          </p:cNvPr>
          <p:cNvGrpSpPr/>
          <p:nvPr/>
        </p:nvGrpSpPr>
        <p:grpSpPr>
          <a:xfrm>
            <a:off x="6410581" y="3126620"/>
            <a:ext cx="3589291" cy="611996"/>
            <a:chOff x="6410581" y="3126620"/>
            <a:chExt cx="3589291" cy="611996"/>
          </a:xfrm>
        </p:grpSpPr>
        <p:pic>
          <p:nvPicPr>
            <p:cNvPr id="12" name="Grafik 11" descr="Marke 6 mit einfarbiger Füllung">
              <a:extLst>
                <a:ext uri="{FF2B5EF4-FFF2-40B4-BE49-F238E27FC236}">
                  <a16:creationId xmlns:a16="http://schemas.microsoft.com/office/drawing/2014/main" id="{1B440751-F899-4E56-BA5B-EA413C6E09A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410581" y="3126620"/>
              <a:ext cx="611996" cy="611996"/>
            </a:xfrm>
            <a:prstGeom prst="rect">
              <a:avLst/>
            </a:prstGeom>
          </p:spPr>
        </p:pic>
        <p:sp>
          <p:nvSpPr>
            <p:cNvPr id="25" name="Textfeld 24">
              <a:extLst>
                <a:ext uri="{FF2B5EF4-FFF2-40B4-BE49-F238E27FC236}">
                  <a16:creationId xmlns:a16="http://schemas.microsoft.com/office/drawing/2014/main" id="{2BA31865-EBC2-4FEC-8A40-2D6187BC2E59}"/>
                </a:ext>
              </a:extLst>
            </p:cNvPr>
            <p:cNvSpPr txBox="1"/>
            <p:nvPr/>
          </p:nvSpPr>
          <p:spPr>
            <a:xfrm>
              <a:off x="7121968" y="3183331"/>
              <a:ext cx="2877904" cy="461665"/>
            </a:xfrm>
            <a:prstGeom prst="rect">
              <a:avLst/>
            </a:prstGeom>
            <a:noFill/>
          </p:spPr>
          <p:txBody>
            <a:bodyPr wrap="none" rtlCol="0">
              <a:spAutoFit/>
            </a:bodyPr>
            <a:lstStyle/>
            <a:p>
              <a:r>
                <a:rPr lang="en-US" sz="2400" dirty="0"/>
                <a:t>Teach what you know</a:t>
              </a:r>
            </a:p>
          </p:txBody>
        </p:sp>
      </p:grpSp>
      <p:grpSp>
        <p:nvGrpSpPr>
          <p:cNvPr id="19" name="Gruppieren 18">
            <a:extLst>
              <a:ext uri="{FF2B5EF4-FFF2-40B4-BE49-F238E27FC236}">
                <a16:creationId xmlns:a16="http://schemas.microsoft.com/office/drawing/2014/main" id="{5A3874E7-EB4D-46DD-B877-FB33BF3D2CBC}"/>
              </a:ext>
            </a:extLst>
          </p:cNvPr>
          <p:cNvGrpSpPr/>
          <p:nvPr/>
        </p:nvGrpSpPr>
        <p:grpSpPr>
          <a:xfrm>
            <a:off x="6410581" y="4083668"/>
            <a:ext cx="4442407" cy="611996"/>
            <a:chOff x="6410581" y="4083668"/>
            <a:chExt cx="4442407" cy="611996"/>
          </a:xfrm>
        </p:grpSpPr>
        <p:pic>
          <p:nvPicPr>
            <p:cNvPr id="13" name="Grafik 12" descr="Marke 7 mit einfarbiger Füllung">
              <a:extLst>
                <a:ext uri="{FF2B5EF4-FFF2-40B4-BE49-F238E27FC236}">
                  <a16:creationId xmlns:a16="http://schemas.microsoft.com/office/drawing/2014/main" id="{9422BB88-F408-49C3-87FB-6ED4D729D3B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410581" y="4083668"/>
              <a:ext cx="611996" cy="611996"/>
            </a:xfrm>
            <a:prstGeom prst="rect">
              <a:avLst/>
            </a:prstGeom>
          </p:spPr>
        </p:pic>
        <p:sp>
          <p:nvSpPr>
            <p:cNvPr id="26" name="Textfeld 25">
              <a:extLst>
                <a:ext uri="{FF2B5EF4-FFF2-40B4-BE49-F238E27FC236}">
                  <a16:creationId xmlns:a16="http://schemas.microsoft.com/office/drawing/2014/main" id="{5E4E89DB-BC38-4684-99E7-84DC2CCB8FB5}"/>
                </a:ext>
              </a:extLst>
            </p:cNvPr>
            <p:cNvSpPr txBox="1"/>
            <p:nvPr/>
          </p:nvSpPr>
          <p:spPr>
            <a:xfrm>
              <a:off x="7121967" y="4145581"/>
              <a:ext cx="3731021" cy="461665"/>
            </a:xfrm>
            <a:prstGeom prst="rect">
              <a:avLst/>
            </a:prstGeom>
            <a:noFill/>
          </p:spPr>
          <p:txBody>
            <a:bodyPr wrap="none" rtlCol="0">
              <a:spAutoFit/>
            </a:bodyPr>
            <a:lstStyle/>
            <a:p>
              <a:r>
                <a:rPr lang="en-US" sz="2400" dirty="0"/>
                <a:t>Don’t turn into human spam</a:t>
              </a:r>
            </a:p>
          </p:txBody>
        </p:sp>
      </p:grpSp>
    </p:spTree>
    <p:extLst>
      <p:ext uri="{BB962C8B-B14F-4D97-AF65-F5344CB8AC3E}">
        <p14:creationId xmlns:p14="http://schemas.microsoft.com/office/powerpoint/2010/main" val="34310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26790A35-6B51-40C0-81B6-769DEB1D7AB4}"/>
              </a:ext>
            </a:extLst>
          </p:cNvPr>
          <p:cNvGraphicFramePr>
            <a:graphicFrameLocks noChangeAspect="1"/>
          </p:cNvGraphicFramePr>
          <p:nvPr>
            <p:custDataLst>
              <p:tags r:id="rId2"/>
            </p:custDataLst>
            <p:extLst>
              <p:ext uri="{D42A27DB-BD31-4B8C-83A1-F6EECF244321}">
                <p14:modId xmlns:p14="http://schemas.microsoft.com/office/powerpoint/2010/main" val="30006637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8797" name="think-cell Folie" r:id="rId5" imgW="416" imgH="416" progId="TCLayout.ActiveDocument.1">
                  <p:embed/>
                </p:oleObj>
              </mc:Choice>
              <mc:Fallback>
                <p:oleObj name="think-cell Folie" r:id="rId5" imgW="416" imgH="416" progId="TCLayout.ActiveDocument.1">
                  <p:embed/>
                  <p:pic>
                    <p:nvPicPr>
                      <p:cNvPr id="3" name="Objekt 2" hidden="1">
                        <a:extLst>
                          <a:ext uri="{FF2B5EF4-FFF2-40B4-BE49-F238E27FC236}">
                            <a16:creationId xmlns:a16="http://schemas.microsoft.com/office/drawing/2014/main" id="{26790A35-6B51-40C0-81B6-769DEB1D7AB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838200" y="2488893"/>
            <a:ext cx="10515600" cy="1325563"/>
          </a:xfrm>
        </p:spPr>
        <p:txBody>
          <a:bodyPr vert="horz">
            <a:normAutofit/>
          </a:bodyPr>
          <a:lstStyle/>
          <a:p>
            <a:pPr algn="ctr"/>
            <a:r>
              <a:rPr lang="en-US" sz="2800" b="1" dirty="0">
                <a:latin typeface="Arial" panose="020B0604020202020204" pitchFamily="34" charset="0"/>
                <a:cs typeface="Arial" panose="020B0604020202020204" pitchFamily="34" charset="0"/>
              </a:rPr>
              <a:t>How present are you currently online?</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23</a:t>
            </a:fld>
            <a:endParaRPr lang="en-US"/>
          </a:p>
        </p:txBody>
      </p:sp>
      <p:sp>
        <p:nvSpPr>
          <p:cNvPr id="5" name="Rectangle 4">
            <a:extLst>
              <a:ext uri="{FF2B5EF4-FFF2-40B4-BE49-F238E27FC236}">
                <a16:creationId xmlns:a16="http://schemas.microsoft.com/office/drawing/2014/main" id="{B02B75AF-85D3-482E-BC05-D4DF13445A8C}"/>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Fragen Silhouette">
            <a:extLst>
              <a:ext uri="{FF2B5EF4-FFF2-40B4-BE49-F238E27FC236}">
                <a16:creationId xmlns:a16="http://schemas.microsoft.com/office/drawing/2014/main" id="{F24099B3-FD18-4FBD-A518-32E9E7C473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1548" y="366835"/>
            <a:ext cx="1891748" cy="1891748"/>
          </a:xfrm>
          <a:prstGeom prst="rect">
            <a:avLst/>
          </a:prstGeom>
        </p:spPr>
      </p:pic>
      <p:sp>
        <p:nvSpPr>
          <p:cNvPr id="15" name="Title 1">
            <a:extLst>
              <a:ext uri="{FF2B5EF4-FFF2-40B4-BE49-F238E27FC236}">
                <a16:creationId xmlns:a16="http://schemas.microsoft.com/office/drawing/2014/main" id="{2C149703-74D1-43E9-8D68-1F92B2343865}"/>
              </a:ext>
            </a:extLst>
          </p:cNvPr>
          <p:cNvSpPr txBox="1">
            <a:spLocks/>
          </p:cNvSpPr>
          <p:nvPr/>
        </p:nvSpPr>
        <p:spPr>
          <a:xfrm>
            <a:off x="838200" y="36403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Arial" panose="020B0604020202020204" pitchFamily="34" charset="0"/>
                <a:cs typeface="Arial" panose="020B0604020202020204" pitchFamily="34" charset="0"/>
              </a:rPr>
              <a:t>Go ahead and Google yourself…</a:t>
            </a:r>
          </a:p>
        </p:txBody>
      </p:sp>
    </p:spTree>
    <p:extLst>
      <p:ext uri="{BB962C8B-B14F-4D97-AF65-F5344CB8AC3E}">
        <p14:creationId xmlns:p14="http://schemas.microsoft.com/office/powerpoint/2010/main" val="264185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26790A35-6B51-40C0-81B6-769DEB1D7AB4}"/>
              </a:ext>
            </a:extLst>
          </p:cNvPr>
          <p:cNvGraphicFramePr>
            <a:graphicFrameLocks noChangeAspect="1"/>
          </p:cNvGraphicFramePr>
          <p:nvPr>
            <p:custDataLst>
              <p:tags r:id="rId2"/>
            </p:custDataLst>
            <p:extLst>
              <p:ext uri="{D42A27DB-BD31-4B8C-83A1-F6EECF244321}">
                <p14:modId xmlns:p14="http://schemas.microsoft.com/office/powerpoint/2010/main" val="5078538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0836" name="think-cell Folie" r:id="rId5" imgW="416" imgH="416" progId="TCLayout.ActiveDocument.1">
                  <p:embed/>
                </p:oleObj>
              </mc:Choice>
              <mc:Fallback>
                <p:oleObj name="think-cell Folie" r:id="rId5" imgW="416" imgH="416" progId="TCLayout.ActiveDocument.1">
                  <p:embed/>
                  <p:pic>
                    <p:nvPicPr>
                      <p:cNvPr id="3" name="Objekt 2" hidden="1">
                        <a:extLst>
                          <a:ext uri="{FF2B5EF4-FFF2-40B4-BE49-F238E27FC236}">
                            <a16:creationId xmlns:a16="http://schemas.microsoft.com/office/drawing/2014/main" id="{26790A35-6B51-40C0-81B6-769DEB1D7AB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24</a:t>
            </a:fld>
            <a:endParaRPr lang="en-US"/>
          </a:p>
        </p:txBody>
      </p:sp>
      <p:sp>
        <p:nvSpPr>
          <p:cNvPr id="5" name="Rectangle 4">
            <a:extLst>
              <a:ext uri="{FF2B5EF4-FFF2-40B4-BE49-F238E27FC236}">
                <a16:creationId xmlns:a16="http://schemas.microsoft.com/office/drawing/2014/main" id="{B02B75AF-85D3-482E-BC05-D4DF13445A8C}"/>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Fragen Silhouette">
            <a:extLst>
              <a:ext uri="{FF2B5EF4-FFF2-40B4-BE49-F238E27FC236}">
                <a16:creationId xmlns:a16="http://schemas.microsoft.com/office/drawing/2014/main" id="{F24099B3-FD18-4FBD-A518-32E9E7C473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1548" y="366835"/>
            <a:ext cx="1891748" cy="1891748"/>
          </a:xfrm>
          <a:prstGeom prst="rect">
            <a:avLst/>
          </a:prstGeom>
        </p:spPr>
      </p:pic>
      <p:pic>
        <p:nvPicPr>
          <p:cNvPr id="10" name="Grafik 9">
            <a:extLst>
              <a:ext uri="{FF2B5EF4-FFF2-40B4-BE49-F238E27FC236}">
                <a16:creationId xmlns:a16="http://schemas.microsoft.com/office/drawing/2014/main" id="{179CDCA6-EC55-4D65-987F-F19FD3210D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2773" y="1137217"/>
            <a:ext cx="8419810" cy="458356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41036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26790A35-6B51-40C0-81B6-769DEB1D7AB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1860" name="think-cell Folie" r:id="rId5" imgW="416" imgH="416" progId="TCLayout.ActiveDocument.1">
                  <p:embed/>
                </p:oleObj>
              </mc:Choice>
              <mc:Fallback>
                <p:oleObj name="think-cell Folie" r:id="rId5" imgW="416" imgH="416" progId="TCLayout.ActiveDocument.1">
                  <p:embed/>
                  <p:pic>
                    <p:nvPicPr>
                      <p:cNvPr id="3" name="Objekt 2" hidden="1">
                        <a:extLst>
                          <a:ext uri="{FF2B5EF4-FFF2-40B4-BE49-F238E27FC236}">
                            <a16:creationId xmlns:a16="http://schemas.microsoft.com/office/drawing/2014/main" id="{26790A35-6B51-40C0-81B6-769DEB1D7AB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25</a:t>
            </a:fld>
            <a:endParaRPr lang="en-US"/>
          </a:p>
        </p:txBody>
      </p:sp>
      <p:sp>
        <p:nvSpPr>
          <p:cNvPr id="5" name="Rectangle 4">
            <a:extLst>
              <a:ext uri="{FF2B5EF4-FFF2-40B4-BE49-F238E27FC236}">
                <a16:creationId xmlns:a16="http://schemas.microsoft.com/office/drawing/2014/main" id="{B02B75AF-85D3-482E-BC05-D4DF13445A8C}"/>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Fragen Silhouette">
            <a:extLst>
              <a:ext uri="{FF2B5EF4-FFF2-40B4-BE49-F238E27FC236}">
                <a16:creationId xmlns:a16="http://schemas.microsoft.com/office/drawing/2014/main" id="{F24099B3-FD18-4FBD-A518-32E9E7C473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1548" y="366835"/>
            <a:ext cx="1891748" cy="1891748"/>
          </a:xfrm>
          <a:prstGeom prst="rect">
            <a:avLst/>
          </a:prstGeom>
        </p:spPr>
      </p:pic>
      <p:pic>
        <p:nvPicPr>
          <p:cNvPr id="7" name="Grafik 6">
            <a:extLst>
              <a:ext uri="{FF2B5EF4-FFF2-40B4-BE49-F238E27FC236}">
                <a16:creationId xmlns:a16="http://schemas.microsoft.com/office/drawing/2014/main" id="{42947B89-DC5A-4BB9-92CF-ED2FEDF328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2032" y="1337310"/>
            <a:ext cx="8499592" cy="46032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82451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26790A35-6B51-40C0-81B6-769DEB1D7AB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884" name="think-cell Folie" r:id="rId5" imgW="416" imgH="416" progId="TCLayout.ActiveDocument.1">
                  <p:embed/>
                </p:oleObj>
              </mc:Choice>
              <mc:Fallback>
                <p:oleObj name="think-cell Folie" r:id="rId5" imgW="416" imgH="416" progId="TCLayout.ActiveDocument.1">
                  <p:embed/>
                  <p:pic>
                    <p:nvPicPr>
                      <p:cNvPr id="3" name="Objekt 2" hidden="1">
                        <a:extLst>
                          <a:ext uri="{FF2B5EF4-FFF2-40B4-BE49-F238E27FC236}">
                            <a16:creationId xmlns:a16="http://schemas.microsoft.com/office/drawing/2014/main" id="{26790A35-6B51-40C0-81B6-769DEB1D7AB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26</a:t>
            </a:fld>
            <a:endParaRPr lang="en-US"/>
          </a:p>
        </p:txBody>
      </p:sp>
      <p:sp>
        <p:nvSpPr>
          <p:cNvPr id="5" name="Rectangle 4">
            <a:extLst>
              <a:ext uri="{FF2B5EF4-FFF2-40B4-BE49-F238E27FC236}">
                <a16:creationId xmlns:a16="http://schemas.microsoft.com/office/drawing/2014/main" id="{B02B75AF-85D3-482E-BC05-D4DF13445A8C}"/>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Fragen Silhouette">
            <a:extLst>
              <a:ext uri="{FF2B5EF4-FFF2-40B4-BE49-F238E27FC236}">
                <a16:creationId xmlns:a16="http://schemas.microsoft.com/office/drawing/2014/main" id="{F24099B3-FD18-4FBD-A518-32E9E7C473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1548" y="366835"/>
            <a:ext cx="1891748" cy="1891748"/>
          </a:xfrm>
          <a:prstGeom prst="rect">
            <a:avLst/>
          </a:prstGeom>
        </p:spPr>
      </p:pic>
      <p:pic>
        <p:nvPicPr>
          <p:cNvPr id="8" name="Grafik 7">
            <a:extLst>
              <a:ext uri="{FF2B5EF4-FFF2-40B4-BE49-F238E27FC236}">
                <a16:creationId xmlns:a16="http://schemas.microsoft.com/office/drawing/2014/main" id="{567509E0-2696-4E43-8CEE-57FCD5CA9A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6307" y="774563"/>
            <a:ext cx="6128065" cy="530887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32181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26790A35-6B51-40C0-81B6-769DEB1D7AB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9909" name="think-cell Folie" r:id="rId4" imgW="416" imgH="416" progId="TCLayout.ActiveDocument.1">
                  <p:embed/>
                </p:oleObj>
              </mc:Choice>
              <mc:Fallback>
                <p:oleObj name="think-cell Folie" r:id="rId4" imgW="416" imgH="416" progId="TCLayout.ActiveDocument.1">
                  <p:embed/>
                  <p:pic>
                    <p:nvPicPr>
                      <p:cNvPr id="3" name="Objekt 2" hidden="1">
                        <a:extLst>
                          <a:ext uri="{FF2B5EF4-FFF2-40B4-BE49-F238E27FC236}">
                            <a16:creationId xmlns:a16="http://schemas.microsoft.com/office/drawing/2014/main" id="{26790A35-6B51-40C0-81B6-769DEB1D7AB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838200" y="2488893"/>
            <a:ext cx="10515600" cy="1325563"/>
          </a:xfrm>
        </p:spPr>
        <p:txBody>
          <a:bodyPr vert="horz">
            <a:normAutofit/>
          </a:bodyPr>
          <a:lstStyle/>
          <a:p>
            <a:pPr algn="ctr"/>
            <a:r>
              <a:rPr lang="en-US" sz="4000" b="1" dirty="0">
                <a:latin typeface="Arial" panose="020B0604020202020204" pitchFamily="34" charset="0"/>
                <a:cs typeface="Arial" panose="020B0604020202020204" pitchFamily="34" charset="0"/>
              </a:rPr>
              <a:t>Survey</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27</a:t>
            </a:fld>
            <a:endParaRPr lang="en-US"/>
          </a:p>
        </p:txBody>
      </p:sp>
      <p:sp>
        <p:nvSpPr>
          <p:cNvPr id="5" name="Rectangle 4">
            <a:extLst>
              <a:ext uri="{FF2B5EF4-FFF2-40B4-BE49-F238E27FC236}">
                <a16:creationId xmlns:a16="http://schemas.microsoft.com/office/drawing/2014/main" id="{B02B75AF-85D3-482E-BC05-D4DF13445A8C}"/>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8515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0B94D0FB-1B69-4405-A826-20D27DCDC3ED}"/>
              </a:ext>
            </a:extLst>
          </p:cNvPr>
          <p:cNvGraphicFramePr>
            <a:graphicFrameLocks noChangeAspect="1"/>
          </p:cNvGraphicFramePr>
          <p:nvPr>
            <p:custDataLst>
              <p:tags r:id="rId2"/>
            </p:custDataLst>
            <p:extLst>
              <p:ext uri="{D42A27DB-BD31-4B8C-83A1-F6EECF244321}">
                <p14:modId xmlns:p14="http://schemas.microsoft.com/office/powerpoint/2010/main" val="24530380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34" name="think-cell Folie" r:id="rId4" imgW="416" imgH="416" progId="TCLayout.ActiveDocument.1">
                  <p:embed/>
                </p:oleObj>
              </mc:Choice>
              <mc:Fallback>
                <p:oleObj name="think-cell Folie" r:id="rId4" imgW="416" imgH="416" progId="TCLayout.ActiveDocument.1">
                  <p:embed/>
                  <p:pic>
                    <p:nvPicPr>
                      <p:cNvPr id="5" name="Objekt 4" hidden="1">
                        <a:extLst>
                          <a:ext uri="{FF2B5EF4-FFF2-40B4-BE49-F238E27FC236}">
                            <a16:creationId xmlns:a16="http://schemas.microsoft.com/office/drawing/2014/main" id="{0B94D0FB-1B69-4405-A826-20D27DCDC3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Grafik 8" descr="Kundenbewertung Silhouette">
            <a:extLst>
              <a:ext uri="{FF2B5EF4-FFF2-40B4-BE49-F238E27FC236}">
                <a16:creationId xmlns:a16="http://schemas.microsoft.com/office/drawing/2014/main" id="{90E1395B-7DC7-481F-BE44-3286157F0B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1303" y="406590"/>
            <a:ext cx="1812235" cy="1812235"/>
          </a:xfrm>
          <a:prstGeom prst="rect">
            <a:avLst/>
          </a:prstGeom>
        </p:spPr>
      </p:pic>
      <p:sp>
        <p:nvSpPr>
          <p:cNvPr id="3" name="Inhaltsplatzhalter 2">
            <a:extLst>
              <a:ext uri="{FF2B5EF4-FFF2-40B4-BE49-F238E27FC236}">
                <a16:creationId xmlns:a16="http://schemas.microsoft.com/office/drawing/2014/main" id="{68A31079-CF7C-4781-B865-E2C594EFAB9C}"/>
              </a:ext>
            </a:extLst>
          </p:cNvPr>
          <p:cNvSpPr>
            <a:spLocks noGrp="1"/>
          </p:cNvSpPr>
          <p:nvPr>
            <p:ph idx="1"/>
          </p:nvPr>
        </p:nvSpPr>
        <p:spPr>
          <a:xfrm>
            <a:off x="914401" y="2080590"/>
            <a:ext cx="10079934" cy="3762271"/>
          </a:xfrm>
        </p:spPr>
        <p:txBody>
          <a:bodyPr>
            <a:normAutofit/>
          </a:bodyPr>
          <a:lstStyle/>
          <a:p>
            <a:pPr marL="0" indent="0" algn="ctr">
              <a:buNone/>
            </a:pPr>
            <a:r>
              <a:rPr lang="en-US" dirty="0">
                <a:latin typeface="Arial" panose="020B0604020202020204" pitchFamily="34" charset="0"/>
                <a:cs typeface="Arial" panose="020B0604020202020204" pitchFamily="34" charset="0"/>
              </a:rPr>
              <a:t>On a scale from 1-10: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How comfortable do you feel showcasing yourself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and your work online?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Were you able to identify more benefits?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Which tools &amp; platforms would you start to use more after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this workshop?</a:t>
            </a:r>
          </a:p>
        </p:txBody>
      </p:sp>
      <p:sp>
        <p:nvSpPr>
          <p:cNvPr id="4" name="Foliennummernplatzhalter 3">
            <a:extLst>
              <a:ext uri="{FF2B5EF4-FFF2-40B4-BE49-F238E27FC236}">
                <a16:creationId xmlns:a16="http://schemas.microsoft.com/office/drawing/2014/main" id="{83F16614-F7A5-49A2-9ED4-FDFB402D1C5E}"/>
              </a:ext>
            </a:extLst>
          </p:cNvPr>
          <p:cNvSpPr>
            <a:spLocks noGrp="1"/>
          </p:cNvSpPr>
          <p:nvPr>
            <p:ph type="sldNum" sz="quarter" idx="12"/>
          </p:nvPr>
        </p:nvSpPr>
        <p:spPr/>
        <p:txBody>
          <a:bodyPr/>
          <a:lstStyle/>
          <a:p>
            <a:fld id="{59549590-1E34-4AE1-AA15-60B76DDD0ACA}" type="slidenum">
              <a:rPr lang="en-US" smtClean="0"/>
              <a:t>28</a:t>
            </a:fld>
            <a:endParaRPr lang="en-US"/>
          </a:p>
        </p:txBody>
      </p:sp>
      <p:sp>
        <p:nvSpPr>
          <p:cNvPr id="6" name="Rectangle 4">
            <a:extLst>
              <a:ext uri="{FF2B5EF4-FFF2-40B4-BE49-F238E27FC236}">
                <a16:creationId xmlns:a16="http://schemas.microsoft.com/office/drawing/2014/main" id="{B0BDDC4B-A71D-49C6-9741-FA33E94E5426}"/>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040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26790A35-6B51-40C0-81B6-769DEB1D7AB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15" name="think-cell Folie" r:id="rId5" imgW="416" imgH="416" progId="TCLayout.ActiveDocument.1">
                  <p:embed/>
                </p:oleObj>
              </mc:Choice>
              <mc:Fallback>
                <p:oleObj name="think-cell Folie" r:id="rId5" imgW="416" imgH="416" progId="TCLayout.ActiveDocument.1">
                  <p:embed/>
                  <p:pic>
                    <p:nvPicPr>
                      <p:cNvPr id="3" name="Objekt 2" hidden="1">
                        <a:extLst>
                          <a:ext uri="{FF2B5EF4-FFF2-40B4-BE49-F238E27FC236}">
                            <a16:creationId xmlns:a16="http://schemas.microsoft.com/office/drawing/2014/main" id="{26790A35-6B51-40C0-81B6-769DEB1D7AB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838200" y="2488893"/>
            <a:ext cx="10515600" cy="1325563"/>
          </a:xfrm>
        </p:spPr>
        <p:txBody>
          <a:bodyPr vert="horz">
            <a:normAutofit/>
          </a:bodyPr>
          <a:lstStyle/>
          <a:p>
            <a:pPr algn="ctr"/>
            <a:r>
              <a:rPr lang="en-US" sz="4000" b="1" dirty="0">
                <a:latin typeface="Arial" panose="020B0604020202020204" pitchFamily="34" charset="0"/>
                <a:cs typeface="Arial" panose="020B0604020202020204" pitchFamily="34" charset="0"/>
              </a:rPr>
              <a:t>Take home message</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29</a:t>
            </a:fld>
            <a:endParaRPr lang="en-US"/>
          </a:p>
        </p:txBody>
      </p:sp>
      <p:sp>
        <p:nvSpPr>
          <p:cNvPr id="5" name="Rectangle 4">
            <a:extLst>
              <a:ext uri="{FF2B5EF4-FFF2-40B4-BE49-F238E27FC236}">
                <a16:creationId xmlns:a16="http://schemas.microsoft.com/office/drawing/2014/main" id="{B02B75AF-85D3-482E-BC05-D4DF13445A8C}"/>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Rennflagge mit einfarbiger Füllung">
            <a:extLst>
              <a:ext uri="{FF2B5EF4-FFF2-40B4-BE49-F238E27FC236}">
                <a16:creationId xmlns:a16="http://schemas.microsoft.com/office/drawing/2014/main" id="{A0AC3B98-76E2-4DF7-964E-8C250B2F21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5862" y="331149"/>
            <a:ext cx="1963119" cy="1963119"/>
          </a:xfrm>
          <a:prstGeom prst="rect">
            <a:avLst/>
          </a:prstGeom>
        </p:spPr>
      </p:pic>
    </p:spTree>
    <p:extLst>
      <p:ext uri="{BB962C8B-B14F-4D97-AF65-F5344CB8AC3E}">
        <p14:creationId xmlns:p14="http://schemas.microsoft.com/office/powerpoint/2010/main" val="2264320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E5F86235-A94D-4050-8F2D-98175F2B76AC}"/>
              </a:ext>
            </a:extLst>
          </p:cNvPr>
          <p:cNvGraphicFramePr>
            <a:graphicFrameLocks noChangeAspect="1"/>
          </p:cNvGraphicFramePr>
          <p:nvPr>
            <p:custDataLst>
              <p:tags r:id="rId2"/>
            </p:custDataLst>
            <p:extLst>
              <p:ext uri="{D42A27DB-BD31-4B8C-83A1-F6EECF244321}">
                <p14:modId xmlns:p14="http://schemas.microsoft.com/office/powerpoint/2010/main" val="21397398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79" name="think-cell Folie" r:id="rId5" imgW="416" imgH="416" progId="TCLayout.ActiveDocument.1">
                  <p:embed/>
                </p:oleObj>
              </mc:Choice>
              <mc:Fallback>
                <p:oleObj name="think-cell Folie" r:id="rId5" imgW="416" imgH="416" progId="TCLayout.ActiveDocument.1">
                  <p:embed/>
                  <p:pic>
                    <p:nvPicPr>
                      <p:cNvPr id="3" name="Objekt 2" hidden="1">
                        <a:extLst>
                          <a:ext uri="{FF2B5EF4-FFF2-40B4-BE49-F238E27FC236}">
                            <a16:creationId xmlns:a16="http://schemas.microsoft.com/office/drawing/2014/main" id="{E5F86235-A94D-4050-8F2D-98175F2B76A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838200" y="2656277"/>
            <a:ext cx="10515600" cy="2152294"/>
          </a:xfrm>
        </p:spPr>
        <p:txBody>
          <a:bodyPr vert="horz">
            <a:noAutofit/>
          </a:bodyPr>
          <a:lstStyle/>
          <a:p>
            <a:pPr algn="ctr"/>
            <a:r>
              <a:rPr lang="en-US" sz="2800" dirty="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Personal branding </a:t>
            </a:r>
            <a:r>
              <a:rPr lang="en-US" sz="2800" dirty="0">
                <a:latin typeface="Arial" panose="020B0604020202020204" pitchFamily="34" charset="0"/>
                <a:cs typeface="Arial" panose="020B0604020202020204" pitchFamily="34" charset="0"/>
              </a:rPr>
              <a:t>is about managing your name – even if you don’t own a business – in a world of misinformation, disinformation, and semi-permanent Google records. Going on a date? Chances are that your “blind” date has Googled your name. Going to a job interview? Ditto.”</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3</a:t>
            </a:fld>
            <a:endParaRPr lang="en-US"/>
          </a:p>
        </p:txBody>
      </p:sp>
      <p:sp>
        <p:nvSpPr>
          <p:cNvPr id="5" name="Rectangle 4">
            <a:extLst>
              <a:ext uri="{FF2B5EF4-FFF2-40B4-BE49-F238E27FC236}">
                <a16:creationId xmlns:a16="http://schemas.microsoft.com/office/drawing/2014/main" id="{B02B75AF-85D3-482E-BC05-D4DF13445A8C}"/>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Grafik 70" descr="Gehirn im Kopf Silhouette">
            <a:extLst>
              <a:ext uri="{FF2B5EF4-FFF2-40B4-BE49-F238E27FC236}">
                <a16:creationId xmlns:a16="http://schemas.microsoft.com/office/drawing/2014/main" id="{F3477BC4-FB45-44F6-A18D-47737A76F6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7953" y="396833"/>
            <a:ext cx="1838938" cy="1838938"/>
          </a:xfrm>
          <a:prstGeom prst="rect">
            <a:avLst/>
          </a:prstGeom>
        </p:spPr>
      </p:pic>
      <p:sp>
        <p:nvSpPr>
          <p:cNvPr id="79" name="Title 1">
            <a:extLst>
              <a:ext uri="{FF2B5EF4-FFF2-40B4-BE49-F238E27FC236}">
                <a16:creationId xmlns:a16="http://schemas.microsoft.com/office/drawing/2014/main" id="{19FA95B3-1EE3-44C5-8674-35AEC6CE80DF}"/>
              </a:ext>
            </a:extLst>
          </p:cNvPr>
          <p:cNvSpPr txBox="1">
            <a:spLocks/>
          </p:cNvSpPr>
          <p:nvPr/>
        </p:nvSpPr>
        <p:spPr>
          <a:xfrm>
            <a:off x="4912658" y="4875803"/>
            <a:ext cx="2366683" cy="6633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Arial" panose="020B0604020202020204" pitchFamily="34" charset="0"/>
                <a:cs typeface="Arial" panose="020B0604020202020204" pitchFamily="34" charset="0"/>
              </a:rPr>
              <a:t>- Tim Ferriss</a:t>
            </a:r>
          </a:p>
        </p:txBody>
      </p:sp>
    </p:spTree>
    <p:extLst>
      <p:ext uri="{BB962C8B-B14F-4D97-AF65-F5344CB8AC3E}">
        <p14:creationId xmlns:p14="http://schemas.microsoft.com/office/powerpoint/2010/main" val="2622643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5B0812A-D583-4182-940A-44C11D196B16}"/>
              </a:ext>
            </a:extLst>
          </p:cNvPr>
          <p:cNvGraphicFramePr>
            <a:graphicFrameLocks noChangeAspect="1"/>
          </p:cNvGraphicFramePr>
          <p:nvPr>
            <p:custDataLst>
              <p:tags r:id="rId3"/>
            </p:custDataLst>
            <p:extLst>
              <p:ext uri="{D42A27DB-BD31-4B8C-83A1-F6EECF244321}">
                <p14:modId xmlns:p14="http://schemas.microsoft.com/office/powerpoint/2010/main" val="798155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680" name="think-cell Folie" r:id="rId6" imgW="416" imgH="416" progId="TCLayout.ActiveDocument.1">
                  <p:embed/>
                </p:oleObj>
              </mc:Choice>
              <mc:Fallback>
                <p:oleObj name="think-cell Folie" r:id="rId6" imgW="416" imgH="416" progId="TCLayout.ActiveDocument.1">
                  <p:embed/>
                  <p:pic>
                    <p:nvPicPr>
                      <p:cNvPr id="6" name="Objekt 5" hidden="1">
                        <a:extLst>
                          <a:ext uri="{FF2B5EF4-FFF2-40B4-BE49-F238E27FC236}">
                            <a16:creationId xmlns:a16="http://schemas.microsoft.com/office/drawing/2014/main" id="{65B0812A-D583-4182-940A-44C11D196B1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Foliennummernplatzhalter 3">
            <a:extLst>
              <a:ext uri="{FF2B5EF4-FFF2-40B4-BE49-F238E27FC236}">
                <a16:creationId xmlns:a16="http://schemas.microsoft.com/office/drawing/2014/main" id="{E1E5FE25-DBF7-4F41-AB12-C250F2AE9F25}"/>
              </a:ext>
            </a:extLst>
          </p:cNvPr>
          <p:cNvSpPr>
            <a:spLocks noGrp="1"/>
          </p:cNvSpPr>
          <p:nvPr>
            <p:ph type="sldNum" sz="quarter" idx="12"/>
          </p:nvPr>
        </p:nvSpPr>
        <p:spPr/>
        <p:txBody>
          <a:bodyPr/>
          <a:lstStyle/>
          <a:p>
            <a:fld id="{59549590-1E34-4AE1-AA15-60B76DDD0ACA}" type="slidenum">
              <a:rPr lang="en-US" smtClean="0"/>
              <a:t>30</a:t>
            </a:fld>
            <a:endParaRPr lang="en-US" dirty="0"/>
          </a:p>
        </p:txBody>
      </p:sp>
      <p:sp>
        <p:nvSpPr>
          <p:cNvPr id="7" name="Rectangle 4">
            <a:extLst>
              <a:ext uri="{FF2B5EF4-FFF2-40B4-BE49-F238E27FC236}">
                <a16:creationId xmlns:a16="http://schemas.microsoft.com/office/drawing/2014/main" id="{7ADFDD8D-14B7-4511-8733-9EC3AA64A1E8}"/>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8">
            <a:extLst>
              <a:ext uri="{FF2B5EF4-FFF2-40B4-BE49-F238E27FC236}">
                <a16:creationId xmlns:a16="http://schemas.microsoft.com/office/drawing/2014/main" id="{9A8DE7AC-B202-4283-A6C9-A66DBC9FA07B}"/>
              </a:ext>
            </a:extLst>
          </p:cNvPr>
          <p:cNvSpPr txBox="1"/>
          <p:nvPr/>
        </p:nvSpPr>
        <p:spPr>
          <a:xfrm>
            <a:off x="686793" y="3311559"/>
            <a:ext cx="1066700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With the internet and social media, the ability to brand and promote yourself effectively has become absolutely essential but, fortunately, also straightforward. </a:t>
            </a:r>
          </a:p>
        </p:txBody>
      </p:sp>
      <p:sp>
        <p:nvSpPr>
          <p:cNvPr id="10" name="Textfeld 9">
            <a:extLst>
              <a:ext uri="{FF2B5EF4-FFF2-40B4-BE49-F238E27FC236}">
                <a16:creationId xmlns:a16="http://schemas.microsoft.com/office/drawing/2014/main" id="{6251ED0F-316B-4B82-92B8-CEEEFBC83475}"/>
              </a:ext>
            </a:extLst>
          </p:cNvPr>
          <p:cNvSpPr txBox="1"/>
          <p:nvPr/>
        </p:nvSpPr>
        <p:spPr>
          <a:xfrm>
            <a:off x="697424" y="2447061"/>
            <a:ext cx="1066700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No matter how talented you are, it doesn’t matter unless department heads / managers can see those talents and think of you as an invaluable (future) employee. </a:t>
            </a:r>
          </a:p>
        </p:txBody>
      </p:sp>
      <p:sp>
        <p:nvSpPr>
          <p:cNvPr id="11" name="Textfeld 10">
            <a:extLst>
              <a:ext uri="{FF2B5EF4-FFF2-40B4-BE49-F238E27FC236}">
                <a16:creationId xmlns:a16="http://schemas.microsoft.com/office/drawing/2014/main" id="{C18EF314-84D3-4D9C-96A7-31F6819E905A}"/>
              </a:ext>
            </a:extLst>
          </p:cNvPr>
          <p:cNvSpPr txBox="1"/>
          <p:nvPr/>
        </p:nvSpPr>
        <p:spPr>
          <a:xfrm>
            <a:off x="697425" y="4176057"/>
            <a:ext cx="10519215"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 subtle and amazingly effective art of personal branding / self-promotion can be the razor-thin difference between success and failure. </a:t>
            </a:r>
          </a:p>
        </p:txBody>
      </p:sp>
      <p:sp>
        <p:nvSpPr>
          <p:cNvPr id="12" name="Textfeld 11">
            <a:extLst>
              <a:ext uri="{FF2B5EF4-FFF2-40B4-BE49-F238E27FC236}">
                <a16:creationId xmlns:a16="http://schemas.microsoft.com/office/drawing/2014/main" id="{2259179F-FFFA-40B4-A40A-0F9B6BBC0442}"/>
              </a:ext>
            </a:extLst>
          </p:cNvPr>
          <p:cNvSpPr txBox="1"/>
          <p:nvPr/>
        </p:nvSpPr>
        <p:spPr>
          <a:xfrm>
            <a:off x="686793" y="5397348"/>
            <a:ext cx="1999899"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So, what now?</a:t>
            </a:r>
          </a:p>
        </p:txBody>
      </p:sp>
      <p:sp>
        <p:nvSpPr>
          <p:cNvPr id="13" name="Textfeld 12">
            <a:extLst>
              <a:ext uri="{FF2B5EF4-FFF2-40B4-BE49-F238E27FC236}">
                <a16:creationId xmlns:a16="http://schemas.microsoft.com/office/drawing/2014/main" id="{CBBC69F2-5B26-4111-9381-902EDFEEED7A}"/>
              </a:ext>
            </a:extLst>
          </p:cNvPr>
          <p:cNvSpPr txBox="1"/>
          <p:nvPr/>
        </p:nvSpPr>
        <p:spPr>
          <a:xfrm>
            <a:off x="2845939" y="5397347"/>
            <a:ext cx="8257050"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Make use of these tools/platforms &amp; show your work to build your personal brand to land your dream job. Best of luck!</a:t>
            </a:r>
          </a:p>
        </p:txBody>
      </p:sp>
      <p:pic>
        <p:nvPicPr>
          <p:cNvPr id="16" name="Grafik 15" descr="Rennflagge mit einfarbiger Füllung">
            <a:extLst>
              <a:ext uri="{FF2B5EF4-FFF2-40B4-BE49-F238E27FC236}">
                <a16:creationId xmlns:a16="http://schemas.microsoft.com/office/drawing/2014/main" id="{0FE1C18A-938D-4E2D-9AEA-57395BE9DA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5862" y="331149"/>
            <a:ext cx="1963119" cy="1963119"/>
          </a:xfrm>
          <a:prstGeom prst="rect">
            <a:avLst/>
          </a:prstGeom>
        </p:spPr>
      </p:pic>
    </p:spTree>
    <p:custDataLst>
      <p:tags r:id="rId2"/>
    </p:custDataLst>
    <p:extLst>
      <p:ext uri="{BB962C8B-B14F-4D97-AF65-F5344CB8AC3E}">
        <p14:creationId xmlns:p14="http://schemas.microsoft.com/office/powerpoint/2010/main" val="280255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5B0812A-D583-4182-940A-44C11D196B16}"/>
              </a:ext>
            </a:extLst>
          </p:cNvPr>
          <p:cNvGraphicFramePr>
            <a:graphicFrameLocks noChangeAspect="1"/>
          </p:cNvGraphicFramePr>
          <p:nvPr>
            <p:custDataLst>
              <p:tags r:id="rId3"/>
            </p:custDataLst>
            <p:extLst>
              <p:ext uri="{D42A27DB-BD31-4B8C-83A1-F6EECF244321}">
                <p14:modId xmlns:p14="http://schemas.microsoft.com/office/powerpoint/2010/main" val="3416473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4706" name="think-cell Folie" r:id="rId6" imgW="416" imgH="416" progId="TCLayout.ActiveDocument.1">
                  <p:embed/>
                </p:oleObj>
              </mc:Choice>
              <mc:Fallback>
                <p:oleObj name="think-cell Folie" r:id="rId6" imgW="416" imgH="416" progId="TCLayout.ActiveDocument.1">
                  <p:embed/>
                  <p:pic>
                    <p:nvPicPr>
                      <p:cNvPr id="6" name="Objekt 5" hidden="1">
                        <a:extLst>
                          <a:ext uri="{FF2B5EF4-FFF2-40B4-BE49-F238E27FC236}">
                            <a16:creationId xmlns:a16="http://schemas.microsoft.com/office/drawing/2014/main" id="{65B0812A-D583-4182-940A-44C11D196B1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26" name="Grafik 25" descr="Feder mit einfarbiger Füllung">
            <a:extLst>
              <a:ext uri="{FF2B5EF4-FFF2-40B4-BE49-F238E27FC236}">
                <a16:creationId xmlns:a16="http://schemas.microsoft.com/office/drawing/2014/main" id="{2860A7C2-9CA9-419C-8CAA-C5D6C82ED2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9005" y="574292"/>
            <a:ext cx="1476831" cy="1476831"/>
          </a:xfrm>
          <a:prstGeom prst="rect">
            <a:avLst/>
          </a:prstGeom>
        </p:spPr>
      </p:pic>
      <p:sp>
        <p:nvSpPr>
          <p:cNvPr id="4" name="Foliennummernplatzhalter 3">
            <a:extLst>
              <a:ext uri="{FF2B5EF4-FFF2-40B4-BE49-F238E27FC236}">
                <a16:creationId xmlns:a16="http://schemas.microsoft.com/office/drawing/2014/main" id="{E1E5FE25-DBF7-4F41-AB12-C250F2AE9F25}"/>
              </a:ext>
            </a:extLst>
          </p:cNvPr>
          <p:cNvSpPr>
            <a:spLocks noGrp="1"/>
          </p:cNvSpPr>
          <p:nvPr>
            <p:ph type="sldNum" sz="quarter" idx="12"/>
          </p:nvPr>
        </p:nvSpPr>
        <p:spPr/>
        <p:txBody>
          <a:bodyPr/>
          <a:lstStyle/>
          <a:p>
            <a:fld id="{59549590-1E34-4AE1-AA15-60B76DDD0ACA}" type="slidenum">
              <a:rPr lang="en-US" smtClean="0"/>
              <a:t>31</a:t>
            </a:fld>
            <a:endParaRPr lang="en-US" dirty="0"/>
          </a:p>
        </p:txBody>
      </p:sp>
      <p:sp>
        <p:nvSpPr>
          <p:cNvPr id="7" name="Rectangle 4">
            <a:extLst>
              <a:ext uri="{FF2B5EF4-FFF2-40B4-BE49-F238E27FC236}">
                <a16:creationId xmlns:a16="http://schemas.microsoft.com/office/drawing/2014/main" id="{7ADFDD8D-14B7-4511-8733-9EC3AA64A1E8}"/>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feld 20">
            <a:extLst>
              <a:ext uri="{FF2B5EF4-FFF2-40B4-BE49-F238E27FC236}">
                <a16:creationId xmlns:a16="http://schemas.microsoft.com/office/drawing/2014/main" id="{BA05A60A-6904-471D-BC65-924D17CB5DBA}"/>
              </a:ext>
            </a:extLst>
          </p:cNvPr>
          <p:cNvSpPr txBox="1"/>
          <p:nvPr/>
        </p:nvSpPr>
        <p:spPr>
          <a:xfrm>
            <a:off x="697423" y="3154717"/>
            <a:ext cx="1066700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 Which takeaway is useful for you and would be useful for your network? </a:t>
            </a:r>
          </a:p>
        </p:txBody>
      </p:sp>
      <p:sp>
        <p:nvSpPr>
          <p:cNvPr id="22" name="Textfeld 21">
            <a:extLst>
              <a:ext uri="{FF2B5EF4-FFF2-40B4-BE49-F238E27FC236}">
                <a16:creationId xmlns:a16="http://schemas.microsoft.com/office/drawing/2014/main" id="{8E5BC156-82E2-4823-9BA4-D8F4E3E56B23}"/>
              </a:ext>
            </a:extLst>
          </p:cNvPr>
          <p:cNvSpPr txBox="1"/>
          <p:nvPr/>
        </p:nvSpPr>
        <p:spPr>
          <a:xfrm>
            <a:off x="686793" y="2543942"/>
            <a:ext cx="1066700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Write a tweet on Twitter or a post on LinkedIn about this event!</a:t>
            </a:r>
          </a:p>
        </p:txBody>
      </p:sp>
      <p:sp>
        <p:nvSpPr>
          <p:cNvPr id="23" name="Textfeld 22">
            <a:extLst>
              <a:ext uri="{FF2B5EF4-FFF2-40B4-BE49-F238E27FC236}">
                <a16:creationId xmlns:a16="http://schemas.microsoft.com/office/drawing/2014/main" id="{FA2CEAE5-C0E4-41F2-9E89-996DD85F9E5C}"/>
              </a:ext>
            </a:extLst>
          </p:cNvPr>
          <p:cNvSpPr txBox="1"/>
          <p:nvPr/>
        </p:nvSpPr>
        <p:spPr>
          <a:xfrm>
            <a:off x="697422" y="3623435"/>
            <a:ext cx="10556283"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2) Craft a compelling message about this learning.  </a:t>
            </a:r>
          </a:p>
        </p:txBody>
      </p:sp>
      <p:sp>
        <p:nvSpPr>
          <p:cNvPr id="24" name="Textfeld 23">
            <a:extLst>
              <a:ext uri="{FF2B5EF4-FFF2-40B4-BE49-F238E27FC236}">
                <a16:creationId xmlns:a16="http://schemas.microsoft.com/office/drawing/2014/main" id="{E2C817FB-40D9-4033-86D0-CACDE52D5873}"/>
              </a:ext>
            </a:extLst>
          </p:cNvPr>
          <p:cNvSpPr txBox="1"/>
          <p:nvPr/>
        </p:nvSpPr>
        <p:spPr>
          <a:xfrm>
            <a:off x="4782901" y="1292834"/>
            <a:ext cx="2496050"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HOMEWORK</a:t>
            </a:r>
          </a:p>
        </p:txBody>
      </p:sp>
      <p:sp>
        <p:nvSpPr>
          <p:cNvPr id="25" name="Textfeld 24">
            <a:extLst>
              <a:ext uri="{FF2B5EF4-FFF2-40B4-BE49-F238E27FC236}">
                <a16:creationId xmlns:a16="http://schemas.microsoft.com/office/drawing/2014/main" id="{FF7EEBFC-4CD3-476F-BB02-15949FD1DA31}"/>
              </a:ext>
            </a:extLst>
          </p:cNvPr>
          <p:cNvSpPr txBox="1"/>
          <p:nvPr/>
        </p:nvSpPr>
        <p:spPr>
          <a:xfrm>
            <a:off x="697421" y="4092153"/>
            <a:ext cx="10556283"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3) Add a suitable photo or video to the message.</a:t>
            </a:r>
          </a:p>
        </p:txBody>
      </p:sp>
      <p:sp>
        <p:nvSpPr>
          <p:cNvPr id="28" name="Textfeld 27">
            <a:extLst>
              <a:ext uri="{FF2B5EF4-FFF2-40B4-BE49-F238E27FC236}">
                <a16:creationId xmlns:a16="http://schemas.microsoft.com/office/drawing/2014/main" id="{6A9465C1-3FAB-4D26-B91B-6FD0AC53870C}"/>
              </a:ext>
            </a:extLst>
          </p:cNvPr>
          <p:cNvSpPr txBox="1"/>
          <p:nvPr/>
        </p:nvSpPr>
        <p:spPr>
          <a:xfrm>
            <a:off x="697420" y="4560871"/>
            <a:ext cx="10556283"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4) Tag your affiliations (e.g., @maxplanckpress) and people connect to the message.</a:t>
            </a:r>
          </a:p>
        </p:txBody>
      </p:sp>
      <p:sp>
        <p:nvSpPr>
          <p:cNvPr id="29" name="Textfeld 28">
            <a:extLst>
              <a:ext uri="{FF2B5EF4-FFF2-40B4-BE49-F238E27FC236}">
                <a16:creationId xmlns:a16="http://schemas.microsoft.com/office/drawing/2014/main" id="{BD186EC4-4555-4350-9D94-2A80F8F9F6A3}"/>
              </a:ext>
            </a:extLst>
          </p:cNvPr>
          <p:cNvSpPr txBox="1"/>
          <p:nvPr/>
        </p:nvSpPr>
        <p:spPr>
          <a:xfrm>
            <a:off x="686792" y="5829141"/>
            <a:ext cx="10556283"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6) Make it public </a:t>
            </a:r>
            <a:r>
              <a:rPr lang="en-US" sz="2000" dirty="0">
                <a:latin typeface="Arial" panose="020B0604020202020204" pitchFamily="34" charset="0"/>
                <a:cs typeface="Arial" panose="020B0604020202020204" pitchFamily="34" charset="0"/>
                <a:sym typeface="Wingdings" panose="05000000000000000000" pitchFamily="2" charset="2"/>
              </a:rPr>
              <a:t></a:t>
            </a:r>
            <a:r>
              <a:rPr lang="en-US" sz="2000" dirty="0">
                <a:latin typeface="Arial" panose="020B0604020202020204" pitchFamily="34" charset="0"/>
                <a:cs typeface="Arial" panose="020B0604020202020204" pitchFamily="34" charset="0"/>
              </a:rPr>
              <a:t> </a:t>
            </a:r>
          </a:p>
        </p:txBody>
      </p:sp>
      <p:sp>
        <p:nvSpPr>
          <p:cNvPr id="30" name="Textfeld 29">
            <a:extLst>
              <a:ext uri="{FF2B5EF4-FFF2-40B4-BE49-F238E27FC236}">
                <a16:creationId xmlns:a16="http://schemas.microsoft.com/office/drawing/2014/main" id="{D5169A2C-61BE-449C-9BF3-03708B91F484}"/>
              </a:ext>
            </a:extLst>
          </p:cNvPr>
          <p:cNvSpPr txBox="1"/>
          <p:nvPr/>
        </p:nvSpPr>
        <p:spPr>
          <a:xfrm>
            <a:off x="686792" y="5029589"/>
            <a:ext cx="10556283"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5) Add suitable hashtags (e.g., #MPSAECR). </a:t>
            </a:r>
          </a:p>
        </p:txBody>
      </p:sp>
    </p:spTree>
    <p:custDataLst>
      <p:tags r:id="rId2"/>
    </p:custDataLst>
    <p:extLst>
      <p:ext uri="{BB962C8B-B14F-4D97-AF65-F5344CB8AC3E}">
        <p14:creationId xmlns:p14="http://schemas.microsoft.com/office/powerpoint/2010/main" val="11172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p:bldP spid="28" grpId="0"/>
      <p:bldP spid="29" grpId="0"/>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5B0812A-D583-4182-940A-44C11D196B16}"/>
              </a:ext>
            </a:extLst>
          </p:cNvPr>
          <p:cNvGraphicFramePr>
            <a:graphicFrameLocks noChangeAspect="1"/>
          </p:cNvGraphicFramePr>
          <p:nvPr>
            <p:custDataLst>
              <p:tags r:id="rId3"/>
            </p:custDataLst>
            <p:extLst>
              <p:ext uri="{D42A27DB-BD31-4B8C-83A1-F6EECF244321}">
                <p14:modId xmlns:p14="http://schemas.microsoft.com/office/powerpoint/2010/main" val="31944284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9812" name="think-cell Folie" r:id="rId6" imgW="416" imgH="416" progId="TCLayout.ActiveDocument.1">
                  <p:embed/>
                </p:oleObj>
              </mc:Choice>
              <mc:Fallback>
                <p:oleObj name="think-cell Folie" r:id="rId6" imgW="416" imgH="416" progId="TCLayout.ActiveDocument.1">
                  <p:embed/>
                  <p:pic>
                    <p:nvPicPr>
                      <p:cNvPr id="6" name="Objekt 5" hidden="1">
                        <a:extLst>
                          <a:ext uri="{FF2B5EF4-FFF2-40B4-BE49-F238E27FC236}">
                            <a16:creationId xmlns:a16="http://schemas.microsoft.com/office/drawing/2014/main" id="{65B0812A-D583-4182-940A-44C11D196B1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26" name="Grafik 25" descr="Feder mit einfarbiger Füllung">
            <a:extLst>
              <a:ext uri="{FF2B5EF4-FFF2-40B4-BE49-F238E27FC236}">
                <a16:creationId xmlns:a16="http://schemas.microsoft.com/office/drawing/2014/main" id="{2860A7C2-9CA9-419C-8CAA-C5D6C82ED2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9005" y="574292"/>
            <a:ext cx="1476831" cy="1476831"/>
          </a:xfrm>
          <a:prstGeom prst="rect">
            <a:avLst/>
          </a:prstGeom>
        </p:spPr>
      </p:pic>
      <p:sp>
        <p:nvSpPr>
          <p:cNvPr id="4" name="Foliennummernplatzhalter 3">
            <a:extLst>
              <a:ext uri="{FF2B5EF4-FFF2-40B4-BE49-F238E27FC236}">
                <a16:creationId xmlns:a16="http://schemas.microsoft.com/office/drawing/2014/main" id="{E1E5FE25-DBF7-4F41-AB12-C250F2AE9F25}"/>
              </a:ext>
            </a:extLst>
          </p:cNvPr>
          <p:cNvSpPr>
            <a:spLocks noGrp="1"/>
          </p:cNvSpPr>
          <p:nvPr>
            <p:ph type="sldNum" sz="quarter" idx="12"/>
          </p:nvPr>
        </p:nvSpPr>
        <p:spPr/>
        <p:txBody>
          <a:bodyPr/>
          <a:lstStyle/>
          <a:p>
            <a:fld id="{59549590-1E34-4AE1-AA15-60B76DDD0ACA}" type="slidenum">
              <a:rPr lang="en-US" smtClean="0"/>
              <a:t>32</a:t>
            </a:fld>
            <a:endParaRPr lang="en-US" dirty="0"/>
          </a:p>
        </p:txBody>
      </p:sp>
      <p:sp>
        <p:nvSpPr>
          <p:cNvPr id="7" name="Rectangle 4">
            <a:extLst>
              <a:ext uri="{FF2B5EF4-FFF2-40B4-BE49-F238E27FC236}">
                <a16:creationId xmlns:a16="http://schemas.microsoft.com/office/drawing/2014/main" id="{7ADFDD8D-14B7-4511-8733-9EC3AA64A1E8}"/>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feld 23">
            <a:extLst>
              <a:ext uri="{FF2B5EF4-FFF2-40B4-BE49-F238E27FC236}">
                <a16:creationId xmlns:a16="http://schemas.microsoft.com/office/drawing/2014/main" id="{E2C817FB-40D9-4033-86D0-CACDE52D5873}"/>
              </a:ext>
            </a:extLst>
          </p:cNvPr>
          <p:cNvSpPr txBox="1"/>
          <p:nvPr/>
        </p:nvSpPr>
        <p:spPr>
          <a:xfrm>
            <a:off x="4782901" y="1292834"/>
            <a:ext cx="2496050"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EXAMPLES</a:t>
            </a:r>
          </a:p>
        </p:txBody>
      </p:sp>
      <p:grpSp>
        <p:nvGrpSpPr>
          <p:cNvPr id="12" name="Gruppieren 11">
            <a:extLst>
              <a:ext uri="{FF2B5EF4-FFF2-40B4-BE49-F238E27FC236}">
                <a16:creationId xmlns:a16="http://schemas.microsoft.com/office/drawing/2014/main" id="{551D5232-4717-43BB-B739-89F5268CDC1E}"/>
              </a:ext>
            </a:extLst>
          </p:cNvPr>
          <p:cNvGrpSpPr/>
          <p:nvPr/>
        </p:nvGrpSpPr>
        <p:grpSpPr>
          <a:xfrm>
            <a:off x="7728825" y="699258"/>
            <a:ext cx="2968663" cy="5657092"/>
            <a:chOff x="7728825" y="699258"/>
            <a:chExt cx="2968663" cy="5657092"/>
          </a:xfrm>
        </p:grpSpPr>
        <p:sp>
          <p:nvSpPr>
            <p:cNvPr id="11" name="Rechteck 10">
              <a:extLst>
                <a:ext uri="{FF2B5EF4-FFF2-40B4-BE49-F238E27FC236}">
                  <a16:creationId xmlns:a16="http://schemas.microsoft.com/office/drawing/2014/main" id="{94D35A99-9B93-4616-99D6-0836DB1B4B31}"/>
                </a:ext>
              </a:extLst>
            </p:cNvPr>
            <p:cNvSpPr/>
            <p:nvPr/>
          </p:nvSpPr>
          <p:spPr>
            <a:xfrm>
              <a:off x="7728825" y="699258"/>
              <a:ext cx="2968663" cy="5657092"/>
            </a:xfrm>
            <a:prstGeom prst="rect">
              <a:avLst/>
            </a:prstGeom>
            <a:solidFill>
              <a:schemeClr val="bg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fik 2">
              <a:extLst>
                <a:ext uri="{FF2B5EF4-FFF2-40B4-BE49-F238E27FC236}">
                  <a16:creationId xmlns:a16="http://schemas.microsoft.com/office/drawing/2014/main" id="{315FE6AF-39FA-432C-9CD5-01A939EABF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88060" y="3267163"/>
              <a:ext cx="2853270" cy="3007609"/>
            </a:xfrm>
            <a:prstGeom prst="rect">
              <a:avLst/>
            </a:prstGeom>
          </p:spPr>
        </p:pic>
        <p:pic>
          <p:nvPicPr>
            <p:cNvPr id="8" name="Grafik 7">
              <a:extLst>
                <a:ext uri="{FF2B5EF4-FFF2-40B4-BE49-F238E27FC236}">
                  <a16:creationId xmlns:a16="http://schemas.microsoft.com/office/drawing/2014/main" id="{CC377A38-34D0-4159-80B1-6387F2D558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81136" y="699258"/>
              <a:ext cx="2861186" cy="2596041"/>
            </a:xfrm>
            <a:prstGeom prst="rect">
              <a:avLst/>
            </a:prstGeom>
          </p:spPr>
        </p:pic>
      </p:grpSp>
      <p:pic>
        <p:nvPicPr>
          <p:cNvPr id="10" name="Grafik 9">
            <a:extLst>
              <a:ext uri="{FF2B5EF4-FFF2-40B4-BE49-F238E27FC236}">
                <a16:creationId xmlns:a16="http://schemas.microsoft.com/office/drawing/2014/main" id="{57239EF4-5681-4B4C-A98B-8216E02C7B7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33694" y="2439721"/>
            <a:ext cx="2968663" cy="3452346"/>
          </a:xfrm>
          <a:prstGeom prst="rect">
            <a:avLst/>
          </a:prstGeom>
          <a:effectLst>
            <a:outerShdw blurRad="63500" sx="102000" sy="102000" algn="ctr" rotWithShape="0">
              <a:prstClr val="black">
                <a:alpha val="40000"/>
              </a:prstClr>
            </a:outerShdw>
          </a:effectLst>
        </p:spPr>
      </p:pic>
      <p:sp>
        <p:nvSpPr>
          <p:cNvPr id="20" name="Textfeld 19">
            <a:extLst>
              <a:ext uri="{FF2B5EF4-FFF2-40B4-BE49-F238E27FC236}">
                <a16:creationId xmlns:a16="http://schemas.microsoft.com/office/drawing/2014/main" id="{2A1142D0-E6E8-4E6F-A052-CCE4B443A6F5}"/>
              </a:ext>
            </a:extLst>
          </p:cNvPr>
          <p:cNvSpPr txBox="1"/>
          <p:nvPr/>
        </p:nvSpPr>
        <p:spPr>
          <a:xfrm>
            <a:off x="1075413" y="3012572"/>
            <a:ext cx="2387877"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Write a tweet on Twitter or a post on LinkedIn about this event!</a:t>
            </a:r>
          </a:p>
        </p:txBody>
      </p:sp>
    </p:spTree>
    <p:custDataLst>
      <p:tags r:id="rId2"/>
    </p:custDataLst>
    <p:extLst>
      <p:ext uri="{BB962C8B-B14F-4D97-AF65-F5344CB8AC3E}">
        <p14:creationId xmlns:p14="http://schemas.microsoft.com/office/powerpoint/2010/main" val="230745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0D618ED6-C3FB-4BC0-9604-92B7A24C560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1390" name="think-cell Folie" r:id="rId5" imgW="416" imgH="416" progId="TCLayout.ActiveDocument.1">
                  <p:embed/>
                </p:oleObj>
              </mc:Choice>
              <mc:Fallback>
                <p:oleObj name="think-cell Folie" r:id="rId5" imgW="416" imgH="416" progId="TCLayout.ActiveDocument.1">
                  <p:embed/>
                  <p:pic>
                    <p:nvPicPr>
                      <p:cNvPr id="10" name="Objekt 9" hidden="1">
                        <a:extLst>
                          <a:ext uri="{FF2B5EF4-FFF2-40B4-BE49-F238E27FC236}">
                            <a16:creationId xmlns:a16="http://schemas.microsoft.com/office/drawing/2014/main" id="{0D618ED6-C3FB-4BC0-9604-92B7A24C560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4" name="Grafik 13" descr="Ein Bild, das drinnen enthält.&#10;&#10;Automatisch generierte Beschreibung">
            <a:extLst>
              <a:ext uri="{FF2B5EF4-FFF2-40B4-BE49-F238E27FC236}">
                <a16:creationId xmlns:a16="http://schemas.microsoft.com/office/drawing/2014/main" id="{A086E3D9-A5CE-44A1-9C8C-F0D290C3CA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67819"/>
            <a:ext cx="12192000" cy="8125968"/>
          </a:xfrm>
          <a:prstGeom prst="rect">
            <a:avLst/>
          </a:prstGeom>
        </p:spPr>
      </p:pic>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5675659" y="877591"/>
            <a:ext cx="5257800" cy="1325563"/>
          </a:xfrm>
        </p:spPr>
        <p:txBody>
          <a:bodyPr vert="horz">
            <a:normAutofit/>
          </a:bodyPr>
          <a:lstStyle/>
          <a:p>
            <a:r>
              <a:rPr lang="en-US" sz="3600" b="1" dirty="0">
                <a:latin typeface="+mn-lt"/>
                <a:cs typeface="Arial" panose="020B0604020202020204" pitchFamily="34" charset="0"/>
              </a:rPr>
              <a:t>Thank you! Questions? </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33</a:t>
            </a:fld>
            <a:endParaRPr lang="en-US"/>
          </a:p>
        </p:txBody>
      </p:sp>
      <p:sp>
        <p:nvSpPr>
          <p:cNvPr id="18" name="Rechteck 17">
            <a:extLst>
              <a:ext uri="{FF2B5EF4-FFF2-40B4-BE49-F238E27FC236}">
                <a16:creationId xmlns:a16="http://schemas.microsoft.com/office/drawing/2014/main" id="{80F7A33C-6DD6-4BDA-B9E1-247AB5E67481}"/>
              </a:ext>
            </a:extLst>
          </p:cNvPr>
          <p:cNvSpPr/>
          <p:nvPr/>
        </p:nvSpPr>
        <p:spPr>
          <a:xfrm>
            <a:off x="6408964" y="3621741"/>
            <a:ext cx="5783036" cy="3236258"/>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Content Placeholder 2">
            <a:extLst>
              <a:ext uri="{FF2B5EF4-FFF2-40B4-BE49-F238E27FC236}">
                <a16:creationId xmlns:a16="http://schemas.microsoft.com/office/drawing/2014/main" id="{C912E3B8-75BA-4491-A3E0-FF9DF94D0412}"/>
              </a:ext>
            </a:extLst>
          </p:cNvPr>
          <p:cNvSpPr>
            <a:spLocks noGrp="1"/>
          </p:cNvSpPr>
          <p:nvPr>
            <p:ph idx="1"/>
          </p:nvPr>
        </p:nvSpPr>
        <p:spPr>
          <a:xfrm>
            <a:off x="6745730" y="3868053"/>
            <a:ext cx="3670176" cy="1016909"/>
          </a:xfrm>
        </p:spPr>
        <p:txBody>
          <a:bodyPr>
            <a:noAutofit/>
          </a:bodyPr>
          <a:lstStyle/>
          <a:p>
            <a:pPr marL="0" indent="0">
              <a:buNone/>
            </a:pPr>
            <a:r>
              <a:rPr lang="en-US" sz="1800" dirty="0">
                <a:cs typeface="Arial" panose="020B0604020202020204" pitchFamily="34" charset="0"/>
              </a:rPr>
              <a:t>Ulrike Boehm, Ph.D.</a:t>
            </a:r>
            <a:br>
              <a:rPr lang="en-US" sz="1800" dirty="0">
                <a:cs typeface="Arial" panose="020B0604020202020204" pitchFamily="34" charset="0"/>
              </a:rPr>
            </a:br>
            <a:r>
              <a:rPr lang="en-US" sz="1800" dirty="0">
                <a:cs typeface="Arial" panose="020B0604020202020204" pitchFamily="34" charset="0"/>
                <a:hlinkClick r:id="rId8"/>
              </a:rPr>
              <a:t>ulrike.boehm@zeiss.com</a:t>
            </a:r>
            <a:r>
              <a:rPr lang="en-US" sz="1800" dirty="0">
                <a:cs typeface="Arial" panose="020B0604020202020204" pitchFamily="34" charset="0"/>
              </a:rPr>
              <a:t> </a:t>
            </a:r>
            <a:br>
              <a:rPr lang="en-US" sz="1800" dirty="0">
                <a:cs typeface="Arial" panose="020B0604020202020204" pitchFamily="34" charset="0"/>
              </a:rPr>
            </a:br>
            <a:r>
              <a:rPr lang="en-US" sz="1800" dirty="0">
                <a:cs typeface="Arial" panose="020B0604020202020204" pitchFamily="34" charset="0"/>
              </a:rPr>
              <a:t>Twitter: @ulrike_boehm </a:t>
            </a:r>
          </a:p>
          <a:p>
            <a:pPr marL="0" indent="0">
              <a:buNone/>
            </a:pPr>
            <a:endParaRPr lang="en-US" sz="1800" dirty="0">
              <a:cs typeface="Arial" panose="020B0604020202020204" pitchFamily="34" charset="0"/>
            </a:endParaRPr>
          </a:p>
        </p:txBody>
      </p:sp>
      <p:sp>
        <p:nvSpPr>
          <p:cNvPr id="21" name="Content Placeholder 2">
            <a:extLst>
              <a:ext uri="{FF2B5EF4-FFF2-40B4-BE49-F238E27FC236}">
                <a16:creationId xmlns:a16="http://schemas.microsoft.com/office/drawing/2014/main" id="{44119FD7-3DD6-4C62-B951-CE3457CFFEBC}"/>
              </a:ext>
            </a:extLst>
          </p:cNvPr>
          <p:cNvSpPr txBox="1">
            <a:spLocks/>
          </p:cNvSpPr>
          <p:nvPr/>
        </p:nvSpPr>
        <p:spPr>
          <a:xfrm>
            <a:off x="6745730" y="4858949"/>
            <a:ext cx="4817834" cy="11796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err="1">
                <a:cs typeface="Arial" panose="020B0604020202020204" pitchFamily="34" charset="0"/>
              </a:rPr>
              <a:t>Opt</a:t>
            </a:r>
            <a:r>
              <a:rPr lang="en-US" sz="1800" b="1" dirty="0">
                <a:cs typeface="Arial" panose="020B0604020202020204" pitchFamily="34" charset="0"/>
              </a:rPr>
              <a:t> to Work at ZEISS </a:t>
            </a:r>
            <a:br>
              <a:rPr lang="en-US" sz="1800" b="1" dirty="0">
                <a:cs typeface="Arial" panose="020B0604020202020204" pitchFamily="34" charset="0"/>
              </a:rPr>
            </a:br>
            <a:r>
              <a:rPr lang="en-US" sz="1800" dirty="0">
                <a:cs typeface="Arial" panose="020B0604020202020204" pitchFamily="34" charset="0"/>
              </a:rPr>
              <a:t>Job openings and applications</a:t>
            </a:r>
          </a:p>
          <a:p>
            <a:pPr marL="0" indent="0">
              <a:buFont typeface="Arial" panose="020B0604020202020204" pitchFamily="34" charset="0"/>
              <a:buNone/>
            </a:pPr>
            <a:r>
              <a:rPr lang="en-US" sz="1800" dirty="0">
                <a:cs typeface="Arial" panose="020B0604020202020204" pitchFamily="34" charset="0"/>
                <a:hlinkClick r:id="rId9"/>
              </a:rPr>
              <a:t>https://www.zeiss.com/corporate/int/careers/job-openings-and-applications.html</a:t>
            </a:r>
            <a:r>
              <a:rPr lang="en-US" sz="1800" dirty="0">
                <a:cs typeface="Arial" panose="020B0604020202020204" pitchFamily="34" charset="0"/>
              </a:rPr>
              <a:t> </a:t>
            </a:r>
          </a:p>
        </p:txBody>
      </p:sp>
      <p:sp>
        <p:nvSpPr>
          <p:cNvPr id="15" name="Textfeld 14">
            <a:extLst>
              <a:ext uri="{FF2B5EF4-FFF2-40B4-BE49-F238E27FC236}">
                <a16:creationId xmlns:a16="http://schemas.microsoft.com/office/drawing/2014/main" id="{0640D780-D720-4AC6-8DE6-863A6F0C7F93}"/>
              </a:ext>
            </a:extLst>
          </p:cNvPr>
          <p:cNvSpPr txBox="1"/>
          <p:nvPr/>
        </p:nvSpPr>
        <p:spPr>
          <a:xfrm>
            <a:off x="6745730" y="6195383"/>
            <a:ext cx="2282933" cy="369332"/>
          </a:xfrm>
          <a:prstGeom prst="rect">
            <a:avLst/>
          </a:prstGeom>
          <a:noFill/>
        </p:spPr>
        <p:txBody>
          <a:bodyPr wrap="none" rtlCol="0">
            <a:spAutoFit/>
          </a:bodyPr>
          <a:lstStyle/>
          <a:p>
            <a:r>
              <a:rPr lang="de-DE" dirty="0" err="1">
                <a:cs typeface="Arial" panose="020B0604020202020204" pitchFamily="34" charset="0"/>
              </a:rPr>
              <a:t>Photo</a:t>
            </a:r>
            <a:r>
              <a:rPr lang="de-DE" dirty="0">
                <a:cs typeface="Arial" panose="020B0604020202020204" pitchFamily="34" charset="0"/>
              </a:rPr>
              <a:t>: </a:t>
            </a:r>
            <a:r>
              <a:rPr lang="de-DE" b="0" i="0" dirty="0">
                <a:effectLst/>
                <a:cs typeface="Arial" panose="020B0604020202020204" pitchFamily="34" charset="0"/>
              </a:rPr>
              <a:t> Martin </a:t>
            </a:r>
            <a:r>
              <a:rPr lang="de-DE" b="0" i="0" dirty="0" err="1">
                <a:effectLst/>
                <a:cs typeface="Arial" panose="020B0604020202020204" pitchFamily="34" charset="0"/>
              </a:rPr>
              <a:t>Duckek</a:t>
            </a:r>
            <a:endParaRPr lang="de-DE" dirty="0">
              <a:cs typeface="Arial" panose="020B0604020202020204" pitchFamily="34" charset="0"/>
            </a:endParaRPr>
          </a:p>
        </p:txBody>
      </p:sp>
      <p:pic>
        <p:nvPicPr>
          <p:cNvPr id="22" name="Picture 4">
            <a:extLst>
              <a:ext uri="{FF2B5EF4-FFF2-40B4-BE49-F238E27FC236}">
                <a16:creationId xmlns:a16="http://schemas.microsoft.com/office/drawing/2014/main" id="{CEC26C1F-6CAD-4816-9311-765DFDDC75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15" y="451273"/>
            <a:ext cx="1089099" cy="10890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115F756-9A05-4B46-ADD9-141E2FC00A82}"/>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329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26790A35-6B51-40C0-81B6-769DEB1D7AB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0366" name="think-cell Folie" r:id="rId4" imgW="416" imgH="416" progId="TCLayout.ActiveDocument.1">
                  <p:embed/>
                </p:oleObj>
              </mc:Choice>
              <mc:Fallback>
                <p:oleObj name="think-cell Folie" r:id="rId4" imgW="416" imgH="416" progId="TCLayout.ActiveDocument.1">
                  <p:embed/>
                  <p:pic>
                    <p:nvPicPr>
                      <p:cNvPr id="3" name="Objekt 2" hidden="1">
                        <a:extLst>
                          <a:ext uri="{FF2B5EF4-FFF2-40B4-BE49-F238E27FC236}">
                            <a16:creationId xmlns:a16="http://schemas.microsoft.com/office/drawing/2014/main" id="{26790A35-6B51-40C0-81B6-769DEB1D7AB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838200" y="2488893"/>
            <a:ext cx="10515600" cy="1325563"/>
          </a:xfrm>
        </p:spPr>
        <p:txBody>
          <a:bodyPr vert="horz">
            <a:normAutofit/>
          </a:bodyPr>
          <a:lstStyle/>
          <a:p>
            <a:pPr algn="ctr"/>
            <a:r>
              <a:rPr lang="en-US" sz="4000" b="1" dirty="0">
                <a:latin typeface="Arial" panose="020B0604020202020204" pitchFamily="34" charset="0"/>
                <a:cs typeface="Arial" panose="020B0604020202020204" pitchFamily="34" charset="0"/>
              </a:rPr>
              <a:t>References</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34</a:t>
            </a:fld>
            <a:endParaRPr lang="en-US"/>
          </a:p>
        </p:txBody>
      </p:sp>
      <p:sp>
        <p:nvSpPr>
          <p:cNvPr id="5" name="Rectangle 4">
            <a:extLst>
              <a:ext uri="{FF2B5EF4-FFF2-40B4-BE49-F238E27FC236}">
                <a16:creationId xmlns:a16="http://schemas.microsoft.com/office/drawing/2014/main" id="{B02B75AF-85D3-482E-BC05-D4DF13445A8C}"/>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068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26790A35-6B51-40C0-81B6-769DEB1D7AB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342" name="think-cell Folie" r:id="rId4" imgW="416" imgH="416" progId="TCLayout.ActiveDocument.1">
                  <p:embed/>
                </p:oleObj>
              </mc:Choice>
              <mc:Fallback>
                <p:oleObj name="think-cell Folie" r:id="rId4" imgW="416" imgH="416" progId="TCLayout.ActiveDocument.1">
                  <p:embed/>
                  <p:pic>
                    <p:nvPicPr>
                      <p:cNvPr id="3" name="Objekt 2" hidden="1">
                        <a:extLst>
                          <a:ext uri="{FF2B5EF4-FFF2-40B4-BE49-F238E27FC236}">
                            <a16:creationId xmlns:a16="http://schemas.microsoft.com/office/drawing/2014/main" id="{26790A35-6B51-40C0-81B6-769DEB1D7AB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35</a:t>
            </a:fld>
            <a:endParaRPr lang="en-US"/>
          </a:p>
        </p:txBody>
      </p:sp>
      <p:sp>
        <p:nvSpPr>
          <p:cNvPr id="5" name="Rectangle 4">
            <a:extLst>
              <a:ext uri="{FF2B5EF4-FFF2-40B4-BE49-F238E27FC236}">
                <a16:creationId xmlns:a16="http://schemas.microsoft.com/office/drawing/2014/main" id="{B02B75AF-85D3-482E-BC05-D4DF13445A8C}"/>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feld 10">
            <a:extLst>
              <a:ext uri="{FF2B5EF4-FFF2-40B4-BE49-F238E27FC236}">
                <a16:creationId xmlns:a16="http://schemas.microsoft.com/office/drawing/2014/main" id="{7894A215-B662-4BF2-9E00-3AFA7023A486}"/>
              </a:ext>
            </a:extLst>
          </p:cNvPr>
          <p:cNvSpPr txBox="1"/>
          <p:nvPr/>
        </p:nvSpPr>
        <p:spPr>
          <a:xfrm>
            <a:off x="3341802" y="1552578"/>
            <a:ext cx="6984797" cy="830997"/>
          </a:xfrm>
          <a:prstGeom prst="rect">
            <a:avLst/>
          </a:prstGeom>
          <a:noFill/>
        </p:spPr>
        <p:txBody>
          <a:bodyPr wrap="none" rtlCol="0">
            <a:spAutoFit/>
          </a:bodyPr>
          <a:lstStyle/>
          <a:p>
            <a:r>
              <a:rPr lang="en-US" sz="2400" dirty="0"/>
              <a:t>“Promote Yourself: The New Rules For Career Success”</a:t>
            </a:r>
            <a:br>
              <a:rPr lang="en-US" sz="2400" dirty="0"/>
            </a:br>
            <a:r>
              <a:rPr lang="en-US" sz="2400" dirty="0"/>
              <a:t>by Dan </a:t>
            </a:r>
            <a:r>
              <a:rPr lang="en-US" sz="2400" dirty="0" err="1"/>
              <a:t>Schawbel</a:t>
            </a:r>
            <a:endParaRPr lang="en-US" sz="2400" dirty="0"/>
          </a:p>
        </p:txBody>
      </p:sp>
      <p:sp>
        <p:nvSpPr>
          <p:cNvPr id="12" name="Textfeld 11">
            <a:extLst>
              <a:ext uri="{FF2B5EF4-FFF2-40B4-BE49-F238E27FC236}">
                <a16:creationId xmlns:a16="http://schemas.microsoft.com/office/drawing/2014/main" id="{33ED8CC5-8D86-435A-83CE-477CD388FA89}"/>
              </a:ext>
            </a:extLst>
          </p:cNvPr>
          <p:cNvSpPr txBox="1"/>
          <p:nvPr/>
        </p:nvSpPr>
        <p:spPr>
          <a:xfrm>
            <a:off x="1582740" y="3075493"/>
            <a:ext cx="7158307" cy="830997"/>
          </a:xfrm>
          <a:prstGeom prst="rect">
            <a:avLst/>
          </a:prstGeom>
          <a:noFill/>
        </p:spPr>
        <p:txBody>
          <a:bodyPr wrap="square" rtlCol="0">
            <a:spAutoFit/>
          </a:bodyPr>
          <a:lstStyle/>
          <a:p>
            <a:pPr algn="r"/>
            <a:r>
              <a:rPr lang="en-US" sz="2400" dirty="0"/>
              <a:t>“Show Your Work! 10 Ways To Share Your Creativity And Get Discovered” by Austin </a:t>
            </a:r>
            <a:r>
              <a:rPr lang="en-US" sz="2400" dirty="0" err="1"/>
              <a:t>Kleon</a:t>
            </a:r>
            <a:endParaRPr lang="en-US" sz="2400" dirty="0"/>
          </a:p>
        </p:txBody>
      </p:sp>
      <p:sp>
        <p:nvSpPr>
          <p:cNvPr id="13" name="Textfeld 12">
            <a:extLst>
              <a:ext uri="{FF2B5EF4-FFF2-40B4-BE49-F238E27FC236}">
                <a16:creationId xmlns:a16="http://schemas.microsoft.com/office/drawing/2014/main" id="{9C30058F-3C75-43D1-AAB0-A700FB16B041}"/>
              </a:ext>
            </a:extLst>
          </p:cNvPr>
          <p:cNvSpPr txBox="1"/>
          <p:nvPr/>
        </p:nvSpPr>
        <p:spPr>
          <a:xfrm>
            <a:off x="3341801" y="4383603"/>
            <a:ext cx="4201086" cy="830997"/>
          </a:xfrm>
          <a:prstGeom prst="rect">
            <a:avLst/>
          </a:prstGeom>
          <a:noFill/>
        </p:spPr>
        <p:txBody>
          <a:bodyPr wrap="none" rtlCol="0">
            <a:spAutoFit/>
          </a:bodyPr>
          <a:lstStyle/>
          <a:p>
            <a:r>
              <a:rPr lang="en-US" sz="2400" dirty="0"/>
              <a:t>“What color is your parachute?”</a:t>
            </a:r>
            <a:br>
              <a:rPr lang="en-US" sz="2400" dirty="0"/>
            </a:br>
            <a:r>
              <a:rPr lang="en-US" sz="2400" dirty="0"/>
              <a:t>by Richard N. </a:t>
            </a:r>
            <a:r>
              <a:rPr lang="en-US" sz="2400" dirty="0" err="1"/>
              <a:t>Bolles</a:t>
            </a:r>
            <a:endParaRPr lang="en-US" sz="2400" dirty="0"/>
          </a:p>
        </p:txBody>
      </p:sp>
      <p:pic>
        <p:nvPicPr>
          <p:cNvPr id="78859" name="Picture 11" descr="What Color Is Your Parachute? 2021: Your Guide to a Lifetime of Meaningful  Work and Career Success">
            <a:extLst>
              <a:ext uri="{FF2B5EF4-FFF2-40B4-BE49-F238E27FC236}">
                <a16:creationId xmlns:a16="http://schemas.microsoft.com/office/drawing/2014/main" id="{2486D79F-5118-4DF2-91EF-C3AA4F21A4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3737" y="4052039"/>
            <a:ext cx="1308645" cy="1969806"/>
          </a:xfrm>
          <a:prstGeom prst="rect">
            <a:avLst/>
          </a:prstGeom>
          <a:noFill/>
          <a:extLst>
            <a:ext uri="{909E8E84-426E-40DD-AFC4-6F175D3DCCD1}">
              <a14:hiddenFill xmlns:a14="http://schemas.microsoft.com/office/drawing/2010/main">
                <a:solidFill>
                  <a:srgbClr val="FFFFFF"/>
                </a:solidFill>
              </a14:hiddenFill>
            </a:ext>
          </a:extLst>
        </p:spPr>
      </p:pic>
      <p:pic>
        <p:nvPicPr>
          <p:cNvPr id="78862" name="Picture 14" descr="undefined">
            <a:extLst>
              <a:ext uri="{FF2B5EF4-FFF2-40B4-BE49-F238E27FC236}">
                <a16:creationId xmlns:a16="http://schemas.microsoft.com/office/drawing/2014/main" id="{81975415-3F4E-4464-AC32-862F2AC0E6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3737" y="853493"/>
            <a:ext cx="1308645" cy="1965698"/>
          </a:xfrm>
          <a:prstGeom prst="rect">
            <a:avLst/>
          </a:prstGeom>
          <a:noFill/>
          <a:extLst>
            <a:ext uri="{909E8E84-426E-40DD-AFC4-6F175D3DCCD1}">
              <a14:hiddenFill xmlns:a14="http://schemas.microsoft.com/office/drawing/2010/main">
                <a:solidFill>
                  <a:srgbClr val="FFFFFF"/>
                </a:solidFill>
              </a14:hiddenFill>
            </a:ext>
          </a:extLst>
        </p:spPr>
      </p:pic>
      <p:pic>
        <p:nvPicPr>
          <p:cNvPr id="78864" name="Picture 16" descr="Show Your Work!">
            <a:extLst>
              <a:ext uri="{FF2B5EF4-FFF2-40B4-BE49-F238E27FC236}">
                <a16:creationId xmlns:a16="http://schemas.microsoft.com/office/drawing/2014/main" id="{3E1AAEC5-04E0-44B1-8BF7-2F07DD312C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91670" y="2726203"/>
            <a:ext cx="1480818" cy="1480818"/>
          </a:xfrm>
          <a:prstGeom prst="rect">
            <a:avLst/>
          </a:prstGeom>
          <a:noFill/>
          <a:extLst>
            <a:ext uri="{909E8E84-426E-40DD-AFC4-6F175D3DCCD1}">
              <a14:hiddenFill xmlns:a14="http://schemas.microsoft.com/office/drawing/2010/main">
                <a:solidFill>
                  <a:srgbClr val="FFFFFF"/>
                </a:solidFill>
              </a14:hiddenFill>
            </a:ext>
          </a:extLst>
        </p:spPr>
      </p:pic>
      <p:sp>
        <p:nvSpPr>
          <p:cNvPr id="18" name="Textfeld 17">
            <a:extLst>
              <a:ext uri="{FF2B5EF4-FFF2-40B4-BE49-F238E27FC236}">
                <a16:creationId xmlns:a16="http://schemas.microsoft.com/office/drawing/2014/main" id="{DA2F2CB2-6228-4FE7-83E8-D477425F567B}"/>
              </a:ext>
            </a:extLst>
          </p:cNvPr>
          <p:cNvSpPr txBox="1"/>
          <p:nvPr/>
        </p:nvSpPr>
        <p:spPr>
          <a:xfrm>
            <a:off x="6628134" y="5894685"/>
            <a:ext cx="3964932" cy="461665"/>
          </a:xfrm>
          <a:prstGeom prst="rect">
            <a:avLst/>
          </a:prstGeom>
          <a:noFill/>
        </p:spPr>
        <p:txBody>
          <a:bodyPr wrap="none" rtlCol="0">
            <a:spAutoFit/>
          </a:bodyPr>
          <a:lstStyle/>
          <a:p>
            <a:r>
              <a:rPr lang="en-US" sz="2400" dirty="0"/>
              <a:t>…and a ton of online tutorials!</a:t>
            </a:r>
          </a:p>
        </p:txBody>
      </p:sp>
    </p:spTree>
    <p:extLst>
      <p:ext uri="{BB962C8B-B14F-4D97-AF65-F5344CB8AC3E}">
        <p14:creationId xmlns:p14="http://schemas.microsoft.com/office/powerpoint/2010/main" val="4293456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F211602E-FB85-426A-A3FC-7530368BC0B9}"/>
              </a:ext>
            </a:extLst>
          </p:cNvPr>
          <p:cNvGraphicFramePr>
            <a:graphicFrameLocks noChangeAspect="1"/>
          </p:cNvGraphicFramePr>
          <p:nvPr>
            <p:custDataLst>
              <p:tags r:id="rId2"/>
            </p:custDataLst>
            <p:extLst>
              <p:ext uri="{D42A27DB-BD31-4B8C-83A1-F6EECF244321}">
                <p14:modId xmlns:p14="http://schemas.microsoft.com/office/powerpoint/2010/main" val="34614475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520" name="think-cell Folie" r:id="rId4" imgW="416" imgH="416" progId="TCLayout.ActiveDocument.1">
                  <p:embed/>
                </p:oleObj>
              </mc:Choice>
              <mc:Fallback>
                <p:oleObj name="think-cell Folie" r:id="rId4" imgW="416"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p:txBody>
          <a:bodyPr vert="horz">
            <a:normAutofit/>
          </a:bodyPr>
          <a:lstStyle/>
          <a:p>
            <a:r>
              <a:rPr lang="en-US" sz="4000" b="1" dirty="0">
                <a:latin typeface="Arial" panose="020B0604020202020204" pitchFamily="34" charset="0"/>
                <a:cs typeface="Arial" panose="020B0604020202020204" pitchFamily="34" charset="0"/>
              </a:rPr>
              <a:t>Overview</a:t>
            </a:r>
          </a:p>
        </p:txBody>
      </p:sp>
      <p:sp>
        <p:nvSpPr>
          <p:cNvPr id="3" name="Content Placeholder 2">
            <a:extLst>
              <a:ext uri="{FF2B5EF4-FFF2-40B4-BE49-F238E27FC236}">
                <a16:creationId xmlns:a16="http://schemas.microsoft.com/office/drawing/2014/main" id="{C912E3B8-75BA-4491-A3E0-FF9DF94D0412}"/>
              </a:ext>
            </a:extLst>
          </p:cNvPr>
          <p:cNvSpPr>
            <a:spLocks noGrp="1"/>
          </p:cNvSpPr>
          <p:nvPr>
            <p:ph idx="1"/>
          </p:nvPr>
        </p:nvSpPr>
        <p:spPr>
          <a:xfrm>
            <a:off x="838200" y="2252133"/>
            <a:ext cx="8458200" cy="3924829"/>
          </a:xfrm>
        </p:spPr>
        <p:txBody>
          <a:bodyPr>
            <a:normAutofit/>
          </a:bodyPr>
          <a:lstStyle/>
          <a:p>
            <a:pPr marL="0" indent="0">
              <a:buNone/>
            </a:pPr>
            <a:r>
              <a:rPr lang="en-US" dirty="0">
                <a:latin typeface="Arial" panose="020B0604020202020204" pitchFamily="34" charset="0"/>
                <a:cs typeface="Arial" panose="020B0604020202020204" pitchFamily="34" charset="0"/>
              </a:rPr>
              <a:t>Survey</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Why do you need a brand online?</a:t>
            </a:r>
          </a:p>
          <a:p>
            <a:pPr marL="0" indent="0">
              <a:buNone/>
            </a:pPr>
            <a:r>
              <a:rPr lang="en-US" dirty="0">
                <a:latin typeface="Arial" panose="020B0604020202020204" pitchFamily="34" charset="0"/>
                <a:cs typeface="Arial" panose="020B0604020202020204" pitchFamily="34" charset="0"/>
              </a:rPr>
              <a:t>How do you establish your personal brand online?</a:t>
            </a:r>
          </a:p>
          <a:p>
            <a:pPr marL="0" indent="0">
              <a:buNone/>
            </a:pPr>
            <a:r>
              <a:rPr lang="en-US" dirty="0">
                <a:latin typeface="Arial" panose="020B0604020202020204" pitchFamily="34" charset="0"/>
                <a:cs typeface="Arial" panose="020B0604020202020204" pitchFamily="34" charset="0"/>
              </a:rPr>
              <a:t>What are the next steps?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Survey</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4</a:t>
            </a:fld>
            <a:endParaRPr lang="en-US"/>
          </a:p>
        </p:txBody>
      </p:sp>
      <p:sp>
        <p:nvSpPr>
          <p:cNvPr id="5" name="Rectangle 4">
            <a:extLst>
              <a:ext uri="{FF2B5EF4-FFF2-40B4-BE49-F238E27FC236}">
                <a16:creationId xmlns:a16="http://schemas.microsoft.com/office/drawing/2014/main" id="{B115F756-9A05-4B46-ADD9-141E2FC00A82}"/>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fik 9" descr="Klemmbrett abgehakt Silhouette">
            <a:extLst>
              <a:ext uri="{FF2B5EF4-FFF2-40B4-BE49-F238E27FC236}">
                <a16:creationId xmlns:a16="http://schemas.microsoft.com/office/drawing/2014/main" id="{5022C42F-33F0-41B0-9894-D3DA08936A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23863" y="292237"/>
            <a:ext cx="2113033" cy="2113033"/>
          </a:xfrm>
          <a:prstGeom prst="rect">
            <a:avLst/>
          </a:prstGeom>
        </p:spPr>
      </p:pic>
    </p:spTree>
    <p:extLst>
      <p:ext uri="{BB962C8B-B14F-4D97-AF65-F5344CB8AC3E}">
        <p14:creationId xmlns:p14="http://schemas.microsoft.com/office/powerpoint/2010/main" val="825210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26790A35-6B51-40C0-81B6-769DEB1D7AB4}"/>
              </a:ext>
            </a:extLst>
          </p:cNvPr>
          <p:cNvGraphicFramePr>
            <a:graphicFrameLocks noChangeAspect="1"/>
          </p:cNvGraphicFramePr>
          <p:nvPr>
            <p:custDataLst>
              <p:tags r:id="rId2"/>
            </p:custDataLst>
            <p:extLst>
              <p:ext uri="{D42A27DB-BD31-4B8C-83A1-F6EECF244321}">
                <p14:modId xmlns:p14="http://schemas.microsoft.com/office/powerpoint/2010/main" val="26181147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73" name="think-cell Folie" r:id="rId4" imgW="416" imgH="416" progId="TCLayout.ActiveDocument.1">
                  <p:embed/>
                </p:oleObj>
              </mc:Choice>
              <mc:Fallback>
                <p:oleObj name="think-cell Folie" r:id="rId4" imgW="416"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838200" y="2488893"/>
            <a:ext cx="10515600" cy="1325563"/>
          </a:xfrm>
        </p:spPr>
        <p:txBody>
          <a:bodyPr vert="horz">
            <a:normAutofit/>
          </a:bodyPr>
          <a:lstStyle/>
          <a:p>
            <a:pPr algn="ctr"/>
            <a:r>
              <a:rPr lang="en-US" sz="4000" b="1" dirty="0">
                <a:latin typeface="Arial" panose="020B0604020202020204" pitchFamily="34" charset="0"/>
                <a:cs typeface="Arial" panose="020B0604020202020204" pitchFamily="34" charset="0"/>
              </a:rPr>
              <a:t>Survey</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5</a:t>
            </a:fld>
            <a:endParaRPr lang="en-US"/>
          </a:p>
        </p:txBody>
      </p:sp>
      <p:sp>
        <p:nvSpPr>
          <p:cNvPr id="5" name="Rectangle 4">
            <a:extLst>
              <a:ext uri="{FF2B5EF4-FFF2-40B4-BE49-F238E27FC236}">
                <a16:creationId xmlns:a16="http://schemas.microsoft.com/office/drawing/2014/main" id="{B02B75AF-85D3-482E-BC05-D4DF13445A8C}"/>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541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0B94D0FB-1B69-4405-A826-20D27DCDC3ED}"/>
              </a:ext>
            </a:extLst>
          </p:cNvPr>
          <p:cNvGraphicFramePr>
            <a:graphicFrameLocks noChangeAspect="1"/>
          </p:cNvGraphicFramePr>
          <p:nvPr>
            <p:custDataLst>
              <p:tags r:id="rId2"/>
            </p:custDataLst>
            <p:extLst>
              <p:ext uri="{D42A27DB-BD31-4B8C-83A1-F6EECF244321}">
                <p14:modId xmlns:p14="http://schemas.microsoft.com/office/powerpoint/2010/main" val="34824875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686" name="think-cell Folie" r:id="rId4" imgW="416" imgH="416" progId="TCLayout.ActiveDocument.1">
                  <p:embed/>
                </p:oleObj>
              </mc:Choice>
              <mc:Fallback>
                <p:oleObj name="think-cell Folie" r:id="rId4" imgW="416" imgH="41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Inhaltsplatzhalter 2">
            <a:extLst>
              <a:ext uri="{FF2B5EF4-FFF2-40B4-BE49-F238E27FC236}">
                <a16:creationId xmlns:a16="http://schemas.microsoft.com/office/drawing/2014/main" id="{68A31079-CF7C-4781-B865-E2C594EFAB9C}"/>
              </a:ext>
            </a:extLst>
          </p:cNvPr>
          <p:cNvSpPr>
            <a:spLocks noGrp="1"/>
          </p:cNvSpPr>
          <p:nvPr>
            <p:ph idx="1"/>
          </p:nvPr>
        </p:nvSpPr>
        <p:spPr>
          <a:xfrm>
            <a:off x="1197665" y="1974574"/>
            <a:ext cx="9796669" cy="3723862"/>
          </a:xfrm>
        </p:spPr>
        <p:txBody>
          <a:bodyPr>
            <a:normAutofit lnSpcReduction="10000"/>
          </a:bodyPr>
          <a:lstStyle/>
          <a:p>
            <a:pPr marL="0" indent="0" algn="ctr">
              <a:buNone/>
            </a:pPr>
            <a:r>
              <a:rPr lang="en-US" dirty="0">
                <a:latin typeface="Arial" panose="020B0604020202020204" pitchFamily="34" charset="0"/>
                <a:cs typeface="Arial" panose="020B0604020202020204" pitchFamily="34" charset="0"/>
              </a:rPr>
              <a:t>Why could a brand online be helpful?</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On a scale from 1-10: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How comfortable do you feel showcasing yourself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and your work online?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Which tools &amp; platforms are you currently using?</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What were the benefits so far for you?</a:t>
            </a:r>
          </a:p>
        </p:txBody>
      </p:sp>
      <p:sp>
        <p:nvSpPr>
          <p:cNvPr id="4" name="Foliennummernplatzhalter 3">
            <a:extLst>
              <a:ext uri="{FF2B5EF4-FFF2-40B4-BE49-F238E27FC236}">
                <a16:creationId xmlns:a16="http://schemas.microsoft.com/office/drawing/2014/main" id="{83F16614-F7A5-49A2-9ED4-FDFB402D1C5E}"/>
              </a:ext>
            </a:extLst>
          </p:cNvPr>
          <p:cNvSpPr>
            <a:spLocks noGrp="1"/>
          </p:cNvSpPr>
          <p:nvPr>
            <p:ph type="sldNum" sz="quarter" idx="12"/>
          </p:nvPr>
        </p:nvSpPr>
        <p:spPr/>
        <p:txBody>
          <a:bodyPr/>
          <a:lstStyle/>
          <a:p>
            <a:fld id="{59549590-1E34-4AE1-AA15-60B76DDD0ACA}" type="slidenum">
              <a:rPr lang="en-US" smtClean="0"/>
              <a:t>6</a:t>
            </a:fld>
            <a:endParaRPr lang="en-US"/>
          </a:p>
        </p:txBody>
      </p:sp>
      <p:pic>
        <p:nvPicPr>
          <p:cNvPr id="6" name="Grafik 5" descr="Kundenbewertung Silhouette">
            <a:extLst>
              <a:ext uri="{FF2B5EF4-FFF2-40B4-BE49-F238E27FC236}">
                <a16:creationId xmlns:a16="http://schemas.microsoft.com/office/drawing/2014/main" id="{B7B26508-10F6-4999-AB82-5897F801BA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1303" y="406590"/>
            <a:ext cx="1812235" cy="1812235"/>
          </a:xfrm>
          <a:prstGeom prst="rect">
            <a:avLst/>
          </a:prstGeom>
        </p:spPr>
      </p:pic>
    </p:spTree>
    <p:extLst>
      <p:ext uri="{BB962C8B-B14F-4D97-AF65-F5344CB8AC3E}">
        <p14:creationId xmlns:p14="http://schemas.microsoft.com/office/powerpoint/2010/main" val="370585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E5F86235-A94D-4050-8F2D-98175F2B76A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201" name="think-cell Folie" r:id="rId5" imgW="416" imgH="416" progId="TCLayout.ActiveDocument.1">
                  <p:embed/>
                </p:oleObj>
              </mc:Choice>
              <mc:Fallback>
                <p:oleObj name="think-cell Folie" r:id="rId5" imgW="416" imgH="416" progId="TCLayout.ActiveDocument.1">
                  <p:embed/>
                  <p:pic>
                    <p:nvPicPr>
                      <p:cNvPr id="3" name="Objekt 2" hidden="1">
                        <a:extLst>
                          <a:ext uri="{FF2B5EF4-FFF2-40B4-BE49-F238E27FC236}">
                            <a16:creationId xmlns:a16="http://schemas.microsoft.com/office/drawing/2014/main" id="{E5F86235-A94D-4050-8F2D-98175F2B76A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6E5BC9-2DFF-4962-880B-FBB8A62E2609}"/>
              </a:ext>
            </a:extLst>
          </p:cNvPr>
          <p:cNvSpPr>
            <a:spLocks noGrp="1"/>
          </p:cNvSpPr>
          <p:nvPr>
            <p:ph type="title"/>
          </p:nvPr>
        </p:nvSpPr>
        <p:spPr>
          <a:xfrm>
            <a:off x="838200" y="2488893"/>
            <a:ext cx="10515600" cy="1325563"/>
          </a:xfrm>
        </p:spPr>
        <p:txBody>
          <a:bodyPr vert="horz">
            <a:normAutofit/>
          </a:bodyPr>
          <a:lstStyle/>
          <a:p>
            <a:pPr algn="ctr"/>
            <a:r>
              <a:rPr lang="en-US" sz="4000" b="1" dirty="0">
                <a:latin typeface="Arial" panose="020B0604020202020204" pitchFamily="34" charset="0"/>
                <a:cs typeface="Arial" panose="020B0604020202020204" pitchFamily="34" charset="0"/>
              </a:rPr>
              <a:t>Why do we need a brand online?</a:t>
            </a:r>
          </a:p>
        </p:txBody>
      </p:sp>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7</a:t>
            </a:fld>
            <a:endParaRPr lang="en-US"/>
          </a:p>
        </p:txBody>
      </p:sp>
      <p:sp>
        <p:nvSpPr>
          <p:cNvPr id="5" name="Rectangle 4">
            <a:extLst>
              <a:ext uri="{FF2B5EF4-FFF2-40B4-BE49-F238E27FC236}">
                <a16:creationId xmlns:a16="http://schemas.microsoft.com/office/drawing/2014/main" id="{B02B75AF-85D3-482E-BC05-D4DF13445A8C}"/>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fik 16" descr="Fragen Silhouette">
            <a:extLst>
              <a:ext uri="{FF2B5EF4-FFF2-40B4-BE49-F238E27FC236}">
                <a16:creationId xmlns:a16="http://schemas.microsoft.com/office/drawing/2014/main" id="{21CE7FED-1A82-44A3-AF4A-156D906EFD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1548" y="366835"/>
            <a:ext cx="1891748" cy="1891748"/>
          </a:xfrm>
          <a:prstGeom prst="rect">
            <a:avLst/>
          </a:prstGeom>
        </p:spPr>
      </p:pic>
    </p:spTree>
    <p:extLst>
      <p:ext uri="{BB962C8B-B14F-4D97-AF65-F5344CB8AC3E}">
        <p14:creationId xmlns:p14="http://schemas.microsoft.com/office/powerpoint/2010/main" val="1620576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E5F86235-A94D-4050-8F2D-98175F2B76A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4225" name="think-cell Folie" r:id="rId5" imgW="416" imgH="416" progId="TCLayout.ActiveDocument.1">
                  <p:embed/>
                </p:oleObj>
              </mc:Choice>
              <mc:Fallback>
                <p:oleObj name="think-cell Folie" r:id="rId5" imgW="416" imgH="416" progId="TCLayout.ActiveDocument.1">
                  <p:embed/>
                  <p:pic>
                    <p:nvPicPr>
                      <p:cNvPr id="3" name="Objekt 2" hidden="1">
                        <a:extLst>
                          <a:ext uri="{FF2B5EF4-FFF2-40B4-BE49-F238E27FC236}">
                            <a16:creationId xmlns:a16="http://schemas.microsoft.com/office/drawing/2014/main" id="{E5F86235-A94D-4050-8F2D-98175F2B76A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8</a:t>
            </a:fld>
            <a:endParaRPr lang="en-US"/>
          </a:p>
        </p:txBody>
      </p:sp>
      <p:sp>
        <p:nvSpPr>
          <p:cNvPr id="5" name="Rectangle 4">
            <a:extLst>
              <a:ext uri="{FF2B5EF4-FFF2-40B4-BE49-F238E27FC236}">
                <a16:creationId xmlns:a16="http://schemas.microsoft.com/office/drawing/2014/main" id="{B02B75AF-85D3-482E-BC05-D4DF13445A8C}"/>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Grafik 75" descr="Marke 1 Silhouette">
            <a:extLst>
              <a:ext uri="{FF2B5EF4-FFF2-40B4-BE49-F238E27FC236}">
                <a16:creationId xmlns:a16="http://schemas.microsoft.com/office/drawing/2014/main" id="{89FE6044-C76C-43CD-A2B1-9C825EF7BC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5918" y="932783"/>
            <a:ext cx="1152525" cy="1152525"/>
          </a:xfrm>
          <a:prstGeom prst="rect">
            <a:avLst/>
          </a:prstGeom>
        </p:spPr>
      </p:pic>
      <p:grpSp>
        <p:nvGrpSpPr>
          <p:cNvPr id="9" name="Gruppieren 8">
            <a:extLst>
              <a:ext uri="{FF2B5EF4-FFF2-40B4-BE49-F238E27FC236}">
                <a16:creationId xmlns:a16="http://schemas.microsoft.com/office/drawing/2014/main" id="{32394161-B1CC-441E-9B80-5124B390EA80}"/>
              </a:ext>
            </a:extLst>
          </p:cNvPr>
          <p:cNvGrpSpPr/>
          <p:nvPr/>
        </p:nvGrpSpPr>
        <p:grpSpPr>
          <a:xfrm>
            <a:off x="2307461" y="1000252"/>
            <a:ext cx="4335463" cy="1017587"/>
            <a:chOff x="6989999" y="200819"/>
            <a:chExt cx="4335227" cy="1017587"/>
          </a:xfrm>
        </p:grpSpPr>
        <p:sp>
          <p:nvSpPr>
            <p:cNvPr id="7" name="Rechteck: abgerundete Ecken 6">
              <a:extLst>
                <a:ext uri="{FF2B5EF4-FFF2-40B4-BE49-F238E27FC236}">
                  <a16:creationId xmlns:a16="http://schemas.microsoft.com/office/drawing/2014/main" id="{54EE9933-CE9E-4541-94E4-350004D78B65}"/>
                </a:ext>
              </a:extLst>
            </p:cNvPr>
            <p:cNvSpPr/>
            <p:nvPr/>
          </p:nvSpPr>
          <p:spPr>
            <a:xfrm>
              <a:off x="6989999" y="200819"/>
              <a:ext cx="4335227" cy="1017587"/>
            </a:xfrm>
            <a:prstGeom prst="round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feld 7">
              <a:extLst>
                <a:ext uri="{FF2B5EF4-FFF2-40B4-BE49-F238E27FC236}">
                  <a16:creationId xmlns:a16="http://schemas.microsoft.com/office/drawing/2014/main" id="{3C6767BD-F118-4C43-B043-77E9701391FF}"/>
                </a:ext>
              </a:extLst>
            </p:cNvPr>
            <p:cNvSpPr txBox="1"/>
            <p:nvPr/>
          </p:nvSpPr>
          <p:spPr>
            <a:xfrm>
              <a:off x="7831993" y="524946"/>
              <a:ext cx="2651239"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Builds Your Credibility</a:t>
              </a:r>
            </a:p>
          </p:txBody>
        </p:sp>
      </p:grpSp>
      <p:pic>
        <p:nvPicPr>
          <p:cNvPr id="78" name="Grafik 77" descr="Abzeichen Silhouette">
            <a:extLst>
              <a:ext uri="{FF2B5EF4-FFF2-40B4-BE49-F238E27FC236}">
                <a16:creationId xmlns:a16="http://schemas.microsoft.com/office/drawing/2014/main" id="{1160CAEA-8306-44FC-9609-4D0C194DD3F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5918" y="2265686"/>
            <a:ext cx="1152525" cy="1152525"/>
          </a:xfrm>
          <a:prstGeom prst="rect">
            <a:avLst/>
          </a:prstGeom>
        </p:spPr>
      </p:pic>
      <p:grpSp>
        <p:nvGrpSpPr>
          <p:cNvPr id="22" name="Gruppieren 21">
            <a:extLst>
              <a:ext uri="{FF2B5EF4-FFF2-40B4-BE49-F238E27FC236}">
                <a16:creationId xmlns:a16="http://schemas.microsoft.com/office/drawing/2014/main" id="{3A83C415-D027-425A-BB93-6B0172769203}"/>
              </a:ext>
            </a:extLst>
          </p:cNvPr>
          <p:cNvGrpSpPr/>
          <p:nvPr/>
        </p:nvGrpSpPr>
        <p:grpSpPr>
          <a:xfrm>
            <a:off x="2307461" y="2333155"/>
            <a:ext cx="4335463" cy="1017587"/>
            <a:chOff x="2281965" y="2244257"/>
            <a:chExt cx="4335227" cy="1017587"/>
          </a:xfrm>
        </p:grpSpPr>
        <p:sp>
          <p:nvSpPr>
            <p:cNvPr id="23" name="Rechteck: abgerundete Ecken 22">
              <a:extLst>
                <a:ext uri="{FF2B5EF4-FFF2-40B4-BE49-F238E27FC236}">
                  <a16:creationId xmlns:a16="http://schemas.microsoft.com/office/drawing/2014/main" id="{31CD61D8-DF82-46FF-A0AA-40565F8C68D3}"/>
                </a:ext>
              </a:extLst>
            </p:cNvPr>
            <p:cNvSpPr/>
            <p:nvPr/>
          </p:nvSpPr>
          <p:spPr>
            <a:xfrm>
              <a:off x="2281965" y="2244257"/>
              <a:ext cx="4335227" cy="1017587"/>
            </a:xfrm>
            <a:prstGeom prst="round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feld 23">
              <a:extLst>
                <a:ext uri="{FF2B5EF4-FFF2-40B4-BE49-F238E27FC236}">
                  <a16:creationId xmlns:a16="http://schemas.microsoft.com/office/drawing/2014/main" id="{F1D26E5A-1E5A-44D4-9A82-B159B70C8F94}"/>
                </a:ext>
              </a:extLst>
            </p:cNvPr>
            <p:cNvSpPr txBox="1"/>
            <p:nvPr/>
          </p:nvSpPr>
          <p:spPr>
            <a:xfrm>
              <a:off x="2910214" y="2429885"/>
              <a:ext cx="3078728" cy="646331"/>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Forms Vital Relationships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 Networking</a:t>
              </a:r>
            </a:p>
          </p:txBody>
        </p:sp>
      </p:grpSp>
      <p:pic>
        <p:nvPicPr>
          <p:cNvPr id="80" name="Grafik 79" descr="Marke 3 Silhouette">
            <a:extLst>
              <a:ext uri="{FF2B5EF4-FFF2-40B4-BE49-F238E27FC236}">
                <a16:creationId xmlns:a16="http://schemas.microsoft.com/office/drawing/2014/main" id="{FB03C0A0-186E-4A03-9106-F7B2DB46A79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5918" y="3598589"/>
            <a:ext cx="1150938" cy="1150938"/>
          </a:xfrm>
          <a:prstGeom prst="rect">
            <a:avLst/>
          </a:prstGeom>
        </p:spPr>
      </p:pic>
      <p:grpSp>
        <p:nvGrpSpPr>
          <p:cNvPr id="10" name="Gruppieren 9">
            <a:extLst>
              <a:ext uri="{FF2B5EF4-FFF2-40B4-BE49-F238E27FC236}">
                <a16:creationId xmlns:a16="http://schemas.microsoft.com/office/drawing/2014/main" id="{1E1FDC99-494B-406E-9544-026C0CF523B7}"/>
              </a:ext>
            </a:extLst>
          </p:cNvPr>
          <p:cNvGrpSpPr/>
          <p:nvPr/>
        </p:nvGrpSpPr>
        <p:grpSpPr>
          <a:xfrm>
            <a:off x="2253486" y="3665265"/>
            <a:ext cx="4335463" cy="1017587"/>
            <a:chOff x="7018573" y="433388"/>
            <a:chExt cx="4335227" cy="1017587"/>
          </a:xfrm>
        </p:grpSpPr>
        <p:sp>
          <p:nvSpPr>
            <p:cNvPr id="26" name="Rechteck: abgerundete Ecken 25">
              <a:extLst>
                <a:ext uri="{FF2B5EF4-FFF2-40B4-BE49-F238E27FC236}">
                  <a16:creationId xmlns:a16="http://schemas.microsoft.com/office/drawing/2014/main" id="{3B32264D-A119-42F5-928F-3433ECE69B20}"/>
                </a:ext>
              </a:extLst>
            </p:cNvPr>
            <p:cNvSpPr/>
            <p:nvPr/>
          </p:nvSpPr>
          <p:spPr>
            <a:xfrm>
              <a:off x="7018573" y="433388"/>
              <a:ext cx="4335227" cy="1017587"/>
            </a:xfrm>
            <a:prstGeom prst="round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feld 26">
              <a:extLst>
                <a:ext uri="{FF2B5EF4-FFF2-40B4-BE49-F238E27FC236}">
                  <a16:creationId xmlns:a16="http://schemas.microsoft.com/office/drawing/2014/main" id="{E7095BB7-AF43-4B5F-BB25-CE3C4645C4B1}"/>
                </a:ext>
              </a:extLst>
            </p:cNvPr>
            <p:cNvSpPr txBox="1"/>
            <p:nvPr/>
          </p:nvSpPr>
          <p:spPr>
            <a:xfrm>
              <a:off x="8194056" y="757515"/>
              <a:ext cx="1984261" cy="369332"/>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Free Advertising</a:t>
              </a:r>
            </a:p>
          </p:txBody>
        </p:sp>
      </p:grpSp>
      <p:pic>
        <p:nvPicPr>
          <p:cNvPr id="82" name="Grafik 81" descr="Marke 4 Silhouette">
            <a:extLst>
              <a:ext uri="{FF2B5EF4-FFF2-40B4-BE49-F238E27FC236}">
                <a16:creationId xmlns:a16="http://schemas.microsoft.com/office/drawing/2014/main" id="{F07E90E7-BAC6-47C3-A11D-618D9CA6111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5918" y="4929904"/>
            <a:ext cx="1152525" cy="1152525"/>
          </a:xfrm>
          <a:prstGeom prst="rect">
            <a:avLst/>
          </a:prstGeom>
        </p:spPr>
      </p:pic>
      <p:grpSp>
        <p:nvGrpSpPr>
          <p:cNvPr id="11" name="Gruppieren 10">
            <a:extLst>
              <a:ext uri="{FF2B5EF4-FFF2-40B4-BE49-F238E27FC236}">
                <a16:creationId xmlns:a16="http://schemas.microsoft.com/office/drawing/2014/main" id="{46C58D85-8647-438F-9B9F-AA76FD2A02CD}"/>
              </a:ext>
            </a:extLst>
          </p:cNvPr>
          <p:cNvGrpSpPr/>
          <p:nvPr/>
        </p:nvGrpSpPr>
        <p:grpSpPr>
          <a:xfrm>
            <a:off x="2253486" y="4997373"/>
            <a:ext cx="4335463" cy="1017587"/>
            <a:chOff x="7113072" y="325672"/>
            <a:chExt cx="4335227" cy="1017587"/>
          </a:xfrm>
        </p:grpSpPr>
        <p:sp>
          <p:nvSpPr>
            <p:cNvPr id="30" name="Rechteck: abgerundete Ecken 29">
              <a:extLst>
                <a:ext uri="{FF2B5EF4-FFF2-40B4-BE49-F238E27FC236}">
                  <a16:creationId xmlns:a16="http://schemas.microsoft.com/office/drawing/2014/main" id="{FE09EF33-8C95-4AA7-8699-C3E964AEDB1A}"/>
                </a:ext>
              </a:extLst>
            </p:cNvPr>
            <p:cNvSpPr/>
            <p:nvPr/>
          </p:nvSpPr>
          <p:spPr>
            <a:xfrm>
              <a:off x="7113072" y="325672"/>
              <a:ext cx="4335227" cy="1017587"/>
            </a:xfrm>
            <a:prstGeom prst="round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feld 30">
              <a:extLst>
                <a:ext uri="{FF2B5EF4-FFF2-40B4-BE49-F238E27FC236}">
                  <a16:creationId xmlns:a16="http://schemas.microsoft.com/office/drawing/2014/main" id="{D6432BEA-1DF3-4DDA-93EA-DF03289A9263}"/>
                </a:ext>
              </a:extLst>
            </p:cNvPr>
            <p:cNvSpPr txBox="1"/>
            <p:nvPr/>
          </p:nvSpPr>
          <p:spPr>
            <a:xfrm>
              <a:off x="7474165" y="649799"/>
              <a:ext cx="3613040" cy="369332"/>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Establish Yourself as an Expert</a:t>
              </a:r>
            </a:p>
          </p:txBody>
        </p:sp>
      </p:grpSp>
      <p:grpSp>
        <p:nvGrpSpPr>
          <p:cNvPr id="20" name="Gruppieren 19">
            <a:extLst>
              <a:ext uri="{FF2B5EF4-FFF2-40B4-BE49-F238E27FC236}">
                <a16:creationId xmlns:a16="http://schemas.microsoft.com/office/drawing/2014/main" id="{3AC5EE79-9B5D-4774-9625-5FDA78A9CC9E}"/>
              </a:ext>
            </a:extLst>
          </p:cNvPr>
          <p:cNvGrpSpPr/>
          <p:nvPr/>
        </p:nvGrpSpPr>
        <p:grpSpPr>
          <a:xfrm>
            <a:off x="7008367" y="1331539"/>
            <a:ext cx="4276640" cy="4338638"/>
            <a:chOff x="7008367" y="1331539"/>
            <a:chExt cx="4276640" cy="4338638"/>
          </a:xfrm>
        </p:grpSpPr>
        <p:sp>
          <p:nvSpPr>
            <p:cNvPr id="93" name="Gleichschenkliges Dreieck 92">
              <a:extLst>
                <a:ext uri="{FF2B5EF4-FFF2-40B4-BE49-F238E27FC236}">
                  <a16:creationId xmlns:a16="http://schemas.microsoft.com/office/drawing/2014/main" id="{FDC7A49E-935A-4CBD-B658-770744C19F08}"/>
                </a:ext>
              </a:extLst>
            </p:cNvPr>
            <p:cNvSpPr/>
            <p:nvPr/>
          </p:nvSpPr>
          <p:spPr>
            <a:xfrm rot="5400000">
              <a:off x="5323656" y="3016250"/>
              <a:ext cx="4338638" cy="969215"/>
            </a:xfrm>
            <a:prstGeom prst="triangle">
              <a:avLst>
                <a:gd name="adj" fmla="val 5031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uppieren 18">
              <a:extLst>
                <a:ext uri="{FF2B5EF4-FFF2-40B4-BE49-F238E27FC236}">
                  <a16:creationId xmlns:a16="http://schemas.microsoft.com/office/drawing/2014/main" id="{B7327F5F-A19B-4B6E-AB72-F161AB92AC50}"/>
                </a:ext>
              </a:extLst>
            </p:cNvPr>
            <p:cNvGrpSpPr/>
            <p:nvPr/>
          </p:nvGrpSpPr>
          <p:grpSpPr>
            <a:xfrm>
              <a:off x="8292045" y="1765485"/>
              <a:ext cx="2992962" cy="3522645"/>
              <a:chOff x="8292045" y="1765485"/>
              <a:chExt cx="2992962" cy="3522645"/>
            </a:xfrm>
          </p:grpSpPr>
          <p:grpSp>
            <p:nvGrpSpPr>
              <p:cNvPr id="13" name="Gruppieren 12">
                <a:extLst>
                  <a:ext uri="{FF2B5EF4-FFF2-40B4-BE49-F238E27FC236}">
                    <a16:creationId xmlns:a16="http://schemas.microsoft.com/office/drawing/2014/main" id="{17E1C08A-E9AC-4343-AA5B-0A8F12E99373}"/>
                  </a:ext>
                </a:extLst>
              </p:cNvPr>
              <p:cNvGrpSpPr/>
              <p:nvPr/>
            </p:nvGrpSpPr>
            <p:grpSpPr>
              <a:xfrm>
                <a:off x="8292045" y="1765485"/>
                <a:ext cx="2992961" cy="1017587"/>
                <a:chOff x="7176841" y="573930"/>
                <a:chExt cx="2992961" cy="1017587"/>
              </a:xfrm>
            </p:grpSpPr>
            <p:sp>
              <p:nvSpPr>
                <p:cNvPr id="34" name="Rechteck: abgerundete Ecken 33">
                  <a:extLst>
                    <a:ext uri="{FF2B5EF4-FFF2-40B4-BE49-F238E27FC236}">
                      <a16:creationId xmlns:a16="http://schemas.microsoft.com/office/drawing/2014/main" id="{E7241AB9-52FE-4CC6-BE3E-1403133CB3FE}"/>
                    </a:ext>
                  </a:extLst>
                </p:cNvPr>
                <p:cNvSpPr/>
                <p:nvPr/>
              </p:nvSpPr>
              <p:spPr>
                <a:xfrm>
                  <a:off x="7176841" y="573930"/>
                  <a:ext cx="2992961" cy="1017587"/>
                </a:xfrm>
                <a:prstGeom prst="round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feld 34">
                  <a:extLst>
                    <a:ext uri="{FF2B5EF4-FFF2-40B4-BE49-F238E27FC236}">
                      <a16:creationId xmlns:a16="http://schemas.microsoft.com/office/drawing/2014/main" id="{66916EAD-322C-426C-AEF4-9EFBC04F3F27}"/>
                    </a:ext>
                  </a:extLst>
                </p:cNvPr>
                <p:cNvSpPr txBox="1"/>
                <p:nvPr/>
              </p:nvSpPr>
              <p:spPr>
                <a:xfrm>
                  <a:off x="7907727" y="898057"/>
                  <a:ext cx="1531188"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Job Hunting</a:t>
                  </a:r>
                </a:p>
              </p:txBody>
            </p:sp>
          </p:grpSp>
          <p:grpSp>
            <p:nvGrpSpPr>
              <p:cNvPr id="38" name="Gruppieren 37">
                <a:extLst>
                  <a:ext uri="{FF2B5EF4-FFF2-40B4-BE49-F238E27FC236}">
                    <a16:creationId xmlns:a16="http://schemas.microsoft.com/office/drawing/2014/main" id="{2B55E747-FE5B-44EF-B657-C7F7D3238A21}"/>
                  </a:ext>
                </a:extLst>
              </p:cNvPr>
              <p:cNvGrpSpPr/>
              <p:nvPr/>
            </p:nvGrpSpPr>
            <p:grpSpPr>
              <a:xfrm>
                <a:off x="8292046" y="3018014"/>
                <a:ext cx="2992961" cy="1017587"/>
                <a:chOff x="6537613" y="435301"/>
                <a:chExt cx="2992961" cy="1017587"/>
              </a:xfrm>
            </p:grpSpPr>
            <p:sp>
              <p:nvSpPr>
                <p:cNvPr id="39" name="Rechteck: abgerundete Ecken 38">
                  <a:extLst>
                    <a:ext uri="{FF2B5EF4-FFF2-40B4-BE49-F238E27FC236}">
                      <a16:creationId xmlns:a16="http://schemas.microsoft.com/office/drawing/2014/main" id="{B9ACD2A9-979C-406E-B9A2-26DE514ED4E4}"/>
                    </a:ext>
                  </a:extLst>
                </p:cNvPr>
                <p:cNvSpPr/>
                <p:nvPr/>
              </p:nvSpPr>
              <p:spPr>
                <a:xfrm>
                  <a:off x="6537613" y="435301"/>
                  <a:ext cx="2992961" cy="1017587"/>
                </a:xfrm>
                <a:prstGeom prst="round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feld 40">
                  <a:extLst>
                    <a:ext uri="{FF2B5EF4-FFF2-40B4-BE49-F238E27FC236}">
                      <a16:creationId xmlns:a16="http://schemas.microsoft.com/office/drawing/2014/main" id="{249E5CE5-83E5-4502-81B4-9E0B94073216}"/>
                    </a:ext>
                  </a:extLst>
                </p:cNvPr>
                <p:cNvSpPr txBox="1"/>
                <p:nvPr/>
              </p:nvSpPr>
              <p:spPr>
                <a:xfrm>
                  <a:off x="7133847" y="759428"/>
                  <a:ext cx="1800493"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Collaborations</a:t>
                  </a:r>
                </a:p>
              </p:txBody>
            </p:sp>
          </p:grpSp>
          <p:grpSp>
            <p:nvGrpSpPr>
              <p:cNvPr id="43" name="Gruppieren 42">
                <a:extLst>
                  <a:ext uri="{FF2B5EF4-FFF2-40B4-BE49-F238E27FC236}">
                    <a16:creationId xmlns:a16="http://schemas.microsoft.com/office/drawing/2014/main" id="{A9954D40-C467-4430-949A-61A19639C9F6}"/>
                  </a:ext>
                </a:extLst>
              </p:cNvPr>
              <p:cNvGrpSpPr/>
              <p:nvPr/>
            </p:nvGrpSpPr>
            <p:grpSpPr>
              <a:xfrm>
                <a:off x="8292045" y="4270543"/>
                <a:ext cx="2992961" cy="1017587"/>
                <a:chOff x="6537613" y="435301"/>
                <a:chExt cx="2992961" cy="1017587"/>
              </a:xfrm>
            </p:grpSpPr>
            <p:sp>
              <p:nvSpPr>
                <p:cNvPr id="44" name="Rechteck: abgerundete Ecken 43">
                  <a:extLst>
                    <a:ext uri="{FF2B5EF4-FFF2-40B4-BE49-F238E27FC236}">
                      <a16:creationId xmlns:a16="http://schemas.microsoft.com/office/drawing/2014/main" id="{F7D9735C-D97B-4E58-9500-C995D327159C}"/>
                    </a:ext>
                  </a:extLst>
                </p:cNvPr>
                <p:cNvSpPr/>
                <p:nvPr/>
              </p:nvSpPr>
              <p:spPr>
                <a:xfrm>
                  <a:off x="6537613" y="435301"/>
                  <a:ext cx="2992961" cy="1017587"/>
                </a:xfrm>
                <a:prstGeom prst="round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feld 44">
                  <a:extLst>
                    <a:ext uri="{FF2B5EF4-FFF2-40B4-BE49-F238E27FC236}">
                      <a16:creationId xmlns:a16="http://schemas.microsoft.com/office/drawing/2014/main" id="{736849BF-37B4-4F9A-89F2-2D14424D12DF}"/>
                    </a:ext>
                  </a:extLst>
                </p:cNvPr>
                <p:cNvSpPr txBox="1"/>
                <p:nvPr/>
              </p:nvSpPr>
              <p:spPr>
                <a:xfrm>
                  <a:off x="7826344" y="759428"/>
                  <a:ext cx="415498" cy="369332"/>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a:t>
                  </a:r>
                </a:p>
              </p:txBody>
            </p:sp>
          </p:grpSp>
        </p:grpSp>
      </p:grpSp>
    </p:spTree>
    <p:extLst>
      <p:ext uri="{BB962C8B-B14F-4D97-AF65-F5344CB8AC3E}">
        <p14:creationId xmlns:p14="http://schemas.microsoft.com/office/powerpoint/2010/main" val="1929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E5F86235-A94D-4050-8F2D-98175F2B76AC}"/>
              </a:ext>
            </a:extLst>
          </p:cNvPr>
          <p:cNvGraphicFramePr>
            <a:graphicFrameLocks noChangeAspect="1"/>
          </p:cNvGraphicFramePr>
          <p:nvPr>
            <p:custDataLst>
              <p:tags r:id="rId2"/>
            </p:custDataLst>
            <p:extLst>
              <p:ext uri="{D42A27DB-BD31-4B8C-83A1-F6EECF244321}">
                <p14:modId xmlns:p14="http://schemas.microsoft.com/office/powerpoint/2010/main" val="4663875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828" name="think-cell Folie" r:id="rId5" imgW="416" imgH="416" progId="TCLayout.ActiveDocument.1">
                  <p:embed/>
                </p:oleObj>
              </mc:Choice>
              <mc:Fallback>
                <p:oleObj name="think-cell Folie" r:id="rId5" imgW="416" imgH="416" progId="TCLayout.ActiveDocument.1">
                  <p:embed/>
                  <p:pic>
                    <p:nvPicPr>
                      <p:cNvPr id="3" name="Objekt 2" hidden="1">
                        <a:extLst>
                          <a:ext uri="{FF2B5EF4-FFF2-40B4-BE49-F238E27FC236}">
                            <a16:creationId xmlns:a16="http://schemas.microsoft.com/office/drawing/2014/main" id="{E5F86235-A94D-4050-8F2D-98175F2B76A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42436D31-0CF8-463E-B5D7-705EEF632938}"/>
              </a:ext>
            </a:extLst>
          </p:cNvPr>
          <p:cNvSpPr>
            <a:spLocks noGrp="1"/>
          </p:cNvSpPr>
          <p:nvPr>
            <p:ph type="sldNum" sz="quarter" idx="12"/>
          </p:nvPr>
        </p:nvSpPr>
        <p:spPr/>
        <p:txBody>
          <a:bodyPr/>
          <a:lstStyle/>
          <a:p>
            <a:fld id="{59549590-1E34-4AE1-AA15-60B76DDD0ACA}" type="slidenum">
              <a:rPr lang="en-US" smtClean="0"/>
              <a:t>9</a:t>
            </a:fld>
            <a:endParaRPr lang="en-US"/>
          </a:p>
        </p:txBody>
      </p:sp>
      <p:sp>
        <p:nvSpPr>
          <p:cNvPr id="5" name="Rectangle 4">
            <a:extLst>
              <a:ext uri="{FF2B5EF4-FFF2-40B4-BE49-F238E27FC236}">
                <a16:creationId xmlns:a16="http://schemas.microsoft.com/office/drawing/2014/main" id="{B02B75AF-85D3-482E-BC05-D4DF13445A8C}"/>
              </a:ext>
            </a:extLst>
          </p:cNvPr>
          <p:cNvSpPr/>
          <p:nvPr/>
        </p:nvSpPr>
        <p:spPr>
          <a:xfrm>
            <a:off x="127819" y="136525"/>
            <a:ext cx="11946194" cy="658495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feld 18">
            <a:extLst>
              <a:ext uri="{FF2B5EF4-FFF2-40B4-BE49-F238E27FC236}">
                <a16:creationId xmlns:a16="http://schemas.microsoft.com/office/drawing/2014/main" id="{8AC97F47-F177-414C-A9FE-81512D99AB7E}"/>
              </a:ext>
            </a:extLst>
          </p:cNvPr>
          <p:cNvSpPr txBox="1"/>
          <p:nvPr/>
        </p:nvSpPr>
        <p:spPr>
          <a:xfrm>
            <a:off x="5929330" y="5862452"/>
            <a:ext cx="5563126" cy="400110"/>
          </a:xfrm>
          <a:prstGeom prst="rect">
            <a:avLst/>
          </a:prstGeom>
          <a:noFill/>
        </p:spPr>
        <p:txBody>
          <a:bodyPr wrap="none" rtlCol="0">
            <a:spAutoFit/>
          </a:bodyPr>
          <a:lstStyle/>
          <a:p>
            <a:r>
              <a:rPr lang="en-US" sz="2000" dirty="0">
                <a:solidFill>
                  <a:srgbClr val="7030A0"/>
                </a:solidFill>
              </a:rPr>
              <a:t>The way a typical </a:t>
            </a:r>
            <a:r>
              <a:rPr lang="en-US" sz="2000" b="1" dirty="0">
                <a:solidFill>
                  <a:srgbClr val="7030A0"/>
                </a:solidFill>
              </a:rPr>
              <a:t>job hunter </a:t>
            </a:r>
            <a:r>
              <a:rPr lang="en-US" sz="2000" dirty="0">
                <a:solidFill>
                  <a:srgbClr val="7030A0"/>
                </a:solidFill>
              </a:rPr>
              <a:t>prefers to fill a vacancy</a:t>
            </a:r>
          </a:p>
        </p:txBody>
      </p:sp>
      <p:grpSp>
        <p:nvGrpSpPr>
          <p:cNvPr id="22" name="Gruppieren 21">
            <a:extLst>
              <a:ext uri="{FF2B5EF4-FFF2-40B4-BE49-F238E27FC236}">
                <a16:creationId xmlns:a16="http://schemas.microsoft.com/office/drawing/2014/main" id="{782CB8F3-3BB3-4304-B43F-4F09B4773A9D}"/>
              </a:ext>
            </a:extLst>
          </p:cNvPr>
          <p:cNvGrpSpPr/>
          <p:nvPr/>
        </p:nvGrpSpPr>
        <p:grpSpPr>
          <a:xfrm>
            <a:off x="1975610" y="4350319"/>
            <a:ext cx="3764633" cy="412704"/>
            <a:chOff x="1975610" y="4351947"/>
            <a:chExt cx="3764633" cy="412704"/>
          </a:xfrm>
        </p:grpSpPr>
        <p:sp>
          <p:nvSpPr>
            <p:cNvPr id="39" name="Textfeld 38">
              <a:extLst>
                <a:ext uri="{FF2B5EF4-FFF2-40B4-BE49-F238E27FC236}">
                  <a16:creationId xmlns:a16="http://schemas.microsoft.com/office/drawing/2014/main" id="{2206BB34-8AAC-40BC-BCA4-9FD469D7090B}"/>
                </a:ext>
              </a:extLst>
            </p:cNvPr>
            <p:cNvSpPr txBox="1"/>
            <p:nvPr/>
          </p:nvSpPr>
          <p:spPr>
            <a:xfrm>
              <a:off x="1975610" y="4364541"/>
              <a:ext cx="3369513" cy="400110"/>
            </a:xfrm>
            <a:prstGeom prst="rect">
              <a:avLst/>
            </a:prstGeom>
            <a:noFill/>
          </p:spPr>
          <p:txBody>
            <a:bodyPr wrap="none" rtlCol="0">
              <a:spAutoFit/>
            </a:bodyPr>
            <a:lstStyle/>
            <a:p>
              <a:pPr algn="r"/>
              <a:r>
                <a:rPr lang="en-US" sz="2000" dirty="0"/>
                <a:t>Using an Ad, They Have Placed</a:t>
              </a:r>
            </a:p>
          </p:txBody>
        </p:sp>
        <p:pic>
          <p:nvPicPr>
            <p:cNvPr id="12" name="Grafik 11" descr="Marke 5 mit einfarbiger Füllung">
              <a:extLst>
                <a:ext uri="{FF2B5EF4-FFF2-40B4-BE49-F238E27FC236}">
                  <a16:creationId xmlns:a16="http://schemas.microsoft.com/office/drawing/2014/main" id="{FACE2514-4B0C-4D7E-AA7A-F9C05AA003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29627" y="4351947"/>
              <a:ext cx="410616" cy="410616"/>
            </a:xfrm>
            <a:prstGeom prst="rect">
              <a:avLst/>
            </a:prstGeom>
          </p:spPr>
        </p:pic>
      </p:grpSp>
      <p:grpSp>
        <p:nvGrpSpPr>
          <p:cNvPr id="18" name="Gruppieren 17">
            <a:extLst>
              <a:ext uri="{FF2B5EF4-FFF2-40B4-BE49-F238E27FC236}">
                <a16:creationId xmlns:a16="http://schemas.microsoft.com/office/drawing/2014/main" id="{5C120279-71DE-4326-AE3E-2B1971020EB5}"/>
              </a:ext>
            </a:extLst>
          </p:cNvPr>
          <p:cNvGrpSpPr/>
          <p:nvPr/>
        </p:nvGrpSpPr>
        <p:grpSpPr>
          <a:xfrm>
            <a:off x="3955896" y="2092571"/>
            <a:ext cx="1784347" cy="410616"/>
            <a:chOff x="3955896" y="2093031"/>
            <a:chExt cx="1784347" cy="410616"/>
          </a:xfrm>
        </p:grpSpPr>
        <p:pic>
          <p:nvPicPr>
            <p:cNvPr id="24" name="Grafik 23" descr="Abzeichen mit einfarbiger Füllung">
              <a:extLst>
                <a:ext uri="{FF2B5EF4-FFF2-40B4-BE49-F238E27FC236}">
                  <a16:creationId xmlns:a16="http://schemas.microsoft.com/office/drawing/2014/main" id="{F0D166D0-D78F-4360-B7D0-C300E2F1EFE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29627" y="2093031"/>
              <a:ext cx="410616" cy="410616"/>
            </a:xfrm>
            <a:prstGeom prst="rect">
              <a:avLst/>
            </a:prstGeom>
          </p:spPr>
        </p:pic>
        <p:sp>
          <p:nvSpPr>
            <p:cNvPr id="42" name="Textfeld 41">
              <a:extLst>
                <a:ext uri="{FF2B5EF4-FFF2-40B4-BE49-F238E27FC236}">
                  <a16:creationId xmlns:a16="http://schemas.microsoft.com/office/drawing/2014/main" id="{6BB8AD20-8600-4B12-8EC1-7DD87B4598C7}"/>
                </a:ext>
              </a:extLst>
            </p:cNvPr>
            <p:cNvSpPr txBox="1"/>
            <p:nvPr/>
          </p:nvSpPr>
          <p:spPr>
            <a:xfrm>
              <a:off x="3955896" y="2099997"/>
              <a:ext cx="1389227" cy="400110"/>
            </a:xfrm>
            <a:prstGeom prst="rect">
              <a:avLst/>
            </a:prstGeom>
            <a:noFill/>
          </p:spPr>
          <p:txBody>
            <a:bodyPr wrap="none" rtlCol="0">
              <a:spAutoFit/>
            </a:bodyPr>
            <a:lstStyle/>
            <a:p>
              <a:pPr algn="r"/>
              <a:r>
                <a:rPr lang="en-US" sz="2000" dirty="0"/>
                <a:t>Using Proof</a:t>
              </a:r>
            </a:p>
          </p:txBody>
        </p:sp>
      </p:grpSp>
      <p:grpSp>
        <p:nvGrpSpPr>
          <p:cNvPr id="20" name="Gruppieren 19">
            <a:extLst>
              <a:ext uri="{FF2B5EF4-FFF2-40B4-BE49-F238E27FC236}">
                <a16:creationId xmlns:a16="http://schemas.microsoft.com/office/drawing/2014/main" id="{59BEFA55-EB7C-4D69-9ABA-8D874D3A9DAA}"/>
              </a:ext>
            </a:extLst>
          </p:cNvPr>
          <p:cNvGrpSpPr/>
          <p:nvPr/>
        </p:nvGrpSpPr>
        <p:grpSpPr>
          <a:xfrm>
            <a:off x="743862" y="2845083"/>
            <a:ext cx="4996381" cy="410616"/>
            <a:chOff x="743862" y="2846003"/>
            <a:chExt cx="4996381" cy="410616"/>
          </a:xfrm>
        </p:grpSpPr>
        <p:sp>
          <p:nvSpPr>
            <p:cNvPr id="41" name="Textfeld 40">
              <a:extLst>
                <a:ext uri="{FF2B5EF4-FFF2-40B4-BE49-F238E27FC236}">
                  <a16:creationId xmlns:a16="http://schemas.microsoft.com/office/drawing/2014/main" id="{3AF907DD-7603-41A0-9241-8C3B748220B5}"/>
                </a:ext>
              </a:extLst>
            </p:cNvPr>
            <p:cNvSpPr txBox="1"/>
            <p:nvPr/>
          </p:nvSpPr>
          <p:spPr>
            <a:xfrm>
              <a:off x="743862" y="2854845"/>
              <a:ext cx="4601261" cy="400110"/>
            </a:xfrm>
            <a:prstGeom prst="rect">
              <a:avLst/>
            </a:prstGeom>
            <a:noFill/>
          </p:spPr>
          <p:txBody>
            <a:bodyPr wrap="none" rtlCol="0">
              <a:spAutoFit/>
            </a:bodyPr>
            <a:lstStyle/>
            <a:p>
              <a:pPr algn="r"/>
              <a:r>
                <a:rPr lang="en-US" sz="2000" dirty="0"/>
                <a:t>Using a Best Friend or Business Colleagues</a:t>
              </a:r>
            </a:p>
          </p:txBody>
        </p:sp>
        <p:pic>
          <p:nvPicPr>
            <p:cNvPr id="16" name="Grafik 15" descr="Marke 3 mit einfarbiger Füllung">
              <a:extLst>
                <a:ext uri="{FF2B5EF4-FFF2-40B4-BE49-F238E27FC236}">
                  <a16:creationId xmlns:a16="http://schemas.microsoft.com/office/drawing/2014/main" id="{73046934-1321-444D-A1D2-BE6F1D66A41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29627" y="2846003"/>
              <a:ext cx="410616" cy="410616"/>
            </a:xfrm>
            <a:prstGeom prst="rect">
              <a:avLst/>
            </a:prstGeom>
          </p:spPr>
        </p:pic>
      </p:grpSp>
      <p:grpSp>
        <p:nvGrpSpPr>
          <p:cNvPr id="21" name="Gruppieren 20">
            <a:extLst>
              <a:ext uri="{FF2B5EF4-FFF2-40B4-BE49-F238E27FC236}">
                <a16:creationId xmlns:a16="http://schemas.microsoft.com/office/drawing/2014/main" id="{DB8F0F15-113D-4D56-A409-1E1B561ADF04}"/>
              </a:ext>
            </a:extLst>
          </p:cNvPr>
          <p:cNvGrpSpPr/>
          <p:nvPr/>
        </p:nvGrpSpPr>
        <p:grpSpPr>
          <a:xfrm>
            <a:off x="2270948" y="3597595"/>
            <a:ext cx="3469295" cy="410828"/>
            <a:chOff x="2270948" y="3598975"/>
            <a:chExt cx="3469295" cy="410828"/>
          </a:xfrm>
        </p:grpSpPr>
        <p:pic>
          <p:nvPicPr>
            <p:cNvPr id="14" name="Grafik 13" descr="Marke 4 mit einfarbiger Füllung">
              <a:extLst>
                <a:ext uri="{FF2B5EF4-FFF2-40B4-BE49-F238E27FC236}">
                  <a16:creationId xmlns:a16="http://schemas.microsoft.com/office/drawing/2014/main" id="{AF093581-FC81-4F13-8848-513FA536A8A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29627" y="3598975"/>
              <a:ext cx="410616" cy="410616"/>
            </a:xfrm>
            <a:prstGeom prst="rect">
              <a:avLst/>
            </a:prstGeom>
          </p:spPr>
        </p:pic>
        <p:sp>
          <p:nvSpPr>
            <p:cNvPr id="43" name="Textfeld 42">
              <a:extLst>
                <a:ext uri="{FF2B5EF4-FFF2-40B4-BE49-F238E27FC236}">
                  <a16:creationId xmlns:a16="http://schemas.microsoft.com/office/drawing/2014/main" id="{D86911DD-70E0-42E3-8975-CAC9937FB362}"/>
                </a:ext>
              </a:extLst>
            </p:cNvPr>
            <p:cNvSpPr txBox="1"/>
            <p:nvPr/>
          </p:nvSpPr>
          <p:spPr>
            <a:xfrm>
              <a:off x="2270948" y="3609693"/>
              <a:ext cx="3074175" cy="400110"/>
            </a:xfrm>
            <a:prstGeom prst="rect">
              <a:avLst/>
            </a:prstGeom>
            <a:noFill/>
          </p:spPr>
          <p:txBody>
            <a:bodyPr wrap="none" rtlCol="0">
              <a:spAutoFit/>
            </a:bodyPr>
            <a:lstStyle/>
            <a:p>
              <a:pPr algn="r"/>
              <a:r>
                <a:rPr lang="en-US" sz="2000" dirty="0"/>
                <a:t>Using an Agency, They Trust</a:t>
              </a:r>
            </a:p>
          </p:txBody>
        </p:sp>
      </p:grpSp>
      <p:grpSp>
        <p:nvGrpSpPr>
          <p:cNvPr id="23" name="Gruppieren 22">
            <a:extLst>
              <a:ext uri="{FF2B5EF4-FFF2-40B4-BE49-F238E27FC236}">
                <a16:creationId xmlns:a16="http://schemas.microsoft.com/office/drawing/2014/main" id="{98D16795-B996-4727-9427-417A9CBC84AF}"/>
              </a:ext>
            </a:extLst>
          </p:cNvPr>
          <p:cNvGrpSpPr/>
          <p:nvPr/>
        </p:nvGrpSpPr>
        <p:grpSpPr>
          <a:xfrm>
            <a:off x="3509043" y="5104920"/>
            <a:ext cx="2231200" cy="414580"/>
            <a:chOff x="3509043" y="5104920"/>
            <a:chExt cx="2231200" cy="414580"/>
          </a:xfrm>
        </p:grpSpPr>
        <p:sp>
          <p:nvSpPr>
            <p:cNvPr id="38" name="Textfeld 37">
              <a:extLst>
                <a:ext uri="{FF2B5EF4-FFF2-40B4-BE49-F238E27FC236}">
                  <a16:creationId xmlns:a16="http://schemas.microsoft.com/office/drawing/2014/main" id="{7FEF23FA-A804-43C4-9F93-3D4A4B2E2C58}"/>
                </a:ext>
              </a:extLst>
            </p:cNvPr>
            <p:cNvSpPr txBox="1"/>
            <p:nvPr/>
          </p:nvSpPr>
          <p:spPr>
            <a:xfrm>
              <a:off x="3509043" y="5119390"/>
              <a:ext cx="1836080" cy="400110"/>
            </a:xfrm>
            <a:prstGeom prst="rect">
              <a:avLst/>
            </a:prstGeom>
            <a:noFill/>
          </p:spPr>
          <p:txBody>
            <a:bodyPr wrap="none" rtlCol="0">
              <a:spAutoFit/>
            </a:bodyPr>
            <a:lstStyle/>
            <a:p>
              <a:pPr algn="r"/>
              <a:r>
                <a:rPr lang="en-US" sz="2000" dirty="0"/>
                <a:t>Using a Resume</a:t>
              </a:r>
            </a:p>
          </p:txBody>
        </p:sp>
        <p:pic>
          <p:nvPicPr>
            <p:cNvPr id="28" name="Grafik 27" descr="Marke 6 mit einfarbiger Füllung">
              <a:extLst>
                <a:ext uri="{FF2B5EF4-FFF2-40B4-BE49-F238E27FC236}">
                  <a16:creationId xmlns:a16="http://schemas.microsoft.com/office/drawing/2014/main" id="{F1E8CA62-BB3F-40E9-A9EC-9D679B4232B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329627" y="5104920"/>
              <a:ext cx="410616" cy="410616"/>
            </a:xfrm>
            <a:prstGeom prst="rect">
              <a:avLst/>
            </a:prstGeom>
          </p:spPr>
        </p:pic>
      </p:grpSp>
      <p:grpSp>
        <p:nvGrpSpPr>
          <p:cNvPr id="17" name="Gruppieren 16">
            <a:extLst>
              <a:ext uri="{FF2B5EF4-FFF2-40B4-BE49-F238E27FC236}">
                <a16:creationId xmlns:a16="http://schemas.microsoft.com/office/drawing/2014/main" id="{D659D5B1-D659-428B-A826-1E7431136136}"/>
              </a:ext>
            </a:extLst>
          </p:cNvPr>
          <p:cNvGrpSpPr/>
          <p:nvPr/>
        </p:nvGrpSpPr>
        <p:grpSpPr>
          <a:xfrm>
            <a:off x="3856509" y="1340059"/>
            <a:ext cx="1883734" cy="410616"/>
            <a:chOff x="3856509" y="1340059"/>
            <a:chExt cx="1883734" cy="410616"/>
          </a:xfrm>
        </p:grpSpPr>
        <p:pic>
          <p:nvPicPr>
            <p:cNvPr id="26" name="Grafik 25" descr="Marke 1 mit einfarbiger Füllung">
              <a:extLst>
                <a:ext uri="{FF2B5EF4-FFF2-40B4-BE49-F238E27FC236}">
                  <a16:creationId xmlns:a16="http://schemas.microsoft.com/office/drawing/2014/main" id="{D68CDAE8-4E33-4346-8493-28F9B986F82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329627" y="1340059"/>
              <a:ext cx="410616" cy="410616"/>
            </a:xfrm>
            <a:prstGeom prst="rect">
              <a:avLst/>
            </a:prstGeom>
          </p:spPr>
        </p:pic>
        <p:sp>
          <p:nvSpPr>
            <p:cNvPr id="44" name="Textfeld 43">
              <a:extLst>
                <a:ext uri="{FF2B5EF4-FFF2-40B4-BE49-F238E27FC236}">
                  <a16:creationId xmlns:a16="http://schemas.microsoft.com/office/drawing/2014/main" id="{CFEE8726-C6CD-47F7-AED3-A44E47B2FB1E}"/>
                </a:ext>
              </a:extLst>
            </p:cNvPr>
            <p:cNvSpPr txBox="1"/>
            <p:nvPr/>
          </p:nvSpPr>
          <p:spPr>
            <a:xfrm>
              <a:off x="3856509" y="1345149"/>
              <a:ext cx="1488614" cy="400110"/>
            </a:xfrm>
            <a:prstGeom prst="rect">
              <a:avLst/>
            </a:prstGeom>
            <a:noFill/>
          </p:spPr>
          <p:txBody>
            <a:bodyPr wrap="none" rtlCol="0">
              <a:spAutoFit/>
            </a:bodyPr>
            <a:lstStyle/>
            <a:p>
              <a:pPr algn="r"/>
              <a:r>
                <a:rPr lang="en-US" sz="2000" dirty="0"/>
                <a:t>From Within</a:t>
              </a:r>
            </a:p>
          </p:txBody>
        </p:sp>
      </p:grpSp>
      <p:sp>
        <p:nvSpPr>
          <p:cNvPr id="46" name="Textfeld 45">
            <a:extLst>
              <a:ext uri="{FF2B5EF4-FFF2-40B4-BE49-F238E27FC236}">
                <a16:creationId xmlns:a16="http://schemas.microsoft.com/office/drawing/2014/main" id="{304A4ED9-B91E-48DF-90B7-2931A07E978C}"/>
              </a:ext>
            </a:extLst>
          </p:cNvPr>
          <p:cNvSpPr txBox="1"/>
          <p:nvPr/>
        </p:nvSpPr>
        <p:spPr>
          <a:xfrm>
            <a:off x="892973" y="1391315"/>
            <a:ext cx="2369803" cy="707886"/>
          </a:xfrm>
          <a:prstGeom prst="rect">
            <a:avLst/>
          </a:prstGeom>
          <a:noFill/>
        </p:spPr>
        <p:txBody>
          <a:bodyPr wrap="square" rtlCol="0">
            <a:spAutoFit/>
          </a:bodyPr>
          <a:lstStyle/>
          <a:p>
            <a:r>
              <a:rPr lang="en-US" sz="2000" dirty="0">
                <a:solidFill>
                  <a:srgbClr val="FF0000"/>
                </a:solidFill>
              </a:rPr>
              <a:t>Employers’ main value/concern is </a:t>
            </a:r>
            <a:r>
              <a:rPr lang="en-US" sz="2000" b="1" dirty="0">
                <a:solidFill>
                  <a:srgbClr val="FF0000"/>
                </a:solidFill>
              </a:rPr>
              <a:t>risk</a:t>
            </a:r>
          </a:p>
        </p:txBody>
      </p:sp>
      <p:sp>
        <p:nvSpPr>
          <p:cNvPr id="47" name="Textfeld 46">
            <a:extLst>
              <a:ext uri="{FF2B5EF4-FFF2-40B4-BE49-F238E27FC236}">
                <a16:creationId xmlns:a16="http://schemas.microsoft.com/office/drawing/2014/main" id="{37A95540-59EC-465C-BA7A-1D52F0282337}"/>
              </a:ext>
            </a:extLst>
          </p:cNvPr>
          <p:cNvSpPr txBox="1"/>
          <p:nvPr/>
        </p:nvSpPr>
        <p:spPr>
          <a:xfrm>
            <a:off x="7921124" y="4753729"/>
            <a:ext cx="2553149" cy="707886"/>
          </a:xfrm>
          <a:prstGeom prst="rect">
            <a:avLst/>
          </a:prstGeom>
          <a:noFill/>
        </p:spPr>
        <p:txBody>
          <a:bodyPr wrap="square" rtlCol="0">
            <a:spAutoFit/>
          </a:bodyPr>
          <a:lstStyle/>
          <a:p>
            <a:r>
              <a:rPr lang="en-US" sz="2000" dirty="0">
                <a:solidFill>
                  <a:srgbClr val="7030A0"/>
                </a:solidFill>
              </a:rPr>
              <a:t>Job hunters’ main value/concern is </a:t>
            </a:r>
            <a:r>
              <a:rPr lang="en-US" sz="2000" b="1" dirty="0">
                <a:solidFill>
                  <a:srgbClr val="7030A0"/>
                </a:solidFill>
              </a:rPr>
              <a:t>time</a:t>
            </a:r>
          </a:p>
        </p:txBody>
      </p:sp>
      <p:sp>
        <p:nvSpPr>
          <p:cNvPr id="2" name="Pfeil: nach oben 1">
            <a:extLst>
              <a:ext uri="{FF2B5EF4-FFF2-40B4-BE49-F238E27FC236}">
                <a16:creationId xmlns:a16="http://schemas.microsoft.com/office/drawing/2014/main" id="{79E664CC-B898-482A-8429-C5D1EAC9B744}"/>
              </a:ext>
            </a:extLst>
          </p:cNvPr>
          <p:cNvSpPr/>
          <p:nvPr/>
        </p:nvSpPr>
        <p:spPr>
          <a:xfrm>
            <a:off x="6805489" y="1335932"/>
            <a:ext cx="720436" cy="4179604"/>
          </a:xfrm>
          <a:prstGeom prst="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feld 7">
            <a:extLst>
              <a:ext uri="{FF2B5EF4-FFF2-40B4-BE49-F238E27FC236}">
                <a16:creationId xmlns:a16="http://schemas.microsoft.com/office/drawing/2014/main" id="{312279F8-CC66-4675-B282-0A0277570887}"/>
              </a:ext>
            </a:extLst>
          </p:cNvPr>
          <p:cNvSpPr txBox="1"/>
          <p:nvPr/>
        </p:nvSpPr>
        <p:spPr>
          <a:xfrm>
            <a:off x="443753" y="556171"/>
            <a:ext cx="5462778" cy="400110"/>
          </a:xfrm>
          <a:prstGeom prst="rect">
            <a:avLst/>
          </a:prstGeom>
          <a:noFill/>
        </p:spPr>
        <p:txBody>
          <a:bodyPr wrap="none" rtlCol="0">
            <a:spAutoFit/>
          </a:bodyPr>
          <a:lstStyle/>
          <a:p>
            <a:r>
              <a:rPr lang="en-US" sz="2000" dirty="0">
                <a:solidFill>
                  <a:srgbClr val="FF0000"/>
                </a:solidFill>
              </a:rPr>
              <a:t>The way a typical </a:t>
            </a:r>
            <a:r>
              <a:rPr lang="en-US" sz="2000" b="1" dirty="0">
                <a:solidFill>
                  <a:srgbClr val="FF0000"/>
                </a:solidFill>
              </a:rPr>
              <a:t>employer</a:t>
            </a:r>
            <a:r>
              <a:rPr lang="en-US" sz="2000" dirty="0">
                <a:solidFill>
                  <a:srgbClr val="FF0000"/>
                </a:solidFill>
              </a:rPr>
              <a:t> prefers to fill a vacancy</a:t>
            </a:r>
          </a:p>
        </p:txBody>
      </p:sp>
      <p:sp>
        <p:nvSpPr>
          <p:cNvPr id="25" name="Pfeil: nach oben 24">
            <a:extLst>
              <a:ext uri="{FF2B5EF4-FFF2-40B4-BE49-F238E27FC236}">
                <a16:creationId xmlns:a16="http://schemas.microsoft.com/office/drawing/2014/main" id="{41357F1A-9FF7-4929-A4AD-EE46E2FA2C05}"/>
              </a:ext>
            </a:extLst>
          </p:cNvPr>
          <p:cNvSpPr/>
          <p:nvPr/>
        </p:nvSpPr>
        <p:spPr>
          <a:xfrm rot="10800000">
            <a:off x="6038243" y="1335932"/>
            <a:ext cx="720436" cy="417960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97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6" grpId="0"/>
      <p:bldP spid="47" grpId="0"/>
      <p:bldP spid="2" grpId="0" animBg="1"/>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IMING" val="|0.6"/>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IMING" val="|0.6"/>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IMING" val="|0.6"/>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F44ED58F74A8A4FBE8B822C07A27279" ma:contentTypeVersion="13" ma:contentTypeDescription="Create a new document." ma:contentTypeScope="" ma:versionID="ed3786b540651f616494049c94b25e21">
  <xsd:schema xmlns:xsd="http://www.w3.org/2001/XMLSchema" xmlns:xs="http://www.w3.org/2001/XMLSchema" xmlns:p="http://schemas.microsoft.com/office/2006/metadata/properties" xmlns:ns2="acf4ba22-33d1-47c1-a113-e5096c88b0d7" xmlns:ns3="ccb969a5-d7d5-4d9e-b4a7-627714f359c4" targetNamespace="http://schemas.microsoft.com/office/2006/metadata/properties" ma:root="true" ma:fieldsID="aed46dbf8def07d8a1877581fed1486c" ns2:_="" ns3:_="">
    <xsd:import namespace="acf4ba22-33d1-47c1-a113-e5096c88b0d7"/>
    <xsd:import namespace="ccb969a5-d7d5-4d9e-b4a7-627714f359c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f4ba22-33d1-47c1-a113-e5096c88b0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cb969a5-d7d5-4d9e-b4a7-627714f359c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5DFB7A-83B3-4634-B5D7-1FB149F0A34B}">
  <ds:schemaRefs>
    <ds:schemaRef ds:uri="http://schemas.microsoft.com/sharepoint/v3/contenttype/forms"/>
  </ds:schemaRefs>
</ds:datastoreItem>
</file>

<file path=customXml/itemProps2.xml><?xml version="1.0" encoding="utf-8"?>
<ds:datastoreItem xmlns:ds="http://schemas.openxmlformats.org/officeDocument/2006/customXml" ds:itemID="{3F8D15B6-952B-4D3A-B049-AF61F880A0EB}">
  <ds:schemaRefs>
    <ds:schemaRef ds:uri="http://purl.org/dc/elements/1.1/"/>
    <ds:schemaRef ds:uri="http://schemas.microsoft.com/office/2006/metadata/properties"/>
    <ds:schemaRef ds:uri="http://schemas.microsoft.com/office/2006/documentManagement/types"/>
    <ds:schemaRef ds:uri="http://purl.org/dc/terms/"/>
    <ds:schemaRef ds:uri="acf4ba22-33d1-47c1-a113-e5096c88b0d7"/>
    <ds:schemaRef ds:uri="http://purl.org/dc/dcmitype/"/>
    <ds:schemaRef ds:uri="ccb969a5-d7d5-4d9e-b4a7-627714f359c4"/>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A31153E-3765-44C0-9EED-7240984DA2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f4ba22-33d1-47c1-a113-e5096c88b0d7"/>
    <ds:schemaRef ds:uri="ccb969a5-d7d5-4d9e-b4a7-627714f359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6d0d7e5-9e1e-4dfe-879d-72365f5b5702}" enabled="1" method="Privileged" siteId="{28042244-bb51-4cd6-8034-7776fa3703e8}" contentBits="0" removed="0"/>
</clbl:labelList>
</file>

<file path=docProps/app.xml><?xml version="1.0" encoding="utf-8"?>
<Properties xmlns="http://schemas.openxmlformats.org/officeDocument/2006/extended-properties" xmlns:vt="http://schemas.openxmlformats.org/officeDocument/2006/docPropsVTypes">
  <TotalTime>0</TotalTime>
  <Words>2067</Words>
  <Application>Microsoft Office PowerPoint</Application>
  <PresentationFormat>Breitbild</PresentationFormat>
  <Paragraphs>194</Paragraphs>
  <Slides>35</Slides>
  <Notes>27</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35</vt:i4>
      </vt:variant>
    </vt:vector>
  </HeadingPairs>
  <TitlesOfParts>
    <vt:vector size="41" baseType="lpstr">
      <vt:lpstr>Arial</vt:lpstr>
      <vt:lpstr>Arial</vt:lpstr>
      <vt:lpstr>Calibri</vt:lpstr>
      <vt:lpstr>Calibri Light</vt:lpstr>
      <vt:lpstr>Office Theme</vt:lpstr>
      <vt:lpstr>think-cell Folie</vt:lpstr>
      <vt:lpstr>Establishing a brand online</vt:lpstr>
      <vt:lpstr>What is a brand? </vt:lpstr>
      <vt:lpstr>“Personal branding is about managing your name – even if you don’t own a business – in a world of misinformation, disinformation, and semi-permanent Google records. Going on a date? Chances are that your “blind” date has Googled your name. Going to a job interview? Ditto.”</vt:lpstr>
      <vt:lpstr>Overview</vt:lpstr>
      <vt:lpstr>Survey</vt:lpstr>
      <vt:lpstr>PowerPoint-Präsentation</vt:lpstr>
      <vt:lpstr>Why do we need a brand online?</vt:lpstr>
      <vt:lpstr>PowerPoint-Präsentation</vt:lpstr>
      <vt:lpstr>PowerPoint-Präsentation</vt:lpstr>
      <vt:lpstr>Many, if not most employers hunt for job hunters in the exact opposite way from how most job hunters hunt for them.</vt:lpstr>
      <vt:lpstr>PowerPoint-Präsentation</vt:lpstr>
      <vt:lpstr>How do establish your  personal brand online?</vt:lpstr>
      <vt:lpstr>Show your work!!!</vt:lpstr>
      <vt:lpstr>PowerPoint-Präsentation</vt:lpstr>
      <vt:lpstr>Available digital tools  and platforms</vt:lpstr>
      <vt:lpstr>ORCiD</vt:lpstr>
      <vt:lpstr>Google Scholar</vt:lpstr>
      <vt:lpstr>LinkedIn </vt:lpstr>
      <vt:lpstr>Twitter</vt:lpstr>
      <vt:lpstr>Own personal website</vt:lpstr>
      <vt:lpstr>Own institute website</vt:lpstr>
      <vt:lpstr>PowerPoint-Präsentation</vt:lpstr>
      <vt:lpstr>How present are you currently online?</vt:lpstr>
      <vt:lpstr>PowerPoint-Präsentation</vt:lpstr>
      <vt:lpstr>PowerPoint-Präsentation</vt:lpstr>
      <vt:lpstr>PowerPoint-Präsentation</vt:lpstr>
      <vt:lpstr>Survey</vt:lpstr>
      <vt:lpstr>PowerPoint-Präsentation</vt:lpstr>
      <vt:lpstr>Take home message</vt:lpstr>
      <vt:lpstr>PowerPoint-Präsentation</vt:lpstr>
      <vt:lpstr>PowerPoint-Präsentation</vt:lpstr>
      <vt:lpstr>PowerPoint-Präsentation</vt:lpstr>
      <vt:lpstr>Thank you! Questions? </vt:lpstr>
      <vt:lpstr>References</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Single-Molecule Localization Microscopy (SMLM)</dc:title>
  <dc:creator>Boehm, Ulrike</dc:creator>
  <cp:lastModifiedBy>Boehm, Ulrike</cp:lastModifiedBy>
  <cp:revision>425</cp:revision>
  <cp:lastPrinted>2022-08-05T16:00:52Z</cp:lastPrinted>
  <dcterms:created xsi:type="dcterms:W3CDTF">2021-03-01T14:32:25Z</dcterms:created>
  <dcterms:modified xsi:type="dcterms:W3CDTF">2022-09-26T06:06:57Z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0x010100BF44ED58F74A8A4FBE8B822C07A27279</vt:lpwstr>
  </property>
  <property fmtid="{D5CDD505-2E9C-101B-9397-08002B2CF9AE}" pid="3" name="MSIP_Label_76d0d7e5-9e1e-4dfe-879d-72365f5b5702_Enabled">
    <vt:lpwstr>true</vt:lpwstr>
  </property>
  <property fmtid="{D5CDD505-2E9C-101B-9397-08002B2CF9AE}" pid="4" name="MSIP_Label_76d0d7e5-9e1e-4dfe-879d-72365f5b5702_SetDate">
    <vt:lpwstr>2022-08-04T05:34:12Z</vt:lpwstr>
  </property>
  <property fmtid="{D5CDD505-2E9C-101B-9397-08002B2CF9AE}" pid="5" name="MSIP_Label_76d0d7e5-9e1e-4dfe-879d-72365f5b5702_Method">
    <vt:lpwstr>Privileged</vt:lpwstr>
  </property>
  <property fmtid="{D5CDD505-2E9C-101B-9397-08002B2CF9AE}" pid="6" name="MSIP_Label_76d0d7e5-9e1e-4dfe-879d-72365f5b5702_Name">
    <vt:lpwstr>76d0d7e5-9e1e-4dfe-879d-72365f5b5702</vt:lpwstr>
  </property>
  <property fmtid="{D5CDD505-2E9C-101B-9397-08002B2CF9AE}" pid="7" name="MSIP_Label_76d0d7e5-9e1e-4dfe-879d-72365f5b5702_SiteId">
    <vt:lpwstr>28042244-bb51-4cd6-8034-7776fa3703e8</vt:lpwstr>
  </property>
  <property fmtid="{D5CDD505-2E9C-101B-9397-08002B2CF9AE}" pid="8" name="MSIP_Label_76d0d7e5-9e1e-4dfe-879d-72365f5b5702_ActionId">
    <vt:lpwstr>a46e9faf-6f0a-42ab-b148-d6dc0580863d</vt:lpwstr>
  </property>
  <property fmtid="{D5CDD505-2E9C-101B-9397-08002B2CF9AE}" pid="9" name="MSIP_Label_76d0d7e5-9e1e-4dfe-879d-72365f5b5702_ContentBits">
    <vt:lpwstr>0</vt:lpwstr>
  </property>
</Properties>
</file>