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2" r:id="rId2"/>
    <p:sldId id="257" r:id="rId3"/>
    <p:sldId id="258" r:id="rId4"/>
    <p:sldId id="259" r:id="rId5"/>
  </p:sldIdLst>
  <p:sldSz cx="719931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7">
          <p15:clr>
            <a:srgbClr val="A4A3A4"/>
          </p15:clr>
        </p15:guide>
        <p15:guide id="2" pos="2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4040"/>
    <a:srgbClr val="A41010"/>
    <a:srgbClr val="81A0D7"/>
    <a:srgbClr val="FFFFFF"/>
    <a:srgbClr val="507BC8"/>
    <a:srgbClr val="B13333"/>
    <a:srgbClr val="527DC9"/>
    <a:srgbClr val="567FC7"/>
    <a:srgbClr val="4472C4"/>
    <a:srgbClr val="FC6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29" autoAdjust="0"/>
  </p:normalViewPr>
  <p:slideViewPr>
    <p:cSldViewPr snapToGrid="0">
      <p:cViewPr varScale="1">
        <p:scale>
          <a:sx n="109" d="100"/>
          <a:sy n="109" d="100"/>
        </p:scale>
        <p:origin x="-2544" y="-84"/>
      </p:cViewPr>
      <p:guideLst>
        <p:guide orient="horz" pos="2267"/>
        <p:guide pos="22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C3FFE-9929-4123-A360-E095C762F27C}" type="datetimeFigureOut">
              <a:rPr lang="zh-CN" altLang="en-US" smtClean="0"/>
              <a:t>2022/9/6</a:t>
            </a:fld>
            <a:endParaRPr lang="zh-CN" altLang="en-US"/>
          </a:p>
        </p:txBody>
      </p:sp>
      <p:sp>
        <p:nvSpPr>
          <p:cNvPr id="4" name="幻灯片图像占位符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9AD57-4726-4E2F-9E63-7AC6BC1F8D6F}" type="slidenum">
              <a:rPr lang="zh-CN" altLang="en-US" smtClean="0"/>
              <a:t>‹#›</a:t>
            </a:fld>
            <a:endParaRPr lang="zh-CN" altLang="en-US"/>
          </a:p>
        </p:txBody>
      </p:sp>
    </p:spTree>
    <p:extLst>
      <p:ext uri="{BB962C8B-B14F-4D97-AF65-F5344CB8AC3E}">
        <p14:creationId xmlns:p14="http://schemas.microsoft.com/office/powerpoint/2010/main" val="56814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Figure 1.  Spin selective transition property of the Lead based Perovskite QDs and principles for separation of the OSE and BSS. (a) </a:t>
            </a:r>
            <a:r>
              <a:rPr lang="en-US" altLang="zh-CN" sz="1200" b="1" dirty="0">
                <a:effectLst/>
                <a:latin typeface="Arial" panose="020B0604020202020204" pitchFamily="34" charset="0"/>
                <a:ea typeface="+mn-ea"/>
                <a:cs typeface="Arial" panose="020B0604020202020204" pitchFamily="34" charset="0"/>
              </a:rPr>
              <a:t>Schematic illustration of the crystal structure (b) Band edge degenerated optical transition couples circularly polarized light. (c) </a:t>
            </a:r>
            <a:r>
              <a:rPr lang="en-US" altLang="zh-CN" sz="1200" b="1" dirty="0">
                <a:latin typeface="Arial" panose="020B0604020202020204" pitchFamily="34" charset="0"/>
                <a:cs typeface="Arial" panose="020B0604020202020204" pitchFamily="34" charset="0"/>
              </a:rPr>
              <a:t>Interaction energy diagram of the optical Stark shift, which occurs at the spin -1/2 (1/2) states</a:t>
            </a:r>
            <a:r>
              <a:rPr lang="zh-CN" altLang="en-US" sz="1200" b="1" dirty="0">
                <a:latin typeface="Arial" panose="020B0604020202020204" pitchFamily="34" charset="0"/>
                <a:cs typeface="Arial" panose="020B0604020202020204" pitchFamily="34" charset="0"/>
              </a:rPr>
              <a:t> </a:t>
            </a:r>
            <a:r>
              <a:rPr lang="en-US" altLang="zh-CN" sz="1200" b="1" dirty="0">
                <a:latin typeface="Arial" panose="020B0604020202020204" pitchFamily="34" charset="0"/>
                <a:cs typeface="Arial" panose="020B0604020202020204" pitchFamily="34" charset="0"/>
              </a:rPr>
              <a:t>and detected only by </a:t>
            </a:r>
            <a:r>
              <a:rPr lang="el-GR" altLang="zh-CN" sz="1200" b="1" dirty="0">
                <a:latin typeface="Arial" panose="020B0604020202020204" pitchFamily="34" charset="0"/>
                <a:cs typeface="Arial" panose="020B0604020202020204" pitchFamily="34" charset="0"/>
              </a:rPr>
              <a:t>σ</a:t>
            </a:r>
            <a:r>
              <a:rPr lang="en-US" altLang="zh-CN" sz="1200" b="1" baseline="30000" dirty="0">
                <a:latin typeface="Arial" panose="020B0604020202020204" pitchFamily="34" charset="0"/>
                <a:cs typeface="Arial" panose="020B0604020202020204" pitchFamily="34" charset="0"/>
              </a:rPr>
              <a:t>+</a:t>
            </a:r>
            <a:r>
              <a:rPr lang="el-GR" altLang="zh-CN" sz="1200" b="1" dirty="0">
                <a:latin typeface="Arial" panose="020B0604020202020204" pitchFamily="34" charset="0"/>
                <a:cs typeface="Arial" panose="020B0604020202020204" pitchFamily="34" charset="0"/>
              </a:rPr>
              <a:t>σ</a:t>
            </a:r>
            <a:r>
              <a:rPr lang="en-US" altLang="zh-CN" sz="1200" b="1" baseline="30000" dirty="0">
                <a:latin typeface="Arial" panose="020B0604020202020204" pitchFamily="34" charset="0"/>
                <a:cs typeface="Arial" panose="020B0604020202020204" pitchFamily="34" charset="0"/>
              </a:rPr>
              <a:t>+</a:t>
            </a:r>
            <a:r>
              <a:rPr lang="en-US" altLang="zh-CN" sz="1200" b="1" dirty="0">
                <a:latin typeface="Arial" panose="020B0604020202020204" pitchFamily="34" charset="0"/>
                <a:cs typeface="Arial" panose="020B0604020202020204" pitchFamily="34" charset="0"/>
              </a:rPr>
              <a:t> pump-probe selection. (d) Interaction energy diagram for the Bloch-Siegert shift, which occurs at the spin 1/2(-1/2) state and detected only by </a:t>
            </a:r>
            <a:r>
              <a:rPr lang="el-GR" altLang="zh-CN" sz="1200" b="1" dirty="0">
                <a:latin typeface="Arial" panose="020B0604020202020204" pitchFamily="34" charset="0"/>
                <a:cs typeface="Arial" panose="020B0604020202020204" pitchFamily="34" charset="0"/>
              </a:rPr>
              <a:t>σ</a:t>
            </a:r>
            <a:r>
              <a:rPr lang="en-US" altLang="zh-CN" sz="1200" b="1" baseline="30000" dirty="0">
                <a:latin typeface="Arial" panose="020B0604020202020204" pitchFamily="34" charset="0"/>
                <a:cs typeface="Arial" panose="020B0604020202020204" pitchFamily="34" charset="0"/>
              </a:rPr>
              <a:t>+</a:t>
            </a:r>
            <a:r>
              <a:rPr lang="el-GR" altLang="zh-CN" sz="1200" b="1" dirty="0">
                <a:latin typeface="Arial" panose="020B0604020202020204" pitchFamily="34" charset="0"/>
                <a:cs typeface="Arial" panose="020B0604020202020204" pitchFamily="34" charset="0"/>
              </a:rPr>
              <a:t>σ</a:t>
            </a:r>
            <a:r>
              <a:rPr lang="en-US" altLang="zh-CN" sz="1600" b="1" baseline="30000" dirty="0">
                <a:latin typeface="Arial" panose="020B0604020202020204" pitchFamily="34" charset="0"/>
                <a:cs typeface="Arial" panose="020B0604020202020204" pitchFamily="34" charset="0"/>
              </a:rPr>
              <a:t>-</a:t>
            </a:r>
            <a:r>
              <a:rPr lang="en-US" altLang="zh-CN" sz="1200" b="1" dirty="0">
                <a:latin typeface="Arial" panose="020B0604020202020204" pitchFamily="34" charset="0"/>
                <a:cs typeface="Arial" panose="020B0604020202020204" pitchFamily="34" charset="0"/>
              </a:rPr>
              <a:t> pump-probe selection. </a:t>
            </a:r>
          </a:p>
          <a:p>
            <a:endParaRPr lang="zh-CN" altLang="en-US" dirty="0"/>
          </a:p>
        </p:txBody>
      </p:sp>
      <p:sp>
        <p:nvSpPr>
          <p:cNvPr id="4" name="灯片编号占位符 3"/>
          <p:cNvSpPr>
            <a:spLocks noGrp="1"/>
          </p:cNvSpPr>
          <p:nvPr>
            <p:ph type="sldNum" sz="quarter" idx="5"/>
          </p:nvPr>
        </p:nvSpPr>
        <p:spPr/>
        <p:txBody>
          <a:bodyPr/>
          <a:lstStyle/>
          <a:p>
            <a:fld id="{3409AD57-4726-4E2F-9E63-7AC6BC1F8D6F}" type="slidenum">
              <a:rPr lang="zh-CN" altLang="en-US" smtClean="0"/>
              <a:t>1</a:t>
            </a:fld>
            <a:endParaRPr lang="zh-CN" altLang="en-US"/>
          </a:p>
        </p:txBody>
      </p:sp>
    </p:spTree>
    <p:extLst>
      <p:ext uri="{BB962C8B-B14F-4D97-AF65-F5344CB8AC3E}">
        <p14:creationId xmlns:p14="http://schemas.microsoft.com/office/powerpoint/2010/main" val="350062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effectLst/>
                <a:latin typeface="Arial" panose="020B0604020202020204" pitchFamily="34" charset="0"/>
                <a:ea typeface="+mn-ea"/>
                <a:cs typeface="Arial" panose="020B0604020202020204" pitchFamily="34" charset="0"/>
              </a:rPr>
              <a:t>Figure 2. Steady and excited states characterization of the CsPbI</a:t>
            </a:r>
            <a:r>
              <a:rPr lang="en-US" altLang="zh-CN" sz="1200" b="1" baseline="-25000" dirty="0">
                <a:effectLst/>
                <a:latin typeface="Arial" panose="020B0604020202020204" pitchFamily="34" charset="0"/>
                <a:ea typeface="+mn-ea"/>
                <a:cs typeface="Arial" panose="020B0604020202020204" pitchFamily="34" charset="0"/>
              </a:rPr>
              <a:t>3</a:t>
            </a:r>
            <a:r>
              <a:rPr lang="en-US" altLang="zh-CN" sz="1200" b="1" dirty="0">
                <a:effectLst/>
                <a:latin typeface="Arial" panose="020B0604020202020204" pitchFamily="34" charset="0"/>
                <a:ea typeface="+mn-ea"/>
                <a:cs typeface="Arial" panose="020B0604020202020204" pitchFamily="34" charset="0"/>
              </a:rPr>
              <a:t> Perovskite QDs. (a) Transmission of electron microscopy image (TEM). (c) Energy scheme and allowed resonant optical transition of the band edge spin degenerated two particles without interaction. (d) Steady state absorption spectrum, the band edge exciton transition peak is at around 1.976 eV. (e) Transient absorption difference spectra at different delay time, measured with pump photon energy at 2.64 eV (470 nm), to show that the optical transitions are dominated only in the visible frequency region, in the near infrared region no or ignorable optical transitions can be identified.</a:t>
            </a:r>
            <a:endParaRPr lang="zh-CN" altLang="en-US" sz="1100" b="1"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3409AD57-4726-4E2F-9E63-7AC6BC1F8D6F}" type="slidenum">
              <a:rPr lang="zh-CN" altLang="en-US" smtClean="0"/>
              <a:t>2</a:t>
            </a:fld>
            <a:endParaRPr lang="zh-CN" altLang="en-US"/>
          </a:p>
        </p:txBody>
      </p:sp>
    </p:spTree>
    <p:extLst>
      <p:ext uri="{BB962C8B-B14F-4D97-AF65-F5344CB8AC3E}">
        <p14:creationId xmlns:p14="http://schemas.microsoft.com/office/powerpoint/2010/main" val="230978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effectLst/>
                <a:latin typeface="Arial" panose="020B0604020202020204" pitchFamily="34" charset="0"/>
                <a:ea typeface="+mn-ea"/>
                <a:cs typeface="Arial" panose="020B0604020202020204" pitchFamily="34" charset="0"/>
              </a:rPr>
              <a:t>Figure 3. Optical Stark (</a:t>
            </a:r>
            <a:r>
              <a:rPr lang="el-GR" altLang="zh-CN" sz="1200" b="1" dirty="0">
                <a:effectLst/>
                <a:latin typeface="Arial" panose="020B0604020202020204" pitchFamily="34" charset="0"/>
                <a:ea typeface="+mn-ea"/>
                <a:cs typeface="Arial" panose="020B0604020202020204" pitchFamily="34" charset="0"/>
              </a:rPr>
              <a:t>σ</a:t>
            </a:r>
            <a:r>
              <a:rPr lang="en-US" altLang="zh-CN" sz="1200" b="1" baseline="30000" dirty="0">
                <a:effectLst/>
                <a:latin typeface="Arial" panose="020B0604020202020204" pitchFamily="34" charset="0"/>
                <a:ea typeface="+mn-ea"/>
                <a:cs typeface="Arial" panose="020B0604020202020204" pitchFamily="34" charset="0"/>
              </a:rPr>
              <a:t>+</a:t>
            </a:r>
            <a:r>
              <a:rPr lang="el-GR" altLang="zh-CN" sz="1200" b="1" dirty="0">
                <a:effectLst/>
                <a:latin typeface="Arial" panose="020B0604020202020204" pitchFamily="34" charset="0"/>
                <a:ea typeface="+mn-ea"/>
                <a:cs typeface="Arial" panose="020B0604020202020204" pitchFamily="34" charset="0"/>
              </a:rPr>
              <a:t>σ</a:t>
            </a:r>
            <a:r>
              <a:rPr lang="en-US" altLang="zh-CN" sz="1200" b="1" baseline="30000" dirty="0">
                <a:effectLst/>
                <a:latin typeface="Arial" panose="020B0604020202020204" pitchFamily="34" charset="0"/>
                <a:ea typeface="+mn-ea"/>
                <a:cs typeface="Arial" panose="020B0604020202020204" pitchFamily="34" charset="0"/>
              </a:rPr>
              <a:t>+</a:t>
            </a:r>
            <a:r>
              <a:rPr lang="en-US" altLang="zh-CN" sz="1200" b="1" dirty="0">
                <a:effectLst/>
                <a:latin typeface="Arial" panose="020B0604020202020204" pitchFamily="34" charset="0"/>
                <a:ea typeface="+mn-ea"/>
                <a:cs typeface="Arial" panose="020B0604020202020204" pitchFamily="34" charset="0"/>
              </a:rPr>
              <a:t>) and Bloch-Siegert (</a:t>
            </a:r>
            <a:r>
              <a:rPr lang="el-GR" altLang="zh-CN" sz="1200" b="1" dirty="0">
                <a:effectLst/>
                <a:latin typeface="Arial" panose="020B0604020202020204" pitchFamily="34" charset="0"/>
                <a:ea typeface="+mn-ea"/>
                <a:cs typeface="Arial" panose="020B0604020202020204" pitchFamily="34" charset="0"/>
              </a:rPr>
              <a:t>σ</a:t>
            </a:r>
            <a:r>
              <a:rPr lang="en-US" altLang="zh-CN" sz="1200" b="1" baseline="30000" dirty="0">
                <a:effectLst/>
                <a:latin typeface="Arial" panose="020B0604020202020204" pitchFamily="34" charset="0"/>
                <a:ea typeface="+mn-ea"/>
                <a:cs typeface="Arial" panose="020B0604020202020204" pitchFamily="34" charset="0"/>
              </a:rPr>
              <a:t>+</a:t>
            </a:r>
            <a:r>
              <a:rPr lang="el-GR" altLang="zh-CN" sz="1200" b="1" dirty="0">
                <a:effectLst/>
                <a:latin typeface="Arial" panose="020B0604020202020204" pitchFamily="34" charset="0"/>
                <a:ea typeface="+mn-ea"/>
                <a:cs typeface="Arial" panose="020B0604020202020204" pitchFamily="34" charset="0"/>
              </a:rPr>
              <a:t>σ</a:t>
            </a:r>
            <a:r>
              <a:rPr lang="en-US" altLang="zh-CN" sz="1200" b="1" baseline="30000" dirty="0">
                <a:effectLst/>
                <a:latin typeface="Arial" panose="020B0604020202020204" pitchFamily="34" charset="0"/>
                <a:ea typeface="+mn-ea"/>
                <a:cs typeface="Arial" panose="020B0604020202020204" pitchFamily="34" charset="0"/>
              </a:rPr>
              <a:t>-</a:t>
            </a:r>
            <a:r>
              <a:rPr lang="en-US" altLang="zh-CN" sz="1200" b="1" dirty="0">
                <a:effectLst/>
                <a:latin typeface="Arial" panose="020B0604020202020204" pitchFamily="34" charset="0"/>
                <a:ea typeface="+mn-ea"/>
                <a:cs typeface="Arial" panose="020B0604020202020204" pitchFamily="34" charset="0"/>
              </a:rPr>
              <a:t>) shift difference spectra of CsPbI</a:t>
            </a:r>
            <a:r>
              <a:rPr lang="en-US" altLang="zh-CN" sz="1200" b="1" baseline="-25000" dirty="0">
                <a:effectLst/>
                <a:latin typeface="Arial" panose="020B0604020202020204" pitchFamily="34" charset="0"/>
                <a:ea typeface="+mn-ea"/>
                <a:cs typeface="Arial" panose="020B0604020202020204" pitchFamily="34" charset="0"/>
              </a:rPr>
              <a:t>3</a:t>
            </a:r>
            <a:r>
              <a:rPr lang="en-US" altLang="zh-CN" sz="1200" b="1" dirty="0">
                <a:effectLst/>
                <a:latin typeface="Arial" panose="020B0604020202020204" pitchFamily="34" charset="0"/>
                <a:ea typeface="+mn-ea"/>
                <a:cs typeface="Arial" panose="020B0604020202020204" pitchFamily="34" charset="0"/>
              </a:rPr>
              <a:t> quantum dots upon strong femtosecond pulse pump at zero delay time. (a) Difference spectra observed with pump photon energy at </a:t>
            </a:r>
            <a:r>
              <a:rPr lang="en-US" altLang="zh-CN" sz="1200" b="1" dirty="0">
                <a:solidFill>
                  <a:srgbClr val="0000FF"/>
                </a:solidFill>
                <a:effectLst/>
                <a:latin typeface="Arial" panose="020B0604020202020204" pitchFamily="34" charset="0"/>
                <a:ea typeface="+mn-ea"/>
                <a:cs typeface="Arial" panose="020B0604020202020204" pitchFamily="34" charset="0"/>
              </a:rPr>
              <a:t>1.736 eV (714nm) </a:t>
            </a:r>
            <a:r>
              <a:rPr lang="en-US" altLang="zh-CN" sz="1200" b="1" dirty="0">
                <a:effectLst/>
                <a:latin typeface="Arial" panose="020B0604020202020204" pitchFamily="34" charset="0"/>
                <a:ea typeface="+mn-ea"/>
                <a:cs typeface="Arial" panose="020B0604020202020204" pitchFamily="34" charset="0"/>
              </a:rPr>
              <a:t>and outside measured laser intensity at around 0.3 x 10</a:t>
            </a:r>
            <a:r>
              <a:rPr lang="en-US" altLang="zh-CN" sz="1200" b="1" baseline="30000" dirty="0">
                <a:effectLst/>
                <a:latin typeface="Arial" panose="020B0604020202020204" pitchFamily="34" charset="0"/>
                <a:ea typeface="+mn-ea"/>
                <a:cs typeface="Arial" panose="020B0604020202020204" pitchFamily="34" charset="0"/>
              </a:rPr>
              <a:t>9 </a:t>
            </a:r>
            <a:r>
              <a:rPr lang="en-US" altLang="zh-CN" sz="1200" b="1" dirty="0">
                <a:effectLst/>
                <a:latin typeface="Arial" panose="020B0604020202020204" pitchFamily="34" charset="0"/>
                <a:ea typeface="+mn-ea"/>
                <a:cs typeface="Arial" panose="020B0604020202020204" pitchFamily="34" charset="0"/>
              </a:rPr>
              <a:t>Wcm</a:t>
            </a:r>
            <a:r>
              <a:rPr lang="en-US" altLang="zh-CN" sz="1200" b="1" baseline="30000" dirty="0">
                <a:effectLst/>
                <a:latin typeface="Arial" panose="020B0604020202020204" pitchFamily="34" charset="0"/>
                <a:ea typeface="+mn-ea"/>
                <a:cs typeface="Arial" panose="020B0604020202020204" pitchFamily="34" charset="0"/>
              </a:rPr>
              <a:t>-2</a:t>
            </a:r>
            <a:r>
              <a:rPr lang="en-US" altLang="zh-CN" sz="1200" b="1" dirty="0">
                <a:effectLst/>
                <a:latin typeface="Arial" panose="020B0604020202020204" pitchFamily="34" charset="0"/>
                <a:ea typeface="+mn-ea"/>
                <a:cs typeface="Arial" panose="020B0604020202020204" pitchFamily="34" charset="0"/>
              </a:rPr>
              <a:t>. (b) Difference spectra observed with pump photon energy at 1.21 eV (1027 nm) and outside measured laser intensity at around 1.71 x 10</a:t>
            </a:r>
            <a:r>
              <a:rPr lang="en-US" altLang="zh-CN" sz="1200" b="1" baseline="30000" dirty="0">
                <a:effectLst/>
                <a:latin typeface="Arial" panose="020B0604020202020204" pitchFamily="34" charset="0"/>
                <a:ea typeface="+mn-ea"/>
                <a:cs typeface="Arial" panose="020B0604020202020204" pitchFamily="34" charset="0"/>
              </a:rPr>
              <a:t>9 </a:t>
            </a:r>
            <a:r>
              <a:rPr lang="en-US" altLang="zh-CN" sz="1200" b="1" dirty="0">
                <a:effectLst/>
                <a:latin typeface="Arial" panose="020B0604020202020204" pitchFamily="34" charset="0"/>
                <a:ea typeface="+mn-ea"/>
                <a:cs typeface="Arial" panose="020B0604020202020204" pitchFamily="34" charset="0"/>
              </a:rPr>
              <a:t>Wcm</a:t>
            </a:r>
            <a:r>
              <a:rPr lang="en-US" altLang="zh-CN" sz="1200" b="1" baseline="30000" dirty="0">
                <a:effectLst/>
                <a:latin typeface="Arial" panose="020B0604020202020204" pitchFamily="34" charset="0"/>
                <a:ea typeface="+mn-ea"/>
                <a:cs typeface="Arial" panose="020B0604020202020204" pitchFamily="34" charset="0"/>
              </a:rPr>
              <a:t>-2</a:t>
            </a:r>
            <a:r>
              <a:rPr lang="en-US" altLang="zh-CN" sz="1200" b="1" dirty="0">
                <a:effectLst/>
                <a:latin typeface="Arial" panose="020B0604020202020204" pitchFamily="34" charset="0"/>
                <a:ea typeface="+mn-ea"/>
                <a:cs typeface="Arial" panose="020B0604020202020204" pitchFamily="34" charset="0"/>
              </a:rPr>
              <a:t>. (c) Difference spectra observed with pump photon energy at 0.805 eV (~1540 nm) and measured outside laser intensity at around 1.86 × 10</a:t>
            </a:r>
            <a:r>
              <a:rPr lang="en-US" altLang="zh-CN" sz="1200" b="1" baseline="30000" dirty="0">
                <a:effectLst/>
                <a:latin typeface="Arial" panose="020B0604020202020204" pitchFamily="34" charset="0"/>
                <a:ea typeface="+mn-ea"/>
                <a:cs typeface="Arial" panose="020B0604020202020204" pitchFamily="34" charset="0"/>
              </a:rPr>
              <a:t>9 </a:t>
            </a:r>
            <a:r>
              <a:rPr lang="en-US" altLang="zh-CN" sz="1200" b="1" dirty="0">
                <a:effectLst/>
                <a:latin typeface="Arial" panose="020B0604020202020204" pitchFamily="34" charset="0"/>
                <a:ea typeface="+mn-ea"/>
                <a:cs typeface="Arial" panose="020B0604020202020204" pitchFamily="34" charset="0"/>
              </a:rPr>
              <a:t>Wcm</a:t>
            </a:r>
            <a:r>
              <a:rPr lang="en-US" altLang="zh-CN" sz="1200" b="1" baseline="30000" dirty="0">
                <a:effectLst/>
                <a:latin typeface="Arial" panose="020B0604020202020204" pitchFamily="34" charset="0"/>
                <a:ea typeface="+mn-ea"/>
                <a:cs typeface="Arial" panose="020B0604020202020204" pitchFamily="34" charset="0"/>
              </a:rPr>
              <a:t>-2</a:t>
            </a:r>
            <a:r>
              <a:rPr lang="en-US" altLang="zh-CN" sz="1200" b="1" dirty="0">
                <a:effectLst/>
                <a:latin typeface="Arial" panose="020B0604020202020204" pitchFamily="34" charset="0"/>
                <a:ea typeface="+mn-ea"/>
                <a:cs typeface="Arial" panose="020B0604020202020204" pitchFamily="34" charset="0"/>
              </a:rPr>
              <a:t>. All the measured difference spectra were taken around zero delay time. (d), (e) and (f) are the time behavior observed at around 1.93 eV in the experimental conditions corresponding to the difference spectra in (a), (b) and (c) respectively. (g) </a:t>
            </a:r>
            <a:r>
              <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Bloch-Siegert (</a:t>
            </a:r>
            <a:r>
              <a:rPr kumimoji="0" lang="el-GR" altLang="zh-CN"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a:t>
            </a:r>
            <a:r>
              <a:rPr kumimoji="0" lang="en-US" altLang="zh-CN" sz="1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l-GR" altLang="zh-CN"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a:t>
            </a:r>
            <a:r>
              <a:rPr kumimoji="0" lang="en-US" altLang="zh-CN" sz="1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shift difference spectra at different laser intensity with pump photon energy at around 0.792 nm(1565 nm). (h) spectral-weight-transfer calculated Bloch-</a:t>
            </a:r>
            <a:r>
              <a:rPr kumimoji="0" lang="en-US" altLang="zh-CN"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Sigert</a:t>
            </a:r>
            <a:r>
              <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shift at different laser intensities from (g) in the shaded spectra region. </a:t>
            </a:r>
            <a:endParaRPr lang="en-US" altLang="zh-CN" sz="1100" b="1"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3409AD57-4726-4E2F-9E63-7AC6BC1F8D6F}" type="slidenum">
              <a:rPr lang="zh-CN" altLang="en-US" smtClean="0"/>
              <a:t>3</a:t>
            </a:fld>
            <a:endParaRPr lang="zh-CN" altLang="en-US"/>
          </a:p>
        </p:txBody>
      </p:sp>
    </p:spTree>
    <p:extLst>
      <p:ext uri="{BB962C8B-B14F-4D97-AF65-F5344CB8AC3E}">
        <p14:creationId xmlns:p14="http://schemas.microsoft.com/office/powerpoint/2010/main" val="233003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Figure 4. Excitonic Bloch-Siegert Shift in CsPbI</a:t>
            </a:r>
            <a:r>
              <a:rPr lang="en-US" altLang="zh-CN" sz="1200" b="1" baseline="-25000" dirty="0">
                <a:latin typeface="Arial" panose="020B0604020202020204" pitchFamily="34" charset="0"/>
                <a:cs typeface="Arial" panose="020B0604020202020204" pitchFamily="34" charset="0"/>
              </a:rPr>
              <a:t>3 </a:t>
            </a:r>
            <a:r>
              <a:rPr lang="en-US" altLang="zh-CN" sz="1200" b="1" dirty="0">
                <a:latin typeface="Arial" panose="020B0604020202020204" pitchFamily="34" charset="0"/>
                <a:cs typeface="Arial" panose="020B0604020202020204" pitchFamily="34" charset="0"/>
              </a:rPr>
              <a:t>quantum dots. (a) Ratio of the Bloch-Siegert shift to the optical Stark shifts. The black dots are experimental ratios obtained from the spectral-weight transfer method (with the integration ranges indicated by the grey shade in figure 3). The blue solid line, the cyan solid line and the grey dashed line are calculated according to the single-body model, the two-body model with parameters depicted in the main text, and the two-body model with μ</a:t>
            </a:r>
            <a:r>
              <a:rPr lang="en-US" altLang="zh-CN" sz="1200" b="1" baseline="-25000" dirty="0">
                <a:latin typeface="Arial" panose="020B0604020202020204" pitchFamily="34" charset="0"/>
                <a:cs typeface="Arial" panose="020B0604020202020204" pitchFamily="34" charset="0"/>
              </a:rPr>
              <a:t>01</a:t>
            </a:r>
            <a:r>
              <a:rPr lang="en-US" altLang="zh-CN" sz="1200" b="1" dirty="0">
                <a:latin typeface="Arial" panose="020B0604020202020204" pitchFamily="34" charset="0"/>
                <a:cs typeface="Arial" panose="020B0604020202020204" pitchFamily="34" charset="0"/>
              </a:rPr>
              <a:t> = μ</a:t>
            </a:r>
            <a:r>
              <a:rPr lang="en-US" altLang="zh-CN" sz="1200" b="1" baseline="-25000" dirty="0">
                <a:latin typeface="Arial" panose="020B0604020202020204" pitchFamily="34" charset="0"/>
                <a:cs typeface="Arial" panose="020B0604020202020204" pitchFamily="34" charset="0"/>
              </a:rPr>
              <a:t>12</a:t>
            </a:r>
            <a:r>
              <a:rPr lang="en-US" altLang="zh-CN" sz="1200" b="1" dirty="0">
                <a:latin typeface="Arial" panose="020B0604020202020204" pitchFamily="34" charset="0"/>
                <a:cs typeface="Arial" panose="020B0604020202020204" pitchFamily="34" charset="0"/>
              </a:rPr>
              <a:t> and</a:t>
            </a:r>
            <a:r>
              <a:rPr lang="zh-CN" altLang="en-US" sz="1200" b="1" dirty="0">
                <a:latin typeface="Arial" panose="020B0604020202020204" pitchFamily="34" charset="0"/>
                <a:cs typeface="Arial" panose="020B0604020202020204" pitchFamily="34" charset="0"/>
              </a:rPr>
              <a:t> </a:t>
            </a:r>
            <a:r>
              <a:rPr lang="en-US" altLang="zh-CN" sz="1200" b="1" dirty="0" err="1">
                <a:latin typeface="Arial" panose="020B0604020202020204" pitchFamily="34" charset="0"/>
                <a:cs typeface="Arial" panose="020B0604020202020204" pitchFamily="34" charset="0"/>
              </a:rPr>
              <a:t>E</a:t>
            </a:r>
            <a:r>
              <a:rPr lang="en-US" altLang="zh-CN" sz="1200" b="1" baseline="-25000" dirty="0" err="1">
                <a:latin typeface="Arial" panose="020B0604020202020204" pitchFamily="34" charset="0"/>
                <a:cs typeface="Arial" panose="020B0604020202020204" pitchFamily="34" charset="0"/>
              </a:rPr>
              <a:t>xx</a:t>
            </a:r>
            <a:r>
              <a:rPr lang="en-US" altLang="zh-CN" sz="1200" b="1" dirty="0">
                <a:latin typeface="Arial" panose="020B0604020202020204" pitchFamily="34" charset="0"/>
                <a:cs typeface="Arial" panose="020B0604020202020204" pitchFamily="34" charset="0"/>
              </a:rPr>
              <a:t> = 0.065 eV, respectively. (b) Coupling scheme between optical transitions and circularly polarized photons. (c) Dressed-states of exciton, biexciton and ground states generated by the </a:t>
            </a:r>
            <a:r>
              <a:rPr lang="el-GR" altLang="zh-CN" sz="1200" b="1" dirty="0">
                <a:latin typeface="Arial" panose="020B0604020202020204" pitchFamily="34" charset="0"/>
                <a:cs typeface="Arial" panose="020B0604020202020204" pitchFamily="34" charset="0"/>
              </a:rPr>
              <a:t>σ</a:t>
            </a:r>
            <a:r>
              <a:rPr lang="en-US" altLang="zh-CN" sz="1200" b="1" baseline="30000" dirty="0">
                <a:latin typeface="Arial" panose="020B0604020202020204" pitchFamily="34" charset="0"/>
                <a:cs typeface="Arial" panose="020B0604020202020204" pitchFamily="34" charset="0"/>
              </a:rPr>
              <a:t>+</a:t>
            </a:r>
            <a:r>
              <a:rPr lang="en-US" altLang="zh-CN" sz="1200" b="1" dirty="0">
                <a:latin typeface="Arial" panose="020B0604020202020204" pitchFamily="34" charset="0"/>
                <a:cs typeface="Arial" panose="020B0604020202020204" pitchFamily="34" charset="0"/>
              </a:rPr>
              <a:t> photon. </a:t>
            </a:r>
            <a:endParaRPr lang="en-US" altLang="zh-CN" sz="1100" b="1"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3409AD57-4726-4E2F-9E63-7AC6BC1F8D6F}" type="slidenum">
              <a:rPr lang="zh-CN" altLang="en-US" smtClean="0"/>
              <a:t>4</a:t>
            </a:fld>
            <a:endParaRPr lang="zh-CN" altLang="en-US"/>
          </a:p>
        </p:txBody>
      </p:sp>
    </p:spTree>
    <p:extLst>
      <p:ext uri="{BB962C8B-B14F-4D97-AF65-F5344CB8AC3E}">
        <p14:creationId xmlns:p14="http://schemas.microsoft.com/office/powerpoint/2010/main" val="275992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178222"/>
            <a:ext cx="6119416" cy="2506427"/>
          </a:xfrm>
        </p:spPr>
        <p:txBody>
          <a:bodyPr anchor="b"/>
          <a:lstStyle>
            <a:lvl1pPr algn="ctr">
              <a:defRPr sz="4724"/>
            </a:lvl1pPr>
          </a:lstStyle>
          <a:p>
            <a:r>
              <a:rPr lang="zh-CN" altLang="en-US"/>
              <a:t>单击此处编辑母版标题样式</a:t>
            </a:r>
            <a:endParaRPr lang="en-US" dirty="0"/>
          </a:p>
        </p:txBody>
      </p:sp>
      <p:sp>
        <p:nvSpPr>
          <p:cNvPr id="3" name="Subtitle 2"/>
          <p:cNvSpPr>
            <a:spLocks noGrp="1"/>
          </p:cNvSpPr>
          <p:nvPr>
            <p:ph type="subTitle" idx="1"/>
          </p:nvPr>
        </p:nvSpPr>
        <p:spPr>
          <a:xfrm>
            <a:off x="899914" y="3781306"/>
            <a:ext cx="5399485" cy="1738167"/>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28954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104071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383297"/>
            <a:ext cx="1552352" cy="610108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94953" y="383297"/>
            <a:ext cx="4567064" cy="610108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411133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155021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91204" y="1794831"/>
            <a:ext cx="6209407" cy="2994714"/>
          </a:xfrm>
        </p:spPr>
        <p:txBody>
          <a:bodyPr anchor="b"/>
          <a:lstStyle>
            <a:lvl1pPr>
              <a:defRPr sz="4724"/>
            </a:lvl1pPr>
          </a:lstStyle>
          <a:p>
            <a:r>
              <a:rPr lang="zh-CN" altLang="en-US"/>
              <a:t>单击此处编辑母版标题样式</a:t>
            </a:r>
            <a:endParaRPr lang="en-US" dirty="0"/>
          </a:p>
        </p:txBody>
      </p:sp>
      <p:sp>
        <p:nvSpPr>
          <p:cNvPr id="3" name="Text Placeholder 2"/>
          <p:cNvSpPr>
            <a:spLocks noGrp="1"/>
          </p:cNvSpPr>
          <p:nvPr>
            <p:ph type="body" idx="1"/>
          </p:nvPr>
        </p:nvSpPr>
        <p:spPr>
          <a:xfrm>
            <a:off x="491204" y="4817876"/>
            <a:ext cx="6209407" cy="1574849"/>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1029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94953" y="1916484"/>
            <a:ext cx="3059708" cy="45678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3644652" y="1916484"/>
            <a:ext cx="3059708" cy="45678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7990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5891" y="383299"/>
            <a:ext cx="6209407" cy="1391534"/>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95891" y="1764832"/>
            <a:ext cx="3045646" cy="86491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zh-CN" altLang="en-US"/>
              <a:t>编辑母版文本样式</a:t>
            </a:r>
          </a:p>
        </p:txBody>
      </p:sp>
      <p:sp>
        <p:nvSpPr>
          <p:cNvPr id="4" name="Content Placeholder 3"/>
          <p:cNvSpPr>
            <a:spLocks noGrp="1"/>
          </p:cNvSpPr>
          <p:nvPr>
            <p:ph sz="half" idx="2"/>
          </p:nvPr>
        </p:nvSpPr>
        <p:spPr>
          <a:xfrm>
            <a:off x="495891" y="2629749"/>
            <a:ext cx="3045646" cy="386796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3644652" y="1764832"/>
            <a:ext cx="3060646" cy="86491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zh-CN" altLang="en-US"/>
              <a:t>编辑母版文本样式</a:t>
            </a:r>
          </a:p>
        </p:txBody>
      </p:sp>
      <p:sp>
        <p:nvSpPr>
          <p:cNvPr id="6" name="Content Placeholder 5"/>
          <p:cNvSpPr>
            <a:spLocks noGrp="1"/>
          </p:cNvSpPr>
          <p:nvPr>
            <p:ph sz="quarter" idx="4"/>
          </p:nvPr>
        </p:nvSpPr>
        <p:spPr>
          <a:xfrm>
            <a:off x="3644652" y="2629749"/>
            <a:ext cx="3060646" cy="386796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330502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295368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2796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5890" y="479954"/>
            <a:ext cx="2321966" cy="1679840"/>
          </a:xfrm>
        </p:spPr>
        <p:txBody>
          <a:bodyPr anchor="b"/>
          <a:lstStyle>
            <a:lvl1pPr>
              <a:defRPr sz="2519"/>
            </a:lvl1pPr>
          </a:lstStyle>
          <a:p>
            <a:r>
              <a:rPr lang="zh-CN" altLang="en-US"/>
              <a:t>单击此处编辑母版标题样式</a:t>
            </a:r>
            <a:endParaRPr lang="en-US" dirty="0"/>
          </a:p>
        </p:txBody>
      </p:sp>
      <p:sp>
        <p:nvSpPr>
          <p:cNvPr id="3" name="Content Placeholder 2"/>
          <p:cNvSpPr>
            <a:spLocks noGrp="1"/>
          </p:cNvSpPr>
          <p:nvPr>
            <p:ph idx="1"/>
          </p:nvPr>
        </p:nvSpPr>
        <p:spPr>
          <a:xfrm>
            <a:off x="3060646" y="1036570"/>
            <a:ext cx="3644652" cy="5116178"/>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95890" y="2159794"/>
            <a:ext cx="2321966" cy="4001285"/>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zh-CN" altLang="en-US"/>
              <a:t>编辑母版文本样式</a:t>
            </a:r>
          </a:p>
        </p:txBody>
      </p:sp>
      <p:sp>
        <p:nvSpPr>
          <p:cNvPr id="5" name="Date Placeholder 4"/>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3265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5890" y="479954"/>
            <a:ext cx="2321966" cy="1679840"/>
          </a:xfrm>
        </p:spPr>
        <p:txBody>
          <a:bodyPr anchor="b"/>
          <a:lstStyle>
            <a:lvl1pPr>
              <a:defRPr sz="251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060646" y="1036570"/>
            <a:ext cx="3644652" cy="5116178"/>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zh-CN" altLang="en-US"/>
              <a:t>单击图标添加图片</a:t>
            </a:r>
            <a:endParaRPr lang="en-US" dirty="0"/>
          </a:p>
        </p:txBody>
      </p:sp>
      <p:sp>
        <p:nvSpPr>
          <p:cNvPr id="4" name="Text Placeholder 3"/>
          <p:cNvSpPr>
            <a:spLocks noGrp="1"/>
          </p:cNvSpPr>
          <p:nvPr>
            <p:ph type="body" sz="half" idx="2"/>
          </p:nvPr>
        </p:nvSpPr>
        <p:spPr>
          <a:xfrm>
            <a:off x="495890" y="2159794"/>
            <a:ext cx="2321966" cy="4001285"/>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zh-CN" altLang="en-US"/>
              <a:t>编辑母版文本样式</a:t>
            </a:r>
          </a:p>
        </p:txBody>
      </p:sp>
      <p:sp>
        <p:nvSpPr>
          <p:cNvPr id="5" name="Date Placeholder 4"/>
          <p:cNvSpPr>
            <a:spLocks noGrp="1"/>
          </p:cNvSpPr>
          <p:nvPr>
            <p:ph type="dt" sz="half" idx="10"/>
          </p:nvPr>
        </p:nvSpPr>
        <p:spPr/>
        <p:txBody>
          <a:bodyPr/>
          <a:lstStyle/>
          <a:p>
            <a:fld id="{FD9BB65B-3177-48A7-ACA8-A4E380D2839E}" type="datetimeFigureOut">
              <a:rPr lang="zh-CN" altLang="en-US" smtClean="0"/>
              <a:t>2022/9/6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141097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383299"/>
            <a:ext cx="6209407" cy="139153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94953" y="1916484"/>
            <a:ext cx="6209407" cy="456789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94953" y="6672698"/>
            <a:ext cx="1619845" cy="383297"/>
          </a:xfrm>
          <a:prstGeom prst="rect">
            <a:avLst/>
          </a:prstGeom>
        </p:spPr>
        <p:txBody>
          <a:bodyPr vert="horz" lIns="91440" tIns="45720" rIns="91440" bIns="45720" rtlCol="0" anchor="ctr"/>
          <a:lstStyle>
            <a:lvl1pPr algn="l">
              <a:defRPr sz="945">
                <a:solidFill>
                  <a:schemeClr val="tx1">
                    <a:tint val="75000"/>
                  </a:schemeClr>
                </a:solidFill>
              </a:defRPr>
            </a:lvl1pPr>
          </a:lstStyle>
          <a:p>
            <a:fld id="{FD9BB65B-3177-48A7-ACA8-A4E380D2839E}" type="datetimeFigureOut">
              <a:rPr lang="zh-CN" altLang="en-US" smtClean="0"/>
              <a:t>2022/9/6</a:t>
            </a:fld>
            <a:endParaRPr lang="zh-CN" altLang="en-US"/>
          </a:p>
        </p:txBody>
      </p:sp>
      <p:sp>
        <p:nvSpPr>
          <p:cNvPr id="5" name="Footer Placeholder 4"/>
          <p:cNvSpPr>
            <a:spLocks noGrp="1"/>
          </p:cNvSpPr>
          <p:nvPr>
            <p:ph type="ftr" sz="quarter" idx="3"/>
          </p:nvPr>
        </p:nvSpPr>
        <p:spPr>
          <a:xfrm>
            <a:off x="2384773" y="6672698"/>
            <a:ext cx="2429768" cy="38329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084515" y="6672698"/>
            <a:ext cx="1619845" cy="383297"/>
          </a:xfrm>
          <a:prstGeom prst="rect">
            <a:avLst/>
          </a:prstGeom>
        </p:spPr>
        <p:txBody>
          <a:bodyPr vert="horz" lIns="91440" tIns="45720" rIns="91440" bIns="45720" rtlCol="0" anchor="ctr"/>
          <a:lstStyle>
            <a:lvl1pPr algn="r">
              <a:defRPr sz="945">
                <a:solidFill>
                  <a:schemeClr val="tx1">
                    <a:tint val="75000"/>
                  </a:schemeClr>
                </a:solidFill>
              </a:defRPr>
            </a:lvl1pPr>
          </a:lstStyle>
          <a:p>
            <a:fld id="{950FCFE7-682C-49B6-9A29-5C5E49B13D28}" type="slidenum">
              <a:rPr lang="zh-CN" altLang="en-US" smtClean="0"/>
              <a:t>‹#›</a:t>
            </a:fld>
            <a:endParaRPr lang="zh-CN" altLang="en-US"/>
          </a:p>
        </p:txBody>
      </p:sp>
    </p:spTree>
    <p:extLst>
      <p:ext uri="{BB962C8B-B14F-4D97-AF65-F5344CB8AC3E}">
        <p14:creationId xmlns:p14="http://schemas.microsoft.com/office/powerpoint/2010/main" val="422646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9907" rtl="0" eaLnBrk="1" latinLnBrk="0" hangingPunct="1">
        <a:lnSpc>
          <a:spcPct val="90000"/>
        </a:lnSpc>
        <a:spcBef>
          <a:spcPct val="0"/>
        </a:spcBef>
        <a:buNone/>
        <a:defRPr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p:bodyStyle>
    <p:otherStyle>
      <a:defPPr>
        <a:defRPr lang="en-US"/>
      </a:defPPr>
      <a:lvl1pPr marL="0" algn="l" defTabSz="719907" rtl="0" eaLnBrk="1" latinLnBrk="0" hangingPunct="1">
        <a:defRPr sz="1417" kern="1200">
          <a:solidFill>
            <a:schemeClr val="tx1"/>
          </a:solidFill>
          <a:latin typeface="+mn-lt"/>
          <a:ea typeface="+mn-ea"/>
          <a:cs typeface="+mn-cs"/>
        </a:defRPr>
      </a:lvl1pPr>
      <a:lvl2pPr marL="359954" algn="l" defTabSz="719907" rtl="0" eaLnBrk="1" latinLnBrk="0" hangingPunct="1">
        <a:defRPr sz="1417" kern="1200">
          <a:solidFill>
            <a:schemeClr val="tx1"/>
          </a:solidFill>
          <a:latin typeface="+mn-lt"/>
          <a:ea typeface="+mn-ea"/>
          <a:cs typeface="+mn-cs"/>
        </a:defRPr>
      </a:lvl2pPr>
      <a:lvl3pPr marL="719907" algn="l" defTabSz="719907" rtl="0" eaLnBrk="1" latinLnBrk="0" hangingPunct="1">
        <a:defRPr sz="1417" kern="1200">
          <a:solidFill>
            <a:schemeClr val="tx1"/>
          </a:solidFill>
          <a:latin typeface="+mn-lt"/>
          <a:ea typeface="+mn-ea"/>
          <a:cs typeface="+mn-cs"/>
        </a:defRPr>
      </a:lvl3pPr>
      <a:lvl4pPr marL="1079861" algn="l" defTabSz="719907" rtl="0" eaLnBrk="1" latinLnBrk="0" hangingPunct="1">
        <a:defRPr sz="1417" kern="1200">
          <a:solidFill>
            <a:schemeClr val="tx1"/>
          </a:solidFill>
          <a:latin typeface="+mn-lt"/>
          <a:ea typeface="+mn-ea"/>
          <a:cs typeface="+mn-cs"/>
        </a:defRPr>
      </a:lvl4pPr>
      <a:lvl5pPr marL="1439814" algn="l" defTabSz="719907" rtl="0" eaLnBrk="1" latinLnBrk="0" hangingPunct="1">
        <a:defRPr sz="1417" kern="1200">
          <a:solidFill>
            <a:schemeClr val="tx1"/>
          </a:solidFill>
          <a:latin typeface="+mn-lt"/>
          <a:ea typeface="+mn-ea"/>
          <a:cs typeface="+mn-cs"/>
        </a:defRPr>
      </a:lvl5pPr>
      <a:lvl6pPr marL="1799768" algn="l" defTabSz="719907" rtl="0" eaLnBrk="1" latinLnBrk="0" hangingPunct="1">
        <a:defRPr sz="1417" kern="1200">
          <a:solidFill>
            <a:schemeClr val="tx1"/>
          </a:solidFill>
          <a:latin typeface="+mn-lt"/>
          <a:ea typeface="+mn-ea"/>
          <a:cs typeface="+mn-cs"/>
        </a:defRPr>
      </a:lvl6pPr>
      <a:lvl7pPr marL="2159721" algn="l" defTabSz="719907" rtl="0" eaLnBrk="1" latinLnBrk="0" hangingPunct="1">
        <a:defRPr sz="1417" kern="1200">
          <a:solidFill>
            <a:schemeClr val="tx1"/>
          </a:solidFill>
          <a:latin typeface="+mn-lt"/>
          <a:ea typeface="+mn-ea"/>
          <a:cs typeface="+mn-cs"/>
        </a:defRPr>
      </a:lvl7pPr>
      <a:lvl8pPr marL="2519675" algn="l" defTabSz="719907" rtl="0" eaLnBrk="1" latinLnBrk="0" hangingPunct="1">
        <a:defRPr sz="1417" kern="1200">
          <a:solidFill>
            <a:schemeClr val="tx1"/>
          </a:solidFill>
          <a:latin typeface="+mn-lt"/>
          <a:ea typeface="+mn-ea"/>
          <a:cs typeface="+mn-cs"/>
        </a:defRPr>
      </a:lvl8pPr>
      <a:lvl9pPr marL="2879628" algn="l" defTabSz="719907" rtl="0" eaLnBrk="1" latinLnBrk="0" hangingPunct="1">
        <a:defRPr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tif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18"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oleObject" Target="../embeddings/oleObject7.bin"/><Relationship Id="rId17" Type="http://schemas.openxmlformats.org/officeDocument/2006/relationships/image" Target="../media/image14.wmf"/><Relationship Id="rId2" Type="http://schemas.openxmlformats.org/officeDocument/2006/relationships/slideLayout" Target="../slideLayouts/slideLayout1.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6.bin"/><Relationship Id="rId19"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0.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直接连接符 167">
            <a:extLst>
              <a:ext uri="{FF2B5EF4-FFF2-40B4-BE49-F238E27FC236}">
                <a16:creationId xmlns:a16="http://schemas.microsoft.com/office/drawing/2014/main" xmlns="" id="{2F62BEC4-F620-43CD-93A0-DD4B418D571B}"/>
              </a:ext>
            </a:extLst>
          </p:cNvPr>
          <p:cNvCxnSpPr>
            <a:cxnSpLocks/>
          </p:cNvCxnSpPr>
          <p:nvPr/>
        </p:nvCxnSpPr>
        <p:spPr>
          <a:xfrm>
            <a:off x="3611012" y="1788891"/>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xmlns="" id="{AC020294-C3C7-45F9-BF55-B39DDF0115CD}"/>
              </a:ext>
            </a:extLst>
          </p:cNvPr>
          <p:cNvCxnSpPr>
            <a:cxnSpLocks/>
          </p:cNvCxnSpPr>
          <p:nvPr/>
        </p:nvCxnSpPr>
        <p:spPr>
          <a:xfrm flipV="1">
            <a:off x="3610425" y="2786410"/>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xmlns="" id="{53E04DBF-6247-450B-94B0-62645AAD538E}"/>
              </a:ext>
            </a:extLst>
          </p:cNvPr>
          <p:cNvCxnSpPr>
            <a:cxnSpLocks/>
          </p:cNvCxnSpPr>
          <p:nvPr/>
        </p:nvCxnSpPr>
        <p:spPr>
          <a:xfrm>
            <a:off x="4152475" y="2786000"/>
            <a:ext cx="142018" cy="138967"/>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xmlns="" id="{F24C3495-BC49-46A1-A976-226508FB97AC}"/>
              </a:ext>
            </a:extLst>
          </p:cNvPr>
          <p:cNvCxnSpPr>
            <a:cxnSpLocks/>
          </p:cNvCxnSpPr>
          <p:nvPr/>
        </p:nvCxnSpPr>
        <p:spPr>
          <a:xfrm>
            <a:off x="4295079" y="1614722"/>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xmlns="" id="{A63F6305-F0B7-4C4E-A212-BC2E37AC47D1}"/>
              </a:ext>
            </a:extLst>
          </p:cNvPr>
          <p:cNvCxnSpPr>
            <a:cxnSpLocks/>
          </p:cNvCxnSpPr>
          <p:nvPr/>
        </p:nvCxnSpPr>
        <p:spPr>
          <a:xfrm>
            <a:off x="4294493" y="2954228"/>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xmlns="" id="{B787274A-8C03-486A-9C27-4B21F128E3AE}"/>
              </a:ext>
            </a:extLst>
          </p:cNvPr>
          <p:cNvCxnSpPr>
            <a:cxnSpLocks/>
          </p:cNvCxnSpPr>
          <p:nvPr/>
        </p:nvCxnSpPr>
        <p:spPr>
          <a:xfrm flipV="1">
            <a:off x="4150874" y="1614722"/>
            <a:ext cx="143619" cy="158069"/>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xmlns="" id="{15FFE6C4-64C1-4A1A-B2BF-1E9FEC1DCCA2}"/>
              </a:ext>
            </a:extLst>
          </p:cNvPr>
          <p:cNvCxnSpPr>
            <a:cxnSpLocks/>
          </p:cNvCxnSpPr>
          <p:nvPr/>
        </p:nvCxnSpPr>
        <p:spPr>
          <a:xfrm>
            <a:off x="3610425" y="2171085"/>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xmlns="" id="{BAFE4583-7DED-4953-8010-CDD0D16BE578}"/>
              </a:ext>
            </a:extLst>
          </p:cNvPr>
          <p:cNvCxnSpPr>
            <a:cxnSpLocks/>
          </p:cNvCxnSpPr>
          <p:nvPr/>
        </p:nvCxnSpPr>
        <p:spPr>
          <a:xfrm>
            <a:off x="3610425" y="2410120"/>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xmlns="" id="{7FAAA13B-5297-43EE-A42A-5F1C9F9F7DC9}"/>
              </a:ext>
            </a:extLst>
          </p:cNvPr>
          <p:cNvCxnSpPr>
            <a:cxnSpLocks/>
          </p:cNvCxnSpPr>
          <p:nvPr/>
        </p:nvCxnSpPr>
        <p:spPr>
          <a:xfrm flipV="1">
            <a:off x="5667244" y="1788744"/>
            <a:ext cx="144000" cy="0"/>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xmlns="" id="{1A2C4208-7618-450F-B2C3-0EDF26D14493}"/>
              </a:ext>
            </a:extLst>
          </p:cNvPr>
          <p:cNvCxnSpPr>
            <a:cxnSpLocks/>
          </p:cNvCxnSpPr>
          <p:nvPr/>
        </p:nvCxnSpPr>
        <p:spPr>
          <a:xfrm flipH="1">
            <a:off x="4944818" y="1302519"/>
            <a:ext cx="1386" cy="1771645"/>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9" name="矩形 208">
            <a:extLst>
              <a:ext uri="{FF2B5EF4-FFF2-40B4-BE49-F238E27FC236}">
                <a16:creationId xmlns:a16="http://schemas.microsoft.com/office/drawing/2014/main" xmlns="" id="{CAE75AC5-114D-490E-A042-561661FC978B}"/>
              </a:ext>
            </a:extLst>
          </p:cNvPr>
          <p:cNvSpPr/>
          <p:nvPr/>
        </p:nvSpPr>
        <p:spPr>
          <a:xfrm>
            <a:off x="3185079" y="1208038"/>
            <a:ext cx="1587294" cy="276999"/>
          </a:xfrm>
          <a:prstGeom prst="rect">
            <a:avLst/>
          </a:prstGeom>
          <a:ln>
            <a:noFill/>
          </a:ln>
        </p:spPr>
        <p:txBody>
          <a:bodyPr wrap="non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pump </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probe</a:t>
            </a:r>
            <a:endParaRPr lang="zh-CN" altLang="en-US" sz="1200" baseline="30000" dirty="0">
              <a:solidFill>
                <a:schemeClr val="accent1"/>
              </a:solidFill>
              <a:latin typeface="Arial" panose="020B0604020202020204" pitchFamily="34" charset="0"/>
              <a:cs typeface="Arial" panose="020B0604020202020204" pitchFamily="34" charset="0"/>
            </a:endParaRPr>
          </a:p>
        </p:txBody>
      </p:sp>
      <p:sp>
        <p:nvSpPr>
          <p:cNvPr id="210" name="矩形 209">
            <a:extLst>
              <a:ext uri="{FF2B5EF4-FFF2-40B4-BE49-F238E27FC236}">
                <a16:creationId xmlns:a16="http://schemas.microsoft.com/office/drawing/2014/main" xmlns="" id="{C568D4FE-41A6-4AD6-B68A-78490BA6E02F}"/>
              </a:ext>
            </a:extLst>
          </p:cNvPr>
          <p:cNvSpPr/>
          <p:nvPr/>
        </p:nvSpPr>
        <p:spPr>
          <a:xfrm>
            <a:off x="5158527" y="1205780"/>
            <a:ext cx="1606856" cy="276999"/>
          </a:xfrm>
          <a:prstGeom prst="rect">
            <a:avLst/>
          </a:prstGeom>
          <a:ln>
            <a:noFill/>
          </a:ln>
        </p:spPr>
        <p:txBody>
          <a:bodyPr wrap="squar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pump </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 probe</a:t>
            </a:r>
            <a:endParaRPr lang="zh-CN" altLang="en-US" sz="1200" baseline="30000" dirty="0">
              <a:solidFill>
                <a:srgbClr val="C00000"/>
              </a:solidFill>
              <a:latin typeface="Arial" panose="020B0604020202020204" pitchFamily="34" charset="0"/>
              <a:cs typeface="Arial" panose="020B0604020202020204" pitchFamily="34" charset="0"/>
            </a:endParaRPr>
          </a:p>
        </p:txBody>
      </p:sp>
      <p:sp>
        <p:nvSpPr>
          <p:cNvPr id="211" name="矩形 210">
            <a:extLst>
              <a:ext uri="{FF2B5EF4-FFF2-40B4-BE49-F238E27FC236}">
                <a16:creationId xmlns:a16="http://schemas.microsoft.com/office/drawing/2014/main" xmlns="" id="{E6EE9D4B-A178-4730-AAE7-67728CC65C1B}"/>
              </a:ext>
            </a:extLst>
          </p:cNvPr>
          <p:cNvSpPr/>
          <p:nvPr/>
        </p:nvSpPr>
        <p:spPr>
          <a:xfrm>
            <a:off x="3612196" y="933476"/>
            <a:ext cx="2807249" cy="276999"/>
          </a:xfrm>
          <a:prstGeom prst="rect">
            <a:avLst/>
          </a:prstGeom>
        </p:spPr>
        <p:txBody>
          <a:bodyPr wrap="square">
            <a:spAutoFit/>
          </a:bodyP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optical Stark effect </a:t>
            </a:r>
            <a:endParaRPr lang="zh-CN" altLang="en-US" sz="1200" dirty="0">
              <a:latin typeface="Arial" panose="020B0604020202020204" pitchFamily="34" charset="0"/>
              <a:cs typeface="Arial" panose="020B0604020202020204" pitchFamily="34" charset="0"/>
            </a:endParaRPr>
          </a:p>
        </p:txBody>
      </p:sp>
      <p:sp>
        <p:nvSpPr>
          <p:cNvPr id="212" name="矩形 211">
            <a:extLst>
              <a:ext uri="{FF2B5EF4-FFF2-40B4-BE49-F238E27FC236}">
                <a16:creationId xmlns:a16="http://schemas.microsoft.com/office/drawing/2014/main" xmlns="" id="{EB3DDFA3-3A3E-4C47-B4B2-E55C142DC86B}"/>
              </a:ext>
            </a:extLst>
          </p:cNvPr>
          <p:cNvSpPr/>
          <p:nvPr/>
        </p:nvSpPr>
        <p:spPr>
          <a:xfrm>
            <a:off x="2996838" y="1649521"/>
            <a:ext cx="634456"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213" name="矩形 212">
            <a:extLst>
              <a:ext uri="{FF2B5EF4-FFF2-40B4-BE49-F238E27FC236}">
                <a16:creationId xmlns:a16="http://schemas.microsoft.com/office/drawing/2014/main" xmlns="" id="{44840D0A-CFA6-4529-B0A6-0938AE8AD6C1}"/>
              </a:ext>
            </a:extLst>
          </p:cNvPr>
          <p:cNvSpPr/>
          <p:nvPr/>
        </p:nvSpPr>
        <p:spPr>
          <a:xfrm>
            <a:off x="3001118" y="2578349"/>
            <a:ext cx="591003"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214" name="矩形 213">
            <a:extLst>
              <a:ext uri="{FF2B5EF4-FFF2-40B4-BE49-F238E27FC236}">
                <a16:creationId xmlns:a16="http://schemas.microsoft.com/office/drawing/2014/main" xmlns="" id="{2D9F0EF2-5969-4779-B41F-DE35EA2FAD48}"/>
              </a:ext>
            </a:extLst>
          </p:cNvPr>
          <p:cNvSpPr/>
          <p:nvPr/>
        </p:nvSpPr>
        <p:spPr>
          <a:xfrm>
            <a:off x="3000440" y="2029595"/>
            <a:ext cx="582211" cy="276999"/>
          </a:xfrm>
          <a:prstGeom prst="rect">
            <a:avLst/>
          </a:prstGeom>
        </p:spPr>
        <p:txBody>
          <a:bodyPr wrap="squar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sp>
        <p:nvSpPr>
          <p:cNvPr id="215" name="矩形 214">
            <a:extLst>
              <a:ext uri="{FF2B5EF4-FFF2-40B4-BE49-F238E27FC236}">
                <a16:creationId xmlns:a16="http://schemas.microsoft.com/office/drawing/2014/main" xmlns="" id="{A1A5179B-9B03-4790-8059-1AD7DEB1C012}"/>
              </a:ext>
            </a:extLst>
          </p:cNvPr>
          <p:cNvSpPr/>
          <p:nvPr/>
        </p:nvSpPr>
        <p:spPr>
          <a:xfrm>
            <a:off x="2999365" y="2278623"/>
            <a:ext cx="620683" cy="276999"/>
          </a:xfrm>
          <a:prstGeom prst="rect">
            <a:avLst/>
          </a:prstGeom>
        </p:spPr>
        <p:txBody>
          <a:bodyPr wrap="squar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cxnSp>
        <p:nvCxnSpPr>
          <p:cNvPr id="289" name="直接连接符 288">
            <a:extLst>
              <a:ext uri="{FF2B5EF4-FFF2-40B4-BE49-F238E27FC236}">
                <a16:creationId xmlns:a16="http://schemas.microsoft.com/office/drawing/2014/main" xmlns="" id="{5626523C-24E3-42D9-825F-0191339744A6}"/>
              </a:ext>
            </a:extLst>
          </p:cNvPr>
          <p:cNvCxnSpPr>
            <a:cxnSpLocks/>
          </p:cNvCxnSpPr>
          <p:nvPr/>
        </p:nvCxnSpPr>
        <p:spPr>
          <a:xfrm>
            <a:off x="5858255" y="1787324"/>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xmlns="" id="{FA2973BC-C07C-4BEB-9016-D11E2386BEF0}"/>
              </a:ext>
            </a:extLst>
          </p:cNvPr>
          <p:cNvCxnSpPr>
            <a:cxnSpLocks/>
          </p:cNvCxnSpPr>
          <p:nvPr/>
        </p:nvCxnSpPr>
        <p:spPr>
          <a:xfrm flipV="1">
            <a:off x="5857668" y="2784843"/>
            <a:ext cx="504000" cy="52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xmlns="" id="{A3967283-B155-4739-B1B1-682A8D53B07C}"/>
              </a:ext>
            </a:extLst>
          </p:cNvPr>
          <p:cNvCxnSpPr>
            <a:cxnSpLocks/>
          </p:cNvCxnSpPr>
          <p:nvPr/>
        </p:nvCxnSpPr>
        <p:spPr>
          <a:xfrm>
            <a:off x="5857668" y="2169518"/>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xmlns="" id="{E66DECC1-42EE-4E23-BFF5-581A6A73D374}"/>
              </a:ext>
            </a:extLst>
          </p:cNvPr>
          <p:cNvCxnSpPr>
            <a:cxnSpLocks/>
          </p:cNvCxnSpPr>
          <p:nvPr/>
        </p:nvCxnSpPr>
        <p:spPr>
          <a:xfrm>
            <a:off x="5857668" y="2408553"/>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直接连接符 302">
            <a:extLst>
              <a:ext uri="{FF2B5EF4-FFF2-40B4-BE49-F238E27FC236}">
                <a16:creationId xmlns:a16="http://schemas.microsoft.com/office/drawing/2014/main" xmlns="" id="{243B0B0A-FA28-47A0-9EA7-867010B15E1F}"/>
              </a:ext>
            </a:extLst>
          </p:cNvPr>
          <p:cNvCxnSpPr>
            <a:cxnSpLocks/>
          </p:cNvCxnSpPr>
          <p:nvPr/>
        </p:nvCxnSpPr>
        <p:spPr>
          <a:xfrm>
            <a:off x="5137787" y="1785843"/>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接连接符 303">
            <a:extLst>
              <a:ext uri="{FF2B5EF4-FFF2-40B4-BE49-F238E27FC236}">
                <a16:creationId xmlns:a16="http://schemas.microsoft.com/office/drawing/2014/main" xmlns="" id="{A2A395A6-F4D4-474A-812E-222AD1FAA075}"/>
              </a:ext>
            </a:extLst>
          </p:cNvPr>
          <p:cNvCxnSpPr>
            <a:cxnSpLocks/>
          </p:cNvCxnSpPr>
          <p:nvPr/>
        </p:nvCxnSpPr>
        <p:spPr>
          <a:xfrm flipV="1">
            <a:off x="5137200" y="2783362"/>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接连接符 311">
            <a:extLst>
              <a:ext uri="{FF2B5EF4-FFF2-40B4-BE49-F238E27FC236}">
                <a16:creationId xmlns:a16="http://schemas.microsoft.com/office/drawing/2014/main" xmlns="" id="{B45638E5-03C5-4F06-A908-7093C0572A9C}"/>
              </a:ext>
            </a:extLst>
          </p:cNvPr>
          <p:cNvCxnSpPr>
            <a:cxnSpLocks/>
          </p:cNvCxnSpPr>
          <p:nvPr/>
        </p:nvCxnSpPr>
        <p:spPr>
          <a:xfrm flipV="1">
            <a:off x="5672866" y="2787634"/>
            <a:ext cx="144000" cy="0"/>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sp>
        <p:nvSpPr>
          <p:cNvPr id="313" name="矩形 312">
            <a:extLst>
              <a:ext uri="{FF2B5EF4-FFF2-40B4-BE49-F238E27FC236}">
                <a16:creationId xmlns:a16="http://schemas.microsoft.com/office/drawing/2014/main" xmlns="" id="{45DF2D57-8682-4F95-A72D-94D8645C01C7}"/>
              </a:ext>
            </a:extLst>
          </p:cNvPr>
          <p:cNvSpPr/>
          <p:nvPr/>
        </p:nvSpPr>
        <p:spPr>
          <a:xfrm>
            <a:off x="6323520" y="1664470"/>
            <a:ext cx="582211"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314" name="矩形 313">
            <a:extLst>
              <a:ext uri="{FF2B5EF4-FFF2-40B4-BE49-F238E27FC236}">
                <a16:creationId xmlns:a16="http://schemas.microsoft.com/office/drawing/2014/main" xmlns="" id="{F6A7E0BF-363E-4A85-BC8A-1CD530F2A89E}"/>
              </a:ext>
            </a:extLst>
          </p:cNvPr>
          <p:cNvSpPr/>
          <p:nvPr/>
        </p:nvSpPr>
        <p:spPr>
          <a:xfrm>
            <a:off x="6330546" y="2674665"/>
            <a:ext cx="632612"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315" name="矩形 314">
            <a:extLst>
              <a:ext uri="{FF2B5EF4-FFF2-40B4-BE49-F238E27FC236}">
                <a16:creationId xmlns:a16="http://schemas.microsoft.com/office/drawing/2014/main" xmlns="" id="{99F06B14-02CA-42A6-93CA-CD1A1156F48E}"/>
              </a:ext>
            </a:extLst>
          </p:cNvPr>
          <p:cNvSpPr/>
          <p:nvPr/>
        </p:nvSpPr>
        <p:spPr>
          <a:xfrm>
            <a:off x="6330545" y="2019970"/>
            <a:ext cx="582211" cy="276999"/>
          </a:xfrm>
          <a:prstGeom prst="rect">
            <a:avLst/>
          </a:prstGeom>
        </p:spPr>
        <p:txBody>
          <a:bodyPr wrap="non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|-3/2&gt;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sp>
        <p:nvSpPr>
          <p:cNvPr id="316" name="矩形 315">
            <a:extLst>
              <a:ext uri="{FF2B5EF4-FFF2-40B4-BE49-F238E27FC236}">
                <a16:creationId xmlns:a16="http://schemas.microsoft.com/office/drawing/2014/main" xmlns="" id="{74F51120-8C40-4B2B-91F4-9AB57AF00B7C}"/>
              </a:ext>
            </a:extLst>
          </p:cNvPr>
          <p:cNvSpPr/>
          <p:nvPr/>
        </p:nvSpPr>
        <p:spPr>
          <a:xfrm>
            <a:off x="6323520" y="2269599"/>
            <a:ext cx="620683" cy="276999"/>
          </a:xfrm>
          <a:prstGeom prst="rect">
            <a:avLst/>
          </a:prstGeom>
        </p:spPr>
        <p:txBody>
          <a:bodyPr wrap="non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|+3/2&gt;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cxnSp>
        <p:nvCxnSpPr>
          <p:cNvPr id="318" name="直接连接符 317">
            <a:extLst>
              <a:ext uri="{FF2B5EF4-FFF2-40B4-BE49-F238E27FC236}">
                <a16:creationId xmlns:a16="http://schemas.microsoft.com/office/drawing/2014/main" xmlns="" id="{FB808CAE-4C9C-423F-A65D-BC7EC786FF33}"/>
              </a:ext>
            </a:extLst>
          </p:cNvPr>
          <p:cNvCxnSpPr>
            <a:cxnSpLocks/>
          </p:cNvCxnSpPr>
          <p:nvPr/>
        </p:nvCxnSpPr>
        <p:spPr>
          <a:xfrm>
            <a:off x="3609578" y="4611838"/>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xmlns="" id="{4B3F24A2-3605-4329-90DB-56695D413C3B}"/>
              </a:ext>
            </a:extLst>
          </p:cNvPr>
          <p:cNvCxnSpPr>
            <a:cxnSpLocks/>
          </p:cNvCxnSpPr>
          <p:nvPr/>
        </p:nvCxnSpPr>
        <p:spPr>
          <a:xfrm flipV="1">
            <a:off x="3608991" y="5380757"/>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xmlns="" id="{45772B18-5D6B-4066-A6C4-33ADB9071D76}"/>
              </a:ext>
            </a:extLst>
          </p:cNvPr>
          <p:cNvCxnSpPr>
            <a:cxnSpLocks/>
          </p:cNvCxnSpPr>
          <p:nvPr/>
        </p:nvCxnSpPr>
        <p:spPr>
          <a:xfrm>
            <a:off x="3608991" y="5766458"/>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xmlns="" id="{E9DD7D2F-0678-4FBC-BD3A-957F0C862C45}"/>
              </a:ext>
            </a:extLst>
          </p:cNvPr>
          <p:cNvCxnSpPr>
            <a:cxnSpLocks/>
          </p:cNvCxnSpPr>
          <p:nvPr/>
        </p:nvCxnSpPr>
        <p:spPr>
          <a:xfrm>
            <a:off x="3608991" y="4222412"/>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6" name="矩形 325">
            <a:extLst>
              <a:ext uri="{FF2B5EF4-FFF2-40B4-BE49-F238E27FC236}">
                <a16:creationId xmlns:a16="http://schemas.microsoft.com/office/drawing/2014/main" xmlns="" id="{058F4AEC-4AD7-49CD-801D-75ABF8AE8F3B}"/>
              </a:ext>
            </a:extLst>
          </p:cNvPr>
          <p:cNvSpPr/>
          <p:nvPr/>
        </p:nvSpPr>
        <p:spPr>
          <a:xfrm>
            <a:off x="3183524" y="3812611"/>
            <a:ext cx="1587294" cy="276999"/>
          </a:xfrm>
          <a:prstGeom prst="rect">
            <a:avLst/>
          </a:prstGeom>
          <a:ln>
            <a:noFill/>
          </a:ln>
        </p:spPr>
        <p:txBody>
          <a:bodyPr wrap="non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pump </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probe</a:t>
            </a:r>
            <a:endParaRPr lang="zh-CN" altLang="en-US" sz="1200" baseline="30000" dirty="0">
              <a:solidFill>
                <a:schemeClr val="accent1"/>
              </a:solidFill>
              <a:latin typeface="Arial" panose="020B0604020202020204" pitchFamily="34" charset="0"/>
              <a:cs typeface="Arial" panose="020B0604020202020204" pitchFamily="34" charset="0"/>
            </a:endParaRPr>
          </a:p>
        </p:txBody>
      </p:sp>
      <p:sp>
        <p:nvSpPr>
          <p:cNvPr id="327" name="矩形 326">
            <a:extLst>
              <a:ext uri="{FF2B5EF4-FFF2-40B4-BE49-F238E27FC236}">
                <a16:creationId xmlns:a16="http://schemas.microsoft.com/office/drawing/2014/main" xmlns="" id="{AC1B5C5D-C00A-4CD1-920B-D0B28F4F3C7E}"/>
              </a:ext>
            </a:extLst>
          </p:cNvPr>
          <p:cNvSpPr/>
          <p:nvPr/>
        </p:nvSpPr>
        <p:spPr>
          <a:xfrm>
            <a:off x="3007144" y="4465144"/>
            <a:ext cx="930063"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328" name="矩形 327">
            <a:extLst>
              <a:ext uri="{FF2B5EF4-FFF2-40B4-BE49-F238E27FC236}">
                <a16:creationId xmlns:a16="http://schemas.microsoft.com/office/drawing/2014/main" xmlns="" id="{C69F7314-04A7-4E3C-8227-BAA3DD1B179D}"/>
              </a:ext>
            </a:extLst>
          </p:cNvPr>
          <p:cNvSpPr/>
          <p:nvPr/>
        </p:nvSpPr>
        <p:spPr>
          <a:xfrm>
            <a:off x="3000810" y="5247486"/>
            <a:ext cx="907094"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cxnSp>
        <p:nvCxnSpPr>
          <p:cNvPr id="346" name="直接连接符 345">
            <a:extLst>
              <a:ext uri="{FF2B5EF4-FFF2-40B4-BE49-F238E27FC236}">
                <a16:creationId xmlns:a16="http://schemas.microsoft.com/office/drawing/2014/main" xmlns="" id="{A0FD756F-32DF-4C5F-BCFB-D76781621789}"/>
              </a:ext>
            </a:extLst>
          </p:cNvPr>
          <p:cNvCxnSpPr>
            <a:cxnSpLocks/>
          </p:cNvCxnSpPr>
          <p:nvPr/>
        </p:nvCxnSpPr>
        <p:spPr>
          <a:xfrm flipV="1">
            <a:off x="4142373" y="4620375"/>
            <a:ext cx="144000" cy="0"/>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xmlns="" id="{2EF96783-F84E-4574-B858-37B32D05EA67}"/>
              </a:ext>
            </a:extLst>
          </p:cNvPr>
          <p:cNvCxnSpPr>
            <a:cxnSpLocks/>
          </p:cNvCxnSpPr>
          <p:nvPr/>
        </p:nvCxnSpPr>
        <p:spPr>
          <a:xfrm>
            <a:off x="4288710" y="4604774"/>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直接连接符 347">
            <a:extLst>
              <a:ext uri="{FF2B5EF4-FFF2-40B4-BE49-F238E27FC236}">
                <a16:creationId xmlns:a16="http://schemas.microsoft.com/office/drawing/2014/main" xmlns="" id="{F7B51E64-F14C-46ED-A5FE-EA4609CF1594}"/>
              </a:ext>
            </a:extLst>
          </p:cNvPr>
          <p:cNvCxnSpPr>
            <a:cxnSpLocks/>
          </p:cNvCxnSpPr>
          <p:nvPr/>
        </p:nvCxnSpPr>
        <p:spPr>
          <a:xfrm flipV="1">
            <a:off x="4288123" y="5373693"/>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xmlns="" id="{BF527040-84FC-4A79-BCFD-91FAADAD2A4A}"/>
              </a:ext>
            </a:extLst>
          </p:cNvPr>
          <p:cNvCxnSpPr>
            <a:cxnSpLocks/>
          </p:cNvCxnSpPr>
          <p:nvPr/>
        </p:nvCxnSpPr>
        <p:spPr>
          <a:xfrm flipV="1">
            <a:off x="4135295" y="5377965"/>
            <a:ext cx="144000" cy="0"/>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sp>
        <p:nvSpPr>
          <p:cNvPr id="350" name="矩形 349">
            <a:extLst>
              <a:ext uri="{FF2B5EF4-FFF2-40B4-BE49-F238E27FC236}">
                <a16:creationId xmlns:a16="http://schemas.microsoft.com/office/drawing/2014/main" xmlns="" id="{548F97F4-A275-487D-A054-EBD503BE2F3B}"/>
              </a:ext>
            </a:extLst>
          </p:cNvPr>
          <p:cNvSpPr/>
          <p:nvPr/>
        </p:nvSpPr>
        <p:spPr>
          <a:xfrm>
            <a:off x="2995236" y="5620421"/>
            <a:ext cx="582211" cy="276999"/>
          </a:xfrm>
          <a:prstGeom prst="rect">
            <a:avLst/>
          </a:prstGeom>
        </p:spPr>
        <p:txBody>
          <a:bodyPr wrap="non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|-3/2&gt;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sp>
        <p:nvSpPr>
          <p:cNvPr id="351" name="矩形 350">
            <a:extLst>
              <a:ext uri="{FF2B5EF4-FFF2-40B4-BE49-F238E27FC236}">
                <a16:creationId xmlns:a16="http://schemas.microsoft.com/office/drawing/2014/main" xmlns="" id="{6A9AF0FB-0EDE-4728-9E4B-912058555FC1}"/>
              </a:ext>
            </a:extLst>
          </p:cNvPr>
          <p:cNvSpPr/>
          <p:nvPr/>
        </p:nvSpPr>
        <p:spPr>
          <a:xfrm>
            <a:off x="2996838" y="4076585"/>
            <a:ext cx="620683" cy="276999"/>
          </a:xfrm>
          <a:prstGeom prst="rect">
            <a:avLst/>
          </a:prstGeom>
        </p:spPr>
        <p:txBody>
          <a:bodyPr wrap="non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|+3/2&gt;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cxnSp>
        <p:nvCxnSpPr>
          <p:cNvPr id="358" name="直接连接符 357">
            <a:extLst>
              <a:ext uri="{FF2B5EF4-FFF2-40B4-BE49-F238E27FC236}">
                <a16:creationId xmlns:a16="http://schemas.microsoft.com/office/drawing/2014/main" xmlns="" id="{D20154A1-E2C5-4CDB-95EC-BB4E45CD0DE3}"/>
              </a:ext>
            </a:extLst>
          </p:cNvPr>
          <p:cNvCxnSpPr>
            <a:cxnSpLocks/>
          </p:cNvCxnSpPr>
          <p:nvPr/>
        </p:nvCxnSpPr>
        <p:spPr>
          <a:xfrm>
            <a:off x="5852030" y="4608595"/>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xmlns="" id="{71502FBE-B7CF-46B3-BF66-C4378AF140BE}"/>
              </a:ext>
            </a:extLst>
          </p:cNvPr>
          <p:cNvCxnSpPr>
            <a:cxnSpLocks/>
          </p:cNvCxnSpPr>
          <p:nvPr/>
        </p:nvCxnSpPr>
        <p:spPr>
          <a:xfrm flipV="1">
            <a:off x="5851443" y="5377514"/>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xmlns="" id="{BABA563D-1B56-4CD3-8202-B5C20414453A}"/>
              </a:ext>
            </a:extLst>
          </p:cNvPr>
          <p:cNvCxnSpPr>
            <a:cxnSpLocks/>
          </p:cNvCxnSpPr>
          <p:nvPr/>
        </p:nvCxnSpPr>
        <p:spPr>
          <a:xfrm>
            <a:off x="5851443" y="5763215"/>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xmlns="" id="{6825E7EF-4D8D-41AE-9C97-90E152693801}"/>
              </a:ext>
            </a:extLst>
          </p:cNvPr>
          <p:cNvCxnSpPr>
            <a:cxnSpLocks/>
          </p:cNvCxnSpPr>
          <p:nvPr/>
        </p:nvCxnSpPr>
        <p:spPr>
          <a:xfrm>
            <a:off x="5851443" y="4219169"/>
            <a:ext cx="504000" cy="0"/>
          </a:xfrm>
          <a:prstGeom prst="line">
            <a:avLst/>
          </a:prstGeom>
          <a:ln w="317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2" name="直接连接符 371">
            <a:extLst>
              <a:ext uri="{FF2B5EF4-FFF2-40B4-BE49-F238E27FC236}">
                <a16:creationId xmlns:a16="http://schemas.microsoft.com/office/drawing/2014/main" xmlns="" id="{F7A38F40-6BE1-4522-8692-C20268756924}"/>
              </a:ext>
            </a:extLst>
          </p:cNvPr>
          <p:cNvCxnSpPr>
            <a:cxnSpLocks/>
          </p:cNvCxnSpPr>
          <p:nvPr/>
        </p:nvCxnSpPr>
        <p:spPr>
          <a:xfrm>
            <a:off x="5684885" y="4448583"/>
            <a:ext cx="144000" cy="162709"/>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373" name="直接连接符 372">
            <a:extLst>
              <a:ext uri="{FF2B5EF4-FFF2-40B4-BE49-F238E27FC236}">
                <a16:creationId xmlns:a16="http://schemas.microsoft.com/office/drawing/2014/main" xmlns="" id="{8A7DA78C-4396-4A16-BEC4-046275B06CB2}"/>
              </a:ext>
            </a:extLst>
          </p:cNvPr>
          <p:cNvCxnSpPr>
            <a:cxnSpLocks/>
          </p:cNvCxnSpPr>
          <p:nvPr/>
        </p:nvCxnSpPr>
        <p:spPr>
          <a:xfrm flipV="1">
            <a:off x="5684885" y="5387261"/>
            <a:ext cx="144000" cy="162709"/>
          </a:xfrm>
          <a:prstGeom prst="line">
            <a:avLst/>
          </a:prstGeom>
          <a:ln w="28575">
            <a:solidFill>
              <a:srgbClr val="AC96E2"/>
            </a:solidFill>
            <a:prstDash val="sysDot"/>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xmlns="" id="{1C3A8235-6420-441B-AC24-C853AB3863A7}"/>
              </a:ext>
            </a:extLst>
          </p:cNvPr>
          <p:cNvCxnSpPr>
            <a:cxnSpLocks/>
          </p:cNvCxnSpPr>
          <p:nvPr/>
        </p:nvCxnSpPr>
        <p:spPr>
          <a:xfrm>
            <a:off x="5165945" y="4443261"/>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直接连接符 374">
            <a:extLst>
              <a:ext uri="{FF2B5EF4-FFF2-40B4-BE49-F238E27FC236}">
                <a16:creationId xmlns:a16="http://schemas.microsoft.com/office/drawing/2014/main" xmlns="" id="{E4251520-DAF5-4598-9D3F-002FA6B944E9}"/>
              </a:ext>
            </a:extLst>
          </p:cNvPr>
          <p:cNvCxnSpPr>
            <a:cxnSpLocks/>
          </p:cNvCxnSpPr>
          <p:nvPr/>
        </p:nvCxnSpPr>
        <p:spPr>
          <a:xfrm>
            <a:off x="5165359" y="5554167"/>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1" name="矩形 380">
            <a:extLst>
              <a:ext uri="{FF2B5EF4-FFF2-40B4-BE49-F238E27FC236}">
                <a16:creationId xmlns:a16="http://schemas.microsoft.com/office/drawing/2014/main" xmlns="" id="{327ADFEF-F1BD-4AEA-9FA9-0EFCEC298909}"/>
              </a:ext>
            </a:extLst>
          </p:cNvPr>
          <p:cNvSpPr/>
          <p:nvPr/>
        </p:nvSpPr>
        <p:spPr>
          <a:xfrm>
            <a:off x="5161951" y="3814192"/>
            <a:ext cx="1820486" cy="276999"/>
          </a:xfrm>
          <a:prstGeom prst="rect">
            <a:avLst/>
          </a:prstGeom>
          <a:ln>
            <a:noFill/>
          </a:ln>
        </p:spPr>
        <p:txBody>
          <a:bodyPr wrap="squar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pump </a:t>
            </a:r>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 probe</a:t>
            </a:r>
            <a:endParaRPr lang="zh-CN" altLang="en-US" sz="1200" baseline="30000" dirty="0">
              <a:solidFill>
                <a:srgbClr val="C00000"/>
              </a:solidFill>
              <a:latin typeface="Arial" panose="020B0604020202020204" pitchFamily="34" charset="0"/>
              <a:cs typeface="Arial" panose="020B0604020202020204" pitchFamily="34" charset="0"/>
            </a:endParaRPr>
          </a:p>
        </p:txBody>
      </p:sp>
      <p:sp>
        <p:nvSpPr>
          <p:cNvPr id="382" name="矩形 381">
            <a:extLst>
              <a:ext uri="{FF2B5EF4-FFF2-40B4-BE49-F238E27FC236}">
                <a16:creationId xmlns:a16="http://schemas.microsoft.com/office/drawing/2014/main" xmlns="" id="{71F7A923-1386-46C4-A70A-5BE645F1119A}"/>
              </a:ext>
            </a:extLst>
          </p:cNvPr>
          <p:cNvSpPr/>
          <p:nvPr/>
        </p:nvSpPr>
        <p:spPr>
          <a:xfrm>
            <a:off x="6294064" y="4473557"/>
            <a:ext cx="582211"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383" name="矩形 382">
            <a:extLst>
              <a:ext uri="{FF2B5EF4-FFF2-40B4-BE49-F238E27FC236}">
                <a16:creationId xmlns:a16="http://schemas.microsoft.com/office/drawing/2014/main" xmlns="" id="{DF38923E-8E92-4C09-8D5B-5BC4E7F11C83}"/>
              </a:ext>
            </a:extLst>
          </p:cNvPr>
          <p:cNvSpPr/>
          <p:nvPr/>
        </p:nvSpPr>
        <p:spPr>
          <a:xfrm>
            <a:off x="6301090" y="5255152"/>
            <a:ext cx="637506"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384" name="矩形 383">
            <a:extLst>
              <a:ext uri="{FF2B5EF4-FFF2-40B4-BE49-F238E27FC236}">
                <a16:creationId xmlns:a16="http://schemas.microsoft.com/office/drawing/2014/main" xmlns="" id="{B59826D8-1DC5-407B-AA75-BA9E7146941D}"/>
              </a:ext>
            </a:extLst>
          </p:cNvPr>
          <p:cNvSpPr/>
          <p:nvPr/>
        </p:nvSpPr>
        <p:spPr>
          <a:xfrm>
            <a:off x="6316543" y="5593743"/>
            <a:ext cx="582211" cy="276999"/>
          </a:xfrm>
          <a:prstGeom prst="rect">
            <a:avLst/>
          </a:prstGeom>
        </p:spPr>
        <p:txBody>
          <a:bodyPr wrap="squar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sp>
        <p:nvSpPr>
          <p:cNvPr id="385" name="矩形 384">
            <a:extLst>
              <a:ext uri="{FF2B5EF4-FFF2-40B4-BE49-F238E27FC236}">
                <a16:creationId xmlns:a16="http://schemas.microsoft.com/office/drawing/2014/main" xmlns="" id="{73F2A9C2-E5C3-47F0-90FD-86671C1D15B3}"/>
              </a:ext>
            </a:extLst>
          </p:cNvPr>
          <p:cNvSpPr/>
          <p:nvPr/>
        </p:nvSpPr>
        <p:spPr>
          <a:xfrm>
            <a:off x="6317912" y="4067658"/>
            <a:ext cx="620683" cy="276999"/>
          </a:xfrm>
          <a:prstGeom prst="rect">
            <a:avLst/>
          </a:prstGeom>
        </p:spPr>
        <p:txBody>
          <a:bodyPr wrap="square">
            <a:spAutoFit/>
          </a:bodyPr>
          <a:lstStyle/>
          <a:p>
            <a:r>
              <a:rPr lang="en-US" altLang="zh-CN" sz="12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solidFill>
                <a:schemeClr val="bg2">
                  <a:lumMod val="25000"/>
                </a:schemeClr>
              </a:solidFill>
              <a:latin typeface="Arial" panose="020B0604020202020204" pitchFamily="34" charset="0"/>
              <a:cs typeface="Arial" panose="020B0604020202020204" pitchFamily="34" charset="0"/>
            </a:endParaRPr>
          </a:p>
        </p:txBody>
      </p:sp>
      <p:cxnSp>
        <p:nvCxnSpPr>
          <p:cNvPr id="393" name="直接连接符 392">
            <a:extLst>
              <a:ext uri="{FF2B5EF4-FFF2-40B4-BE49-F238E27FC236}">
                <a16:creationId xmlns:a16="http://schemas.microsoft.com/office/drawing/2014/main" xmlns="" id="{A02685A0-0D0C-4292-A458-03666C6BFC1F}"/>
              </a:ext>
            </a:extLst>
          </p:cNvPr>
          <p:cNvCxnSpPr>
            <a:cxnSpLocks/>
          </p:cNvCxnSpPr>
          <p:nvPr/>
        </p:nvCxnSpPr>
        <p:spPr>
          <a:xfrm>
            <a:off x="5005088" y="3901334"/>
            <a:ext cx="0" cy="1976095"/>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9" name="矩形 398">
            <a:extLst>
              <a:ext uri="{FF2B5EF4-FFF2-40B4-BE49-F238E27FC236}">
                <a16:creationId xmlns:a16="http://schemas.microsoft.com/office/drawing/2014/main" xmlns="" id="{3E7DAF35-A00F-4620-A069-344EEFE2220E}"/>
              </a:ext>
            </a:extLst>
          </p:cNvPr>
          <p:cNvSpPr/>
          <p:nvPr/>
        </p:nvSpPr>
        <p:spPr>
          <a:xfrm>
            <a:off x="3783916" y="3562376"/>
            <a:ext cx="2474204" cy="276999"/>
          </a:xfrm>
          <a:prstGeom prst="rect">
            <a:avLst/>
          </a:prstGeom>
        </p:spPr>
        <p:txBody>
          <a:bodyPr wrap="square">
            <a:spAutoFit/>
          </a:bodyPr>
          <a:lstStyle/>
          <a:p>
            <a:pPr algn="ctr"/>
            <a:r>
              <a:rPr lang="en-US" altLang="zh-CN" sz="1200" b="1" dirty="0">
                <a:latin typeface="Arial" pitchFamily="34" charset="0"/>
                <a:cs typeface="Arial" pitchFamily="34" charset="0"/>
              </a:rPr>
              <a:t>Bloch-Siegert shift</a:t>
            </a:r>
            <a:endParaRPr lang="zh-CN" altLang="en-US" sz="1200" dirty="0">
              <a:latin typeface="Arial" panose="020B0604020202020204" pitchFamily="34" charset="0"/>
              <a:cs typeface="Arial" panose="020B0604020202020204" pitchFamily="34" charset="0"/>
            </a:endParaRPr>
          </a:p>
        </p:txBody>
      </p:sp>
      <p:pic>
        <p:nvPicPr>
          <p:cNvPr id="401" name="图片 400">
            <a:extLst>
              <a:ext uri="{FF2B5EF4-FFF2-40B4-BE49-F238E27FC236}">
                <a16:creationId xmlns:a16="http://schemas.microsoft.com/office/drawing/2014/main" xmlns="" id="{F4DDAA79-A569-4141-AF36-FB014CEFE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84" t="2354" r="6368" b="3612"/>
          <a:stretch/>
        </p:blipFill>
        <p:spPr>
          <a:xfrm>
            <a:off x="404978" y="1135307"/>
            <a:ext cx="2135852" cy="1812967"/>
          </a:xfrm>
          <a:prstGeom prst="rect">
            <a:avLst/>
          </a:prstGeom>
        </p:spPr>
      </p:pic>
      <p:grpSp>
        <p:nvGrpSpPr>
          <p:cNvPr id="7" name="组合 6"/>
          <p:cNvGrpSpPr/>
          <p:nvPr/>
        </p:nvGrpSpPr>
        <p:grpSpPr>
          <a:xfrm>
            <a:off x="705390" y="3025584"/>
            <a:ext cx="1615079" cy="279271"/>
            <a:chOff x="536131" y="2211505"/>
            <a:chExt cx="1615079" cy="279271"/>
          </a:xfrm>
        </p:grpSpPr>
        <p:pic>
          <p:nvPicPr>
            <p:cNvPr id="404" name="Picture 8">
              <a:extLst>
                <a:ext uri="{FF2B5EF4-FFF2-40B4-BE49-F238E27FC236}">
                  <a16:creationId xmlns:a16="http://schemas.microsoft.com/office/drawing/2014/main" xmlns="" id="{8829A77D-0209-463C-8E40-2DB45B116B4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369" b="91083" l="10000" r="90000">
                          <a14:foregroundMark x1="49524" y1="91083" x2="49524" y2="91083"/>
                          <a14:foregroundMark x1="51429" y1="11465" x2="51429" y2="11465"/>
                          <a14:foregroundMark x1="50476" y1="6369" x2="50476" y2="6369"/>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1160875" y="2276621"/>
              <a:ext cx="218291" cy="16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5" name="图片 404">
              <a:extLst>
                <a:ext uri="{FF2B5EF4-FFF2-40B4-BE49-F238E27FC236}">
                  <a16:creationId xmlns:a16="http://schemas.microsoft.com/office/drawing/2014/main" xmlns="" id="{8DE5950C-4647-4140-AFC0-9C21FB2C90C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4172" b="53748" l="46771" r="53209">
                          <a14:foregroundMark x1="49070" y1="49640" x2="49070" y2="49640"/>
                          <a14:foregroundMark x1="50670" y1="47639" x2="50430" y2="50120"/>
                          <a14:foregroundMark x1="49070" y1="48653" x2="49450" y2="51614"/>
                          <a14:foregroundMark x1="50670" y1="53588" x2="49810" y2="53748"/>
                          <a14:foregroundMark x1="52030" y1="52094" x2="52030" y2="52094"/>
                          <a14:foregroundMark x1="52030" y1="52094" x2="52030" y2="52094"/>
                          <a14:foregroundMark x1="50190" y1="50280" x2="50050" y2="53428"/>
                        </a14:backgroundRemoval>
                      </a14:imgEffect>
                    </a14:imgLayer>
                  </a14:imgProps>
                </a:ext>
                <a:ext uri="{28A0092B-C50C-407E-A947-70E740481C1C}">
                  <a14:useLocalDpi xmlns:a14="http://schemas.microsoft.com/office/drawing/2010/main" val="0"/>
                </a:ext>
              </a:extLst>
            </a:blip>
            <a:srcRect l="45970" t="45242" r="45984" b="45580"/>
            <a:stretch/>
          </p:blipFill>
          <p:spPr>
            <a:xfrm>
              <a:off x="536131" y="2241448"/>
              <a:ext cx="253928" cy="217115"/>
            </a:xfrm>
            <a:prstGeom prst="rect">
              <a:avLst/>
            </a:prstGeom>
          </p:spPr>
        </p:pic>
        <p:sp>
          <p:nvSpPr>
            <p:cNvPr id="406" name="文本框 405">
              <a:extLst>
                <a:ext uri="{FF2B5EF4-FFF2-40B4-BE49-F238E27FC236}">
                  <a16:creationId xmlns:a16="http://schemas.microsoft.com/office/drawing/2014/main" xmlns="" id="{4C84E74A-52FB-4ABE-9B2A-90DB79EE9584}"/>
                </a:ext>
              </a:extLst>
            </p:cNvPr>
            <p:cNvSpPr txBox="1"/>
            <p:nvPr/>
          </p:nvSpPr>
          <p:spPr>
            <a:xfrm>
              <a:off x="697193" y="2211505"/>
              <a:ext cx="399443" cy="276999"/>
            </a:xfrm>
            <a:prstGeom prst="rect">
              <a:avLst/>
            </a:prstGeom>
            <a:noFill/>
          </p:spPr>
          <p:txBody>
            <a:bodyPr wrap="square" rtlCol="0">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Cs</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pic>
          <p:nvPicPr>
            <p:cNvPr id="407" name="图片 406">
              <a:extLst>
                <a:ext uri="{FF2B5EF4-FFF2-40B4-BE49-F238E27FC236}">
                  <a16:creationId xmlns:a16="http://schemas.microsoft.com/office/drawing/2014/main" xmlns="" id="{98AA8E95-B854-4A70-AD17-2B7F52FF0F0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6304" b="35844" l="83111" r="87108"/>
                      </a14:imgEffect>
                    </a14:imgLayer>
                  </a14:imgProps>
                </a:ext>
                <a:ext uri="{28A0092B-C50C-407E-A947-70E740481C1C}">
                  <a14:useLocalDpi xmlns:a14="http://schemas.microsoft.com/office/drawing/2010/main" val="0"/>
                </a:ext>
              </a:extLst>
            </a:blip>
            <a:srcRect l="82611" t="25112" r="13179" b="67627"/>
            <a:stretch/>
          </p:blipFill>
          <p:spPr>
            <a:xfrm>
              <a:off x="1774510" y="2276395"/>
              <a:ext cx="112046" cy="144877"/>
            </a:xfrm>
            <a:prstGeom prst="rect">
              <a:avLst/>
            </a:prstGeom>
          </p:spPr>
        </p:pic>
        <p:sp>
          <p:nvSpPr>
            <p:cNvPr id="408" name="文本框 407">
              <a:extLst>
                <a:ext uri="{FF2B5EF4-FFF2-40B4-BE49-F238E27FC236}">
                  <a16:creationId xmlns:a16="http://schemas.microsoft.com/office/drawing/2014/main" xmlns="" id="{F38EAF7E-71F7-4F87-9CFE-423E5547A0D1}"/>
                </a:ext>
              </a:extLst>
            </p:cNvPr>
            <p:cNvSpPr txBox="1"/>
            <p:nvPr/>
          </p:nvSpPr>
          <p:spPr>
            <a:xfrm>
              <a:off x="1299205" y="2211505"/>
              <a:ext cx="462605" cy="276999"/>
            </a:xfrm>
            <a:prstGeom prst="rect">
              <a:avLst/>
            </a:prstGeom>
            <a:noFill/>
          </p:spPr>
          <p:txBody>
            <a:bodyPr wrap="square" rtlCol="0">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Pb</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sp>
          <p:nvSpPr>
            <p:cNvPr id="409" name="文本框 408">
              <a:extLst>
                <a:ext uri="{FF2B5EF4-FFF2-40B4-BE49-F238E27FC236}">
                  <a16:creationId xmlns:a16="http://schemas.microsoft.com/office/drawing/2014/main" xmlns="" id="{6BB47FC7-74AA-4C18-B001-B0913D38C7A2}"/>
                </a:ext>
              </a:extLst>
            </p:cNvPr>
            <p:cNvSpPr txBox="1"/>
            <p:nvPr/>
          </p:nvSpPr>
          <p:spPr>
            <a:xfrm>
              <a:off x="1841097" y="2213777"/>
              <a:ext cx="310113" cy="276999"/>
            </a:xfrm>
            <a:prstGeom prst="rect">
              <a:avLst/>
            </a:prstGeom>
            <a:noFill/>
          </p:spPr>
          <p:txBody>
            <a:bodyPr wrap="square" rtlCol="0">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I</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grpSp>
      <p:cxnSp>
        <p:nvCxnSpPr>
          <p:cNvPr id="410" name="直接连接符 409">
            <a:extLst>
              <a:ext uri="{FF2B5EF4-FFF2-40B4-BE49-F238E27FC236}">
                <a16:creationId xmlns:a16="http://schemas.microsoft.com/office/drawing/2014/main" xmlns="" id="{A9B6E071-9D6B-40C9-9DA0-6DEA41289667}"/>
              </a:ext>
            </a:extLst>
          </p:cNvPr>
          <p:cNvCxnSpPr>
            <a:cxnSpLocks/>
          </p:cNvCxnSpPr>
          <p:nvPr/>
        </p:nvCxnSpPr>
        <p:spPr>
          <a:xfrm>
            <a:off x="1672291" y="4298999"/>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xmlns="" id="{984A5E56-B2B2-4698-90AF-4D4FA3E553AB}"/>
              </a:ext>
            </a:extLst>
          </p:cNvPr>
          <p:cNvCxnSpPr>
            <a:cxnSpLocks/>
          </p:cNvCxnSpPr>
          <p:nvPr/>
        </p:nvCxnSpPr>
        <p:spPr>
          <a:xfrm flipV="1">
            <a:off x="1671704" y="5553490"/>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xmlns="" id="{BB290EF4-F1F3-4C4C-B676-DA8CBCD47DEB}"/>
              </a:ext>
            </a:extLst>
          </p:cNvPr>
          <p:cNvCxnSpPr>
            <a:cxnSpLocks/>
          </p:cNvCxnSpPr>
          <p:nvPr/>
        </p:nvCxnSpPr>
        <p:spPr>
          <a:xfrm>
            <a:off x="854537" y="4297518"/>
            <a:ext cx="504000" cy="14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xmlns="" id="{D4261845-E845-494B-861C-3033788AD498}"/>
              </a:ext>
            </a:extLst>
          </p:cNvPr>
          <p:cNvCxnSpPr>
            <a:cxnSpLocks/>
          </p:cNvCxnSpPr>
          <p:nvPr/>
        </p:nvCxnSpPr>
        <p:spPr>
          <a:xfrm flipV="1">
            <a:off x="853950" y="5561737"/>
            <a:ext cx="50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矩形 418">
            <a:extLst>
              <a:ext uri="{FF2B5EF4-FFF2-40B4-BE49-F238E27FC236}">
                <a16:creationId xmlns:a16="http://schemas.microsoft.com/office/drawing/2014/main" xmlns="" id="{66BEC29A-846D-4BFA-A0B8-DC560593E00E}"/>
              </a:ext>
            </a:extLst>
          </p:cNvPr>
          <p:cNvSpPr/>
          <p:nvPr/>
        </p:nvSpPr>
        <p:spPr>
          <a:xfrm>
            <a:off x="2137358" y="4155326"/>
            <a:ext cx="582211"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420" name="矩形 419">
            <a:extLst>
              <a:ext uri="{FF2B5EF4-FFF2-40B4-BE49-F238E27FC236}">
                <a16:creationId xmlns:a16="http://schemas.microsoft.com/office/drawing/2014/main" xmlns="" id="{929498BB-8F7F-4ABE-BD5E-FEC80157D552}"/>
              </a:ext>
            </a:extLst>
          </p:cNvPr>
          <p:cNvSpPr/>
          <p:nvPr/>
        </p:nvSpPr>
        <p:spPr>
          <a:xfrm>
            <a:off x="2124394" y="5414515"/>
            <a:ext cx="732124"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426" name="矩形 425">
            <a:extLst>
              <a:ext uri="{FF2B5EF4-FFF2-40B4-BE49-F238E27FC236}">
                <a16:creationId xmlns:a16="http://schemas.microsoft.com/office/drawing/2014/main" xmlns="" id="{759B1ECC-87A8-4B15-BAFA-79D79503B6EE}"/>
              </a:ext>
            </a:extLst>
          </p:cNvPr>
          <p:cNvSpPr/>
          <p:nvPr/>
        </p:nvSpPr>
        <p:spPr>
          <a:xfrm>
            <a:off x="317372" y="4634640"/>
            <a:ext cx="511679"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solidFill>
                  <a:prstClr val="black"/>
                </a:solidFill>
                <a:latin typeface="Arial" panose="020B0604020202020204" pitchFamily="34" charset="0"/>
                <a:ea typeface="微软雅黑" panose="020B0503020204020204" pitchFamily="34" charset="-122"/>
                <a:cs typeface="Arial" panose="020B0604020202020204" pitchFamily="34" charset="0"/>
              </a:rPr>
              <a:t>m</a:t>
            </a:r>
            <a:r>
              <a:rPr lang="en-US" altLang="zh-CN" sz="1200" b="1" i="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J</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427" name="矩形 426">
            <a:extLst>
              <a:ext uri="{FF2B5EF4-FFF2-40B4-BE49-F238E27FC236}">
                <a16:creationId xmlns:a16="http://schemas.microsoft.com/office/drawing/2014/main" xmlns="" id="{5869576C-3D39-418C-B133-7887D37E66CA}"/>
              </a:ext>
            </a:extLst>
          </p:cNvPr>
          <p:cNvSpPr/>
          <p:nvPr/>
        </p:nvSpPr>
        <p:spPr>
          <a:xfrm>
            <a:off x="803999" y="4389106"/>
            <a:ext cx="433132" cy="276999"/>
          </a:xfrm>
          <a:prstGeom prst="rect">
            <a:avLst/>
          </a:prstGeom>
        </p:spPr>
        <p:txBody>
          <a:bodyPr wrap="squar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sp>
        <p:nvSpPr>
          <p:cNvPr id="428" name="矩形 427">
            <a:extLst>
              <a:ext uri="{FF2B5EF4-FFF2-40B4-BE49-F238E27FC236}">
                <a16:creationId xmlns:a16="http://schemas.microsoft.com/office/drawing/2014/main" xmlns="" id="{4B634062-476C-4E24-B468-D9B223832662}"/>
              </a:ext>
            </a:extLst>
          </p:cNvPr>
          <p:cNvSpPr/>
          <p:nvPr/>
        </p:nvSpPr>
        <p:spPr>
          <a:xfrm>
            <a:off x="1896242" y="4378869"/>
            <a:ext cx="367408" cy="276999"/>
          </a:xfrm>
          <a:prstGeom prst="rect">
            <a:avLst/>
          </a:prstGeom>
        </p:spPr>
        <p:txBody>
          <a:bodyPr wrap="none">
            <a:spAutoFit/>
          </a:bodyPr>
          <a:lstStyle/>
          <a:p>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p:txBody>
      </p:sp>
      <p:sp>
        <p:nvSpPr>
          <p:cNvPr id="429" name="矩形 428">
            <a:extLst>
              <a:ext uri="{FF2B5EF4-FFF2-40B4-BE49-F238E27FC236}">
                <a16:creationId xmlns:a16="http://schemas.microsoft.com/office/drawing/2014/main" xmlns="" id="{7232AA36-C7DC-460A-A8BC-9E706374567A}"/>
              </a:ext>
            </a:extLst>
          </p:cNvPr>
          <p:cNvSpPr/>
          <p:nvPr/>
        </p:nvSpPr>
        <p:spPr>
          <a:xfrm>
            <a:off x="282564" y="4171758"/>
            <a:ext cx="951085"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430" name="矩形 429">
            <a:extLst>
              <a:ext uri="{FF2B5EF4-FFF2-40B4-BE49-F238E27FC236}">
                <a16:creationId xmlns:a16="http://schemas.microsoft.com/office/drawing/2014/main" xmlns="" id="{30F87D7C-6248-4B86-95BD-9F0314A51384}"/>
              </a:ext>
            </a:extLst>
          </p:cNvPr>
          <p:cNvSpPr/>
          <p:nvPr/>
        </p:nvSpPr>
        <p:spPr>
          <a:xfrm>
            <a:off x="313660" y="5429999"/>
            <a:ext cx="582211"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|-1/2&gt;</a:t>
            </a:r>
            <a:endParaRPr lang="zh-CN" altLang="en-US" sz="1200" dirty="0">
              <a:latin typeface="Arial" panose="020B0604020202020204" pitchFamily="34" charset="0"/>
              <a:cs typeface="Arial" panose="020B0604020202020204" pitchFamily="34" charset="0"/>
            </a:endParaRPr>
          </a:p>
        </p:txBody>
      </p:sp>
      <p:sp>
        <p:nvSpPr>
          <p:cNvPr id="431" name="矩形 430">
            <a:extLst>
              <a:ext uri="{FF2B5EF4-FFF2-40B4-BE49-F238E27FC236}">
                <a16:creationId xmlns:a16="http://schemas.microsoft.com/office/drawing/2014/main" xmlns="" id="{4FDA126C-213F-4ABE-BBAA-4A08504268A3}"/>
              </a:ext>
            </a:extLst>
          </p:cNvPr>
          <p:cNvSpPr/>
          <p:nvPr/>
        </p:nvSpPr>
        <p:spPr>
          <a:xfrm>
            <a:off x="1121671" y="3997896"/>
            <a:ext cx="774571" cy="276999"/>
          </a:xfrm>
          <a:prstGeom prst="rect">
            <a:avLst/>
          </a:prstGeom>
        </p:spPr>
        <p:txBody>
          <a:bodyPr wrap="none">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CB (SO)</a:t>
            </a:r>
            <a:endParaRPr lang="zh-CN" altLang="en-US" sz="1200" dirty="0">
              <a:latin typeface="Arial" panose="020B0604020202020204" pitchFamily="34" charset="0"/>
              <a:cs typeface="Arial" panose="020B0604020202020204" pitchFamily="34" charset="0"/>
            </a:endParaRPr>
          </a:p>
        </p:txBody>
      </p:sp>
      <p:sp>
        <p:nvSpPr>
          <p:cNvPr id="432" name="矩形 431">
            <a:extLst>
              <a:ext uri="{FF2B5EF4-FFF2-40B4-BE49-F238E27FC236}">
                <a16:creationId xmlns:a16="http://schemas.microsoft.com/office/drawing/2014/main" xmlns="" id="{698B4A0B-E350-46F0-BD23-3316FB9A10E2}"/>
              </a:ext>
            </a:extLst>
          </p:cNvPr>
          <p:cNvSpPr/>
          <p:nvPr/>
        </p:nvSpPr>
        <p:spPr>
          <a:xfrm>
            <a:off x="1339727" y="5511535"/>
            <a:ext cx="39786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VB</a:t>
            </a:r>
            <a:endParaRPr lang="zh-CN" altLang="en-US" sz="1200" dirty="0">
              <a:latin typeface="Arial" panose="020B0604020202020204" pitchFamily="34" charset="0"/>
              <a:cs typeface="Arial" panose="020B0604020202020204" pitchFamily="34" charset="0"/>
            </a:endParaRPr>
          </a:p>
        </p:txBody>
      </p:sp>
      <p:sp>
        <p:nvSpPr>
          <p:cNvPr id="435" name="文本框 434">
            <a:extLst>
              <a:ext uri="{FF2B5EF4-FFF2-40B4-BE49-F238E27FC236}">
                <a16:creationId xmlns:a16="http://schemas.microsoft.com/office/drawing/2014/main" xmlns="" id="{B4C3F7AE-1CB4-4EE8-91C2-F0EBF6E75968}"/>
              </a:ext>
            </a:extLst>
          </p:cNvPr>
          <p:cNvSpPr txBox="1"/>
          <p:nvPr/>
        </p:nvSpPr>
        <p:spPr>
          <a:xfrm>
            <a:off x="286587" y="841773"/>
            <a:ext cx="268448" cy="323165"/>
          </a:xfrm>
          <a:prstGeom prst="rect">
            <a:avLst/>
          </a:prstGeom>
          <a:noFill/>
        </p:spPr>
        <p:txBody>
          <a:bodyPr wrap="square" rtlCol="0">
            <a:spAutoFit/>
          </a:bodyPr>
          <a:lstStyle/>
          <a:p>
            <a:r>
              <a:rPr lang="en-US" altLang="zh-CN" sz="1500" b="1" dirty="0" smtClean="0">
                <a:latin typeface="Arial" panose="020B0604020202020204" pitchFamily="34" charset="0"/>
                <a:cs typeface="Arial" panose="020B0604020202020204" pitchFamily="34" charset="0"/>
              </a:rPr>
              <a:t>a</a:t>
            </a:r>
            <a:endParaRPr lang="zh-CN" altLang="en-US" sz="1500" b="1" dirty="0">
              <a:latin typeface="Arial" panose="020B0604020202020204" pitchFamily="34" charset="0"/>
              <a:cs typeface="Arial" panose="020B0604020202020204" pitchFamily="34" charset="0"/>
            </a:endParaRPr>
          </a:p>
        </p:txBody>
      </p:sp>
      <p:sp>
        <p:nvSpPr>
          <p:cNvPr id="436" name="文本框 435">
            <a:extLst>
              <a:ext uri="{FF2B5EF4-FFF2-40B4-BE49-F238E27FC236}">
                <a16:creationId xmlns:a16="http://schemas.microsoft.com/office/drawing/2014/main" xmlns="" id="{5047A3AD-ED6E-472D-A796-E1F548E08C38}"/>
              </a:ext>
            </a:extLst>
          </p:cNvPr>
          <p:cNvSpPr txBox="1"/>
          <p:nvPr/>
        </p:nvSpPr>
        <p:spPr>
          <a:xfrm>
            <a:off x="225763" y="3569025"/>
            <a:ext cx="268448" cy="323165"/>
          </a:xfrm>
          <a:prstGeom prst="rect">
            <a:avLst/>
          </a:prstGeom>
          <a:noFill/>
        </p:spPr>
        <p:txBody>
          <a:bodyPr wrap="square" rtlCol="0">
            <a:spAutoFit/>
          </a:bodyPr>
          <a:lstStyle/>
          <a:p>
            <a:r>
              <a:rPr lang="en-US" altLang="zh-CN" sz="1500" b="1" dirty="0" smtClean="0">
                <a:latin typeface="Arial" panose="020B0604020202020204" pitchFamily="34" charset="0"/>
                <a:cs typeface="Arial" panose="020B0604020202020204" pitchFamily="34" charset="0"/>
              </a:rPr>
              <a:t>b</a:t>
            </a:r>
            <a:endParaRPr lang="zh-CN" altLang="en-US" sz="1500" b="1" dirty="0">
              <a:latin typeface="Arial" panose="020B0604020202020204" pitchFamily="34" charset="0"/>
              <a:cs typeface="Arial" panose="020B0604020202020204" pitchFamily="34" charset="0"/>
            </a:endParaRPr>
          </a:p>
        </p:txBody>
      </p:sp>
      <p:sp>
        <p:nvSpPr>
          <p:cNvPr id="437" name="文本框 436">
            <a:extLst>
              <a:ext uri="{FF2B5EF4-FFF2-40B4-BE49-F238E27FC236}">
                <a16:creationId xmlns:a16="http://schemas.microsoft.com/office/drawing/2014/main" xmlns="" id="{43B797A3-4225-4A22-B9B7-A94D28585B20}"/>
              </a:ext>
            </a:extLst>
          </p:cNvPr>
          <p:cNvSpPr txBox="1"/>
          <p:nvPr/>
        </p:nvSpPr>
        <p:spPr>
          <a:xfrm>
            <a:off x="2968462" y="853204"/>
            <a:ext cx="268448" cy="323165"/>
          </a:xfrm>
          <a:prstGeom prst="rect">
            <a:avLst/>
          </a:prstGeom>
          <a:noFill/>
        </p:spPr>
        <p:txBody>
          <a:bodyPr wrap="square" rtlCol="0">
            <a:spAutoFit/>
          </a:bodyPr>
          <a:lstStyle/>
          <a:p>
            <a:r>
              <a:rPr lang="en-US" altLang="zh-CN" sz="1500" b="1" dirty="0">
                <a:latin typeface="Arial" panose="020B0604020202020204" pitchFamily="34" charset="0"/>
                <a:cs typeface="Arial" panose="020B0604020202020204" pitchFamily="34" charset="0"/>
              </a:rPr>
              <a:t>c</a:t>
            </a:r>
            <a:endParaRPr lang="zh-CN" altLang="en-US" sz="1500" b="1" dirty="0">
              <a:latin typeface="Arial" panose="020B0604020202020204" pitchFamily="34" charset="0"/>
              <a:cs typeface="Arial" panose="020B0604020202020204" pitchFamily="34" charset="0"/>
            </a:endParaRPr>
          </a:p>
        </p:txBody>
      </p:sp>
      <p:sp>
        <p:nvSpPr>
          <p:cNvPr id="438" name="文本框 437">
            <a:extLst>
              <a:ext uri="{FF2B5EF4-FFF2-40B4-BE49-F238E27FC236}">
                <a16:creationId xmlns:a16="http://schemas.microsoft.com/office/drawing/2014/main" xmlns="" id="{0FB10D75-62F9-472F-B4AD-6FD925C38594}"/>
              </a:ext>
            </a:extLst>
          </p:cNvPr>
          <p:cNvSpPr txBox="1"/>
          <p:nvPr/>
        </p:nvSpPr>
        <p:spPr>
          <a:xfrm>
            <a:off x="2947611" y="3525245"/>
            <a:ext cx="268448" cy="323165"/>
          </a:xfrm>
          <a:prstGeom prst="rect">
            <a:avLst/>
          </a:prstGeom>
          <a:noFill/>
        </p:spPr>
        <p:txBody>
          <a:bodyPr wrap="square" rtlCol="0">
            <a:spAutoFit/>
          </a:bodyPr>
          <a:lstStyle/>
          <a:p>
            <a:r>
              <a:rPr lang="en-US" altLang="zh-CN" sz="1500" b="1" dirty="0" smtClean="0">
                <a:latin typeface="Arial" panose="020B0604020202020204" pitchFamily="34" charset="0"/>
                <a:cs typeface="Arial" panose="020B0604020202020204" pitchFamily="34" charset="0"/>
              </a:rPr>
              <a:t>d</a:t>
            </a:r>
            <a:endParaRPr lang="zh-CN" altLang="en-US" sz="1500" b="1" dirty="0">
              <a:latin typeface="Arial" panose="020B0604020202020204" pitchFamily="34" charset="0"/>
              <a:cs typeface="Arial" panose="020B0604020202020204" pitchFamily="34" charset="0"/>
            </a:endParaRPr>
          </a:p>
        </p:txBody>
      </p:sp>
      <p:sp>
        <p:nvSpPr>
          <p:cNvPr id="161" name="矩形 160">
            <a:extLst>
              <a:ext uri="{FF2B5EF4-FFF2-40B4-BE49-F238E27FC236}">
                <a16:creationId xmlns:a16="http://schemas.microsoft.com/office/drawing/2014/main" xmlns="" id="{698B4A0B-E350-46F0-BD23-3316FB9A10E2}"/>
              </a:ext>
            </a:extLst>
          </p:cNvPr>
          <p:cNvSpPr/>
          <p:nvPr/>
        </p:nvSpPr>
        <p:spPr>
          <a:xfrm>
            <a:off x="859786" y="906044"/>
            <a:ext cx="1165704"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CsPbI</a:t>
            </a:r>
            <a:r>
              <a:rPr lang="en-US" altLang="zh-CN" sz="1200" b="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3</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lattice</a:t>
            </a:r>
            <a:endParaRPr lang="zh-CN" altLang="en-US" sz="1200" baseline="-25000" dirty="0">
              <a:latin typeface="Arial" panose="020B0604020202020204" pitchFamily="34" charset="0"/>
              <a:cs typeface="Arial" panose="020B0604020202020204" pitchFamily="34" charset="0"/>
            </a:endParaRPr>
          </a:p>
        </p:txBody>
      </p:sp>
      <p:sp>
        <p:nvSpPr>
          <p:cNvPr id="176" name="矩形 175">
            <a:extLst>
              <a:ext uri="{FF2B5EF4-FFF2-40B4-BE49-F238E27FC236}">
                <a16:creationId xmlns:a16="http://schemas.microsoft.com/office/drawing/2014/main" xmlns="" id="{C5BF73C9-78DC-42AA-83E8-22E8AE6A84AA}"/>
              </a:ext>
            </a:extLst>
          </p:cNvPr>
          <p:cNvSpPr/>
          <p:nvPr/>
        </p:nvSpPr>
        <p:spPr>
          <a:xfrm>
            <a:off x="3007144" y="910393"/>
            <a:ext cx="3869131" cy="216964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7" name="矩形 176">
            <a:extLst>
              <a:ext uri="{FF2B5EF4-FFF2-40B4-BE49-F238E27FC236}">
                <a16:creationId xmlns:a16="http://schemas.microsoft.com/office/drawing/2014/main" xmlns="" id="{C5BF73C9-78DC-42AA-83E8-22E8AE6A84AA}"/>
              </a:ext>
            </a:extLst>
          </p:cNvPr>
          <p:cNvSpPr/>
          <p:nvPr/>
        </p:nvSpPr>
        <p:spPr>
          <a:xfrm>
            <a:off x="2997037" y="3556544"/>
            <a:ext cx="3869131" cy="2340875"/>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3" name="组合 2">
            <a:extLst>
              <a:ext uri="{FF2B5EF4-FFF2-40B4-BE49-F238E27FC236}">
                <a16:creationId xmlns:a16="http://schemas.microsoft.com/office/drawing/2014/main" xmlns="" id="{B7C5E0EE-BF76-4BBC-B558-8D95ECF491AA}"/>
              </a:ext>
            </a:extLst>
          </p:cNvPr>
          <p:cNvGrpSpPr/>
          <p:nvPr/>
        </p:nvGrpSpPr>
        <p:grpSpPr>
          <a:xfrm>
            <a:off x="4336095" y="1649638"/>
            <a:ext cx="408414" cy="1278000"/>
            <a:chOff x="7563578" y="2645678"/>
            <a:chExt cx="408414" cy="1278000"/>
          </a:xfrm>
        </p:grpSpPr>
        <p:sp>
          <p:nvSpPr>
            <p:cNvPr id="163" name="圆: 空心 162">
              <a:extLst>
                <a:ext uri="{FF2B5EF4-FFF2-40B4-BE49-F238E27FC236}">
                  <a16:creationId xmlns:a16="http://schemas.microsoft.com/office/drawing/2014/main" xmlns="" id="{56B475EF-99D1-4163-A08A-10DF41DE69CE}"/>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165" name="直接箭头连接符 164">
              <a:extLst>
                <a:ext uri="{FF2B5EF4-FFF2-40B4-BE49-F238E27FC236}">
                  <a16:creationId xmlns:a16="http://schemas.microsoft.com/office/drawing/2014/main" xmlns="" id="{462D0577-2DB9-4340-A9FD-34EEE3B11D0C}"/>
                </a:ext>
              </a:extLst>
            </p:cNvPr>
            <p:cNvCxnSpPr>
              <a:cxnSpLocks/>
            </p:cNvCxnSpPr>
            <p:nvPr/>
          </p:nvCxnSpPr>
          <p:spPr>
            <a:xfrm flipV="1">
              <a:off x="7776929" y="2645678"/>
              <a:ext cx="0" cy="1278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0" name="等腰三角形 179">
              <a:extLst>
                <a:ext uri="{FF2B5EF4-FFF2-40B4-BE49-F238E27FC236}">
                  <a16:creationId xmlns:a16="http://schemas.microsoft.com/office/drawing/2014/main" xmlns="" id="{6185F6C6-43AB-4AC4-8456-71227BB18300}"/>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181" name="组合 180">
            <a:extLst>
              <a:ext uri="{FF2B5EF4-FFF2-40B4-BE49-F238E27FC236}">
                <a16:creationId xmlns:a16="http://schemas.microsoft.com/office/drawing/2014/main" xmlns="" id="{ECBA2627-0730-4CAE-A907-5C35EF89AB4C}"/>
              </a:ext>
            </a:extLst>
          </p:cNvPr>
          <p:cNvGrpSpPr/>
          <p:nvPr/>
        </p:nvGrpSpPr>
        <p:grpSpPr>
          <a:xfrm>
            <a:off x="3667318" y="1808938"/>
            <a:ext cx="408414" cy="349511"/>
            <a:chOff x="7563578" y="3116511"/>
            <a:chExt cx="408414" cy="349511"/>
          </a:xfrm>
        </p:grpSpPr>
        <p:sp>
          <p:nvSpPr>
            <p:cNvPr id="182" name="圆: 空心 181">
              <a:extLst>
                <a:ext uri="{FF2B5EF4-FFF2-40B4-BE49-F238E27FC236}">
                  <a16:creationId xmlns:a16="http://schemas.microsoft.com/office/drawing/2014/main" xmlns="" id="{94E6FAD4-E96B-4FFC-8C4A-8A66E5CF4439}"/>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183" name="直接箭头连接符 182">
              <a:extLst>
                <a:ext uri="{FF2B5EF4-FFF2-40B4-BE49-F238E27FC236}">
                  <a16:creationId xmlns:a16="http://schemas.microsoft.com/office/drawing/2014/main" xmlns="" id="{B9BB9142-04C1-4459-A49A-4CE50A376A4B}"/>
                </a:ext>
              </a:extLst>
            </p:cNvPr>
            <p:cNvCxnSpPr>
              <a:cxnSpLocks/>
            </p:cNvCxnSpPr>
            <p:nvPr/>
          </p:nvCxnSpPr>
          <p:spPr>
            <a:xfrm>
              <a:off x="7767785" y="311651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4" name="等腰三角形 183">
              <a:extLst>
                <a:ext uri="{FF2B5EF4-FFF2-40B4-BE49-F238E27FC236}">
                  <a16:creationId xmlns:a16="http://schemas.microsoft.com/office/drawing/2014/main" xmlns="" id="{814F28BE-8925-49BE-92F6-8E19B31975F3}"/>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190" name="组合 189">
            <a:extLst>
              <a:ext uri="{FF2B5EF4-FFF2-40B4-BE49-F238E27FC236}">
                <a16:creationId xmlns:a16="http://schemas.microsoft.com/office/drawing/2014/main" xmlns="" id="{923610F1-0E4A-43F6-A30A-CF0F13166546}"/>
              </a:ext>
            </a:extLst>
          </p:cNvPr>
          <p:cNvGrpSpPr/>
          <p:nvPr/>
        </p:nvGrpSpPr>
        <p:grpSpPr>
          <a:xfrm>
            <a:off x="3667219" y="2422407"/>
            <a:ext cx="408414" cy="349511"/>
            <a:chOff x="7563578" y="3070791"/>
            <a:chExt cx="408414" cy="349511"/>
          </a:xfrm>
        </p:grpSpPr>
        <p:sp>
          <p:nvSpPr>
            <p:cNvPr id="191" name="圆: 空心 190">
              <a:extLst>
                <a:ext uri="{FF2B5EF4-FFF2-40B4-BE49-F238E27FC236}">
                  <a16:creationId xmlns:a16="http://schemas.microsoft.com/office/drawing/2014/main" xmlns="" id="{3E6105ED-488A-4005-AC11-DBB1C39E35F2}"/>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192" name="直接箭头连接符 191">
              <a:extLst>
                <a:ext uri="{FF2B5EF4-FFF2-40B4-BE49-F238E27FC236}">
                  <a16:creationId xmlns:a16="http://schemas.microsoft.com/office/drawing/2014/main" xmlns="" id="{3F43CEA5-FA94-4489-81B3-2410485260D2}"/>
                </a:ext>
              </a:extLst>
            </p:cNvPr>
            <p:cNvCxnSpPr>
              <a:cxnSpLocks/>
            </p:cNvCxnSpPr>
            <p:nvPr/>
          </p:nvCxnSpPr>
          <p:spPr>
            <a:xfrm flipV="1">
              <a:off x="7767785" y="307079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3" name="等腰三角形 192">
              <a:extLst>
                <a:ext uri="{FF2B5EF4-FFF2-40B4-BE49-F238E27FC236}">
                  <a16:creationId xmlns:a16="http://schemas.microsoft.com/office/drawing/2014/main" xmlns="" id="{625BD346-0D54-4DFF-A01F-713D489D50C0}"/>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198" name="组合 197">
            <a:extLst>
              <a:ext uri="{FF2B5EF4-FFF2-40B4-BE49-F238E27FC236}">
                <a16:creationId xmlns:a16="http://schemas.microsoft.com/office/drawing/2014/main" xmlns="" id="{2D95935A-472B-4B7C-B029-F712ECDF680C}"/>
              </a:ext>
            </a:extLst>
          </p:cNvPr>
          <p:cNvGrpSpPr/>
          <p:nvPr/>
        </p:nvGrpSpPr>
        <p:grpSpPr>
          <a:xfrm>
            <a:off x="5914720" y="2419682"/>
            <a:ext cx="408414" cy="349511"/>
            <a:chOff x="7563578" y="3070791"/>
            <a:chExt cx="408414" cy="349511"/>
          </a:xfrm>
        </p:grpSpPr>
        <p:sp>
          <p:nvSpPr>
            <p:cNvPr id="199" name="圆: 空心 198">
              <a:extLst>
                <a:ext uri="{FF2B5EF4-FFF2-40B4-BE49-F238E27FC236}">
                  <a16:creationId xmlns:a16="http://schemas.microsoft.com/office/drawing/2014/main" xmlns="" id="{FADF7EFC-438E-4003-B803-8568D122FF32}"/>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00" name="直接箭头连接符 199">
              <a:extLst>
                <a:ext uri="{FF2B5EF4-FFF2-40B4-BE49-F238E27FC236}">
                  <a16:creationId xmlns:a16="http://schemas.microsoft.com/office/drawing/2014/main" xmlns="" id="{12A2920E-5C5A-43E7-B83F-E90845774BEC}"/>
                </a:ext>
              </a:extLst>
            </p:cNvPr>
            <p:cNvCxnSpPr>
              <a:cxnSpLocks/>
            </p:cNvCxnSpPr>
            <p:nvPr/>
          </p:nvCxnSpPr>
          <p:spPr>
            <a:xfrm flipV="1">
              <a:off x="7767785" y="307079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1" name="等腰三角形 200">
              <a:extLst>
                <a:ext uri="{FF2B5EF4-FFF2-40B4-BE49-F238E27FC236}">
                  <a16:creationId xmlns:a16="http://schemas.microsoft.com/office/drawing/2014/main" xmlns="" id="{040816F6-FE97-4413-A6D9-226CC6737947}"/>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02" name="组合 201">
            <a:extLst>
              <a:ext uri="{FF2B5EF4-FFF2-40B4-BE49-F238E27FC236}">
                <a16:creationId xmlns:a16="http://schemas.microsoft.com/office/drawing/2014/main" xmlns="" id="{317D2643-71E5-4BA2-BF98-5C1D349D1AC4}"/>
              </a:ext>
            </a:extLst>
          </p:cNvPr>
          <p:cNvGrpSpPr/>
          <p:nvPr/>
        </p:nvGrpSpPr>
        <p:grpSpPr>
          <a:xfrm>
            <a:off x="5914485" y="1806602"/>
            <a:ext cx="408414" cy="349511"/>
            <a:chOff x="7563578" y="3116511"/>
            <a:chExt cx="408414" cy="349511"/>
          </a:xfrm>
        </p:grpSpPr>
        <p:sp>
          <p:nvSpPr>
            <p:cNvPr id="203" name="圆: 空心 202">
              <a:extLst>
                <a:ext uri="{FF2B5EF4-FFF2-40B4-BE49-F238E27FC236}">
                  <a16:creationId xmlns:a16="http://schemas.microsoft.com/office/drawing/2014/main" xmlns="" id="{A9A9CFCF-A13A-4AA4-BF43-38DAC469DB8D}"/>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04" name="直接箭头连接符 203">
              <a:extLst>
                <a:ext uri="{FF2B5EF4-FFF2-40B4-BE49-F238E27FC236}">
                  <a16:creationId xmlns:a16="http://schemas.microsoft.com/office/drawing/2014/main" xmlns="" id="{1A748B3B-6504-490A-B8FD-5B78688F8E37}"/>
                </a:ext>
              </a:extLst>
            </p:cNvPr>
            <p:cNvCxnSpPr>
              <a:cxnSpLocks/>
            </p:cNvCxnSpPr>
            <p:nvPr/>
          </p:nvCxnSpPr>
          <p:spPr>
            <a:xfrm>
              <a:off x="7767785" y="311651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5" name="等腰三角形 204">
              <a:extLst>
                <a:ext uri="{FF2B5EF4-FFF2-40B4-BE49-F238E27FC236}">
                  <a16:creationId xmlns:a16="http://schemas.microsoft.com/office/drawing/2014/main" xmlns="" id="{52F4EEE7-A4D8-4F40-B4D3-0E32FD6EF6F4}"/>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06" name="组合 205">
            <a:extLst>
              <a:ext uri="{FF2B5EF4-FFF2-40B4-BE49-F238E27FC236}">
                <a16:creationId xmlns:a16="http://schemas.microsoft.com/office/drawing/2014/main" xmlns="" id="{50627C6E-46F7-4004-8E35-4D571081DF3E}"/>
              </a:ext>
            </a:extLst>
          </p:cNvPr>
          <p:cNvGrpSpPr/>
          <p:nvPr/>
        </p:nvGrpSpPr>
        <p:grpSpPr>
          <a:xfrm>
            <a:off x="5193884" y="1807114"/>
            <a:ext cx="408414" cy="936000"/>
            <a:chOff x="5570478" y="1304290"/>
            <a:chExt cx="408414" cy="936000"/>
          </a:xfrm>
        </p:grpSpPr>
        <p:sp>
          <p:nvSpPr>
            <p:cNvPr id="207" name="圆: 空心 206">
              <a:extLst>
                <a:ext uri="{FF2B5EF4-FFF2-40B4-BE49-F238E27FC236}">
                  <a16:creationId xmlns:a16="http://schemas.microsoft.com/office/drawing/2014/main" xmlns="" id="{C5F36E3D-CCBC-4AB8-AD94-5B31B7E496CB}"/>
                </a:ext>
              </a:extLst>
            </p:cNvPr>
            <p:cNvSpPr/>
            <p:nvPr/>
          </p:nvSpPr>
          <p:spPr>
            <a:xfrm flipH="1">
              <a:off x="5570478" y="1707302"/>
              <a:ext cx="408414" cy="148562"/>
            </a:xfrm>
            <a:prstGeom prst="donut">
              <a:avLst>
                <a:gd name="adj" fmla="val 18704"/>
              </a:avLst>
            </a:prstGeom>
            <a:gradFill>
              <a:gsLst>
                <a:gs pos="75000">
                  <a:srgbClr val="D28888"/>
                </a:gs>
                <a:gs pos="0">
                  <a:srgbClr val="A41010"/>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16" name="等腰三角形 215">
              <a:extLst>
                <a:ext uri="{FF2B5EF4-FFF2-40B4-BE49-F238E27FC236}">
                  <a16:creationId xmlns:a16="http://schemas.microsoft.com/office/drawing/2014/main" xmlns="" id="{6C1266AF-4A13-48B2-9D0E-F012811E7AB3}"/>
                </a:ext>
              </a:extLst>
            </p:cNvPr>
            <p:cNvSpPr/>
            <p:nvPr/>
          </p:nvSpPr>
          <p:spPr>
            <a:xfrm rot="6178953" flipH="1">
              <a:off x="5597600" y="1800597"/>
              <a:ext cx="113455" cy="62702"/>
            </a:xfrm>
            <a:prstGeom prst="triangle">
              <a:avLst/>
            </a:prstGeom>
            <a:solidFill>
              <a:srgbClr val="B1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cxnSp>
          <p:nvCxnSpPr>
            <p:cNvPr id="217" name="直接箭头连接符 216">
              <a:extLst>
                <a:ext uri="{FF2B5EF4-FFF2-40B4-BE49-F238E27FC236}">
                  <a16:creationId xmlns:a16="http://schemas.microsoft.com/office/drawing/2014/main" xmlns="" id="{8DA9AF68-16E9-4207-A287-DE2C46916F71}"/>
                </a:ext>
              </a:extLst>
            </p:cNvPr>
            <p:cNvCxnSpPr>
              <a:cxnSpLocks/>
            </p:cNvCxnSpPr>
            <p:nvPr/>
          </p:nvCxnSpPr>
          <p:spPr>
            <a:xfrm flipH="1" flipV="1">
              <a:off x="5783293" y="1304290"/>
              <a:ext cx="536" cy="936000"/>
            </a:xfrm>
            <a:prstGeom prst="straightConnector1">
              <a:avLst/>
            </a:prstGeom>
            <a:ln w="28575">
              <a:solidFill>
                <a:srgbClr val="9E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8" name="组合 217">
            <a:extLst>
              <a:ext uri="{FF2B5EF4-FFF2-40B4-BE49-F238E27FC236}">
                <a16:creationId xmlns:a16="http://schemas.microsoft.com/office/drawing/2014/main" xmlns="" id="{C73B86FC-F37B-402C-9041-DEA51BF17E19}"/>
              </a:ext>
            </a:extLst>
          </p:cNvPr>
          <p:cNvGrpSpPr/>
          <p:nvPr/>
        </p:nvGrpSpPr>
        <p:grpSpPr>
          <a:xfrm>
            <a:off x="3656181" y="5396500"/>
            <a:ext cx="408414" cy="349511"/>
            <a:chOff x="7563578" y="3116511"/>
            <a:chExt cx="408414" cy="349511"/>
          </a:xfrm>
        </p:grpSpPr>
        <p:sp>
          <p:nvSpPr>
            <p:cNvPr id="219" name="圆: 空心 218">
              <a:extLst>
                <a:ext uri="{FF2B5EF4-FFF2-40B4-BE49-F238E27FC236}">
                  <a16:creationId xmlns:a16="http://schemas.microsoft.com/office/drawing/2014/main" xmlns="" id="{107E81CF-5630-400E-81B1-FF6602BCC3C0}"/>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20" name="直接箭头连接符 219">
              <a:extLst>
                <a:ext uri="{FF2B5EF4-FFF2-40B4-BE49-F238E27FC236}">
                  <a16:creationId xmlns:a16="http://schemas.microsoft.com/office/drawing/2014/main" xmlns="" id="{2D2089E6-5CD3-4A9C-8484-8E29CCCC5E26}"/>
                </a:ext>
              </a:extLst>
            </p:cNvPr>
            <p:cNvCxnSpPr>
              <a:cxnSpLocks/>
            </p:cNvCxnSpPr>
            <p:nvPr/>
          </p:nvCxnSpPr>
          <p:spPr>
            <a:xfrm>
              <a:off x="7767785" y="311651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2" name="等腰三角形 221">
              <a:extLst>
                <a:ext uri="{FF2B5EF4-FFF2-40B4-BE49-F238E27FC236}">
                  <a16:creationId xmlns:a16="http://schemas.microsoft.com/office/drawing/2014/main" xmlns="" id="{7C01A470-4BC7-4087-96F9-AD4F643EF9D6}"/>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27" name="组合 226">
            <a:extLst>
              <a:ext uri="{FF2B5EF4-FFF2-40B4-BE49-F238E27FC236}">
                <a16:creationId xmlns:a16="http://schemas.microsoft.com/office/drawing/2014/main" xmlns="" id="{E4A0425F-9AF7-497C-964C-F6EC2419D573}"/>
              </a:ext>
            </a:extLst>
          </p:cNvPr>
          <p:cNvGrpSpPr/>
          <p:nvPr/>
        </p:nvGrpSpPr>
        <p:grpSpPr>
          <a:xfrm>
            <a:off x="3654832" y="4230066"/>
            <a:ext cx="408414" cy="349511"/>
            <a:chOff x="7563578" y="3070791"/>
            <a:chExt cx="408414" cy="349511"/>
          </a:xfrm>
        </p:grpSpPr>
        <p:sp>
          <p:nvSpPr>
            <p:cNvPr id="228" name="圆: 空心 227">
              <a:extLst>
                <a:ext uri="{FF2B5EF4-FFF2-40B4-BE49-F238E27FC236}">
                  <a16:creationId xmlns:a16="http://schemas.microsoft.com/office/drawing/2014/main" xmlns="" id="{CD94E916-7459-474D-8D8A-3177E9D60812}"/>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39" name="直接箭头连接符 238">
              <a:extLst>
                <a:ext uri="{FF2B5EF4-FFF2-40B4-BE49-F238E27FC236}">
                  <a16:creationId xmlns:a16="http://schemas.microsoft.com/office/drawing/2014/main" xmlns="" id="{9755059A-0A75-48F2-8A0A-BEDC82DAD588}"/>
                </a:ext>
              </a:extLst>
            </p:cNvPr>
            <p:cNvCxnSpPr>
              <a:cxnSpLocks/>
            </p:cNvCxnSpPr>
            <p:nvPr/>
          </p:nvCxnSpPr>
          <p:spPr>
            <a:xfrm flipV="1">
              <a:off x="7767785" y="307079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0" name="等腰三角形 239">
              <a:extLst>
                <a:ext uri="{FF2B5EF4-FFF2-40B4-BE49-F238E27FC236}">
                  <a16:creationId xmlns:a16="http://schemas.microsoft.com/office/drawing/2014/main" xmlns="" id="{3F15AA76-C0FC-44D8-94A7-D3BC38CB490B}"/>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41" name="组合 240">
            <a:extLst>
              <a:ext uri="{FF2B5EF4-FFF2-40B4-BE49-F238E27FC236}">
                <a16:creationId xmlns:a16="http://schemas.microsoft.com/office/drawing/2014/main" xmlns="" id="{E4E7B6D1-8270-4664-8D5B-DB480CFA5BFA}"/>
              </a:ext>
            </a:extLst>
          </p:cNvPr>
          <p:cNvGrpSpPr/>
          <p:nvPr/>
        </p:nvGrpSpPr>
        <p:grpSpPr>
          <a:xfrm>
            <a:off x="4344444" y="4634223"/>
            <a:ext cx="408414" cy="702000"/>
            <a:chOff x="7563578" y="2901710"/>
            <a:chExt cx="408414" cy="702000"/>
          </a:xfrm>
        </p:grpSpPr>
        <p:sp>
          <p:nvSpPr>
            <p:cNvPr id="242" name="圆: 空心 241">
              <a:extLst>
                <a:ext uri="{FF2B5EF4-FFF2-40B4-BE49-F238E27FC236}">
                  <a16:creationId xmlns:a16="http://schemas.microsoft.com/office/drawing/2014/main" xmlns="" id="{5D93F621-B68D-44D4-98C0-CB2D4C69D41F}"/>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43" name="直接箭头连接符 242">
              <a:extLst>
                <a:ext uri="{FF2B5EF4-FFF2-40B4-BE49-F238E27FC236}">
                  <a16:creationId xmlns:a16="http://schemas.microsoft.com/office/drawing/2014/main" xmlns="" id="{76BE7B28-C52B-4996-B48D-325234CD7C2C}"/>
                </a:ext>
              </a:extLst>
            </p:cNvPr>
            <p:cNvCxnSpPr>
              <a:cxnSpLocks/>
            </p:cNvCxnSpPr>
            <p:nvPr/>
          </p:nvCxnSpPr>
          <p:spPr>
            <a:xfrm flipV="1">
              <a:off x="7776929" y="2901710"/>
              <a:ext cx="0" cy="702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4" name="等腰三角形 243">
              <a:extLst>
                <a:ext uri="{FF2B5EF4-FFF2-40B4-BE49-F238E27FC236}">
                  <a16:creationId xmlns:a16="http://schemas.microsoft.com/office/drawing/2014/main" xmlns="" id="{015361E8-30F3-4FF7-91EE-47ED6F1A6472}"/>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45" name="组合 244">
            <a:extLst>
              <a:ext uri="{FF2B5EF4-FFF2-40B4-BE49-F238E27FC236}">
                <a16:creationId xmlns:a16="http://schemas.microsoft.com/office/drawing/2014/main" xmlns="" id="{E904B0F5-AC5B-48B0-BE28-13BBDAB07947}"/>
              </a:ext>
            </a:extLst>
          </p:cNvPr>
          <p:cNvGrpSpPr/>
          <p:nvPr/>
        </p:nvGrpSpPr>
        <p:grpSpPr>
          <a:xfrm>
            <a:off x="5210643" y="4467199"/>
            <a:ext cx="408414" cy="1044000"/>
            <a:chOff x="5570478" y="1304290"/>
            <a:chExt cx="408414" cy="1044000"/>
          </a:xfrm>
        </p:grpSpPr>
        <p:sp>
          <p:nvSpPr>
            <p:cNvPr id="246" name="圆: 空心 245">
              <a:extLst>
                <a:ext uri="{FF2B5EF4-FFF2-40B4-BE49-F238E27FC236}">
                  <a16:creationId xmlns:a16="http://schemas.microsoft.com/office/drawing/2014/main" xmlns="" id="{6C45EC25-EF9B-47F7-85ED-98ADD138DCD0}"/>
                </a:ext>
              </a:extLst>
            </p:cNvPr>
            <p:cNvSpPr/>
            <p:nvPr/>
          </p:nvSpPr>
          <p:spPr>
            <a:xfrm flipH="1">
              <a:off x="5570478" y="1707302"/>
              <a:ext cx="408414" cy="148562"/>
            </a:xfrm>
            <a:prstGeom prst="donut">
              <a:avLst>
                <a:gd name="adj" fmla="val 18704"/>
              </a:avLst>
            </a:prstGeom>
            <a:gradFill>
              <a:gsLst>
                <a:gs pos="75000">
                  <a:srgbClr val="D28888"/>
                </a:gs>
                <a:gs pos="0">
                  <a:srgbClr val="A41010"/>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47" name="等腰三角形 246">
              <a:extLst>
                <a:ext uri="{FF2B5EF4-FFF2-40B4-BE49-F238E27FC236}">
                  <a16:creationId xmlns:a16="http://schemas.microsoft.com/office/drawing/2014/main" xmlns="" id="{42700D44-0D31-47F8-AB39-1BC581F16A09}"/>
                </a:ext>
              </a:extLst>
            </p:cNvPr>
            <p:cNvSpPr/>
            <p:nvPr/>
          </p:nvSpPr>
          <p:spPr>
            <a:xfrm rot="6178953" flipH="1">
              <a:off x="5597600" y="1800597"/>
              <a:ext cx="113455" cy="62702"/>
            </a:xfrm>
            <a:prstGeom prst="triangle">
              <a:avLst/>
            </a:prstGeom>
            <a:solidFill>
              <a:srgbClr val="B1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cxnSp>
          <p:nvCxnSpPr>
            <p:cNvPr id="248" name="直接箭头连接符 247">
              <a:extLst>
                <a:ext uri="{FF2B5EF4-FFF2-40B4-BE49-F238E27FC236}">
                  <a16:creationId xmlns:a16="http://schemas.microsoft.com/office/drawing/2014/main" xmlns="" id="{9EAB9E24-1A49-41EA-A8DE-4428175722C0}"/>
                </a:ext>
              </a:extLst>
            </p:cNvPr>
            <p:cNvCxnSpPr>
              <a:cxnSpLocks/>
            </p:cNvCxnSpPr>
            <p:nvPr/>
          </p:nvCxnSpPr>
          <p:spPr>
            <a:xfrm flipH="1" flipV="1">
              <a:off x="5783293" y="1304290"/>
              <a:ext cx="536" cy="1044000"/>
            </a:xfrm>
            <a:prstGeom prst="straightConnector1">
              <a:avLst/>
            </a:prstGeom>
            <a:ln w="28575">
              <a:solidFill>
                <a:srgbClr val="9E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9" name="组合 248">
            <a:extLst>
              <a:ext uri="{FF2B5EF4-FFF2-40B4-BE49-F238E27FC236}">
                <a16:creationId xmlns:a16="http://schemas.microsoft.com/office/drawing/2014/main" xmlns="" id="{DDD976B1-17D6-40C2-B305-258499FC3FC8}"/>
              </a:ext>
            </a:extLst>
          </p:cNvPr>
          <p:cNvGrpSpPr/>
          <p:nvPr/>
        </p:nvGrpSpPr>
        <p:grpSpPr>
          <a:xfrm>
            <a:off x="5910243" y="4235434"/>
            <a:ext cx="408414" cy="349511"/>
            <a:chOff x="7563578" y="3070791"/>
            <a:chExt cx="408414" cy="349511"/>
          </a:xfrm>
        </p:grpSpPr>
        <p:sp>
          <p:nvSpPr>
            <p:cNvPr id="250" name="圆: 空心 249">
              <a:extLst>
                <a:ext uri="{FF2B5EF4-FFF2-40B4-BE49-F238E27FC236}">
                  <a16:creationId xmlns:a16="http://schemas.microsoft.com/office/drawing/2014/main" xmlns="" id="{1A4F9795-CA04-423C-B6C1-24C886E936C1}"/>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51" name="直接箭头连接符 250">
              <a:extLst>
                <a:ext uri="{FF2B5EF4-FFF2-40B4-BE49-F238E27FC236}">
                  <a16:creationId xmlns:a16="http://schemas.microsoft.com/office/drawing/2014/main" xmlns="" id="{C44A3B08-FC85-403E-82A4-BB3D45151081}"/>
                </a:ext>
              </a:extLst>
            </p:cNvPr>
            <p:cNvCxnSpPr>
              <a:cxnSpLocks/>
            </p:cNvCxnSpPr>
            <p:nvPr/>
          </p:nvCxnSpPr>
          <p:spPr>
            <a:xfrm flipV="1">
              <a:off x="7767785" y="307079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2" name="等腰三角形 251">
              <a:extLst>
                <a:ext uri="{FF2B5EF4-FFF2-40B4-BE49-F238E27FC236}">
                  <a16:creationId xmlns:a16="http://schemas.microsoft.com/office/drawing/2014/main" xmlns="" id="{65BB7DF0-B1F8-4902-89B6-E836CA9AA51A}"/>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53" name="组合 252">
            <a:extLst>
              <a:ext uri="{FF2B5EF4-FFF2-40B4-BE49-F238E27FC236}">
                <a16:creationId xmlns:a16="http://schemas.microsoft.com/office/drawing/2014/main" xmlns="" id="{0FF04438-44F6-417F-ACB9-DD969FC6CCE4}"/>
              </a:ext>
            </a:extLst>
          </p:cNvPr>
          <p:cNvGrpSpPr/>
          <p:nvPr/>
        </p:nvGrpSpPr>
        <p:grpSpPr>
          <a:xfrm>
            <a:off x="5912394" y="5407282"/>
            <a:ext cx="408414" cy="349511"/>
            <a:chOff x="7563578" y="3116511"/>
            <a:chExt cx="408414" cy="349511"/>
          </a:xfrm>
        </p:grpSpPr>
        <p:sp>
          <p:nvSpPr>
            <p:cNvPr id="254" name="圆: 空心 253">
              <a:extLst>
                <a:ext uri="{FF2B5EF4-FFF2-40B4-BE49-F238E27FC236}">
                  <a16:creationId xmlns:a16="http://schemas.microsoft.com/office/drawing/2014/main" xmlns="" id="{3082D48B-0A5A-4DD6-98F3-E165DE87C728}"/>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55" name="直接箭头连接符 254">
              <a:extLst>
                <a:ext uri="{FF2B5EF4-FFF2-40B4-BE49-F238E27FC236}">
                  <a16:creationId xmlns:a16="http://schemas.microsoft.com/office/drawing/2014/main" xmlns="" id="{545DC356-0695-4297-BCA2-B8DF951DC9AD}"/>
                </a:ext>
              </a:extLst>
            </p:cNvPr>
            <p:cNvCxnSpPr>
              <a:cxnSpLocks/>
            </p:cNvCxnSpPr>
            <p:nvPr/>
          </p:nvCxnSpPr>
          <p:spPr>
            <a:xfrm>
              <a:off x="7767785" y="3116511"/>
              <a:ext cx="0" cy="349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6" name="等腰三角形 255">
              <a:extLst>
                <a:ext uri="{FF2B5EF4-FFF2-40B4-BE49-F238E27FC236}">
                  <a16:creationId xmlns:a16="http://schemas.microsoft.com/office/drawing/2014/main" xmlns="" id="{B74BC608-E321-4637-ACFF-C89167EF2E7F}"/>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grpSp>
        <p:nvGrpSpPr>
          <p:cNvPr id="257" name="组合 256">
            <a:extLst>
              <a:ext uri="{FF2B5EF4-FFF2-40B4-BE49-F238E27FC236}">
                <a16:creationId xmlns:a16="http://schemas.microsoft.com/office/drawing/2014/main" xmlns="" id="{89EC28C6-7FF5-4D1F-8B49-AFFDEED74AC9}"/>
              </a:ext>
            </a:extLst>
          </p:cNvPr>
          <p:cNvGrpSpPr/>
          <p:nvPr/>
        </p:nvGrpSpPr>
        <p:grpSpPr>
          <a:xfrm>
            <a:off x="1722867" y="4325659"/>
            <a:ext cx="408414" cy="1188000"/>
            <a:chOff x="5570478" y="1221994"/>
            <a:chExt cx="408414" cy="1188000"/>
          </a:xfrm>
        </p:grpSpPr>
        <p:sp>
          <p:nvSpPr>
            <p:cNvPr id="258" name="圆: 空心 257">
              <a:extLst>
                <a:ext uri="{FF2B5EF4-FFF2-40B4-BE49-F238E27FC236}">
                  <a16:creationId xmlns:a16="http://schemas.microsoft.com/office/drawing/2014/main" xmlns="" id="{515BC06C-F786-4BF0-9ABC-9991A4FCF0E1}"/>
                </a:ext>
              </a:extLst>
            </p:cNvPr>
            <p:cNvSpPr/>
            <p:nvPr/>
          </p:nvSpPr>
          <p:spPr>
            <a:xfrm flipH="1">
              <a:off x="5570478" y="1707302"/>
              <a:ext cx="408414" cy="148562"/>
            </a:xfrm>
            <a:prstGeom prst="donut">
              <a:avLst>
                <a:gd name="adj" fmla="val 18704"/>
              </a:avLst>
            </a:prstGeom>
            <a:gradFill>
              <a:gsLst>
                <a:gs pos="75000">
                  <a:srgbClr val="D28888"/>
                </a:gs>
                <a:gs pos="0">
                  <a:srgbClr val="A41010"/>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59" name="等腰三角形 258">
              <a:extLst>
                <a:ext uri="{FF2B5EF4-FFF2-40B4-BE49-F238E27FC236}">
                  <a16:creationId xmlns:a16="http://schemas.microsoft.com/office/drawing/2014/main" xmlns="" id="{CAD65E97-1222-4D4C-87E8-3F7091CEBA9B}"/>
                </a:ext>
              </a:extLst>
            </p:cNvPr>
            <p:cNvSpPr/>
            <p:nvPr/>
          </p:nvSpPr>
          <p:spPr>
            <a:xfrm rot="6178953" flipH="1">
              <a:off x="5597600" y="1800597"/>
              <a:ext cx="113455" cy="62702"/>
            </a:xfrm>
            <a:prstGeom prst="triangle">
              <a:avLst/>
            </a:prstGeom>
            <a:solidFill>
              <a:srgbClr val="B1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cxnSp>
          <p:nvCxnSpPr>
            <p:cNvPr id="260" name="直接箭头连接符 259">
              <a:extLst>
                <a:ext uri="{FF2B5EF4-FFF2-40B4-BE49-F238E27FC236}">
                  <a16:creationId xmlns:a16="http://schemas.microsoft.com/office/drawing/2014/main" xmlns="" id="{8702A2CF-CA47-442B-B57F-58337210BC26}"/>
                </a:ext>
              </a:extLst>
            </p:cNvPr>
            <p:cNvCxnSpPr>
              <a:cxnSpLocks/>
            </p:cNvCxnSpPr>
            <p:nvPr/>
          </p:nvCxnSpPr>
          <p:spPr>
            <a:xfrm flipH="1" flipV="1">
              <a:off x="5774149" y="1221994"/>
              <a:ext cx="536" cy="1188000"/>
            </a:xfrm>
            <a:prstGeom prst="straightConnector1">
              <a:avLst/>
            </a:prstGeom>
            <a:ln w="28575">
              <a:solidFill>
                <a:srgbClr val="9E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1" name="组合 260">
            <a:extLst>
              <a:ext uri="{FF2B5EF4-FFF2-40B4-BE49-F238E27FC236}">
                <a16:creationId xmlns:a16="http://schemas.microsoft.com/office/drawing/2014/main" xmlns="" id="{4A2C3FC0-FE3A-42B3-9D2E-F4C6E468DCD3}"/>
              </a:ext>
            </a:extLst>
          </p:cNvPr>
          <p:cNvGrpSpPr/>
          <p:nvPr/>
        </p:nvGrpSpPr>
        <p:grpSpPr>
          <a:xfrm>
            <a:off x="904809" y="4321749"/>
            <a:ext cx="408414" cy="1188000"/>
            <a:chOff x="7563578" y="2709686"/>
            <a:chExt cx="408414" cy="1188000"/>
          </a:xfrm>
        </p:grpSpPr>
        <p:sp>
          <p:nvSpPr>
            <p:cNvPr id="262" name="圆: 空心 261">
              <a:extLst>
                <a:ext uri="{FF2B5EF4-FFF2-40B4-BE49-F238E27FC236}">
                  <a16:creationId xmlns:a16="http://schemas.microsoft.com/office/drawing/2014/main" xmlns="" id="{7D3C5D31-DDEF-47CF-B09A-10BAB54B9E72}"/>
                </a:ext>
              </a:extLst>
            </p:cNvPr>
            <p:cNvSpPr/>
            <p:nvPr/>
          </p:nvSpPr>
          <p:spPr>
            <a:xfrm>
              <a:off x="7563578" y="3191251"/>
              <a:ext cx="408414" cy="148562"/>
            </a:xfrm>
            <a:prstGeom prst="donut">
              <a:avLst>
                <a:gd name="adj" fmla="val 18704"/>
              </a:avLst>
            </a:prstGeom>
            <a:gradFill>
              <a:gsLst>
                <a:gs pos="75000">
                  <a:srgbClr val="89A6DA"/>
                </a:gs>
                <a:gs pos="0">
                  <a:srgbClr val="4472C4"/>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263" name="直接箭头连接符 262">
              <a:extLst>
                <a:ext uri="{FF2B5EF4-FFF2-40B4-BE49-F238E27FC236}">
                  <a16:creationId xmlns:a16="http://schemas.microsoft.com/office/drawing/2014/main" xmlns="" id="{368004E6-4AC2-4DC9-A914-465922089D1C}"/>
                </a:ext>
              </a:extLst>
            </p:cNvPr>
            <p:cNvCxnSpPr>
              <a:cxnSpLocks/>
            </p:cNvCxnSpPr>
            <p:nvPr/>
          </p:nvCxnSpPr>
          <p:spPr>
            <a:xfrm flipV="1">
              <a:off x="7776929" y="2709686"/>
              <a:ext cx="0" cy="1188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4" name="等腰三角形 263">
              <a:extLst>
                <a:ext uri="{FF2B5EF4-FFF2-40B4-BE49-F238E27FC236}">
                  <a16:creationId xmlns:a16="http://schemas.microsoft.com/office/drawing/2014/main" xmlns="" id="{BBE3B3D5-F34B-4CAE-9905-8BC327AED363}"/>
                </a:ext>
              </a:extLst>
            </p:cNvPr>
            <p:cNvSpPr/>
            <p:nvPr/>
          </p:nvSpPr>
          <p:spPr>
            <a:xfrm rot="15421047">
              <a:off x="7826877" y="3277867"/>
              <a:ext cx="113455" cy="62702"/>
            </a:xfrm>
            <a:prstGeom prst="triangle">
              <a:avLst/>
            </a:prstGeom>
            <a:solidFill>
              <a:srgbClr val="5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9860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a:extLst>
              <a:ext uri="{FF2B5EF4-FFF2-40B4-BE49-F238E27FC236}">
                <a16:creationId xmlns:a16="http://schemas.microsoft.com/office/drawing/2014/main" xmlns="" id="{131938EA-EA72-425A-AD3C-2D81E39591EB}"/>
              </a:ext>
            </a:extLst>
          </p:cNvPr>
          <p:cNvGraphicFramePr>
            <a:graphicFrameLocks noChangeAspect="1"/>
          </p:cNvGraphicFramePr>
          <p:nvPr>
            <p:extLst>
              <p:ext uri="{D42A27DB-BD31-4B8C-83A1-F6EECF244321}">
                <p14:modId xmlns:p14="http://schemas.microsoft.com/office/powerpoint/2010/main" val="1949021100"/>
              </p:ext>
            </p:extLst>
          </p:nvPr>
        </p:nvGraphicFramePr>
        <p:xfrm>
          <a:off x="364010" y="3316288"/>
          <a:ext cx="6411912" cy="2816225"/>
        </p:xfrm>
        <a:graphic>
          <a:graphicData uri="http://schemas.openxmlformats.org/presentationml/2006/ole">
            <mc:AlternateContent xmlns:mc="http://schemas.openxmlformats.org/markup-compatibility/2006">
              <mc:Choice xmlns:v="urn:schemas-microsoft-com:vml" Requires="v">
                <p:oleObj spid="_x0000_s5330" name="Graph" r:id="rId4" imgW="7200000" imgH="3168000" progId="Origin95.Graph">
                  <p:embed/>
                </p:oleObj>
              </mc:Choice>
              <mc:Fallback>
                <p:oleObj name="Graph" r:id="rId4" imgW="7200000" imgH="3168000" progId="Origin95.Graph">
                  <p:embed/>
                  <p:pic>
                    <p:nvPicPr>
                      <p:cNvPr id="0" name=""/>
                      <p:cNvPicPr/>
                      <p:nvPr/>
                    </p:nvPicPr>
                    <p:blipFill>
                      <a:blip r:embed="rId5"/>
                      <a:stretch>
                        <a:fillRect/>
                      </a:stretch>
                    </p:blipFill>
                    <p:spPr>
                      <a:xfrm>
                        <a:off x="364010" y="3316288"/>
                        <a:ext cx="6411912" cy="2816225"/>
                      </a:xfrm>
                      <a:prstGeom prst="rect">
                        <a:avLst/>
                      </a:prstGeom>
                    </p:spPr>
                  </p:pic>
                </p:oleObj>
              </mc:Fallback>
            </mc:AlternateContent>
          </a:graphicData>
        </a:graphic>
      </p:graphicFrame>
      <p:graphicFrame>
        <p:nvGraphicFramePr>
          <p:cNvPr id="55" name="对象 54">
            <a:extLst>
              <a:ext uri="{FF2B5EF4-FFF2-40B4-BE49-F238E27FC236}">
                <a16:creationId xmlns:a16="http://schemas.microsoft.com/office/drawing/2014/main" xmlns="" id="{B3AABA8F-ED85-45EE-A8AD-D943D6B14F8F}"/>
              </a:ext>
            </a:extLst>
          </p:cNvPr>
          <p:cNvGraphicFramePr>
            <a:graphicFrameLocks noChangeAspect="1"/>
          </p:cNvGraphicFramePr>
          <p:nvPr>
            <p:extLst>
              <p:ext uri="{D42A27DB-BD31-4B8C-83A1-F6EECF244321}">
                <p14:modId xmlns:p14="http://schemas.microsoft.com/office/powerpoint/2010/main" val="1471445260"/>
              </p:ext>
            </p:extLst>
          </p:nvPr>
        </p:nvGraphicFramePr>
        <p:xfrm>
          <a:off x="3292475" y="898525"/>
          <a:ext cx="3486150" cy="2374900"/>
        </p:xfrm>
        <a:graphic>
          <a:graphicData uri="http://schemas.openxmlformats.org/presentationml/2006/ole">
            <mc:AlternateContent xmlns:mc="http://schemas.openxmlformats.org/markup-compatibility/2006">
              <mc:Choice xmlns:v="urn:schemas-microsoft-com:vml" Requires="v">
                <p:oleObj spid="_x0000_s5331" name="Graph" r:id="rId6" imgW="3168000" imgH="2159640" progId="Origin95.Graph">
                  <p:embed/>
                </p:oleObj>
              </mc:Choice>
              <mc:Fallback>
                <p:oleObj name="Graph" r:id="rId6" imgW="3168000" imgH="2159640" progId="Origin95.Graph">
                  <p:embed/>
                  <p:pic>
                    <p:nvPicPr>
                      <p:cNvPr id="0" name=""/>
                      <p:cNvPicPr/>
                      <p:nvPr/>
                    </p:nvPicPr>
                    <p:blipFill>
                      <a:blip r:embed="rId7"/>
                      <a:stretch>
                        <a:fillRect/>
                      </a:stretch>
                    </p:blipFill>
                    <p:spPr>
                      <a:xfrm>
                        <a:off x="3292475" y="898525"/>
                        <a:ext cx="3486150" cy="2374900"/>
                      </a:xfrm>
                      <a:prstGeom prst="rect">
                        <a:avLst/>
                      </a:prstGeom>
                    </p:spPr>
                  </p:pic>
                </p:oleObj>
              </mc:Fallback>
            </mc:AlternateContent>
          </a:graphicData>
        </a:graphic>
      </p:graphicFrame>
      <p:sp>
        <p:nvSpPr>
          <p:cNvPr id="57" name="文本框 56">
            <a:extLst>
              <a:ext uri="{FF2B5EF4-FFF2-40B4-BE49-F238E27FC236}">
                <a16:creationId xmlns:a16="http://schemas.microsoft.com/office/drawing/2014/main" xmlns="" id="{606E4ECB-A43E-43B1-8C8B-76AF4BDEDC16}"/>
              </a:ext>
            </a:extLst>
          </p:cNvPr>
          <p:cNvSpPr txBox="1"/>
          <p:nvPr/>
        </p:nvSpPr>
        <p:spPr>
          <a:xfrm>
            <a:off x="374007" y="779482"/>
            <a:ext cx="268448" cy="353943"/>
          </a:xfrm>
          <a:prstGeom prst="rect">
            <a:avLst/>
          </a:prstGeom>
          <a:noFill/>
        </p:spPr>
        <p:txBody>
          <a:bodyPr wrap="square" rtlCol="0">
            <a:spAutoFit/>
          </a:bodyPr>
          <a:lstStyle/>
          <a:p>
            <a:r>
              <a:rPr lang="en-US" altLang="zh-CN" sz="1700" b="1" dirty="0" smtClean="0">
                <a:latin typeface="Arial" panose="020B0604020202020204" pitchFamily="34" charset="0"/>
                <a:cs typeface="Arial" panose="020B0604020202020204" pitchFamily="34" charset="0"/>
              </a:rPr>
              <a:t>a</a:t>
            </a:r>
            <a:endParaRPr lang="zh-CN" altLang="en-US" sz="1700" b="1" dirty="0">
              <a:latin typeface="Arial" panose="020B0604020202020204" pitchFamily="34" charset="0"/>
              <a:cs typeface="Arial" panose="020B0604020202020204" pitchFamily="34" charset="0"/>
            </a:endParaRPr>
          </a:p>
        </p:txBody>
      </p:sp>
      <p:sp>
        <p:nvSpPr>
          <p:cNvPr id="58" name="文本框 57">
            <a:extLst>
              <a:ext uri="{FF2B5EF4-FFF2-40B4-BE49-F238E27FC236}">
                <a16:creationId xmlns:a16="http://schemas.microsoft.com/office/drawing/2014/main" xmlns="" id="{12CA4D64-00F4-4986-8FBC-4E727AF88CAA}"/>
              </a:ext>
            </a:extLst>
          </p:cNvPr>
          <p:cNvSpPr txBox="1"/>
          <p:nvPr/>
        </p:nvSpPr>
        <p:spPr>
          <a:xfrm>
            <a:off x="3348313" y="779483"/>
            <a:ext cx="268448" cy="353943"/>
          </a:xfrm>
          <a:prstGeom prst="rect">
            <a:avLst/>
          </a:prstGeom>
          <a:noFill/>
        </p:spPr>
        <p:txBody>
          <a:bodyPr wrap="square" rtlCol="0">
            <a:spAutoFit/>
          </a:bodyPr>
          <a:lstStyle/>
          <a:p>
            <a:r>
              <a:rPr lang="en-US" altLang="zh-CN" sz="1700" b="1" dirty="0" smtClean="0">
                <a:latin typeface="Arial" panose="020B0604020202020204" pitchFamily="34" charset="0"/>
                <a:cs typeface="Arial" panose="020B0604020202020204" pitchFamily="34" charset="0"/>
              </a:rPr>
              <a:t>b</a:t>
            </a:r>
            <a:endParaRPr lang="zh-CN" altLang="en-US" sz="1700" b="1" dirty="0">
              <a:latin typeface="Arial" panose="020B0604020202020204" pitchFamily="34" charset="0"/>
              <a:cs typeface="Arial" panose="020B0604020202020204" pitchFamily="34" charset="0"/>
            </a:endParaRPr>
          </a:p>
        </p:txBody>
      </p:sp>
      <p:sp>
        <p:nvSpPr>
          <p:cNvPr id="59" name="文本框 58">
            <a:extLst>
              <a:ext uri="{FF2B5EF4-FFF2-40B4-BE49-F238E27FC236}">
                <a16:creationId xmlns:a16="http://schemas.microsoft.com/office/drawing/2014/main" xmlns="" id="{1CBDB86E-8EDC-4D27-9EC0-E4488B6355A9}"/>
              </a:ext>
            </a:extLst>
          </p:cNvPr>
          <p:cNvSpPr txBox="1"/>
          <p:nvPr/>
        </p:nvSpPr>
        <p:spPr>
          <a:xfrm>
            <a:off x="374007" y="3227753"/>
            <a:ext cx="268448" cy="353943"/>
          </a:xfrm>
          <a:prstGeom prst="rect">
            <a:avLst/>
          </a:prstGeom>
          <a:noFill/>
        </p:spPr>
        <p:txBody>
          <a:bodyPr wrap="square" rtlCol="0">
            <a:spAutoFit/>
          </a:bodyPr>
          <a:lstStyle/>
          <a:p>
            <a:r>
              <a:rPr lang="en-US" altLang="zh-CN" sz="1700" b="1" dirty="0" smtClean="0">
                <a:latin typeface="Arial" panose="020B0604020202020204" pitchFamily="34" charset="0"/>
                <a:cs typeface="Arial" panose="020B0604020202020204" pitchFamily="34" charset="0"/>
              </a:rPr>
              <a:t>c</a:t>
            </a:r>
            <a:endParaRPr lang="zh-CN" altLang="en-US" sz="1700" b="1" dirty="0">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xmlns="" id="{6D9AE7A0-1F20-406F-9ACE-77AD1891A0FA}"/>
              </a:ext>
            </a:extLst>
          </p:cNvPr>
          <p:cNvSpPr/>
          <p:nvPr/>
        </p:nvSpPr>
        <p:spPr>
          <a:xfrm>
            <a:off x="1361313" y="3533727"/>
            <a:ext cx="1406468" cy="276999"/>
          </a:xfrm>
          <a:prstGeom prst="rect">
            <a:avLst/>
          </a:prstGeom>
        </p:spPr>
        <p:txBody>
          <a:bodyPr wrap="square">
            <a:spAutoFit/>
          </a:bodyPr>
          <a:lstStyle/>
          <a:p>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i="1" dirty="0">
                <a:latin typeface="Arial" panose="020B0604020202020204" pitchFamily="34" charset="0"/>
                <a:ea typeface="微软雅黑" panose="020B0503020204020204" pitchFamily="34" charset="-122"/>
                <a:cs typeface="Arial" panose="020B0604020202020204" pitchFamily="34" charset="0"/>
              </a:rPr>
              <a:t> </a:t>
            </a:r>
            <a:r>
              <a:rPr lang="en-US" altLang="zh-CN" sz="1200" b="1" dirty="0">
                <a:latin typeface="Arial" panose="020B0604020202020204" pitchFamily="34" charset="0"/>
                <a:ea typeface="微软雅黑" panose="020B0503020204020204" pitchFamily="34" charset="-122"/>
                <a:cs typeface="Arial" panose="020B0604020202020204" pitchFamily="34" charset="0"/>
              </a:rPr>
              <a:t>= 2.64 eV</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xmlns="" id="{6D9AE7A0-1F20-406F-9ACE-77AD1891A0FA}"/>
              </a:ext>
            </a:extLst>
          </p:cNvPr>
          <p:cNvSpPr/>
          <p:nvPr/>
        </p:nvSpPr>
        <p:spPr>
          <a:xfrm>
            <a:off x="4876038" y="1133427"/>
            <a:ext cx="763542" cy="276999"/>
          </a:xfrm>
          <a:prstGeom prst="rect">
            <a:avLst/>
          </a:prstGeom>
        </p:spPr>
        <p:txBody>
          <a:bodyPr wrap="square">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1.98 eV</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p:txBody>
      </p:sp>
      <p:cxnSp>
        <p:nvCxnSpPr>
          <p:cNvPr id="24" name="直接箭头连接符 23">
            <a:extLst>
              <a:ext uri="{FF2B5EF4-FFF2-40B4-BE49-F238E27FC236}">
                <a16:creationId xmlns:a16="http://schemas.microsoft.com/office/drawing/2014/main" xmlns="" id="{90183472-73A4-4708-87FD-7BFB24910D27}"/>
              </a:ext>
            </a:extLst>
          </p:cNvPr>
          <p:cNvCxnSpPr>
            <a:cxnSpLocks/>
          </p:cNvCxnSpPr>
          <p:nvPr/>
        </p:nvCxnSpPr>
        <p:spPr>
          <a:xfrm>
            <a:off x="5141030" y="1362801"/>
            <a:ext cx="0" cy="25200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73771" y="1169695"/>
            <a:ext cx="2285191" cy="1710651"/>
            <a:chOff x="475022" y="1056478"/>
            <a:chExt cx="2285191" cy="1710651"/>
          </a:xfrm>
        </p:grpSpPr>
        <p:pic>
          <p:nvPicPr>
            <p:cNvPr id="76" name="图片 75">
              <a:extLst>
                <a:ext uri="{FF2B5EF4-FFF2-40B4-BE49-F238E27FC236}">
                  <a16:creationId xmlns:a16="http://schemas.microsoft.com/office/drawing/2014/main" xmlns="" id="{8C2CFD21-BD46-44A7-8153-0E9599260B4F}"/>
                </a:ext>
              </a:extLst>
            </p:cNvPr>
            <p:cNvPicPr>
              <a:picLocks noChangeAspect="1"/>
            </p:cNvPicPr>
            <p:nvPr/>
          </p:nvPicPr>
          <p:blipFill rotWithShape="1">
            <a:blip r:embed="rId8"/>
            <a:srcRect r="10266"/>
            <a:stretch/>
          </p:blipFill>
          <p:spPr>
            <a:xfrm>
              <a:off x="563512" y="1056478"/>
              <a:ext cx="2196701" cy="1710651"/>
            </a:xfrm>
            <a:prstGeom prst="rect">
              <a:avLst/>
            </a:prstGeom>
          </p:spPr>
        </p:pic>
        <p:sp>
          <p:nvSpPr>
            <p:cNvPr id="61" name="矩形 60">
              <a:extLst>
                <a:ext uri="{FF2B5EF4-FFF2-40B4-BE49-F238E27FC236}">
                  <a16:creationId xmlns:a16="http://schemas.microsoft.com/office/drawing/2014/main" xmlns="" id="{9058B1D9-61BA-4689-BFDD-9DFC46D248E8}"/>
                </a:ext>
              </a:extLst>
            </p:cNvPr>
            <p:cNvSpPr/>
            <p:nvPr/>
          </p:nvSpPr>
          <p:spPr>
            <a:xfrm>
              <a:off x="475022" y="2296064"/>
              <a:ext cx="714384" cy="276999"/>
            </a:xfrm>
            <a:prstGeom prst="rect">
              <a:avLst/>
            </a:prstGeom>
          </p:spPr>
          <p:txBody>
            <a:bodyPr wrap="square">
              <a:spAutoFit/>
            </a:bodyPr>
            <a:lstStyle/>
            <a:p>
              <a:pPr algn="ctr"/>
              <a:r>
                <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rPr>
                <a:t>1</a:t>
              </a:r>
              <a:r>
                <a:rPr lang="en-US" altLang="zh-CN" sz="1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0 </a:t>
              </a:r>
              <a:r>
                <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rPr>
                <a:t>nm</a:t>
              </a:r>
              <a:endParaRPr lang="zh-CN" altLang="en-US" sz="1200" dirty="0">
                <a:solidFill>
                  <a:schemeClr val="bg1"/>
                </a:solidFill>
                <a:latin typeface="Arial" panose="020B0604020202020204" pitchFamily="34" charset="0"/>
                <a:cs typeface="Arial" panose="020B0604020202020204" pitchFamily="34" charset="0"/>
              </a:endParaRPr>
            </a:p>
          </p:txBody>
        </p:sp>
        <p:cxnSp>
          <p:nvCxnSpPr>
            <p:cNvPr id="77" name="直接连接符 76">
              <a:extLst>
                <a:ext uri="{FF2B5EF4-FFF2-40B4-BE49-F238E27FC236}">
                  <a16:creationId xmlns:a16="http://schemas.microsoft.com/office/drawing/2014/main" xmlns="" id="{A8707BB3-F15F-4D38-8EE3-A060D96ED2E6}"/>
                </a:ext>
              </a:extLst>
            </p:cNvPr>
            <p:cNvCxnSpPr/>
            <p:nvPr/>
          </p:nvCxnSpPr>
          <p:spPr>
            <a:xfrm>
              <a:off x="636182" y="2592837"/>
              <a:ext cx="40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614205" y="4196276"/>
            <a:ext cx="1868332" cy="1289356"/>
            <a:chOff x="1596099" y="4196276"/>
            <a:chExt cx="1868332" cy="1289356"/>
          </a:xfrm>
        </p:grpSpPr>
        <p:cxnSp>
          <p:nvCxnSpPr>
            <p:cNvPr id="41" name="直接连接符 40">
              <a:extLst>
                <a:ext uri="{FF2B5EF4-FFF2-40B4-BE49-F238E27FC236}">
                  <a16:creationId xmlns:a16="http://schemas.microsoft.com/office/drawing/2014/main" xmlns="" id="{FD6BF227-2584-4078-9DE4-611D56B77F45}"/>
                </a:ext>
              </a:extLst>
            </p:cNvPr>
            <p:cNvCxnSpPr>
              <a:cxnSpLocks/>
            </p:cNvCxnSpPr>
            <p:nvPr/>
          </p:nvCxnSpPr>
          <p:spPr>
            <a:xfrm>
              <a:off x="1607265" y="4331290"/>
              <a:ext cx="720000" cy="0"/>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2511484B-C1D9-4612-8349-74FD304741CC}"/>
                </a:ext>
              </a:extLst>
            </p:cNvPr>
            <p:cNvCxnSpPr>
              <a:cxnSpLocks/>
            </p:cNvCxnSpPr>
            <p:nvPr/>
          </p:nvCxnSpPr>
          <p:spPr>
            <a:xfrm>
              <a:off x="1607265" y="5347158"/>
              <a:ext cx="720000" cy="0"/>
            </a:xfrm>
            <a:prstGeom prst="line">
              <a:avLst/>
            </a:prstGeom>
            <a:ln w="31750">
              <a:solidFill>
                <a:srgbClr val="D05858"/>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1BE469D1-CB52-41AA-9150-2F69A2E8BA6F}"/>
                </a:ext>
              </a:extLst>
            </p:cNvPr>
            <p:cNvCxnSpPr>
              <a:cxnSpLocks/>
            </p:cNvCxnSpPr>
            <p:nvPr/>
          </p:nvCxnSpPr>
          <p:spPr>
            <a:xfrm>
              <a:off x="1596099" y="4745089"/>
              <a:ext cx="720000" cy="0"/>
            </a:xfrm>
            <a:prstGeom prst="line">
              <a:avLst/>
            </a:prstGeom>
            <a:ln w="31750">
              <a:solidFill>
                <a:srgbClr val="608FC8"/>
              </a:solidFill>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xmlns="" id="{50943169-1512-440F-AA8C-3F96D7169817}"/>
                </a:ext>
              </a:extLst>
            </p:cNvPr>
            <p:cNvSpPr/>
            <p:nvPr/>
          </p:nvSpPr>
          <p:spPr>
            <a:xfrm>
              <a:off x="2270713" y="4196276"/>
              <a:ext cx="1193718" cy="276999"/>
            </a:xfrm>
            <a:prstGeom prst="rect">
              <a:avLst/>
            </a:prstGeom>
          </p:spPr>
          <p:txBody>
            <a:bodyPr wrap="square">
              <a:spAutoFit/>
            </a:bodyPr>
            <a:lstStyle/>
            <a:p>
              <a:r>
                <a:rPr lang="en-US" altLang="zh-CN" sz="1200" b="1"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CB (LE&amp;HE)</a:t>
              </a:r>
              <a:endParaRPr lang="zh-CN" altLang="en-US" sz="1200" dirty="0">
                <a:solidFill>
                  <a:schemeClr val="bg2">
                    <a:lumMod val="75000"/>
                  </a:schemeClr>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xmlns="" id="{B9BD3D1B-7913-4127-98ED-3E6620AB2983}"/>
                </a:ext>
              </a:extLst>
            </p:cNvPr>
            <p:cNvSpPr/>
            <p:nvPr/>
          </p:nvSpPr>
          <p:spPr>
            <a:xfrm>
              <a:off x="2277255" y="4613719"/>
              <a:ext cx="965917" cy="276999"/>
            </a:xfrm>
            <a:prstGeom prst="rect">
              <a:avLst/>
            </a:prstGeom>
          </p:spPr>
          <p:txBody>
            <a:bodyPr wrap="square">
              <a:spAutoFit/>
            </a:bodyPr>
            <a:lstStyle/>
            <a:p>
              <a:r>
                <a:rPr lang="en-US" altLang="zh-CN" sz="1200" b="1" dirty="0">
                  <a:solidFill>
                    <a:srgbClr val="0070C0"/>
                  </a:solidFill>
                  <a:latin typeface="Arial" panose="020B0604020202020204" pitchFamily="34" charset="0"/>
                  <a:ea typeface="微软雅黑" panose="020B0503020204020204" pitchFamily="34" charset="-122"/>
                  <a:cs typeface="Arial" panose="020B0604020202020204" pitchFamily="34" charset="0"/>
                </a:rPr>
                <a:t>CB (SO)</a:t>
              </a:r>
              <a:endParaRPr lang="zh-CN" altLang="en-US" sz="1200" dirty="0">
                <a:solidFill>
                  <a:srgbClr val="0070C0"/>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xmlns="" id="{A5D5A21D-4EC5-4136-AA90-9686EF241F33}"/>
                </a:ext>
              </a:extLst>
            </p:cNvPr>
            <p:cNvSpPr/>
            <p:nvPr/>
          </p:nvSpPr>
          <p:spPr>
            <a:xfrm>
              <a:off x="2300493" y="5208633"/>
              <a:ext cx="579333" cy="276999"/>
            </a:xfrm>
            <a:prstGeom prst="rect">
              <a:avLst/>
            </a:prstGeom>
            <a:ln>
              <a:noFill/>
            </a:ln>
          </p:spPr>
          <p:txBody>
            <a:bodyPr wrap="square">
              <a:spAutoFit/>
            </a:bodyPr>
            <a:lstStyle/>
            <a:p>
              <a:r>
                <a:rPr lang="en-US" altLang="zh-CN" sz="1200" b="1" dirty="0">
                  <a:solidFill>
                    <a:srgbClr val="B73333"/>
                  </a:solidFill>
                  <a:latin typeface="Arial" panose="020B0604020202020204" pitchFamily="34" charset="0"/>
                  <a:ea typeface="微软雅黑" panose="020B0503020204020204" pitchFamily="34" charset="-122"/>
                  <a:cs typeface="Arial" panose="020B0604020202020204" pitchFamily="34" charset="0"/>
                </a:rPr>
                <a:t>VB</a:t>
              </a:r>
              <a:endParaRPr lang="zh-CN" altLang="en-US" sz="1200" dirty="0">
                <a:solidFill>
                  <a:srgbClr val="B73333"/>
                </a:solidFill>
                <a:latin typeface="Arial" panose="020B0604020202020204" pitchFamily="34" charset="0"/>
                <a:cs typeface="Arial" panose="020B0604020202020204" pitchFamily="34" charset="0"/>
              </a:endParaRPr>
            </a:p>
          </p:txBody>
        </p:sp>
        <p:cxnSp>
          <p:nvCxnSpPr>
            <p:cNvPr id="47" name="直接箭头连接符 46">
              <a:extLst>
                <a:ext uri="{FF2B5EF4-FFF2-40B4-BE49-F238E27FC236}">
                  <a16:creationId xmlns:a16="http://schemas.microsoft.com/office/drawing/2014/main" xmlns="" id="{90183472-73A4-4708-87FD-7BFB24910D27}"/>
                </a:ext>
              </a:extLst>
            </p:cNvPr>
            <p:cNvCxnSpPr>
              <a:cxnSpLocks/>
            </p:cNvCxnSpPr>
            <p:nvPr/>
          </p:nvCxnSpPr>
          <p:spPr>
            <a:xfrm flipV="1">
              <a:off x="1977314" y="4750327"/>
              <a:ext cx="0" cy="576000"/>
            </a:xfrm>
            <a:prstGeom prst="straightConnector1">
              <a:avLst/>
            </a:prstGeom>
            <a:ln w="31750">
              <a:solidFill>
                <a:srgbClr val="9E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xmlns="" id="{53A363BF-8B95-4047-A689-9781B62DBCE8}"/>
                </a:ext>
              </a:extLst>
            </p:cNvPr>
            <p:cNvCxnSpPr>
              <a:cxnSpLocks/>
            </p:cNvCxnSpPr>
            <p:nvPr/>
          </p:nvCxnSpPr>
          <p:spPr>
            <a:xfrm flipV="1">
              <a:off x="1974946" y="4317422"/>
              <a:ext cx="0" cy="396000"/>
            </a:xfrm>
            <a:prstGeom prst="straightConnector1">
              <a:avLst/>
            </a:prstGeom>
            <a:ln w="31750">
              <a:solidFill>
                <a:schemeClr val="bg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37181" y="4480920"/>
              <a:ext cx="287258" cy="276999"/>
            </a:xfrm>
            <a:prstGeom prst="rect">
              <a:avLst/>
            </a:prstGeom>
            <a:noFill/>
          </p:spPr>
          <p:txBody>
            <a:bodyPr wrap="none" rtlCol="0">
              <a:spAutoFit/>
            </a:bodyPr>
            <a:lstStyle/>
            <a:p>
              <a:r>
                <a:rPr lang="en-US" altLang="zh-CN" sz="1200" b="1" dirty="0" smtClean="0">
                  <a:solidFill>
                    <a:srgbClr val="FF0000"/>
                  </a:solidFill>
                  <a:latin typeface="Arial" pitchFamily="34" charset="0"/>
                  <a:cs typeface="Arial" pitchFamily="34" charset="0"/>
                </a:rPr>
                <a:t>X</a:t>
              </a:r>
              <a:endParaRPr lang="zh-CN" altLang="en-US" sz="1200" b="1" dirty="0">
                <a:solidFill>
                  <a:srgbClr val="FF0000"/>
                </a:solidFill>
                <a:latin typeface="Arial" pitchFamily="34" charset="0"/>
                <a:cs typeface="Arial" pitchFamily="34" charset="0"/>
              </a:endParaRPr>
            </a:p>
          </p:txBody>
        </p:sp>
      </p:grpSp>
      <p:sp>
        <p:nvSpPr>
          <p:cNvPr id="25" name="TextBox 24"/>
          <p:cNvSpPr txBox="1"/>
          <p:nvPr/>
        </p:nvSpPr>
        <p:spPr>
          <a:xfrm>
            <a:off x="1189079" y="892700"/>
            <a:ext cx="1568058" cy="276999"/>
          </a:xfrm>
          <a:prstGeom prst="rect">
            <a:avLst/>
          </a:prstGeom>
          <a:noFill/>
        </p:spPr>
        <p:txBody>
          <a:bodyPr wrap="none" rtlCol="0">
            <a:spAutoFit/>
          </a:bodyPr>
          <a:lstStyle/>
          <a:p>
            <a:r>
              <a:rPr lang="en-US" altLang="zh-CN" sz="1200" b="1" dirty="0" smtClean="0">
                <a:latin typeface="Arial" pitchFamily="34" charset="0"/>
                <a:ea typeface="Arial Unicode MS" pitchFamily="34" charset="-122"/>
                <a:cs typeface="Arial" pitchFamily="34" charset="0"/>
              </a:rPr>
              <a:t>5.4 nm </a:t>
            </a:r>
            <a:r>
              <a:rPr lang="en-US" altLang="zh-CN" sz="1200" b="1" dirty="0" err="1" smtClean="0">
                <a:latin typeface="Arial" pitchFamily="34" charset="0"/>
                <a:ea typeface="Arial Unicode MS" pitchFamily="34" charset="-122"/>
                <a:cs typeface="Arial" pitchFamily="34" charset="0"/>
              </a:rPr>
              <a:t>CsPbI</a:t>
            </a:r>
            <a:r>
              <a:rPr lang="en-US" altLang="zh-CN" sz="1200" b="1" baseline="-25000" dirty="0" err="1" smtClean="0">
                <a:latin typeface="Arial" pitchFamily="34" charset="0"/>
                <a:ea typeface="Arial Unicode MS" pitchFamily="34" charset="-122"/>
                <a:cs typeface="Arial" pitchFamily="34" charset="0"/>
              </a:rPr>
              <a:t>3</a:t>
            </a:r>
            <a:r>
              <a:rPr lang="en-US" altLang="zh-CN" sz="1200" b="1" dirty="0" smtClean="0">
                <a:latin typeface="Arial" pitchFamily="34" charset="0"/>
                <a:ea typeface="Arial Unicode MS" pitchFamily="34" charset="-122"/>
                <a:cs typeface="Arial" pitchFamily="34" charset="0"/>
              </a:rPr>
              <a:t> QDs</a:t>
            </a:r>
            <a:endParaRPr lang="zh-CN" altLang="en-US" sz="1200" b="1" dirty="0">
              <a:latin typeface="Arial" pitchFamily="34" charset="0"/>
              <a:ea typeface="Arial Unicode MS" pitchFamily="34" charset="-122"/>
              <a:cs typeface="Arial" pitchFamily="34" charset="0"/>
            </a:endParaRPr>
          </a:p>
        </p:txBody>
      </p:sp>
    </p:spTree>
    <p:extLst>
      <p:ext uri="{BB962C8B-B14F-4D97-AF65-F5344CB8AC3E}">
        <p14:creationId xmlns:p14="http://schemas.microsoft.com/office/powerpoint/2010/main" val="28488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extLst>
              <a:ext uri="{FF2B5EF4-FFF2-40B4-BE49-F238E27FC236}">
                <a16:creationId xmlns:a16="http://schemas.microsoft.com/office/drawing/2014/main" xmlns="" id="{BBA5088C-7AF3-49CB-895F-0E32311DF195}"/>
              </a:ext>
            </a:extLst>
          </p:cNvPr>
          <p:cNvGraphicFramePr>
            <a:graphicFrameLocks noChangeAspect="1"/>
          </p:cNvGraphicFramePr>
          <p:nvPr>
            <p:extLst>
              <p:ext uri="{D42A27DB-BD31-4B8C-83A1-F6EECF244321}">
                <p14:modId xmlns:p14="http://schemas.microsoft.com/office/powerpoint/2010/main" val="1895775649"/>
              </p:ext>
            </p:extLst>
          </p:nvPr>
        </p:nvGraphicFramePr>
        <p:xfrm>
          <a:off x="-44450" y="4348163"/>
          <a:ext cx="3959225" cy="2413000"/>
        </p:xfrm>
        <a:graphic>
          <a:graphicData uri="http://schemas.openxmlformats.org/presentationml/2006/ole">
            <mc:AlternateContent xmlns:mc="http://schemas.openxmlformats.org/markup-compatibility/2006">
              <mc:Choice xmlns:v="urn:schemas-microsoft-com:vml" Requires="v">
                <p:oleObj spid="_x0000_s6853" name="Graph" r:id="rId4" imgW="5398560" imgH="3291840" progId="Origin95.Graph">
                  <p:embed/>
                </p:oleObj>
              </mc:Choice>
              <mc:Fallback>
                <p:oleObj name="Graph" r:id="rId4" imgW="5398560" imgH="3291840" progId="Origin95.Graph">
                  <p:embed/>
                  <p:pic>
                    <p:nvPicPr>
                      <p:cNvPr id="0" name=""/>
                      <p:cNvPicPr/>
                      <p:nvPr/>
                    </p:nvPicPr>
                    <p:blipFill>
                      <a:blip r:embed="rId5"/>
                      <a:stretch>
                        <a:fillRect/>
                      </a:stretch>
                    </p:blipFill>
                    <p:spPr>
                      <a:xfrm>
                        <a:off x="-44450" y="4348163"/>
                        <a:ext cx="3959225" cy="24130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708973C2-F13C-4BB7-A440-1AA59DCBB87B}"/>
              </a:ext>
            </a:extLst>
          </p:cNvPr>
          <p:cNvGraphicFramePr>
            <a:graphicFrameLocks noChangeAspect="1"/>
          </p:cNvGraphicFramePr>
          <p:nvPr>
            <p:extLst>
              <p:ext uri="{D42A27DB-BD31-4B8C-83A1-F6EECF244321}">
                <p14:modId xmlns:p14="http://schemas.microsoft.com/office/powerpoint/2010/main" val="2861966476"/>
              </p:ext>
            </p:extLst>
          </p:nvPr>
        </p:nvGraphicFramePr>
        <p:xfrm>
          <a:off x="3533775" y="4348163"/>
          <a:ext cx="3960813" cy="2413000"/>
        </p:xfrm>
        <a:graphic>
          <a:graphicData uri="http://schemas.openxmlformats.org/presentationml/2006/ole">
            <mc:AlternateContent xmlns:mc="http://schemas.openxmlformats.org/markup-compatibility/2006">
              <mc:Choice xmlns:v="urn:schemas-microsoft-com:vml" Requires="v">
                <p:oleObj spid="_x0000_s6854" name="Graph" r:id="rId6" imgW="5398560" imgH="3291840" progId="Origin95.Graph">
                  <p:embed/>
                </p:oleObj>
              </mc:Choice>
              <mc:Fallback>
                <p:oleObj name="Graph" r:id="rId6" imgW="5398560" imgH="3291840" progId="Origin95.Graph">
                  <p:embed/>
                  <p:pic>
                    <p:nvPicPr>
                      <p:cNvPr id="0" name=""/>
                      <p:cNvPicPr/>
                      <p:nvPr/>
                    </p:nvPicPr>
                    <p:blipFill>
                      <a:blip r:embed="rId7"/>
                      <a:stretch>
                        <a:fillRect/>
                      </a:stretch>
                    </p:blipFill>
                    <p:spPr>
                      <a:xfrm>
                        <a:off x="3533775" y="4348163"/>
                        <a:ext cx="3960813" cy="24130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E320C036-EE09-4993-8F24-DC64CA4E3E13}"/>
              </a:ext>
            </a:extLst>
          </p:cNvPr>
          <p:cNvGraphicFramePr>
            <a:graphicFrameLocks noChangeAspect="1"/>
          </p:cNvGraphicFramePr>
          <p:nvPr>
            <p:extLst>
              <p:ext uri="{D42A27DB-BD31-4B8C-83A1-F6EECF244321}">
                <p14:modId xmlns:p14="http://schemas.microsoft.com/office/powerpoint/2010/main" val="3513002459"/>
              </p:ext>
            </p:extLst>
          </p:nvPr>
        </p:nvGraphicFramePr>
        <p:xfrm>
          <a:off x="83058" y="255056"/>
          <a:ext cx="2520000" cy="2015556"/>
        </p:xfrm>
        <a:graphic>
          <a:graphicData uri="http://schemas.openxmlformats.org/presentationml/2006/ole">
            <mc:AlternateContent xmlns:mc="http://schemas.openxmlformats.org/markup-compatibility/2006">
              <mc:Choice xmlns:v="urn:schemas-microsoft-com:vml" Requires="v">
                <p:oleObj spid="_x0000_s6855" name="Graph" r:id="rId8" imgW="3600000" imgH="2879640" progId="Origin95.Graph">
                  <p:embed/>
                </p:oleObj>
              </mc:Choice>
              <mc:Fallback>
                <p:oleObj name="Graph" r:id="rId8" imgW="3600000" imgH="2879640" progId="Origin95.Graph">
                  <p:embed/>
                  <p:pic>
                    <p:nvPicPr>
                      <p:cNvPr id="0" name=""/>
                      <p:cNvPicPr/>
                      <p:nvPr/>
                    </p:nvPicPr>
                    <p:blipFill>
                      <a:blip r:embed="rId9"/>
                      <a:stretch>
                        <a:fillRect/>
                      </a:stretch>
                    </p:blipFill>
                    <p:spPr>
                      <a:xfrm>
                        <a:off x="83058" y="255056"/>
                        <a:ext cx="2520000" cy="2015556"/>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A08262A7-9BE1-46C9-A009-51FBB79DB1C7}"/>
              </a:ext>
            </a:extLst>
          </p:cNvPr>
          <p:cNvGraphicFramePr>
            <a:graphicFrameLocks noChangeAspect="1"/>
          </p:cNvGraphicFramePr>
          <p:nvPr>
            <p:extLst>
              <p:ext uri="{D42A27DB-BD31-4B8C-83A1-F6EECF244321}">
                <p14:modId xmlns:p14="http://schemas.microsoft.com/office/powerpoint/2010/main" val="2494738436"/>
              </p:ext>
            </p:extLst>
          </p:nvPr>
        </p:nvGraphicFramePr>
        <p:xfrm>
          <a:off x="2477579" y="255056"/>
          <a:ext cx="2520000" cy="2015556"/>
        </p:xfrm>
        <a:graphic>
          <a:graphicData uri="http://schemas.openxmlformats.org/presentationml/2006/ole">
            <mc:AlternateContent xmlns:mc="http://schemas.openxmlformats.org/markup-compatibility/2006">
              <mc:Choice xmlns:v="urn:schemas-microsoft-com:vml" Requires="v">
                <p:oleObj spid="_x0000_s6856" name="Graph" r:id="rId10" imgW="3600000" imgH="2879640" progId="Origin95.Graph">
                  <p:embed/>
                </p:oleObj>
              </mc:Choice>
              <mc:Fallback>
                <p:oleObj name="Graph" r:id="rId10" imgW="3600000" imgH="2879640" progId="Origin95.Graph">
                  <p:embed/>
                  <p:pic>
                    <p:nvPicPr>
                      <p:cNvPr id="0" name=""/>
                      <p:cNvPicPr/>
                      <p:nvPr/>
                    </p:nvPicPr>
                    <p:blipFill>
                      <a:blip r:embed="rId11"/>
                      <a:stretch>
                        <a:fillRect/>
                      </a:stretch>
                    </p:blipFill>
                    <p:spPr>
                      <a:xfrm>
                        <a:off x="2477579" y="255056"/>
                        <a:ext cx="2520000" cy="2015556"/>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F016AF9C-E983-40AB-8E94-BD7E6136567A}"/>
              </a:ext>
            </a:extLst>
          </p:cNvPr>
          <p:cNvGraphicFramePr>
            <a:graphicFrameLocks noChangeAspect="1"/>
          </p:cNvGraphicFramePr>
          <p:nvPr>
            <p:extLst>
              <p:ext uri="{D42A27DB-BD31-4B8C-83A1-F6EECF244321}">
                <p14:modId xmlns:p14="http://schemas.microsoft.com/office/powerpoint/2010/main" val="1796977397"/>
              </p:ext>
            </p:extLst>
          </p:nvPr>
        </p:nvGraphicFramePr>
        <p:xfrm>
          <a:off x="4835523" y="255056"/>
          <a:ext cx="2520000" cy="2015556"/>
        </p:xfrm>
        <a:graphic>
          <a:graphicData uri="http://schemas.openxmlformats.org/presentationml/2006/ole">
            <mc:AlternateContent xmlns:mc="http://schemas.openxmlformats.org/markup-compatibility/2006">
              <mc:Choice xmlns:v="urn:schemas-microsoft-com:vml" Requires="v">
                <p:oleObj spid="_x0000_s6857" name="Graph" r:id="rId12" imgW="3600000" imgH="2879640" progId="Origin95.Graph">
                  <p:embed/>
                </p:oleObj>
              </mc:Choice>
              <mc:Fallback>
                <p:oleObj name="Graph" r:id="rId12" imgW="3600000" imgH="2879640" progId="Origin95.Graph">
                  <p:embed/>
                  <p:pic>
                    <p:nvPicPr>
                      <p:cNvPr id="0" name=""/>
                      <p:cNvPicPr/>
                      <p:nvPr/>
                    </p:nvPicPr>
                    <p:blipFill>
                      <a:blip r:embed="rId13"/>
                      <a:stretch>
                        <a:fillRect/>
                      </a:stretch>
                    </p:blipFill>
                    <p:spPr>
                      <a:xfrm>
                        <a:off x="4835523" y="255056"/>
                        <a:ext cx="2520000" cy="201555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B08885D3-619D-4877-9C03-5765E2C31113}"/>
              </a:ext>
            </a:extLst>
          </p:cNvPr>
          <p:cNvGraphicFramePr>
            <a:graphicFrameLocks noChangeAspect="1"/>
          </p:cNvGraphicFramePr>
          <p:nvPr>
            <p:extLst>
              <p:ext uri="{D42A27DB-BD31-4B8C-83A1-F6EECF244321}">
                <p14:modId xmlns:p14="http://schemas.microsoft.com/office/powerpoint/2010/main" val="4200293426"/>
              </p:ext>
            </p:extLst>
          </p:nvPr>
        </p:nvGraphicFramePr>
        <p:xfrm>
          <a:off x="92202" y="2300283"/>
          <a:ext cx="2520000" cy="2015556"/>
        </p:xfrm>
        <a:graphic>
          <a:graphicData uri="http://schemas.openxmlformats.org/presentationml/2006/ole">
            <mc:AlternateContent xmlns:mc="http://schemas.openxmlformats.org/markup-compatibility/2006">
              <mc:Choice xmlns:v="urn:schemas-microsoft-com:vml" Requires="v">
                <p:oleObj spid="_x0000_s6858" name="Graph" r:id="rId14" imgW="3600000" imgH="2879640" progId="Origin95.Graph">
                  <p:embed/>
                </p:oleObj>
              </mc:Choice>
              <mc:Fallback>
                <p:oleObj name="Graph" r:id="rId14" imgW="3600000" imgH="2879640" progId="Origin95.Graph">
                  <p:embed/>
                  <p:pic>
                    <p:nvPicPr>
                      <p:cNvPr id="0" name=""/>
                      <p:cNvPicPr/>
                      <p:nvPr/>
                    </p:nvPicPr>
                    <p:blipFill>
                      <a:blip r:embed="rId15"/>
                      <a:stretch>
                        <a:fillRect/>
                      </a:stretch>
                    </p:blipFill>
                    <p:spPr>
                      <a:xfrm>
                        <a:off x="92202" y="2300283"/>
                        <a:ext cx="2520000" cy="2015556"/>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9731BCE9-E599-4E5A-AFAB-609DFAC74C8D}"/>
              </a:ext>
            </a:extLst>
          </p:cNvPr>
          <p:cNvGraphicFramePr>
            <a:graphicFrameLocks noChangeAspect="1"/>
          </p:cNvGraphicFramePr>
          <p:nvPr>
            <p:extLst>
              <p:ext uri="{D42A27DB-BD31-4B8C-83A1-F6EECF244321}">
                <p14:modId xmlns:p14="http://schemas.microsoft.com/office/powerpoint/2010/main" val="2711041007"/>
              </p:ext>
            </p:extLst>
          </p:nvPr>
        </p:nvGraphicFramePr>
        <p:xfrm>
          <a:off x="2486723" y="2300283"/>
          <a:ext cx="2520000" cy="2015556"/>
        </p:xfrm>
        <a:graphic>
          <a:graphicData uri="http://schemas.openxmlformats.org/presentationml/2006/ole">
            <mc:AlternateContent xmlns:mc="http://schemas.openxmlformats.org/markup-compatibility/2006">
              <mc:Choice xmlns:v="urn:schemas-microsoft-com:vml" Requires="v">
                <p:oleObj spid="_x0000_s6859" name="Graph" r:id="rId16" imgW="3600000" imgH="2879640" progId="Origin95.Graph">
                  <p:embed/>
                </p:oleObj>
              </mc:Choice>
              <mc:Fallback>
                <p:oleObj name="Graph" r:id="rId16" imgW="3600000" imgH="2879640" progId="Origin95.Graph">
                  <p:embed/>
                  <p:pic>
                    <p:nvPicPr>
                      <p:cNvPr id="0" name=""/>
                      <p:cNvPicPr/>
                      <p:nvPr/>
                    </p:nvPicPr>
                    <p:blipFill>
                      <a:blip r:embed="rId17"/>
                      <a:stretch>
                        <a:fillRect/>
                      </a:stretch>
                    </p:blipFill>
                    <p:spPr>
                      <a:xfrm>
                        <a:off x="2486723" y="2300283"/>
                        <a:ext cx="2520000" cy="2015556"/>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1322D6F6-4C51-4E72-B1AA-27CF52685AA1}"/>
              </a:ext>
            </a:extLst>
          </p:cNvPr>
          <p:cNvGraphicFramePr>
            <a:graphicFrameLocks noChangeAspect="1"/>
          </p:cNvGraphicFramePr>
          <p:nvPr>
            <p:extLst>
              <p:ext uri="{D42A27DB-BD31-4B8C-83A1-F6EECF244321}">
                <p14:modId xmlns:p14="http://schemas.microsoft.com/office/powerpoint/2010/main" val="970621008"/>
              </p:ext>
            </p:extLst>
          </p:nvPr>
        </p:nvGraphicFramePr>
        <p:xfrm>
          <a:off x="4844667" y="2300283"/>
          <a:ext cx="2520000" cy="2015556"/>
        </p:xfrm>
        <a:graphic>
          <a:graphicData uri="http://schemas.openxmlformats.org/presentationml/2006/ole">
            <mc:AlternateContent xmlns:mc="http://schemas.openxmlformats.org/markup-compatibility/2006">
              <mc:Choice xmlns:v="urn:schemas-microsoft-com:vml" Requires="v">
                <p:oleObj spid="_x0000_s6860" name="Graph" r:id="rId18" imgW="3600000" imgH="2879640" progId="Origin95.Graph">
                  <p:embed/>
                </p:oleObj>
              </mc:Choice>
              <mc:Fallback>
                <p:oleObj name="Graph" r:id="rId18" imgW="3600000" imgH="2879640" progId="Origin95.Graph">
                  <p:embed/>
                  <p:pic>
                    <p:nvPicPr>
                      <p:cNvPr id="0" name=""/>
                      <p:cNvPicPr/>
                      <p:nvPr/>
                    </p:nvPicPr>
                    <p:blipFill>
                      <a:blip r:embed="rId19"/>
                      <a:stretch>
                        <a:fillRect/>
                      </a:stretch>
                    </p:blipFill>
                    <p:spPr>
                      <a:xfrm>
                        <a:off x="4844667" y="2300283"/>
                        <a:ext cx="2520000" cy="2015556"/>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D9A9740A-AD48-4FDF-A06F-3F6BA6114838}"/>
              </a:ext>
            </a:extLst>
          </p:cNvPr>
          <p:cNvSpPr txBox="1"/>
          <p:nvPr/>
        </p:nvSpPr>
        <p:spPr>
          <a:xfrm>
            <a:off x="-5124" y="257175"/>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a</a:t>
            </a:r>
            <a:endParaRPr lang="zh-CN" altLang="en-US" sz="1400" b="1"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xmlns="" id="{806076C9-0D93-4D4A-AEB0-8D5AE7680A1D}"/>
              </a:ext>
            </a:extLst>
          </p:cNvPr>
          <p:cNvSpPr txBox="1"/>
          <p:nvPr/>
        </p:nvSpPr>
        <p:spPr>
          <a:xfrm>
            <a:off x="2369430" y="257175"/>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b</a:t>
            </a:r>
            <a:endParaRPr lang="zh-CN" altLang="en-US" sz="1400" b="1" dirty="0">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xmlns="" id="{C5F48967-5C84-486A-8AFC-0574C12C6FD5}"/>
              </a:ext>
            </a:extLst>
          </p:cNvPr>
          <p:cNvSpPr txBox="1"/>
          <p:nvPr/>
        </p:nvSpPr>
        <p:spPr>
          <a:xfrm>
            <a:off x="4745662" y="257174"/>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c</a:t>
            </a:r>
            <a:endParaRPr lang="zh-CN" altLang="en-US" sz="1400" b="1"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xmlns="" id="{F46BE007-B22D-434C-8D98-ABFD1271B967}"/>
              </a:ext>
            </a:extLst>
          </p:cNvPr>
          <p:cNvSpPr txBox="1"/>
          <p:nvPr/>
        </p:nvSpPr>
        <p:spPr>
          <a:xfrm>
            <a:off x="-8172" y="2268093"/>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d</a:t>
            </a:r>
            <a:endParaRPr lang="zh-CN" altLang="en-US" sz="1400" b="1"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xmlns="" id="{63EDFB24-76D3-4306-8329-EB3F860254E6}"/>
              </a:ext>
            </a:extLst>
          </p:cNvPr>
          <p:cNvSpPr txBox="1"/>
          <p:nvPr/>
        </p:nvSpPr>
        <p:spPr>
          <a:xfrm>
            <a:off x="2388005" y="2268092"/>
            <a:ext cx="23362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e</a:t>
            </a:r>
            <a:endParaRPr lang="zh-CN" altLang="en-US" sz="1400" b="1"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xmlns="" id="{0E9D3115-207E-48EA-95EA-EA4F1EED2A20}"/>
              </a:ext>
            </a:extLst>
          </p:cNvPr>
          <p:cNvSpPr txBox="1"/>
          <p:nvPr/>
        </p:nvSpPr>
        <p:spPr>
          <a:xfrm>
            <a:off x="4762725" y="2310394"/>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f</a:t>
            </a:r>
            <a:endParaRPr lang="zh-CN" altLang="en-US" sz="1400" b="1"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xmlns="" id="{A1E6FD33-B190-4E5B-8FA9-3985F2B3253A}"/>
              </a:ext>
            </a:extLst>
          </p:cNvPr>
          <p:cNvSpPr txBox="1"/>
          <p:nvPr/>
        </p:nvSpPr>
        <p:spPr>
          <a:xfrm>
            <a:off x="-8172" y="4353546"/>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g</a:t>
            </a:r>
            <a:endParaRPr lang="zh-CN" altLang="en-US" sz="1400" b="1"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xmlns="" id="{1492F6D0-3A97-4103-98F9-1D56E580F983}"/>
              </a:ext>
            </a:extLst>
          </p:cNvPr>
          <p:cNvSpPr txBox="1"/>
          <p:nvPr/>
        </p:nvSpPr>
        <p:spPr>
          <a:xfrm>
            <a:off x="3534347" y="4390930"/>
            <a:ext cx="268448" cy="307777"/>
          </a:xfrm>
          <a:prstGeom prst="rect">
            <a:avLst/>
          </a:prstGeom>
          <a:noFill/>
        </p:spPr>
        <p:txBody>
          <a:bodyPr wrap="square" rtlCol="0">
            <a:spAutoFit/>
          </a:bodyPr>
          <a:lstStyle/>
          <a:p>
            <a:r>
              <a:rPr lang="en-US" altLang="zh-CN" sz="1400" b="1" dirty="0" smtClean="0">
                <a:latin typeface="Arial" panose="020B0604020202020204" pitchFamily="34" charset="0"/>
                <a:cs typeface="Arial" panose="020B0604020202020204" pitchFamily="34" charset="0"/>
              </a:rPr>
              <a:t>h</a:t>
            </a:r>
            <a:endParaRPr lang="zh-CN" altLang="en-US" sz="1400" b="1"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xmlns="" id="{7D0DF2CC-8D6B-477C-8111-5A3D162E70CD}"/>
              </a:ext>
            </a:extLst>
          </p:cNvPr>
          <p:cNvSpPr/>
          <p:nvPr/>
        </p:nvSpPr>
        <p:spPr>
          <a:xfrm>
            <a:off x="555170" y="431601"/>
            <a:ext cx="1141899" cy="400110"/>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1.74 </a:t>
            </a:r>
            <a:r>
              <a:rPr lang="en-US" altLang="zh-CN" sz="1000" b="1" dirty="0" err="1" smtClean="0">
                <a:latin typeface="Arial" panose="020B0604020202020204" pitchFamily="34" charset="0"/>
                <a:ea typeface="微软雅黑" panose="020B0503020204020204" pitchFamily="34" charset="-122"/>
                <a:cs typeface="Arial" panose="020B0604020202020204" pitchFamily="34" charset="0"/>
              </a:rPr>
              <a:t>eV</a:t>
            </a:r>
            <a:endParaRPr lang="en-US" altLang="zh-CN" sz="1000" b="1" dirty="0" smtClean="0">
              <a:latin typeface="Arial" panose="020B0604020202020204" pitchFamily="34" charset="0"/>
              <a:ea typeface="微软雅黑" panose="020B0503020204020204" pitchFamily="34" charset="-122"/>
              <a:cs typeface="Arial" panose="020B0604020202020204" pitchFamily="34" charset="0"/>
            </a:endParaRPr>
          </a:p>
          <a:p>
            <a:r>
              <a:rPr lang="en-US" altLang="zh-CN" sz="1000" b="1" dirty="0" smtClean="0">
                <a:latin typeface="Arial" panose="020B0604020202020204" pitchFamily="34" charset="0"/>
                <a:ea typeface="微软雅黑" panose="020B0503020204020204" pitchFamily="34" charset="-122"/>
                <a:cs typeface="Arial" panose="020B0604020202020204" pitchFamily="34" charset="0"/>
              </a:rPr>
              <a:t>0.30 </a:t>
            </a:r>
            <a:r>
              <a:rPr lang="en-US" altLang="zh-CN" sz="1000" b="1" dirty="0" err="1">
                <a:latin typeface="Arial" panose="020B0604020202020204" pitchFamily="34" charset="0"/>
                <a:ea typeface="微软雅黑" panose="020B0503020204020204" pitchFamily="34" charset="-122"/>
                <a:cs typeface="Arial" panose="020B0604020202020204" pitchFamily="34" charset="0"/>
              </a:rPr>
              <a:t>GW</a:t>
            </a:r>
            <a:r>
              <a:rPr lang="en-US" altLang="zh-CN" sz="1000" b="1" dirty="0">
                <a:latin typeface="Arial" panose="020B0604020202020204" pitchFamily="34" charset="0"/>
                <a:ea typeface="微软雅黑" panose="020B0503020204020204" pitchFamily="34" charset="-122"/>
                <a:cs typeface="Arial" panose="020B0604020202020204" pitchFamily="34" charset="0"/>
              </a:rPr>
              <a:t>/cm</a:t>
            </a:r>
            <a:r>
              <a:rPr lang="en-US" altLang="zh-CN" sz="1000" b="1" baseline="30000" dirty="0">
                <a:latin typeface="Arial" panose="020B0604020202020204" pitchFamily="34" charset="0"/>
                <a:ea typeface="微软雅黑" panose="020B0503020204020204" pitchFamily="34" charset="-122"/>
                <a:cs typeface="Arial" panose="020B0604020202020204" pitchFamily="34" charset="0"/>
              </a:rPr>
              <a:t>2</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xmlns="" id="{B5D3E3FA-435E-413A-AF5E-9F17267AC93D}"/>
              </a:ext>
            </a:extLst>
          </p:cNvPr>
          <p:cNvSpPr/>
          <p:nvPr/>
        </p:nvSpPr>
        <p:spPr>
          <a:xfrm>
            <a:off x="2949692" y="432558"/>
            <a:ext cx="1165108" cy="400110"/>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1.21 </a:t>
            </a:r>
            <a:r>
              <a:rPr lang="en-US" altLang="zh-CN" sz="1000" b="1" dirty="0" err="1" smtClean="0">
                <a:latin typeface="Arial" panose="020B0604020202020204" pitchFamily="34" charset="0"/>
                <a:ea typeface="微软雅黑" panose="020B0503020204020204" pitchFamily="34" charset="-122"/>
                <a:cs typeface="Arial" panose="020B0604020202020204" pitchFamily="34" charset="0"/>
              </a:rPr>
              <a:t>eV</a:t>
            </a:r>
            <a:endParaRPr lang="en-US" altLang="zh-CN" sz="1000" b="1" dirty="0" smtClean="0">
              <a:latin typeface="Arial" panose="020B0604020202020204" pitchFamily="34" charset="0"/>
              <a:ea typeface="微软雅黑" panose="020B0503020204020204" pitchFamily="34" charset="-122"/>
              <a:cs typeface="Arial" panose="020B0604020202020204" pitchFamily="34" charset="0"/>
            </a:endParaRPr>
          </a:p>
          <a:p>
            <a:r>
              <a:rPr lang="en-US" altLang="zh-CN" sz="1000" b="1" dirty="0" smtClean="0">
                <a:latin typeface="Arial" panose="020B0604020202020204" pitchFamily="34" charset="0"/>
                <a:ea typeface="微软雅黑" panose="020B0503020204020204" pitchFamily="34" charset="-122"/>
                <a:cs typeface="Arial" panose="020B0604020202020204" pitchFamily="34" charset="0"/>
              </a:rPr>
              <a:t>1.71 </a:t>
            </a:r>
            <a:r>
              <a:rPr lang="en-US" altLang="zh-CN" sz="1000" b="1" dirty="0" err="1">
                <a:latin typeface="Arial" panose="020B0604020202020204" pitchFamily="34" charset="0"/>
                <a:ea typeface="微软雅黑" panose="020B0503020204020204" pitchFamily="34" charset="-122"/>
                <a:cs typeface="Arial" panose="020B0604020202020204" pitchFamily="34" charset="0"/>
              </a:rPr>
              <a:t>GW</a:t>
            </a:r>
            <a:r>
              <a:rPr lang="en-US" altLang="zh-CN" sz="1000" b="1" dirty="0">
                <a:latin typeface="Arial" panose="020B0604020202020204" pitchFamily="34" charset="0"/>
                <a:ea typeface="微软雅黑" panose="020B0503020204020204" pitchFamily="34" charset="-122"/>
                <a:cs typeface="Arial" panose="020B0604020202020204" pitchFamily="34" charset="0"/>
              </a:rPr>
              <a:t>/cm</a:t>
            </a:r>
            <a:r>
              <a:rPr lang="en-US" altLang="zh-CN" sz="1000" b="1" baseline="30000" dirty="0">
                <a:latin typeface="Arial" panose="020B0604020202020204" pitchFamily="34" charset="0"/>
                <a:ea typeface="微软雅黑" panose="020B0503020204020204" pitchFamily="34" charset="-122"/>
                <a:cs typeface="Arial" panose="020B0604020202020204" pitchFamily="34" charset="0"/>
              </a:rPr>
              <a:t>2</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000" b="1"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xmlns="" id="{BB50BFD3-2611-4F56-94BF-67B8B11227F7}"/>
              </a:ext>
            </a:extLst>
          </p:cNvPr>
          <p:cNvSpPr/>
          <p:nvPr/>
        </p:nvSpPr>
        <p:spPr>
          <a:xfrm>
            <a:off x="5309393" y="431601"/>
            <a:ext cx="1139032" cy="400110"/>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0.805 </a:t>
            </a:r>
            <a:r>
              <a:rPr lang="en-US" altLang="zh-CN" sz="1000" b="1" dirty="0" err="1" smtClean="0">
                <a:latin typeface="Arial" panose="020B0604020202020204" pitchFamily="34" charset="0"/>
                <a:ea typeface="微软雅黑" panose="020B0503020204020204" pitchFamily="34" charset="-122"/>
                <a:cs typeface="Arial" panose="020B0604020202020204" pitchFamily="34" charset="0"/>
              </a:rPr>
              <a:t>eV</a:t>
            </a:r>
            <a:endParaRPr lang="en-US" altLang="zh-CN" sz="1000" b="1" dirty="0" smtClean="0">
              <a:latin typeface="Arial" panose="020B0604020202020204" pitchFamily="34" charset="0"/>
              <a:ea typeface="微软雅黑" panose="020B0503020204020204" pitchFamily="34" charset="-122"/>
              <a:cs typeface="Arial" panose="020B0604020202020204" pitchFamily="34" charset="0"/>
            </a:endParaRPr>
          </a:p>
          <a:p>
            <a:r>
              <a:rPr lang="en-US" altLang="zh-CN" sz="1000" b="1" dirty="0" smtClean="0">
                <a:latin typeface="Arial" panose="020B0604020202020204" pitchFamily="34" charset="0"/>
                <a:ea typeface="微软雅黑" panose="020B0503020204020204" pitchFamily="34" charset="-122"/>
                <a:cs typeface="Arial" panose="020B0604020202020204" pitchFamily="34" charset="0"/>
              </a:rPr>
              <a:t>1.86 </a:t>
            </a:r>
            <a:r>
              <a:rPr lang="en-US" altLang="zh-CN" sz="1000" b="1" dirty="0" err="1">
                <a:latin typeface="Arial" panose="020B0604020202020204" pitchFamily="34" charset="0"/>
                <a:ea typeface="微软雅黑" panose="020B0503020204020204" pitchFamily="34" charset="-122"/>
                <a:cs typeface="Arial" panose="020B0604020202020204" pitchFamily="34" charset="0"/>
              </a:rPr>
              <a:t>GW</a:t>
            </a:r>
            <a:r>
              <a:rPr lang="en-US" altLang="zh-CN" sz="1000" b="1" dirty="0">
                <a:latin typeface="Arial" panose="020B0604020202020204" pitchFamily="34" charset="0"/>
                <a:ea typeface="微软雅黑" panose="020B0503020204020204" pitchFamily="34" charset="-122"/>
                <a:cs typeface="Arial" panose="020B0604020202020204" pitchFamily="34" charset="0"/>
              </a:rPr>
              <a:t>/cm</a:t>
            </a:r>
            <a:r>
              <a:rPr lang="en-US" altLang="zh-CN" sz="1000" b="1" baseline="30000" dirty="0">
                <a:latin typeface="Arial" panose="020B0604020202020204" pitchFamily="34" charset="0"/>
                <a:ea typeface="微软雅黑" panose="020B0503020204020204" pitchFamily="34" charset="-122"/>
                <a:cs typeface="Arial" panose="020B0604020202020204" pitchFamily="34" charset="0"/>
              </a:rPr>
              <a:t>2</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000" b="1"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xmlns="" id="{AAEC0FF3-AFF6-42B5-B497-4EEE4B6E60AB}"/>
              </a:ext>
            </a:extLst>
          </p:cNvPr>
          <p:cNvSpPr/>
          <p:nvPr/>
        </p:nvSpPr>
        <p:spPr>
          <a:xfrm>
            <a:off x="555170" y="2441376"/>
            <a:ext cx="1949649" cy="246221"/>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1.74 </a:t>
            </a:r>
            <a:r>
              <a:rPr lang="en-US" altLang="zh-CN" sz="1000" b="1" dirty="0" err="1" smtClean="0">
                <a:latin typeface="Arial" panose="020B0604020202020204" pitchFamily="34" charset="0"/>
                <a:ea typeface="微软雅黑" panose="020B0503020204020204" pitchFamily="34" charset="-122"/>
                <a:cs typeface="Arial" panose="020B0604020202020204" pitchFamily="34" charset="0"/>
              </a:rPr>
              <a:t>eV</a:t>
            </a:r>
            <a:endParaRPr lang="zh-CN" altLang="en-US" sz="1000" dirty="0">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xmlns="" id="{6D9AE7A0-1F20-406F-9ACE-77AD1891A0FA}"/>
              </a:ext>
            </a:extLst>
          </p:cNvPr>
          <p:cNvSpPr/>
          <p:nvPr/>
        </p:nvSpPr>
        <p:spPr>
          <a:xfrm>
            <a:off x="2949692" y="2442333"/>
            <a:ext cx="1165108" cy="246221"/>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1.21 eV</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xmlns="" id="{D4D672EB-03C6-4740-82D7-4F24D407A756}"/>
              </a:ext>
            </a:extLst>
          </p:cNvPr>
          <p:cNvSpPr/>
          <p:nvPr/>
        </p:nvSpPr>
        <p:spPr>
          <a:xfrm>
            <a:off x="5309393" y="2441376"/>
            <a:ext cx="1215232" cy="246221"/>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0.805 eV</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xmlns="" id="{69601A88-16F0-4052-954C-5A0361274A84}"/>
              </a:ext>
            </a:extLst>
          </p:cNvPr>
          <p:cNvSpPr/>
          <p:nvPr/>
        </p:nvSpPr>
        <p:spPr>
          <a:xfrm>
            <a:off x="4381204" y="4623467"/>
            <a:ext cx="1265812" cy="246221"/>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0.792 eV</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xmlns="" id="{8796CF37-DA54-4445-A507-8CDBC288A2E8}"/>
              </a:ext>
            </a:extLst>
          </p:cNvPr>
          <p:cNvSpPr/>
          <p:nvPr/>
        </p:nvSpPr>
        <p:spPr>
          <a:xfrm>
            <a:off x="669566" y="4623468"/>
            <a:ext cx="1387834" cy="246221"/>
          </a:xfrm>
          <a:prstGeom prst="rect">
            <a:avLst/>
          </a:prstGeom>
        </p:spPr>
        <p:txBody>
          <a:bodyPr wrap="square">
            <a:spAutoFit/>
          </a:bodyPr>
          <a:lstStyle/>
          <a:p>
            <a:r>
              <a:rPr lang="az-Cyrl-AZ" altLang="zh-CN" sz="1000" b="1" i="1" dirty="0">
                <a:latin typeface="Arial" panose="020B0604020202020204" pitchFamily="34" charset="0"/>
                <a:ea typeface="微软雅黑" panose="020B0503020204020204" pitchFamily="34" charset="-122"/>
                <a:cs typeface="Arial" panose="020B0604020202020204" pitchFamily="34" charset="0"/>
              </a:rPr>
              <a:t>ћ</a:t>
            </a:r>
            <a:r>
              <a:rPr lang="en-US" altLang="zh-CN" sz="10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0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000" b="1" i="1" dirty="0">
                <a:latin typeface="Arial" panose="020B0604020202020204" pitchFamily="34" charset="0"/>
                <a:ea typeface="微软雅黑" panose="020B0503020204020204" pitchFamily="34" charset="-122"/>
                <a:cs typeface="Arial" panose="020B0604020202020204" pitchFamily="34" charset="0"/>
              </a:rPr>
              <a:t> </a:t>
            </a:r>
            <a:r>
              <a:rPr lang="en-US" altLang="zh-CN" sz="1000" b="1" dirty="0">
                <a:latin typeface="Arial" panose="020B0604020202020204" pitchFamily="34" charset="0"/>
                <a:ea typeface="微软雅黑" panose="020B0503020204020204" pitchFamily="34" charset="-122"/>
                <a:cs typeface="Arial" panose="020B0604020202020204" pitchFamily="34" charset="0"/>
              </a:rPr>
              <a:t>= 0.792 eV</a:t>
            </a:r>
            <a:r>
              <a:rPr lang="en-US" altLang="zh-CN" sz="10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79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矩形 578">
            <a:extLst>
              <a:ext uri="{FF2B5EF4-FFF2-40B4-BE49-F238E27FC236}">
                <a16:creationId xmlns:a16="http://schemas.microsoft.com/office/drawing/2014/main" xmlns="" id="{C5BF73C9-78DC-42AA-83E8-22E8AE6A84AA}"/>
              </a:ext>
            </a:extLst>
          </p:cNvPr>
          <p:cNvSpPr/>
          <p:nvPr/>
        </p:nvSpPr>
        <p:spPr>
          <a:xfrm>
            <a:off x="4056598" y="647824"/>
            <a:ext cx="2746074" cy="5514963"/>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aphicFrame>
        <p:nvGraphicFramePr>
          <p:cNvPr id="1108" name="对象 1107">
            <a:extLst>
              <a:ext uri="{FF2B5EF4-FFF2-40B4-BE49-F238E27FC236}">
                <a16:creationId xmlns:a16="http://schemas.microsoft.com/office/drawing/2014/main" xmlns="" id="{99559836-8AD4-4AE5-8EC1-2D42433AD9DD}"/>
              </a:ext>
            </a:extLst>
          </p:cNvPr>
          <p:cNvGraphicFramePr>
            <a:graphicFrameLocks noChangeAspect="1"/>
          </p:cNvGraphicFramePr>
          <p:nvPr>
            <p:extLst>
              <p:ext uri="{D42A27DB-BD31-4B8C-83A1-F6EECF244321}">
                <p14:modId xmlns:p14="http://schemas.microsoft.com/office/powerpoint/2010/main" val="235227538"/>
              </p:ext>
            </p:extLst>
          </p:nvPr>
        </p:nvGraphicFramePr>
        <p:xfrm>
          <a:off x="79790" y="456666"/>
          <a:ext cx="3721101" cy="3133725"/>
        </p:xfrm>
        <a:graphic>
          <a:graphicData uri="http://schemas.openxmlformats.org/presentationml/2006/ole">
            <mc:AlternateContent xmlns:mc="http://schemas.openxmlformats.org/markup-compatibility/2006">
              <mc:Choice xmlns:v="urn:schemas-microsoft-com:vml" Requires="v">
                <p:oleObj spid="_x0000_s1734" name="Graph" r:id="rId4" imgW="3804840" imgH="3205080" progId="Origin95.Graph">
                  <p:embed/>
                </p:oleObj>
              </mc:Choice>
              <mc:Fallback>
                <p:oleObj name="Graph" r:id="rId4" imgW="3804840" imgH="3205080" progId="Origin95.Graph">
                  <p:embed/>
                  <p:pic>
                    <p:nvPicPr>
                      <p:cNvPr id="0" name=""/>
                      <p:cNvPicPr/>
                      <p:nvPr/>
                    </p:nvPicPr>
                    <p:blipFill>
                      <a:blip r:embed="rId5"/>
                      <a:stretch>
                        <a:fillRect/>
                      </a:stretch>
                    </p:blipFill>
                    <p:spPr>
                      <a:xfrm>
                        <a:off x="79790" y="456666"/>
                        <a:ext cx="3721101" cy="3133725"/>
                      </a:xfrm>
                      <a:prstGeom prst="rect">
                        <a:avLst/>
                      </a:prstGeom>
                    </p:spPr>
                  </p:pic>
                </p:oleObj>
              </mc:Fallback>
            </mc:AlternateContent>
          </a:graphicData>
        </a:graphic>
      </p:graphicFrame>
      <p:cxnSp>
        <p:nvCxnSpPr>
          <p:cNvPr id="1468" name="直接连接符 1467">
            <a:extLst>
              <a:ext uri="{FF2B5EF4-FFF2-40B4-BE49-F238E27FC236}">
                <a16:creationId xmlns:a16="http://schemas.microsoft.com/office/drawing/2014/main" xmlns="" id="{B58BEA18-4CAB-4251-8A0F-EC31BD2161C8}"/>
              </a:ext>
            </a:extLst>
          </p:cNvPr>
          <p:cNvCxnSpPr>
            <a:cxnSpLocks/>
          </p:cNvCxnSpPr>
          <p:nvPr/>
        </p:nvCxnSpPr>
        <p:spPr>
          <a:xfrm>
            <a:off x="4991227" y="1171423"/>
            <a:ext cx="655200" cy="0"/>
          </a:xfrm>
          <a:prstGeom prst="line">
            <a:avLst/>
          </a:prstGeom>
          <a:ln w="28575">
            <a:solidFill>
              <a:srgbClr val="FC6D02"/>
            </a:solidFill>
            <a:prstDash val="sysDash"/>
          </a:ln>
        </p:spPr>
        <p:style>
          <a:lnRef idx="1">
            <a:schemeClr val="accent1"/>
          </a:lnRef>
          <a:fillRef idx="0">
            <a:schemeClr val="accent1"/>
          </a:fillRef>
          <a:effectRef idx="0">
            <a:schemeClr val="accent1"/>
          </a:effectRef>
          <a:fontRef idx="minor">
            <a:schemeClr val="tx1"/>
          </a:fontRef>
        </p:style>
      </p:cxnSp>
      <p:cxnSp>
        <p:nvCxnSpPr>
          <p:cNvPr id="648" name="直接连接符 647">
            <a:extLst>
              <a:ext uri="{FF2B5EF4-FFF2-40B4-BE49-F238E27FC236}">
                <a16:creationId xmlns:a16="http://schemas.microsoft.com/office/drawing/2014/main" xmlns="" id="{D2B26D97-894D-4850-9314-C4CFBD88B48C}"/>
              </a:ext>
            </a:extLst>
          </p:cNvPr>
          <p:cNvCxnSpPr>
            <a:cxnSpLocks/>
          </p:cNvCxnSpPr>
          <p:nvPr/>
        </p:nvCxnSpPr>
        <p:spPr>
          <a:xfrm>
            <a:off x="4972939" y="1717015"/>
            <a:ext cx="655200" cy="0"/>
          </a:xfrm>
          <a:prstGeom prst="line">
            <a:avLst/>
          </a:prstGeom>
          <a:ln w="28575">
            <a:solidFill>
              <a:srgbClr val="449E98"/>
            </a:solidFill>
            <a:prstDash val="solid"/>
          </a:ln>
        </p:spPr>
        <p:style>
          <a:lnRef idx="1">
            <a:schemeClr val="accent1"/>
          </a:lnRef>
          <a:fillRef idx="0">
            <a:schemeClr val="accent1"/>
          </a:fillRef>
          <a:effectRef idx="0">
            <a:schemeClr val="accent1"/>
          </a:effectRef>
          <a:fontRef idx="minor">
            <a:schemeClr val="tx1"/>
          </a:fontRef>
        </p:style>
      </p:cxnSp>
      <p:cxnSp>
        <p:nvCxnSpPr>
          <p:cNvPr id="649" name="直接连接符 648">
            <a:extLst>
              <a:ext uri="{FF2B5EF4-FFF2-40B4-BE49-F238E27FC236}">
                <a16:creationId xmlns:a16="http://schemas.microsoft.com/office/drawing/2014/main" xmlns="" id="{3994B73C-76D0-4314-9A1C-C83B1BA04086}"/>
              </a:ext>
            </a:extLst>
          </p:cNvPr>
          <p:cNvCxnSpPr>
            <a:cxnSpLocks/>
          </p:cNvCxnSpPr>
          <p:nvPr/>
        </p:nvCxnSpPr>
        <p:spPr>
          <a:xfrm>
            <a:off x="4991227" y="2244319"/>
            <a:ext cx="655200" cy="0"/>
          </a:xfrm>
          <a:prstGeom prst="line">
            <a:avLst/>
          </a:prstGeom>
          <a:ln w="28575">
            <a:solidFill>
              <a:srgbClr val="4F32C8"/>
            </a:solidFill>
            <a:prstDash val="sysDash"/>
          </a:ln>
        </p:spPr>
        <p:style>
          <a:lnRef idx="1">
            <a:schemeClr val="accent1"/>
          </a:lnRef>
          <a:fillRef idx="0">
            <a:schemeClr val="accent1"/>
          </a:fillRef>
          <a:effectRef idx="0">
            <a:schemeClr val="accent1"/>
          </a:effectRef>
          <a:fontRef idx="minor">
            <a:schemeClr val="tx1"/>
          </a:fontRef>
        </p:style>
      </p:cxnSp>
      <p:cxnSp>
        <p:nvCxnSpPr>
          <p:cNvPr id="650" name="直接连接符 649">
            <a:extLst>
              <a:ext uri="{FF2B5EF4-FFF2-40B4-BE49-F238E27FC236}">
                <a16:creationId xmlns:a16="http://schemas.microsoft.com/office/drawing/2014/main" xmlns="" id="{F882EA3A-20C6-4701-84A8-660596B1136B}"/>
              </a:ext>
            </a:extLst>
          </p:cNvPr>
          <p:cNvCxnSpPr>
            <a:cxnSpLocks/>
          </p:cNvCxnSpPr>
          <p:nvPr/>
        </p:nvCxnSpPr>
        <p:spPr>
          <a:xfrm>
            <a:off x="4360411" y="3374396"/>
            <a:ext cx="655200" cy="0"/>
          </a:xfrm>
          <a:prstGeom prst="line">
            <a:avLst/>
          </a:prstGeom>
          <a:ln w="28575">
            <a:solidFill>
              <a:srgbClr val="FC6D02"/>
            </a:solidFill>
            <a:prstDash val="solid"/>
          </a:ln>
        </p:spPr>
        <p:style>
          <a:lnRef idx="1">
            <a:schemeClr val="accent1"/>
          </a:lnRef>
          <a:fillRef idx="0">
            <a:schemeClr val="accent1"/>
          </a:fillRef>
          <a:effectRef idx="0">
            <a:schemeClr val="accent1"/>
          </a:effectRef>
          <a:fontRef idx="minor">
            <a:schemeClr val="tx1"/>
          </a:fontRef>
        </p:style>
      </p:cxnSp>
      <p:cxnSp>
        <p:nvCxnSpPr>
          <p:cNvPr id="651" name="直接连接符 650">
            <a:extLst>
              <a:ext uri="{FF2B5EF4-FFF2-40B4-BE49-F238E27FC236}">
                <a16:creationId xmlns:a16="http://schemas.microsoft.com/office/drawing/2014/main" xmlns="" id="{AAD0815F-A999-4680-BA7E-FBB3A8FAD69D}"/>
              </a:ext>
            </a:extLst>
          </p:cNvPr>
          <p:cNvCxnSpPr>
            <a:cxnSpLocks/>
          </p:cNvCxnSpPr>
          <p:nvPr/>
        </p:nvCxnSpPr>
        <p:spPr>
          <a:xfrm>
            <a:off x="4369555" y="3901700"/>
            <a:ext cx="655200" cy="0"/>
          </a:xfrm>
          <a:prstGeom prst="line">
            <a:avLst/>
          </a:prstGeom>
          <a:ln w="28575">
            <a:solidFill>
              <a:srgbClr val="449E98"/>
            </a:solidFill>
            <a:prstDash val="sysDash"/>
          </a:ln>
        </p:spPr>
        <p:style>
          <a:lnRef idx="1">
            <a:schemeClr val="accent1"/>
          </a:lnRef>
          <a:fillRef idx="0">
            <a:schemeClr val="accent1"/>
          </a:fillRef>
          <a:effectRef idx="0">
            <a:schemeClr val="accent1"/>
          </a:effectRef>
          <a:fontRef idx="minor">
            <a:schemeClr val="tx1"/>
          </a:fontRef>
        </p:style>
      </p:cxnSp>
      <p:cxnSp>
        <p:nvCxnSpPr>
          <p:cNvPr id="652" name="直接连接符 651">
            <a:extLst>
              <a:ext uri="{FF2B5EF4-FFF2-40B4-BE49-F238E27FC236}">
                <a16:creationId xmlns:a16="http://schemas.microsoft.com/office/drawing/2014/main" xmlns="" id="{486ECD80-6096-4D42-AA24-0BEEBE3966F8}"/>
              </a:ext>
            </a:extLst>
          </p:cNvPr>
          <p:cNvCxnSpPr>
            <a:cxnSpLocks/>
          </p:cNvCxnSpPr>
          <p:nvPr/>
        </p:nvCxnSpPr>
        <p:spPr>
          <a:xfrm>
            <a:off x="5628259" y="2836196"/>
            <a:ext cx="655200" cy="0"/>
          </a:xfrm>
          <a:prstGeom prst="line">
            <a:avLst/>
          </a:prstGeom>
          <a:ln w="28575">
            <a:solidFill>
              <a:srgbClr val="449E98"/>
            </a:solidFill>
            <a:prstDash val="sysDash"/>
          </a:ln>
        </p:spPr>
        <p:style>
          <a:lnRef idx="1">
            <a:schemeClr val="accent1"/>
          </a:lnRef>
          <a:fillRef idx="0">
            <a:schemeClr val="accent1"/>
          </a:fillRef>
          <a:effectRef idx="0">
            <a:schemeClr val="accent1"/>
          </a:effectRef>
          <a:fontRef idx="minor">
            <a:schemeClr val="tx1"/>
          </a:fontRef>
        </p:style>
      </p:cxnSp>
      <p:cxnSp>
        <p:nvCxnSpPr>
          <p:cNvPr id="653" name="直接连接符 652">
            <a:extLst>
              <a:ext uri="{FF2B5EF4-FFF2-40B4-BE49-F238E27FC236}">
                <a16:creationId xmlns:a16="http://schemas.microsoft.com/office/drawing/2014/main" xmlns="" id="{011204B6-AE9F-4EEF-BD26-CC4567A25F34}"/>
              </a:ext>
            </a:extLst>
          </p:cNvPr>
          <p:cNvCxnSpPr>
            <a:cxnSpLocks/>
          </p:cNvCxnSpPr>
          <p:nvPr/>
        </p:nvCxnSpPr>
        <p:spPr>
          <a:xfrm>
            <a:off x="5628259" y="3372644"/>
            <a:ext cx="655200" cy="0"/>
          </a:xfrm>
          <a:prstGeom prst="line">
            <a:avLst/>
          </a:prstGeom>
          <a:ln w="28575">
            <a:solidFill>
              <a:srgbClr val="4F32C8"/>
            </a:solidFill>
            <a:prstDash val="solid"/>
          </a:ln>
        </p:spPr>
        <p:style>
          <a:lnRef idx="1">
            <a:schemeClr val="accent1"/>
          </a:lnRef>
          <a:fillRef idx="0">
            <a:schemeClr val="accent1"/>
          </a:fillRef>
          <a:effectRef idx="0">
            <a:schemeClr val="accent1"/>
          </a:effectRef>
          <a:fontRef idx="minor">
            <a:schemeClr val="tx1"/>
          </a:fontRef>
        </p:style>
      </p:cxnSp>
      <p:cxnSp>
        <p:nvCxnSpPr>
          <p:cNvPr id="654" name="直接连接符 653">
            <a:extLst>
              <a:ext uri="{FF2B5EF4-FFF2-40B4-BE49-F238E27FC236}">
                <a16:creationId xmlns:a16="http://schemas.microsoft.com/office/drawing/2014/main" xmlns="" id="{FA117E4B-F77A-43C2-905B-A5905CB113F9}"/>
              </a:ext>
            </a:extLst>
          </p:cNvPr>
          <p:cNvCxnSpPr>
            <a:cxnSpLocks/>
          </p:cNvCxnSpPr>
          <p:nvPr/>
        </p:nvCxnSpPr>
        <p:spPr>
          <a:xfrm>
            <a:off x="4979035" y="4799135"/>
            <a:ext cx="655200" cy="0"/>
          </a:xfrm>
          <a:prstGeom prst="line">
            <a:avLst/>
          </a:prstGeom>
          <a:ln w="28575">
            <a:solidFill>
              <a:srgbClr val="FC6D02"/>
            </a:solidFill>
            <a:prstDash val="sysDash"/>
          </a:ln>
        </p:spPr>
        <p:style>
          <a:lnRef idx="1">
            <a:schemeClr val="accent1"/>
          </a:lnRef>
          <a:fillRef idx="0">
            <a:schemeClr val="accent1"/>
          </a:fillRef>
          <a:effectRef idx="0">
            <a:schemeClr val="accent1"/>
          </a:effectRef>
          <a:fontRef idx="minor">
            <a:schemeClr val="tx1"/>
          </a:fontRef>
        </p:style>
      </p:cxnSp>
      <p:cxnSp>
        <p:nvCxnSpPr>
          <p:cNvPr id="655" name="直接连接符 654">
            <a:extLst>
              <a:ext uri="{FF2B5EF4-FFF2-40B4-BE49-F238E27FC236}">
                <a16:creationId xmlns:a16="http://schemas.microsoft.com/office/drawing/2014/main" xmlns="" id="{D23BA698-CB9C-4604-9E53-4776F6A3E43B}"/>
              </a:ext>
            </a:extLst>
          </p:cNvPr>
          <p:cNvCxnSpPr>
            <a:cxnSpLocks/>
          </p:cNvCxnSpPr>
          <p:nvPr/>
        </p:nvCxnSpPr>
        <p:spPr>
          <a:xfrm>
            <a:off x="4979035" y="5335583"/>
            <a:ext cx="655200" cy="0"/>
          </a:xfrm>
          <a:prstGeom prst="line">
            <a:avLst/>
          </a:prstGeom>
          <a:ln w="28575">
            <a:solidFill>
              <a:srgbClr val="449E98"/>
            </a:solidFill>
            <a:prstDash val="solid"/>
          </a:ln>
        </p:spPr>
        <p:style>
          <a:lnRef idx="1">
            <a:schemeClr val="accent1"/>
          </a:lnRef>
          <a:fillRef idx="0">
            <a:schemeClr val="accent1"/>
          </a:fillRef>
          <a:effectRef idx="0">
            <a:schemeClr val="accent1"/>
          </a:effectRef>
          <a:fontRef idx="minor">
            <a:schemeClr val="tx1"/>
          </a:fontRef>
        </p:style>
      </p:cxnSp>
      <p:cxnSp>
        <p:nvCxnSpPr>
          <p:cNvPr id="656" name="直接连接符 655">
            <a:extLst>
              <a:ext uri="{FF2B5EF4-FFF2-40B4-BE49-F238E27FC236}">
                <a16:creationId xmlns:a16="http://schemas.microsoft.com/office/drawing/2014/main" xmlns="" id="{4110CD78-55EF-4014-BBA1-DA418C1EA237}"/>
              </a:ext>
            </a:extLst>
          </p:cNvPr>
          <p:cNvCxnSpPr>
            <a:cxnSpLocks/>
          </p:cNvCxnSpPr>
          <p:nvPr/>
        </p:nvCxnSpPr>
        <p:spPr>
          <a:xfrm>
            <a:off x="4988179" y="5853743"/>
            <a:ext cx="655200" cy="0"/>
          </a:xfrm>
          <a:prstGeom prst="line">
            <a:avLst/>
          </a:prstGeom>
          <a:ln w="28575">
            <a:solidFill>
              <a:srgbClr val="4F32C8"/>
            </a:solidFill>
            <a:prstDash val="sysDash"/>
          </a:ln>
        </p:spPr>
        <p:style>
          <a:lnRef idx="1">
            <a:schemeClr val="accent1"/>
          </a:lnRef>
          <a:fillRef idx="0">
            <a:schemeClr val="accent1"/>
          </a:fillRef>
          <a:effectRef idx="0">
            <a:schemeClr val="accent1"/>
          </a:effectRef>
          <a:fontRef idx="minor">
            <a:schemeClr val="tx1"/>
          </a:fontRef>
        </p:style>
      </p:cxnSp>
      <p:sp>
        <p:nvSpPr>
          <p:cNvPr id="657" name="矩形 656">
            <a:extLst>
              <a:ext uri="{FF2B5EF4-FFF2-40B4-BE49-F238E27FC236}">
                <a16:creationId xmlns:a16="http://schemas.microsoft.com/office/drawing/2014/main" xmlns="" id="{BA681E90-D95C-44DE-9DB7-878D339F82F6}"/>
              </a:ext>
            </a:extLst>
          </p:cNvPr>
          <p:cNvSpPr/>
          <p:nvPr/>
        </p:nvSpPr>
        <p:spPr>
          <a:xfrm>
            <a:off x="5579487" y="5176525"/>
            <a:ext cx="741390"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0&gt;</a:t>
            </a:r>
            <a:endParaRPr lang="zh-CN" altLang="en-US" sz="1200" dirty="0">
              <a:latin typeface="Arial" panose="020B0604020202020204" pitchFamily="34" charset="0"/>
              <a:cs typeface="Arial" panose="020B0604020202020204" pitchFamily="34" charset="0"/>
            </a:endParaRPr>
          </a:p>
        </p:txBody>
      </p:sp>
      <p:sp>
        <p:nvSpPr>
          <p:cNvPr id="658" name="矩形 657">
            <a:extLst>
              <a:ext uri="{FF2B5EF4-FFF2-40B4-BE49-F238E27FC236}">
                <a16:creationId xmlns:a16="http://schemas.microsoft.com/office/drawing/2014/main" xmlns="" id="{CEDF1CC2-B698-4249-A1C0-A331D33C8945}"/>
              </a:ext>
            </a:extLst>
          </p:cNvPr>
          <p:cNvSpPr/>
          <p:nvPr/>
        </p:nvSpPr>
        <p:spPr>
          <a:xfrm>
            <a:off x="5588272" y="5702813"/>
            <a:ext cx="1175276"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0 -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59" name="矩形 658">
            <a:extLst>
              <a:ext uri="{FF2B5EF4-FFF2-40B4-BE49-F238E27FC236}">
                <a16:creationId xmlns:a16="http://schemas.microsoft.com/office/drawing/2014/main" xmlns="" id="{87FF33C6-BEC7-4C26-BAF6-880E371E7EBB}"/>
              </a:ext>
            </a:extLst>
          </p:cNvPr>
          <p:cNvSpPr/>
          <p:nvPr/>
        </p:nvSpPr>
        <p:spPr>
          <a:xfrm>
            <a:off x="5568231" y="4659186"/>
            <a:ext cx="1166133"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latin typeface="Arial" panose="020B0604020202020204" pitchFamily="34" charset="0"/>
                <a:ea typeface="微软雅黑" panose="020B0503020204020204" pitchFamily="34" charset="-122"/>
                <a:cs typeface="Arial" panose="020B0604020202020204" pitchFamily="34" charset="0"/>
              </a:rPr>
              <a:t>, 0</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60" name="矩形 659">
            <a:extLst>
              <a:ext uri="{FF2B5EF4-FFF2-40B4-BE49-F238E27FC236}">
                <a16:creationId xmlns:a16="http://schemas.microsoft.com/office/drawing/2014/main" xmlns="" id="{AE60D678-89F3-46E1-A100-604A151D8054}"/>
              </a:ext>
            </a:extLst>
          </p:cNvPr>
          <p:cNvSpPr/>
          <p:nvPr/>
        </p:nvSpPr>
        <p:spPr>
          <a:xfrm>
            <a:off x="4339292" y="3089025"/>
            <a:ext cx="758521"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0&gt;</a:t>
            </a:r>
            <a:endParaRPr lang="zh-CN" altLang="en-US" sz="1200" dirty="0">
              <a:latin typeface="Arial" panose="020B0604020202020204" pitchFamily="34" charset="0"/>
              <a:cs typeface="Arial" panose="020B0604020202020204" pitchFamily="34" charset="0"/>
            </a:endParaRPr>
          </a:p>
        </p:txBody>
      </p:sp>
      <p:sp>
        <p:nvSpPr>
          <p:cNvPr id="661" name="矩形 660">
            <a:extLst>
              <a:ext uri="{FF2B5EF4-FFF2-40B4-BE49-F238E27FC236}">
                <a16:creationId xmlns:a16="http://schemas.microsoft.com/office/drawing/2014/main" xmlns="" id="{F575F501-9C25-4C1D-B957-AEC7023BE72C}"/>
              </a:ext>
            </a:extLst>
          </p:cNvPr>
          <p:cNvSpPr/>
          <p:nvPr/>
        </p:nvSpPr>
        <p:spPr>
          <a:xfrm>
            <a:off x="4294422" y="3905025"/>
            <a:ext cx="1454360" cy="307777"/>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400" b="1" i="1" dirty="0">
                <a:latin typeface="Arial" panose="020B0604020202020204" pitchFamily="34" charset="0"/>
                <a:ea typeface="微软雅黑" panose="020B0503020204020204" pitchFamily="34" charset="-122"/>
                <a:cs typeface="Arial" panose="020B0604020202020204" pitchFamily="34" charset="0"/>
              </a:rPr>
              <a:t> -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0&gt;</a:t>
            </a:r>
            <a:endParaRPr lang="zh-CN" altLang="en-US" sz="1200" dirty="0">
              <a:latin typeface="Arial" panose="020B0604020202020204" pitchFamily="34" charset="0"/>
              <a:cs typeface="Arial" panose="020B0604020202020204" pitchFamily="34" charset="0"/>
            </a:endParaRPr>
          </a:p>
        </p:txBody>
      </p:sp>
      <p:sp>
        <p:nvSpPr>
          <p:cNvPr id="662" name="矩形 661">
            <a:extLst>
              <a:ext uri="{FF2B5EF4-FFF2-40B4-BE49-F238E27FC236}">
                <a16:creationId xmlns:a16="http://schemas.microsoft.com/office/drawing/2014/main" xmlns="" id="{A923154B-200E-4286-B2B2-6AC60D6EEDAC}"/>
              </a:ext>
            </a:extLst>
          </p:cNvPr>
          <p:cNvSpPr/>
          <p:nvPr/>
        </p:nvSpPr>
        <p:spPr>
          <a:xfrm>
            <a:off x="5587104" y="2555301"/>
            <a:ext cx="1186172"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a:t>
            </a:r>
            <a:r>
              <a:rPr lang="en-US" altLang="zh-CN" sz="1200" b="1" i="1" dirty="0">
                <a:solidFill>
                  <a:prstClr val="black"/>
                </a:solidFill>
                <a:latin typeface="Arial" panose="020B0604020202020204" pitchFamily="34" charset="0"/>
                <a:ea typeface="微软雅黑" panose="020B0503020204020204" pitchFamily="34" charset="-122"/>
                <a:cs typeface="Arial" panose="020B0604020202020204" pitchFamily="34" charset="0"/>
              </a:rPr>
              <a:t>X</a:t>
            </a:r>
            <a:r>
              <a:rPr lang="en-US" altLang="zh-CN" sz="1400" b="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63" name="矩形 662">
            <a:extLst>
              <a:ext uri="{FF2B5EF4-FFF2-40B4-BE49-F238E27FC236}">
                <a16:creationId xmlns:a16="http://schemas.microsoft.com/office/drawing/2014/main" xmlns="" id="{ED9B6217-DC45-4582-8DF4-0B9F0D9DEE93}"/>
              </a:ext>
            </a:extLst>
          </p:cNvPr>
          <p:cNvSpPr/>
          <p:nvPr/>
        </p:nvSpPr>
        <p:spPr>
          <a:xfrm>
            <a:off x="5605566" y="3356808"/>
            <a:ext cx="652146"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a:t>
            </a:r>
            <a:r>
              <a:rPr lang="en-US" altLang="zh-CN" sz="1200" b="1" i="1" dirty="0">
                <a:solidFill>
                  <a:prstClr val="black"/>
                </a:solidFill>
                <a:latin typeface="Arial" panose="020B0604020202020204" pitchFamily="34" charset="0"/>
                <a:ea typeface="微软雅黑" panose="020B0503020204020204" pitchFamily="34" charset="-122"/>
                <a:cs typeface="Arial" panose="020B0604020202020204" pitchFamily="34" charset="0"/>
              </a:rPr>
              <a:t>X</a:t>
            </a:r>
            <a:r>
              <a:rPr lang="en-US" altLang="zh-CN" sz="1400" b="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64" name="矩形 663">
            <a:extLst>
              <a:ext uri="{FF2B5EF4-FFF2-40B4-BE49-F238E27FC236}">
                <a16:creationId xmlns:a16="http://schemas.microsoft.com/office/drawing/2014/main" xmlns="" id="{B1DF2E9A-E777-489C-AB77-FCCE1C5501B8}"/>
              </a:ext>
            </a:extLst>
          </p:cNvPr>
          <p:cNvSpPr/>
          <p:nvPr/>
        </p:nvSpPr>
        <p:spPr>
          <a:xfrm>
            <a:off x="5577376" y="2101798"/>
            <a:ext cx="1328213"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|X</a:t>
            </a:r>
            <a:r>
              <a:rPr lang="en-US" altLang="zh-CN" sz="1200" b="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X</a:t>
            </a:r>
            <a:r>
              <a:rPr lang="en-US" altLang="zh-CN" sz="1200" b="1" baseline="-25000"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65" name="矩形 664">
            <a:extLst>
              <a:ext uri="{FF2B5EF4-FFF2-40B4-BE49-F238E27FC236}">
                <a16:creationId xmlns:a16="http://schemas.microsoft.com/office/drawing/2014/main" xmlns="" id="{69C2461A-0A63-417F-949E-4737C2849C4A}"/>
              </a:ext>
            </a:extLst>
          </p:cNvPr>
          <p:cNvSpPr/>
          <p:nvPr/>
        </p:nvSpPr>
        <p:spPr>
          <a:xfrm>
            <a:off x="5577376" y="1576999"/>
            <a:ext cx="1293391" cy="276999"/>
          </a:xfrm>
          <a:prstGeom prst="rect">
            <a:avLst/>
          </a:prstGeom>
        </p:spPr>
        <p:txBody>
          <a:bodyPr wrap="square">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 </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66" name="矩形 665">
            <a:extLst>
              <a:ext uri="{FF2B5EF4-FFF2-40B4-BE49-F238E27FC236}">
                <a16:creationId xmlns:a16="http://schemas.microsoft.com/office/drawing/2014/main" xmlns="" id="{0E8DC61B-1A7A-46A8-BAA8-5D89A167722A}"/>
              </a:ext>
            </a:extLst>
          </p:cNvPr>
          <p:cNvSpPr/>
          <p:nvPr/>
        </p:nvSpPr>
        <p:spPr>
          <a:xfrm>
            <a:off x="5577375" y="1026480"/>
            <a:ext cx="1328213"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1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az-Cyrl-AZ" altLang="zh-CN" sz="1200" b="1" i="1" dirty="0">
                <a:latin typeface="Arial" panose="020B0604020202020204" pitchFamily="34" charset="0"/>
                <a:ea typeface="微软雅黑" panose="020B0503020204020204" pitchFamily="34" charset="-122"/>
                <a:cs typeface="Arial" panose="020B0604020202020204" pitchFamily="34" charset="0"/>
              </a:rPr>
              <a:t>ћ</a:t>
            </a:r>
            <a:r>
              <a:rPr lang="en-US" altLang="zh-CN" sz="1200" b="1" i="1" dirty="0" err="1">
                <a:latin typeface="Arial" panose="020B0604020202020204" pitchFamily="34" charset="0"/>
                <a:ea typeface="微软雅黑" panose="020B0503020204020204" pitchFamily="34" charset="-122"/>
                <a:cs typeface="Arial" panose="020B0604020202020204" pitchFamily="34" charset="0"/>
              </a:rPr>
              <a:t>ω</a:t>
            </a:r>
            <a:r>
              <a:rPr lang="en-US" altLang="zh-CN" sz="1200" b="1" i="1" baseline="-25000" dirty="0" err="1">
                <a:latin typeface="Arial" panose="020B0604020202020204" pitchFamily="34" charset="0"/>
                <a:ea typeface="微软雅黑" panose="020B0503020204020204" pitchFamily="34" charset="-122"/>
                <a:cs typeface="Arial" panose="020B0604020202020204" pitchFamily="34" charset="0"/>
              </a:rPr>
              <a:t>ph</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683" name="文本框 682">
            <a:extLst>
              <a:ext uri="{FF2B5EF4-FFF2-40B4-BE49-F238E27FC236}">
                <a16:creationId xmlns:a16="http://schemas.microsoft.com/office/drawing/2014/main" xmlns="" id="{0E1CFD08-6AE6-41EC-A20D-352FE9219FD9}"/>
              </a:ext>
            </a:extLst>
          </p:cNvPr>
          <p:cNvSpPr txBox="1"/>
          <p:nvPr/>
        </p:nvSpPr>
        <p:spPr>
          <a:xfrm>
            <a:off x="306124" y="409041"/>
            <a:ext cx="268448" cy="338554"/>
          </a:xfrm>
          <a:prstGeom prst="rect">
            <a:avLst/>
          </a:prstGeom>
          <a:noFill/>
        </p:spPr>
        <p:txBody>
          <a:bodyPr wrap="square" rtlCol="0">
            <a:spAutoFit/>
          </a:bodyPr>
          <a:lstStyle/>
          <a:p>
            <a:r>
              <a:rPr lang="en-US" altLang="zh-CN" sz="1600" b="1" dirty="0" smtClean="0">
                <a:latin typeface="Arial" panose="020B0604020202020204" pitchFamily="34" charset="0"/>
                <a:cs typeface="Arial" panose="020B0604020202020204" pitchFamily="34" charset="0"/>
              </a:rPr>
              <a:t>a</a:t>
            </a:r>
            <a:endParaRPr lang="zh-CN" altLang="en-US" sz="1600" b="1" dirty="0">
              <a:latin typeface="Arial" panose="020B0604020202020204" pitchFamily="34" charset="0"/>
              <a:cs typeface="Arial" panose="020B0604020202020204" pitchFamily="34" charset="0"/>
            </a:endParaRPr>
          </a:p>
        </p:txBody>
      </p:sp>
      <p:sp>
        <p:nvSpPr>
          <p:cNvPr id="684" name="文本框 683">
            <a:extLst>
              <a:ext uri="{FF2B5EF4-FFF2-40B4-BE49-F238E27FC236}">
                <a16:creationId xmlns:a16="http://schemas.microsoft.com/office/drawing/2014/main" xmlns="" id="{B399546A-9692-45FE-A84C-08B9BEBE8DA9}"/>
              </a:ext>
            </a:extLst>
          </p:cNvPr>
          <p:cNvSpPr txBox="1"/>
          <p:nvPr/>
        </p:nvSpPr>
        <p:spPr>
          <a:xfrm>
            <a:off x="373970" y="3471752"/>
            <a:ext cx="268448" cy="338554"/>
          </a:xfrm>
          <a:prstGeom prst="rect">
            <a:avLst/>
          </a:prstGeom>
          <a:noFill/>
        </p:spPr>
        <p:txBody>
          <a:bodyPr wrap="square" rtlCol="0">
            <a:spAutoFit/>
          </a:bodyPr>
          <a:lstStyle/>
          <a:p>
            <a:r>
              <a:rPr lang="en-US" altLang="zh-CN" sz="1600" b="1" dirty="0" smtClean="0">
                <a:latin typeface="Arial" panose="020B0604020202020204" pitchFamily="34" charset="0"/>
                <a:cs typeface="Arial" panose="020B0604020202020204" pitchFamily="34" charset="0"/>
              </a:rPr>
              <a:t>b</a:t>
            </a:r>
            <a:endParaRPr lang="zh-CN" altLang="en-US" sz="1600" b="1" dirty="0">
              <a:latin typeface="Arial" panose="020B0604020202020204" pitchFamily="34" charset="0"/>
              <a:cs typeface="Arial" panose="020B0604020202020204" pitchFamily="34" charset="0"/>
            </a:endParaRPr>
          </a:p>
        </p:txBody>
      </p:sp>
      <p:sp>
        <p:nvSpPr>
          <p:cNvPr id="685" name="文本框 684">
            <a:extLst>
              <a:ext uri="{FF2B5EF4-FFF2-40B4-BE49-F238E27FC236}">
                <a16:creationId xmlns:a16="http://schemas.microsoft.com/office/drawing/2014/main" xmlns="" id="{365BEEE0-D1BD-4975-9934-F2AF80BA386C}"/>
              </a:ext>
            </a:extLst>
          </p:cNvPr>
          <p:cNvSpPr txBox="1"/>
          <p:nvPr/>
        </p:nvSpPr>
        <p:spPr>
          <a:xfrm>
            <a:off x="3724650" y="413765"/>
            <a:ext cx="268448" cy="338554"/>
          </a:xfrm>
          <a:prstGeom prst="rect">
            <a:avLst/>
          </a:prstGeom>
          <a:noFill/>
        </p:spPr>
        <p:txBody>
          <a:bodyPr wrap="square" rtlCol="0">
            <a:spAutoFit/>
          </a:bodyPr>
          <a:lstStyle/>
          <a:p>
            <a:r>
              <a:rPr lang="en-US" altLang="zh-CN" sz="1600" b="1" dirty="0" smtClean="0">
                <a:latin typeface="Arial" panose="020B0604020202020204" pitchFamily="34" charset="0"/>
                <a:cs typeface="Arial" panose="020B0604020202020204" pitchFamily="34" charset="0"/>
              </a:rPr>
              <a:t>c</a:t>
            </a:r>
            <a:endParaRPr lang="zh-CN" altLang="en-US" sz="1600" b="1" dirty="0">
              <a:latin typeface="Arial" panose="020B0604020202020204" pitchFamily="34" charset="0"/>
              <a:cs typeface="Arial" panose="020B0604020202020204" pitchFamily="34" charset="0"/>
            </a:endParaRPr>
          </a:p>
        </p:txBody>
      </p:sp>
      <p:sp>
        <p:nvSpPr>
          <p:cNvPr id="601" name="矩形 600">
            <a:extLst>
              <a:ext uri="{FF2B5EF4-FFF2-40B4-BE49-F238E27FC236}">
                <a16:creationId xmlns:a16="http://schemas.microsoft.com/office/drawing/2014/main" xmlns="" id="{FA9EA536-537F-4E4C-A4EC-04E9BE74A539}"/>
              </a:ext>
            </a:extLst>
          </p:cNvPr>
          <p:cNvSpPr/>
          <p:nvPr/>
        </p:nvSpPr>
        <p:spPr>
          <a:xfrm>
            <a:off x="4088118" y="674346"/>
            <a:ext cx="2684573" cy="261610"/>
          </a:xfrm>
          <a:prstGeom prst="rect">
            <a:avLst/>
          </a:prstGeom>
        </p:spPr>
        <p:txBody>
          <a:bodyPr wrap="square">
            <a:spAutoFit/>
          </a:bodyPr>
          <a:lstStyle/>
          <a:p>
            <a:pPr algn="ctr"/>
            <a:r>
              <a:rPr lang="en-US" altLang="zh-CN" sz="11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Excitonic system driven by σ</a:t>
            </a:r>
            <a:r>
              <a:rPr lang="en-US" altLang="zh-CN" sz="11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photon</a:t>
            </a:r>
            <a:endParaRPr lang="zh-CN" altLang="en-US" sz="1100" dirty="0">
              <a:latin typeface="Arial" panose="020B0604020202020204" pitchFamily="34" charset="0"/>
              <a:cs typeface="Arial" panose="020B0604020202020204" pitchFamily="34" charset="0"/>
            </a:endParaRPr>
          </a:p>
        </p:txBody>
      </p:sp>
      <p:sp>
        <p:nvSpPr>
          <p:cNvPr id="5" name="矩形 4"/>
          <p:cNvSpPr/>
          <p:nvPr/>
        </p:nvSpPr>
        <p:spPr>
          <a:xfrm>
            <a:off x="4721601" y="5713579"/>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a:t>
            </a:r>
            <a:endParaRPr lang="zh-CN" altLang="en-US" sz="1200" dirty="0"/>
          </a:p>
        </p:txBody>
      </p:sp>
      <p:sp>
        <p:nvSpPr>
          <p:cNvPr id="105" name="矩形 104"/>
          <p:cNvSpPr/>
          <p:nvPr/>
        </p:nvSpPr>
        <p:spPr>
          <a:xfrm>
            <a:off x="4718553" y="5208524"/>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2</a:t>
            </a:r>
            <a:endParaRPr lang="zh-CN" altLang="en-US" sz="1200" dirty="0"/>
          </a:p>
        </p:txBody>
      </p:sp>
      <p:sp>
        <p:nvSpPr>
          <p:cNvPr id="106" name="矩形 105"/>
          <p:cNvSpPr/>
          <p:nvPr/>
        </p:nvSpPr>
        <p:spPr>
          <a:xfrm>
            <a:off x="4726529" y="4659186"/>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3</a:t>
            </a:r>
            <a:endParaRPr lang="zh-CN" altLang="en-US" sz="1200" dirty="0"/>
          </a:p>
        </p:txBody>
      </p:sp>
      <p:sp>
        <p:nvSpPr>
          <p:cNvPr id="107" name="矩形 106"/>
          <p:cNvSpPr/>
          <p:nvPr/>
        </p:nvSpPr>
        <p:spPr>
          <a:xfrm>
            <a:off x="4130425" y="3773730"/>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4</a:t>
            </a:r>
            <a:endParaRPr lang="zh-CN" altLang="en-US" sz="1200" dirty="0"/>
          </a:p>
        </p:txBody>
      </p:sp>
      <p:sp>
        <p:nvSpPr>
          <p:cNvPr id="108" name="矩形 107"/>
          <p:cNvSpPr/>
          <p:nvPr/>
        </p:nvSpPr>
        <p:spPr>
          <a:xfrm>
            <a:off x="4124694" y="3243986"/>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5</a:t>
            </a:r>
            <a:endParaRPr lang="zh-CN" altLang="en-US" sz="1200" dirty="0"/>
          </a:p>
        </p:txBody>
      </p:sp>
      <p:sp>
        <p:nvSpPr>
          <p:cNvPr id="109" name="矩形 108"/>
          <p:cNvSpPr/>
          <p:nvPr/>
        </p:nvSpPr>
        <p:spPr>
          <a:xfrm>
            <a:off x="5365778" y="3256942"/>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6</a:t>
            </a:r>
            <a:endParaRPr lang="zh-CN" altLang="en-US" sz="1200" dirty="0"/>
          </a:p>
        </p:txBody>
      </p:sp>
      <p:sp>
        <p:nvSpPr>
          <p:cNvPr id="110" name="矩形 109"/>
          <p:cNvSpPr/>
          <p:nvPr/>
        </p:nvSpPr>
        <p:spPr>
          <a:xfrm>
            <a:off x="5346322" y="2697696"/>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7</a:t>
            </a:r>
            <a:endParaRPr lang="zh-CN" altLang="en-US" sz="1200" dirty="0"/>
          </a:p>
        </p:txBody>
      </p:sp>
      <p:sp>
        <p:nvSpPr>
          <p:cNvPr id="111" name="矩形 110"/>
          <p:cNvSpPr/>
          <p:nvPr/>
        </p:nvSpPr>
        <p:spPr>
          <a:xfrm>
            <a:off x="4767845" y="2110145"/>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8</a:t>
            </a:r>
            <a:endParaRPr lang="zh-CN" altLang="en-US" sz="1200" dirty="0"/>
          </a:p>
        </p:txBody>
      </p:sp>
      <p:sp>
        <p:nvSpPr>
          <p:cNvPr id="112" name="矩形 111"/>
          <p:cNvSpPr/>
          <p:nvPr/>
        </p:nvSpPr>
        <p:spPr>
          <a:xfrm>
            <a:off x="4770303" y="1046968"/>
            <a:ext cx="269626" cy="276999"/>
          </a:xfrm>
          <a:prstGeom prst="rect">
            <a:avLst/>
          </a:prstGeom>
        </p:spPr>
        <p:txBody>
          <a:bodyPr wrap="non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9</a:t>
            </a:r>
            <a:endParaRPr lang="zh-CN" altLang="en-US" sz="1200" dirty="0"/>
          </a:p>
        </p:txBody>
      </p:sp>
      <p:grpSp>
        <p:nvGrpSpPr>
          <p:cNvPr id="114" name="组合 113">
            <a:extLst>
              <a:ext uri="{FF2B5EF4-FFF2-40B4-BE49-F238E27FC236}">
                <a16:creationId xmlns:a16="http://schemas.microsoft.com/office/drawing/2014/main" xmlns="" id="{2FC4DB18-1B55-47BC-8CAD-5D4BDBEC5557}"/>
              </a:ext>
            </a:extLst>
          </p:cNvPr>
          <p:cNvGrpSpPr/>
          <p:nvPr/>
        </p:nvGrpSpPr>
        <p:grpSpPr>
          <a:xfrm>
            <a:off x="844829" y="3625381"/>
            <a:ext cx="2770816" cy="2524375"/>
            <a:chOff x="257516" y="2088306"/>
            <a:chExt cx="2770816" cy="2524375"/>
          </a:xfrm>
        </p:grpSpPr>
        <p:cxnSp>
          <p:nvCxnSpPr>
            <p:cNvPr id="115" name="直接连接符 114">
              <a:extLst>
                <a:ext uri="{FF2B5EF4-FFF2-40B4-BE49-F238E27FC236}">
                  <a16:creationId xmlns:a16="http://schemas.microsoft.com/office/drawing/2014/main" xmlns="" id="{C60DDF57-2D95-47F3-9D70-C68BBD1F5F34}"/>
                </a:ext>
              </a:extLst>
            </p:cNvPr>
            <p:cNvCxnSpPr>
              <a:cxnSpLocks/>
            </p:cNvCxnSpPr>
            <p:nvPr/>
          </p:nvCxnSpPr>
          <p:spPr>
            <a:xfrm>
              <a:off x="1337162" y="2475634"/>
              <a:ext cx="655200" cy="0"/>
            </a:xfrm>
            <a:prstGeom prst="line">
              <a:avLst/>
            </a:prstGeom>
            <a:ln w="28575">
              <a:solidFill>
                <a:srgbClr val="449E98"/>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xmlns="" id="{52912739-53D1-4F79-8038-964FDE373B9E}"/>
                </a:ext>
              </a:extLst>
            </p:cNvPr>
            <p:cNvCxnSpPr>
              <a:cxnSpLocks/>
            </p:cNvCxnSpPr>
            <p:nvPr/>
          </p:nvCxnSpPr>
          <p:spPr>
            <a:xfrm>
              <a:off x="859295" y="3302641"/>
              <a:ext cx="576000" cy="0"/>
            </a:xfrm>
            <a:prstGeom prst="line">
              <a:avLst/>
            </a:prstGeom>
            <a:ln w="28575">
              <a:solidFill>
                <a:srgbClr val="FC6D02"/>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BA0978B4-9BEE-42AD-9415-D94F646A338F}"/>
                </a:ext>
              </a:extLst>
            </p:cNvPr>
            <p:cNvCxnSpPr>
              <a:cxnSpLocks/>
            </p:cNvCxnSpPr>
            <p:nvPr/>
          </p:nvCxnSpPr>
          <p:spPr>
            <a:xfrm>
              <a:off x="1855707" y="3302641"/>
              <a:ext cx="576000" cy="0"/>
            </a:xfrm>
            <a:prstGeom prst="line">
              <a:avLst/>
            </a:prstGeom>
            <a:ln w="28575">
              <a:solidFill>
                <a:srgbClr val="4F32C8"/>
              </a:solidFill>
              <a:prstDash val="solid"/>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C1E9B7E8-4807-4BAA-8C0C-0BCCD65ED23B}"/>
                </a:ext>
              </a:extLst>
            </p:cNvPr>
            <p:cNvCxnSpPr>
              <a:cxnSpLocks/>
            </p:cNvCxnSpPr>
            <p:nvPr/>
          </p:nvCxnSpPr>
          <p:spPr>
            <a:xfrm>
              <a:off x="1328018" y="4432501"/>
              <a:ext cx="655200" cy="0"/>
            </a:xfrm>
            <a:prstGeom prst="line">
              <a:avLst/>
            </a:prstGeom>
            <a:ln w="28575">
              <a:solidFill>
                <a:srgbClr val="449E98"/>
              </a:solidFill>
              <a:prstDash val="solid"/>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xmlns="" id="{C205B599-CE90-42E3-8017-6E3A47E9FDEA}"/>
                </a:ext>
              </a:extLst>
            </p:cNvPr>
            <p:cNvSpPr/>
            <p:nvPr/>
          </p:nvSpPr>
          <p:spPr>
            <a:xfrm>
              <a:off x="1381737" y="2131141"/>
              <a:ext cx="765246" cy="276999"/>
            </a:xfrm>
            <a:prstGeom prst="rect">
              <a:avLst/>
            </a:prstGeom>
          </p:spPr>
          <p:txBody>
            <a:bodyPr wrap="square">
              <a:spAutoFit/>
            </a:bodyPr>
            <a:lstStyle/>
            <a:p>
              <a:r>
                <a:rPr lang="en-US" altLang="zh-CN"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 </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120" name="矩形 119">
              <a:extLst>
                <a:ext uri="{FF2B5EF4-FFF2-40B4-BE49-F238E27FC236}">
                  <a16:creationId xmlns:a16="http://schemas.microsoft.com/office/drawing/2014/main" xmlns="" id="{027542A6-C76D-42AE-8FF4-2983C53B7E08}"/>
                </a:ext>
              </a:extLst>
            </p:cNvPr>
            <p:cNvSpPr/>
            <p:nvPr/>
          </p:nvSpPr>
          <p:spPr>
            <a:xfrm>
              <a:off x="2376186" y="3153652"/>
              <a:ext cx="652146"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a:t>
              </a:r>
              <a:r>
                <a:rPr lang="en-US" altLang="zh-CN" sz="1200" b="1" i="1" dirty="0">
                  <a:latin typeface="Arial" panose="020B0604020202020204" pitchFamily="34" charset="0"/>
                  <a:ea typeface="微软雅黑" panose="020B0503020204020204" pitchFamily="34" charset="-122"/>
                  <a:cs typeface="Arial" panose="020B0604020202020204" pitchFamily="34" charset="0"/>
                </a:rPr>
                <a:t> 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&gt;</a:t>
              </a:r>
              <a:endParaRPr lang="zh-CN" altLang="en-US" sz="1200" dirty="0">
                <a:latin typeface="Arial" panose="020B0604020202020204" pitchFamily="34" charset="0"/>
                <a:cs typeface="Arial" panose="020B0604020202020204" pitchFamily="34" charset="0"/>
              </a:endParaRPr>
            </a:p>
          </p:txBody>
        </p:sp>
        <p:sp>
          <p:nvSpPr>
            <p:cNvPr id="121" name="矩形 120">
              <a:extLst>
                <a:ext uri="{FF2B5EF4-FFF2-40B4-BE49-F238E27FC236}">
                  <a16:creationId xmlns:a16="http://schemas.microsoft.com/office/drawing/2014/main" xmlns="" id="{8849602B-B791-44B7-929F-FEFD0B021452}"/>
                </a:ext>
              </a:extLst>
            </p:cNvPr>
            <p:cNvSpPr/>
            <p:nvPr/>
          </p:nvSpPr>
          <p:spPr>
            <a:xfrm>
              <a:off x="257516" y="3162949"/>
              <a:ext cx="761729"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i="1" dirty="0">
                  <a:latin typeface="Arial" panose="020B0604020202020204" pitchFamily="34" charset="0"/>
                  <a:ea typeface="微软雅黑" panose="020B0503020204020204" pitchFamily="34" charset="-122"/>
                  <a:cs typeface="Arial" panose="020B0604020202020204" pitchFamily="34" charset="0"/>
                </a:rPr>
                <a:t>X</a:t>
              </a:r>
              <a:r>
                <a:rPr lang="en-US" altLang="zh-CN" sz="1400" b="1" i="1"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0&gt;</a:t>
              </a:r>
              <a:endParaRPr lang="zh-CN" altLang="en-US" sz="1200" dirty="0">
                <a:latin typeface="Arial" panose="020B0604020202020204" pitchFamily="34" charset="0"/>
                <a:cs typeface="Arial" panose="020B0604020202020204" pitchFamily="34" charset="0"/>
              </a:endParaRPr>
            </a:p>
          </p:txBody>
        </p:sp>
        <p:sp>
          <p:nvSpPr>
            <p:cNvPr id="122" name="矩形 121">
              <a:extLst>
                <a:ext uri="{FF2B5EF4-FFF2-40B4-BE49-F238E27FC236}">
                  <a16:creationId xmlns:a16="http://schemas.microsoft.com/office/drawing/2014/main" xmlns="" id="{B2500D3F-EF60-4BE1-97D4-894812393265}"/>
                </a:ext>
              </a:extLst>
            </p:cNvPr>
            <p:cNvSpPr/>
            <p:nvPr/>
          </p:nvSpPr>
          <p:spPr>
            <a:xfrm>
              <a:off x="1950291" y="4298981"/>
              <a:ext cx="741390" cy="276999"/>
            </a:xfrm>
            <a:prstGeom prst="rect">
              <a:avLst/>
            </a:prstGeom>
          </p:spPr>
          <p:txBody>
            <a:bodyPr wrap="square">
              <a:spAutoFit/>
            </a:bodyPr>
            <a:lstStyle/>
            <a:p>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|0, 0&gt;</a:t>
              </a:r>
              <a:endParaRPr lang="zh-CN" altLang="en-US" sz="1200" dirty="0">
                <a:latin typeface="Arial" panose="020B0604020202020204" pitchFamily="34" charset="0"/>
                <a:cs typeface="Arial" panose="020B0604020202020204" pitchFamily="34" charset="0"/>
              </a:endParaRPr>
            </a:p>
          </p:txBody>
        </p:sp>
        <p:sp>
          <p:nvSpPr>
            <p:cNvPr id="123" name="矩形 122">
              <a:extLst>
                <a:ext uri="{FF2B5EF4-FFF2-40B4-BE49-F238E27FC236}">
                  <a16:creationId xmlns:a16="http://schemas.microsoft.com/office/drawing/2014/main" xmlns="" id="{E878EDAE-C85A-4183-B3CF-A103D0B46332}"/>
                </a:ext>
              </a:extLst>
            </p:cNvPr>
            <p:cNvSpPr/>
            <p:nvPr/>
          </p:nvSpPr>
          <p:spPr>
            <a:xfrm>
              <a:off x="932998" y="3828384"/>
              <a:ext cx="349776" cy="276999"/>
            </a:xfrm>
            <a:prstGeom prst="rect">
              <a:avLst/>
            </a:prstGeom>
          </p:spPr>
          <p:txBody>
            <a:bodyPr wrap="non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2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sp>
          <p:nvSpPr>
            <p:cNvPr id="124" name="矩形 123">
              <a:extLst>
                <a:ext uri="{FF2B5EF4-FFF2-40B4-BE49-F238E27FC236}">
                  <a16:creationId xmlns:a16="http://schemas.microsoft.com/office/drawing/2014/main" xmlns="" id="{1E10ECF1-6760-4561-BCBA-DC0435C352C6}"/>
                </a:ext>
              </a:extLst>
            </p:cNvPr>
            <p:cNvSpPr/>
            <p:nvPr/>
          </p:nvSpPr>
          <p:spPr>
            <a:xfrm>
              <a:off x="257516" y="2088306"/>
              <a:ext cx="2736756" cy="2524375"/>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grpSp>
          <p:nvGrpSpPr>
            <p:cNvPr id="125" name="组合 124">
              <a:extLst>
                <a:ext uri="{FF2B5EF4-FFF2-40B4-BE49-F238E27FC236}">
                  <a16:creationId xmlns:a16="http://schemas.microsoft.com/office/drawing/2014/main" xmlns="" id="{C20519E0-3DE9-43B8-96AE-8FCBDD9491FE}"/>
                </a:ext>
              </a:extLst>
            </p:cNvPr>
            <p:cNvGrpSpPr/>
            <p:nvPr/>
          </p:nvGrpSpPr>
          <p:grpSpPr>
            <a:xfrm>
              <a:off x="1825918" y="2403570"/>
              <a:ext cx="561945" cy="855074"/>
              <a:chOff x="4651314" y="4079004"/>
              <a:chExt cx="561945" cy="855074"/>
            </a:xfrm>
          </p:grpSpPr>
          <p:sp>
            <p:nvSpPr>
              <p:cNvPr id="137" name="圆: 空心 136">
                <a:extLst>
                  <a:ext uri="{FF2B5EF4-FFF2-40B4-BE49-F238E27FC236}">
                    <a16:creationId xmlns:a16="http://schemas.microsoft.com/office/drawing/2014/main" xmlns="" id="{59CE5338-4029-4AE1-8FDE-E2B94F3858B9}"/>
                  </a:ext>
                </a:extLst>
              </p:cNvPr>
              <p:cNvSpPr/>
              <p:nvPr/>
            </p:nvSpPr>
            <p:spPr>
              <a:xfrm>
                <a:off x="4651314" y="4431766"/>
                <a:ext cx="539610" cy="162226"/>
              </a:xfrm>
              <a:prstGeom prst="donut">
                <a:avLst>
                  <a:gd name="adj" fmla="val 11227"/>
                </a:avLst>
              </a:prstGeom>
              <a:gradFill flip="none" rotWithShape="1">
                <a:gsLst>
                  <a:gs pos="75000">
                    <a:srgbClr val="89A6DA"/>
                  </a:gs>
                  <a:gs pos="0">
                    <a:srgbClr val="507BC8"/>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8" name="等腰三角形 137">
                <a:extLst>
                  <a:ext uri="{FF2B5EF4-FFF2-40B4-BE49-F238E27FC236}">
                    <a16:creationId xmlns:a16="http://schemas.microsoft.com/office/drawing/2014/main" xmlns="" id="{CD3DD8C2-9356-4D8F-8ACA-DFB8EE335B47}"/>
                  </a:ext>
                </a:extLst>
              </p:cNvPr>
              <p:cNvSpPr/>
              <p:nvPr/>
            </p:nvSpPr>
            <p:spPr>
              <a:xfrm rot="15092223">
                <a:off x="5031404" y="4535759"/>
                <a:ext cx="96637" cy="62256"/>
              </a:xfrm>
              <a:prstGeom prst="triangle">
                <a:avLst/>
              </a:prstGeom>
              <a:solidFill>
                <a:srgbClr val="81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39" name="直接箭头连接符 138">
                <a:extLst>
                  <a:ext uri="{FF2B5EF4-FFF2-40B4-BE49-F238E27FC236}">
                    <a16:creationId xmlns:a16="http://schemas.microsoft.com/office/drawing/2014/main" xmlns="" id="{EDC40FC5-5512-4451-A019-2B4C53A1EB66}"/>
                  </a:ext>
                </a:extLst>
              </p:cNvPr>
              <p:cNvCxnSpPr>
                <a:cxnSpLocks/>
              </p:cNvCxnSpPr>
              <p:nvPr/>
            </p:nvCxnSpPr>
            <p:spPr>
              <a:xfrm flipH="1" flipV="1">
                <a:off x="4832826" y="4175852"/>
                <a:ext cx="227759" cy="7582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0" name="矩形 139">
                <a:extLst>
                  <a:ext uri="{FF2B5EF4-FFF2-40B4-BE49-F238E27FC236}">
                    <a16:creationId xmlns:a16="http://schemas.microsoft.com/office/drawing/2014/main" xmlns="" id="{9BB99D52-DD06-426D-84E8-CDCF9D51DE0D}"/>
                  </a:ext>
                </a:extLst>
              </p:cNvPr>
              <p:cNvSpPr/>
              <p:nvPr/>
            </p:nvSpPr>
            <p:spPr>
              <a:xfrm>
                <a:off x="4852263" y="4079004"/>
                <a:ext cx="360996" cy="307777"/>
              </a:xfrm>
              <a:prstGeom prst="rect">
                <a:avLst/>
              </a:prstGeom>
            </p:spPr>
            <p:txBody>
              <a:bodyPr wrap="none">
                <a:spAutoFit/>
              </a:bodyPr>
              <a:lstStyle/>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σ</a:t>
                </a:r>
                <a:r>
                  <a:rPr lang="en-US" altLang="zh-CN" sz="1400" b="1" baseline="30000" dirty="0">
                    <a:solidFill>
                      <a:schemeClr val="accent1"/>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p:txBody>
          </p:sp>
        </p:grpSp>
        <p:sp>
          <p:nvSpPr>
            <p:cNvPr id="126" name="圆: 空心 125">
              <a:extLst>
                <a:ext uri="{FF2B5EF4-FFF2-40B4-BE49-F238E27FC236}">
                  <a16:creationId xmlns:a16="http://schemas.microsoft.com/office/drawing/2014/main" xmlns="" id="{21458BDB-2876-44E5-A800-D9E6D7F40410}"/>
                </a:ext>
              </a:extLst>
            </p:cNvPr>
            <p:cNvSpPr/>
            <p:nvPr/>
          </p:nvSpPr>
          <p:spPr>
            <a:xfrm flipH="1">
              <a:off x="956137" y="2755710"/>
              <a:ext cx="539610" cy="163701"/>
            </a:xfrm>
            <a:prstGeom prst="donut">
              <a:avLst>
                <a:gd name="adj" fmla="val 11227"/>
              </a:avLst>
            </a:prstGeom>
            <a:gradFill flip="none" rotWithShape="1">
              <a:gsLst>
                <a:gs pos="75000">
                  <a:srgbClr val="CF8080"/>
                </a:gs>
                <a:gs pos="0">
                  <a:srgbClr val="A4101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27" name="等腰三角形 126">
              <a:extLst>
                <a:ext uri="{FF2B5EF4-FFF2-40B4-BE49-F238E27FC236}">
                  <a16:creationId xmlns:a16="http://schemas.microsoft.com/office/drawing/2014/main" xmlns="" id="{45AC60AF-1202-4A46-B063-37EDE60472A5}"/>
                </a:ext>
              </a:extLst>
            </p:cNvPr>
            <p:cNvSpPr/>
            <p:nvPr/>
          </p:nvSpPr>
          <p:spPr>
            <a:xfrm rot="6178953" flipH="1">
              <a:off x="1018581" y="2860931"/>
              <a:ext cx="97515" cy="62256"/>
            </a:xfrm>
            <a:prstGeom prst="triangle">
              <a:avLst/>
            </a:prstGeom>
            <a:solidFill>
              <a:srgbClr val="B7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28" name="直接箭头连接符 127">
              <a:extLst>
                <a:ext uri="{FF2B5EF4-FFF2-40B4-BE49-F238E27FC236}">
                  <a16:creationId xmlns:a16="http://schemas.microsoft.com/office/drawing/2014/main" xmlns="" id="{F1338D0E-02A2-4FFF-842B-5DC3DD5CB624}"/>
                </a:ext>
              </a:extLst>
            </p:cNvPr>
            <p:cNvCxnSpPr>
              <a:cxnSpLocks/>
            </p:cNvCxnSpPr>
            <p:nvPr/>
          </p:nvCxnSpPr>
          <p:spPr>
            <a:xfrm flipV="1">
              <a:off x="1086148" y="2490595"/>
              <a:ext cx="224950" cy="757054"/>
            </a:xfrm>
            <a:prstGeom prst="straightConnector1">
              <a:avLst/>
            </a:prstGeom>
            <a:ln w="28575">
              <a:solidFill>
                <a:srgbClr val="9E0000"/>
              </a:solidFill>
              <a:tailEnd type="triangle"/>
            </a:ln>
          </p:spPr>
          <p:style>
            <a:lnRef idx="1">
              <a:schemeClr val="accent1"/>
            </a:lnRef>
            <a:fillRef idx="0">
              <a:schemeClr val="accent1"/>
            </a:fillRef>
            <a:effectRef idx="0">
              <a:schemeClr val="accent1"/>
            </a:effectRef>
            <a:fontRef idx="minor">
              <a:schemeClr val="tx1"/>
            </a:fontRef>
          </p:style>
        </p:cxnSp>
        <p:sp>
          <p:nvSpPr>
            <p:cNvPr id="129" name="矩形 128">
              <a:extLst>
                <a:ext uri="{FF2B5EF4-FFF2-40B4-BE49-F238E27FC236}">
                  <a16:creationId xmlns:a16="http://schemas.microsoft.com/office/drawing/2014/main" xmlns="" id="{BF9CA1BF-386C-4CBF-9EFB-BE4CFB66C464}"/>
                </a:ext>
              </a:extLst>
            </p:cNvPr>
            <p:cNvSpPr/>
            <p:nvPr/>
          </p:nvSpPr>
          <p:spPr>
            <a:xfrm>
              <a:off x="989600" y="2403570"/>
              <a:ext cx="330540" cy="307777"/>
            </a:xfrm>
            <a:prstGeom prst="rect">
              <a:avLst/>
            </a:prstGeom>
          </p:spPr>
          <p:txBody>
            <a:bodyPr wrap="square">
              <a:spAutoFit/>
            </a:bodyPr>
            <a:lstStyle/>
            <a:p>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σ</a:t>
              </a:r>
              <a:r>
                <a:rPr lang="en-US" altLang="zh-CN" sz="14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p:txBody>
        </p:sp>
        <p:sp>
          <p:nvSpPr>
            <p:cNvPr id="130" name="圆: 空心 129">
              <a:extLst>
                <a:ext uri="{FF2B5EF4-FFF2-40B4-BE49-F238E27FC236}">
                  <a16:creationId xmlns:a16="http://schemas.microsoft.com/office/drawing/2014/main" xmlns="" id="{D2546855-2B3C-4167-B4EC-26A40042AAB6}"/>
                </a:ext>
              </a:extLst>
            </p:cNvPr>
            <p:cNvSpPr/>
            <p:nvPr/>
          </p:nvSpPr>
          <p:spPr>
            <a:xfrm>
              <a:off x="912436" y="3716137"/>
              <a:ext cx="539610" cy="162226"/>
            </a:xfrm>
            <a:prstGeom prst="donut">
              <a:avLst>
                <a:gd name="adj" fmla="val 11227"/>
              </a:avLst>
            </a:prstGeom>
            <a:gradFill flip="none" rotWithShape="1">
              <a:gsLst>
                <a:gs pos="75000">
                  <a:srgbClr val="89A6DA"/>
                </a:gs>
                <a:gs pos="0">
                  <a:srgbClr val="507BC8"/>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1" name="等腰三角形 130">
              <a:extLst>
                <a:ext uri="{FF2B5EF4-FFF2-40B4-BE49-F238E27FC236}">
                  <a16:creationId xmlns:a16="http://schemas.microsoft.com/office/drawing/2014/main" xmlns="" id="{A4175695-DA5F-4AC9-876B-F0973EB6EA3E}"/>
                </a:ext>
              </a:extLst>
            </p:cNvPr>
            <p:cNvSpPr/>
            <p:nvPr/>
          </p:nvSpPr>
          <p:spPr>
            <a:xfrm rot="15092223">
              <a:off x="1292526" y="3820130"/>
              <a:ext cx="96637" cy="62256"/>
            </a:xfrm>
            <a:prstGeom prst="triangle">
              <a:avLst/>
            </a:prstGeom>
            <a:solidFill>
              <a:srgbClr val="81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32" name="直接箭头连接符 131">
              <a:extLst>
                <a:ext uri="{FF2B5EF4-FFF2-40B4-BE49-F238E27FC236}">
                  <a16:creationId xmlns:a16="http://schemas.microsoft.com/office/drawing/2014/main" xmlns="" id="{C8A65080-D095-4C81-9C4A-31FBF3C52E59}"/>
                </a:ext>
              </a:extLst>
            </p:cNvPr>
            <p:cNvCxnSpPr>
              <a:cxnSpLocks/>
            </p:cNvCxnSpPr>
            <p:nvPr/>
          </p:nvCxnSpPr>
          <p:spPr>
            <a:xfrm flipH="1" flipV="1">
              <a:off x="1066516" y="3350493"/>
              <a:ext cx="270891" cy="10468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3" name="圆: 空心 132">
              <a:extLst>
                <a:ext uri="{FF2B5EF4-FFF2-40B4-BE49-F238E27FC236}">
                  <a16:creationId xmlns:a16="http://schemas.microsoft.com/office/drawing/2014/main" xmlns="" id="{AA13DF4C-4A9E-4307-9936-7A89C605EA52}"/>
                </a:ext>
              </a:extLst>
            </p:cNvPr>
            <p:cNvSpPr/>
            <p:nvPr/>
          </p:nvSpPr>
          <p:spPr>
            <a:xfrm flipH="1">
              <a:off x="1867179" y="3713669"/>
              <a:ext cx="539610" cy="163701"/>
            </a:xfrm>
            <a:prstGeom prst="donut">
              <a:avLst>
                <a:gd name="adj" fmla="val 11227"/>
              </a:avLst>
            </a:prstGeom>
            <a:gradFill flip="none" rotWithShape="1">
              <a:gsLst>
                <a:gs pos="75000">
                  <a:srgbClr val="CF8080"/>
                </a:gs>
                <a:gs pos="0">
                  <a:srgbClr val="A41010"/>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4" name="等腰三角形 133">
              <a:extLst>
                <a:ext uri="{FF2B5EF4-FFF2-40B4-BE49-F238E27FC236}">
                  <a16:creationId xmlns:a16="http://schemas.microsoft.com/office/drawing/2014/main" xmlns="" id="{7EA484C9-AD40-4C44-99CB-697B6C85B6DC}"/>
                </a:ext>
              </a:extLst>
            </p:cNvPr>
            <p:cNvSpPr/>
            <p:nvPr/>
          </p:nvSpPr>
          <p:spPr>
            <a:xfrm rot="6178953" flipH="1">
              <a:off x="1929623" y="3818890"/>
              <a:ext cx="97515" cy="62256"/>
            </a:xfrm>
            <a:prstGeom prst="triangle">
              <a:avLst/>
            </a:prstGeom>
            <a:solidFill>
              <a:srgbClr val="B7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35" name="直接箭头连接符 134">
              <a:extLst>
                <a:ext uri="{FF2B5EF4-FFF2-40B4-BE49-F238E27FC236}">
                  <a16:creationId xmlns:a16="http://schemas.microsoft.com/office/drawing/2014/main" xmlns="" id="{554F9A0B-62DB-446A-AE89-2FE4D40BEE0B}"/>
                </a:ext>
              </a:extLst>
            </p:cNvPr>
            <p:cNvCxnSpPr>
              <a:cxnSpLocks/>
            </p:cNvCxnSpPr>
            <p:nvPr/>
          </p:nvCxnSpPr>
          <p:spPr>
            <a:xfrm flipV="1">
              <a:off x="1972525" y="3331226"/>
              <a:ext cx="288521" cy="1070357"/>
            </a:xfrm>
            <a:prstGeom prst="straightConnector1">
              <a:avLst/>
            </a:prstGeom>
            <a:ln w="28575">
              <a:solidFill>
                <a:srgbClr val="9E0000"/>
              </a:solidFill>
              <a:tailEnd type="triangle"/>
            </a:ln>
          </p:spPr>
          <p:style>
            <a:lnRef idx="1">
              <a:schemeClr val="accent1"/>
            </a:lnRef>
            <a:fillRef idx="0">
              <a:schemeClr val="accent1"/>
            </a:fillRef>
            <a:effectRef idx="0">
              <a:schemeClr val="accent1"/>
            </a:effectRef>
            <a:fontRef idx="minor">
              <a:schemeClr val="tx1"/>
            </a:fontRef>
          </p:style>
        </p:cxnSp>
        <p:sp>
          <p:nvSpPr>
            <p:cNvPr id="136" name="矩形 135">
              <a:extLst>
                <a:ext uri="{FF2B5EF4-FFF2-40B4-BE49-F238E27FC236}">
                  <a16:creationId xmlns:a16="http://schemas.microsoft.com/office/drawing/2014/main" xmlns="" id="{BA071D9C-1C0A-4758-9322-2D0194575AB9}"/>
                </a:ext>
              </a:extLst>
            </p:cNvPr>
            <p:cNvSpPr/>
            <p:nvPr/>
          </p:nvSpPr>
          <p:spPr>
            <a:xfrm>
              <a:off x="2047628" y="3800173"/>
              <a:ext cx="330540" cy="307777"/>
            </a:xfrm>
            <a:prstGeom prst="rect">
              <a:avLst/>
            </a:prstGeom>
          </p:spPr>
          <p:txBody>
            <a:bodyPr wrap="square">
              <a:spAutoFit/>
            </a:bodyPr>
            <a:lstStyle/>
            <a:p>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σ</a:t>
              </a:r>
              <a:r>
                <a:rPr lang="en-US" altLang="zh-CN" sz="14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p:txBody>
        </p:sp>
      </p:grpSp>
      <p:grpSp>
        <p:nvGrpSpPr>
          <p:cNvPr id="141" name="组合 140">
            <a:extLst>
              <a:ext uri="{FF2B5EF4-FFF2-40B4-BE49-F238E27FC236}">
                <a16:creationId xmlns:a16="http://schemas.microsoft.com/office/drawing/2014/main" xmlns="" id="{40D11E73-0F26-4F04-95A0-53B6F5BEA008}"/>
              </a:ext>
            </a:extLst>
          </p:cNvPr>
          <p:cNvGrpSpPr/>
          <p:nvPr/>
        </p:nvGrpSpPr>
        <p:grpSpPr>
          <a:xfrm>
            <a:off x="5044482" y="1186052"/>
            <a:ext cx="543477" cy="504000"/>
            <a:chOff x="3599656" y="3041261"/>
            <a:chExt cx="543477" cy="504000"/>
          </a:xfrm>
        </p:grpSpPr>
        <p:grpSp>
          <p:nvGrpSpPr>
            <p:cNvPr id="142" name="组合 141">
              <a:extLst>
                <a:ext uri="{FF2B5EF4-FFF2-40B4-BE49-F238E27FC236}">
                  <a16:creationId xmlns:a16="http://schemas.microsoft.com/office/drawing/2014/main" xmlns="" id="{DCAE148A-FF92-4882-BAF2-F1FCEC845960}"/>
                </a:ext>
              </a:extLst>
            </p:cNvPr>
            <p:cNvGrpSpPr/>
            <p:nvPr/>
          </p:nvGrpSpPr>
          <p:grpSpPr>
            <a:xfrm>
              <a:off x="3599656" y="3194891"/>
              <a:ext cx="543477" cy="215364"/>
              <a:chOff x="1358504" y="3148977"/>
              <a:chExt cx="1082351" cy="334250"/>
            </a:xfrm>
          </p:grpSpPr>
          <p:sp>
            <p:nvSpPr>
              <p:cNvPr id="144" name="圆: 空心 143">
                <a:extLst>
                  <a:ext uri="{FF2B5EF4-FFF2-40B4-BE49-F238E27FC236}">
                    <a16:creationId xmlns:a16="http://schemas.microsoft.com/office/drawing/2014/main" xmlns="" id="{99B10ACD-12BF-47B6-B98A-A730EAA98F8A}"/>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5" name="等腰三角形 144">
                <a:extLst>
                  <a:ext uri="{FF2B5EF4-FFF2-40B4-BE49-F238E27FC236}">
                    <a16:creationId xmlns:a16="http://schemas.microsoft.com/office/drawing/2014/main" xmlns="" id="{500073A7-B82B-417F-BB57-3E7E1D586024}"/>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43" name="直接箭头连接符 142">
              <a:extLst>
                <a:ext uri="{FF2B5EF4-FFF2-40B4-BE49-F238E27FC236}">
                  <a16:creationId xmlns:a16="http://schemas.microsoft.com/office/drawing/2014/main" xmlns="" id="{3CAAFF6F-78F9-4F62-8B67-0FDD9515BD5C}"/>
                </a:ext>
              </a:extLst>
            </p:cNvPr>
            <p:cNvCxnSpPr>
              <a:cxnSpLocks/>
            </p:cNvCxnSpPr>
            <p:nvPr/>
          </p:nvCxnSpPr>
          <p:spPr>
            <a:xfrm flipH="1" flipV="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组合 145">
            <a:extLst>
              <a:ext uri="{FF2B5EF4-FFF2-40B4-BE49-F238E27FC236}">
                <a16:creationId xmlns:a16="http://schemas.microsoft.com/office/drawing/2014/main" xmlns="" id="{57B3B6F9-2649-4617-9507-31912EA62DFC}"/>
              </a:ext>
            </a:extLst>
          </p:cNvPr>
          <p:cNvGrpSpPr/>
          <p:nvPr/>
        </p:nvGrpSpPr>
        <p:grpSpPr>
          <a:xfrm>
            <a:off x="5044829" y="1735268"/>
            <a:ext cx="543477" cy="504000"/>
            <a:chOff x="3599656" y="3041261"/>
            <a:chExt cx="543477" cy="504000"/>
          </a:xfrm>
        </p:grpSpPr>
        <p:grpSp>
          <p:nvGrpSpPr>
            <p:cNvPr id="147" name="组合 146">
              <a:extLst>
                <a:ext uri="{FF2B5EF4-FFF2-40B4-BE49-F238E27FC236}">
                  <a16:creationId xmlns:a16="http://schemas.microsoft.com/office/drawing/2014/main" xmlns="" id="{C2F3C5D1-83BF-42B6-B790-C878588910B8}"/>
                </a:ext>
              </a:extLst>
            </p:cNvPr>
            <p:cNvGrpSpPr/>
            <p:nvPr/>
          </p:nvGrpSpPr>
          <p:grpSpPr>
            <a:xfrm>
              <a:off x="3599656" y="3194891"/>
              <a:ext cx="543477" cy="215364"/>
              <a:chOff x="1358504" y="3148977"/>
              <a:chExt cx="1082351" cy="334250"/>
            </a:xfrm>
          </p:grpSpPr>
          <p:sp>
            <p:nvSpPr>
              <p:cNvPr id="149" name="圆: 空心 148">
                <a:extLst>
                  <a:ext uri="{FF2B5EF4-FFF2-40B4-BE49-F238E27FC236}">
                    <a16:creationId xmlns:a16="http://schemas.microsoft.com/office/drawing/2014/main" xmlns="" id="{D3C26B82-5565-436C-B20F-9D27DEE07A96}"/>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50" name="等腰三角形 149">
                <a:extLst>
                  <a:ext uri="{FF2B5EF4-FFF2-40B4-BE49-F238E27FC236}">
                    <a16:creationId xmlns:a16="http://schemas.microsoft.com/office/drawing/2014/main" xmlns="" id="{5606D55E-D884-4658-ACB3-E752E3B834C8}"/>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48" name="直接箭头连接符 147">
              <a:extLst>
                <a:ext uri="{FF2B5EF4-FFF2-40B4-BE49-F238E27FC236}">
                  <a16:creationId xmlns:a16="http://schemas.microsoft.com/office/drawing/2014/main" xmlns="" id="{22C47873-17AC-4369-9778-05112DEBFCA1}"/>
                </a:ext>
              </a:extLst>
            </p:cNvPr>
            <p:cNvCxnSpPr>
              <a:cxnSpLocks/>
            </p:cNvCxnSpPr>
            <p:nvPr/>
          </p:nvCxnSpPr>
          <p:spPr>
            <a:xfrm flipH="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组合 150">
            <a:extLst>
              <a:ext uri="{FF2B5EF4-FFF2-40B4-BE49-F238E27FC236}">
                <a16:creationId xmlns:a16="http://schemas.microsoft.com/office/drawing/2014/main" xmlns="" id="{DD18DF74-237F-4093-B1A7-12C51EB4C65A}"/>
              </a:ext>
            </a:extLst>
          </p:cNvPr>
          <p:cNvGrpSpPr/>
          <p:nvPr/>
        </p:nvGrpSpPr>
        <p:grpSpPr>
          <a:xfrm>
            <a:off x="5683963" y="2838298"/>
            <a:ext cx="543477" cy="504000"/>
            <a:chOff x="3599656" y="3041261"/>
            <a:chExt cx="543477" cy="504000"/>
          </a:xfrm>
        </p:grpSpPr>
        <p:grpSp>
          <p:nvGrpSpPr>
            <p:cNvPr id="152" name="组合 151">
              <a:extLst>
                <a:ext uri="{FF2B5EF4-FFF2-40B4-BE49-F238E27FC236}">
                  <a16:creationId xmlns:a16="http://schemas.microsoft.com/office/drawing/2014/main" xmlns="" id="{6318B2DB-466A-4C20-9F9A-63D48462AA9A}"/>
                </a:ext>
              </a:extLst>
            </p:cNvPr>
            <p:cNvGrpSpPr/>
            <p:nvPr/>
          </p:nvGrpSpPr>
          <p:grpSpPr>
            <a:xfrm>
              <a:off x="3599656" y="3194891"/>
              <a:ext cx="543477" cy="215364"/>
              <a:chOff x="1358504" y="3148977"/>
              <a:chExt cx="1082351" cy="334250"/>
            </a:xfrm>
          </p:grpSpPr>
          <p:sp>
            <p:nvSpPr>
              <p:cNvPr id="154" name="圆: 空心 153">
                <a:extLst>
                  <a:ext uri="{FF2B5EF4-FFF2-40B4-BE49-F238E27FC236}">
                    <a16:creationId xmlns:a16="http://schemas.microsoft.com/office/drawing/2014/main" xmlns="" id="{047D28A4-FF2D-4BBF-BF2D-D71A9C4B1348}"/>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55" name="等腰三角形 154">
                <a:extLst>
                  <a:ext uri="{FF2B5EF4-FFF2-40B4-BE49-F238E27FC236}">
                    <a16:creationId xmlns:a16="http://schemas.microsoft.com/office/drawing/2014/main" xmlns="" id="{4C27394F-24D6-42E7-AB05-234904AB0F4E}"/>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53" name="直接箭头连接符 152">
              <a:extLst>
                <a:ext uri="{FF2B5EF4-FFF2-40B4-BE49-F238E27FC236}">
                  <a16:creationId xmlns:a16="http://schemas.microsoft.com/office/drawing/2014/main" xmlns="" id="{E5DC762C-A757-4BAB-B1F4-CC82CC91425E}"/>
                </a:ext>
              </a:extLst>
            </p:cNvPr>
            <p:cNvCxnSpPr>
              <a:cxnSpLocks/>
            </p:cNvCxnSpPr>
            <p:nvPr/>
          </p:nvCxnSpPr>
          <p:spPr>
            <a:xfrm flipH="1" flipV="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组合 155">
            <a:extLst>
              <a:ext uri="{FF2B5EF4-FFF2-40B4-BE49-F238E27FC236}">
                <a16:creationId xmlns:a16="http://schemas.microsoft.com/office/drawing/2014/main" xmlns="" id="{903B82CC-5CD7-4F6D-AF36-D347BB5E8B3D}"/>
              </a:ext>
            </a:extLst>
          </p:cNvPr>
          <p:cNvGrpSpPr/>
          <p:nvPr/>
        </p:nvGrpSpPr>
        <p:grpSpPr>
          <a:xfrm>
            <a:off x="4410845" y="3387284"/>
            <a:ext cx="543477" cy="504000"/>
            <a:chOff x="3599656" y="3041261"/>
            <a:chExt cx="543477" cy="504000"/>
          </a:xfrm>
        </p:grpSpPr>
        <p:grpSp>
          <p:nvGrpSpPr>
            <p:cNvPr id="157" name="组合 156">
              <a:extLst>
                <a:ext uri="{FF2B5EF4-FFF2-40B4-BE49-F238E27FC236}">
                  <a16:creationId xmlns:a16="http://schemas.microsoft.com/office/drawing/2014/main" xmlns="" id="{AC246FCE-F4CB-43A3-BB69-BC88CAE6B5C9}"/>
                </a:ext>
              </a:extLst>
            </p:cNvPr>
            <p:cNvGrpSpPr/>
            <p:nvPr/>
          </p:nvGrpSpPr>
          <p:grpSpPr>
            <a:xfrm>
              <a:off x="3599656" y="3194891"/>
              <a:ext cx="543477" cy="215364"/>
              <a:chOff x="1358504" y="3148977"/>
              <a:chExt cx="1082351" cy="334250"/>
            </a:xfrm>
          </p:grpSpPr>
          <p:sp>
            <p:nvSpPr>
              <p:cNvPr id="159" name="圆: 空心 158">
                <a:extLst>
                  <a:ext uri="{FF2B5EF4-FFF2-40B4-BE49-F238E27FC236}">
                    <a16:creationId xmlns:a16="http://schemas.microsoft.com/office/drawing/2014/main" xmlns="" id="{40D0644E-BBDD-42B2-8C26-236654B7E56A}"/>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0" name="等腰三角形 159">
                <a:extLst>
                  <a:ext uri="{FF2B5EF4-FFF2-40B4-BE49-F238E27FC236}">
                    <a16:creationId xmlns:a16="http://schemas.microsoft.com/office/drawing/2014/main" xmlns="" id="{238CEB03-FD00-49DC-A754-1F63D1E1D849}"/>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58" name="直接箭头连接符 157">
              <a:extLst>
                <a:ext uri="{FF2B5EF4-FFF2-40B4-BE49-F238E27FC236}">
                  <a16:creationId xmlns:a16="http://schemas.microsoft.com/office/drawing/2014/main" xmlns="" id="{70FE0167-C91D-4001-9A2B-4FF2DD2D4D7F}"/>
                </a:ext>
              </a:extLst>
            </p:cNvPr>
            <p:cNvCxnSpPr>
              <a:cxnSpLocks/>
            </p:cNvCxnSpPr>
            <p:nvPr/>
          </p:nvCxnSpPr>
          <p:spPr>
            <a:xfrm flipH="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1" name="组合 160">
            <a:extLst>
              <a:ext uri="{FF2B5EF4-FFF2-40B4-BE49-F238E27FC236}">
                <a16:creationId xmlns:a16="http://schemas.microsoft.com/office/drawing/2014/main" xmlns="" id="{2F99A848-19BD-4A18-B5A9-106D19EC708F}"/>
              </a:ext>
            </a:extLst>
          </p:cNvPr>
          <p:cNvGrpSpPr/>
          <p:nvPr/>
        </p:nvGrpSpPr>
        <p:grpSpPr>
          <a:xfrm>
            <a:off x="5041781" y="5353244"/>
            <a:ext cx="543477" cy="504000"/>
            <a:chOff x="3599656" y="3041261"/>
            <a:chExt cx="543477" cy="504000"/>
          </a:xfrm>
        </p:grpSpPr>
        <p:grpSp>
          <p:nvGrpSpPr>
            <p:cNvPr id="162" name="组合 161">
              <a:extLst>
                <a:ext uri="{FF2B5EF4-FFF2-40B4-BE49-F238E27FC236}">
                  <a16:creationId xmlns:a16="http://schemas.microsoft.com/office/drawing/2014/main" xmlns="" id="{899B6EF3-9B25-472B-975A-E4297EDA5C29}"/>
                </a:ext>
              </a:extLst>
            </p:cNvPr>
            <p:cNvGrpSpPr/>
            <p:nvPr/>
          </p:nvGrpSpPr>
          <p:grpSpPr>
            <a:xfrm>
              <a:off x="3599656" y="3194891"/>
              <a:ext cx="543477" cy="215364"/>
              <a:chOff x="1358504" y="3148977"/>
              <a:chExt cx="1082351" cy="334250"/>
            </a:xfrm>
          </p:grpSpPr>
          <p:sp>
            <p:nvSpPr>
              <p:cNvPr id="164" name="圆: 空心 163">
                <a:extLst>
                  <a:ext uri="{FF2B5EF4-FFF2-40B4-BE49-F238E27FC236}">
                    <a16:creationId xmlns:a16="http://schemas.microsoft.com/office/drawing/2014/main" xmlns="" id="{A456DD1D-35CE-43D5-A32F-30FEF32048A9}"/>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5" name="等腰三角形 164">
                <a:extLst>
                  <a:ext uri="{FF2B5EF4-FFF2-40B4-BE49-F238E27FC236}">
                    <a16:creationId xmlns:a16="http://schemas.microsoft.com/office/drawing/2014/main" xmlns="" id="{5E30DB95-99A2-465C-9FA8-497260888A20}"/>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63" name="直接箭头连接符 162">
              <a:extLst>
                <a:ext uri="{FF2B5EF4-FFF2-40B4-BE49-F238E27FC236}">
                  <a16:creationId xmlns:a16="http://schemas.microsoft.com/office/drawing/2014/main" xmlns="" id="{7901F33C-9832-4D9E-BA01-22F39710E513}"/>
                </a:ext>
              </a:extLst>
            </p:cNvPr>
            <p:cNvCxnSpPr>
              <a:cxnSpLocks/>
            </p:cNvCxnSpPr>
            <p:nvPr/>
          </p:nvCxnSpPr>
          <p:spPr>
            <a:xfrm flipH="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6" name="组合 165">
            <a:extLst>
              <a:ext uri="{FF2B5EF4-FFF2-40B4-BE49-F238E27FC236}">
                <a16:creationId xmlns:a16="http://schemas.microsoft.com/office/drawing/2014/main" xmlns="" id="{72915DB0-07DE-4CED-8FE9-F759401C1590}"/>
              </a:ext>
            </a:extLst>
          </p:cNvPr>
          <p:cNvGrpSpPr/>
          <p:nvPr/>
        </p:nvGrpSpPr>
        <p:grpSpPr>
          <a:xfrm>
            <a:off x="5041434" y="4813172"/>
            <a:ext cx="543477" cy="504000"/>
            <a:chOff x="3599656" y="3041261"/>
            <a:chExt cx="543477" cy="504000"/>
          </a:xfrm>
        </p:grpSpPr>
        <p:grpSp>
          <p:nvGrpSpPr>
            <p:cNvPr id="167" name="组合 166">
              <a:extLst>
                <a:ext uri="{FF2B5EF4-FFF2-40B4-BE49-F238E27FC236}">
                  <a16:creationId xmlns:a16="http://schemas.microsoft.com/office/drawing/2014/main" xmlns="" id="{1B23B673-BCD4-451B-A9A7-C9AD8A2411C4}"/>
                </a:ext>
              </a:extLst>
            </p:cNvPr>
            <p:cNvGrpSpPr/>
            <p:nvPr/>
          </p:nvGrpSpPr>
          <p:grpSpPr>
            <a:xfrm>
              <a:off x="3599656" y="3194891"/>
              <a:ext cx="543477" cy="215364"/>
              <a:chOff x="1358504" y="3148977"/>
              <a:chExt cx="1082351" cy="334250"/>
            </a:xfrm>
          </p:grpSpPr>
          <p:sp>
            <p:nvSpPr>
              <p:cNvPr id="169" name="圆: 空心 168">
                <a:extLst>
                  <a:ext uri="{FF2B5EF4-FFF2-40B4-BE49-F238E27FC236}">
                    <a16:creationId xmlns:a16="http://schemas.microsoft.com/office/drawing/2014/main" xmlns="" id="{069AAA8C-45EB-49C4-9666-DA7C3FD17A18}"/>
                  </a:ext>
                </a:extLst>
              </p:cNvPr>
              <p:cNvSpPr/>
              <p:nvPr/>
            </p:nvSpPr>
            <p:spPr>
              <a:xfrm>
                <a:off x="1358504" y="3148977"/>
                <a:ext cx="1082351" cy="295598"/>
              </a:xfrm>
              <a:prstGeom prst="donut">
                <a:avLst>
                  <a:gd name="adj" fmla="val 11227"/>
                </a:avLst>
              </a:prstGeom>
              <a:gradFill flip="none" rotWithShape="1">
                <a:gsLst>
                  <a:gs pos="75000">
                    <a:srgbClr val="89A6DA"/>
                  </a:gs>
                  <a:gs pos="0">
                    <a:srgbClr val="6188C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0" name="等腰三角形 169">
                <a:extLst>
                  <a:ext uri="{FF2B5EF4-FFF2-40B4-BE49-F238E27FC236}">
                    <a16:creationId xmlns:a16="http://schemas.microsoft.com/office/drawing/2014/main" xmlns="" id="{901DF611-4F7D-45D7-BC8F-53CC1CEA8F70}"/>
                  </a:ext>
                </a:extLst>
              </p:cNvPr>
              <p:cNvSpPr/>
              <p:nvPr/>
            </p:nvSpPr>
            <p:spPr>
              <a:xfrm rot="15421047">
                <a:off x="2129764" y="3332748"/>
                <a:ext cx="176085" cy="124873"/>
              </a:xfrm>
              <a:prstGeom prst="triangle">
                <a:avLst/>
              </a:prstGeom>
              <a:solidFill>
                <a:srgbClr val="70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cxnSp>
          <p:nvCxnSpPr>
            <p:cNvPr id="168" name="直接箭头连接符 167">
              <a:extLst>
                <a:ext uri="{FF2B5EF4-FFF2-40B4-BE49-F238E27FC236}">
                  <a16:creationId xmlns:a16="http://schemas.microsoft.com/office/drawing/2014/main" xmlns="" id="{CC85B0E2-EE4B-4991-8BEF-46391F14AB52}"/>
                </a:ext>
              </a:extLst>
            </p:cNvPr>
            <p:cNvCxnSpPr>
              <a:cxnSpLocks/>
            </p:cNvCxnSpPr>
            <p:nvPr/>
          </p:nvCxnSpPr>
          <p:spPr>
            <a:xfrm flipH="1" flipV="1">
              <a:off x="3871391" y="3041261"/>
              <a:ext cx="4" cy="504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381894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3492</TotalTime>
  <Words>893</Words>
  <Application>Microsoft Office PowerPoint</Application>
  <PresentationFormat>自定义</PresentationFormat>
  <Paragraphs>108</Paragraphs>
  <Slides>4</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vt:i4>
      </vt:variant>
    </vt:vector>
  </HeadingPairs>
  <TitlesOfParts>
    <vt:vector size="6" baseType="lpstr">
      <vt:lpstr>Office 主题​​</vt:lpstr>
      <vt:lpstr>Graph</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Yuxuan Li</dc:creator>
  <cp:lastModifiedBy>吴凯丰</cp:lastModifiedBy>
  <cp:revision>115</cp:revision>
  <dcterms:created xsi:type="dcterms:W3CDTF">2022-03-21T03:07:14Z</dcterms:created>
  <dcterms:modified xsi:type="dcterms:W3CDTF">2022-09-06T14:37:24Z</dcterms:modified>
</cp:coreProperties>
</file>