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C5E0A-7CDF-4776-8FD6-B84A5B3D2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1A002E-1EB6-48AA-BECC-4DC3CB834F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066F0-9780-4E95-8C71-670192163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F69C-05FB-471C-B0BB-59B98789B4A7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44E3C-AF28-4946-A891-2F536BE10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E49C3-0B78-4D77-87CC-7F7C0B259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A949-CE9A-44BF-B557-233201B8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6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C8947-65D7-4418-832A-F4E9119DA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A0A80-CA48-4B74-A009-8214FB5A03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82421-3827-4727-9D29-293D5F3B9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F69C-05FB-471C-B0BB-59B98789B4A7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A0484-5322-47C3-B3E7-782E9A96F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ADA50-7B23-49F3-9129-542B8D0E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A949-CE9A-44BF-B557-233201B8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8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1FCED4-93E7-4635-B29A-7F07C74B7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BFE2A5-20FB-4BBD-9E46-E98DC0ACD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A1A37-899A-4080-803A-150689EFA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F69C-05FB-471C-B0BB-59B98789B4A7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902F6-079C-445F-9997-56C3D4800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0F289-1351-455E-85D5-131217BBD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A949-CE9A-44BF-B557-233201B8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5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3DEE2-3E86-4C4C-89A9-0943105E4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BFE0C-8C5D-48B7-AE38-573739752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61629-8E05-4925-A767-78C55D83D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F69C-05FB-471C-B0BB-59B98789B4A7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02162-1CC5-4B38-BE60-972C6F48B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C654A-E9E5-43C3-9087-4050122BC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A949-CE9A-44BF-B557-233201B8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1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48B45-F285-461F-B52C-1312D85EB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1CCA0C-DA79-435B-8716-854365400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14D55-0698-44F8-924F-E30F67EE1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F69C-05FB-471C-B0BB-59B98789B4A7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1420B-6739-4642-8733-35AB3EA70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BC1A5-E24A-4B02-BC5A-FEEB59894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A949-CE9A-44BF-B557-233201B8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3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50612-C87D-4773-A046-4CE5FC17A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EAD05-7F02-4579-B7DB-C11F80AD3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67B78-9006-4A65-857B-C7CE5B28E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23A573-FE51-4E61-B271-770A92E4F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F69C-05FB-471C-B0BB-59B98789B4A7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866D3D-4651-416C-8322-B026002F4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8E0484-397A-42A8-96E5-69FBD0129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A949-CE9A-44BF-B557-233201B8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BEC79-13B2-48C3-985B-FF8F7B798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1A856-7CA0-471E-9704-27D24290A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F9498-CEDF-4C7C-A2FB-D933BFB75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3E025A-1FE3-40A4-AC0B-8EF3F56360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35619B-636F-4D1D-9667-C0AE2856B6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499B6F-299E-40B1-97EA-80546A11F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F69C-05FB-471C-B0BB-59B98789B4A7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E18168-F638-4D70-B6DE-AF6828FC4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372C1D-4CE1-4087-9C86-5B925B78F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A949-CE9A-44BF-B557-233201B8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4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270DF-78A9-48F7-818D-E6B064182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D25310-CE45-4CB2-A83A-C1B85169E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F69C-05FB-471C-B0BB-59B98789B4A7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D033F8-0ECF-4EB3-AE5B-5D09041FD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BA7AA-05E2-4E43-B18F-49E8DCB9F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A949-CE9A-44BF-B557-233201B8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53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EEF01F-D825-4DC4-A063-0AED33EEC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F69C-05FB-471C-B0BB-59B98789B4A7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5F7A26-CF8D-4409-87D8-9B67491B0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D422B4-6657-4CA5-842E-F8B2B632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A949-CE9A-44BF-B557-233201B8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08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0339A-408C-45FB-A0D3-14F02C588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3D56C-42C4-4942-830D-52AFF58AA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061456-A7BA-47B2-ACAF-A2050F1F9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08814-6F87-4471-8271-13136C64C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F69C-05FB-471C-B0BB-59B98789B4A7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E60EA-C442-4F6D-98C1-F574D5FF9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CDEBC-67F8-449E-936B-CBD56FBF3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A949-CE9A-44BF-B557-233201B8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6AD2D-0ADF-4C9C-B133-869D6AB45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61EB92-88E7-43C9-A918-E12B28849E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018827-AD42-4762-8087-0B9E9E75A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C8A3-881D-4323-8203-C880A0D00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F69C-05FB-471C-B0BB-59B98789B4A7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BA5F0-AEF6-4BD2-AE42-D651BD9E6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772EC-8F95-4202-8867-B17EA206A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A949-CE9A-44BF-B557-233201B8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7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D79986-B1E4-4C0B-961D-EF9189D8C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FCD3EB-F401-49F0-B800-7543C1DE1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2D11B-6D4C-473E-AB82-104A884815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9F69C-05FB-471C-B0BB-59B98789B4A7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77335-07AE-4947-8DA0-68BE8DFAE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74A38-6250-406C-BB62-A9EFCC8DB0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BA949-CE9A-44BF-B557-233201B8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1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766A1A8-2354-43B5-86C6-20EB6490FB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88958" cy="4688958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2160457-91FC-4BE9-A35B-30CAAF7E9EF1}"/>
              </a:ext>
            </a:extLst>
          </p:cNvPr>
          <p:cNvSpPr/>
          <p:nvPr/>
        </p:nvSpPr>
        <p:spPr>
          <a:xfrm>
            <a:off x="170122" y="218968"/>
            <a:ext cx="2775097" cy="48015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COMU 2016 Chick-R.</a:t>
            </a:r>
          </a:p>
        </p:txBody>
      </p:sp>
      <p:pic>
        <p:nvPicPr>
          <p:cNvPr id="10" name="Picture 9" descr="A picture containing diagram&#10;&#10;Description automatically generated">
            <a:extLst>
              <a:ext uri="{FF2B5EF4-FFF2-40B4-BE49-F238E27FC236}">
                <a16:creationId xmlns:a16="http://schemas.microsoft.com/office/drawing/2014/main" id="{2F0F89A9-F64C-439B-BDB2-BA6791AC56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59047"/>
            <a:ext cx="6400800" cy="64008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017E2C7-16EC-4F31-B5C8-B57A5C38E0D7}"/>
              </a:ext>
            </a:extLst>
          </p:cNvPr>
          <p:cNvSpPr txBox="1"/>
          <p:nvPr/>
        </p:nvSpPr>
        <p:spPr>
          <a:xfrm>
            <a:off x="170122" y="4688958"/>
            <a:ext cx="609777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	Comp.1 (97.61%)	Comp.2 (2.36%)</a:t>
            </a:r>
          </a:p>
          <a:p>
            <a:r>
              <a:rPr lang="en-US" dirty="0"/>
              <a:t>BATHY	-0.016243427	0.268227378</a:t>
            </a:r>
          </a:p>
          <a:p>
            <a:r>
              <a:rPr lang="en-US" dirty="0" err="1"/>
              <a:t>GrBATHY</a:t>
            </a:r>
            <a:r>
              <a:rPr lang="en-US" dirty="0"/>
              <a:t>	-0.163018589	0.005652004</a:t>
            </a:r>
          </a:p>
          <a:p>
            <a:r>
              <a:rPr lang="en-US" dirty="0">
                <a:solidFill>
                  <a:srgbClr val="FF0000"/>
                </a:solidFill>
              </a:rPr>
              <a:t>U-CUR	-0.958976436</a:t>
            </a:r>
            <a:r>
              <a:rPr lang="en-US" dirty="0"/>
              <a:t>	0.139024251</a:t>
            </a:r>
          </a:p>
          <a:p>
            <a:r>
              <a:rPr lang="en-US" dirty="0"/>
              <a:t>V-CUR	0.005562146	0.118520714</a:t>
            </a:r>
          </a:p>
          <a:p>
            <a:r>
              <a:rPr lang="en-US" dirty="0">
                <a:solidFill>
                  <a:srgbClr val="FF0000"/>
                </a:solidFill>
              </a:rPr>
              <a:t>SST	0.484302660</a:t>
            </a:r>
            <a:r>
              <a:rPr lang="en-US" dirty="0"/>
              <a:t>	0.135528185</a:t>
            </a:r>
          </a:p>
          <a:p>
            <a:r>
              <a:rPr lang="en-US" dirty="0"/>
              <a:t>CHL	-0.039752306	0.984020170</a:t>
            </a:r>
          </a:p>
        </p:txBody>
      </p:sp>
      <p:pic>
        <p:nvPicPr>
          <p:cNvPr id="13" name="Picture 28" descr="MADIFA maca1">
            <a:extLst>
              <a:ext uri="{FF2B5EF4-FFF2-40B4-BE49-F238E27FC236}">
                <a16:creationId xmlns:a16="http://schemas.microsoft.com/office/drawing/2014/main" id="{C111CA19-5DCC-4CE7-9281-A456258306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75" t="34660" r="3137" b="37325"/>
          <a:stretch/>
        </p:blipFill>
        <p:spPr bwMode="auto">
          <a:xfrm rot="5400000">
            <a:off x="4075704" y="438751"/>
            <a:ext cx="798513" cy="193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414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7823A72-8EE9-46DB-BCEF-D28C9E3493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4690800" cy="469080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339829E-9981-44B9-A655-165F90E5B3F2}"/>
              </a:ext>
            </a:extLst>
          </p:cNvPr>
          <p:cNvSpPr/>
          <p:nvPr/>
        </p:nvSpPr>
        <p:spPr>
          <a:xfrm>
            <a:off x="170122" y="218968"/>
            <a:ext cx="2775097" cy="48015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COMU 2017 Chick-R.</a:t>
            </a:r>
          </a:p>
        </p:txBody>
      </p:sp>
      <p:pic>
        <p:nvPicPr>
          <p:cNvPr id="8" name="Picture 7" descr="Chart, histogram&#10;&#10;Description automatically generated">
            <a:extLst>
              <a:ext uri="{FF2B5EF4-FFF2-40B4-BE49-F238E27FC236}">
                <a16:creationId xmlns:a16="http://schemas.microsoft.com/office/drawing/2014/main" id="{30F50739-83B2-4FC4-A16F-FAFA3C3C55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59047"/>
            <a:ext cx="6400800" cy="6400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21F3DF6-0A00-49C7-97BE-8B8EDDF0F838}"/>
              </a:ext>
            </a:extLst>
          </p:cNvPr>
          <p:cNvSpPr txBox="1"/>
          <p:nvPr/>
        </p:nvSpPr>
        <p:spPr>
          <a:xfrm>
            <a:off x="170122" y="4690799"/>
            <a:ext cx="609790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	</a:t>
            </a:r>
            <a:r>
              <a:rPr lang="en-US" b="1" dirty="0"/>
              <a:t>Comp.1 (86.11%)	Comp.2 (11.73%)</a:t>
            </a:r>
          </a:p>
          <a:p>
            <a:r>
              <a:rPr lang="en-US" dirty="0">
                <a:solidFill>
                  <a:srgbClr val="FF0000"/>
                </a:solidFill>
              </a:rPr>
              <a:t>BATHY	-0.4494882</a:t>
            </a:r>
            <a:r>
              <a:rPr lang="en-US" dirty="0"/>
              <a:t>	0.4493032</a:t>
            </a:r>
          </a:p>
          <a:p>
            <a:r>
              <a:rPr lang="en-US" dirty="0" err="1"/>
              <a:t>GrBATHY</a:t>
            </a:r>
            <a:r>
              <a:rPr lang="en-US" dirty="0"/>
              <a:t>	-0.1725243	-0.1025402</a:t>
            </a:r>
          </a:p>
          <a:p>
            <a:r>
              <a:rPr lang="en-US" dirty="0"/>
              <a:t>U-CUR	-0.1984549	-0.2176442</a:t>
            </a:r>
          </a:p>
          <a:p>
            <a:r>
              <a:rPr lang="en-US" dirty="0"/>
              <a:t>V-CUR	-0.1782917	0.3173974</a:t>
            </a:r>
          </a:p>
          <a:p>
            <a:r>
              <a:rPr lang="en-US" dirty="0"/>
              <a:t>SST	0.3053248	0.8089526</a:t>
            </a:r>
          </a:p>
          <a:p>
            <a:r>
              <a:rPr lang="en-US" dirty="0">
                <a:solidFill>
                  <a:srgbClr val="FF0000"/>
                </a:solidFill>
              </a:rPr>
              <a:t>CHL	-0.9519284</a:t>
            </a:r>
            <a:r>
              <a:rPr lang="en-US" dirty="0"/>
              <a:t>	0.2679899</a:t>
            </a:r>
          </a:p>
        </p:txBody>
      </p:sp>
      <p:pic>
        <p:nvPicPr>
          <p:cNvPr id="11" name="Picture 28" descr="MADIFA maca1">
            <a:extLst>
              <a:ext uri="{FF2B5EF4-FFF2-40B4-BE49-F238E27FC236}">
                <a16:creationId xmlns:a16="http://schemas.microsoft.com/office/drawing/2014/main" id="{F5CF8DDD-CB67-447F-B593-B7B74FB219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75" t="34660" r="3137" b="37325"/>
          <a:stretch/>
        </p:blipFill>
        <p:spPr bwMode="auto">
          <a:xfrm rot="5400000">
            <a:off x="4075704" y="438751"/>
            <a:ext cx="798513" cy="193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929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A8FC2B7-C8FB-4BE5-AAB4-45093686F6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90800" cy="469080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C6FBDEA-5FA1-4D63-8B3F-8C87280490BE}"/>
              </a:ext>
            </a:extLst>
          </p:cNvPr>
          <p:cNvSpPr/>
          <p:nvPr/>
        </p:nvSpPr>
        <p:spPr>
          <a:xfrm>
            <a:off x="170122" y="218968"/>
            <a:ext cx="2775097" cy="48015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COMU 2019 </a:t>
            </a:r>
            <a:r>
              <a:rPr lang="en-US" sz="2000" dirty="0" err="1">
                <a:solidFill>
                  <a:srgbClr val="0070C0"/>
                </a:solidFill>
              </a:rPr>
              <a:t>Incub</a:t>
            </a:r>
            <a:r>
              <a:rPr lang="en-US" sz="2000" dirty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8" name="Picture 7" descr="Chart, histogram&#10;&#10;Description automatically generated">
            <a:extLst>
              <a:ext uri="{FF2B5EF4-FFF2-40B4-BE49-F238E27FC236}">
                <a16:creationId xmlns:a16="http://schemas.microsoft.com/office/drawing/2014/main" id="{79E147FD-66D3-446F-95A5-A27DAD6667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57200"/>
            <a:ext cx="6400800" cy="6400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F102F2C-FB97-49E1-9B8A-6B437511A05D}"/>
              </a:ext>
            </a:extLst>
          </p:cNvPr>
          <p:cNvSpPr txBox="1"/>
          <p:nvPr/>
        </p:nvSpPr>
        <p:spPr>
          <a:xfrm>
            <a:off x="170122" y="4690800"/>
            <a:ext cx="609790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	</a:t>
            </a:r>
            <a:r>
              <a:rPr lang="en-US" b="1" dirty="0"/>
              <a:t>Comp.1 (88.41%)	Comp.2 (10.42%)</a:t>
            </a:r>
          </a:p>
          <a:p>
            <a:r>
              <a:rPr lang="en-US" dirty="0">
                <a:solidFill>
                  <a:srgbClr val="FF0000"/>
                </a:solidFill>
              </a:rPr>
              <a:t>BATHY	0.63039732</a:t>
            </a:r>
            <a:r>
              <a:rPr lang="en-US" dirty="0"/>
              <a:t>	-0.23636157</a:t>
            </a:r>
          </a:p>
          <a:p>
            <a:r>
              <a:rPr lang="en-US" dirty="0" err="1"/>
              <a:t>GrBATHY</a:t>
            </a:r>
            <a:r>
              <a:rPr lang="en-US" dirty="0"/>
              <a:t>	0.11419946	0.07593436</a:t>
            </a:r>
          </a:p>
          <a:p>
            <a:r>
              <a:rPr lang="en-US" dirty="0"/>
              <a:t>U-CUR	0.16187700	-0.54061804</a:t>
            </a:r>
          </a:p>
          <a:p>
            <a:r>
              <a:rPr lang="en-US" dirty="0"/>
              <a:t>V-CUR	0.21741170	-0.22118339</a:t>
            </a:r>
          </a:p>
          <a:p>
            <a:r>
              <a:rPr lang="en-US" dirty="0"/>
              <a:t>SST	-0.03558849	0.47773741</a:t>
            </a:r>
          </a:p>
          <a:p>
            <a:r>
              <a:rPr lang="en-US" dirty="0">
                <a:solidFill>
                  <a:srgbClr val="FF0000"/>
                </a:solidFill>
              </a:rPr>
              <a:t>CHL	0.90992509</a:t>
            </a:r>
            <a:r>
              <a:rPr lang="en-US" dirty="0"/>
              <a:t>	0.40190794</a:t>
            </a:r>
          </a:p>
        </p:txBody>
      </p:sp>
      <p:pic>
        <p:nvPicPr>
          <p:cNvPr id="11" name="Picture 28" descr="MADIFA maca1">
            <a:extLst>
              <a:ext uri="{FF2B5EF4-FFF2-40B4-BE49-F238E27FC236}">
                <a16:creationId xmlns:a16="http://schemas.microsoft.com/office/drawing/2014/main" id="{8341E76D-638C-4CF0-9F64-94ABF3D9C0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75" t="34660" r="3137" b="37325"/>
          <a:stretch/>
        </p:blipFill>
        <p:spPr bwMode="auto">
          <a:xfrm rot="5400000">
            <a:off x="4075704" y="438751"/>
            <a:ext cx="798513" cy="193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558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31C4100-D827-48C6-9167-3ADCA7AFFC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90800" cy="469080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5527912-101E-48B6-A6C9-90CD0ED14089}"/>
              </a:ext>
            </a:extLst>
          </p:cNvPr>
          <p:cNvSpPr/>
          <p:nvPr/>
        </p:nvSpPr>
        <p:spPr>
          <a:xfrm>
            <a:off x="170122" y="218968"/>
            <a:ext cx="2775097" cy="48015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TBMU 2016 Chick-R.</a:t>
            </a:r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80259F9A-915C-4F4E-8CEC-2F640F54B2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59047"/>
            <a:ext cx="6400800" cy="6400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61C462A-BE3C-4AE7-9606-0B70D55FA872}"/>
              </a:ext>
            </a:extLst>
          </p:cNvPr>
          <p:cNvSpPr txBox="1"/>
          <p:nvPr/>
        </p:nvSpPr>
        <p:spPr>
          <a:xfrm>
            <a:off x="170122" y="4690800"/>
            <a:ext cx="613791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	</a:t>
            </a:r>
            <a:r>
              <a:rPr lang="en-US" b="1" dirty="0"/>
              <a:t>Comp.1 (84.27%)	Comp.2 (15.45%)</a:t>
            </a:r>
          </a:p>
          <a:p>
            <a:r>
              <a:rPr lang="en-US" dirty="0"/>
              <a:t>BATHY	0.1579547	-0.21353056</a:t>
            </a:r>
          </a:p>
          <a:p>
            <a:r>
              <a:rPr lang="en-US" dirty="0" err="1"/>
              <a:t>GrBATHY</a:t>
            </a:r>
            <a:r>
              <a:rPr lang="en-US" dirty="0"/>
              <a:t>	-0.1248962	-0.03669995</a:t>
            </a:r>
          </a:p>
          <a:p>
            <a:r>
              <a:rPr lang="en-US" dirty="0">
                <a:solidFill>
                  <a:srgbClr val="FF0000"/>
                </a:solidFill>
              </a:rPr>
              <a:t>U-CUR	-0.6517447</a:t>
            </a:r>
            <a:r>
              <a:rPr lang="en-US" dirty="0"/>
              <a:t>	-0.29783364</a:t>
            </a:r>
          </a:p>
          <a:p>
            <a:r>
              <a:rPr lang="en-US" dirty="0"/>
              <a:t>V-CUR	0.0764515	-0.09308802</a:t>
            </a:r>
          </a:p>
          <a:p>
            <a:r>
              <a:rPr lang="en-US" dirty="0"/>
              <a:t>SST	0.5809581	-0.08460694</a:t>
            </a:r>
          </a:p>
          <a:p>
            <a:r>
              <a:rPr lang="en-US" dirty="0">
                <a:solidFill>
                  <a:srgbClr val="FF0000"/>
                </a:solidFill>
              </a:rPr>
              <a:t>CHL	0.7256934</a:t>
            </a:r>
            <a:r>
              <a:rPr lang="en-US" dirty="0"/>
              <a:t>	-0.93596165</a:t>
            </a:r>
          </a:p>
        </p:txBody>
      </p:sp>
      <p:pic>
        <p:nvPicPr>
          <p:cNvPr id="11" name="Picture 28" descr="MADIFA maca1">
            <a:extLst>
              <a:ext uri="{FF2B5EF4-FFF2-40B4-BE49-F238E27FC236}">
                <a16:creationId xmlns:a16="http://schemas.microsoft.com/office/drawing/2014/main" id="{6D60368B-042C-4429-8C57-96D96AF8D8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75" t="34660" r="3137" b="37325"/>
          <a:stretch/>
        </p:blipFill>
        <p:spPr bwMode="auto">
          <a:xfrm rot="5400000">
            <a:off x="4075704" y="438751"/>
            <a:ext cx="798513" cy="193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556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9837FD7-F0AA-4BFE-B242-5F49D223E9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90800" cy="469080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00B676A-3EB2-4D98-A838-755640634B66}"/>
              </a:ext>
            </a:extLst>
          </p:cNvPr>
          <p:cNvSpPr/>
          <p:nvPr/>
        </p:nvSpPr>
        <p:spPr>
          <a:xfrm>
            <a:off x="170122" y="218968"/>
            <a:ext cx="2775097" cy="48015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TBMU 2019 </a:t>
            </a:r>
            <a:r>
              <a:rPr lang="en-US" sz="2000" dirty="0" err="1">
                <a:solidFill>
                  <a:srgbClr val="0070C0"/>
                </a:solidFill>
              </a:rPr>
              <a:t>Incub</a:t>
            </a:r>
            <a:r>
              <a:rPr lang="en-US" sz="2000" dirty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8" name="Picture 7" descr="Chart, histogram&#10;&#10;Description automatically generated">
            <a:extLst>
              <a:ext uri="{FF2B5EF4-FFF2-40B4-BE49-F238E27FC236}">
                <a16:creationId xmlns:a16="http://schemas.microsoft.com/office/drawing/2014/main" id="{92BAFBEA-F371-47D6-BF03-5885563920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59047"/>
            <a:ext cx="6400800" cy="64008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E500ADE-4DEF-4B0A-83C8-D6BF3C4A80D3}"/>
              </a:ext>
            </a:extLst>
          </p:cNvPr>
          <p:cNvSpPr txBox="1"/>
          <p:nvPr/>
        </p:nvSpPr>
        <p:spPr>
          <a:xfrm>
            <a:off x="170122" y="4690800"/>
            <a:ext cx="609790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	</a:t>
            </a:r>
            <a:r>
              <a:rPr lang="en-US" b="1" dirty="0"/>
              <a:t>Comp.1 (80.54%)	Comp.2 (17.94%)</a:t>
            </a:r>
          </a:p>
          <a:p>
            <a:r>
              <a:rPr lang="en-US" dirty="0">
                <a:solidFill>
                  <a:srgbClr val="FF0000"/>
                </a:solidFill>
              </a:rPr>
              <a:t>BATHY	0.652931357</a:t>
            </a:r>
            <a:r>
              <a:rPr lang="en-US" dirty="0"/>
              <a:t>	-0.393729724</a:t>
            </a:r>
          </a:p>
          <a:p>
            <a:r>
              <a:rPr lang="en-US" dirty="0" err="1"/>
              <a:t>GrBATHY</a:t>
            </a:r>
            <a:r>
              <a:rPr lang="en-US" dirty="0"/>
              <a:t>	0.004685628	-0.191106163</a:t>
            </a:r>
          </a:p>
          <a:p>
            <a:r>
              <a:rPr lang="en-US" dirty="0"/>
              <a:t>U-CUR	0.331991368	-0.001637168</a:t>
            </a:r>
          </a:p>
          <a:p>
            <a:r>
              <a:rPr lang="en-US" dirty="0"/>
              <a:t>V-CUR	0.352544000	-0.017920747</a:t>
            </a:r>
          </a:p>
          <a:p>
            <a:r>
              <a:rPr lang="en-US" dirty="0"/>
              <a:t>SST	-0.343185534	-0.241200987</a:t>
            </a:r>
          </a:p>
          <a:p>
            <a:r>
              <a:rPr lang="en-US" dirty="0">
                <a:solidFill>
                  <a:srgbClr val="FF0000"/>
                </a:solidFill>
              </a:rPr>
              <a:t>CHL	0.493493839</a:t>
            </a:r>
            <a:r>
              <a:rPr lang="en-US" dirty="0"/>
              <a:t>	-0.970000474</a:t>
            </a:r>
          </a:p>
        </p:txBody>
      </p:sp>
      <p:pic>
        <p:nvPicPr>
          <p:cNvPr id="13" name="Picture 28" descr="MADIFA maca1">
            <a:extLst>
              <a:ext uri="{FF2B5EF4-FFF2-40B4-BE49-F238E27FC236}">
                <a16:creationId xmlns:a16="http://schemas.microsoft.com/office/drawing/2014/main" id="{30C0E152-C163-481E-86F1-E0F37EFD24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75" t="34660" r="3137" b="37325"/>
          <a:stretch/>
        </p:blipFill>
        <p:spPr bwMode="auto">
          <a:xfrm rot="5400000">
            <a:off x="4075704" y="438751"/>
            <a:ext cx="798513" cy="193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88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B7D50B3-B6F7-4576-9A4A-B9738DED9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90800" cy="469080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F11D746-885D-4A18-AFBC-DDEDAFEB8170}"/>
              </a:ext>
            </a:extLst>
          </p:cNvPr>
          <p:cNvSpPr/>
          <p:nvPr/>
        </p:nvSpPr>
        <p:spPr>
          <a:xfrm>
            <a:off x="170122" y="218968"/>
            <a:ext cx="2775097" cy="48015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CRAU 2016 </a:t>
            </a:r>
            <a:r>
              <a:rPr lang="en-US" sz="2000" dirty="0" err="1">
                <a:solidFill>
                  <a:srgbClr val="0070C0"/>
                </a:solidFill>
              </a:rPr>
              <a:t>Incub</a:t>
            </a:r>
            <a:r>
              <a:rPr lang="en-US" sz="2000" dirty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8" name="Picture 7" descr="A picture containing chart&#10;&#10;Description automatically generated">
            <a:extLst>
              <a:ext uri="{FF2B5EF4-FFF2-40B4-BE49-F238E27FC236}">
                <a16:creationId xmlns:a16="http://schemas.microsoft.com/office/drawing/2014/main" id="{25FB15A8-D2B7-41A7-AD27-54C2B40125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57200"/>
            <a:ext cx="6400800" cy="6400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20E49B7-908E-45FF-BEA4-7B56718DCBCF}"/>
              </a:ext>
            </a:extLst>
          </p:cNvPr>
          <p:cNvSpPr txBox="1"/>
          <p:nvPr/>
        </p:nvSpPr>
        <p:spPr>
          <a:xfrm>
            <a:off x="170122" y="4690800"/>
            <a:ext cx="609790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	</a:t>
            </a:r>
            <a:r>
              <a:rPr lang="en-US" b="1" dirty="0"/>
              <a:t>Comp.1 (73.64%)	Comp.2 (25.70%)</a:t>
            </a:r>
          </a:p>
          <a:p>
            <a:r>
              <a:rPr lang="en-US" dirty="0"/>
              <a:t>BATHY	0.30772095	-0.09336980</a:t>
            </a:r>
          </a:p>
          <a:p>
            <a:r>
              <a:rPr lang="en-US" dirty="0" err="1"/>
              <a:t>GrBATHY</a:t>
            </a:r>
            <a:r>
              <a:rPr lang="en-US" dirty="0"/>
              <a:t>	-0.06354386	-0.06241628</a:t>
            </a:r>
          </a:p>
          <a:p>
            <a:r>
              <a:rPr lang="en-US" dirty="0"/>
              <a:t>U-CUR	-0.21847927	-0.46886222</a:t>
            </a:r>
          </a:p>
          <a:p>
            <a:r>
              <a:rPr lang="en-US" dirty="0"/>
              <a:t>V-CUR	0.17647149	0.04379591</a:t>
            </a:r>
          </a:p>
          <a:p>
            <a:r>
              <a:rPr lang="en-US" dirty="0">
                <a:solidFill>
                  <a:srgbClr val="FF0000"/>
                </a:solidFill>
              </a:rPr>
              <a:t>SST	0.53002425</a:t>
            </a:r>
            <a:r>
              <a:rPr lang="en-US" dirty="0"/>
              <a:t>	0.53029195</a:t>
            </a:r>
          </a:p>
          <a:p>
            <a:r>
              <a:rPr lang="en-US" dirty="0">
                <a:solidFill>
                  <a:srgbClr val="FF0000"/>
                </a:solidFill>
              </a:rPr>
              <a:t>CHL	0.93564043</a:t>
            </a:r>
            <a:r>
              <a:rPr lang="en-US" dirty="0"/>
              <a:t>	-0.61869100</a:t>
            </a:r>
          </a:p>
        </p:txBody>
      </p:sp>
      <p:pic>
        <p:nvPicPr>
          <p:cNvPr id="11" name="Picture 28" descr="MADIFA maca1">
            <a:extLst>
              <a:ext uri="{FF2B5EF4-FFF2-40B4-BE49-F238E27FC236}">
                <a16:creationId xmlns:a16="http://schemas.microsoft.com/office/drawing/2014/main" id="{5DCF34C2-675F-4F99-ABCD-7ACC0DA417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75" t="34660" r="3137" b="37325"/>
          <a:stretch/>
        </p:blipFill>
        <p:spPr bwMode="auto">
          <a:xfrm rot="5400000">
            <a:off x="4075704" y="438751"/>
            <a:ext cx="798513" cy="193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211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17FD6E4-C138-4657-9D6D-4D4CE22699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90800" cy="469080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F45F81C-3974-42AD-A776-72EDCE47F2A4}"/>
              </a:ext>
            </a:extLst>
          </p:cNvPr>
          <p:cNvSpPr/>
          <p:nvPr/>
        </p:nvSpPr>
        <p:spPr>
          <a:xfrm>
            <a:off x="170122" y="218968"/>
            <a:ext cx="2775097" cy="48015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70C0"/>
                </a:solidFill>
              </a:rPr>
              <a:t>CRAU 2017 Chick-R.</a:t>
            </a:r>
          </a:p>
        </p:txBody>
      </p:sp>
      <p:pic>
        <p:nvPicPr>
          <p:cNvPr id="8" name="Picture 7" descr="Histogram&#10;&#10;Description automatically generated with medium confidence">
            <a:extLst>
              <a:ext uri="{FF2B5EF4-FFF2-40B4-BE49-F238E27FC236}">
                <a16:creationId xmlns:a16="http://schemas.microsoft.com/office/drawing/2014/main" id="{47FFB67F-A05B-4BEA-B6DF-E8286786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57200"/>
            <a:ext cx="6400800" cy="6400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F9D1F07-39DA-4E1A-9FBB-BD265D2D785F}"/>
              </a:ext>
            </a:extLst>
          </p:cNvPr>
          <p:cNvSpPr txBox="1"/>
          <p:nvPr/>
        </p:nvSpPr>
        <p:spPr>
          <a:xfrm>
            <a:off x="170122" y="4690800"/>
            <a:ext cx="609790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	Comp.1 (92.62%)	Comp.2 (6.57%)</a:t>
            </a:r>
          </a:p>
          <a:p>
            <a:r>
              <a:rPr lang="en-US" dirty="0">
                <a:solidFill>
                  <a:srgbClr val="FF0000"/>
                </a:solidFill>
              </a:rPr>
              <a:t>BATHY	0.46588647</a:t>
            </a:r>
            <a:r>
              <a:rPr lang="en-US" dirty="0"/>
              <a:t>	-0.18682677</a:t>
            </a:r>
          </a:p>
          <a:p>
            <a:r>
              <a:rPr lang="en-US" dirty="0" err="1"/>
              <a:t>GrBATHY</a:t>
            </a:r>
            <a:r>
              <a:rPr lang="en-US" dirty="0"/>
              <a:t>	0.10409255	-0.18330422</a:t>
            </a:r>
          </a:p>
          <a:p>
            <a:r>
              <a:rPr lang="en-US" dirty="0"/>
              <a:t>U-CUR	-0.01145722	-0.37739778</a:t>
            </a:r>
          </a:p>
          <a:p>
            <a:r>
              <a:rPr lang="en-US" dirty="0"/>
              <a:t>V-CUR	0.19556639	0.06208122</a:t>
            </a:r>
          </a:p>
          <a:p>
            <a:r>
              <a:rPr lang="en-US" dirty="0"/>
              <a:t>SST	0.07967012	0.90531076</a:t>
            </a:r>
          </a:p>
          <a:p>
            <a:r>
              <a:rPr lang="en-US" dirty="0">
                <a:solidFill>
                  <a:srgbClr val="FF0000"/>
                </a:solidFill>
              </a:rPr>
              <a:t>CHL	0.98387802</a:t>
            </a:r>
            <a:r>
              <a:rPr lang="en-US" dirty="0"/>
              <a:t>	-0.40455977</a:t>
            </a:r>
          </a:p>
        </p:txBody>
      </p:sp>
      <p:pic>
        <p:nvPicPr>
          <p:cNvPr id="11" name="Picture 28" descr="MADIFA maca1">
            <a:extLst>
              <a:ext uri="{FF2B5EF4-FFF2-40B4-BE49-F238E27FC236}">
                <a16:creationId xmlns:a16="http://schemas.microsoft.com/office/drawing/2014/main" id="{30159C4D-6053-4992-9874-93B0A06CD7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75" t="34660" r="3137" b="37325"/>
          <a:stretch/>
        </p:blipFill>
        <p:spPr bwMode="auto">
          <a:xfrm rot="5400000">
            <a:off x="4075704" y="438751"/>
            <a:ext cx="798513" cy="193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816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11729</TotalTime>
  <Words>377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JB Thiebot</dc:creator>
  <cp:lastModifiedBy>JB Thiebot</cp:lastModifiedBy>
  <cp:revision>7</cp:revision>
  <dcterms:created xsi:type="dcterms:W3CDTF">2021-10-31T12:56:32Z</dcterms:created>
  <dcterms:modified xsi:type="dcterms:W3CDTF">2021-11-08T16:25:44Z</dcterms:modified>
</cp:coreProperties>
</file>