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1157" r:id="rId2"/>
    <p:sldId id="1387" r:id="rId3"/>
    <p:sldId id="357" r:id="rId4"/>
    <p:sldId id="1385" r:id="rId5"/>
    <p:sldId id="138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8CBE-71AC-E849-B967-DFA8E93D8C50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4E98C-4203-8647-B289-4C5671268C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7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Plot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reconstructed</a:t>
            </a:r>
            <a:r>
              <a:rPr lang="de-DE" baseline="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14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basically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same </a:t>
            </a:r>
            <a:r>
              <a:rPr lang="de-DE" baseline="0" dirty="0" err="1"/>
              <a:t>data</a:t>
            </a:r>
            <a:r>
              <a:rPr lang="de-DE" baseline="0" dirty="0"/>
              <a:t>,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analyzed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spectrum</a:t>
            </a:r>
            <a:r>
              <a:rPr lang="de-DE" baseline="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95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lambda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high</a:t>
            </a:r>
          </a:p>
        </p:txBody>
      </p:sp>
    </p:spTree>
    <p:extLst>
      <p:ext uri="{BB962C8B-B14F-4D97-AF65-F5344CB8AC3E}">
        <p14:creationId xmlns:p14="http://schemas.microsoft.com/office/powerpoint/2010/main" val="372781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CEAE7-FDC1-854D-9118-68F52AF00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DCC12D-372A-2145-9D3E-94E64BEA0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154632-BC45-C94C-BCE7-F07F35C4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281E7-F0A6-7944-95FD-BF3826C9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00593F-3F0A-0142-AB0B-920E3499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88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804AE-656F-5F46-9725-75D59AC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148425-F796-4649-B199-4C5F1B8A1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FC8227-F6CC-6A4D-A4CC-91CB348E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83CAAB-7A2C-874E-983E-44C53915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9AF3C5-9177-834C-9D3D-C5D41FF2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54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3EC9BA-B112-B74B-BEFD-151BCB2E8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917A4D-F2EA-6046-B67F-6593F52A0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AA14E7-B256-7F45-B90B-E5D47562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10159-31F4-A14F-B9A5-3D142844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8CEB4D-8272-DC4E-AAD6-47727D89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8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52DED-BFA9-6F42-9BD5-7F3F04C3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A0E72E-E0F1-4443-B190-62A97B266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73D325-5398-2043-890F-C41210D4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32171-5E46-F048-BAF8-5D2CB42F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3805F-7737-EC4A-9C0F-A4855302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48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7461D-2CC6-8540-86A3-033D4A4B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C67814-B7D8-1143-9577-1A341D55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D4EAF7-D4F7-2E42-A08C-D5BE34CD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036056-7935-4C40-9DA4-5C51995C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2BD2B-7169-B949-A0E2-40B67C47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4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D0157-76EA-B04D-96C3-7AB9E861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D9F40-FA40-D64F-8011-D075F9100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CD4B38-ABF7-1848-AB44-F79F39743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B32082-23BE-F04C-8B0B-FAA85ABB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C8DB56-ACC1-854B-AB39-A59F506F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762705-C898-BE40-966D-781F827C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42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37045-AED2-3141-8B27-76DE9670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5430D4-AE0C-6F4C-A40B-41B53F23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81580C-E6E8-6940-88A2-4DB11F69C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58BAA9-CAA0-064B-858B-AB86711BA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1B9A82-E794-D14E-97DC-C44EA972F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B274A0-41A3-5F4C-A993-9F73E6BD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135132-2E2D-334D-9490-3A7D9153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7B8CB5-08DC-D943-8E57-308EA33D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28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96D3E-3C10-AB49-AD06-CDEF8752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D4C6EB-5D61-9340-B341-4ECEBB74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BAB5F3-D16B-7147-B867-D392379C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628709-26DC-CB4A-B22E-E4D416CB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65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65C6B8-F7F0-5E4E-8154-97064562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C62D9E-69BE-9F42-BA77-AB52534C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96AADF-A7D3-384C-B5CC-7E40EFA9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47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BB6BD-F568-6A4E-AEFE-B919781A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1731A-02A9-BC48-B854-8992684B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CFAD1C-4CDC-CC4F-9C9A-231DAEFA2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4954BE-04E0-D443-94E1-7AB10675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46EC4C-4C91-7D48-A8A3-FC7EC4A4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3F3F7B-6C6C-4A47-B76B-6781E28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89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C80B8-A861-AA40-A736-12F5C311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01CD0BC-8331-594F-A2E5-B3E2F770D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E6C55-8CAD-DC4E-9B80-E7E2887F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B08C05-03A0-4946-B191-B04F679A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A13A6C-5C12-734E-8354-C42CCD21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C8A74A-85C5-704B-82AB-5A63A287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5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0708D4-DA16-DC40-A240-28B08F6F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C63195-53BA-BA45-A45F-340CFCF55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0ACAC-04D1-074E-A167-8A630D7F4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A196-15C9-6640-9AEC-60650C44B0F2}" type="datetimeFigureOut">
              <a:rPr lang="de-DE" smtClean="0"/>
              <a:t>02.04.22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6BD9A5-9DFE-1D4E-A903-8FC6BA716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3BB28A-4DDE-DE4F-AB14-41AC299E4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2C2E-DF13-004A-97C5-847807C681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1941819" y="296231"/>
            <a:ext cx="9433048" cy="465107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charset="0"/>
              </a:rPr>
              <a:t>Marine temperature trends  (last 6000 years)</a:t>
            </a:r>
          </a:p>
        </p:txBody>
      </p:sp>
      <p:pic>
        <p:nvPicPr>
          <p:cNvPr id="5" name="Picture 20" descr="SST_Alk_6k_annua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8731"/>
          <a:stretch/>
        </p:blipFill>
        <p:spPr>
          <a:xfrm>
            <a:off x="910200" y="2200267"/>
            <a:ext cx="6162462" cy="3934470"/>
          </a:xfrm>
        </p:spPr>
      </p:pic>
      <p:sp>
        <p:nvSpPr>
          <p:cNvPr id="6" name="Rechteck 5"/>
          <p:cNvSpPr/>
          <p:nvPr/>
        </p:nvSpPr>
        <p:spPr>
          <a:xfrm>
            <a:off x="1941819" y="5697538"/>
            <a:ext cx="5639227" cy="248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997766" y="5775378"/>
            <a:ext cx="5639227" cy="248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524002" y="5904550"/>
            <a:ext cx="5639227" cy="248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flipH="1" flipV="1">
            <a:off x="580198" y="2058305"/>
            <a:ext cx="306656" cy="3448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826127" y="5617575"/>
            <a:ext cx="5269873" cy="66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Bild 33"/>
          <p:cNvPicPr>
            <a:picLocks noChangeAspect="1"/>
          </p:cNvPicPr>
          <p:nvPr/>
        </p:nvPicPr>
        <p:blipFill rotWithShape="1">
          <a:blip r:embed="rId4"/>
          <a:srcRect l="15552" t="22395" r="78763" b="68580"/>
          <a:stretch/>
        </p:blipFill>
        <p:spPr>
          <a:xfrm>
            <a:off x="1637681" y="5887112"/>
            <a:ext cx="422280" cy="50673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06716" y="5908016"/>
            <a:ext cx="387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Alkenone-based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trends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1637681" y="1472641"/>
            <a:ext cx="516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Annual </a:t>
            </a:r>
            <a:r>
              <a:rPr lang="de-DE" sz="2000" b="1" dirty="0" err="1"/>
              <a:t>mean</a:t>
            </a:r>
            <a:r>
              <a:rPr lang="de-DE" sz="2000" b="1" dirty="0"/>
              <a:t> </a:t>
            </a:r>
            <a:r>
              <a:rPr lang="de-DE" sz="2000" b="1" dirty="0" err="1"/>
              <a:t>sea</a:t>
            </a:r>
            <a:r>
              <a:rPr lang="de-DE" sz="2000" b="1" dirty="0"/>
              <a:t> </a:t>
            </a:r>
            <a:r>
              <a:rPr lang="de-DE" sz="2000" b="1" dirty="0" err="1"/>
              <a:t>surface</a:t>
            </a:r>
            <a:r>
              <a:rPr lang="de-DE" sz="2000" b="1" dirty="0"/>
              <a:t> </a:t>
            </a:r>
            <a:r>
              <a:rPr lang="de-DE" sz="2000" b="1" dirty="0" err="1"/>
              <a:t>temperature</a:t>
            </a:r>
            <a:r>
              <a:rPr lang="de-DE" sz="2000" b="1" dirty="0"/>
              <a:t> </a:t>
            </a:r>
            <a:r>
              <a:rPr lang="de-DE" sz="2000" b="1" dirty="0" err="1"/>
              <a:t>trends</a:t>
            </a:r>
            <a:endParaRPr lang="de-DE" sz="2000" b="1" dirty="0"/>
          </a:p>
        </p:txBody>
      </p:sp>
      <p:pic>
        <p:nvPicPr>
          <p:cNvPr id="36" name="Bild 35"/>
          <p:cNvPicPr>
            <a:picLocks noChangeAspect="1"/>
          </p:cNvPicPr>
          <p:nvPr/>
        </p:nvPicPr>
        <p:blipFill rotWithShape="1">
          <a:blip r:embed="rId4"/>
          <a:srcRect l="15758" t="53129" r="71329" b="29779"/>
          <a:stretch/>
        </p:blipFill>
        <p:spPr>
          <a:xfrm>
            <a:off x="783161" y="1289402"/>
            <a:ext cx="699046" cy="699568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9023116" y="5064226"/>
            <a:ext cx="1554168" cy="66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4" descr="scatterplot_lev1_Alk_6k_annual_seas_ra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b="8540"/>
          <a:stretch/>
        </p:blipFill>
        <p:spPr bwMode="auto">
          <a:xfrm>
            <a:off x="8188734" y="1875852"/>
            <a:ext cx="4003266" cy="38216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Bild 38"/>
          <p:cNvPicPr>
            <a:picLocks noChangeAspect="1"/>
          </p:cNvPicPr>
          <p:nvPr/>
        </p:nvPicPr>
        <p:blipFill rotWithShape="1">
          <a:blip r:embed="rId6"/>
          <a:srcRect t="20324" r="79235" b="41256"/>
          <a:stretch/>
        </p:blipFill>
        <p:spPr>
          <a:xfrm>
            <a:off x="9913096" y="5901783"/>
            <a:ext cx="834890" cy="429539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/>
        </p:nvPicPr>
        <p:blipFill rotWithShape="1">
          <a:blip r:embed="rId4"/>
          <a:srcRect l="15758" t="53129" r="71329" b="29779"/>
          <a:stretch/>
        </p:blipFill>
        <p:spPr>
          <a:xfrm>
            <a:off x="7555134" y="2203885"/>
            <a:ext cx="582423" cy="699568"/>
          </a:xfrm>
          <a:prstGeom prst="rect">
            <a:avLst/>
          </a:prstGeom>
        </p:spPr>
      </p:pic>
      <p:pic>
        <p:nvPicPr>
          <p:cNvPr id="50" name="Bild 49"/>
          <p:cNvPicPr>
            <a:picLocks noChangeAspect="1"/>
          </p:cNvPicPr>
          <p:nvPr/>
        </p:nvPicPr>
        <p:blipFill rotWithShape="1">
          <a:blip r:embed="rId4"/>
          <a:srcRect l="15552" t="22395" r="78763" b="68580"/>
          <a:stretch/>
        </p:blipFill>
        <p:spPr>
          <a:xfrm>
            <a:off x="9645501" y="5889889"/>
            <a:ext cx="422280" cy="506736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9668282" y="6557932"/>
            <a:ext cx="22684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Lohmann et al., 2013 </a:t>
            </a:r>
            <a:endParaRPr lang="en-GB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8691275" y="2503343"/>
            <a:ext cx="23207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Response </a:t>
            </a:r>
            <a:r>
              <a:rPr lang="de-DE" sz="2000" b="1" dirty="0" err="1">
                <a:solidFill>
                  <a:srgbClr val="0070C0"/>
                </a:solidFill>
              </a:rPr>
              <a:t>too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low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5" name="Bild 38">
            <a:extLst>
              <a:ext uri="{FF2B5EF4-FFF2-40B4-BE49-F238E27FC236}">
                <a16:creationId xmlns:a16="http://schemas.microsoft.com/office/drawing/2014/main" id="{6892ABCB-75FA-6040-973F-B998034D12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324" r="79235" b="41256"/>
          <a:stretch/>
        </p:blipFill>
        <p:spPr>
          <a:xfrm>
            <a:off x="7293894" y="2942373"/>
            <a:ext cx="834890" cy="4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376493C9-8083-854B-9517-FC72A430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06" y="1672696"/>
            <a:ext cx="9144000" cy="4648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C140D2-CFAC-F947-B378-B7148C20A25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41819" y="296231"/>
            <a:ext cx="9433048" cy="465107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charset="0"/>
              </a:rPr>
              <a:t>Marine temperature trends  (last 6000 years)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CB2018D-29C5-2740-84E2-E861CB71A5C8}"/>
              </a:ext>
            </a:extLst>
          </p:cNvPr>
          <p:cNvSpPr/>
          <p:nvPr/>
        </p:nvSpPr>
        <p:spPr>
          <a:xfrm>
            <a:off x="9668282" y="6557932"/>
            <a:ext cx="22684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Lohmann et al., 2013 </a:t>
            </a:r>
            <a:endParaRPr lang="en-GB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3DEEE7-764F-F841-9905-471123AD9623}"/>
              </a:ext>
            </a:extLst>
          </p:cNvPr>
          <p:cNvSpPr txBox="1"/>
          <p:nvPr/>
        </p:nvSpPr>
        <p:spPr>
          <a:xfrm>
            <a:off x="1823035" y="1472641"/>
            <a:ext cx="516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Annual </a:t>
            </a:r>
            <a:r>
              <a:rPr lang="de-DE" sz="2000" b="1" dirty="0" err="1"/>
              <a:t>mean</a:t>
            </a:r>
            <a:r>
              <a:rPr lang="de-DE" sz="2000" b="1" dirty="0"/>
              <a:t> </a:t>
            </a:r>
            <a:r>
              <a:rPr lang="de-DE" sz="2000" b="1" dirty="0" err="1"/>
              <a:t>sea</a:t>
            </a:r>
            <a:r>
              <a:rPr lang="de-DE" sz="2000" b="1" dirty="0"/>
              <a:t> </a:t>
            </a:r>
            <a:r>
              <a:rPr lang="de-DE" sz="2000" b="1" dirty="0" err="1"/>
              <a:t>surface</a:t>
            </a:r>
            <a:r>
              <a:rPr lang="de-DE" sz="2000" b="1" dirty="0"/>
              <a:t> </a:t>
            </a:r>
            <a:r>
              <a:rPr lang="de-DE" sz="2000" b="1" dirty="0" err="1"/>
              <a:t>temperature</a:t>
            </a:r>
            <a:r>
              <a:rPr lang="de-DE" sz="2000" b="1" dirty="0"/>
              <a:t> </a:t>
            </a:r>
            <a:r>
              <a:rPr lang="de-DE" sz="2000" b="1" dirty="0" err="1"/>
              <a:t>trends</a:t>
            </a:r>
            <a:endParaRPr lang="de-DE" sz="2000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3A5463C-EB9E-8248-9722-B818D1EF3955}"/>
              </a:ext>
            </a:extLst>
          </p:cNvPr>
          <p:cNvSpPr/>
          <p:nvPr/>
        </p:nvSpPr>
        <p:spPr>
          <a:xfrm>
            <a:off x="3061437" y="6239393"/>
            <a:ext cx="5007526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Seasonality of the recorder systems</a:t>
            </a:r>
          </a:p>
        </p:txBody>
      </p:sp>
    </p:spTree>
    <p:extLst>
      <p:ext uri="{BB962C8B-B14F-4D97-AF65-F5344CB8AC3E}">
        <p14:creationId xmlns:p14="http://schemas.microsoft.com/office/powerpoint/2010/main" val="383294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878911" y="443729"/>
            <a:ext cx="6249274" cy="465107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 charset="0"/>
              </a:rPr>
              <a:t>Marine temperature variability                 </a:t>
            </a:r>
            <a:br>
              <a:rPr lang="en-US" sz="2401" dirty="0">
                <a:latin typeface="Arial" charset="0"/>
              </a:rPr>
            </a:br>
            <a:br>
              <a:rPr lang="en-US" sz="1500" dirty="0">
                <a:latin typeface="Arial" charset="0"/>
              </a:rPr>
            </a:br>
            <a:endParaRPr lang="de-DE" sz="15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844607" y="1641471"/>
            <a:ext cx="6455339" cy="39362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350" b="1" dirty="0">
                <a:solidFill>
                  <a:srgbClr val="00589C"/>
                </a:solidFill>
              </a:rPr>
              <a:t>				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33541" y="4584174"/>
            <a:ext cx="2813507" cy="31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77477" y="3372317"/>
            <a:ext cx="295422" cy="343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t="18187" b="5581"/>
          <a:stretch/>
        </p:blipFill>
        <p:spPr>
          <a:xfrm>
            <a:off x="2225189" y="1888316"/>
            <a:ext cx="6185823" cy="356524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844607" y="5257815"/>
            <a:ext cx="2813507" cy="31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341428" y="2340982"/>
            <a:ext cx="269851" cy="1900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4"/>
          <a:srcRect r="76087"/>
          <a:stretch/>
        </p:blipFill>
        <p:spPr>
          <a:xfrm>
            <a:off x="1428691" y="2522503"/>
            <a:ext cx="833958" cy="95267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010401" y="1610264"/>
            <a:ext cx="23216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Power </a:t>
            </a:r>
            <a:r>
              <a:rPr lang="de-DE" b="1" dirty="0" err="1"/>
              <a:t>spectrum</a:t>
            </a:r>
            <a:endParaRPr lang="de-DE" b="1" dirty="0"/>
          </a:p>
        </p:txBody>
      </p:sp>
      <p:sp>
        <p:nvSpPr>
          <p:cNvPr id="16" name="Rechteck 15"/>
          <p:cNvSpPr/>
          <p:nvPr/>
        </p:nvSpPr>
        <p:spPr>
          <a:xfrm>
            <a:off x="8891198" y="5671049"/>
            <a:ext cx="1554168" cy="66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171129" y="6531573"/>
            <a:ext cx="20208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/>
              <a:t>Laepple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Huybers</a:t>
            </a:r>
            <a:r>
              <a:rPr lang="de-DE" sz="1200" dirty="0"/>
              <a:t>, 2014</a:t>
            </a:r>
          </a:p>
        </p:txBody>
      </p:sp>
      <p:sp>
        <p:nvSpPr>
          <p:cNvPr id="17" name="Rechteck 16"/>
          <p:cNvSpPr/>
          <p:nvPr/>
        </p:nvSpPr>
        <p:spPr>
          <a:xfrm>
            <a:off x="1974042" y="5813169"/>
            <a:ext cx="7606646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Current climate models seem to underestimate long-term variability</a:t>
            </a:r>
          </a:p>
        </p:txBody>
      </p:sp>
      <p:sp>
        <p:nvSpPr>
          <p:cNvPr id="18" name="Textfeld 17"/>
          <p:cNvSpPr txBox="1"/>
          <p:nvPr/>
        </p:nvSpPr>
        <p:spPr>
          <a:xfrm flipH="1">
            <a:off x="10187204" y="966237"/>
            <a:ext cx="3978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  <a:p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9321196" y="998157"/>
            <a:ext cx="1733239" cy="429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22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468766" y="148990"/>
            <a:ext cx="9199234" cy="465107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Arial" charset="0"/>
              </a:rPr>
              <a:t>Climate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variability</a:t>
            </a:r>
            <a:r>
              <a:rPr lang="en-US" dirty="0">
                <a:latin typeface="Arial" charset="0"/>
              </a:rPr>
              <a:t>  and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sensitivity</a:t>
            </a:r>
            <a:r>
              <a:rPr lang="en-US" dirty="0">
                <a:latin typeface="Arial" charset="0"/>
              </a:rPr>
              <a:t> are related</a:t>
            </a:r>
            <a:br>
              <a:rPr lang="en-US" dirty="0">
                <a:latin typeface="Arial" charset="0"/>
              </a:rPr>
            </a:b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844607" y="1641471"/>
            <a:ext cx="6455339" cy="39362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350" b="1" dirty="0">
                <a:solidFill>
                  <a:srgbClr val="00589C"/>
                </a:solidFill>
              </a:rPr>
              <a:t>				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31911" y="4698504"/>
            <a:ext cx="2813507" cy="31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890656" y="2502555"/>
            <a:ext cx="4484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Power </a:t>
            </a:r>
            <a:r>
              <a:rPr lang="de-DE" b="1" dirty="0" err="1"/>
              <a:t>spectrum</a:t>
            </a:r>
            <a:r>
              <a:rPr lang="de-DE" b="1" dirty="0"/>
              <a:t>: </a:t>
            </a:r>
            <a:r>
              <a:rPr lang="de-DE" b="1" dirty="0" err="1"/>
              <a:t>Holocene</a:t>
            </a:r>
            <a:r>
              <a:rPr lang="de-DE" b="1" dirty="0"/>
              <a:t> </a:t>
            </a:r>
            <a:r>
              <a:rPr lang="de-DE" b="1" dirty="0" err="1"/>
              <a:t>variability</a:t>
            </a:r>
            <a:endParaRPr lang="de-DE" b="1" dirty="0"/>
          </a:p>
        </p:txBody>
      </p:sp>
      <p:sp>
        <p:nvSpPr>
          <p:cNvPr id="16" name="Rechteck 15"/>
          <p:cNvSpPr/>
          <p:nvPr/>
        </p:nvSpPr>
        <p:spPr>
          <a:xfrm>
            <a:off x="9192757" y="5671049"/>
            <a:ext cx="1554168" cy="660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ung 1"/>
          <p:cNvGrpSpPr/>
          <p:nvPr/>
        </p:nvGrpSpPr>
        <p:grpSpPr>
          <a:xfrm>
            <a:off x="2776451" y="1257410"/>
            <a:ext cx="4228874" cy="863168"/>
            <a:chOff x="1790514" y="5665002"/>
            <a:chExt cx="4367239" cy="908840"/>
          </a:xfrm>
        </p:grpSpPr>
        <p:pic>
          <p:nvPicPr>
            <p:cNvPr id="28" name="Bild 27"/>
            <p:cNvPicPr>
              <a:picLocks noChangeAspect="1"/>
            </p:cNvPicPr>
            <p:nvPr/>
          </p:nvPicPr>
          <p:blipFill rotWithShape="1">
            <a:blip r:embed="rId3"/>
            <a:srcRect r="46661"/>
            <a:stretch/>
          </p:blipFill>
          <p:spPr>
            <a:xfrm>
              <a:off x="1790514" y="5665002"/>
              <a:ext cx="2239165" cy="908840"/>
            </a:xfrm>
            <a:prstGeom prst="rect">
              <a:avLst/>
            </a:prstGeom>
          </p:spPr>
        </p:pic>
        <p:sp>
          <p:nvSpPr>
            <p:cNvPr id="29" name="Textfeld 28"/>
            <p:cNvSpPr txBox="1"/>
            <p:nvPr/>
          </p:nvSpPr>
          <p:spPr>
            <a:xfrm>
              <a:off x="3955828" y="6065636"/>
              <a:ext cx="938746" cy="38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Noise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856748" y="6067437"/>
              <a:ext cx="1301005" cy="38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Forcing</a:t>
              </a:r>
              <a:endParaRPr lang="de-DE" dirty="0"/>
            </a:p>
          </p:txBody>
        </p:sp>
        <p:pic>
          <p:nvPicPr>
            <p:cNvPr id="31" name="Bild 30"/>
            <p:cNvPicPr>
              <a:picLocks noChangeAspect="1"/>
            </p:cNvPicPr>
            <p:nvPr/>
          </p:nvPicPr>
          <p:blipFill rotWithShape="1">
            <a:blip r:embed="rId3"/>
            <a:srcRect l="45463" t="27313" r="46661"/>
            <a:stretch/>
          </p:blipFill>
          <p:spPr>
            <a:xfrm>
              <a:off x="4612784" y="5904068"/>
              <a:ext cx="330636" cy="660606"/>
            </a:xfrm>
            <a:prstGeom prst="rect">
              <a:avLst/>
            </a:prstGeom>
          </p:spPr>
        </p:pic>
      </p:grp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4"/>
          <a:srcRect l="3803" t="18187" r="3191" b="5581"/>
          <a:stretch/>
        </p:blipFill>
        <p:spPr>
          <a:xfrm>
            <a:off x="332553" y="2894983"/>
            <a:ext cx="5034900" cy="312014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28824" y="3102825"/>
            <a:ext cx="139476" cy="19000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000815" y="3044281"/>
            <a:ext cx="3226244" cy="483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011980" y="5118877"/>
            <a:ext cx="2699041" cy="2395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43537" y="5773430"/>
            <a:ext cx="2087187" cy="319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ung 17"/>
          <p:cNvGrpSpPr/>
          <p:nvPr/>
        </p:nvGrpSpPr>
        <p:grpSpPr>
          <a:xfrm>
            <a:off x="2919095" y="2991416"/>
            <a:ext cx="2148536" cy="952677"/>
            <a:chOff x="8036741" y="1323998"/>
            <a:chExt cx="2863969" cy="1269905"/>
          </a:xfrm>
        </p:grpSpPr>
        <p:pic>
          <p:nvPicPr>
            <p:cNvPr id="20" name="Bild 19"/>
            <p:cNvPicPr>
              <a:picLocks noChangeAspect="1"/>
            </p:cNvPicPr>
            <p:nvPr/>
          </p:nvPicPr>
          <p:blipFill rotWithShape="1">
            <a:blip r:embed="rId5"/>
            <a:srcRect l="56126" t="12512" r="14441" b="15382"/>
            <a:stretch/>
          </p:blipFill>
          <p:spPr>
            <a:xfrm>
              <a:off x="9229137" y="1468595"/>
              <a:ext cx="1368274" cy="915680"/>
            </a:xfrm>
            <a:prstGeom prst="rect">
              <a:avLst/>
            </a:prstGeom>
          </p:spPr>
        </p:pic>
        <p:pic>
          <p:nvPicPr>
            <p:cNvPr id="21" name="Bild 20"/>
            <p:cNvPicPr>
              <a:picLocks noChangeAspect="1"/>
            </p:cNvPicPr>
            <p:nvPr/>
          </p:nvPicPr>
          <p:blipFill rotWithShape="1">
            <a:blip r:embed="rId5"/>
            <a:srcRect r="76087"/>
            <a:stretch/>
          </p:blipFill>
          <p:spPr>
            <a:xfrm>
              <a:off x="8036741" y="1323998"/>
              <a:ext cx="1111654" cy="1269905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8365139" y="1518308"/>
              <a:ext cx="2535571" cy="9032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2813221" y="1043672"/>
            <a:ext cx="4709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/>
              <a:t>Stochastic</a:t>
            </a:r>
            <a:r>
              <a:rPr lang="de-DE" b="1" dirty="0"/>
              <a:t> </a:t>
            </a:r>
            <a:r>
              <a:rPr lang="de-DE" b="1" dirty="0" err="1"/>
              <a:t>climate</a:t>
            </a:r>
            <a:r>
              <a:rPr lang="de-DE" b="1" dirty="0"/>
              <a:t> </a:t>
            </a:r>
            <a:r>
              <a:rPr lang="de-DE" b="1" dirty="0" err="1"/>
              <a:t>model</a:t>
            </a:r>
            <a:r>
              <a:rPr lang="de-DE" b="1" dirty="0"/>
              <a:t> (Hasselmann, 1976)</a:t>
            </a:r>
          </a:p>
        </p:txBody>
      </p:sp>
      <p:pic>
        <p:nvPicPr>
          <p:cNvPr id="35" name="Picture 4" descr="scatterplot_lev1_Alk_6k_annual_seas_ran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b="8540"/>
          <a:stretch/>
        </p:blipFill>
        <p:spPr bwMode="auto">
          <a:xfrm>
            <a:off x="7809667" y="2577288"/>
            <a:ext cx="3117158" cy="29757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Bild 37"/>
          <p:cNvPicPr>
            <a:picLocks noChangeAspect="1"/>
          </p:cNvPicPr>
          <p:nvPr/>
        </p:nvPicPr>
        <p:blipFill rotWithShape="1">
          <a:blip r:embed="rId4"/>
          <a:srcRect l="15758" t="53129" r="71329" b="29779"/>
          <a:stretch/>
        </p:blipFill>
        <p:spPr>
          <a:xfrm>
            <a:off x="7248952" y="2970772"/>
            <a:ext cx="582423" cy="699568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 rotWithShape="1">
          <a:blip r:embed="rId4"/>
          <a:srcRect l="15552" t="22395" r="78763" b="68580"/>
          <a:stretch/>
        </p:blipFill>
        <p:spPr>
          <a:xfrm>
            <a:off x="9760035" y="5527095"/>
            <a:ext cx="422280" cy="506736"/>
          </a:xfrm>
          <a:prstGeom prst="rect">
            <a:avLst/>
          </a:prstGeom>
        </p:spPr>
      </p:pic>
      <p:pic>
        <p:nvPicPr>
          <p:cNvPr id="40" name="Bild 39"/>
          <p:cNvPicPr>
            <a:picLocks noChangeAspect="1"/>
          </p:cNvPicPr>
          <p:nvPr/>
        </p:nvPicPr>
        <p:blipFill rotWithShape="1">
          <a:blip r:embed="rId7"/>
          <a:srcRect l="78620" t="43772" r="14183"/>
          <a:stretch/>
        </p:blipFill>
        <p:spPr>
          <a:xfrm>
            <a:off x="9713897" y="4931504"/>
            <a:ext cx="208602" cy="453207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/>
        </p:nvPicPr>
        <p:blipFill rotWithShape="1">
          <a:blip r:embed="rId7"/>
          <a:srcRect t="20324" r="72098" b="32366"/>
          <a:stretch/>
        </p:blipFill>
        <p:spPr>
          <a:xfrm>
            <a:off x="8745061" y="4723482"/>
            <a:ext cx="808764" cy="381331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9609271" y="4609934"/>
            <a:ext cx="97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Forcing</a:t>
            </a:r>
            <a:endParaRPr lang="de-DE" dirty="0"/>
          </a:p>
        </p:txBody>
      </p:sp>
      <p:cxnSp>
        <p:nvCxnSpPr>
          <p:cNvPr id="43" name="Gerade Verbindung 42"/>
          <p:cNvCxnSpPr>
            <a:cxnSpLocks/>
          </p:cNvCxnSpPr>
          <p:nvPr/>
        </p:nvCxnSpPr>
        <p:spPr>
          <a:xfrm>
            <a:off x="9553826" y="4911520"/>
            <a:ext cx="8548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8860092" y="4572125"/>
            <a:ext cx="1793997" cy="68400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5927599" y="4270388"/>
            <a:ext cx="1912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Response </a:t>
            </a:r>
            <a:r>
              <a:rPr lang="de-DE" b="1" dirty="0" err="1">
                <a:solidFill>
                  <a:srgbClr val="0070C0"/>
                </a:solidFill>
              </a:rPr>
              <a:t>too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low</a:t>
            </a:r>
            <a:r>
              <a:rPr lang="de-DE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949034" y="1647639"/>
            <a:ext cx="273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Damping</a:t>
            </a:r>
            <a:r>
              <a:rPr lang="de-DE" dirty="0"/>
              <a:t>      </a:t>
            </a:r>
            <a:r>
              <a:rPr lang="de-DE" dirty="0" err="1"/>
              <a:t>too</a:t>
            </a:r>
            <a:r>
              <a:rPr lang="de-DE" dirty="0"/>
              <a:t> high </a:t>
            </a:r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 rotWithShape="1">
          <a:blip r:embed="rId7"/>
          <a:srcRect l="78620" t="43772" r="14183"/>
          <a:stretch/>
        </p:blipFill>
        <p:spPr>
          <a:xfrm>
            <a:off x="8922904" y="1684183"/>
            <a:ext cx="290452" cy="62740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61326" y="3435955"/>
            <a:ext cx="295422" cy="343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Bild 36"/>
          <p:cNvPicPr>
            <a:picLocks noChangeAspect="1"/>
          </p:cNvPicPr>
          <p:nvPr/>
        </p:nvPicPr>
        <p:blipFill rotWithShape="1">
          <a:blip r:embed="rId7"/>
          <a:srcRect t="20324" r="79235" b="41256"/>
          <a:stretch/>
        </p:blipFill>
        <p:spPr>
          <a:xfrm>
            <a:off x="7241749" y="3908988"/>
            <a:ext cx="501489" cy="309672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3198438" y="3879628"/>
            <a:ext cx="1889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Variance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too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low</a:t>
            </a:r>
            <a:r>
              <a:rPr lang="de-DE" b="1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50" name="Rechteck 49"/>
          <p:cNvSpPr/>
          <p:nvPr/>
        </p:nvSpPr>
        <p:spPr>
          <a:xfrm>
            <a:off x="10780305" y="112244"/>
            <a:ext cx="1374244" cy="429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46CF66-AD6F-604F-8058-2B83256529EB}"/>
              </a:ext>
            </a:extLst>
          </p:cNvPr>
          <p:cNvSpPr txBox="1"/>
          <p:nvPr/>
        </p:nvSpPr>
        <p:spPr>
          <a:xfrm>
            <a:off x="10746925" y="6550223"/>
            <a:ext cx="144507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Lohmann, 2018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3223B8-BDDB-D448-9885-E2954DED976F}"/>
              </a:ext>
            </a:extLst>
          </p:cNvPr>
          <p:cNvSpPr/>
          <p:nvPr/>
        </p:nvSpPr>
        <p:spPr>
          <a:xfrm>
            <a:off x="4072722" y="65080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(Fluctuation Dissipation Theorem)</a:t>
            </a:r>
            <a:br>
              <a:rPr lang="en-US" dirty="0"/>
            </a:br>
            <a:endParaRPr lang="de-DE" dirty="0"/>
          </a:p>
        </p:txBody>
      </p:sp>
      <p:pic>
        <p:nvPicPr>
          <p:cNvPr id="46" name="Bild 40">
            <a:extLst>
              <a:ext uri="{FF2B5EF4-FFF2-40B4-BE49-F238E27FC236}">
                <a16:creationId xmlns:a16="http://schemas.microsoft.com/office/drawing/2014/main" id="{977DAF64-AD8E-B74F-AF38-AF6984A4A7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27" t="13266" r="87436" b="45935"/>
          <a:stretch/>
        </p:blipFill>
        <p:spPr>
          <a:xfrm>
            <a:off x="9449970" y="4592715"/>
            <a:ext cx="227166" cy="328850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532CC24E-5093-B941-8780-6AA7A05B8149}"/>
              </a:ext>
            </a:extLst>
          </p:cNvPr>
          <p:cNvSpPr txBox="1"/>
          <p:nvPr/>
        </p:nvSpPr>
        <p:spPr>
          <a:xfrm>
            <a:off x="8010537" y="2486104"/>
            <a:ext cx="28788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/>
              <a:t>Holocene</a:t>
            </a:r>
            <a:r>
              <a:rPr lang="de-DE" b="1" dirty="0"/>
              <a:t> </a:t>
            </a:r>
            <a:r>
              <a:rPr lang="de-DE" b="1" dirty="0" err="1"/>
              <a:t>trends</a:t>
            </a:r>
            <a:endParaRPr lang="de-DE" b="1" dirty="0"/>
          </a:p>
        </p:txBody>
      </p:sp>
      <p:pic>
        <p:nvPicPr>
          <p:cNvPr id="52" name="Bild 36">
            <a:extLst>
              <a:ext uri="{FF2B5EF4-FFF2-40B4-BE49-F238E27FC236}">
                <a16:creationId xmlns:a16="http://schemas.microsoft.com/office/drawing/2014/main" id="{24648214-DA87-C345-8AA5-C0DCBD0D8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324" r="79235" b="41256"/>
          <a:stretch/>
        </p:blipFill>
        <p:spPr>
          <a:xfrm>
            <a:off x="9127229" y="5598103"/>
            <a:ext cx="501489" cy="30967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77757760-817C-1545-B93A-309F715DBBF2}"/>
              </a:ext>
            </a:extLst>
          </p:cNvPr>
          <p:cNvSpPr/>
          <p:nvPr/>
        </p:nvSpPr>
        <p:spPr>
          <a:xfrm>
            <a:off x="2645923" y="1006601"/>
            <a:ext cx="4961107" cy="12679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29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7687D7F-E6F0-CE40-9D6A-A56A08F9EE9F}"/>
              </a:ext>
            </a:extLst>
          </p:cNvPr>
          <p:cNvSpPr/>
          <p:nvPr/>
        </p:nvSpPr>
        <p:spPr>
          <a:xfrm>
            <a:off x="6618051" y="64928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And1mu, CC BY-SA 4.0, https://</a:t>
            </a:r>
            <a:r>
              <a:rPr lang="de-DE" sz="1200" dirty="0" err="1"/>
              <a:t>commons.wikimedia.org</a:t>
            </a:r>
            <a:r>
              <a:rPr lang="de-DE" sz="1200" dirty="0"/>
              <a:t>/</a:t>
            </a:r>
            <a:r>
              <a:rPr lang="de-DE" sz="1200" dirty="0" err="1"/>
              <a:t>w</a:t>
            </a:r>
            <a:r>
              <a:rPr lang="de-DE" sz="1200" dirty="0"/>
              <a:t>/</a:t>
            </a:r>
            <a:r>
              <a:rPr lang="de-DE" sz="1200" dirty="0" err="1"/>
              <a:t>index.php?curid</a:t>
            </a:r>
            <a:r>
              <a:rPr lang="de-DE" sz="1200" dirty="0"/>
              <a:t>=47864359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86B550-DFE9-3E41-9728-28D5494A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73" y="1855010"/>
            <a:ext cx="6261100" cy="41402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D407D02-07DF-184E-893E-68A3CE36CD0F}"/>
              </a:ext>
            </a:extLst>
          </p:cNvPr>
          <p:cNvSpPr txBox="1">
            <a:spLocks/>
          </p:cNvSpPr>
          <p:nvPr/>
        </p:nvSpPr>
        <p:spPr>
          <a:xfrm>
            <a:off x="1468766" y="148990"/>
            <a:ext cx="9199234" cy="465107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Arial" charset="0"/>
              </a:rPr>
              <a:t>Climate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variability</a:t>
            </a:r>
            <a:r>
              <a:rPr lang="en-US" dirty="0">
                <a:latin typeface="Arial" charset="0"/>
              </a:rPr>
              <a:t>  and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sensitivity</a:t>
            </a:r>
            <a:r>
              <a:rPr lang="en-US" dirty="0">
                <a:latin typeface="Arial" charset="0"/>
              </a:rPr>
              <a:t> are related</a:t>
            </a:r>
            <a:br>
              <a:rPr lang="en-US" dirty="0">
                <a:latin typeface="Arial" charset="0"/>
              </a:rPr>
            </a:b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EBFCA4-E4CF-7B4E-BB94-D76C859DFC86}"/>
              </a:ext>
            </a:extLst>
          </p:cNvPr>
          <p:cNvSpPr txBox="1"/>
          <p:nvPr/>
        </p:nvSpPr>
        <p:spPr>
          <a:xfrm>
            <a:off x="1597557" y="2912234"/>
            <a:ext cx="273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Damping</a:t>
            </a:r>
            <a:r>
              <a:rPr lang="de-DE" sz="2000" b="1" dirty="0"/>
              <a:t> 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8CC2C3-2A31-F54A-AF9B-185CF4E287C8}"/>
              </a:ext>
            </a:extLst>
          </p:cNvPr>
          <p:cNvSpPr txBox="1"/>
          <p:nvPr/>
        </p:nvSpPr>
        <p:spPr>
          <a:xfrm>
            <a:off x="5354594" y="1414648"/>
            <a:ext cx="1482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Response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BDF7A5-CA08-784D-ADC9-18DDD0C2A664}"/>
              </a:ext>
            </a:extLst>
          </p:cNvPr>
          <p:cNvSpPr txBox="1"/>
          <p:nvPr/>
        </p:nvSpPr>
        <p:spPr>
          <a:xfrm>
            <a:off x="7545858" y="1454900"/>
            <a:ext cx="1482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Variation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9913A01-9AAF-6443-9184-6F95F701DC77}"/>
              </a:ext>
            </a:extLst>
          </p:cNvPr>
          <p:cNvSpPr/>
          <p:nvPr/>
        </p:nvSpPr>
        <p:spPr>
          <a:xfrm>
            <a:off x="2441630" y="63757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(Fluctuation Dissipation Theorem)</a:t>
            </a:r>
            <a:br>
              <a:rPr lang="en-US" dirty="0"/>
            </a:b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30BD11-B883-D44D-BD79-85E28F48A4AC}"/>
              </a:ext>
            </a:extLst>
          </p:cNvPr>
          <p:cNvSpPr/>
          <p:nvPr/>
        </p:nvSpPr>
        <p:spPr>
          <a:xfrm>
            <a:off x="626076" y="4522479"/>
            <a:ext cx="2735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D = spring </a:t>
            </a:r>
            <a:r>
              <a:rPr lang="de-DE" sz="2000" b="1" dirty="0" err="1"/>
              <a:t>constant</a:t>
            </a:r>
            <a:endParaRPr lang="de-DE" sz="2000" b="1" dirty="0"/>
          </a:p>
          <a:p>
            <a:r>
              <a:rPr lang="de-DE" sz="2000" b="1" dirty="0"/>
              <a:t>s = </a:t>
            </a:r>
            <a:r>
              <a:rPr lang="de-DE" sz="2000" b="1" dirty="0" err="1"/>
              <a:t>deflection</a:t>
            </a:r>
            <a:endParaRPr lang="de-DE" sz="2000" b="1" dirty="0"/>
          </a:p>
          <a:p>
            <a:r>
              <a:rPr lang="de-DE" sz="2000" b="1" dirty="0"/>
              <a:t>Hookes Law: F = -D s</a:t>
            </a:r>
          </a:p>
        </p:txBody>
      </p:sp>
    </p:spTree>
    <p:extLst>
      <p:ext uri="{BB962C8B-B14F-4D97-AF65-F5344CB8AC3E}">
        <p14:creationId xmlns:p14="http://schemas.microsoft.com/office/powerpoint/2010/main" val="3859503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Macintosh PowerPoint</Application>
  <PresentationFormat>Breitbild</PresentationFormat>
  <Paragraphs>42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3</cp:revision>
  <dcterms:created xsi:type="dcterms:W3CDTF">2022-04-02T02:10:25Z</dcterms:created>
  <dcterms:modified xsi:type="dcterms:W3CDTF">2022-04-02T03:20:39Z</dcterms:modified>
</cp:coreProperties>
</file>