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277" r:id="rId3"/>
    <p:sldId id="276" r:id="rId4"/>
    <p:sldId id="287" r:id="rId5"/>
    <p:sldId id="286" r:id="rId6"/>
    <p:sldId id="285" r:id="rId7"/>
    <p:sldId id="288" r:id="rId8"/>
    <p:sldId id="27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Mancilla" initials="MM" lastIdx="1" clrIdx="0">
    <p:extLst>
      <p:ext uri="{19B8F6BF-5375-455C-9EA6-DF929625EA0E}">
        <p15:presenceInfo xmlns:p15="http://schemas.microsoft.com/office/powerpoint/2012/main" userId="S-1-5-21-1309645887-1840782998-3458234642-1171" providerId="AD"/>
      </p:ext>
    </p:extLst>
  </p:cmAuthor>
  <p:cmAuthor id="2" name="oscar almarza" initials="oa" lastIdx="4" clrIdx="1">
    <p:extLst>
      <p:ext uri="{19B8F6BF-5375-455C-9EA6-DF929625EA0E}">
        <p15:presenceInfo xmlns:p15="http://schemas.microsoft.com/office/powerpoint/2012/main" userId="a3d9eec33f870834" providerId="Windows Live"/>
      </p:ext>
    </p:extLst>
  </p:cmAuthor>
  <p:cmAuthor id="3" name="Valeska Herrera" initials="VH" lastIdx="2" clrIdx="2">
    <p:extLst>
      <p:ext uri="{19B8F6BF-5375-455C-9EA6-DF929625EA0E}">
        <p15:presenceInfo xmlns:p15="http://schemas.microsoft.com/office/powerpoint/2012/main" userId="S::valeska.herrera@bluegenomics.cl::a4c5c4aa-1adc-4c27-bfd0-c513b0c1589e" providerId="AD"/>
      </p:ext>
    </p:extLst>
  </p:cmAuthor>
  <p:cmAuthor id="4" name="Melanie Kaiser" initials="MK" lastIdx="20" clrIdx="3">
    <p:extLst>
      <p:ext uri="{19B8F6BF-5375-455C-9EA6-DF929625EA0E}">
        <p15:presenceInfo xmlns:p15="http://schemas.microsoft.com/office/powerpoint/2012/main" userId="2a831f117acac3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4" autoAdjust="0"/>
    <p:restoredTop sz="94472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7F54F-7293-4045-A2C8-3D0E723649B0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6D8FE-FEAD-424F-95A1-199ABB71B6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538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7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63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831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07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39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328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21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42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737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53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5732-7CBB-471A-8031-4B9637DA77EA}" type="datetimeFigureOut">
              <a:rPr lang="es-CL" smtClean="0"/>
              <a:t>11-02-2022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2774-FEDC-4CB0-B870-622FB54844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925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 descr="Diagonal hacia arriba ancha"/>
          <p:cNvSpPr>
            <a:spLocks noChangeArrowheads="1"/>
          </p:cNvSpPr>
          <p:nvPr/>
        </p:nvSpPr>
        <p:spPr bwMode="auto">
          <a:xfrm>
            <a:off x="4685568" y="502261"/>
            <a:ext cx="410308" cy="178778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095876" y="502261"/>
            <a:ext cx="1295400" cy="1896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CL" altLang="es-CL" sz="2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AutoShape 5" descr="Diagonal hacia abajo ancha"/>
          <p:cNvSpPr>
            <a:spLocks noChangeArrowheads="1"/>
          </p:cNvSpPr>
          <p:nvPr/>
        </p:nvSpPr>
        <p:spPr bwMode="auto">
          <a:xfrm>
            <a:off x="6391276" y="410547"/>
            <a:ext cx="533400" cy="364733"/>
          </a:xfrm>
          <a:prstGeom prst="rightArrow">
            <a:avLst>
              <a:gd name="adj1" fmla="val 50000"/>
              <a:gd name="adj2" fmla="val 93750"/>
            </a:avLst>
          </a:prstGeom>
          <a:pattFill prst="wdDnDiag">
            <a:fgClr>
              <a:schemeClr val="tx1"/>
            </a:fgClr>
            <a:bgClr>
              <a:srgbClr val="FFFFFF"/>
            </a:bgClr>
          </a:patt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83114" y="273296"/>
            <a:ext cx="685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 dirty="0"/>
              <a:t>1      </a:t>
            </a:r>
            <a:r>
              <a:rPr lang="es-ES" altLang="es-CL" sz="1000" b="1" dirty="0" smtClean="0"/>
              <a:t>  32</a:t>
            </a:r>
            <a:endParaRPr lang="es-ES" altLang="es-CL" sz="1000" b="1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215856" y="273296"/>
            <a:ext cx="937419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 dirty="0" smtClean="0"/>
              <a:t>444        462</a:t>
            </a:r>
            <a:endParaRPr lang="es-ES" altLang="es-CL" sz="1000" b="1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446713" y="449385"/>
            <a:ext cx="990601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200" b="1" i="1" dirty="0" err="1" smtClean="0"/>
              <a:t>wzx</a:t>
            </a:r>
            <a:endParaRPr lang="es-ES" altLang="es-CL" sz="1200" b="1" i="1" dirty="0"/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3038476" y="1111862"/>
            <a:ext cx="609600" cy="76200"/>
            <a:chOff x="960" y="1008"/>
            <a:chExt cx="384" cy="48"/>
          </a:xfrm>
        </p:grpSpPr>
        <p:sp>
          <p:nvSpPr>
            <p:cNvPr id="9612" name="Line 11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613" name="Rectangle 12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14" name="Rectangle 13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15" name="Rectangle 14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16" name="Rectangle 15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27" name="Group 16"/>
          <p:cNvGrpSpPr>
            <a:grpSpLocks/>
          </p:cNvGrpSpPr>
          <p:nvPr/>
        </p:nvGrpSpPr>
        <p:grpSpPr bwMode="auto">
          <a:xfrm>
            <a:off x="3648076" y="1111862"/>
            <a:ext cx="609600" cy="76200"/>
            <a:chOff x="960" y="1008"/>
            <a:chExt cx="384" cy="48"/>
          </a:xfrm>
        </p:grpSpPr>
        <p:sp>
          <p:nvSpPr>
            <p:cNvPr id="9607" name="Line 17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608" name="Rectangle 18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09" name="Rectangle 19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10" name="Rectangle 20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11" name="Rectangle 21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28" name="Group 22"/>
          <p:cNvGrpSpPr>
            <a:grpSpLocks/>
          </p:cNvGrpSpPr>
          <p:nvPr/>
        </p:nvGrpSpPr>
        <p:grpSpPr bwMode="auto">
          <a:xfrm>
            <a:off x="4257676" y="1111862"/>
            <a:ext cx="609600" cy="76200"/>
            <a:chOff x="960" y="1008"/>
            <a:chExt cx="384" cy="48"/>
          </a:xfrm>
        </p:grpSpPr>
        <p:sp>
          <p:nvSpPr>
            <p:cNvPr id="9602" name="Line 23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603" name="Rectangle 24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04" name="Rectangle 25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05" name="Rectangle 26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06" name="Rectangle 27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29" name="Group 28"/>
          <p:cNvGrpSpPr>
            <a:grpSpLocks/>
          </p:cNvGrpSpPr>
          <p:nvPr/>
        </p:nvGrpSpPr>
        <p:grpSpPr bwMode="auto">
          <a:xfrm>
            <a:off x="4867276" y="1111862"/>
            <a:ext cx="609600" cy="76200"/>
            <a:chOff x="960" y="1008"/>
            <a:chExt cx="384" cy="48"/>
          </a:xfrm>
        </p:grpSpPr>
        <p:sp>
          <p:nvSpPr>
            <p:cNvPr id="9597" name="Line 29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98" name="Rectangle 30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99" name="Rectangle 31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00" name="Rectangle 32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601" name="Rectangle 33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30" name="Group 34"/>
          <p:cNvGrpSpPr>
            <a:grpSpLocks/>
          </p:cNvGrpSpPr>
          <p:nvPr/>
        </p:nvGrpSpPr>
        <p:grpSpPr bwMode="auto">
          <a:xfrm>
            <a:off x="5476876" y="1111862"/>
            <a:ext cx="609600" cy="76200"/>
            <a:chOff x="960" y="1008"/>
            <a:chExt cx="384" cy="48"/>
          </a:xfrm>
        </p:grpSpPr>
        <p:sp>
          <p:nvSpPr>
            <p:cNvPr id="9592" name="Line 35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93" name="Rectangle 36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94" name="Rectangle 37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95" name="Rectangle 38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96" name="Rectangle 39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31" name="Group 40"/>
          <p:cNvGrpSpPr>
            <a:grpSpLocks/>
          </p:cNvGrpSpPr>
          <p:nvPr/>
        </p:nvGrpSpPr>
        <p:grpSpPr bwMode="auto">
          <a:xfrm>
            <a:off x="6086476" y="1111862"/>
            <a:ext cx="609600" cy="76200"/>
            <a:chOff x="960" y="1008"/>
            <a:chExt cx="384" cy="48"/>
          </a:xfrm>
        </p:grpSpPr>
        <p:sp>
          <p:nvSpPr>
            <p:cNvPr id="9587" name="Line 41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88" name="Rectangle 42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89" name="Rectangle 43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90" name="Rectangle 44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91" name="Rectangle 45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32" name="Group 46"/>
          <p:cNvGrpSpPr>
            <a:grpSpLocks/>
          </p:cNvGrpSpPr>
          <p:nvPr/>
        </p:nvGrpSpPr>
        <p:grpSpPr bwMode="auto">
          <a:xfrm>
            <a:off x="6696076" y="1111862"/>
            <a:ext cx="609600" cy="76200"/>
            <a:chOff x="960" y="1008"/>
            <a:chExt cx="384" cy="48"/>
          </a:xfrm>
        </p:grpSpPr>
        <p:sp>
          <p:nvSpPr>
            <p:cNvPr id="9582" name="Line 47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83" name="Rectangle 48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84" name="Rectangle 49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85" name="Rectangle 50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86" name="Rectangle 51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33" name="Group 52"/>
          <p:cNvGrpSpPr>
            <a:grpSpLocks/>
          </p:cNvGrpSpPr>
          <p:nvPr/>
        </p:nvGrpSpPr>
        <p:grpSpPr bwMode="auto">
          <a:xfrm>
            <a:off x="7305676" y="1111862"/>
            <a:ext cx="609600" cy="76200"/>
            <a:chOff x="960" y="1008"/>
            <a:chExt cx="384" cy="48"/>
          </a:xfrm>
        </p:grpSpPr>
        <p:sp>
          <p:nvSpPr>
            <p:cNvPr id="9577" name="Line 53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78" name="Rectangle 54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79" name="Rectangle 55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80" name="Rectangle 56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81" name="Rectangle 57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34" name="Group 58"/>
          <p:cNvGrpSpPr>
            <a:grpSpLocks/>
          </p:cNvGrpSpPr>
          <p:nvPr/>
        </p:nvGrpSpPr>
        <p:grpSpPr bwMode="auto">
          <a:xfrm>
            <a:off x="7915276" y="1111862"/>
            <a:ext cx="609600" cy="76200"/>
            <a:chOff x="960" y="1008"/>
            <a:chExt cx="384" cy="48"/>
          </a:xfrm>
        </p:grpSpPr>
        <p:sp>
          <p:nvSpPr>
            <p:cNvPr id="9572" name="Line 59"/>
            <p:cNvSpPr>
              <a:spLocks noChangeShapeType="1"/>
            </p:cNvSpPr>
            <p:nvPr/>
          </p:nvSpPr>
          <p:spPr bwMode="auto">
            <a:xfrm>
              <a:off x="960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73" name="Rectangle 60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74" name="Rectangle 61"/>
            <p:cNvSpPr>
              <a:spLocks noChangeArrowheads="1"/>
            </p:cNvSpPr>
            <p:nvPr/>
          </p:nvSpPr>
          <p:spPr bwMode="auto">
            <a:xfrm>
              <a:off x="1104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75" name="Rectangle 62"/>
            <p:cNvSpPr>
              <a:spLocks noChangeArrowheads="1"/>
            </p:cNvSpPr>
            <p:nvPr/>
          </p:nvSpPr>
          <p:spPr bwMode="auto">
            <a:xfrm>
              <a:off x="1200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76" name="Rectangle 63"/>
            <p:cNvSpPr>
              <a:spLocks noChangeArrowheads="1"/>
            </p:cNvSpPr>
            <p:nvPr/>
          </p:nvSpPr>
          <p:spPr bwMode="auto">
            <a:xfrm>
              <a:off x="1296" y="1008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9235" name="Line 64"/>
          <p:cNvSpPr>
            <a:spLocks noChangeShapeType="1"/>
          </p:cNvSpPr>
          <p:nvPr/>
        </p:nvSpPr>
        <p:spPr bwMode="auto">
          <a:xfrm>
            <a:off x="8524876" y="1111862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9236" name="Group 65"/>
          <p:cNvGrpSpPr>
            <a:grpSpLocks/>
          </p:cNvGrpSpPr>
          <p:nvPr/>
        </p:nvGrpSpPr>
        <p:grpSpPr bwMode="auto">
          <a:xfrm>
            <a:off x="3038476" y="1569062"/>
            <a:ext cx="609600" cy="76200"/>
            <a:chOff x="960" y="1296"/>
            <a:chExt cx="384" cy="48"/>
          </a:xfrm>
        </p:grpSpPr>
        <p:sp>
          <p:nvSpPr>
            <p:cNvPr id="9567" name="Line 66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68" name="Rectangle 67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69" name="Rectangle 68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70" name="Rectangle 69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71" name="Rectangle 70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37" name="Group 71"/>
          <p:cNvGrpSpPr>
            <a:grpSpLocks/>
          </p:cNvGrpSpPr>
          <p:nvPr/>
        </p:nvGrpSpPr>
        <p:grpSpPr bwMode="auto">
          <a:xfrm>
            <a:off x="3648076" y="1569062"/>
            <a:ext cx="609600" cy="76200"/>
            <a:chOff x="960" y="1296"/>
            <a:chExt cx="384" cy="48"/>
          </a:xfrm>
        </p:grpSpPr>
        <p:sp>
          <p:nvSpPr>
            <p:cNvPr id="9562" name="Line 72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63" name="Rectangle 73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64" name="Rectangle 74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65" name="Rectangle 75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66" name="Rectangle 76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38" name="Group 77"/>
          <p:cNvGrpSpPr>
            <a:grpSpLocks/>
          </p:cNvGrpSpPr>
          <p:nvPr/>
        </p:nvGrpSpPr>
        <p:grpSpPr bwMode="auto">
          <a:xfrm>
            <a:off x="4257676" y="1569062"/>
            <a:ext cx="609600" cy="76200"/>
            <a:chOff x="960" y="1296"/>
            <a:chExt cx="384" cy="48"/>
          </a:xfrm>
        </p:grpSpPr>
        <p:sp>
          <p:nvSpPr>
            <p:cNvPr id="9557" name="Line 78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58" name="Rectangle 79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59" name="Rectangle 80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60" name="Rectangle 81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61" name="Rectangle 82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39" name="Group 83"/>
          <p:cNvGrpSpPr>
            <a:grpSpLocks/>
          </p:cNvGrpSpPr>
          <p:nvPr/>
        </p:nvGrpSpPr>
        <p:grpSpPr bwMode="auto">
          <a:xfrm>
            <a:off x="4867276" y="1569062"/>
            <a:ext cx="609600" cy="76200"/>
            <a:chOff x="960" y="1296"/>
            <a:chExt cx="384" cy="48"/>
          </a:xfrm>
        </p:grpSpPr>
        <p:sp>
          <p:nvSpPr>
            <p:cNvPr id="9552" name="Line 84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53" name="Rectangle 85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54" name="Rectangle 86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55" name="Rectangle 87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56" name="Rectangle 88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40" name="Group 89"/>
          <p:cNvGrpSpPr>
            <a:grpSpLocks/>
          </p:cNvGrpSpPr>
          <p:nvPr/>
        </p:nvGrpSpPr>
        <p:grpSpPr bwMode="auto">
          <a:xfrm>
            <a:off x="5476876" y="1569062"/>
            <a:ext cx="609600" cy="76200"/>
            <a:chOff x="960" y="1296"/>
            <a:chExt cx="384" cy="48"/>
          </a:xfrm>
        </p:grpSpPr>
        <p:sp>
          <p:nvSpPr>
            <p:cNvPr id="9547" name="Line 90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48" name="Rectangle 91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49" name="Rectangle 92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50" name="Rectangle 93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51" name="Rectangle 94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41" name="Group 95"/>
          <p:cNvGrpSpPr>
            <a:grpSpLocks/>
          </p:cNvGrpSpPr>
          <p:nvPr/>
        </p:nvGrpSpPr>
        <p:grpSpPr bwMode="auto">
          <a:xfrm>
            <a:off x="6086476" y="1569062"/>
            <a:ext cx="609600" cy="76200"/>
            <a:chOff x="960" y="1296"/>
            <a:chExt cx="384" cy="48"/>
          </a:xfrm>
        </p:grpSpPr>
        <p:sp>
          <p:nvSpPr>
            <p:cNvPr id="9542" name="Line 96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43" name="Rectangle 97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44" name="Rectangle 98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45" name="Rectangle 99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46" name="Rectangle 100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42" name="Group 101"/>
          <p:cNvGrpSpPr>
            <a:grpSpLocks/>
          </p:cNvGrpSpPr>
          <p:nvPr/>
        </p:nvGrpSpPr>
        <p:grpSpPr bwMode="auto">
          <a:xfrm>
            <a:off x="6696076" y="1569062"/>
            <a:ext cx="609600" cy="76200"/>
            <a:chOff x="960" y="1296"/>
            <a:chExt cx="384" cy="48"/>
          </a:xfrm>
        </p:grpSpPr>
        <p:sp>
          <p:nvSpPr>
            <p:cNvPr id="9537" name="Line 102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38" name="Rectangle 103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39" name="Rectangle 104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40" name="Rectangle 105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41" name="Rectangle 106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43" name="Group 107"/>
          <p:cNvGrpSpPr>
            <a:grpSpLocks/>
          </p:cNvGrpSpPr>
          <p:nvPr/>
        </p:nvGrpSpPr>
        <p:grpSpPr bwMode="auto">
          <a:xfrm>
            <a:off x="7305676" y="1569062"/>
            <a:ext cx="609600" cy="76200"/>
            <a:chOff x="960" y="1296"/>
            <a:chExt cx="384" cy="48"/>
          </a:xfrm>
        </p:grpSpPr>
        <p:sp>
          <p:nvSpPr>
            <p:cNvPr id="9532" name="Line 108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33" name="Rectangle 109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34" name="Rectangle 110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35" name="Rectangle 111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36" name="Rectangle 112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44" name="Group 113"/>
          <p:cNvGrpSpPr>
            <a:grpSpLocks/>
          </p:cNvGrpSpPr>
          <p:nvPr/>
        </p:nvGrpSpPr>
        <p:grpSpPr bwMode="auto">
          <a:xfrm>
            <a:off x="7915276" y="1569062"/>
            <a:ext cx="609600" cy="76200"/>
            <a:chOff x="960" y="1296"/>
            <a:chExt cx="384" cy="48"/>
          </a:xfrm>
        </p:grpSpPr>
        <p:sp>
          <p:nvSpPr>
            <p:cNvPr id="9527" name="Line 114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28" name="Rectangle 115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29" name="Rectangle 116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30" name="Rectangle 117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31" name="Rectangle 118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9245" name="Line 119"/>
          <p:cNvSpPr>
            <a:spLocks noChangeShapeType="1"/>
          </p:cNvSpPr>
          <p:nvPr/>
        </p:nvSpPr>
        <p:spPr bwMode="auto">
          <a:xfrm>
            <a:off x="8524876" y="1645262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9246" name="Group 120"/>
          <p:cNvGrpSpPr>
            <a:grpSpLocks/>
          </p:cNvGrpSpPr>
          <p:nvPr/>
        </p:nvGrpSpPr>
        <p:grpSpPr bwMode="auto">
          <a:xfrm>
            <a:off x="3038476" y="1569062"/>
            <a:ext cx="609600" cy="76200"/>
            <a:chOff x="960" y="1296"/>
            <a:chExt cx="384" cy="48"/>
          </a:xfrm>
        </p:grpSpPr>
        <p:sp>
          <p:nvSpPr>
            <p:cNvPr id="9522" name="Line 121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23" name="Rectangle 122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24" name="Rectangle 123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25" name="Rectangle 124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26" name="Rectangle 125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47" name="Group 126"/>
          <p:cNvGrpSpPr>
            <a:grpSpLocks/>
          </p:cNvGrpSpPr>
          <p:nvPr/>
        </p:nvGrpSpPr>
        <p:grpSpPr bwMode="auto">
          <a:xfrm>
            <a:off x="3352800" y="1417283"/>
            <a:ext cx="838200" cy="76200"/>
            <a:chOff x="1056" y="1200"/>
            <a:chExt cx="528" cy="48"/>
          </a:xfrm>
        </p:grpSpPr>
        <p:grpSp>
          <p:nvGrpSpPr>
            <p:cNvPr id="9515" name="Group 127"/>
            <p:cNvGrpSpPr>
              <a:grpSpLocks/>
            </p:cNvGrpSpPr>
            <p:nvPr/>
          </p:nvGrpSpPr>
          <p:grpSpPr bwMode="auto">
            <a:xfrm>
              <a:off x="1056" y="1200"/>
              <a:ext cx="384" cy="48"/>
              <a:chOff x="960" y="1008"/>
              <a:chExt cx="384" cy="48"/>
            </a:xfrm>
          </p:grpSpPr>
          <p:sp>
            <p:nvSpPr>
              <p:cNvPr id="9517" name="Line 128"/>
              <p:cNvSpPr>
                <a:spLocks noChangeShapeType="1"/>
              </p:cNvSpPr>
              <p:nvPr/>
            </p:nvSpPr>
            <p:spPr bwMode="auto">
              <a:xfrm>
                <a:off x="960" y="100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66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9518" name="Rectangle 129"/>
              <p:cNvSpPr>
                <a:spLocks noChangeArrowheads="1"/>
              </p:cNvSpPr>
              <p:nvPr/>
            </p:nvSpPr>
            <p:spPr bwMode="auto">
              <a:xfrm>
                <a:off x="1008" y="1008"/>
                <a:ext cx="48" cy="48"/>
              </a:xfrm>
              <a:prstGeom prst="rect">
                <a:avLst/>
              </a:prstGeom>
              <a:solidFill>
                <a:srgbClr val="6666FF"/>
              </a:solidFill>
              <a:ln w="9525">
                <a:solidFill>
                  <a:srgbClr val="66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9519" name="Rectangle 130"/>
              <p:cNvSpPr>
                <a:spLocks noChangeArrowheads="1"/>
              </p:cNvSpPr>
              <p:nvPr/>
            </p:nvSpPr>
            <p:spPr bwMode="auto">
              <a:xfrm>
                <a:off x="1104" y="1008"/>
                <a:ext cx="48" cy="48"/>
              </a:xfrm>
              <a:prstGeom prst="rect">
                <a:avLst/>
              </a:prstGeom>
              <a:solidFill>
                <a:srgbClr val="6666FF"/>
              </a:solidFill>
              <a:ln w="9525">
                <a:solidFill>
                  <a:srgbClr val="66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9520" name="Rectangle 131"/>
              <p:cNvSpPr>
                <a:spLocks noChangeArrowheads="1"/>
              </p:cNvSpPr>
              <p:nvPr/>
            </p:nvSpPr>
            <p:spPr bwMode="auto">
              <a:xfrm>
                <a:off x="1200" y="1008"/>
                <a:ext cx="48" cy="48"/>
              </a:xfrm>
              <a:prstGeom prst="rect">
                <a:avLst/>
              </a:prstGeom>
              <a:solidFill>
                <a:srgbClr val="6666FF"/>
              </a:solidFill>
              <a:ln w="9525">
                <a:solidFill>
                  <a:srgbClr val="66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9521" name="Rectangle 132"/>
              <p:cNvSpPr>
                <a:spLocks noChangeArrowheads="1"/>
              </p:cNvSpPr>
              <p:nvPr/>
            </p:nvSpPr>
            <p:spPr bwMode="auto">
              <a:xfrm>
                <a:off x="1296" y="1008"/>
                <a:ext cx="48" cy="48"/>
              </a:xfrm>
              <a:prstGeom prst="rect">
                <a:avLst/>
              </a:prstGeom>
              <a:solidFill>
                <a:srgbClr val="6666FF"/>
              </a:solidFill>
              <a:ln w="9525">
                <a:solidFill>
                  <a:srgbClr val="66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</p:grpSp>
        <p:sp>
          <p:nvSpPr>
            <p:cNvPr id="9516" name="Line 133"/>
            <p:cNvSpPr>
              <a:spLocks noChangeShapeType="1"/>
            </p:cNvSpPr>
            <p:nvPr/>
          </p:nvSpPr>
          <p:spPr bwMode="auto">
            <a:xfrm>
              <a:off x="1440" y="1200"/>
              <a:ext cx="144" cy="0"/>
            </a:xfrm>
            <a:prstGeom prst="line">
              <a:avLst/>
            </a:prstGeom>
            <a:noFill/>
            <a:ln w="9525">
              <a:solidFill>
                <a:srgbClr val="66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9248" name="Text Box 134"/>
          <p:cNvSpPr txBox="1">
            <a:spLocks noChangeArrowheads="1"/>
          </p:cNvSpPr>
          <p:nvPr/>
        </p:nvSpPr>
        <p:spPr bwMode="auto">
          <a:xfrm>
            <a:off x="2631612" y="1315722"/>
            <a:ext cx="73547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 i="1" dirty="0" smtClean="0">
                <a:solidFill>
                  <a:srgbClr val="6666FF"/>
                </a:solidFill>
                <a:latin typeface="Comic Sans MS" panose="030F0702030302020204" pitchFamily="66" charset="0"/>
              </a:rPr>
              <a:t>wzx</a:t>
            </a:r>
            <a:r>
              <a:rPr lang="es-ES" altLang="es-CL" sz="1000" b="1" dirty="0" smtClean="0">
                <a:solidFill>
                  <a:srgbClr val="6666FF"/>
                </a:solidFill>
                <a:latin typeface="Comic Sans MS" panose="030F0702030302020204" pitchFamily="66" charset="0"/>
              </a:rPr>
              <a:t>_</a:t>
            </a:r>
            <a:r>
              <a:rPr lang="es-ES" altLang="es-CL" sz="1200" b="1" dirty="0" smtClean="0">
                <a:solidFill>
                  <a:srgbClr val="6666FF"/>
                </a:solidFill>
                <a:latin typeface="Comic Sans MS" panose="030F0702030302020204" pitchFamily="66" charset="0"/>
              </a:rPr>
              <a:t>F1</a:t>
            </a:r>
            <a:endParaRPr lang="es-ES" altLang="es-CL" sz="1200" b="1" dirty="0">
              <a:solidFill>
                <a:srgbClr val="6666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249" name="Group 135"/>
          <p:cNvGrpSpPr>
            <a:grpSpLocks/>
          </p:cNvGrpSpPr>
          <p:nvPr/>
        </p:nvGrpSpPr>
        <p:grpSpPr bwMode="auto">
          <a:xfrm>
            <a:off x="4418309" y="1237443"/>
            <a:ext cx="762000" cy="76200"/>
            <a:chOff x="864" y="1536"/>
            <a:chExt cx="480" cy="48"/>
          </a:xfrm>
        </p:grpSpPr>
        <p:sp>
          <p:nvSpPr>
            <p:cNvPr id="9509" name="Line 136"/>
            <p:cNvSpPr>
              <a:spLocks noChangeShapeType="1"/>
            </p:cNvSpPr>
            <p:nvPr/>
          </p:nvSpPr>
          <p:spPr bwMode="auto">
            <a:xfrm>
              <a:off x="960" y="1584"/>
              <a:ext cx="384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510" name="Rectangle 137"/>
            <p:cNvSpPr>
              <a:spLocks noChangeArrowheads="1"/>
            </p:cNvSpPr>
            <p:nvPr/>
          </p:nvSpPr>
          <p:spPr bwMode="auto">
            <a:xfrm>
              <a:off x="1008" y="153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11" name="Rectangle 138"/>
            <p:cNvSpPr>
              <a:spLocks noChangeArrowheads="1"/>
            </p:cNvSpPr>
            <p:nvPr/>
          </p:nvSpPr>
          <p:spPr bwMode="auto">
            <a:xfrm>
              <a:off x="1104" y="153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12" name="Rectangle 139"/>
            <p:cNvSpPr>
              <a:spLocks noChangeArrowheads="1"/>
            </p:cNvSpPr>
            <p:nvPr/>
          </p:nvSpPr>
          <p:spPr bwMode="auto">
            <a:xfrm>
              <a:off x="1200" y="153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13" name="Rectangle 140"/>
            <p:cNvSpPr>
              <a:spLocks noChangeArrowheads="1"/>
            </p:cNvSpPr>
            <p:nvPr/>
          </p:nvSpPr>
          <p:spPr bwMode="auto">
            <a:xfrm>
              <a:off x="1296" y="153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14" name="Line 141"/>
            <p:cNvSpPr>
              <a:spLocks noChangeShapeType="1"/>
            </p:cNvSpPr>
            <p:nvPr/>
          </p:nvSpPr>
          <p:spPr bwMode="auto">
            <a:xfrm flipH="1">
              <a:off x="864" y="1584"/>
              <a:ext cx="144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9250" name="Text Box 142"/>
          <p:cNvSpPr txBox="1">
            <a:spLocks noChangeArrowheads="1"/>
          </p:cNvSpPr>
          <p:nvPr/>
        </p:nvSpPr>
        <p:spPr bwMode="auto">
          <a:xfrm>
            <a:off x="4583698" y="814122"/>
            <a:ext cx="1066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 i="1" dirty="0" smtClean="0">
                <a:solidFill>
                  <a:srgbClr val="FF9900"/>
                </a:solidFill>
                <a:latin typeface="Comic Sans MS" panose="030F0702030302020204" pitchFamily="66" charset="0"/>
              </a:rPr>
              <a:t>wzx</a:t>
            </a:r>
            <a:r>
              <a:rPr lang="es-ES" altLang="es-CL" sz="1000" b="1" dirty="0" smtClean="0">
                <a:solidFill>
                  <a:srgbClr val="FF9900"/>
                </a:solidFill>
                <a:latin typeface="Comic Sans MS" panose="030F0702030302020204" pitchFamily="66" charset="0"/>
              </a:rPr>
              <a:t>_</a:t>
            </a:r>
            <a:r>
              <a:rPr lang="es-ES" altLang="es-CL" sz="1200" b="1" dirty="0" smtClean="0">
                <a:solidFill>
                  <a:srgbClr val="FF9900"/>
                </a:solidFill>
                <a:latin typeface="Comic Sans MS" panose="030F0702030302020204" pitchFamily="66" charset="0"/>
              </a:rPr>
              <a:t>R2</a:t>
            </a:r>
            <a:endParaRPr lang="es-ES" altLang="es-CL" sz="1200" b="1" dirty="0">
              <a:solidFill>
                <a:srgbClr val="FF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51" name="Text Box 143"/>
          <p:cNvSpPr txBox="1">
            <a:spLocks noChangeArrowheads="1"/>
          </p:cNvSpPr>
          <p:nvPr/>
        </p:nvSpPr>
        <p:spPr bwMode="auto">
          <a:xfrm>
            <a:off x="4105276" y="883263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>
                <a:solidFill>
                  <a:srgbClr val="99CC00"/>
                </a:solidFill>
              </a:rPr>
              <a:t>ATG</a:t>
            </a:r>
          </a:p>
        </p:txBody>
      </p:sp>
      <p:grpSp>
        <p:nvGrpSpPr>
          <p:cNvPr id="9252" name="Group 144"/>
          <p:cNvGrpSpPr>
            <a:grpSpLocks/>
          </p:cNvGrpSpPr>
          <p:nvPr/>
        </p:nvGrpSpPr>
        <p:grpSpPr bwMode="auto">
          <a:xfrm>
            <a:off x="6400800" y="1418990"/>
            <a:ext cx="838200" cy="76200"/>
            <a:chOff x="1056" y="1200"/>
            <a:chExt cx="528" cy="48"/>
          </a:xfrm>
        </p:grpSpPr>
        <p:grpSp>
          <p:nvGrpSpPr>
            <p:cNvPr id="9502" name="Group 145"/>
            <p:cNvGrpSpPr>
              <a:grpSpLocks/>
            </p:cNvGrpSpPr>
            <p:nvPr/>
          </p:nvGrpSpPr>
          <p:grpSpPr bwMode="auto">
            <a:xfrm>
              <a:off x="1056" y="1200"/>
              <a:ext cx="384" cy="48"/>
              <a:chOff x="960" y="1008"/>
              <a:chExt cx="384" cy="48"/>
            </a:xfrm>
          </p:grpSpPr>
          <p:sp>
            <p:nvSpPr>
              <p:cNvPr id="9504" name="Line 146"/>
              <p:cNvSpPr>
                <a:spLocks noChangeShapeType="1"/>
              </p:cNvSpPr>
              <p:nvPr/>
            </p:nvSpPr>
            <p:spPr bwMode="auto">
              <a:xfrm>
                <a:off x="960" y="100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9505" name="Rectangle 147"/>
              <p:cNvSpPr>
                <a:spLocks noChangeArrowheads="1"/>
              </p:cNvSpPr>
              <p:nvPr/>
            </p:nvSpPr>
            <p:spPr bwMode="auto">
              <a:xfrm>
                <a:off x="1008" y="1008"/>
                <a:ext cx="48" cy="4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rgbClr val="66FF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9506" name="Rectangle 148"/>
              <p:cNvSpPr>
                <a:spLocks noChangeArrowheads="1"/>
              </p:cNvSpPr>
              <p:nvPr/>
            </p:nvSpPr>
            <p:spPr bwMode="auto">
              <a:xfrm>
                <a:off x="1104" y="1008"/>
                <a:ext cx="48" cy="4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rgbClr val="66FF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9507" name="Rectangle 149"/>
              <p:cNvSpPr>
                <a:spLocks noChangeArrowheads="1"/>
              </p:cNvSpPr>
              <p:nvPr/>
            </p:nvSpPr>
            <p:spPr bwMode="auto">
              <a:xfrm>
                <a:off x="1200" y="1008"/>
                <a:ext cx="48" cy="4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rgbClr val="66FF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9508" name="Rectangle 150"/>
              <p:cNvSpPr>
                <a:spLocks noChangeArrowheads="1"/>
              </p:cNvSpPr>
              <p:nvPr/>
            </p:nvSpPr>
            <p:spPr bwMode="auto">
              <a:xfrm>
                <a:off x="1296" y="1008"/>
                <a:ext cx="48" cy="48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rgbClr val="66FF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</p:grpSp>
        <p:sp>
          <p:nvSpPr>
            <p:cNvPr id="9503" name="Line 151"/>
            <p:cNvSpPr>
              <a:spLocks noChangeShapeType="1"/>
            </p:cNvSpPr>
            <p:nvPr/>
          </p:nvSpPr>
          <p:spPr bwMode="auto">
            <a:xfrm>
              <a:off x="1440" y="1200"/>
              <a:ext cx="144" cy="0"/>
            </a:xfrm>
            <a:prstGeom prst="line">
              <a:avLst/>
            </a:prstGeom>
            <a:noFill/>
            <a:ln w="9525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9253" name="Group 152"/>
          <p:cNvGrpSpPr>
            <a:grpSpLocks/>
          </p:cNvGrpSpPr>
          <p:nvPr/>
        </p:nvGrpSpPr>
        <p:grpSpPr bwMode="auto">
          <a:xfrm rot="2326674">
            <a:off x="5974173" y="1274426"/>
            <a:ext cx="457200" cy="76200"/>
            <a:chOff x="2784" y="2208"/>
            <a:chExt cx="288" cy="48"/>
          </a:xfrm>
        </p:grpSpPr>
        <p:sp>
          <p:nvSpPr>
            <p:cNvPr id="9498" name="Line 153"/>
            <p:cNvSpPr>
              <a:spLocks noChangeShapeType="1"/>
            </p:cNvSpPr>
            <p:nvPr/>
          </p:nvSpPr>
          <p:spPr bwMode="auto">
            <a:xfrm>
              <a:off x="2784" y="2208"/>
              <a:ext cx="288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99" name="Rectangle 154"/>
            <p:cNvSpPr>
              <a:spLocks noChangeArrowheads="1"/>
            </p:cNvSpPr>
            <p:nvPr/>
          </p:nvSpPr>
          <p:spPr bwMode="auto">
            <a:xfrm>
              <a:off x="3024" y="220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00" name="Rectangle 155"/>
            <p:cNvSpPr>
              <a:spLocks noChangeArrowheads="1"/>
            </p:cNvSpPr>
            <p:nvPr/>
          </p:nvSpPr>
          <p:spPr bwMode="auto">
            <a:xfrm>
              <a:off x="2928" y="220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501" name="Rectangle 156"/>
            <p:cNvSpPr>
              <a:spLocks noChangeArrowheads="1"/>
            </p:cNvSpPr>
            <p:nvPr/>
          </p:nvSpPr>
          <p:spPr bwMode="auto">
            <a:xfrm>
              <a:off x="2832" y="220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54" name="Group 157"/>
          <p:cNvGrpSpPr>
            <a:grpSpLocks/>
          </p:cNvGrpSpPr>
          <p:nvPr/>
        </p:nvGrpSpPr>
        <p:grpSpPr bwMode="auto">
          <a:xfrm>
            <a:off x="7455695" y="1256324"/>
            <a:ext cx="762000" cy="76200"/>
            <a:chOff x="864" y="1536"/>
            <a:chExt cx="480" cy="48"/>
          </a:xfrm>
        </p:grpSpPr>
        <p:sp>
          <p:nvSpPr>
            <p:cNvPr id="9492" name="Line 158"/>
            <p:cNvSpPr>
              <a:spLocks noChangeShapeType="1"/>
            </p:cNvSpPr>
            <p:nvPr/>
          </p:nvSpPr>
          <p:spPr bwMode="auto">
            <a:xfrm>
              <a:off x="960" y="1584"/>
              <a:ext cx="384" cy="0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93" name="Rectangle 159"/>
            <p:cNvSpPr>
              <a:spLocks noChangeArrowheads="1"/>
            </p:cNvSpPr>
            <p:nvPr/>
          </p:nvSpPr>
          <p:spPr bwMode="auto">
            <a:xfrm>
              <a:off x="1008" y="153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94" name="Rectangle 160"/>
            <p:cNvSpPr>
              <a:spLocks noChangeArrowheads="1"/>
            </p:cNvSpPr>
            <p:nvPr/>
          </p:nvSpPr>
          <p:spPr bwMode="auto">
            <a:xfrm>
              <a:off x="1104" y="153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95" name="Rectangle 161"/>
            <p:cNvSpPr>
              <a:spLocks noChangeArrowheads="1"/>
            </p:cNvSpPr>
            <p:nvPr/>
          </p:nvSpPr>
          <p:spPr bwMode="auto">
            <a:xfrm>
              <a:off x="1200" y="153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96" name="Rectangle 162"/>
            <p:cNvSpPr>
              <a:spLocks noChangeArrowheads="1"/>
            </p:cNvSpPr>
            <p:nvPr/>
          </p:nvSpPr>
          <p:spPr bwMode="auto">
            <a:xfrm>
              <a:off x="1296" y="153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97" name="Line 163"/>
            <p:cNvSpPr>
              <a:spLocks noChangeShapeType="1"/>
            </p:cNvSpPr>
            <p:nvPr/>
          </p:nvSpPr>
          <p:spPr bwMode="auto">
            <a:xfrm flipH="1">
              <a:off x="864" y="1584"/>
              <a:ext cx="144" cy="0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9255" name="Rectangle 164"/>
          <p:cNvSpPr>
            <a:spLocks noChangeArrowheads="1"/>
          </p:cNvSpPr>
          <p:nvPr/>
        </p:nvSpPr>
        <p:spPr bwMode="auto">
          <a:xfrm>
            <a:off x="6405659" y="853141"/>
            <a:ext cx="990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 i="1" dirty="0" smtClean="0">
                <a:solidFill>
                  <a:srgbClr val="66FF33"/>
                </a:solidFill>
                <a:latin typeface="Comic Sans MS" panose="030F0702030302020204" pitchFamily="66" charset="0"/>
              </a:rPr>
              <a:t>wzx</a:t>
            </a:r>
            <a:r>
              <a:rPr lang="es-ES" altLang="es-CL" sz="1000" b="1" dirty="0" smtClean="0">
                <a:solidFill>
                  <a:srgbClr val="66FF33"/>
                </a:solidFill>
                <a:latin typeface="Comic Sans MS" panose="030F0702030302020204" pitchFamily="66" charset="0"/>
              </a:rPr>
              <a:t>_</a:t>
            </a:r>
            <a:r>
              <a:rPr lang="es-ES" altLang="es-CL" sz="1200" b="1" dirty="0" smtClean="0">
                <a:solidFill>
                  <a:srgbClr val="66FF33"/>
                </a:solidFill>
                <a:latin typeface="Comic Sans MS" panose="030F0702030302020204" pitchFamily="66" charset="0"/>
              </a:rPr>
              <a:t>F3</a:t>
            </a:r>
            <a:endParaRPr lang="es-ES" altLang="es-CL" sz="1200" b="1" dirty="0">
              <a:solidFill>
                <a:srgbClr val="66FF33"/>
              </a:solidFill>
              <a:latin typeface="Comic Sans MS" panose="030F0702030302020204" pitchFamily="66" charset="0"/>
            </a:endParaRPr>
          </a:p>
        </p:txBody>
      </p:sp>
      <p:sp>
        <p:nvSpPr>
          <p:cNvPr id="9256" name="Rectangle 165"/>
          <p:cNvSpPr>
            <a:spLocks noChangeArrowheads="1"/>
          </p:cNvSpPr>
          <p:nvPr/>
        </p:nvSpPr>
        <p:spPr bwMode="auto">
          <a:xfrm>
            <a:off x="8303800" y="1146014"/>
            <a:ext cx="6896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1000" b="1" i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wzx</a:t>
            </a:r>
            <a:r>
              <a:rPr lang="es-ES" altLang="es-CL" sz="1000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_</a:t>
            </a:r>
            <a:r>
              <a:rPr lang="es-ES" altLang="es-CL" sz="1200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R4</a:t>
            </a:r>
            <a:endParaRPr lang="es-ES" altLang="es-CL" sz="1200" b="1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9257" name="Rectangle 166"/>
          <p:cNvSpPr>
            <a:spLocks noChangeArrowheads="1"/>
          </p:cNvSpPr>
          <p:nvPr/>
        </p:nvSpPr>
        <p:spPr bwMode="auto">
          <a:xfrm>
            <a:off x="7229476" y="883263"/>
            <a:ext cx="452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>
                <a:solidFill>
                  <a:srgbClr val="CC0000"/>
                </a:solidFill>
              </a:rPr>
              <a:t>TAG</a:t>
            </a:r>
          </a:p>
        </p:txBody>
      </p:sp>
      <p:sp>
        <p:nvSpPr>
          <p:cNvPr id="9258" name="AutoShape 167"/>
          <p:cNvSpPr>
            <a:spLocks noChangeArrowheads="1"/>
          </p:cNvSpPr>
          <p:nvPr/>
        </p:nvSpPr>
        <p:spPr bwMode="auto">
          <a:xfrm>
            <a:off x="4257676" y="1721462"/>
            <a:ext cx="152400" cy="648000"/>
          </a:xfrm>
          <a:prstGeom prst="downArrow">
            <a:avLst>
              <a:gd name="adj1" fmla="val 50000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CL" altLang="es-CL" sz="24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59" name="Text Box 168"/>
          <p:cNvSpPr txBox="1">
            <a:spLocks noChangeArrowheads="1"/>
          </p:cNvSpPr>
          <p:nvPr/>
        </p:nvSpPr>
        <p:spPr bwMode="auto">
          <a:xfrm>
            <a:off x="4486276" y="181943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200" b="1" dirty="0"/>
              <a:t>PCR F1R2</a:t>
            </a:r>
          </a:p>
        </p:txBody>
      </p:sp>
      <p:sp>
        <p:nvSpPr>
          <p:cNvPr id="9261" name="AutoShape 170"/>
          <p:cNvSpPr>
            <a:spLocks noChangeArrowheads="1"/>
          </p:cNvSpPr>
          <p:nvPr/>
        </p:nvSpPr>
        <p:spPr bwMode="auto">
          <a:xfrm>
            <a:off x="7229476" y="1721462"/>
            <a:ext cx="152400" cy="648000"/>
          </a:xfrm>
          <a:prstGeom prst="downArrow">
            <a:avLst>
              <a:gd name="adj1" fmla="val 50000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CL" altLang="es-CL" sz="24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263" name="Group 173"/>
          <p:cNvGrpSpPr>
            <a:grpSpLocks/>
          </p:cNvGrpSpPr>
          <p:nvPr/>
        </p:nvGrpSpPr>
        <p:grpSpPr bwMode="auto">
          <a:xfrm>
            <a:off x="3419476" y="2648297"/>
            <a:ext cx="609600" cy="76200"/>
            <a:chOff x="960" y="1296"/>
            <a:chExt cx="384" cy="48"/>
          </a:xfrm>
        </p:grpSpPr>
        <p:sp>
          <p:nvSpPr>
            <p:cNvPr id="9487" name="Line 174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88" name="Rectangle 175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89" name="Rectangle 176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90" name="Rectangle 177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91" name="Rectangle 178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64" name="Group 179"/>
          <p:cNvGrpSpPr>
            <a:grpSpLocks/>
          </p:cNvGrpSpPr>
          <p:nvPr/>
        </p:nvGrpSpPr>
        <p:grpSpPr bwMode="auto">
          <a:xfrm>
            <a:off x="4029076" y="2648297"/>
            <a:ext cx="609600" cy="76200"/>
            <a:chOff x="960" y="1296"/>
            <a:chExt cx="384" cy="48"/>
          </a:xfrm>
        </p:grpSpPr>
        <p:sp>
          <p:nvSpPr>
            <p:cNvPr id="9482" name="Line 180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83" name="Rectangle 181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84" name="Rectangle 182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85" name="Rectangle 183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86" name="Rectangle 184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65" name="Group 185"/>
          <p:cNvGrpSpPr>
            <a:grpSpLocks/>
          </p:cNvGrpSpPr>
          <p:nvPr/>
        </p:nvGrpSpPr>
        <p:grpSpPr bwMode="auto">
          <a:xfrm>
            <a:off x="4638676" y="2648297"/>
            <a:ext cx="609600" cy="76200"/>
            <a:chOff x="960" y="1296"/>
            <a:chExt cx="384" cy="48"/>
          </a:xfrm>
        </p:grpSpPr>
        <p:sp>
          <p:nvSpPr>
            <p:cNvPr id="9477" name="Line 186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78" name="Rectangle 187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79" name="Rectangle 188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80" name="Rectangle 189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81" name="Rectangle 190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9266" name="Line 191"/>
          <p:cNvSpPr>
            <a:spLocks noChangeShapeType="1"/>
          </p:cNvSpPr>
          <p:nvPr/>
        </p:nvSpPr>
        <p:spPr bwMode="auto">
          <a:xfrm>
            <a:off x="4029076" y="249589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67" name="Line 192"/>
          <p:cNvSpPr>
            <a:spLocks noChangeShapeType="1"/>
          </p:cNvSpPr>
          <p:nvPr/>
        </p:nvSpPr>
        <p:spPr bwMode="auto">
          <a:xfrm>
            <a:off x="3419476" y="249589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68" name="Rectangle 193"/>
          <p:cNvSpPr>
            <a:spLocks noChangeArrowheads="1"/>
          </p:cNvSpPr>
          <p:nvPr/>
        </p:nvSpPr>
        <p:spPr bwMode="auto">
          <a:xfrm>
            <a:off x="3495676" y="2495897"/>
            <a:ext cx="76200" cy="76200"/>
          </a:xfrm>
          <a:prstGeom prst="rect">
            <a:avLst/>
          </a:prstGeom>
          <a:solidFill>
            <a:srgbClr val="6666FF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69" name="Rectangle 194"/>
          <p:cNvSpPr>
            <a:spLocks noChangeArrowheads="1"/>
          </p:cNvSpPr>
          <p:nvPr/>
        </p:nvSpPr>
        <p:spPr bwMode="auto">
          <a:xfrm>
            <a:off x="3648076" y="2495897"/>
            <a:ext cx="76200" cy="76200"/>
          </a:xfrm>
          <a:prstGeom prst="rect">
            <a:avLst/>
          </a:prstGeom>
          <a:solidFill>
            <a:srgbClr val="6666FF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0" name="Rectangle 195"/>
          <p:cNvSpPr>
            <a:spLocks noChangeArrowheads="1"/>
          </p:cNvSpPr>
          <p:nvPr/>
        </p:nvSpPr>
        <p:spPr bwMode="auto">
          <a:xfrm>
            <a:off x="3800476" y="2495897"/>
            <a:ext cx="76200" cy="76200"/>
          </a:xfrm>
          <a:prstGeom prst="rect">
            <a:avLst/>
          </a:prstGeom>
          <a:solidFill>
            <a:srgbClr val="6666FF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1" name="Rectangle 196"/>
          <p:cNvSpPr>
            <a:spLocks noChangeArrowheads="1"/>
          </p:cNvSpPr>
          <p:nvPr/>
        </p:nvSpPr>
        <p:spPr bwMode="auto">
          <a:xfrm>
            <a:off x="3952876" y="2495897"/>
            <a:ext cx="76200" cy="76200"/>
          </a:xfrm>
          <a:prstGeom prst="rect">
            <a:avLst/>
          </a:prstGeom>
          <a:solidFill>
            <a:srgbClr val="6666FF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2" name="Rectangle 197"/>
          <p:cNvSpPr>
            <a:spLocks noChangeArrowheads="1"/>
          </p:cNvSpPr>
          <p:nvPr/>
        </p:nvSpPr>
        <p:spPr bwMode="auto">
          <a:xfrm>
            <a:off x="41052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3" name="Rectangle 198"/>
          <p:cNvSpPr>
            <a:spLocks noChangeArrowheads="1"/>
          </p:cNvSpPr>
          <p:nvPr/>
        </p:nvSpPr>
        <p:spPr bwMode="auto">
          <a:xfrm>
            <a:off x="42576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4" name="Rectangle 199"/>
          <p:cNvSpPr>
            <a:spLocks noChangeArrowheads="1"/>
          </p:cNvSpPr>
          <p:nvPr/>
        </p:nvSpPr>
        <p:spPr bwMode="auto">
          <a:xfrm>
            <a:off x="44100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5" name="Rectangle 200"/>
          <p:cNvSpPr>
            <a:spLocks noChangeArrowheads="1"/>
          </p:cNvSpPr>
          <p:nvPr/>
        </p:nvSpPr>
        <p:spPr bwMode="auto">
          <a:xfrm>
            <a:off x="45624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6" name="Line 201"/>
          <p:cNvSpPr>
            <a:spLocks noChangeShapeType="1"/>
          </p:cNvSpPr>
          <p:nvPr/>
        </p:nvSpPr>
        <p:spPr bwMode="auto">
          <a:xfrm>
            <a:off x="4638676" y="249589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77" name="Rectangle 202"/>
          <p:cNvSpPr>
            <a:spLocks noChangeArrowheads="1"/>
          </p:cNvSpPr>
          <p:nvPr/>
        </p:nvSpPr>
        <p:spPr bwMode="auto">
          <a:xfrm>
            <a:off x="47148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8" name="Rectangle 203"/>
          <p:cNvSpPr>
            <a:spLocks noChangeArrowheads="1"/>
          </p:cNvSpPr>
          <p:nvPr/>
        </p:nvSpPr>
        <p:spPr bwMode="auto">
          <a:xfrm>
            <a:off x="48672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79" name="Rectangle 204"/>
          <p:cNvSpPr>
            <a:spLocks noChangeArrowheads="1"/>
          </p:cNvSpPr>
          <p:nvPr/>
        </p:nvSpPr>
        <p:spPr bwMode="auto">
          <a:xfrm>
            <a:off x="50196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80" name="Rectangle 205"/>
          <p:cNvSpPr>
            <a:spLocks noChangeArrowheads="1"/>
          </p:cNvSpPr>
          <p:nvPr/>
        </p:nvSpPr>
        <p:spPr bwMode="auto">
          <a:xfrm>
            <a:off x="51720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grpSp>
        <p:nvGrpSpPr>
          <p:cNvPr id="9281" name="Group 206"/>
          <p:cNvGrpSpPr>
            <a:grpSpLocks/>
          </p:cNvGrpSpPr>
          <p:nvPr/>
        </p:nvGrpSpPr>
        <p:grpSpPr bwMode="auto">
          <a:xfrm>
            <a:off x="6391276" y="2648297"/>
            <a:ext cx="609600" cy="76200"/>
            <a:chOff x="960" y="1296"/>
            <a:chExt cx="384" cy="48"/>
          </a:xfrm>
        </p:grpSpPr>
        <p:sp>
          <p:nvSpPr>
            <p:cNvPr id="9472" name="Line 207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73" name="Rectangle 208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74" name="Rectangle 209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75" name="Rectangle 210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76" name="Rectangle 211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82" name="Group 212"/>
          <p:cNvGrpSpPr>
            <a:grpSpLocks/>
          </p:cNvGrpSpPr>
          <p:nvPr/>
        </p:nvGrpSpPr>
        <p:grpSpPr bwMode="auto">
          <a:xfrm>
            <a:off x="7000876" y="2648297"/>
            <a:ext cx="609600" cy="76200"/>
            <a:chOff x="960" y="1296"/>
            <a:chExt cx="384" cy="48"/>
          </a:xfrm>
        </p:grpSpPr>
        <p:sp>
          <p:nvSpPr>
            <p:cNvPr id="9467" name="Line 213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68" name="Rectangle 214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69" name="Rectangle 215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70" name="Rectangle 216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71" name="Rectangle 217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283" name="Group 218"/>
          <p:cNvGrpSpPr>
            <a:grpSpLocks/>
          </p:cNvGrpSpPr>
          <p:nvPr/>
        </p:nvGrpSpPr>
        <p:grpSpPr bwMode="auto">
          <a:xfrm>
            <a:off x="7610476" y="2648297"/>
            <a:ext cx="609600" cy="76200"/>
            <a:chOff x="960" y="1296"/>
            <a:chExt cx="384" cy="48"/>
          </a:xfrm>
        </p:grpSpPr>
        <p:sp>
          <p:nvSpPr>
            <p:cNvPr id="9462" name="Line 219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63" name="Rectangle 220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64" name="Rectangle 221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65" name="Rectangle 222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66" name="Rectangle 223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9284" name="Line 224"/>
          <p:cNvSpPr>
            <a:spLocks noChangeShapeType="1"/>
          </p:cNvSpPr>
          <p:nvPr/>
        </p:nvSpPr>
        <p:spPr bwMode="auto">
          <a:xfrm>
            <a:off x="7000876" y="249589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5" name="Line 225"/>
          <p:cNvSpPr>
            <a:spLocks noChangeShapeType="1"/>
          </p:cNvSpPr>
          <p:nvPr/>
        </p:nvSpPr>
        <p:spPr bwMode="auto">
          <a:xfrm>
            <a:off x="7610476" y="249589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6" name="Line 226"/>
          <p:cNvSpPr>
            <a:spLocks noChangeShapeType="1"/>
          </p:cNvSpPr>
          <p:nvPr/>
        </p:nvSpPr>
        <p:spPr bwMode="auto">
          <a:xfrm>
            <a:off x="6391276" y="2495897"/>
            <a:ext cx="609600" cy="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287" name="Rectangle 227"/>
          <p:cNvSpPr>
            <a:spLocks noChangeArrowheads="1"/>
          </p:cNvSpPr>
          <p:nvPr/>
        </p:nvSpPr>
        <p:spPr bwMode="auto">
          <a:xfrm>
            <a:off x="6467476" y="2495897"/>
            <a:ext cx="76200" cy="762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88" name="Rectangle 228"/>
          <p:cNvSpPr>
            <a:spLocks noChangeArrowheads="1"/>
          </p:cNvSpPr>
          <p:nvPr/>
        </p:nvSpPr>
        <p:spPr bwMode="auto">
          <a:xfrm>
            <a:off x="6619876" y="2495897"/>
            <a:ext cx="76200" cy="762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89" name="Rectangle 229"/>
          <p:cNvSpPr>
            <a:spLocks noChangeArrowheads="1"/>
          </p:cNvSpPr>
          <p:nvPr/>
        </p:nvSpPr>
        <p:spPr bwMode="auto">
          <a:xfrm>
            <a:off x="6772276" y="2495897"/>
            <a:ext cx="76200" cy="762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0" name="Rectangle 230"/>
          <p:cNvSpPr>
            <a:spLocks noChangeArrowheads="1"/>
          </p:cNvSpPr>
          <p:nvPr/>
        </p:nvSpPr>
        <p:spPr bwMode="auto">
          <a:xfrm>
            <a:off x="6924676" y="2495897"/>
            <a:ext cx="76200" cy="762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1" name="Rectangle 231"/>
          <p:cNvSpPr>
            <a:spLocks noChangeArrowheads="1"/>
          </p:cNvSpPr>
          <p:nvPr/>
        </p:nvSpPr>
        <p:spPr bwMode="auto">
          <a:xfrm>
            <a:off x="70770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2" name="Rectangle 232"/>
          <p:cNvSpPr>
            <a:spLocks noChangeArrowheads="1"/>
          </p:cNvSpPr>
          <p:nvPr/>
        </p:nvSpPr>
        <p:spPr bwMode="auto">
          <a:xfrm>
            <a:off x="72294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3" name="Rectangle 233"/>
          <p:cNvSpPr>
            <a:spLocks noChangeArrowheads="1"/>
          </p:cNvSpPr>
          <p:nvPr/>
        </p:nvSpPr>
        <p:spPr bwMode="auto">
          <a:xfrm>
            <a:off x="73818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4" name="Rectangle 234"/>
          <p:cNvSpPr>
            <a:spLocks noChangeArrowheads="1"/>
          </p:cNvSpPr>
          <p:nvPr/>
        </p:nvSpPr>
        <p:spPr bwMode="auto">
          <a:xfrm>
            <a:off x="75342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5" name="Rectangle 235"/>
          <p:cNvSpPr>
            <a:spLocks noChangeArrowheads="1"/>
          </p:cNvSpPr>
          <p:nvPr/>
        </p:nvSpPr>
        <p:spPr bwMode="auto">
          <a:xfrm>
            <a:off x="76866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6" name="Rectangle 236"/>
          <p:cNvSpPr>
            <a:spLocks noChangeArrowheads="1"/>
          </p:cNvSpPr>
          <p:nvPr/>
        </p:nvSpPr>
        <p:spPr bwMode="auto">
          <a:xfrm>
            <a:off x="78390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7" name="Rectangle 237"/>
          <p:cNvSpPr>
            <a:spLocks noChangeArrowheads="1"/>
          </p:cNvSpPr>
          <p:nvPr/>
        </p:nvSpPr>
        <p:spPr bwMode="auto">
          <a:xfrm>
            <a:off x="79914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98" name="Rectangle 238"/>
          <p:cNvSpPr>
            <a:spLocks noChangeArrowheads="1"/>
          </p:cNvSpPr>
          <p:nvPr/>
        </p:nvSpPr>
        <p:spPr bwMode="auto">
          <a:xfrm>
            <a:off x="8143876" y="2495897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grpSp>
        <p:nvGrpSpPr>
          <p:cNvPr id="9299" name="Group 239"/>
          <p:cNvGrpSpPr>
            <a:grpSpLocks/>
          </p:cNvGrpSpPr>
          <p:nvPr/>
        </p:nvGrpSpPr>
        <p:grpSpPr bwMode="auto">
          <a:xfrm>
            <a:off x="5942014" y="2495897"/>
            <a:ext cx="457200" cy="76200"/>
            <a:chOff x="2784" y="2208"/>
            <a:chExt cx="288" cy="48"/>
          </a:xfrm>
        </p:grpSpPr>
        <p:sp>
          <p:nvSpPr>
            <p:cNvPr id="9458" name="Line 240"/>
            <p:cNvSpPr>
              <a:spLocks noChangeShapeType="1"/>
            </p:cNvSpPr>
            <p:nvPr/>
          </p:nvSpPr>
          <p:spPr bwMode="auto">
            <a:xfrm>
              <a:off x="2784" y="2208"/>
              <a:ext cx="288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59" name="Rectangle 241"/>
            <p:cNvSpPr>
              <a:spLocks noChangeArrowheads="1"/>
            </p:cNvSpPr>
            <p:nvPr/>
          </p:nvSpPr>
          <p:spPr bwMode="auto">
            <a:xfrm>
              <a:off x="3024" y="220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60" name="Rectangle 242"/>
            <p:cNvSpPr>
              <a:spLocks noChangeArrowheads="1"/>
            </p:cNvSpPr>
            <p:nvPr/>
          </p:nvSpPr>
          <p:spPr bwMode="auto">
            <a:xfrm>
              <a:off x="2928" y="220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61" name="Rectangle 243"/>
            <p:cNvSpPr>
              <a:spLocks noChangeArrowheads="1"/>
            </p:cNvSpPr>
            <p:nvPr/>
          </p:nvSpPr>
          <p:spPr bwMode="auto">
            <a:xfrm>
              <a:off x="2832" y="220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9300" name="Rectangle 244"/>
          <p:cNvSpPr>
            <a:spLocks noChangeArrowheads="1"/>
          </p:cNvSpPr>
          <p:nvPr/>
        </p:nvSpPr>
        <p:spPr bwMode="auto">
          <a:xfrm>
            <a:off x="3724276" y="2267298"/>
            <a:ext cx="452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>
                <a:solidFill>
                  <a:srgbClr val="99CC00"/>
                </a:solidFill>
              </a:rPr>
              <a:t>ATG</a:t>
            </a:r>
          </a:p>
        </p:txBody>
      </p:sp>
      <p:sp>
        <p:nvSpPr>
          <p:cNvPr id="9301" name="Rectangle 245"/>
          <p:cNvSpPr>
            <a:spLocks noChangeArrowheads="1"/>
          </p:cNvSpPr>
          <p:nvPr/>
        </p:nvSpPr>
        <p:spPr bwMode="auto">
          <a:xfrm>
            <a:off x="7458076" y="2267298"/>
            <a:ext cx="452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1000" b="1">
                <a:solidFill>
                  <a:srgbClr val="CC0000"/>
                </a:solidFill>
              </a:rPr>
              <a:t>TAG</a:t>
            </a:r>
          </a:p>
        </p:txBody>
      </p:sp>
      <p:grpSp>
        <p:nvGrpSpPr>
          <p:cNvPr id="9302" name="Group 395"/>
          <p:cNvGrpSpPr>
            <a:grpSpLocks/>
          </p:cNvGrpSpPr>
          <p:nvPr/>
        </p:nvGrpSpPr>
        <p:grpSpPr bwMode="auto">
          <a:xfrm>
            <a:off x="5942014" y="2656235"/>
            <a:ext cx="609600" cy="76200"/>
            <a:chOff x="960" y="1296"/>
            <a:chExt cx="384" cy="48"/>
          </a:xfrm>
        </p:grpSpPr>
        <p:sp>
          <p:nvSpPr>
            <p:cNvPr id="9453" name="Line 396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454" name="Rectangle 397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55" name="Rectangle 398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56" name="Rectangle 399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457" name="Rectangle 400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9303" name="Text Box 401"/>
          <p:cNvSpPr txBox="1">
            <a:spLocks noChangeArrowheads="1"/>
          </p:cNvSpPr>
          <p:nvPr/>
        </p:nvSpPr>
        <p:spPr bwMode="auto">
          <a:xfrm>
            <a:off x="6619876" y="182612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200" b="1" dirty="0"/>
              <a:t>PCR F3R4</a:t>
            </a:r>
          </a:p>
        </p:txBody>
      </p:sp>
      <p:sp>
        <p:nvSpPr>
          <p:cNvPr id="9305" name="Oval 247"/>
          <p:cNvSpPr>
            <a:spLocks noChangeArrowheads="1"/>
          </p:cNvSpPr>
          <p:nvPr/>
        </p:nvSpPr>
        <p:spPr bwMode="auto">
          <a:xfrm>
            <a:off x="8163654" y="5448077"/>
            <a:ext cx="8382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06" name="Line 248"/>
          <p:cNvSpPr>
            <a:spLocks noChangeShapeType="1"/>
          </p:cNvSpPr>
          <p:nvPr/>
        </p:nvSpPr>
        <p:spPr bwMode="auto">
          <a:xfrm>
            <a:off x="4333876" y="2866014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07" name="Line 249"/>
          <p:cNvSpPr>
            <a:spLocks noChangeShapeType="1"/>
          </p:cNvSpPr>
          <p:nvPr/>
        </p:nvSpPr>
        <p:spPr bwMode="auto">
          <a:xfrm flipH="1">
            <a:off x="6924676" y="2866014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9308" name="Group 250"/>
          <p:cNvGrpSpPr>
            <a:grpSpLocks/>
          </p:cNvGrpSpPr>
          <p:nvPr/>
        </p:nvGrpSpPr>
        <p:grpSpPr bwMode="auto">
          <a:xfrm>
            <a:off x="3724276" y="4133421"/>
            <a:ext cx="3657600" cy="76200"/>
            <a:chOff x="1584" y="2592"/>
            <a:chExt cx="2304" cy="48"/>
          </a:xfrm>
        </p:grpSpPr>
        <p:grpSp>
          <p:nvGrpSpPr>
            <p:cNvPr id="9417" name="Group 251"/>
            <p:cNvGrpSpPr>
              <a:grpSpLocks/>
            </p:cNvGrpSpPr>
            <p:nvPr/>
          </p:nvGrpSpPr>
          <p:grpSpPr bwMode="auto">
            <a:xfrm>
              <a:off x="1584" y="2592"/>
              <a:ext cx="1152" cy="48"/>
              <a:chOff x="960" y="2208"/>
              <a:chExt cx="1152" cy="48"/>
            </a:xfrm>
          </p:grpSpPr>
          <p:sp>
            <p:nvSpPr>
              <p:cNvPr id="9436" name="Line 252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9437" name="Group 253"/>
              <p:cNvGrpSpPr>
                <a:grpSpLocks/>
              </p:cNvGrpSpPr>
              <p:nvPr/>
            </p:nvGrpSpPr>
            <p:grpSpPr bwMode="auto">
              <a:xfrm>
                <a:off x="960" y="2208"/>
                <a:ext cx="1152" cy="48"/>
                <a:chOff x="960" y="2208"/>
                <a:chExt cx="1152" cy="48"/>
              </a:xfrm>
            </p:grpSpPr>
            <p:sp>
              <p:nvSpPr>
                <p:cNvPr id="9438" name="Line 254"/>
                <p:cNvSpPr>
                  <a:spLocks noChangeShapeType="1"/>
                </p:cNvSpPr>
                <p:nvPr/>
              </p:nvSpPr>
              <p:spPr bwMode="auto">
                <a:xfrm>
                  <a:off x="960" y="2208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grpSp>
              <p:nvGrpSpPr>
                <p:cNvPr id="9439" name="Group 255"/>
                <p:cNvGrpSpPr>
                  <a:grpSpLocks/>
                </p:cNvGrpSpPr>
                <p:nvPr/>
              </p:nvGrpSpPr>
              <p:grpSpPr bwMode="auto">
                <a:xfrm>
                  <a:off x="1008" y="2208"/>
                  <a:ext cx="1104" cy="48"/>
                  <a:chOff x="1008" y="2208"/>
                  <a:chExt cx="1104" cy="48"/>
                </a:xfrm>
              </p:grpSpPr>
              <p:sp>
                <p:nvSpPr>
                  <p:cNvPr id="9440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41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42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43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44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45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46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47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48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2208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s-CL"/>
                  </a:p>
                </p:txBody>
              </p:sp>
              <p:sp>
                <p:nvSpPr>
                  <p:cNvPr id="9449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50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51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52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</p:grpSp>
          </p:grpSp>
        </p:grpSp>
        <p:grpSp>
          <p:nvGrpSpPr>
            <p:cNvPr id="9418" name="Group 269"/>
            <p:cNvGrpSpPr>
              <a:grpSpLocks/>
            </p:cNvGrpSpPr>
            <p:nvPr/>
          </p:nvGrpSpPr>
          <p:grpSpPr bwMode="auto">
            <a:xfrm>
              <a:off x="2736" y="2592"/>
              <a:ext cx="1152" cy="48"/>
              <a:chOff x="960" y="2208"/>
              <a:chExt cx="1152" cy="48"/>
            </a:xfrm>
          </p:grpSpPr>
          <p:sp>
            <p:nvSpPr>
              <p:cNvPr id="9419" name="Line 270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9420" name="Group 271"/>
              <p:cNvGrpSpPr>
                <a:grpSpLocks/>
              </p:cNvGrpSpPr>
              <p:nvPr/>
            </p:nvGrpSpPr>
            <p:grpSpPr bwMode="auto">
              <a:xfrm>
                <a:off x="960" y="2208"/>
                <a:ext cx="1152" cy="48"/>
                <a:chOff x="960" y="2208"/>
                <a:chExt cx="1152" cy="48"/>
              </a:xfrm>
            </p:grpSpPr>
            <p:sp>
              <p:nvSpPr>
                <p:cNvPr id="9421" name="Line 272"/>
                <p:cNvSpPr>
                  <a:spLocks noChangeShapeType="1"/>
                </p:cNvSpPr>
                <p:nvPr/>
              </p:nvSpPr>
              <p:spPr bwMode="auto">
                <a:xfrm>
                  <a:off x="960" y="2208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grpSp>
              <p:nvGrpSpPr>
                <p:cNvPr id="9422" name="Group 273"/>
                <p:cNvGrpSpPr>
                  <a:grpSpLocks/>
                </p:cNvGrpSpPr>
                <p:nvPr/>
              </p:nvGrpSpPr>
              <p:grpSpPr bwMode="auto">
                <a:xfrm>
                  <a:off x="1008" y="2208"/>
                  <a:ext cx="1104" cy="48"/>
                  <a:chOff x="1008" y="2208"/>
                  <a:chExt cx="1104" cy="48"/>
                </a:xfrm>
              </p:grpSpPr>
              <p:sp>
                <p:nvSpPr>
                  <p:cNvPr id="9423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24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25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26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27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28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29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30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31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2208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s-CL"/>
                  </a:p>
                </p:txBody>
              </p:sp>
              <p:sp>
                <p:nvSpPr>
                  <p:cNvPr id="9432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33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34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  <p:sp>
                <p:nvSpPr>
                  <p:cNvPr id="9435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208"/>
                    <a:ext cx="48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CL" altLang="es-CL"/>
                  </a:p>
                </p:txBody>
              </p:sp>
            </p:grpSp>
          </p:grpSp>
        </p:grpSp>
      </p:grpSp>
      <p:grpSp>
        <p:nvGrpSpPr>
          <p:cNvPr id="9309" name="Group 287"/>
          <p:cNvGrpSpPr>
            <a:grpSpLocks/>
          </p:cNvGrpSpPr>
          <p:nvPr/>
        </p:nvGrpSpPr>
        <p:grpSpPr bwMode="auto">
          <a:xfrm>
            <a:off x="3724276" y="4285821"/>
            <a:ext cx="3657600" cy="76200"/>
            <a:chOff x="1584" y="2784"/>
            <a:chExt cx="2304" cy="48"/>
          </a:xfrm>
        </p:grpSpPr>
        <p:grpSp>
          <p:nvGrpSpPr>
            <p:cNvPr id="9379" name="Group 288"/>
            <p:cNvGrpSpPr>
              <a:grpSpLocks/>
            </p:cNvGrpSpPr>
            <p:nvPr/>
          </p:nvGrpSpPr>
          <p:grpSpPr bwMode="auto">
            <a:xfrm>
              <a:off x="1584" y="2784"/>
              <a:ext cx="1152" cy="48"/>
              <a:chOff x="3168" y="2304"/>
              <a:chExt cx="1152" cy="48"/>
            </a:xfrm>
          </p:grpSpPr>
          <p:grpSp>
            <p:nvGrpSpPr>
              <p:cNvPr id="9399" name="Group 289"/>
              <p:cNvGrpSpPr>
                <a:grpSpLocks/>
              </p:cNvGrpSpPr>
              <p:nvPr/>
            </p:nvGrpSpPr>
            <p:grpSpPr bwMode="auto">
              <a:xfrm>
                <a:off x="3168" y="2304"/>
                <a:ext cx="384" cy="48"/>
                <a:chOff x="960" y="1296"/>
                <a:chExt cx="384" cy="48"/>
              </a:xfrm>
            </p:grpSpPr>
            <p:sp>
              <p:nvSpPr>
                <p:cNvPr id="9412" name="Line 290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9413" name="Rectangle 291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14" name="Rectangle 292"/>
                <p:cNvSpPr>
                  <a:spLocks noChangeArrowheads="1"/>
                </p:cNvSpPr>
                <p:nvPr/>
              </p:nvSpPr>
              <p:spPr bwMode="auto">
                <a:xfrm>
                  <a:off x="1104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15" name="Rectangle 293"/>
                <p:cNvSpPr>
                  <a:spLocks noChangeArrowheads="1"/>
                </p:cNvSpPr>
                <p:nvPr/>
              </p:nvSpPr>
              <p:spPr bwMode="auto">
                <a:xfrm>
                  <a:off x="1200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16" name="Rectangle 294"/>
                <p:cNvSpPr>
                  <a:spLocks noChangeArrowheads="1"/>
                </p:cNvSpPr>
                <p:nvPr/>
              </p:nvSpPr>
              <p:spPr bwMode="auto">
                <a:xfrm>
                  <a:off x="1296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</p:grpSp>
          <p:grpSp>
            <p:nvGrpSpPr>
              <p:cNvPr id="9400" name="Group 295"/>
              <p:cNvGrpSpPr>
                <a:grpSpLocks/>
              </p:cNvGrpSpPr>
              <p:nvPr/>
            </p:nvGrpSpPr>
            <p:grpSpPr bwMode="auto">
              <a:xfrm>
                <a:off x="3552" y="2304"/>
                <a:ext cx="384" cy="48"/>
                <a:chOff x="960" y="1296"/>
                <a:chExt cx="384" cy="48"/>
              </a:xfrm>
            </p:grpSpPr>
            <p:sp>
              <p:nvSpPr>
                <p:cNvPr id="9407" name="Line 296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9408" name="Rectangle 297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09" name="Rectangle 298"/>
                <p:cNvSpPr>
                  <a:spLocks noChangeArrowheads="1"/>
                </p:cNvSpPr>
                <p:nvPr/>
              </p:nvSpPr>
              <p:spPr bwMode="auto">
                <a:xfrm>
                  <a:off x="1104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10" name="Rectangle 299"/>
                <p:cNvSpPr>
                  <a:spLocks noChangeArrowheads="1"/>
                </p:cNvSpPr>
                <p:nvPr/>
              </p:nvSpPr>
              <p:spPr bwMode="auto">
                <a:xfrm>
                  <a:off x="1200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11" name="Rectangle 300"/>
                <p:cNvSpPr>
                  <a:spLocks noChangeArrowheads="1"/>
                </p:cNvSpPr>
                <p:nvPr/>
              </p:nvSpPr>
              <p:spPr bwMode="auto">
                <a:xfrm>
                  <a:off x="1296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</p:grpSp>
          <p:grpSp>
            <p:nvGrpSpPr>
              <p:cNvPr id="9401" name="Group 301"/>
              <p:cNvGrpSpPr>
                <a:grpSpLocks/>
              </p:cNvGrpSpPr>
              <p:nvPr/>
            </p:nvGrpSpPr>
            <p:grpSpPr bwMode="auto">
              <a:xfrm>
                <a:off x="3936" y="2304"/>
                <a:ext cx="384" cy="48"/>
                <a:chOff x="960" y="1296"/>
                <a:chExt cx="384" cy="48"/>
              </a:xfrm>
            </p:grpSpPr>
            <p:sp>
              <p:nvSpPr>
                <p:cNvPr id="9402" name="Line 302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9403" name="Rectangle 303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48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04" name="Rectangle 304"/>
                <p:cNvSpPr>
                  <a:spLocks noChangeArrowheads="1"/>
                </p:cNvSpPr>
                <p:nvPr/>
              </p:nvSpPr>
              <p:spPr bwMode="auto">
                <a:xfrm>
                  <a:off x="1104" y="1296"/>
                  <a:ext cx="48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05" name="Rectangle 305"/>
                <p:cNvSpPr>
                  <a:spLocks noChangeArrowheads="1"/>
                </p:cNvSpPr>
                <p:nvPr/>
              </p:nvSpPr>
              <p:spPr bwMode="auto">
                <a:xfrm>
                  <a:off x="1200" y="1296"/>
                  <a:ext cx="48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406" name="Rectangle 306"/>
                <p:cNvSpPr>
                  <a:spLocks noChangeArrowheads="1"/>
                </p:cNvSpPr>
                <p:nvPr/>
              </p:nvSpPr>
              <p:spPr bwMode="auto">
                <a:xfrm>
                  <a:off x="1296" y="1296"/>
                  <a:ext cx="48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</p:grpSp>
        </p:grpSp>
        <p:grpSp>
          <p:nvGrpSpPr>
            <p:cNvPr id="9380" name="Group 307"/>
            <p:cNvGrpSpPr>
              <a:grpSpLocks/>
            </p:cNvGrpSpPr>
            <p:nvPr/>
          </p:nvGrpSpPr>
          <p:grpSpPr bwMode="auto">
            <a:xfrm>
              <a:off x="2736" y="2784"/>
              <a:ext cx="1152" cy="48"/>
              <a:chOff x="3168" y="2304"/>
              <a:chExt cx="1152" cy="48"/>
            </a:xfrm>
          </p:grpSpPr>
          <p:grpSp>
            <p:nvGrpSpPr>
              <p:cNvPr id="9381" name="Group 308"/>
              <p:cNvGrpSpPr>
                <a:grpSpLocks/>
              </p:cNvGrpSpPr>
              <p:nvPr/>
            </p:nvGrpSpPr>
            <p:grpSpPr bwMode="auto">
              <a:xfrm>
                <a:off x="3168" y="2304"/>
                <a:ext cx="384" cy="48"/>
                <a:chOff x="960" y="1296"/>
                <a:chExt cx="384" cy="48"/>
              </a:xfrm>
            </p:grpSpPr>
            <p:sp>
              <p:nvSpPr>
                <p:cNvPr id="9394" name="Line 309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9395" name="Rectangle 310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96" name="Rectangle 311"/>
                <p:cNvSpPr>
                  <a:spLocks noChangeArrowheads="1"/>
                </p:cNvSpPr>
                <p:nvPr/>
              </p:nvSpPr>
              <p:spPr bwMode="auto">
                <a:xfrm>
                  <a:off x="1104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97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00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98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96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</p:grpSp>
          <p:grpSp>
            <p:nvGrpSpPr>
              <p:cNvPr id="9382" name="Group 314"/>
              <p:cNvGrpSpPr>
                <a:grpSpLocks/>
              </p:cNvGrpSpPr>
              <p:nvPr/>
            </p:nvGrpSpPr>
            <p:grpSpPr bwMode="auto">
              <a:xfrm>
                <a:off x="3552" y="2304"/>
                <a:ext cx="384" cy="48"/>
                <a:chOff x="960" y="1296"/>
                <a:chExt cx="384" cy="48"/>
              </a:xfrm>
            </p:grpSpPr>
            <p:sp>
              <p:nvSpPr>
                <p:cNvPr id="9389" name="Line 315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9390" name="Rectangle 316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91" name="Rectangle 317"/>
                <p:cNvSpPr>
                  <a:spLocks noChangeArrowheads="1"/>
                </p:cNvSpPr>
                <p:nvPr/>
              </p:nvSpPr>
              <p:spPr bwMode="auto">
                <a:xfrm>
                  <a:off x="1104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92" name="Rectangle 318"/>
                <p:cNvSpPr>
                  <a:spLocks noChangeArrowheads="1"/>
                </p:cNvSpPr>
                <p:nvPr/>
              </p:nvSpPr>
              <p:spPr bwMode="auto">
                <a:xfrm>
                  <a:off x="1200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93" name="Rectangle 319"/>
                <p:cNvSpPr>
                  <a:spLocks noChangeArrowheads="1"/>
                </p:cNvSpPr>
                <p:nvPr/>
              </p:nvSpPr>
              <p:spPr bwMode="auto">
                <a:xfrm>
                  <a:off x="1296" y="1296"/>
                  <a:ext cx="48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</p:grpSp>
          <p:grpSp>
            <p:nvGrpSpPr>
              <p:cNvPr id="9383" name="Group 320"/>
              <p:cNvGrpSpPr>
                <a:grpSpLocks/>
              </p:cNvGrpSpPr>
              <p:nvPr/>
            </p:nvGrpSpPr>
            <p:grpSpPr bwMode="auto">
              <a:xfrm>
                <a:off x="3936" y="2304"/>
                <a:ext cx="384" cy="48"/>
                <a:chOff x="960" y="1296"/>
                <a:chExt cx="384" cy="48"/>
              </a:xfrm>
            </p:grpSpPr>
            <p:sp>
              <p:nvSpPr>
                <p:cNvPr id="9384" name="Line 321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9385" name="Rectangle 322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48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86" name="Rectangle 323"/>
                <p:cNvSpPr>
                  <a:spLocks noChangeArrowheads="1"/>
                </p:cNvSpPr>
                <p:nvPr/>
              </p:nvSpPr>
              <p:spPr bwMode="auto">
                <a:xfrm>
                  <a:off x="1104" y="1296"/>
                  <a:ext cx="48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87" name="Rectangle 324"/>
                <p:cNvSpPr>
                  <a:spLocks noChangeArrowheads="1"/>
                </p:cNvSpPr>
                <p:nvPr/>
              </p:nvSpPr>
              <p:spPr bwMode="auto">
                <a:xfrm>
                  <a:off x="1200" y="1296"/>
                  <a:ext cx="48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  <p:sp>
              <p:nvSpPr>
                <p:cNvPr id="9388" name="Rectangle 325"/>
                <p:cNvSpPr>
                  <a:spLocks noChangeArrowheads="1"/>
                </p:cNvSpPr>
                <p:nvPr/>
              </p:nvSpPr>
              <p:spPr bwMode="auto">
                <a:xfrm>
                  <a:off x="1296" y="1296"/>
                  <a:ext cx="48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CL" altLang="es-CL"/>
                </a:p>
              </p:txBody>
            </p:sp>
          </p:grpSp>
        </p:grpSp>
      </p:grpSp>
      <p:grpSp>
        <p:nvGrpSpPr>
          <p:cNvPr id="9310" name="Group 326"/>
          <p:cNvGrpSpPr>
            <a:grpSpLocks/>
          </p:cNvGrpSpPr>
          <p:nvPr/>
        </p:nvGrpSpPr>
        <p:grpSpPr bwMode="auto">
          <a:xfrm>
            <a:off x="3419476" y="3371421"/>
            <a:ext cx="609600" cy="76200"/>
            <a:chOff x="960" y="1296"/>
            <a:chExt cx="384" cy="48"/>
          </a:xfrm>
        </p:grpSpPr>
        <p:sp>
          <p:nvSpPr>
            <p:cNvPr id="9374" name="Line 327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375" name="Rectangle 328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76" name="Rectangle 329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77" name="Rectangle 330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78" name="Rectangle 331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311" name="Group 332"/>
          <p:cNvGrpSpPr>
            <a:grpSpLocks/>
          </p:cNvGrpSpPr>
          <p:nvPr/>
        </p:nvGrpSpPr>
        <p:grpSpPr bwMode="auto">
          <a:xfrm>
            <a:off x="4029076" y="3371421"/>
            <a:ext cx="609600" cy="76200"/>
            <a:chOff x="960" y="1296"/>
            <a:chExt cx="384" cy="48"/>
          </a:xfrm>
        </p:grpSpPr>
        <p:sp>
          <p:nvSpPr>
            <p:cNvPr id="9369" name="Line 333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370" name="Rectangle 334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71" name="Rectangle 335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72" name="Rectangle 336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73" name="Rectangle 337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9312" name="Group 338"/>
          <p:cNvGrpSpPr>
            <a:grpSpLocks/>
          </p:cNvGrpSpPr>
          <p:nvPr/>
        </p:nvGrpSpPr>
        <p:grpSpPr bwMode="auto">
          <a:xfrm>
            <a:off x="4638676" y="3371421"/>
            <a:ext cx="609600" cy="76200"/>
            <a:chOff x="960" y="1296"/>
            <a:chExt cx="384" cy="48"/>
          </a:xfrm>
        </p:grpSpPr>
        <p:sp>
          <p:nvSpPr>
            <p:cNvPr id="9364" name="Line 339"/>
            <p:cNvSpPr>
              <a:spLocks noChangeShapeType="1"/>
            </p:cNvSpPr>
            <p:nvPr/>
          </p:nvSpPr>
          <p:spPr bwMode="auto">
            <a:xfrm>
              <a:off x="960" y="1344"/>
              <a:ext cx="384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365" name="Rectangle 340"/>
            <p:cNvSpPr>
              <a:spLocks noChangeArrowheads="1"/>
            </p:cNvSpPr>
            <p:nvPr/>
          </p:nvSpPr>
          <p:spPr bwMode="auto">
            <a:xfrm>
              <a:off x="1008" y="129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66" name="Rectangle 341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67" name="Rectangle 342"/>
            <p:cNvSpPr>
              <a:spLocks noChangeArrowheads="1"/>
            </p:cNvSpPr>
            <p:nvPr/>
          </p:nvSpPr>
          <p:spPr bwMode="auto">
            <a:xfrm>
              <a:off x="1200" y="129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68" name="Rectangle 343"/>
            <p:cNvSpPr>
              <a:spLocks noChangeArrowheads="1"/>
            </p:cNvSpPr>
            <p:nvPr/>
          </p:nvSpPr>
          <p:spPr bwMode="auto">
            <a:xfrm>
              <a:off x="1296" y="1296"/>
              <a:ext cx="48" cy="4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9313" name="Line 344"/>
          <p:cNvSpPr>
            <a:spLocks noChangeShapeType="1"/>
          </p:cNvSpPr>
          <p:nvPr/>
        </p:nvSpPr>
        <p:spPr bwMode="auto">
          <a:xfrm>
            <a:off x="5857876" y="321902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14" name="Line 345"/>
          <p:cNvSpPr>
            <a:spLocks noChangeShapeType="1"/>
          </p:cNvSpPr>
          <p:nvPr/>
        </p:nvSpPr>
        <p:spPr bwMode="auto">
          <a:xfrm>
            <a:off x="5248276" y="3219021"/>
            <a:ext cx="609600" cy="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15" name="Line 346"/>
          <p:cNvSpPr>
            <a:spLocks noChangeShapeType="1"/>
          </p:cNvSpPr>
          <p:nvPr/>
        </p:nvSpPr>
        <p:spPr bwMode="auto">
          <a:xfrm>
            <a:off x="6467476" y="321902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16" name="Rectangle 347"/>
          <p:cNvSpPr>
            <a:spLocks noChangeArrowheads="1"/>
          </p:cNvSpPr>
          <p:nvPr/>
        </p:nvSpPr>
        <p:spPr bwMode="auto">
          <a:xfrm>
            <a:off x="5324476" y="3219021"/>
            <a:ext cx="76200" cy="762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17" name="Rectangle 348"/>
          <p:cNvSpPr>
            <a:spLocks noChangeArrowheads="1"/>
          </p:cNvSpPr>
          <p:nvPr/>
        </p:nvSpPr>
        <p:spPr bwMode="auto">
          <a:xfrm>
            <a:off x="5476876" y="3219021"/>
            <a:ext cx="76200" cy="762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18" name="Rectangle 349"/>
          <p:cNvSpPr>
            <a:spLocks noChangeArrowheads="1"/>
          </p:cNvSpPr>
          <p:nvPr/>
        </p:nvSpPr>
        <p:spPr bwMode="auto">
          <a:xfrm>
            <a:off x="5629276" y="3219021"/>
            <a:ext cx="76200" cy="762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19" name="Rectangle 350"/>
          <p:cNvSpPr>
            <a:spLocks noChangeArrowheads="1"/>
          </p:cNvSpPr>
          <p:nvPr/>
        </p:nvSpPr>
        <p:spPr bwMode="auto">
          <a:xfrm>
            <a:off x="5781676" y="3219021"/>
            <a:ext cx="76200" cy="762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20" name="Rectangle 351"/>
          <p:cNvSpPr>
            <a:spLocks noChangeArrowheads="1"/>
          </p:cNvSpPr>
          <p:nvPr/>
        </p:nvSpPr>
        <p:spPr bwMode="auto">
          <a:xfrm>
            <a:off x="5934076" y="3219021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21" name="Rectangle 352"/>
          <p:cNvSpPr>
            <a:spLocks noChangeArrowheads="1"/>
          </p:cNvSpPr>
          <p:nvPr/>
        </p:nvSpPr>
        <p:spPr bwMode="auto">
          <a:xfrm>
            <a:off x="6086476" y="3219021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22" name="Rectangle 353"/>
          <p:cNvSpPr>
            <a:spLocks noChangeArrowheads="1"/>
          </p:cNvSpPr>
          <p:nvPr/>
        </p:nvSpPr>
        <p:spPr bwMode="auto">
          <a:xfrm>
            <a:off x="6238876" y="3219021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23" name="Rectangle 354"/>
          <p:cNvSpPr>
            <a:spLocks noChangeArrowheads="1"/>
          </p:cNvSpPr>
          <p:nvPr/>
        </p:nvSpPr>
        <p:spPr bwMode="auto">
          <a:xfrm>
            <a:off x="6391276" y="3219021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24" name="Rectangle 355"/>
          <p:cNvSpPr>
            <a:spLocks noChangeArrowheads="1"/>
          </p:cNvSpPr>
          <p:nvPr/>
        </p:nvSpPr>
        <p:spPr bwMode="auto">
          <a:xfrm>
            <a:off x="6543676" y="3219021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25" name="Rectangle 356"/>
          <p:cNvSpPr>
            <a:spLocks noChangeArrowheads="1"/>
          </p:cNvSpPr>
          <p:nvPr/>
        </p:nvSpPr>
        <p:spPr bwMode="auto">
          <a:xfrm>
            <a:off x="6696076" y="3219021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26" name="Rectangle 357"/>
          <p:cNvSpPr>
            <a:spLocks noChangeArrowheads="1"/>
          </p:cNvSpPr>
          <p:nvPr/>
        </p:nvSpPr>
        <p:spPr bwMode="auto">
          <a:xfrm>
            <a:off x="6848476" y="3219021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27" name="Rectangle 358"/>
          <p:cNvSpPr>
            <a:spLocks noChangeArrowheads="1"/>
          </p:cNvSpPr>
          <p:nvPr/>
        </p:nvSpPr>
        <p:spPr bwMode="auto">
          <a:xfrm>
            <a:off x="7000876" y="3219021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grpSp>
        <p:nvGrpSpPr>
          <p:cNvPr id="9328" name="Group 359"/>
          <p:cNvGrpSpPr>
            <a:grpSpLocks/>
          </p:cNvGrpSpPr>
          <p:nvPr/>
        </p:nvGrpSpPr>
        <p:grpSpPr bwMode="auto">
          <a:xfrm>
            <a:off x="4638676" y="3219021"/>
            <a:ext cx="609600" cy="76200"/>
            <a:chOff x="768" y="2880"/>
            <a:chExt cx="384" cy="48"/>
          </a:xfrm>
        </p:grpSpPr>
        <p:sp>
          <p:nvSpPr>
            <p:cNvPr id="9359" name="Line 360"/>
            <p:cNvSpPr>
              <a:spLocks noChangeShapeType="1"/>
            </p:cNvSpPr>
            <p:nvPr/>
          </p:nvSpPr>
          <p:spPr bwMode="auto">
            <a:xfrm>
              <a:off x="768" y="2880"/>
              <a:ext cx="384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360" name="Rectangle 361"/>
            <p:cNvSpPr>
              <a:spLocks noChangeArrowheads="1"/>
            </p:cNvSpPr>
            <p:nvPr/>
          </p:nvSpPr>
          <p:spPr bwMode="auto">
            <a:xfrm>
              <a:off x="1104" y="2880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61" name="Rectangle 362"/>
            <p:cNvSpPr>
              <a:spLocks noChangeArrowheads="1"/>
            </p:cNvSpPr>
            <p:nvPr/>
          </p:nvSpPr>
          <p:spPr bwMode="auto">
            <a:xfrm>
              <a:off x="1008" y="2880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62" name="Rectangle 363"/>
            <p:cNvSpPr>
              <a:spLocks noChangeArrowheads="1"/>
            </p:cNvSpPr>
            <p:nvPr/>
          </p:nvSpPr>
          <p:spPr bwMode="auto">
            <a:xfrm>
              <a:off x="912" y="2880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63" name="Rectangle 364"/>
            <p:cNvSpPr>
              <a:spLocks noChangeArrowheads="1"/>
            </p:cNvSpPr>
            <p:nvPr/>
          </p:nvSpPr>
          <p:spPr bwMode="auto">
            <a:xfrm>
              <a:off x="816" y="2880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9329" name="AutoShape 365"/>
          <p:cNvSpPr>
            <a:spLocks noChangeArrowheads="1"/>
          </p:cNvSpPr>
          <p:nvPr/>
        </p:nvSpPr>
        <p:spPr bwMode="auto">
          <a:xfrm>
            <a:off x="5476876" y="3447621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CL" altLang="es-CL" sz="24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31" name="Text Box 368"/>
          <p:cNvSpPr txBox="1">
            <a:spLocks noChangeArrowheads="1"/>
          </p:cNvSpPr>
          <p:nvPr/>
        </p:nvSpPr>
        <p:spPr bwMode="auto">
          <a:xfrm>
            <a:off x="8049854" y="3958063"/>
            <a:ext cx="9048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L" sz="1200" b="1" dirty="0" smtClean="0">
                <a:sym typeface="Symbol" panose="05050102010706020507" pitchFamily="18" charset="2"/>
              </a:rPr>
              <a:t></a:t>
            </a:r>
            <a:r>
              <a:rPr lang="es-ES" altLang="es-CL" sz="1200" b="1" i="1" dirty="0" err="1" smtClean="0">
                <a:sym typeface="Symbol" panose="05050102010706020507" pitchFamily="18" charset="2"/>
              </a:rPr>
              <a:t>wzx</a:t>
            </a:r>
            <a:r>
              <a:rPr lang="es-ES" altLang="es-CL" sz="1200" b="1" i="1" dirty="0" smtClean="0">
                <a:sym typeface="Symbol" panose="05050102010706020507" pitchFamily="18" charset="2"/>
              </a:rPr>
              <a:t> </a:t>
            </a:r>
            <a:r>
              <a:rPr lang="es-ES" altLang="es-CL" sz="1200" b="1" dirty="0" err="1" smtClean="0">
                <a:sym typeface="Symbol" panose="05050102010706020507" pitchFamily="18" charset="2"/>
              </a:rPr>
              <a:t>allele</a:t>
            </a:r>
            <a:r>
              <a:rPr lang="es-ES" altLang="es-CL" sz="1200" b="1" dirty="0" smtClean="0">
                <a:sym typeface="Symbol" panose="05050102010706020507" pitchFamily="18" charset="2"/>
              </a:rPr>
              <a:t> </a:t>
            </a:r>
            <a:r>
              <a:rPr lang="es-ES" altLang="es-CL" sz="1200" dirty="0" smtClean="0"/>
              <a:t>(</a:t>
            </a:r>
            <a:r>
              <a:rPr lang="es-ES" altLang="es-CL" sz="1200" dirty="0" smtClean="0">
                <a:latin typeface="Symbol" panose="05050102010706020507" pitchFamily="18" charset="2"/>
              </a:rPr>
              <a:t>D</a:t>
            </a:r>
            <a:r>
              <a:rPr lang="es-ES" altLang="es-CL" sz="1200" dirty="0" smtClean="0"/>
              <a:t>33-443)</a:t>
            </a:r>
            <a:endParaRPr lang="es-ES" altLang="es-CL" sz="1200" dirty="0"/>
          </a:p>
        </p:txBody>
      </p:sp>
      <p:sp>
        <p:nvSpPr>
          <p:cNvPr id="9332" name="Rectangle 369"/>
          <p:cNvSpPr>
            <a:spLocks noChangeArrowheads="1"/>
          </p:cNvSpPr>
          <p:nvPr/>
        </p:nvSpPr>
        <p:spPr bwMode="auto">
          <a:xfrm>
            <a:off x="4562476" y="3904821"/>
            <a:ext cx="452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>
                <a:solidFill>
                  <a:srgbClr val="99CC00"/>
                </a:solidFill>
              </a:rPr>
              <a:t>ATG</a:t>
            </a:r>
          </a:p>
        </p:txBody>
      </p:sp>
      <p:sp>
        <p:nvSpPr>
          <p:cNvPr id="9333" name="Rectangle 370"/>
          <p:cNvSpPr>
            <a:spLocks noChangeArrowheads="1"/>
          </p:cNvSpPr>
          <p:nvPr/>
        </p:nvSpPr>
        <p:spPr bwMode="auto">
          <a:xfrm>
            <a:off x="6091239" y="3904821"/>
            <a:ext cx="452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1000" b="1">
                <a:solidFill>
                  <a:srgbClr val="CC0000"/>
                </a:solidFill>
              </a:rPr>
              <a:t>TAG</a:t>
            </a:r>
          </a:p>
        </p:txBody>
      </p:sp>
      <p:sp>
        <p:nvSpPr>
          <p:cNvPr id="9334" name="Line 371"/>
          <p:cNvSpPr>
            <a:spLocks noChangeShapeType="1"/>
          </p:cNvSpPr>
          <p:nvPr/>
        </p:nvSpPr>
        <p:spPr bwMode="auto">
          <a:xfrm>
            <a:off x="10162460" y="411708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357" name="Rectangle 373" descr="Diagonal hacia arriba ancha"/>
          <p:cNvSpPr>
            <a:spLocks noChangeArrowheads="1"/>
          </p:cNvSpPr>
          <p:nvPr/>
        </p:nvSpPr>
        <p:spPr bwMode="auto">
          <a:xfrm>
            <a:off x="9019460" y="4193289"/>
            <a:ext cx="410400" cy="180000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58" name="AutoShape 374" descr="Diagonal hacia abajo ancha"/>
          <p:cNvSpPr>
            <a:spLocks noChangeArrowheads="1"/>
          </p:cNvSpPr>
          <p:nvPr/>
        </p:nvSpPr>
        <p:spPr bwMode="auto">
          <a:xfrm>
            <a:off x="9439160" y="4102365"/>
            <a:ext cx="532800" cy="346961"/>
          </a:xfrm>
          <a:prstGeom prst="rightArrow">
            <a:avLst>
              <a:gd name="adj1" fmla="val 50000"/>
              <a:gd name="adj2" fmla="val 93750"/>
            </a:avLst>
          </a:prstGeom>
          <a:pattFill prst="wdDnDiag">
            <a:fgClr>
              <a:schemeClr val="tx1"/>
            </a:fgClr>
            <a:bgClr>
              <a:srgbClr val="FFFFFF"/>
            </a:bgClr>
          </a:patt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336" name="Text Box 375"/>
          <p:cNvSpPr txBox="1">
            <a:spLocks noChangeArrowheads="1"/>
          </p:cNvSpPr>
          <p:nvPr/>
        </p:nvSpPr>
        <p:spPr bwMode="auto">
          <a:xfrm>
            <a:off x="8816913" y="3964688"/>
            <a:ext cx="1397429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900" dirty="0"/>
              <a:t>    1    </a:t>
            </a:r>
            <a:r>
              <a:rPr lang="es-ES" altLang="es-CL" sz="900" dirty="0" smtClean="0"/>
              <a:t>  32 444      462</a:t>
            </a:r>
            <a:endParaRPr lang="es-ES" altLang="es-CL" sz="900" dirty="0"/>
          </a:p>
        </p:txBody>
      </p:sp>
      <p:sp>
        <p:nvSpPr>
          <p:cNvPr id="9337" name="Rectangle 376"/>
          <p:cNvSpPr>
            <a:spLocks noChangeArrowheads="1"/>
          </p:cNvSpPr>
          <p:nvPr/>
        </p:nvSpPr>
        <p:spPr bwMode="auto">
          <a:xfrm flipV="1">
            <a:off x="8392254" y="5371877"/>
            <a:ext cx="381000" cy="152400"/>
          </a:xfrm>
          <a:prstGeom prst="rect">
            <a:avLst/>
          </a:prstGeom>
          <a:solidFill>
            <a:srgbClr val="993366"/>
          </a:solidFill>
          <a:ln w="12700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CL" altLang="es-CL" sz="2400">
              <a:solidFill>
                <a:srgbClr val="9933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38" name="Rectangle 377"/>
          <p:cNvSpPr>
            <a:spLocks noChangeArrowheads="1"/>
          </p:cNvSpPr>
          <p:nvPr/>
        </p:nvSpPr>
        <p:spPr bwMode="auto">
          <a:xfrm>
            <a:off x="8087454" y="5600477"/>
            <a:ext cx="152400" cy="304800"/>
          </a:xfrm>
          <a:prstGeom prst="rect">
            <a:avLst/>
          </a:prstGeom>
          <a:solidFill>
            <a:srgbClr val="99CC00"/>
          </a:solidFill>
          <a:ln w="12700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CL" altLang="es-C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39" name="Text Box 378"/>
          <p:cNvSpPr txBox="1">
            <a:spLocks noChangeArrowheads="1"/>
          </p:cNvSpPr>
          <p:nvPr/>
        </p:nvSpPr>
        <p:spPr bwMode="auto">
          <a:xfrm>
            <a:off x="7563208" y="5630639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 dirty="0" err="1"/>
              <a:t>sacBR</a:t>
            </a:r>
            <a:endParaRPr lang="es-ES" altLang="es-CL" sz="1000" b="1" dirty="0"/>
          </a:p>
        </p:txBody>
      </p:sp>
      <p:sp>
        <p:nvSpPr>
          <p:cNvPr id="9340" name="Rectangle 379"/>
          <p:cNvSpPr>
            <a:spLocks noChangeArrowheads="1"/>
          </p:cNvSpPr>
          <p:nvPr/>
        </p:nvSpPr>
        <p:spPr bwMode="auto">
          <a:xfrm>
            <a:off x="8316054" y="5143277"/>
            <a:ext cx="4873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1000" b="1"/>
              <a:t> Km</a:t>
            </a:r>
            <a:r>
              <a:rPr lang="es-ES" altLang="es-CL" sz="1000" b="1" baseline="30000"/>
              <a:t>R</a:t>
            </a:r>
          </a:p>
        </p:txBody>
      </p:sp>
      <p:sp>
        <p:nvSpPr>
          <p:cNvPr id="9341" name="Text Box 380"/>
          <p:cNvSpPr txBox="1">
            <a:spLocks noChangeArrowheads="1"/>
          </p:cNvSpPr>
          <p:nvPr/>
        </p:nvSpPr>
        <p:spPr bwMode="auto">
          <a:xfrm>
            <a:off x="8304975" y="5616352"/>
            <a:ext cx="1143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 dirty="0" err="1" smtClean="0"/>
              <a:t>pJQ</a:t>
            </a:r>
            <a:r>
              <a:rPr lang="es-ES" altLang="es-CL" sz="1000" b="1" i="1" dirty="0" err="1" smtClean="0"/>
              <a:t>wzx</a:t>
            </a:r>
            <a:endParaRPr lang="es-ES" altLang="es-CL" sz="1000" b="1" dirty="0"/>
          </a:p>
        </p:txBody>
      </p:sp>
      <p:grpSp>
        <p:nvGrpSpPr>
          <p:cNvPr id="9342" name="Group 381"/>
          <p:cNvGrpSpPr>
            <a:grpSpLocks/>
          </p:cNvGrpSpPr>
          <p:nvPr/>
        </p:nvGrpSpPr>
        <p:grpSpPr bwMode="auto">
          <a:xfrm rot="10800000">
            <a:off x="6231577" y="5763483"/>
            <a:ext cx="1219200" cy="576"/>
            <a:chOff x="2832" y="3312"/>
            <a:chExt cx="768" cy="576"/>
          </a:xfrm>
        </p:grpSpPr>
        <p:sp>
          <p:nvSpPr>
            <p:cNvPr id="9353" name="Line 382"/>
            <p:cNvSpPr>
              <a:spLocks noChangeShapeType="1"/>
            </p:cNvSpPr>
            <p:nvPr/>
          </p:nvSpPr>
          <p:spPr bwMode="auto">
            <a:xfrm>
              <a:off x="3312" y="33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354" name="Line 383"/>
            <p:cNvSpPr>
              <a:spLocks noChangeShapeType="1"/>
            </p:cNvSpPr>
            <p:nvPr/>
          </p:nvSpPr>
          <p:spPr bwMode="auto">
            <a:xfrm>
              <a:off x="3408" y="331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355" name="Line 384"/>
            <p:cNvSpPr>
              <a:spLocks noChangeShapeType="1"/>
            </p:cNvSpPr>
            <p:nvPr/>
          </p:nvSpPr>
          <p:spPr bwMode="auto">
            <a:xfrm flipH="1">
              <a:off x="3408" y="38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356" name="Line 385"/>
            <p:cNvSpPr>
              <a:spLocks noChangeShapeType="1"/>
            </p:cNvSpPr>
            <p:nvPr/>
          </p:nvSpPr>
          <p:spPr bwMode="auto">
            <a:xfrm flipH="1">
              <a:off x="2832" y="388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9343" name="Rectangle 386"/>
          <p:cNvSpPr>
            <a:spLocks noChangeArrowheads="1"/>
          </p:cNvSpPr>
          <p:nvPr/>
        </p:nvSpPr>
        <p:spPr bwMode="auto">
          <a:xfrm>
            <a:off x="5262659" y="5652885"/>
            <a:ext cx="1143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 b="1" dirty="0" err="1" smtClean="0"/>
              <a:t>pCR</a:t>
            </a:r>
            <a:r>
              <a:rPr lang="es-ES" altLang="es-CL" sz="1000" b="1" i="1" dirty="0" err="1" smtClean="0">
                <a:sym typeface="Symbol" panose="05050102010706020507" pitchFamily="18" charset="2"/>
              </a:rPr>
              <a:t>wzx</a:t>
            </a:r>
            <a:endParaRPr lang="es-ES" altLang="es-CL" sz="1000" b="1" dirty="0"/>
          </a:p>
        </p:txBody>
      </p:sp>
      <p:grpSp>
        <p:nvGrpSpPr>
          <p:cNvPr id="9344" name="Group 387"/>
          <p:cNvGrpSpPr>
            <a:grpSpLocks/>
          </p:cNvGrpSpPr>
          <p:nvPr/>
        </p:nvGrpSpPr>
        <p:grpSpPr bwMode="auto">
          <a:xfrm>
            <a:off x="4554539" y="5113782"/>
            <a:ext cx="1463675" cy="1111250"/>
            <a:chOff x="2246" y="164"/>
            <a:chExt cx="922" cy="700"/>
          </a:xfrm>
        </p:grpSpPr>
        <p:sp>
          <p:nvSpPr>
            <p:cNvPr id="9346" name="Oval 388"/>
            <p:cNvSpPr>
              <a:spLocks noChangeArrowheads="1"/>
            </p:cNvSpPr>
            <p:nvPr/>
          </p:nvSpPr>
          <p:spPr bwMode="auto">
            <a:xfrm>
              <a:off x="2614" y="366"/>
              <a:ext cx="554" cy="44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47" name="Rectangle 389" descr="Diagonal hacia arriba ancha"/>
            <p:cNvSpPr>
              <a:spLocks noChangeArrowheads="1"/>
            </p:cNvSpPr>
            <p:nvPr/>
          </p:nvSpPr>
          <p:spPr bwMode="auto">
            <a:xfrm>
              <a:off x="2765" y="739"/>
              <a:ext cx="107" cy="83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48" name="AutoShape 390" descr="Diagonal hacia abajo ancha"/>
            <p:cNvSpPr>
              <a:spLocks noChangeArrowheads="1"/>
            </p:cNvSpPr>
            <p:nvPr/>
          </p:nvSpPr>
          <p:spPr bwMode="auto">
            <a:xfrm>
              <a:off x="2872" y="698"/>
              <a:ext cx="145" cy="166"/>
            </a:xfrm>
            <a:prstGeom prst="rightArrow">
              <a:avLst>
                <a:gd name="adj1" fmla="val 50000"/>
                <a:gd name="adj2" fmla="val 25000"/>
              </a:avLst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9349" name="Rectangle 391"/>
            <p:cNvSpPr>
              <a:spLocks noChangeArrowheads="1"/>
            </p:cNvSpPr>
            <p:nvPr/>
          </p:nvSpPr>
          <p:spPr bwMode="auto">
            <a:xfrm flipV="1">
              <a:off x="2765" y="310"/>
              <a:ext cx="252" cy="111"/>
            </a:xfrm>
            <a:prstGeom prst="rect">
              <a:avLst/>
            </a:prstGeom>
            <a:solidFill>
              <a:srgbClr val="993366"/>
            </a:solidFill>
            <a:ln w="1270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2400">
                <a:solidFill>
                  <a:srgbClr val="9933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350" name="Rectangle 392"/>
            <p:cNvSpPr>
              <a:spLocks noChangeArrowheads="1"/>
            </p:cNvSpPr>
            <p:nvPr/>
          </p:nvSpPr>
          <p:spPr bwMode="auto">
            <a:xfrm>
              <a:off x="2563" y="476"/>
              <a:ext cx="101" cy="222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2400">
                <a:solidFill>
                  <a:srgbClr val="FFCC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351" name="Text Box 393"/>
            <p:cNvSpPr txBox="1">
              <a:spLocks noChangeArrowheads="1"/>
            </p:cNvSpPr>
            <p:nvPr/>
          </p:nvSpPr>
          <p:spPr bwMode="auto">
            <a:xfrm>
              <a:off x="2246" y="505"/>
              <a:ext cx="4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1000" b="1" dirty="0" err="1" smtClean="0"/>
                <a:t>Amp</a:t>
              </a:r>
              <a:r>
                <a:rPr lang="es-ES" altLang="es-CL" sz="1000" b="1" baseline="30000" dirty="0" err="1" smtClean="0"/>
                <a:t>R</a:t>
              </a:r>
              <a:endParaRPr lang="es-ES" altLang="es-CL" sz="1000" b="1" baseline="30000" dirty="0"/>
            </a:p>
          </p:txBody>
        </p:sp>
        <p:sp>
          <p:nvSpPr>
            <p:cNvPr id="9352" name="Rectangle 394"/>
            <p:cNvSpPr>
              <a:spLocks noChangeArrowheads="1"/>
            </p:cNvSpPr>
            <p:nvPr/>
          </p:nvSpPr>
          <p:spPr bwMode="auto">
            <a:xfrm>
              <a:off x="2745" y="164"/>
              <a:ext cx="30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1000" b="1" dirty="0"/>
                <a:t> </a:t>
              </a:r>
              <a:r>
                <a:rPr lang="es-ES" altLang="es-CL" sz="1000" b="1" dirty="0" err="1"/>
                <a:t>Km</a:t>
              </a:r>
              <a:r>
                <a:rPr lang="es-ES" altLang="es-CL" sz="1000" b="1" baseline="30000" dirty="0" err="1"/>
                <a:t>R</a:t>
              </a:r>
              <a:endParaRPr lang="es-ES" altLang="es-CL" sz="1000" b="1" baseline="30000" dirty="0"/>
            </a:p>
          </p:txBody>
        </p:sp>
      </p:grpSp>
      <p:sp>
        <p:nvSpPr>
          <p:cNvPr id="9345" name="Text Box 402"/>
          <p:cNvSpPr txBox="1">
            <a:spLocks noChangeArrowheads="1"/>
          </p:cNvSpPr>
          <p:nvPr/>
        </p:nvSpPr>
        <p:spPr bwMode="auto">
          <a:xfrm>
            <a:off x="5654515" y="3458985"/>
            <a:ext cx="14225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L" sz="1200" b="1" dirty="0" smtClean="0"/>
              <a:t>PCR F1R4 (</a:t>
            </a:r>
            <a:r>
              <a:rPr lang="es-ES" altLang="es-CL" sz="1000" b="1" dirty="0" err="1" smtClean="0"/>
              <a:t>overlapping</a:t>
            </a:r>
            <a:r>
              <a:rPr lang="es-ES" altLang="es-CL" sz="1000" b="1" dirty="0" smtClean="0"/>
              <a:t> PCR)</a:t>
            </a:r>
            <a:endParaRPr lang="es-ES" altLang="es-CL" sz="1000" b="1" dirty="0"/>
          </a:p>
        </p:txBody>
      </p:sp>
      <p:sp>
        <p:nvSpPr>
          <p:cNvPr id="401" name="AutoShape 365"/>
          <p:cNvSpPr>
            <a:spLocks noChangeArrowheads="1"/>
          </p:cNvSpPr>
          <p:nvPr/>
        </p:nvSpPr>
        <p:spPr bwMode="auto">
          <a:xfrm>
            <a:off x="5455946" y="4449326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CL" altLang="es-CL" sz="24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2" name="TextBox 58">
            <a:extLst>
              <a:ext uri="{FF2B5EF4-FFF2-40B4-BE49-F238E27FC236}">
                <a16:creationId xmlns:a16="http://schemas.microsoft.com/office/drawing/2014/main" id="{C5EC5AC3-C1DC-4DC3-8441-9BD024B2D0E0}"/>
              </a:ext>
            </a:extLst>
          </p:cNvPr>
          <p:cNvSpPr txBox="1"/>
          <p:nvPr/>
        </p:nvSpPr>
        <p:spPr>
          <a:xfrm>
            <a:off x="507565" y="408631"/>
            <a:ext cx="25309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Overlap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PCR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mutant allele construction and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cloning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3" name="Group 157"/>
          <p:cNvGrpSpPr>
            <a:grpSpLocks/>
          </p:cNvGrpSpPr>
          <p:nvPr/>
        </p:nvGrpSpPr>
        <p:grpSpPr bwMode="auto">
          <a:xfrm>
            <a:off x="6619818" y="4282696"/>
            <a:ext cx="762000" cy="76200"/>
            <a:chOff x="864" y="1536"/>
            <a:chExt cx="480" cy="48"/>
          </a:xfrm>
        </p:grpSpPr>
        <p:sp>
          <p:nvSpPr>
            <p:cNvPr id="404" name="Line 158"/>
            <p:cNvSpPr>
              <a:spLocks noChangeShapeType="1"/>
            </p:cNvSpPr>
            <p:nvPr/>
          </p:nvSpPr>
          <p:spPr bwMode="auto">
            <a:xfrm>
              <a:off x="960" y="1584"/>
              <a:ext cx="384" cy="0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05" name="Rectangle 159"/>
            <p:cNvSpPr>
              <a:spLocks noChangeArrowheads="1"/>
            </p:cNvSpPr>
            <p:nvPr/>
          </p:nvSpPr>
          <p:spPr bwMode="auto">
            <a:xfrm>
              <a:off x="1008" y="153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406" name="Rectangle 160"/>
            <p:cNvSpPr>
              <a:spLocks noChangeArrowheads="1"/>
            </p:cNvSpPr>
            <p:nvPr/>
          </p:nvSpPr>
          <p:spPr bwMode="auto">
            <a:xfrm>
              <a:off x="1104" y="153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407" name="Rectangle 161"/>
            <p:cNvSpPr>
              <a:spLocks noChangeArrowheads="1"/>
            </p:cNvSpPr>
            <p:nvPr/>
          </p:nvSpPr>
          <p:spPr bwMode="auto">
            <a:xfrm>
              <a:off x="1200" y="153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408" name="Rectangle 162"/>
            <p:cNvSpPr>
              <a:spLocks noChangeArrowheads="1"/>
            </p:cNvSpPr>
            <p:nvPr/>
          </p:nvSpPr>
          <p:spPr bwMode="auto">
            <a:xfrm>
              <a:off x="1296" y="1536"/>
              <a:ext cx="48" cy="48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409" name="Line 163"/>
            <p:cNvSpPr>
              <a:spLocks noChangeShapeType="1"/>
            </p:cNvSpPr>
            <p:nvPr/>
          </p:nvSpPr>
          <p:spPr bwMode="auto">
            <a:xfrm flipH="1">
              <a:off x="864" y="1584"/>
              <a:ext cx="144" cy="0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410" name="Group 126"/>
          <p:cNvGrpSpPr>
            <a:grpSpLocks/>
          </p:cNvGrpSpPr>
          <p:nvPr/>
        </p:nvGrpSpPr>
        <p:grpSpPr bwMode="auto">
          <a:xfrm>
            <a:off x="3729038" y="4136402"/>
            <a:ext cx="838200" cy="76200"/>
            <a:chOff x="1056" y="1200"/>
            <a:chExt cx="528" cy="48"/>
          </a:xfrm>
        </p:grpSpPr>
        <p:grpSp>
          <p:nvGrpSpPr>
            <p:cNvPr id="411" name="Group 127"/>
            <p:cNvGrpSpPr>
              <a:grpSpLocks/>
            </p:cNvGrpSpPr>
            <p:nvPr/>
          </p:nvGrpSpPr>
          <p:grpSpPr bwMode="auto">
            <a:xfrm>
              <a:off x="1056" y="1200"/>
              <a:ext cx="384" cy="48"/>
              <a:chOff x="960" y="1008"/>
              <a:chExt cx="384" cy="48"/>
            </a:xfrm>
          </p:grpSpPr>
          <p:sp>
            <p:nvSpPr>
              <p:cNvPr id="413" name="Line 128"/>
              <p:cNvSpPr>
                <a:spLocks noChangeShapeType="1"/>
              </p:cNvSpPr>
              <p:nvPr/>
            </p:nvSpPr>
            <p:spPr bwMode="auto">
              <a:xfrm>
                <a:off x="960" y="100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66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14" name="Rectangle 129"/>
              <p:cNvSpPr>
                <a:spLocks noChangeArrowheads="1"/>
              </p:cNvSpPr>
              <p:nvPr/>
            </p:nvSpPr>
            <p:spPr bwMode="auto">
              <a:xfrm>
                <a:off x="1008" y="1008"/>
                <a:ext cx="48" cy="48"/>
              </a:xfrm>
              <a:prstGeom prst="rect">
                <a:avLst/>
              </a:prstGeom>
              <a:solidFill>
                <a:srgbClr val="6666FF"/>
              </a:solidFill>
              <a:ln w="9525">
                <a:solidFill>
                  <a:srgbClr val="66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415" name="Rectangle 130"/>
              <p:cNvSpPr>
                <a:spLocks noChangeArrowheads="1"/>
              </p:cNvSpPr>
              <p:nvPr/>
            </p:nvSpPr>
            <p:spPr bwMode="auto">
              <a:xfrm>
                <a:off x="1104" y="1008"/>
                <a:ext cx="48" cy="48"/>
              </a:xfrm>
              <a:prstGeom prst="rect">
                <a:avLst/>
              </a:prstGeom>
              <a:solidFill>
                <a:srgbClr val="6666FF"/>
              </a:solidFill>
              <a:ln w="9525">
                <a:solidFill>
                  <a:srgbClr val="66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416" name="Rectangle 131"/>
              <p:cNvSpPr>
                <a:spLocks noChangeArrowheads="1"/>
              </p:cNvSpPr>
              <p:nvPr/>
            </p:nvSpPr>
            <p:spPr bwMode="auto">
              <a:xfrm>
                <a:off x="1200" y="1008"/>
                <a:ext cx="48" cy="48"/>
              </a:xfrm>
              <a:prstGeom prst="rect">
                <a:avLst/>
              </a:prstGeom>
              <a:solidFill>
                <a:srgbClr val="6666FF"/>
              </a:solidFill>
              <a:ln w="9525">
                <a:solidFill>
                  <a:srgbClr val="66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  <p:sp>
            <p:nvSpPr>
              <p:cNvPr id="417" name="Rectangle 132"/>
              <p:cNvSpPr>
                <a:spLocks noChangeArrowheads="1"/>
              </p:cNvSpPr>
              <p:nvPr/>
            </p:nvSpPr>
            <p:spPr bwMode="auto">
              <a:xfrm>
                <a:off x="1296" y="1008"/>
                <a:ext cx="48" cy="48"/>
              </a:xfrm>
              <a:prstGeom prst="rect">
                <a:avLst/>
              </a:prstGeom>
              <a:solidFill>
                <a:srgbClr val="6666FF"/>
              </a:solidFill>
              <a:ln w="9525">
                <a:solidFill>
                  <a:srgbClr val="66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/>
              </a:p>
            </p:txBody>
          </p:sp>
        </p:grpSp>
        <p:sp>
          <p:nvSpPr>
            <p:cNvPr id="412" name="Line 133"/>
            <p:cNvSpPr>
              <a:spLocks noChangeShapeType="1"/>
            </p:cNvSpPr>
            <p:nvPr/>
          </p:nvSpPr>
          <p:spPr bwMode="auto">
            <a:xfrm>
              <a:off x="1440" y="1200"/>
              <a:ext cx="144" cy="0"/>
            </a:xfrm>
            <a:prstGeom prst="line">
              <a:avLst/>
            </a:prstGeom>
            <a:noFill/>
            <a:ln w="9525">
              <a:solidFill>
                <a:srgbClr val="66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7634391" y="395806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 smtClean="0"/>
              <a:t>=</a:t>
            </a:r>
            <a:endParaRPr lang="es-CL" sz="2800" dirty="0"/>
          </a:p>
        </p:txBody>
      </p:sp>
      <p:sp>
        <p:nvSpPr>
          <p:cNvPr id="419" name="Text Box 402"/>
          <p:cNvSpPr txBox="1">
            <a:spLocks noChangeArrowheads="1"/>
          </p:cNvSpPr>
          <p:nvPr/>
        </p:nvSpPr>
        <p:spPr bwMode="auto">
          <a:xfrm>
            <a:off x="5657224" y="4503457"/>
            <a:ext cx="1419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L" sz="1200" b="1" dirty="0" smtClean="0"/>
              <a:t>TA </a:t>
            </a:r>
            <a:r>
              <a:rPr lang="es-ES" altLang="es-CL" sz="1200" b="1" dirty="0" err="1" smtClean="0"/>
              <a:t>cloning</a:t>
            </a:r>
            <a:r>
              <a:rPr lang="es-ES" altLang="es-CL" sz="1200" b="1" dirty="0"/>
              <a:t> </a:t>
            </a:r>
            <a:r>
              <a:rPr lang="es-ES" altLang="es-CL" sz="1000" b="1" dirty="0" smtClean="0"/>
              <a:t>(pCR2.1 TOPO </a:t>
            </a:r>
            <a:r>
              <a:rPr lang="es-ES" altLang="es-CL" sz="1000" b="1" dirty="0" err="1" smtClean="0"/>
              <a:t>plasmid</a:t>
            </a:r>
            <a:r>
              <a:rPr lang="es-ES" altLang="es-CL" sz="1000" b="1" dirty="0" smtClean="0"/>
              <a:t>)</a:t>
            </a:r>
            <a:endParaRPr lang="es-ES" altLang="es-CL" sz="1000" b="1" dirty="0"/>
          </a:p>
        </p:txBody>
      </p:sp>
      <p:sp>
        <p:nvSpPr>
          <p:cNvPr id="420" name="Rectangle 389" descr="Diagonal hacia arriba ancha"/>
          <p:cNvSpPr>
            <a:spLocks noChangeArrowheads="1"/>
          </p:cNvSpPr>
          <p:nvPr/>
        </p:nvSpPr>
        <p:spPr bwMode="auto">
          <a:xfrm>
            <a:off x="8374713" y="5964194"/>
            <a:ext cx="169863" cy="131763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421" name="AutoShape 390" descr="Diagonal hacia abajo ancha"/>
          <p:cNvSpPr>
            <a:spLocks noChangeArrowheads="1"/>
          </p:cNvSpPr>
          <p:nvPr/>
        </p:nvSpPr>
        <p:spPr bwMode="auto">
          <a:xfrm>
            <a:off x="8544575" y="5899106"/>
            <a:ext cx="230188" cy="263525"/>
          </a:xfrm>
          <a:prstGeom prst="rightArrow">
            <a:avLst>
              <a:gd name="adj1" fmla="val 50000"/>
              <a:gd name="adj2" fmla="val 25000"/>
            </a:avLst>
          </a:prstGeom>
          <a:pattFill prst="wdDnDiag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422" name="Text Box 402"/>
          <p:cNvSpPr txBox="1">
            <a:spLocks noChangeArrowheads="1"/>
          </p:cNvSpPr>
          <p:nvPr/>
        </p:nvSpPr>
        <p:spPr bwMode="auto">
          <a:xfrm>
            <a:off x="6129186" y="5491302"/>
            <a:ext cx="1352293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CL" sz="1200" b="1" dirty="0" err="1" smtClean="0"/>
              <a:t>Subcloning</a:t>
            </a:r>
            <a:r>
              <a:rPr lang="es-ES" altLang="es-CL" sz="1200" b="1" dirty="0" smtClean="0"/>
              <a:t> </a:t>
            </a:r>
          </a:p>
          <a:p>
            <a:pPr algn="ctr">
              <a:spcBef>
                <a:spcPct val="50000"/>
              </a:spcBef>
            </a:pPr>
            <a:r>
              <a:rPr lang="es-ES" altLang="es-CL" sz="1000" b="1" dirty="0" smtClean="0"/>
              <a:t>(</a:t>
            </a:r>
            <a:r>
              <a:rPr lang="en-US" sz="1000" b="1" i="1" dirty="0" err="1" smtClean="0"/>
              <a:t>Bam</a:t>
            </a:r>
            <a:r>
              <a:rPr lang="en-US" sz="1000" b="1" dirty="0" err="1" smtClean="0"/>
              <a:t>HI-</a:t>
            </a:r>
            <a:r>
              <a:rPr lang="en-US" sz="1000" b="1" i="1" dirty="0" err="1" smtClean="0"/>
              <a:t>Xba</a:t>
            </a:r>
            <a:r>
              <a:rPr lang="en-US" sz="1000" b="1" dirty="0" err="1" smtClean="0"/>
              <a:t>I</a:t>
            </a:r>
            <a:r>
              <a:rPr lang="en-US" sz="1000" b="1" dirty="0" smtClean="0"/>
              <a:t> </a:t>
            </a:r>
            <a:r>
              <a:rPr lang="es-ES" altLang="es-CL" sz="1000" b="1" dirty="0" err="1" smtClean="0"/>
              <a:t>double-digested</a:t>
            </a:r>
            <a:r>
              <a:rPr lang="es-ES" altLang="es-CL" sz="1000" b="1" dirty="0"/>
              <a:t> </a:t>
            </a:r>
            <a:r>
              <a:rPr lang="es-ES" altLang="es-CL" sz="1000" b="1" dirty="0" err="1"/>
              <a:t>pJQK</a:t>
            </a:r>
            <a:r>
              <a:rPr lang="es-ES" altLang="es-CL" sz="1000" b="1" dirty="0"/>
              <a:t> </a:t>
            </a:r>
            <a:r>
              <a:rPr lang="es-ES" altLang="es-CL" sz="1000" b="1" dirty="0" err="1"/>
              <a:t>plasmid</a:t>
            </a:r>
            <a:r>
              <a:rPr lang="es-ES" altLang="es-CL" sz="1000" b="1" dirty="0"/>
              <a:t> )</a:t>
            </a:r>
          </a:p>
        </p:txBody>
      </p:sp>
      <p:cxnSp>
        <p:nvCxnSpPr>
          <p:cNvPr id="4" name="Conector recto 3"/>
          <p:cNvCxnSpPr>
            <a:stCxn id="9347" idx="1"/>
            <a:endCxn id="9346" idx="3"/>
          </p:cNvCxnSpPr>
          <p:nvPr/>
        </p:nvCxnSpPr>
        <p:spPr>
          <a:xfrm flipH="1" flipV="1">
            <a:off x="5267535" y="6034730"/>
            <a:ext cx="110917" cy="57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rot="-1500000" flipV="1">
            <a:off x="5304004" y="6051533"/>
            <a:ext cx="53976" cy="4524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5067991" y="6101290"/>
            <a:ext cx="252621" cy="1903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Conector recto 428"/>
          <p:cNvCxnSpPr/>
          <p:nvPr/>
        </p:nvCxnSpPr>
        <p:spPr>
          <a:xfrm rot="-4500000" flipV="1">
            <a:off x="5793431" y="6064627"/>
            <a:ext cx="53976" cy="4524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4746900" y="6246665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i="1" dirty="0" err="1" smtClean="0"/>
              <a:t>Bam</a:t>
            </a:r>
            <a:r>
              <a:rPr lang="es-CL" sz="1000" dirty="0" err="1" smtClean="0"/>
              <a:t>HI</a:t>
            </a:r>
            <a:endParaRPr lang="es-CL" sz="1000" i="1" dirty="0"/>
          </a:p>
        </p:txBody>
      </p:sp>
      <p:cxnSp>
        <p:nvCxnSpPr>
          <p:cNvPr id="431" name="Conector recto 430"/>
          <p:cNvCxnSpPr/>
          <p:nvPr/>
        </p:nvCxnSpPr>
        <p:spPr>
          <a:xfrm rot="4500000" flipH="1">
            <a:off x="5831175" y="6118769"/>
            <a:ext cx="252621" cy="1903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CuadroTexto 431"/>
          <p:cNvSpPr txBox="1"/>
          <p:nvPr/>
        </p:nvSpPr>
        <p:spPr>
          <a:xfrm>
            <a:off x="5831776" y="6244080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i="1" dirty="0" err="1" smtClean="0"/>
              <a:t>Xba</a:t>
            </a:r>
            <a:r>
              <a:rPr lang="es-CL" sz="1000" dirty="0" err="1" smtClean="0"/>
              <a:t>I</a:t>
            </a:r>
            <a:endParaRPr lang="es-CL" sz="1000" i="1" dirty="0"/>
          </a:p>
        </p:txBody>
      </p:sp>
    </p:spTree>
    <p:extLst>
      <p:ext uri="{BB962C8B-B14F-4D97-AF65-F5344CB8AC3E}">
        <p14:creationId xmlns:p14="http://schemas.microsoft.com/office/powerpoint/2010/main" val="40073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196945" y="159830"/>
            <a:ext cx="1600200" cy="1143000"/>
            <a:chOff x="2160" y="144"/>
            <a:chExt cx="1008" cy="72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614" y="366"/>
              <a:ext cx="554" cy="44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 descr="Diagonal hacia arriba ancha"/>
            <p:cNvSpPr>
              <a:spLocks noChangeArrowheads="1"/>
            </p:cNvSpPr>
            <p:nvPr/>
          </p:nvSpPr>
          <p:spPr bwMode="auto">
            <a:xfrm>
              <a:off x="2765" y="739"/>
              <a:ext cx="107" cy="83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AutoShape 5" descr="Diagonal hacia abajo ancha"/>
            <p:cNvSpPr>
              <a:spLocks noChangeArrowheads="1"/>
            </p:cNvSpPr>
            <p:nvPr/>
          </p:nvSpPr>
          <p:spPr bwMode="auto">
            <a:xfrm>
              <a:off x="2872" y="698"/>
              <a:ext cx="145" cy="166"/>
            </a:xfrm>
            <a:prstGeom prst="rightArrow">
              <a:avLst>
                <a:gd name="adj1" fmla="val 50000"/>
                <a:gd name="adj2" fmla="val 25000"/>
              </a:avLst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 flipV="1">
              <a:off x="2765" y="310"/>
              <a:ext cx="252" cy="111"/>
            </a:xfrm>
            <a:prstGeom prst="rect">
              <a:avLst/>
            </a:prstGeom>
            <a:solidFill>
              <a:srgbClr val="993366"/>
            </a:solidFill>
            <a:ln w="1270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120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63" y="476"/>
              <a:ext cx="101" cy="222"/>
            </a:xfrm>
            <a:prstGeom prst="rect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120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160" y="532"/>
              <a:ext cx="40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sacBR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714" y="144"/>
              <a:ext cx="34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Km</a:t>
              </a:r>
              <a:r>
                <a:rPr lang="es-ES" altLang="es-CL" sz="1200" b="1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</p:grp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6648225" y="1678788"/>
            <a:ext cx="355899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7660058" y="1453363"/>
            <a:ext cx="13716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 altLang="es-CL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8151612" y="1280606"/>
            <a:ext cx="25289" cy="2600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8076419" y="1280605"/>
            <a:ext cx="176680" cy="1758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635392" y="1554114"/>
            <a:ext cx="1520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altLang="es-C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salmonis </a:t>
            </a: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chromosome</a:t>
            </a:r>
            <a:endParaRPr lang="es-ES" altLang="es-CL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699165" y="1564186"/>
            <a:ext cx="11578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altLang="es-C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wzx</a:t>
            </a:r>
            <a:r>
              <a:rPr lang="es-CL" altLang="es-C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(wild </a:t>
            </a:r>
            <a:r>
              <a:rPr lang="es-CL" altLang="es-C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s-CL" alt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ES" altLang="es-C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0496774" y="1486039"/>
            <a:ext cx="13467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s-ES" altLang="es-CL" sz="1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altLang="es-C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s-ES" altLang="es-CL" sz="1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altLang="es-C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  <a:r>
              <a:rPr lang="es-ES" altLang="es-CL" sz="1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s-ES" altLang="es-CL" sz="1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3892470" y="2670095"/>
            <a:ext cx="12906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S" altLang="es-CL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crossover</a:t>
            </a:r>
          </a:p>
        </p:txBody>
      </p:sp>
      <p:sp>
        <p:nvSpPr>
          <p:cNvPr id="28" name="Rectangle 69"/>
          <p:cNvSpPr>
            <a:spLocks noChangeArrowheads="1"/>
          </p:cNvSpPr>
          <p:nvPr/>
        </p:nvSpPr>
        <p:spPr bwMode="auto">
          <a:xfrm>
            <a:off x="3950511" y="576215"/>
            <a:ext cx="121288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vector</a:t>
            </a:r>
          </a:p>
          <a:p>
            <a:pPr algn="r" eaLnBrk="1" hangingPunct="1">
              <a:spcBef>
                <a:spcPct val="50000"/>
              </a:spcBef>
            </a:pP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CL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pJQ</a:t>
            </a:r>
            <a:r>
              <a:rPr lang="es-ES" altLang="es-CL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wzx</a:t>
            </a:r>
            <a:endParaRPr lang="es-ES" altLang="es-CL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V="1">
            <a:off x="7382627" y="4389445"/>
            <a:ext cx="22860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H="1">
            <a:off x="6981795" y="4987227"/>
            <a:ext cx="590710" cy="212856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8720652" y="4974610"/>
            <a:ext cx="864503" cy="304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6208814" y="5141760"/>
            <a:ext cx="2609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12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 flipH="1">
            <a:off x="10848707" y="5110459"/>
            <a:ext cx="5501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1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CD51583-999F-4926-85BA-084351321E1C}"/>
              </a:ext>
            </a:extLst>
          </p:cNvPr>
          <p:cNvGrpSpPr/>
          <p:nvPr/>
        </p:nvGrpSpPr>
        <p:grpSpPr>
          <a:xfrm>
            <a:off x="5434986" y="5911311"/>
            <a:ext cx="2057400" cy="685800"/>
            <a:chOff x="5942052" y="6102348"/>
            <a:chExt cx="2057400" cy="685800"/>
          </a:xfrm>
        </p:grpSpPr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6014039" y="6328194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AutoShape 49"/>
            <p:cNvSpPr>
              <a:spLocks noChangeArrowheads="1"/>
            </p:cNvSpPr>
            <p:nvPr/>
          </p:nvSpPr>
          <p:spPr bwMode="auto">
            <a:xfrm>
              <a:off x="6208752" y="6208356"/>
              <a:ext cx="873030" cy="255763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6750464" y="6510736"/>
              <a:ext cx="119455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Px</a:t>
              </a:r>
              <a:r>
                <a:rPr lang="es-ES" altLang="es-CL" sz="12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s-ES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Km</a:t>
              </a:r>
              <a:r>
                <a:rPr lang="es-ES" altLang="es-CL" sz="12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s-ES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Sac</a:t>
              </a:r>
              <a:r>
                <a:rPr lang="es-ES" altLang="es-CL" sz="12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s-ES" altLang="es-CL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5942052" y="6102348"/>
              <a:ext cx="2057400" cy="685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6868925" y="5586034"/>
            <a:ext cx="14998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WT </a:t>
            </a:r>
            <a:r>
              <a:rPr lang="es-ES" alt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alt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revertant</a:t>
            </a:r>
            <a:r>
              <a:rPr lang="es-ES" alt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ES" altLang="es-C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9887174" y="4617034"/>
            <a:ext cx="1524000" cy="968375"/>
            <a:chOff x="4560" y="3024"/>
            <a:chExt cx="960" cy="610"/>
          </a:xfrm>
        </p:grpSpPr>
        <p:sp>
          <p:nvSpPr>
            <p:cNvPr id="74" name="Oval 54"/>
            <p:cNvSpPr>
              <a:spLocks noChangeArrowheads="1"/>
            </p:cNvSpPr>
            <p:nvPr/>
          </p:nvSpPr>
          <p:spPr bwMode="auto">
            <a:xfrm>
              <a:off x="4992" y="3216"/>
              <a:ext cx="528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55"/>
            <p:cNvSpPr>
              <a:spLocks noChangeArrowheads="1"/>
            </p:cNvSpPr>
            <p:nvPr/>
          </p:nvSpPr>
          <p:spPr bwMode="auto">
            <a:xfrm flipV="1">
              <a:off x="5136" y="3168"/>
              <a:ext cx="240" cy="96"/>
            </a:xfrm>
            <a:prstGeom prst="rect">
              <a:avLst/>
            </a:prstGeom>
            <a:solidFill>
              <a:srgbClr val="993366"/>
            </a:solidFill>
            <a:ln w="1270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120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4944" y="3312"/>
              <a:ext cx="96" cy="192"/>
            </a:xfrm>
            <a:prstGeom prst="rect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120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 Box 57"/>
            <p:cNvSpPr txBox="1">
              <a:spLocks noChangeArrowheads="1"/>
            </p:cNvSpPr>
            <p:nvPr/>
          </p:nvSpPr>
          <p:spPr bwMode="auto">
            <a:xfrm>
              <a:off x="4560" y="3360"/>
              <a:ext cx="38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sacBR</a:t>
              </a:r>
            </a:p>
          </p:txBody>
        </p:sp>
        <p:sp>
          <p:nvSpPr>
            <p:cNvPr id="78" name="Rectangle 58"/>
            <p:cNvSpPr>
              <a:spLocks noChangeArrowheads="1"/>
            </p:cNvSpPr>
            <p:nvPr/>
          </p:nvSpPr>
          <p:spPr bwMode="auto">
            <a:xfrm>
              <a:off x="5088" y="3024"/>
              <a:ext cx="34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Km</a:t>
              </a:r>
              <a:r>
                <a:rPr lang="es-ES" altLang="es-CL" sz="1200" b="1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79" name="AutoShape 59"/>
            <p:cNvSpPr>
              <a:spLocks noChangeArrowheads="1"/>
            </p:cNvSpPr>
            <p:nvPr/>
          </p:nvSpPr>
          <p:spPr bwMode="auto">
            <a:xfrm>
              <a:off x="5073" y="3505"/>
              <a:ext cx="424" cy="129"/>
            </a:xfrm>
            <a:prstGeom prst="rightArrow">
              <a:avLst>
                <a:gd name="adj1" fmla="val 50000"/>
                <a:gd name="adj2" fmla="val 94488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Line 60"/>
          <p:cNvSpPr>
            <a:spLocks noChangeShapeType="1"/>
          </p:cNvSpPr>
          <p:nvPr/>
        </p:nvSpPr>
        <p:spPr bwMode="auto">
          <a:xfrm>
            <a:off x="9772874" y="6147094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Group 61"/>
          <p:cNvGrpSpPr>
            <a:grpSpLocks/>
          </p:cNvGrpSpPr>
          <p:nvPr/>
        </p:nvGrpSpPr>
        <p:grpSpPr bwMode="auto">
          <a:xfrm>
            <a:off x="10039574" y="5933674"/>
            <a:ext cx="685800" cy="356451"/>
            <a:chOff x="2544" y="2842"/>
            <a:chExt cx="432" cy="240"/>
          </a:xfrm>
        </p:grpSpPr>
        <p:sp>
          <p:nvSpPr>
            <p:cNvPr id="71" name="Rectangle 62" descr="Diagonal hacia arriba ancha"/>
            <p:cNvSpPr>
              <a:spLocks noChangeArrowheads="1"/>
            </p:cNvSpPr>
            <p:nvPr/>
          </p:nvSpPr>
          <p:spPr bwMode="auto">
            <a:xfrm>
              <a:off x="2544" y="2902"/>
              <a:ext cx="184" cy="120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AutoShape 63" descr="Diagonal hacia abajo ancha"/>
            <p:cNvSpPr>
              <a:spLocks noChangeArrowheads="1"/>
            </p:cNvSpPr>
            <p:nvPr/>
          </p:nvSpPr>
          <p:spPr bwMode="auto">
            <a:xfrm>
              <a:off x="2728" y="2842"/>
              <a:ext cx="248" cy="240"/>
            </a:xfrm>
            <a:prstGeom prst="rightArrow">
              <a:avLst>
                <a:gd name="adj1" fmla="val 50000"/>
                <a:gd name="adj2" fmla="val 25833"/>
              </a:avLst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Rectangle 65"/>
          <p:cNvSpPr>
            <a:spLocks noChangeArrowheads="1"/>
          </p:cNvSpPr>
          <p:nvPr/>
        </p:nvSpPr>
        <p:spPr bwMode="auto">
          <a:xfrm>
            <a:off x="10490405" y="6263106"/>
            <a:ext cx="11945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s-ES" altLang="es-CL" sz="1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altLang="es-C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s-ES" altLang="es-CL" sz="1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altLang="es-C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</a:t>
            </a:r>
            <a:r>
              <a:rPr lang="es-ES" altLang="es-CL" sz="12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s-ES" altLang="es-CL" sz="1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66"/>
          <p:cNvSpPr>
            <a:spLocks noChangeArrowheads="1"/>
          </p:cNvSpPr>
          <p:nvPr/>
        </p:nvSpPr>
        <p:spPr bwMode="auto">
          <a:xfrm>
            <a:off x="9565619" y="5911310"/>
            <a:ext cx="2133600" cy="66434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 altLang="es-CL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67"/>
          <p:cNvSpPr txBox="1">
            <a:spLocks noChangeArrowheads="1"/>
          </p:cNvSpPr>
          <p:nvPr/>
        </p:nvSpPr>
        <p:spPr bwMode="auto">
          <a:xfrm>
            <a:off x="9353624" y="5610200"/>
            <a:ext cx="1155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alt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Mutant</a:t>
            </a:r>
            <a:endParaRPr lang="es-ES" altLang="es-CL" sz="1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59B5282-42C3-4D99-A39C-027940C4B723}"/>
              </a:ext>
            </a:extLst>
          </p:cNvPr>
          <p:cNvGrpSpPr/>
          <p:nvPr/>
        </p:nvGrpSpPr>
        <p:grpSpPr>
          <a:xfrm>
            <a:off x="7321132" y="3696557"/>
            <a:ext cx="2051049" cy="1495432"/>
            <a:chOff x="7622765" y="3438679"/>
            <a:chExt cx="2051049" cy="1495432"/>
          </a:xfrm>
        </p:grpSpPr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8499065" y="3530754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9063021" y="4053043"/>
              <a:ext cx="610793" cy="604842"/>
            </a:xfrm>
            <a:custGeom>
              <a:avLst/>
              <a:gdLst>
                <a:gd name="T0" fmla="*/ 336 w 392"/>
                <a:gd name="T1" fmla="*/ 0 h 288"/>
                <a:gd name="T2" fmla="*/ 336 w 392"/>
                <a:gd name="T3" fmla="*/ 192 h 288"/>
                <a:gd name="T4" fmla="*/ 0 w 39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288">
                  <a:moveTo>
                    <a:pt x="336" y="0"/>
                  </a:moveTo>
                  <a:cubicBezTo>
                    <a:pt x="364" y="72"/>
                    <a:pt x="392" y="144"/>
                    <a:pt x="336" y="192"/>
                  </a:cubicBezTo>
                  <a:cubicBezTo>
                    <a:pt x="280" y="240"/>
                    <a:pt x="5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7622765" y="3495829"/>
              <a:ext cx="304800" cy="642938"/>
            </a:xfrm>
            <a:custGeom>
              <a:avLst/>
              <a:gdLst>
                <a:gd name="T0" fmla="*/ 48 w 336"/>
                <a:gd name="T1" fmla="*/ 400 h 400"/>
                <a:gd name="T2" fmla="*/ 48 w 336"/>
                <a:gd name="T3" fmla="*/ 64 h 400"/>
                <a:gd name="T4" fmla="*/ 336 w 336"/>
                <a:gd name="T5" fmla="*/ 16 h 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6" h="400">
                  <a:moveTo>
                    <a:pt x="48" y="400"/>
                  </a:moveTo>
                  <a:cubicBezTo>
                    <a:pt x="24" y="264"/>
                    <a:pt x="0" y="128"/>
                    <a:pt x="48" y="64"/>
                  </a:cubicBezTo>
                  <a:cubicBezTo>
                    <a:pt x="96" y="0"/>
                    <a:pt x="288" y="24"/>
                    <a:pt x="336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7889465" y="3438679"/>
              <a:ext cx="609600" cy="15240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9030878" y="3530754"/>
              <a:ext cx="265113" cy="165100"/>
            </a:xfrm>
            <a:custGeom>
              <a:avLst/>
              <a:gdLst>
                <a:gd name="T0" fmla="*/ 0 w 288"/>
                <a:gd name="T1" fmla="*/ 0 h 192"/>
                <a:gd name="T2" fmla="*/ 144 w 288"/>
                <a:gd name="T3" fmla="*/ 48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0"/>
                  </a:moveTo>
                  <a:cubicBezTo>
                    <a:pt x="48" y="8"/>
                    <a:pt x="96" y="16"/>
                    <a:pt x="144" y="48"/>
                  </a:cubicBezTo>
                  <a:cubicBezTo>
                    <a:pt x="192" y="80"/>
                    <a:pt x="240" y="136"/>
                    <a:pt x="288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 rot="2911005">
              <a:off x="9153115" y="3776817"/>
              <a:ext cx="533400" cy="152400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>
              <a:off x="7692252" y="4663956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9" name="Group 36"/>
            <p:cNvGrpSpPr>
              <a:grpSpLocks/>
            </p:cNvGrpSpPr>
            <p:nvPr/>
          </p:nvGrpSpPr>
          <p:grpSpPr bwMode="auto">
            <a:xfrm>
              <a:off x="7813265" y="4473735"/>
              <a:ext cx="935038" cy="460376"/>
              <a:chOff x="2400" y="2908"/>
              <a:chExt cx="589" cy="290"/>
            </a:xfrm>
          </p:grpSpPr>
          <p:sp>
            <p:nvSpPr>
              <p:cNvPr id="81" name="AutoShape 38" descr="Diagonal hacia abajo ancha"/>
              <p:cNvSpPr>
                <a:spLocks noChangeArrowheads="1"/>
              </p:cNvSpPr>
              <p:nvPr/>
            </p:nvSpPr>
            <p:spPr bwMode="auto">
              <a:xfrm>
                <a:off x="2741" y="2908"/>
                <a:ext cx="248" cy="240"/>
              </a:xfrm>
              <a:prstGeom prst="rightArrow">
                <a:avLst>
                  <a:gd name="adj1" fmla="val 50000"/>
                  <a:gd name="adj2" fmla="val 25833"/>
                </a:avLst>
              </a:prstGeom>
              <a:pattFill prst="wdDnDiag">
                <a:fgClr>
                  <a:schemeClr val="tx1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 3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ES" altLang="es-CL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p:grp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8299040" y="4200679"/>
              <a:ext cx="131763" cy="22860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H="1" flipV="1">
              <a:off x="8297453" y="4200679"/>
              <a:ext cx="133350" cy="2286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7660865" y="4276879"/>
              <a:ext cx="3048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1200" b="1">
                  <a:solidFill>
                    <a:srgbClr val="FF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8768038" y="4360743"/>
              <a:ext cx="30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1200" b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0" name="AutoShape 71"/>
            <p:cNvSpPr>
              <a:spLocks noChangeArrowheads="1"/>
            </p:cNvSpPr>
            <p:nvPr/>
          </p:nvSpPr>
          <p:spPr bwMode="auto">
            <a:xfrm>
              <a:off x="8013290" y="3900642"/>
              <a:ext cx="846138" cy="457200"/>
            </a:xfrm>
            <a:prstGeom prst="rightArrow">
              <a:avLst>
                <a:gd name="adj1" fmla="val 50000"/>
                <a:gd name="adj2" fmla="val 52273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72" descr="Diagonal hacia arriba ancha"/>
            <p:cNvSpPr>
              <a:spLocks noChangeArrowheads="1"/>
            </p:cNvSpPr>
            <p:nvPr/>
          </p:nvSpPr>
          <p:spPr bwMode="auto">
            <a:xfrm>
              <a:off x="8010115" y="4013354"/>
              <a:ext cx="292100" cy="228600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73"/>
            <p:cNvSpPr>
              <a:spLocks noChangeArrowheads="1"/>
            </p:cNvSpPr>
            <p:nvPr/>
          </p:nvSpPr>
          <p:spPr bwMode="auto">
            <a:xfrm>
              <a:off x="7927565" y="4560327"/>
              <a:ext cx="417285" cy="193675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Group 74"/>
          <p:cNvGrpSpPr>
            <a:grpSpLocks/>
          </p:cNvGrpSpPr>
          <p:nvPr/>
        </p:nvGrpSpPr>
        <p:grpSpPr bwMode="auto">
          <a:xfrm>
            <a:off x="5273465" y="4584836"/>
            <a:ext cx="1495760" cy="1130099"/>
            <a:chOff x="2176" y="99"/>
            <a:chExt cx="992" cy="765"/>
          </a:xfrm>
        </p:grpSpPr>
        <p:sp>
          <p:nvSpPr>
            <p:cNvPr id="64" name="Oval 75"/>
            <p:cNvSpPr>
              <a:spLocks noChangeArrowheads="1"/>
            </p:cNvSpPr>
            <p:nvPr/>
          </p:nvSpPr>
          <p:spPr bwMode="auto">
            <a:xfrm>
              <a:off x="2614" y="366"/>
              <a:ext cx="554" cy="44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76" descr="Diagonal hacia arriba ancha"/>
            <p:cNvSpPr>
              <a:spLocks noChangeArrowheads="1"/>
            </p:cNvSpPr>
            <p:nvPr/>
          </p:nvSpPr>
          <p:spPr bwMode="auto">
            <a:xfrm>
              <a:off x="2765" y="739"/>
              <a:ext cx="107" cy="83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AutoShape 77" descr="Diagonal hacia abajo ancha"/>
            <p:cNvSpPr>
              <a:spLocks noChangeArrowheads="1"/>
            </p:cNvSpPr>
            <p:nvPr/>
          </p:nvSpPr>
          <p:spPr bwMode="auto">
            <a:xfrm>
              <a:off x="2872" y="698"/>
              <a:ext cx="145" cy="166"/>
            </a:xfrm>
            <a:prstGeom prst="rightArrow">
              <a:avLst>
                <a:gd name="adj1" fmla="val 50000"/>
                <a:gd name="adj2" fmla="val 25000"/>
              </a:avLst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78"/>
            <p:cNvSpPr>
              <a:spLocks noChangeArrowheads="1"/>
            </p:cNvSpPr>
            <p:nvPr/>
          </p:nvSpPr>
          <p:spPr bwMode="auto">
            <a:xfrm flipV="1">
              <a:off x="2765" y="310"/>
              <a:ext cx="252" cy="111"/>
            </a:xfrm>
            <a:prstGeom prst="rect">
              <a:avLst/>
            </a:prstGeom>
            <a:solidFill>
              <a:srgbClr val="993366"/>
            </a:solidFill>
            <a:ln w="1270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120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79"/>
            <p:cNvSpPr>
              <a:spLocks noChangeArrowheads="1"/>
            </p:cNvSpPr>
            <p:nvPr/>
          </p:nvSpPr>
          <p:spPr bwMode="auto">
            <a:xfrm>
              <a:off x="2563" y="476"/>
              <a:ext cx="101" cy="222"/>
            </a:xfrm>
            <a:prstGeom prst="rect">
              <a:avLst/>
            </a:prstGeom>
            <a:solidFill>
              <a:srgbClr val="99CC00"/>
            </a:solidFill>
            <a:ln w="12700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120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 Box 80"/>
            <p:cNvSpPr txBox="1">
              <a:spLocks noChangeArrowheads="1"/>
            </p:cNvSpPr>
            <p:nvPr/>
          </p:nvSpPr>
          <p:spPr bwMode="auto">
            <a:xfrm>
              <a:off x="2176" y="510"/>
              <a:ext cx="403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sacBR</a:t>
              </a:r>
              <a:endPara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81"/>
            <p:cNvSpPr>
              <a:spLocks noChangeArrowheads="1"/>
            </p:cNvSpPr>
            <p:nvPr/>
          </p:nvSpPr>
          <p:spPr bwMode="auto">
            <a:xfrm>
              <a:off x="2677" y="99"/>
              <a:ext cx="362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Km</a:t>
              </a:r>
              <a:r>
                <a:rPr lang="es-ES" altLang="es-CL" sz="12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s-ES" altLang="es-CL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3872785" y="4115115"/>
            <a:ext cx="12906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altLang="es-CL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 </a:t>
            </a:r>
            <a:r>
              <a: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crossover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5EC5AC3-C1DC-4DC3-8441-9BD024B2D0E0}"/>
              </a:ext>
            </a:extLst>
          </p:cNvPr>
          <p:cNvSpPr txBox="1"/>
          <p:nvPr/>
        </p:nvSpPr>
        <p:spPr>
          <a:xfrm>
            <a:off x="348466" y="1516589"/>
            <a:ext cx="3231913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Schematic representation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allelic exchange. A suicide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truncated gene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mutant allele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wzx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example)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introduced by mating into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salmonis.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second recombination, the interchange will yield two type of cells: wild-type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revertant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mutant.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possible to distinguish both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genotypes by colony PCR using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F1R4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primers.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kanamycin),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levansucrase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gene),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polymyxin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Sac (sucrose). </a:t>
            </a:r>
            <a:r>
              <a:rPr lang="en-US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indicates the phenotype (resistant or susceptible).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40594DC-F988-4381-A108-833CF530A6F3}"/>
              </a:ext>
            </a:extLst>
          </p:cNvPr>
          <p:cNvCxnSpPr/>
          <p:nvPr/>
        </p:nvCxnSpPr>
        <p:spPr>
          <a:xfrm>
            <a:off x="5191117" y="292772"/>
            <a:ext cx="0" cy="44280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B30F2335-2424-4C15-B5C7-E5BD2C05D430}"/>
              </a:ext>
            </a:extLst>
          </p:cNvPr>
          <p:cNvSpPr txBox="1"/>
          <p:nvPr/>
        </p:nvSpPr>
        <p:spPr>
          <a:xfrm>
            <a:off x="8131693" y="769881"/>
            <a:ext cx="6000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s-ES" altLang="es-C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wzx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97C2C2-3ACA-480D-91F8-669E1B582B71}"/>
              </a:ext>
            </a:extLst>
          </p:cNvPr>
          <p:cNvGrpSpPr/>
          <p:nvPr/>
        </p:nvGrpSpPr>
        <p:grpSpPr>
          <a:xfrm>
            <a:off x="6208814" y="2390932"/>
            <a:ext cx="5558619" cy="666765"/>
            <a:chOff x="6533741" y="2381665"/>
            <a:chExt cx="5558619" cy="666765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6533741" y="2802477"/>
              <a:ext cx="432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7052095" y="2705530"/>
              <a:ext cx="292100" cy="2286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20" descr="Diagonal hacia abajo ancha"/>
            <p:cNvSpPr>
              <a:spLocks noChangeArrowheads="1"/>
            </p:cNvSpPr>
            <p:nvPr/>
          </p:nvSpPr>
          <p:spPr bwMode="auto">
            <a:xfrm>
              <a:off x="7301008" y="2591230"/>
              <a:ext cx="393700" cy="457200"/>
            </a:xfrm>
            <a:prstGeom prst="rightArrow">
              <a:avLst>
                <a:gd name="adj1" fmla="val 50000"/>
                <a:gd name="adj2" fmla="val 25000"/>
              </a:avLst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9585528" y="2575586"/>
              <a:ext cx="852800" cy="4572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8576494" y="2716367"/>
              <a:ext cx="472856" cy="18891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120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 flipV="1">
              <a:off x="7931138" y="2721000"/>
              <a:ext cx="459304" cy="191943"/>
            </a:xfrm>
            <a:prstGeom prst="rect">
              <a:avLst/>
            </a:prstGeom>
            <a:solidFill>
              <a:srgbClr val="993366"/>
            </a:solidFill>
            <a:ln w="1270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sz="120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7927564" y="2407311"/>
              <a:ext cx="155210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Km</a:t>
              </a:r>
              <a:r>
                <a:rPr lang="es-ES" altLang="es-CL" sz="12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s-ES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sacBR</a:t>
              </a:r>
              <a:r>
                <a:rPr lang="es-ES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7035891" y="2405983"/>
              <a:ext cx="85349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s-ES" altLang="es-CL" sz="1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wzx</a:t>
              </a:r>
              <a:endPara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0897802" y="2637244"/>
              <a:ext cx="119455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Px</a:t>
              </a:r>
              <a:r>
                <a:rPr lang="es-ES" altLang="es-CL" sz="12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s-ES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Km</a:t>
              </a:r>
              <a:r>
                <a:rPr lang="es-ES" altLang="es-CL" sz="12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s-ES" altLang="es-C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s-ES" altLang="es-CL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Sac</a:t>
              </a:r>
              <a:r>
                <a:rPr lang="es-ES" altLang="es-CL" sz="1200" b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s-ES" altLang="es-CL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70" descr="Diagonal hacia arriba ancha"/>
            <p:cNvSpPr>
              <a:spLocks noChangeArrowheads="1"/>
            </p:cNvSpPr>
            <p:nvPr/>
          </p:nvSpPr>
          <p:spPr bwMode="auto">
            <a:xfrm>
              <a:off x="9404302" y="2690968"/>
              <a:ext cx="292100" cy="228600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25">
              <a:extLst>
                <a:ext uri="{FF2B5EF4-FFF2-40B4-BE49-F238E27FC236}">
                  <a16:creationId xmlns:a16="http://schemas.microsoft.com/office/drawing/2014/main" id="{F546D777-C14F-45A8-BFA6-D38A3E63A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43109" y="2381665"/>
              <a:ext cx="85349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altLang="es-CL" sz="12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wzx</a:t>
              </a:r>
              <a:endParaRPr lang="es-ES" alt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3" name="CuadroTexto 72"/>
          <p:cNvSpPr txBox="1"/>
          <p:nvPr/>
        </p:nvSpPr>
        <p:spPr>
          <a:xfrm>
            <a:off x="6610187" y="54925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+</a:t>
            </a:r>
          </a:p>
        </p:txBody>
      </p:sp>
      <p:sp>
        <p:nvSpPr>
          <p:cNvPr id="88" name="CuadroTexto 87"/>
          <p:cNvSpPr txBox="1"/>
          <p:nvPr/>
        </p:nvSpPr>
        <p:spPr>
          <a:xfrm>
            <a:off x="10410477" y="54777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5266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8">
            <a:extLst>
              <a:ext uri="{FF2B5EF4-FFF2-40B4-BE49-F238E27FC236}">
                <a16:creationId xmlns:a16="http://schemas.microsoft.com/office/drawing/2014/main" id="{1AE7440A-1FA6-4F28-B2F4-6C4889365402}"/>
              </a:ext>
            </a:extLst>
          </p:cNvPr>
          <p:cNvSpPr txBox="1"/>
          <p:nvPr/>
        </p:nvSpPr>
        <p:spPr>
          <a:xfrm>
            <a:off x="2658857" y="3537054"/>
            <a:ext cx="60972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S3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 kb 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capsular polysaccharide </a:t>
            </a:r>
            <a:r>
              <a:rPr lang="en-GB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biosynthesis gene 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cluster. </a:t>
            </a:r>
            <a:r>
              <a:rPr lang="en-GB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 functions to be found 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Table S1.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16" y="1680374"/>
            <a:ext cx="6480048" cy="136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8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r="2589" b="14492"/>
          <a:stretch/>
        </p:blipFill>
        <p:spPr>
          <a:xfrm>
            <a:off x="1889519" y="1389012"/>
            <a:ext cx="4221136" cy="26466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r="2826" b="14451"/>
          <a:stretch/>
        </p:blipFill>
        <p:spPr>
          <a:xfrm>
            <a:off x="6082174" y="1389012"/>
            <a:ext cx="4266372" cy="2664242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AE7440A-1FA6-4F28-B2F4-6C4889365402}"/>
              </a:ext>
            </a:extLst>
          </p:cNvPr>
          <p:cNvSpPr txBox="1"/>
          <p:nvPr/>
        </p:nvSpPr>
        <p:spPr>
          <a:xfrm>
            <a:off x="2667649" y="4143723"/>
            <a:ext cx="60972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S4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</a:t>
            </a:r>
            <a:r>
              <a:rPr lang="es-CL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CL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downstream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transcript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polar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reporter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genes. (A) KW_2966. (B) KW_2958. Position of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Figure 1. RNA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extracted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wild-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mutant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strains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wzx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wcaJ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cultured in PSB. RT-PCR rounds were accomplished with primers pairs 2958 and 2966 (Table 3).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salmonis 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rpoD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was used as single reference gene. ns, no significant difference (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0.05).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77844" y="964180"/>
            <a:ext cx="33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330744" y="964180"/>
            <a:ext cx="33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7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985403"/>
              </p:ext>
            </p:extLst>
          </p:nvPr>
        </p:nvGraphicFramePr>
        <p:xfrm>
          <a:off x="3200746" y="1604457"/>
          <a:ext cx="589050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037577">
                  <a:extLst>
                    <a:ext uri="{9D8B030D-6E8A-4147-A177-3AD203B41FA5}">
                      <a16:colId xmlns:a16="http://schemas.microsoft.com/office/drawing/2014/main" val="3491601558"/>
                    </a:ext>
                  </a:extLst>
                </a:gridCol>
                <a:gridCol w="661914">
                  <a:extLst>
                    <a:ext uri="{9D8B030D-6E8A-4147-A177-3AD203B41FA5}">
                      <a16:colId xmlns:a16="http://schemas.microsoft.com/office/drawing/2014/main" val="69420945"/>
                    </a:ext>
                  </a:extLst>
                </a:gridCol>
                <a:gridCol w="4191009">
                  <a:extLst>
                    <a:ext uri="{9D8B030D-6E8A-4147-A177-3AD203B41FA5}">
                      <a16:colId xmlns:a16="http://schemas.microsoft.com/office/drawing/2014/main" val="14089769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ORF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Predicted function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09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KW89_2614</a:t>
                      </a:r>
                      <a:endParaRPr lang="es-CL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s-CL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Capsule polysaccharide biosynthesis family protein. B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eta-3-deoxy-D-manno-oct-2-ulosonic acid (Kdo)-transferase KpsC</a:t>
                      </a:r>
                      <a:endParaRPr lang="es-CL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805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KW89_2615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neuB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Pseudaminic acid synthase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092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KW89_2616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s-CL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Acetyltransferase domain protein. </a:t>
                      </a:r>
                      <a:r>
                        <a:rPr lang="es-CL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UDP-2,4-diacetamido-2,4,6-trideoxy-beta-L-altropyranose hydrolase (SpsG superfamily)</a:t>
                      </a:r>
                      <a:endParaRPr lang="es-CL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026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KW89_2617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Pseudaminic acid CMP transferase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679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KW89_2618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pseC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wecE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Spore coat protein. </a:t>
                      </a:r>
                      <a:r>
                        <a:rPr lang="es-CL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UDP-4-amino-4,6-dideoxy-N-acetyl-beta-L-altrosamine transaminase.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46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KW89_2619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pseB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UDP-N-acetylglucosamine 4,6-dehydratase (inverting)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760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KW89_2620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Capsule polysaccharide biosynthesis family protein. Beta-3-deoxy-D-manno-oct-2-ulosonic acid (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Kdo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)-transferase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KpsC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449150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00746" y="979557"/>
            <a:ext cx="560578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C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S1</a:t>
            </a:r>
            <a:r>
              <a:rPr kumimoji="0" lang="en-US" altLang="es-C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Description of the gene products found in the capsular polysaccharide biosynthesis gene cluster detected in </a:t>
            </a:r>
            <a:r>
              <a:rPr kumimoji="0" lang="en-US" altLang="es-CL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 salmonis </a:t>
            </a:r>
            <a:r>
              <a:rPr kumimoji="0" lang="en-US" altLang="es-CL" sz="1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PM15972A1 genome</a:t>
            </a:r>
            <a:r>
              <a:rPr kumimoji="0" lang="en-US" altLang="es-C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s-C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4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47481" y="14494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7440A-1FA6-4F28-B2F4-6C4889365402}"/>
              </a:ext>
            </a:extLst>
          </p:cNvPr>
          <p:cNvSpPr txBox="1"/>
          <p:nvPr/>
        </p:nvSpPr>
        <p:spPr>
          <a:xfrm>
            <a:off x="2947481" y="4991011"/>
            <a:ext cx="6074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S5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Growth kinetics in liquid medium. 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 </a:t>
            </a:r>
            <a:r>
              <a:rPr lang="en-GB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 salmonis 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mutants and the wild-type strain show similar growth </a:t>
            </a:r>
            <a:r>
              <a:rPr lang="en-GB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when incubated 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18°C in PSB.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675" y="1449422"/>
            <a:ext cx="5430234" cy="339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8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/>
          <a:srcRect t="12893"/>
          <a:stretch/>
        </p:blipFill>
        <p:spPr>
          <a:xfrm>
            <a:off x="1646121" y="237392"/>
            <a:ext cx="4073525" cy="2832019"/>
          </a:xfrm>
          <a:prstGeom prst="rect">
            <a:avLst/>
          </a:prstGeom>
        </p:spPr>
      </p:pic>
      <p:pic>
        <p:nvPicPr>
          <p:cNvPr id="3" name="Imagen 2"/>
          <p:cNvPicPr/>
          <p:nvPr/>
        </p:nvPicPr>
        <p:blipFill rotWithShape="1">
          <a:blip r:embed="rId3"/>
          <a:srcRect t="12352"/>
          <a:stretch/>
        </p:blipFill>
        <p:spPr>
          <a:xfrm>
            <a:off x="5925357" y="219806"/>
            <a:ext cx="4073525" cy="2849605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4"/>
          <a:srcRect t="13765"/>
          <a:stretch/>
        </p:blipFill>
        <p:spPr>
          <a:xfrm>
            <a:off x="1646120" y="2946313"/>
            <a:ext cx="4073525" cy="2803689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 rotWithShape="1">
          <a:blip r:embed="rId5"/>
          <a:srcRect t="13765"/>
          <a:stretch/>
        </p:blipFill>
        <p:spPr>
          <a:xfrm>
            <a:off x="5925357" y="2946313"/>
            <a:ext cx="4073525" cy="280368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579967" y="0"/>
            <a:ext cx="33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925357" y="0"/>
            <a:ext cx="33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79967" y="2604252"/>
            <a:ext cx="33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925356" y="260425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1AE7440A-1FA6-4F28-B2F4-6C4889365402}"/>
              </a:ext>
            </a:extLst>
          </p:cNvPr>
          <p:cNvSpPr txBox="1"/>
          <p:nvPr/>
        </p:nvSpPr>
        <p:spPr>
          <a:xfrm>
            <a:off x="2253396" y="5861230"/>
            <a:ext cx="76952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S6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</a:t>
            </a:r>
            <a:r>
              <a:rPr lang="es-CL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CL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elf1</a:t>
            </a:r>
            <a:r>
              <a:rPr lang="es-CL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CL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normalizer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 </a:t>
            </a:r>
            <a:r>
              <a:rPr lang="es-CL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es-C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elf1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CL" sz="1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for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in vitro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(A, B) and 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vivo 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(C, D)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s-C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Kruskal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-Wallis test, and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asterisk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(*,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0.05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0.01). Primer efficiency for 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elf1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, il1ß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s-CL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ifn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s-CL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s-CL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tnf</a:t>
            </a:r>
            <a:r>
              <a:rPr lang="es-C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96.8, 101.3, 97.7 and 100.6 %, respectively.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730875" y="12664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**</a:t>
            </a:r>
            <a:endParaRPr lang="es-CL" dirty="0"/>
          </a:p>
        </p:txBody>
      </p:sp>
      <p:sp>
        <p:nvSpPr>
          <p:cNvPr id="12" name="Rectángulo 11"/>
          <p:cNvSpPr/>
          <p:nvPr/>
        </p:nvSpPr>
        <p:spPr>
          <a:xfrm>
            <a:off x="9078376" y="128406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*</a:t>
            </a:r>
            <a:endParaRPr lang="es-CL" dirty="0"/>
          </a:p>
        </p:txBody>
      </p:sp>
      <p:sp>
        <p:nvSpPr>
          <p:cNvPr id="13" name="Rectángulo 12"/>
          <p:cNvSpPr/>
          <p:nvPr/>
        </p:nvSpPr>
        <p:spPr>
          <a:xfrm>
            <a:off x="3788583" y="38634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*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9885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C497924-3678-4FA4-A0ED-5D2B1E60AB63}"/>
              </a:ext>
            </a:extLst>
          </p:cNvPr>
          <p:cNvGrpSpPr/>
          <p:nvPr/>
        </p:nvGrpSpPr>
        <p:grpSpPr>
          <a:xfrm>
            <a:off x="3322549" y="1320753"/>
            <a:ext cx="5467330" cy="3566041"/>
            <a:chOff x="5204615" y="814726"/>
            <a:chExt cx="5467330" cy="3566041"/>
          </a:xfrm>
        </p:grpSpPr>
        <p:sp>
          <p:nvSpPr>
            <p:cNvPr id="5" name="CuadroTexto 4"/>
            <p:cNvSpPr txBox="1"/>
            <p:nvPr/>
          </p:nvSpPr>
          <p:spPr>
            <a:xfrm>
              <a:off x="7446688" y="2995772"/>
              <a:ext cx="32252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 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S7. </a:t>
              </a:r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LPS analysis.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Comparison between silver-stained SDS-PAGE of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Westphal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phenol-extracted LPS samples from </a:t>
              </a:r>
              <a:r>
                <a:rPr 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Brucella abortus 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2308 (lane 1) and </a:t>
              </a:r>
              <a:r>
                <a:rPr 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Piscirickettsia salmonis 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PM15972 strain (lane 2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). </a:t>
              </a:r>
              <a:r>
                <a:rPr lang="en-US" sz="12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Brucella</a:t>
              </a:r>
              <a:r>
                <a:rPr lang="en-US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LPS was kindly provided by </a:t>
              </a:r>
              <a:r>
                <a:rPr lang="en-US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Dr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Conde-Alvarez, University of Navarra, Spain.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6846CB6-2B20-4871-BF12-6CB4B1AFAA2B}"/>
                </a:ext>
              </a:extLst>
            </p:cNvPr>
            <p:cNvGrpSpPr/>
            <p:nvPr/>
          </p:nvGrpSpPr>
          <p:grpSpPr>
            <a:xfrm>
              <a:off x="5204615" y="814726"/>
              <a:ext cx="2110585" cy="3539504"/>
              <a:chOff x="5287461" y="439624"/>
              <a:chExt cx="2547957" cy="489316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6CE46EB-03FA-4DB9-8F5E-3A2ED72D51E2}"/>
                  </a:ext>
                </a:extLst>
              </p:cNvPr>
              <p:cNvGrpSpPr/>
              <p:nvPr/>
            </p:nvGrpSpPr>
            <p:grpSpPr>
              <a:xfrm>
                <a:off x="6002208" y="439624"/>
                <a:ext cx="1833210" cy="4893169"/>
                <a:chOff x="4821590" y="694267"/>
                <a:chExt cx="1833210" cy="4893169"/>
              </a:xfrm>
            </p:grpSpPr>
            <p:pic>
              <p:nvPicPr>
                <p:cNvPr id="2" name="Imagen 1"/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21254" t="36913"/>
                <a:stretch/>
              </p:blipFill>
              <p:spPr>
                <a:xfrm rot="5400000">
                  <a:off x="3452478" y="2385115"/>
                  <a:ext cx="4571433" cy="1833210"/>
                </a:xfrm>
                <a:prstGeom prst="rect">
                  <a:avLst/>
                </a:prstGeom>
              </p:spPr>
            </p:pic>
            <p:sp>
              <p:nvSpPr>
                <p:cNvPr id="3" name="CuadroTexto 2"/>
                <p:cNvSpPr txBox="1"/>
                <p:nvPr/>
              </p:nvSpPr>
              <p:spPr>
                <a:xfrm>
                  <a:off x="5282975" y="694267"/>
                  <a:ext cx="1371823" cy="382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CL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1             2</a:t>
                  </a:r>
                </a:p>
              </p:txBody>
            </p:sp>
          </p:grpSp>
          <p:sp>
            <p:nvSpPr>
              <p:cNvPr id="9" name="CuadroTexto 8"/>
              <p:cNvSpPr txBox="1"/>
              <p:nvPr/>
            </p:nvSpPr>
            <p:spPr>
              <a:xfrm>
                <a:off x="5287461" y="3949968"/>
                <a:ext cx="764787" cy="382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</a:t>
                </a:r>
                <a:r>
                  <a:rPr lang="es-CL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kDa</a:t>
                </a:r>
                <a:endParaRPr lang="es-CL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792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632</Words>
  <Application>Microsoft Office PowerPoint</Application>
  <PresentationFormat>Panorámica</PresentationFormat>
  <Paragraphs>102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Mancilla</dc:creator>
  <cp:lastModifiedBy>Marcos Mancilla</cp:lastModifiedBy>
  <cp:revision>228</cp:revision>
  <dcterms:created xsi:type="dcterms:W3CDTF">2021-11-12T16:24:13Z</dcterms:created>
  <dcterms:modified xsi:type="dcterms:W3CDTF">2022-02-11T13:02:33Z</dcterms:modified>
</cp:coreProperties>
</file>