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
  </p:notesMasterIdLst>
  <p:sldIdLst>
    <p:sldId id="308"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25"/>
    <p:restoredTop sz="95345"/>
  </p:normalViewPr>
  <p:slideViewPr>
    <p:cSldViewPr snapToGrid="0" snapToObjects="1">
      <p:cViewPr varScale="1">
        <p:scale>
          <a:sx n="99" d="100"/>
          <a:sy n="99" d="100"/>
        </p:scale>
        <p:origin x="1136" y="18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99575-445B-294A-90D4-3C9C52CFA04D}" type="datetimeFigureOut">
              <a:rPr lang="en-US" smtClean="0"/>
              <a:t>12/17/21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4AB06-DF4F-654C-89DE-0B34EC0C69A8}" type="slidenum">
              <a:rPr lang="en-US" smtClean="0"/>
              <a:t>‹#›</a:t>
            </a:fld>
            <a:endParaRPr lang="en-US"/>
          </a:p>
        </p:txBody>
      </p:sp>
    </p:spTree>
    <p:extLst>
      <p:ext uri="{BB962C8B-B14F-4D97-AF65-F5344CB8AC3E}">
        <p14:creationId xmlns:p14="http://schemas.microsoft.com/office/powerpoint/2010/main" val="75410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CD6912-1059-BF4C-9679-23607E6D5087}" type="datetimeFigureOut">
              <a:rPr lang="en-US" smtClean="0"/>
              <a:t>12/17/21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E07EC-D9F1-0140-ABA4-1BA0E6692521}" type="slidenum">
              <a:rPr lang="en-US" smtClean="0"/>
              <a:t>‹#›</a:t>
            </a:fld>
            <a:endParaRPr lang="en-US"/>
          </a:p>
        </p:txBody>
      </p:sp>
    </p:spTree>
    <p:extLst>
      <p:ext uri="{BB962C8B-B14F-4D97-AF65-F5344CB8AC3E}">
        <p14:creationId xmlns:p14="http://schemas.microsoft.com/office/powerpoint/2010/main" val="271820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CD6912-1059-BF4C-9679-23607E6D5087}" type="datetimeFigureOut">
              <a:rPr lang="en-US" smtClean="0"/>
              <a:t>12/17/21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E07EC-D9F1-0140-ABA4-1BA0E6692521}" type="slidenum">
              <a:rPr lang="en-US" smtClean="0"/>
              <a:t>‹#›</a:t>
            </a:fld>
            <a:endParaRPr lang="en-US"/>
          </a:p>
        </p:txBody>
      </p:sp>
    </p:spTree>
    <p:extLst>
      <p:ext uri="{BB962C8B-B14F-4D97-AF65-F5344CB8AC3E}">
        <p14:creationId xmlns:p14="http://schemas.microsoft.com/office/powerpoint/2010/main" val="48884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CD6912-1059-BF4C-9679-23607E6D5087}" type="datetimeFigureOut">
              <a:rPr lang="en-US" smtClean="0"/>
              <a:t>12/17/21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E07EC-D9F1-0140-ABA4-1BA0E6692521}" type="slidenum">
              <a:rPr lang="en-US" smtClean="0"/>
              <a:t>‹#›</a:t>
            </a:fld>
            <a:endParaRPr lang="en-US"/>
          </a:p>
        </p:txBody>
      </p:sp>
    </p:spTree>
    <p:extLst>
      <p:ext uri="{BB962C8B-B14F-4D97-AF65-F5344CB8AC3E}">
        <p14:creationId xmlns:p14="http://schemas.microsoft.com/office/powerpoint/2010/main" val="5385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CD6912-1059-BF4C-9679-23607E6D5087}" type="datetimeFigureOut">
              <a:rPr lang="en-US" smtClean="0"/>
              <a:t>12/17/21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E07EC-D9F1-0140-ABA4-1BA0E6692521}" type="slidenum">
              <a:rPr lang="en-US" smtClean="0"/>
              <a:t>‹#›</a:t>
            </a:fld>
            <a:endParaRPr lang="en-US"/>
          </a:p>
        </p:txBody>
      </p:sp>
    </p:spTree>
    <p:extLst>
      <p:ext uri="{BB962C8B-B14F-4D97-AF65-F5344CB8AC3E}">
        <p14:creationId xmlns:p14="http://schemas.microsoft.com/office/powerpoint/2010/main" val="300232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D6912-1059-BF4C-9679-23607E6D5087}" type="datetimeFigureOut">
              <a:rPr lang="en-US" smtClean="0"/>
              <a:t>12/17/21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E07EC-D9F1-0140-ABA4-1BA0E6692521}" type="slidenum">
              <a:rPr lang="en-US" smtClean="0"/>
              <a:t>‹#›</a:t>
            </a:fld>
            <a:endParaRPr lang="en-US"/>
          </a:p>
        </p:txBody>
      </p:sp>
    </p:spTree>
    <p:extLst>
      <p:ext uri="{BB962C8B-B14F-4D97-AF65-F5344CB8AC3E}">
        <p14:creationId xmlns:p14="http://schemas.microsoft.com/office/powerpoint/2010/main" val="256688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CD6912-1059-BF4C-9679-23607E6D5087}" type="datetimeFigureOut">
              <a:rPr lang="en-US" smtClean="0"/>
              <a:t>12/17/21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E07EC-D9F1-0140-ABA4-1BA0E6692521}" type="slidenum">
              <a:rPr lang="en-US" smtClean="0"/>
              <a:t>‹#›</a:t>
            </a:fld>
            <a:endParaRPr lang="en-US"/>
          </a:p>
        </p:txBody>
      </p:sp>
    </p:spTree>
    <p:extLst>
      <p:ext uri="{BB962C8B-B14F-4D97-AF65-F5344CB8AC3E}">
        <p14:creationId xmlns:p14="http://schemas.microsoft.com/office/powerpoint/2010/main" val="341457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CD6912-1059-BF4C-9679-23607E6D5087}" type="datetimeFigureOut">
              <a:rPr lang="en-US" smtClean="0"/>
              <a:t>12/17/21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E07EC-D9F1-0140-ABA4-1BA0E6692521}" type="slidenum">
              <a:rPr lang="en-US" smtClean="0"/>
              <a:t>‹#›</a:t>
            </a:fld>
            <a:endParaRPr lang="en-US"/>
          </a:p>
        </p:txBody>
      </p:sp>
    </p:spTree>
    <p:extLst>
      <p:ext uri="{BB962C8B-B14F-4D97-AF65-F5344CB8AC3E}">
        <p14:creationId xmlns:p14="http://schemas.microsoft.com/office/powerpoint/2010/main" val="4038710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CD6912-1059-BF4C-9679-23607E6D5087}" type="datetimeFigureOut">
              <a:rPr lang="en-US" smtClean="0"/>
              <a:t>12/17/21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E07EC-D9F1-0140-ABA4-1BA0E6692521}" type="slidenum">
              <a:rPr lang="en-US" smtClean="0"/>
              <a:t>‹#›</a:t>
            </a:fld>
            <a:endParaRPr lang="en-US"/>
          </a:p>
        </p:txBody>
      </p:sp>
    </p:spTree>
    <p:extLst>
      <p:ext uri="{BB962C8B-B14F-4D97-AF65-F5344CB8AC3E}">
        <p14:creationId xmlns:p14="http://schemas.microsoft.com/office/powerpoint/2010/main" val="66960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D6912-1059-BF4C-9679-23607E6D5087}" type="datetimeFigureOut">
              <a:rPr lang="en-US" smtClean="0"/>
              <a:t>12/17/21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E07EC-D9F1-0140-ABA4-1BA0E6692521}" type="slidenum">
              <a:rPr lang="en-US" smtClean="0"/>
              <a:t>‹#›</a:t>
            </a:fld>
            <a:endParaRPr lang="en-US"/>
          </a:p>
        </p:txBody>
      </p:sp>
    </p:spTree>
    <p:extLst>
      <p:ext uri="{BB962C8B-B14F-4D97-AF65-F5344CB8AC3E}">
        <p14:creationId xmlns:p14="http://schemas.microsoft.com/office/powerpoint/2010/main" val="261307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CD6912-1059-BF4C-9679-23607E6D5087}" type="datetimeFigureOut">
              <a:rPr lang="en-US" smtClean="0"/>
              <a:t>12/17/21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E07EC-D9F1-0140-ABA4-1BA0E6692521}" type="slidenum">
              <a:rPr lang="en-US" smtClean="0"/>
              <a:t>‹#›</a:t>
            </a:fld>
            <a:endParaRPr lang="en-US"/>
          </a:p>
        </p:txBody>
      </p:sp>
    </p:spTree>
    <p:extLst>
      <p:ext uri="{BB962C8B-B14F-4D97-AF65-F5344CB8AC3E}">
        <p14:creationId xmlns:p14="http://schemas.microsoft.com/office/powerpoint/2010/main" val="656347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CD6912-1059-BF4C-9679-23607E6D5087}" type="datetimeFigureOut">
              <a:rPr lang="en-US" smtClean="0"/>
              <a:t>12/17/21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E07EC-D9F1-0140-ABA4-1BA0E6692521}" type="slidenum">
              <a:rPr lang="en-US" smtClean="0"/>
              <a:t>‹#›</a:t>
            </a:fld>
            <a:endParaRPr lang="en-US"/>
          </a:p>
        </p:txBody>
      </p:sp>
    </p:spTree>
    <p:extLst>
      <p:ext uri="{BB962C8B-B14F-4D97-AF65-F5344CB8AC3E}">
        <p14:creationId xmlns:p14="http://schemas.microsoft.com/office/powerpoint/2010/main" val="265178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D6912-1059-BF4C-9679-23607E6D5087}" type="datetimeFigureOut">
              <a:rPr lang="en-US" smtClean="0"/>
              <a:t>12/17/21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E07EC-D9F1-0140-ABA4-1BA0E6692521}" type="slidenum">
              <a:rPr lang="en-US" smtClean="0"/>
              <a:t>‹#›</a:t>
            </a:fld>
            <a:endParaRPr lang="en-US"/>
          </a:p>
        </p:txBody>
      </p:sp>
    </p:spTree>
    <p:extLst>
      <p:ext uri="{BB962C8B-B14F-4D97-AF65-F5344CB8AC3E}">
        <p14:creationId xmlns:p14="http://schemas.microsoft.com/office/powerpoint/2010/main" val="31317898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jpg"/><Relationship Id="rId21" Type="http://schemas.openxmlformats.org/officeDocument/2006/relationships/image" Target="../media/image20.sv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7">
            <a:extLst>
              <a:ext uri="{FF2B5EF4-FFF2-40B4-BE49-F238E27FC236}">
                <a16:creationId xmlns:a16="http://schemas.microsoft.com/office/drawing/2014/main" id="{95979C24-0DBA-47BF-90FE-D8C22C7EC241}"/>
              </a:ext>
            </a:extLst>
          </p:cNvPr>
          <p:cNvSpPr/>
          <p:nvPr/>
        </p:nvSpPr>
        <p:spPr>
          <a:xfrm rot="10800000">
            <a:off x="4318065" y="148052"/>
            <a:ext cx="7581575" cy="1386491"/>
          </a:xfrm>
          <a:prstGeom prst="round2SameRect">
            <a:avLst>
              <a:gd name="adj1" fmla="val 8041"/>
              <a:gd name="adj2" fmla="val 0"/>
            </a:avLst>
          </a:prstGeom>
          <a:solidFill>
            <a:srgbClr val="3109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5" dirty="0"/>
          </a:p>
        </p:txBody>
      </p:sp>
      <p:pic>
        <p:nvPicPr>
          <p:cNvPr id="1032" name="Picture 8">
            <a:extLst>
              <a:ext uri="{FF2B5EF4-FFF2-40B4-BE49-F238E27FC236}">
                <a16:creationId xmlns:a16="http://schemas.microsoft.com/office/drawing/2014/main" id="{1B09D8D1-534D-0D4A-BE80-2CD87056C0EA}"/>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4655289" y="1295308"/>
            <a:ext cx="5739107" cy="55626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6ADD14E-C199-4760-AEC8-5A122DC933FE}"/>
              </a:ext>
            </a:extLst>
          </p:cNvPr>
          <p:cNvSpPr txBox="1"/>
          <p:nvPr/>
        </p:nvSpPr>
        <p:spPr>
          <a:xfrm>
            <a:off x="5492218" y="318113"/>
            <a:ext cx="6409455" cy="977191"/>
          </a:xfrm>
          <a:prstGeom prst="rect">
            <a:avLst/>
          </a:prstGeom>
          <a:noFill/>
        </p:spPr>
        <p:txBody>
          <a:bodyPr wrap="square" rtlCol="0">
            <a:spAutoFit/>
          </a:bodyPr>
          <a:lstStyle/>
          <a:p>
            <a:r>
              <a:rPr lang="en-US" sz="2875" b="1" dirty="0">
                <a:solidFill>
                  <a:schemeClr val="bg1"/>
                </a:solidFill>
                <a:latin typeface="MillerBanner Black" panose="02000504090000020003" pitchFamily="50" charset="0"/>
              </a:rPr>
              <a:t>Strategies to protect life and property need to be species-specific</a:t>
            </a:r>
          </a:p>
        </p:txBody>
      </p:sp>
      <p:sp>
        <p:nvSpPr>
          <p:cNvPr id="12" name="TextBox 11">
            <a:extLst>
              <a:ext uri="{FF2B5EF4-FFF2-40B4-BE49-F238E27FC236}">
                <a16:creationId xmlns:a16="http://schemas.microsoft.com/office/drawing/2014/main" id="{2AA056F8-BC27-4DCD-B15C-FA94A7DA881D}"/>
              </a:ext>
            </a:extLst>
          </p:cNvPr>
          <p:cNvSpPr txBox="1"/>
          <p:nvPr/>
        </p:nvSpPr>
        <p:spPr>
          <a:xfrm>
            <a:off x="454758" y="1377647"/>
            <a:ext cx="1982932" cy="303929"/>
          </a:xfrm>
          <a:prstGeom prst="rect">
            <a:avLst/>
          </a:prstGeom>
          <a:noFill/>
        </p:spPr>
        <p:txBody>
          <a:bodyPr wrap="square" rtlCol="0">
            <a:spAutoFit/>
          </a:bodyPr>
          <a:lstStyle/>
          <a:p>
            <a:r>
              <a:rPr lang="en-US" sz="1375" dirty="0">
                <a:solidFill>
                  <a:srgbClr val="31092D"/>
                </a:solidFill>
                <a:latin typeface="MillerBanner Black" panose="02000504090000020003" pitchFamily="50" charset="0"/>
              </a:rPr>
              <a:t>Background</a:t>
            </a:r>
          </a:p>
        </p:txBody>
      </p:sp>
      <p:sp>
        <p:nvSpPr>
          <p:cNvPr id="13" name="TextBox 12">
            <a:extLst>
              <a:ext uri="{FF2B5EF4-FFF2-40B4-BE49-F238E27FC236}">
                <a16:creationId xmlns:a16="http://schemas.microsoft.com/office/drawing/2014/main" id="{21C98A35-9306-4E6A-8713-5AA6CAD12EE9}"/>
              </a:ext>
            </a:extLst>
          </p:cNvPr>
          <p:cNvSpPr txBox="1"/>
          <p:nvPr/>
        </p:nvSpPr>
        <p:spPr>
          <a:xfrm>
            <a:off x="449198" y="2522065"/>
            <a:ext cx="1982932" cy="303929"/>
          </a:xfrm>
          <a:prstGeom prst="rect">
            <a:avLst/>
          </a:prstGeom>
          <a:noFill/>
        </p:spPr>
        <p:txBody>
          <a:bodyPr wrap="square" rtlCol="0">
            <a:spAutoFit/>
          </a:bodyPr>
          <a:lstStyle/>
          <a:p>
            <a:r>
              <a:rPr lang="en-US" sz="1375" dirty="0">
                <a:solidFill>
                  <a:srgbClr val="31092D"/>
                </a:solidFill>
                <a:latin typeface="MillerBanner Black" panose="02000504090000020003" pitchFamily="50" charset="0"/>
              </a:rPr>
              <a:t>Methods</a:t>
            </a:r>
          </a:p>
        </p:txBody>
      </p:sp>
      <p:sp>
        <p:nvSpPr>
          <p:cNvPr id="14" name="TextBox 13">
            <a:extLst>
              <a:ext uri="{FF2B5EF4-FFF2-40B4-BE49-F238E27FC236}">
                <a16:creationId xmlns:a16="http://schemas.microsoft.com/office/drawing/2014/main" id="{A2828FA7-16EB-4FE1-987C-0A921A16F162}"/>
              </a:ext>
            </a:extLst>
          </p:cNvPr>
          <p:cNvSpPr txBox="1"/>
          <p:nvPr/>
        </p:nvSpPr>
        <p:spPr>
          <a:xfrm>
            <a:off x="434525" y="4541169"/>
            <a:ext cx="1982932" cy="303929"/>
          </a:xfrm>
          <a:prstGeom prst="rect">
            <a:avLst/>
          </a:prstGeom>
          <a:noFill/>
        </p:spPr>
        <p:txBody>
          <a:bodyPr wrap="square" rtlCol="0">
            <a:spAutoFit/>
          </a:bodyPr>
          <a:lstStyle/>
          <a:p>
            <a:r>
              <a:rPr lang="en-US" sz="1375" dirty="0">
                <a:solidFill>
                  <a:srgbClr val="31092D"/>
                </a:solidFill>
                <a:latin typeface="MillerBanner Black" panose="02000504090000020003" pitchFamily="50" charset="0"/>
              </a:rPr>
              <a:t>The Push vs. Pull</a:t>
            </a:r>
          </a:p>
        </p:txBody>
      </p:sp>
      <p:sp>
        <p:nvSpPr>
          <p:cNvPr id="16" name="TextBox 15">
            <a:extLst>
              <a:ext uri="{FF2B5EF4-FFF2-40B4-BE49-F238E27FC236}">
                <a16:creationId xmlns:a16="http://schemas.microsoft.com/office/drawing/2014/main" id="{DA8FA433-B487-4C5D-ACDF-5ECBFFDA7486}"/>
              </a:ext>
            </a:extLst>
          </p:cNvPr>
          <p:cNvSpPr txBox="1"/>
          <p:nvPr/>
        </p:nvSpPr>
        <p:spPr>
          <a:xfrm>
            <a:off x="941393" y="871327"/>
            <a:ext cx="1200007" cy="169277"/>
          </a:xfrm>
          <a:prstGeom prst="rect">
            <a:avLst/>
          </a:prstGeom>
          <a:noFill/>
        </p:spPr>
        <p:txBody>
          <a:bodyPr wrap="square" rtlCol="0">
            <a:spAutoFit/>
          </a:bodyPr>
          <a:lstStyle/>
          <a:p>
            <a:r>
              <a:rPr lang="en-US" sz="500" b="1" dirty="0">
                <a:solidFill>
                  <a:schemeClr val="bg1">
                    <a:lumMod val="65000"/>
                  </a:schemeClr>
                </a:solidFill>
                <a:latin typeface="Segoe UI" panose="020B0502040204020203" pitchFamily="34" charset="0"/>
                <a:cs typeface="Segoe UI" panose="020B0502040204020203" pitchFamily="34" charset="0"/>
              </a:rPr>
              <a:t>PRESENTER</a:t>
            </a:r>
          </a:p>
        </p:txBody>
      </p:sp>
      <p:sp>
        <p:nvSpPr>
          <p:cNvPr id="17" name="TextBox 16">
            <a:extLst>
              <a:ext uri="{FF2B5EF4-FFF2-40B4-BE49-F238E27FC236}">
                <a16:creationId xmlns:a16="http://schemas.microsoft.com/office/drawing/2014/main" id="{C2D3B809-9BA6-469D-9DD0-E6C31E9578E7}"/>
              </a:ext>
            </a:extLst>
          </p:cNvPr>
          <p:cNvSpPr txBox="1"/>
          <p:nvPr/>
        </p:nvSpPr>
        <p:spPr>
          <a:xfrm>
            <a:off x="928476" y="947525"/>
            <a:ext cx="2374003" cy="377155"/>
          </a:xfrm>
          <a:prstGeom prst="rect">
            <a:avLst/>
          </a:prstGeom>
          <a:noFill/>
        </p:spPr>
        <p:txBody>
          <a:bodyPr wrap="square" rtlCol="0">
            <a:spAutoFit/>
          </a:bodyPr>
          <a:lstStyle/>
          <a:p>
            <a:r>
              <a:rPr lang="en-US" sz="1251" b="1" dirty="0">
                <a:solidFill>
                  <a:srgbClr val="31092D"/>
                </a:solidFill>
                <a:latin typeface="Segoe UI" panose="020B0502040204020203" pitchFamily="34" charset="0"/>
                <a:cs typeface="Segoe UI" panose="020B0502040204020203" pitchFamily="34" charset="0"/>
              </a:rPr>
              <a:t>Kathryn </a:t>
            </a:r>
            <a:r>
              <a:rPr lang="en-US" sz="1251" dirty="0">
                <a:solidFill>
                  <a:srgbClr val="31092D"/>
                </a:solidFill>
                <a:latin typeface="Segoe UI" panose="020B0502040204020203" pitchFamily="34" charset="0"/>
                <a:cs typeface="Segoe UI" panose="020B0502040204020203" pitchFamily="34" charset="0"/>
              </a:rPr>
              <a:t>Manning</a:t>
            </a:r>
          </a:p>
          <a:p>
            <a:r>
              <a:rPr lang="en-US" sz="600" dirty="0" err="1">
                <a:solidFill>
                  <a:srgbClr val="31092D"/>
                </a:solidFill>
                <a:latin typeface="Segoe UI" panose="020B0502040204020203" pitchFamily="34" charset="0"/>
                <a:cs typeface="Segoe UI" panose="020B0502040204020203" pitchFamily="34" charset="0"/>
              </a:rPr>
              <a:t>Katie.manning@usask.ca</a:t>
            </a:r>
            <a:endParaRPr lang="en-US" sz="600" dirty="0">
              <a:solidFill>
                <a:srgbClr val="31092D"/>
              </a:solidFill>
              <a:latin typeface="Segoe UI Light" panose="020B0502040204020203" pitchFamily="34" charset="0"/>
              <a:cs typeface="Segoe UI Light" panose="020B0502040204020203" pitchFamily="34" charset="0"/>
            </a:endParaRPr>
          </a:p>
        </p:txBody>
      </p:sp>
      <p:sp>
        <p:nvSpPr>
          <p:cNvPr id="18" name="TextBox 17">
            <a:extLst>
              <a:ext uri="{FF2B5EF4-FFF2-40B4-BE49-F238E27FC236}">
                <a16:creationId xmlns:a16="http://schemas.microsoft.com/office/drawing/2014/main" id="{73E1EEA0-C816-434F-9E46-71E646368705}"/>
              </a:ext>
            </a:extLst>
          </p:cNvPr>
          <p:cNvSpPr txBox="1"/>
          <p:nvPr/>
        </p:nvSpPr>
        <p:spPr>
          <a:xfrm>
            <a:off x="10255169" y="6329400"/>
            <a:ext cx="1830851" cy="461665"/>
          </a:xfrm>
          <a:prstGeom prst="rect">
            <a:avLst/>
          </a:prstGeom>
          <a:noFill/>
        </p:spPr>
        <p:txBody>
          <a:bodyPr wrap="square" rtlCol="0">
            <a:spAutoFit/>
          </a:bodyPr>
          <a:lstStyle/>
          <a:p>
            <a:pPr algn="r"/>
            <a:r>
              <a:rPr lang="en-US" sz="600" b="1" dirty="0">
                <a:solidFill>
                  <a:srgbClr val="31092D"/>
                </a:solidFill>
                <a:latin typeface="Segoe UI" panose="020B0502040204020203" pitchFamily="34" charset="0"/>
                <a:cs typeface="Segoe UI" panose="020B0502040204020203" pitchFamily="34" charset="0"/>
              </a:rPr>
              <a:t>Authors:</a:t>
            </a:r>
            <a:endParaRPr lang="en-US" sz="600" dirty="0">
              <a:latin typeface="Rift Soft Light" panose="00000400000000000000" pitchFamily="50" charset="0"/>
            </a:endParaRPr>
          </a:p>
          <a:p>
            <a:pPr algn="r"/>
            <a:r>
              <a:rPr lang="en-US" sz="600" dirty="0">
                <a:latin typeface="Rift Soft Light" panose="00000400000000000000" pitchFamily="50" charset="0"/>
              </a:rPr>
              <a:t> Kathryn Manning (U. of Saskatchewan),</a:t>
            </a:r>
          </a:p>
          <a:p>
            <a:pPr algn="r"/>
            <a:r>
              <a:rPr lang="en-US" sz="600" dirty="0">
                <a:latin typeface="Rift Soft Light" panose="00000400000000000000" pitchFamily="50" charset="0"/>
              </a:rPr>
              <a:t> Erica Gillis (Churchill Northern Studies Centre),</a:t>
            </a:r>
          </a:p>
          <a:p>
            <a:pPr algn="r"/>
            <a:r>
              <a:rPr lang="en-US" sz="600" dirty="0">
                <a:latin typeface="Rift Soft Light" panose="00000400000000000000" pitchFamily="50" charset="0"/>
              </a:rPr>
              <a:t> Douglas Clark (U. of Saskatchewan).</a:t>
            </a:r>
          </a:p>
        </p:txBody>
      </p:sp>
      <p:sp>
        <p:nvSpPr>
          <p:cNvPr id="2" name="TextBox 1">
            <a:extLst>
              <a:ext uri="{FF2B5EF4-FFF2-40B4-BE49-F238E27FC236}">
                <a16:creationId xmlns:a16="http://schemas.microsoft.com/office/drawing/2014/main" id="{0F7FFB07-8DE4-4252-A036-536551FF354E}"/>
              </a:ext>
            </a:extLst>
          </p:cNvPr>
          <p:cNvSpPr txBox="1"/>
          <p:nvPr/>
        </p:nvSpPr>
        <p:spPr>
          <a:xfrm>
            <a:off x="396775" y="1655465"/>
            <a:ext cx="1982932" cy="995785"/>
          </a:xfrm>
          <a:prstGeom prst="rect">
            <a:avLst/>
          </a:prstGeom>
          <a:noFill/>
        </p:spPr>
        <p:txBody>
          <a:bodyPr wrap="square" rtlCol="0">
            <a:spAutoFit/>
          </a:bodyPr>
          <a:lstStyle/>
          <a:p>
            <a:r>
              <a:rPr lang="en-US" sz="671" dirty="0">
                <a:latin typeface="Segoe UI" panose="020B0502040204020203" pitchFamily="34" charset="0"/>
                <a:cs typeface="Segoe UI" panose="020B0502040204020203" pitchFamily="34" charset="0"/>
              </a:rPr>
              <a:t>Churchill, Manitoba is home to all three bear species; black bears, polar bears, and a ”new” barren-land grizzly bear population and are making their presence known through sightings and destruction of property. Locals are aware of their knowledge gaps and interested in identifying pre-emptive solutions to future human-bear conflict</a:t>
            </a:r>
            <a:r>
              <a:rPr lang="en-US" sz="800" dirty="0">
                <a:latin typeface="Segoe UI" panose="020B0502040204020203" pitchFamily="34" charset="0"/>
                <a:cs typeface="Segoe UI" panose="020B0502040204020203" pitchFamily="34" charset="0"/>
              </a:rPr>
              <a:t>.</a:t>
            </a:r>
            <a:endParaRPr lang="en-US" sz="800" b="1" dirty="0">
              <a:latin typeface="Segoe UI" panose="020B0502040204020203" pitchFamily="34" charset="0"/>
              <a:cs typeface="Segoe UI" panose="020B0502040204020203" pitchFamily="34" charset="0"/>
            </a:endParaRPr>
          </a:p>
          <a:p>
            <a:endParaRPr lang="en-US" sz="375" dirty="0"/>
          </a:p>
        </p:txBody>
      </p:sp>
      <p:sp>
        <p:nvSpPr>
          <p:cNvPr id="24" name="TextBox 23">
            <a:extLst>
              <a:ext uri="{FF2B5EF4-FFF2-40B4-BE49-F238E27FC236}">
                <a16:creationId xmlns:a16="http://schemas.microsoft.com/office/drawing/2014/main" id="{E059BC32-6FA7-44A0-8A2B-1B3D80B3204E}"/>
              </a:ext>
            </a:extLst>
          </p:cNvPr>
          <p:cNvSpPr txBox="1"/>
          <p:nvPr/>
        </p:nvSpPr>
        <p:spPr>
          <a:xfrm>
            <a:off x="382274" y="4777262"/>
            <a:ext cx="1982932" cy="1640834"/>
          </a:xfrm>
          <a:prstGeom prst="rect">
            <a:avLst/>
          </a:prstGeom>
          <a:noFill/>
        </p:spPr>
        <p:txBody>
          <a:bodyPr wrap="square" rtlCol="0">
            <a:spAutoFit/>
          </a:bodyPr>
          <a:lstStyle/>
          <a:p>
            <a:r>
              <a:rPr lang="en-US" sz="671">
                <a:latin typeface="Segoe UI" panose="020B0502040204020203" pitchFamily="34" charset="0"/>
                <a:cs typeface="Segoe UI" panose="020B0502040204020203" pitchFamily="34" charset="0"/>
              </a:rPr>
              <a:t>Locals </a:t>
            </a:r>
            <a:r>
              <a:rPr lang="en-US" sz="671" dirty="0">
                <a:latin typeface="Segoe UI" panose="020B0502040204020203" pitchFamily="34" charset="0"/>
                <a:cs typeface="Segoe UI" panose="020B0502040204020203" pitchFamily="34" charset="0"/>
              </a:rPr>
              <a:t>are innovating and learning to adapt to the presence of grizzlies. Cabins on the land are sources of food, places for traditional activities and recreation, and are large investments (professionally and personally). Documenting social innovations is an opportunity for sharing, learning, tips and tricks in Churchill and with other communities. </a:t>
            </a:r>
          </a:p>
          <a:p>
            <a:endParaRPr lang="en-US" sz="671" dirty="0">
              <a:latin typeface="Segoe UI" panose="020B0502040204020203" pitchFamily="34" charset="0"/>
              <a:cs typeface="Segoe UI" panose="020B0502040204020203" pitchFamily="34" charset="0"/>
            </a:endParaRPr>
          </a:p>
          <a:p>
            <a:r>
              <a:rPr lang="en-US" sz="671" dirty="0">
                <a:latin typeface="Segoe UI" panose="020B0502040204020203" pitchFamily="34" charset="0"/>
                <a:cs typeface="Segoe UI" panose="020B0502040204020203" pitchFamily="34" charset="0"/>
              </a:rPr>
              <a:t>This study offers the chance for local and Indigenous perspective and knowledge, historically excluded from bear conservation efforts, to be considered simultaneously with natural science data to develop a new national grizzly bear management plan.</a:t>
            </a:r>
            <a:endParaRPr lang="en-US" sz="667" dirty="0">
              <a:latin typeface="Segoe UI" panose="020B0502040204020203" pitchFamily="34" charset="0"/>
              <a:cs typeface="Segoe UI" panose="020B0502040204020203" pitchFamily="34" charset="0"/>
            </a:endParaRPr>
          </a:p>
        </p:txBody>
      </p:sp>
      <p:sp>
        <p:nvSpPr>
          <p:cNvPr id="32" name="Rectangle 31">
            <a:extLst>
              <a:ext uri="{FF2B5EF4-FFF2-40B4-BE49-F238E27FC236}">
                <a16:creationId xmlns:a16="http://schemas.microsoft.com/office/drawing/2014/main" id="{3243E67C-BD27-47D9-84CC-43CBC2920FEA}"/>
              </a:ext>
            </a:extLst>
          </p:cNvPr>
          <p:cNvSpPr/>
          <p:nvPr/>
        </p:nvSpPr>
        <p:spPr>
          <a:xfrm>
            <a:off x="442229" y="2875250"/>
            <a:ext cx="796635" cy="286612"/>
          </a:xfrm>
          <a:prstGeom prst="rect">
            <a:avLst/>
          </a:prstGeom>
          <a:solidFill>
            <a:schemeClr val="bg1"/>
          </a:solidFill>
          <a:ln w="76200">
            <a:noFill/>
          </a:ln>
          <a:effectLst>
            <a:outerShdw blurRad="215900" dist="381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000" tIns="45000" rIns="45000" bIns="45000" rtlCol="0" anchor="ctr"/>
          <a:lstStyle/>
          <a:p>
            <a:r>
              <a:rPr lang="en-US" sz="667" b="1" dirty="0">
                <a:solidFill>
                  <a:srgbClr val="31092D"/>
                </a:solidFill>
                <a:latin typeface="Segoe UI" panose="020B0502040204020203" pitchFamily="34" charset="0"/>
                <a:cs typeface="Segoe UI" panose="020B0502040204020203" pitchFamily="34" charset="0"/>
              </a:rPr>
              <a:t>Phase 1: Semi-structured interviews</a:t>
            </a:r>
            <a:endParaRPr lang="en-US" sz="417" dirty="0">
              <a:solidFill>
                <a:srgbClr val="31092D"/>
              </a:solidFill>
              <a:latin typeface="Segoe UI" panose="020B0502040204020203" pitchFamily="34" charset="0"/>
              <a:cs typeface="Segoe UI" panose="020B0502040204020203" pitchFamily="34" charset="0"/>
            </a:endParaRPr>
          </a:p>
        </p:txBody>
      </p:sp>
      <p:sp>
        <p:nvSpPr>
          <p:cNvPr id="40" name="Rectangle 39">
            <a:extLst>
              <a:ext uri="{FF2B5EF4-FFF2-40B4-BE49-F238E27FC236}">
                <a16:creationId xmlns:a16="http://schemas.microsoft.com/office/drawing/2014/main" id="{9BEE7249-C1B0-4717-A7DE-03A7756E6275}"/>
              </a:ext>
            </a:extLst>
          </p:cNvPr>
          <p:cNvSpPr/>
          <p:nvPr/>
        </p:nvSpPr>
        <p:spPr>
          <a:xfrm>
            <a:off x="1500532" y="2859494"/>
            <a:ext cx="796635" cy="370655"/>
          </a:xfrm>
          <a:prstGeom prst="rect">
            <a:avLst/>
          </a:prstGeom>
          <a:solidFill>
            <a:schemeClr val="bg1"/>
          </a:solidFill>
          <a:ln w="76200">
            <a:noFill/>
          </a:ln>
          <a:effectLst>
            <a:outerShdw blurRad="215900" dist="381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000" tIns="45000" rIns="45000" bIns="45000" rtlCol="0" anchor="ctr"/>
          <a:lstStyle/>
          <a:p>
            <a:r>
              <a:rPr lang="en-US" sz="417" b="1" dirty="0">
                <a:solidFill>
                  <a:srgbClr val="31092D"/>
                </a:solidFill>
                <a:latin typeface="Segoe UI" panose="020B0502040204020203" pitchFamily="34" charset="0"/>
                <a:cs typeface="Segoe UI" panose="020B0502040204020203" pitchFamily="34" charset="0"/>
              </a:rPr>
              <a:t>EXPERIMENT GROUP</a:t>
            </a:r>
          </a:p>
          <a:p>
            <a:r>
              <a:rPr lang="en-US" sz="417" dirty="0">
                <a:solidFill>
                  <a:srgbClr val="31092D"/>
                </a:solidFill>
                <a:latin typeface="Segoe UI" panose="020B0502040204020203" pitchFamily="34" charset="0"/>
                <a:cs typeface="Segoe UI" panose="020B0502040204020203" pitchFamily="34" charset="0"/>
              </a:rPr>
              <a:t>Local and Traditional knowledge holders conducted remotely (summer 2020)</a:t>
            </a:r>
            <a:endParaRPr lang="en-US" sz="583" dirty="0">
              <a:solidFill>
                <a:srgbClr val="31092D"/>
              </a:solidFill>
              <a:latin typeface="Segoe UI" panose="020B0502040204020203" pitchFamily="34" charset="0"/>
              <a:cs typeface="Segoe UI" panose="020B0502040204020203" pitchFamily="34" charset="0"/>
            </a:endParaRPr>
          </a:p>
        </p:txBody>
      </p:sp>
      <p:sp>
        <p:nvSpPr>
          <p:cNvPr id="44" name="Rectangle 43">
            <a:extLst>
              <a:ext uri="{FF2B5EF4-FFF2-40B4-BE49-F238E27FC236}">
                <a16:creationId xmlns:a16="http://schemas.microsoft.com/office/drawing/2014/main" id="{B04ED71A-761D-4452-B88E-C4683A3EE123}"/>
              </a:ext>
            </a:extLst>
          </p:cNvPr>
          <p:cNvSpPr/>
          <p:nvPr/>
        </p:nvSpPr>
        <p:spPr>
          <a:xfrm>
            <a:off x="442812" y="3791509"/>
            <a:ext cx="796635" cy="623585"/>
          </a:xfrm>
          <a:prstGeom prst="rect">
            <a:avLst/>
          </a:prstGeom>
          <a:solidFill>
            <a:schemeClr val="bg1"/>
          </a:solidFill>
          <a:ln w="76200">
            <a:noFill/>
          </a:ln>
          <a:effectLst>
            <a:outerShdw blurRad="215900" dist="381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000" tIns="45000" rIns="45000" bIns="45000" rtlCol="0" anchor="ctr"/>
          <a:lstStyle/>
          <a:p>
            <a:r>
              <a:rPr lang="en-US" sz="671" b="1" dirty="0">
                <a:solidFill>
                  <a:srgbClr val="31092D"/>
                </a:solidFill>
                <a:latin typeface="Segoe UI" panose="020B0502040204020203" pitchFamily="34" charset="0"/>
                <a:ea typeface="Segoe UI Black" panose="020B0A02040204020203" pitchFamily="34" charset="0"/>
                <a:cs typeface="Segoe UI" panose="020B0502040204020203" pitchFamily="34" charset="0"/>
              </a:rPr>
              <a:t>Phase 2 (Winter 2021) : Coproduction workshop or Q-sort (COVID dependent)</a:t>
            </a:r>
            <a:endParaRPr lang="en-US" sz="671" dirty="0">
              <a:solidFill>
                <a:srgbClr val="31092D"/>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46" name="Rectangle 45">
            <a:extLst>
              <a:ext uri="{FF2B5EF4-FFF2-40B4-BE49-F238E27FC236}">
                <a16:creationId xmlns:a16="http://schemas.microsoft.com/office/drawing/2014/main" id="{91A3A58F-3950-4532-A4F9-91D14ACD1771}"/>
              </a:ext>
            </a:extLst>
          </p:cNvPr>
          <p:cNvSpPr/>
          <p:nvPr/>
        </p:nvSpPr>
        <p:spPr>
          <a:xfrm>
            <a:off x="1479344" y="3762492"/>
            <a:ext cx="841043" cy="734355"/>
          </a:xfrm>
          <a:prstGeom prst="rect">
            <a:avLst/>
          </a:prstGeom>
          <a:solidFill>
            <a:schemeClr val="bg1"/>
          </a:solidFill>
          <a:ln w="76200">
            <a:noFill/>
          </a:ln>
          <a:effectLst>
            <a:outerShdw blurRad="215900" dist="381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000" tIns="45000" rIns="45000" bIns="45000" rtlCol="0" anchor="ctr"/>
          <a:lstStyle/>
          <a:p>
            <a:r>
              <a:rPr lang="en-US" sz="417" b="1" dirty="0">
                <a:solidFill>
                  <a:srgbClr val="31092D"/>
                </a:solidFill>
                <a:latin typeface="Segoe UI" panose="020B0502040204020203" pitchFamily="34" charset="0"/>
                <a:cs typeface="Segoe UI" panose="020B0502040204020203" pitchFamily="34" charset="0"/>
              </a:rPr>
              <a:t>Goals:</a:t>
            </a:r>
          </a:p>
          <a:p>
            <a:r>
              <a:rPr lang="en-US" sz="417" dirty="0">
                <a:solidFill>
                  <a:srgbClr val="31092D"/>
                </a:solidFill>
                <a:latin typeface="Segoe UI" panose="020B0502040204020203" pitchFamily="34" charset="0"/>
                <a:cs typeface="Segoe UI" panose="020B0502040204020203" pitchFamily="34" charset="0"/>
              </a:rPr>
              <a:t>Create community-generated hypothesis on knowledge overlap between bear species</a:t>
            </a:r>
          </a:p>
          <a:p>
            <a:pPr marL="171446" indent="-171446">
              <a:buFont typeface="Arial" panose="020B0604020202020204" pitchFamily="34" charset="0"/>
              <a:buChar char="•"/>
            </a:pPr>
            <a:r>
              <a:rPr lang="en-US" sz="417" dirty="0">
                <a:solidFill>
                  <a:srgbClr val="31092D"/>
                </a:solidFill>
                <a:latin typeface="Segoe UI" panose="020B0502040204020203" pitchFamily="34" charset="0"/>
                <a:cs typeface="Segoe UI" panose="020B0502040204020203" pitchFamily="34" charset="0"/>
              </a:rPr>
              <a:t>Identify knowledge gaps for grizzly bear management</a:t>
            </a:r>
          </a:p>
          <a:p>
            <a:pPr marL="171446" indent="-171446">
              <a:buFont typeface="Arial" panose="020B0604020202020204" pitchFamily="34" charset="0"/>
              <a:buChar char="•"/>
            </a:pPr>
            <a:r>
              <a:rPr lang="en-US" sz="417" dirty="0">
                <a:solidFill>
                  <a:srgbClr val="31092D"/>
                </a:solidFill>
                <a:latin typeface="Segoe UI" panose="020B0502040204020203" pitchFamily="34" charset="0"/>
                <a:cs typeface="Segoe UI" panose="020B0502040204020203" pitchFamily="34" charset="0"/>
              </a:rPr>
              <a:t>Identify acceptable future bear management strategies</a:t>
            </a:r>
          </a:p>
        </p:txBody>
      </p:sp>
      <p:cxnSp>
        <p:nvCxnSpPr>
          <p:cNvPr id="55" name="Straight Arrow Connector 54">
            <a:extLst>
              <a:ext uri="{FF2B5EF4-FFF2-40B4-BE49-F238E27FC236}">
                <a16:creationId xmlns:a16="http://schemas.microsoft.com/office/drawing/2014/main" id="{F338E854-827E-4D3D-871E-08F16FD9E8F9}"/>
              </a:ext>
            </a:extLst>
          </p:cNvPr>
          <p:cNvCxnSpPr>
            <a:cxnSpLocks/>
          </p:cNvCxnSpPr>
          <p:nvPr/>
        </p:nvCxnSpPr>
        <p:spPr>
          <a:xfrm>
            <a:off x="1275351" y="3034146"/>
            <a:ext cx="197695" cy="4508"/>
          </a:xfrm>
          <a:prstGeom prst="straightConnector1">
            <a:avLst/>
          </a:prstGeom>
          <a:ln w="76200">
            <a:solidFill>
              <a:srgbClr val="31092D"/>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84EEC59-145D-4570-8AFF-910B5EBF4CBE}"/>
              </a:ext>
            </a:extLst>
          </p:cNvPr>
          <p:cNvCxnSpPr>
            <a:cxnSpLocks/>
          </p:cNvCxnSpPr>
          <p:nvPr/>
        </p:nvCxnSpPr>
        <p:spPr>
          <a:xfrm>
            <a:off x="1274909" y="4103297"/>
            <a:ext cx="197399" cy="0"/>
          </a:xfrm>
          <a:prstGeom prst="straightConnector1">
            <a:avLst/>
          </a:prstGeom>
          <a:ln w="76200">
            <a:solidFill>
              <a:srgbClr val="31092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0EB232E-E220-3F42-A0C2-C68DFA36CA5C}"/>
              </a:ext>
            </a:extLst>
          </p:cNvPr>
          <p:cNvPicPr>
            <a:picLocks noChangeAspect="1"/>
          </p:cNvPicPr>
          <p:nvPr/>
        </p:nvPicPr>
        <p:blipFill>
          <a:blip r:embed="rId3"/>
          <a:stretch>
            <a:fillRect/>
          </a:stretch>
        </p:blipFill>
        <p:spPr>
          <a:xfrm>
            <a:off x="338464" y="6600689"/>
            <a:ext cx="2048619" cy="232513"/>
          </a:xfrm>
          <a:prstGeom prst="rect">
            <a:avLst/>
          </a:prstGeom>
        </p:spPr>
      </p:pic>
      <p:pic>
        <p:nvPicPr>
          <p:cNvPr id="1028" name="Picture 4" descr="Churchill Northern Studies Centre">
            <a:extLst>
              <a:ext uri="{FF2B5EF4-FFF2-40B4-BE49-F238E27FC236}">
                <a16:creationId xmlns:a16="http://schemas.microsoft.com/office/drawing/2014/main" id="{AC3BF0AF-BC2B-874D-A4D2-8BAB3C39C5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9056" y="6591087"/>
            <a:ext cx="758595" cy="26691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A picture containing shape&#10;&#10;Description automatically generated">
            <a:extLst>
              <a:ext uri="{FF2B5EF4-FFF2-40B4-BE49-F238E27FC236}">
                <a16:creationId xmlns:a16="http://schemas.microsoft.com/office/drawing/2014/main" id="{91E2DF8D-18F2-7E42-B5AD-0A56688A3EAC}"/>
              </a:ext>
            </a:extLst>
          </p:cNvPr>
          <p:cNvPicPr>
            <a:picLocks noChangeAspect="1"/>
          </p:cNvPicPr>
          <p:nvPr/>
        </p:nvPicPr>
        <p:blipFill>
          <a:blip r:embed="rId5"/>
          <a:stretch>
            <a:fillRect/>
          </a:stretch>
        </p:blipFill>
        <p:spPr>
          <a:xfrm>
            <a:off x="9475926" y="6564697"/>
            <a:ext cx="986745" cy="256732"/>
          </a:xfrm>
          <a:prstGeom prst="rect">
            <a:avLst/>
          </a:prstGeom>
        </p:spPr>
      </p:pic>
      <p:sp>
        <p:nvSpPr>
          <p:cNvPr id="50" name="6-Point Star 49">
            <a:extLst>
              <a:ext uri="{FF2B5EF4-FFF2-40B4-BE49-F238E27FC236}">
                <a16:creationId xmlns:a16="http://schemas.microsoft.com/office/drawing/2014/main" id="{D22CF2E5-9BBE-5C48-8158-90238AA8EC9D}"/>
              </a:ext>
            </a:extLst>
          </p:cNvPr>
          <p:cNvSpPr/>
          <p:nvPr/>
        </p:nvSpPr>
        <p:spPr>
          <a:xfrm flipV="1">
            <a:off x="7220371" y="4824131"/>
            <a:ext cx="96771" cy="9042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861D3CB0-E909-A741-8873-E91E6C2629EB}"/>
              </a:ext>
            </a:extLst>
          </p:cNvPr>
          <p:cNvSpPr txBox="1"/>
          <p:nvPr/>
        </p:nvSpPr>
        <p:spPr>
          <a:xfrm>
            <a:off x="2762281" y="1467611"/>
            <a:ext cx="3352155" cy="2123658"/>
          </a:xfrm>
          <a:prstGeom prst="rect">
            <a:avLst/>
          </a:prstGeom>
          <a:noFill/>
        </p:spPr>
        <p:txBody>
          <a:bodyPr wrap="square" rtlCol="0">
            <a:spAutoFit/>
          </a:bodyPr>
          <a:lstStyle/>
          <a:p>
            <a:r>
              <a:rPr lang="en-US" sz="2000" b="1" dirty="0">
                <a:solidFill>
                  <a:srgbClr val="31092D"/>
                </a:solidFill>
                <a:latin typeface="MillerBanner Black" panose="02000504090000020003" pitchFamily="50" charset="0"/>
              </a:rPr>
              <a:t>Grizzly Bear</a:t>
            </a:r>
            <a:endParaRPr lang="en-US" sz="2000" b="1" dirty="0"/>
          </a:p>
          <a:p>
            <a:pPr marL="285744" indent="-285744">
              <a:buFont typeface="Arial" panose="020B0604020202020204" pitchFamily="34" charset="0"/>
              <a:buChar char="•"/>
            </a:pPr>
            <a:r>
              <a:rPr lang="en-US" sz="1600" b="1" dirty="0"/>
              <a:t>Damage &gt; </a:t>
            </a:r>
            <a:r>
              <a:rPr lang="en-US" sz="1600" dirty="0"/>
              <a:t>frequency</a:t>
            </a:r>
          </a:p>
          <a:p>
            <a:pPr marL="285744" indent="-285744">
              <a:buFont typeface="Arial" panose="020B0604020202020204" pitchFamily="34" charset="0"/>
              <a:buChar char="•"/>
            </a:pPr>
            <a:r>
              <a:rPr lang="en-US" sz="1600" b="1" dirty="0"/>
              <a:t>“Rip, claw, pull and peel”</a:t>
            </a:r>
          </a:p>
          <a:p>
            <a:pPr marL="285744" indent="-285744">
              <a:buFont typeface="Arial" panose="020B0604020202020204" pitchFamily="34" charset="0"/>
              <a:buChar char="•"/>
            </a:pPr>
            <a:r>
              <a:rPr lang="en-US" sz="1600" b="1" dirty="0"/>
              <a:t>Multiple defence layers</a:t>
            </a:r>
          </a:p>
          <a:p>
            <a:pPr marL="285744" indent="-285744">
              <a:buFont typeface="Arial" panose="020B0604020202020204" pitchFamily="34" charset="0"/>
              <a:buChar char="•"/>
            </a:pPr>
            <a:r>
              <a:rPr lang="en-US" sz="1600" b="1" dirty="0"/>
              <a:t>Remove oneself and remain unknown </a:t>
            </a:r>
          </a:p>
          <a:p>
            <a:pPr marL="285744" indent="-285744">
              <a:buFont typeface="Arial" panose="020B0604020202020204" pitchFamily="34" charset="0"/>
              <a:buChar char="•"/>
            </a:pPr>
            <a:r>
              <a:rPr lang="en-US" sz="1600" b="1" dirty="0"/>
              <a:t>Behaviour is erratic and “consistently mean ”</a:t>
            </a:r>
          </a:p>
        </p:txBody>
      </p:sp>
      <p:sp>
        <p:nvSpPr>
          <p:cNvPr id="52" name="TextBox 51">
            <a:extLst>
              <a:ext uri="{FF2B5EF4-FFF2-40B4-BE49-F238E27FC236}">
                <a16:creationId xmlns:a16="http://schemas.microsoft.com/office/drawing/2014/main" id="{D5D951DD-388A-A14A-86FE-B531F1464939}"/>
              </a:ext>
            </a:extLst>
          </p:cNvPr>
          <p:cNvSpPr txBox="1"/>
          <p:nvPr/>
        </p:nvSpPr>
        <p:spPr>
          <a:xfrm>
            <a:off x="9120223" y="1566630"/>
            <a:ext cx="2904352" cy="2369880"/>
          </a:xfrm>
          <a:prstGeom prst="rect">
            <a:avLst/>
          </a:prstGeom>
          <a:noFill/>
        </p:spPr>
        <p:txBody>
          <a:bodyPr wrap="square" rtlCol="0">
            <a:spAutoFit/>
          </a:bodyPr>
          <a:lstStyle/>
          <a:p>
            <a:r>
              <a:rPr lang="en-US" sz="2000" b="1" dirty="0">
                <a:solidFill>
                  <a:srgbClr val="31092D"/>
                </a:solidFill>
                <a:latin typeface="MillerBanner Black" panose="02000504090000020003" pitchFamily="50" charset="0"/>
              </a:rPr>
              <a:t>Polar Bear</a:t>
            </a:r>
          </a:p>
          <a:p>
            <a:pPr marL="285744" indent="-285744">
              <a:buFont typeface="Arial" panose="020B0604020202020204" pitchFamily="34" charset="0"/>
              <a:buChar char="•"/>
            </a:pPr>
            <a:r>
              <a:rPr lang="en-US" sz="1600" b="1" dirty="0"/>
              <a:t>Frequency &gt; </a:t>
            </a:r>
            <a:r>
              <a:rPr lang="en-US" sz="1600" dirty="0"/>
              <a:t>damage</a:t>
            </a:r>
          </a:p>
          <a:p>
            <a:pPr marL="285744" indent="-285744">
              <a:buFont typeface="Arial" panose="020B0604020202020204" pitchFamily="34" charset="0"/>
              <a:buChar char="•"/>
            </a:pPr>
            <a:r>
              <a:rPr lang="en-US" sz="1600" b="1" dirty="0"/>
              <a:t>“Pushes and pounds”</a:t>
            </a:r>
          </a:p>
          <a:p>
            <a:pPr marL="285744" indent="-285744">
              <a:buFont typeface="Arial" panose="020B0604020202020204" pitchFamily="34" charset="0"/>
              <a:buChar char="•"/>
            </a:pPr>
            <a:r>
              <a:rPr lang="en-US" sz="1600" b="1" dirty="0"/>
              <a:t>1-2 defence layers </a:t>
            </a:r>
          </a:p>
          <a:p>
            <a:pPr marL="285744" indent="-285744">
              <a:buFont typeface="Arial" panose="020B0604020202020204" pitchFamily="34" charset="0"/>
              <a:buChar char="•"/>
            </a:pPr>
            <a:r>
              <a:rPr lang="en-US" sz="1600" b="1" dirty="0"/>
              <a:t>Make your presence known</a:t>
            </a:r>
          </a:p>
          <a:p>
            <a:pPr marL="285744" indent="-285744">
              <a:buFont typeface="Arial" panose="020B0604020202020204" pitchFamily="34" charset="0"/>
              <a:buChar char="•"/>
            </a:pPr>
            <a:r>
              <a:rPr lang="en-US" sz="1600" b="1" dirty="0"/>
              <a:t>Behaviour is more predictable</a:t>
            </a:r>
          </a:p>
          <a:p>
            <a:pPr marL="285744" indent="-285744">
              <a:buFont typeface="Arial" panose="020B0604020202020204" pitchFamily="34" charset="0"/>
              <a:buChar char="•"/>
            </a:pPr>
            <a:endParaRPr lang="en-US" sz="1600" dirty="0"/>
          </a:p>
          <a:p>
            <a:pPr marL="285744" indent="-285744">
              <a:buFont typeface="Arial" panose="020B0604020202020204" pitchFamily="34" charset="0"/>
              <a:buChar char="•"/>
            </a:pPr>
            <a:endParaRPr lang="en-US" sz="1600" dirty="0"/>
          </a:p>
        </p:txBody>
      </p:sp>
      <p:sp>
        <p:nvSpPr>
          <p:cNvPr id="54" name="TextBox 53">
            <a:extLst>
              <a:ext uri="{FF2B5EF4-FFF2-40B4-BE49-F238E27FC236}">
                <a16:creationId xmlns:a16="http://schemas.microsoft.com/office/drawing/2014/main" id="{B3937328-00E5-AA49-A3F0-702C0ADEC7C4}"/>
              </a:ext>
            </a:extLst>
          </p:cNvPr>
          <p:cNvSpPr txBox="1"/>
          <p:nvPr/>
        </p:nvSpPr>
        <p:spPr>
          <a:xfrm>
            <a:off x="2847584" y="4439988"/>
            <a:ext cx="2815653" cy="2123658"/>
          </a:xfrm>
          <a:prstGeom prst="rect">
            <a:avLst/>
          </a:prstGeom>
          <a:noFill/>
        </p:spPr>
        <p:txBody>
          <a:bodyPr wrap="square" rtlCol="0">
            <a:spAutoFit/>
          </a:bodyPr>
          <a:lstStyle/>
          <a:p>
            <a:r>
              <a:rPr lang="en-US" sz="2000" b="1" dirty="0">
                <a:solidFill>
                  <a:srgbClr val="31092D"/>
                </a:solidFill>
                <a:latin typeface="MillerBanner Black" panose="02000504090000020003" pitchFamily="50" charset="0"/>
              </a:rPr>
              <a:t>Black Bear </a:t>
            </a:r>
            <a:endParaRPr lang="en-US" sz="2000" b="1" dirty="0"/>
          </a:p>
          <a:p>
            <a:pPr marL="285744" indent="-285744">
              <a:buFont typeface="Arial" panose="020B0604020202020204" pitchFamily="34" charset="0"/>
              <a:buChar char="•"/>
            </a:pPr>
            <a:r>
              <a:rPr lang="en-US" sz="1600" b="1" dirty="0"/>
              <a:t>Minimal and infrequent damage</a:t>
            </a:r>
          </a:p>
          <a:p>
            <a:pPr marL="285744" indent="-285744">
              <a:buFont typeface="Arial" panose="020B0604020202020204" pitchFamily="34" charset="0"/>
              <a:buChar char="•"/>
            </a:pPr>
            <a:r>
              <a:rPr lang="en-US" sz="1600" b="1" dirty="0"/>
              <a:t>Garbage is #1 attractant</a:t>
            </a:r>
          </a:p>
          <a:p>
            <a:pPr marL="285744" indent="-285744">
              <a:buFont typeface="Arial" panose="020B0604020202020204" pitchFamily="34" charset="0"/>
              <a:buChar char="•"/>
            </a:pPr>
            <a:r>
              <a:rPr lang="en-US" sz="1600" b="1" dirty="0"/>
              <a:t>Bears are scared away easily</a:t>
            </a:r>
          </a:p>
          <a:p>
            <a:pPr marL="285744" indent="-285744">
              <a:buFont typeface="Arial" panose="020B0604020202020204" pitchFamily="34" charset="0"/>
              <a:buChar char="•"/>
            </a:pPr>
            <a:endParaRPr lang="en-US" sz="1600" dirty="0"/>
          </a:p>
          <a:p>
            <a:pPr marL="285744" indent="-285744">
              <a:buFont typeface="Arial" panose="020B0604020202020204" pitchFamily="34" charset="0"/>
              <a:buChar char="•"/>
            </a:pPr>
            <a:endParaRPr lang="en-US" sz="1600" dirty="0"/>
          </a:p>
        </p:txBody>
      </p:sp>
      <p:sp>
        <p:nvSpPr>
          <p:cNvPr id="56" name="TextBox 55">
            <a:extLst>
              <a:ext uri="{FF2B5EF4-FFF2-40B4-BE49-F238E27FC236}">
                <a16:creationId xmlns:a16="http://schemas.microsoft.com/office/drawing/2014/main" id="{62C9AF3B-D74D-6C49-B3D3-B8859458CF3A}"/>
              </a:ext>
            </a:extLst>
          </p:cNvPr>
          <p:cNvSpPr txBox="1"/>
          <p:nvPr/>
        </p:nvSpPr>
        <p:spPr>
          <a:xfrm>
            <a:off x="6779198" y="5042379"/>
            <a:ext cx="1017586" cy="276999"/>
          </a:xfrm>
          <a:prstGeom prst="rect">
            <a:avLst/>
          </a:prstGeom>
          <a:noFill/>
        </p:spPr>
        <p:txBody>
          <a:bodyPr wrap="none" rtlCol="0">
            <a:spAutoFit/>
          </a:bodyPr>
          <a:lstStyle/>
          <a:p>
            <a:r>
              <a:rPr lang="en-US" sz="1200" dirty="0"/>
              <a:t>Churchill, MB</a:t>
            </a:r>
          </a:p>
        </p:txBody>
      </p:sp>
      <p:sp>
        <p:nvSpPr>
          <p:cNvPr id="4105" name="TextBox 4104">
            <a:extLst>
              <a:ext uri="{FF2B5EF4-FFF2-40B4-BE49-F238E27FC236}">
                <a16:creationId xmlns:a16="http://schemas.microsoft.com/office/drawing/2014/main" id="{B2957CC3-2216-CA42-9111-CA01E380CD4A}"/>
              </a:ext>
            </a:extLst>
          </p:cNvPr>
          <p:cNvSpPr txBox="1"/>
          <p:nvPr/>
        </p:nvSpPr>
        <p:spPr>
          <a:xfrm>
            <a:off x="9649968" y="3407031"/>
            <a:ext cx="2557483" cy="2877711"/>
          </a:xfrm>
          <a:prstGeom prst="rect">
            <a:avLst/>
          </a:prstGeom>
          <a:noFill/>
        </p:spPr>
        <p:txBody>
          <a:bodyPr wrap="square" rtlCol="0">
            <a:spAutoFit/>
          </a:bodyPr>
          <a:lstStyle/>
          <a:p>
            <a:r>
              <a:rPr lang="en-US" b="1" dirty="0">
                <a:solidFill>
                  <a:srgbClr val="31092D"/>
                </a:solidFill>
                <a:latin typeface="Segoe UI" panose="020B0502040204020203" pitchFamily="34" charset="0"/>
                <a:cs typeface="Segoe UI" panose="020B0502040204020203" pitchFamily="34" charset="0"/>
              </a:rPr>
              <a:t>Types of Defence Layers</a:t>
            </a:r>
          </a:p>
          <a:p>
            <a:pPr lvl="1">
              <a:lnSpc>
                <a:spcPct val="150000"/>
              </a:lnSpc>
            </a:pPr>
            <a:r>
              <a:rPr lang="en-US" sz="1000" dirty="0">
                <a:cs typeface="Segoe UI" panose="020B0502040204020203" pitchFamily="34" charset="0"/>
              </a:rPr>
              <a:t>Nail boards</a:t>
            </a:r>
          </a:p>
          <a:p>
            <a:endParaRPr lang="en-US" sz="1000" dirty="0">
              <a:cs typeface="Segoe UI" panose="020B0502040204020203" pitchFamily="34" charset="0"/>
            </a:endParaRPr>
          </a:p>
          <a:p>
            <a:pPr lvl="1"/>
            <a:r>
              <a:rPr lang="en-US" sz="1000" dirty="0">
                <a:cs typeface="Segoe UI" panose="020B0502040204020203" pitchFamily="34" charset="0"/>
              </a:rPr>
              <a:t>Fences (electrified or not)</a:t>
            </a:r>
          </a:p>
          <a:p>
            <a:endParaRPr lang="en-US" sz="1000" dirty="0">
              <a:cs typeface="Segoe UI" panose="020B0502040204020203" pitchFamily="34" charset="0"/>
            </a:endParaRPr>
          </a:p>
          <a:p>
            <a:pPr lvl="1"/>
            <a:r>
              <a:rPr lang="en-US" sz="1000" dirty="0" err="1">
                <a:cs typeface="Segoe UI" panose="020B0502040204020203" pitchFamily="34" charset="0"/>
              </a:rPr>
              <a:t>Javex</a:t>
            </a:r>
            <a:r>
              <a:rPr lang="en-US" sz="1000" dirty="0">
                <a:cs typeface="Segoe UI" panose="020B0502040204020203" pitchFamily="34" charset="0"/>
              </a:rPr>
              <a:t> poured outside of buildings</a:t>
            </a:r>
          </a:p>
          <a:p>
            <a:endParaRPr lang="en-US" sz="1000" dirty="0">
              <a:cs typeface="Segoe UI" panose="020B0502040204020203" pitchFamily="34" charset="0"/>
            </a:endParaRPr>
          </a:p>
          <a:p>
            <a:pPr lvl="1"/>
            <a:r>
              <a:rPr lang="en-US" sz="1000" dirty="0">
                <a:cs typeface="Segoe UI" panose="020B0502040204020203" pitchFamily="34" charset="0"/>
              </a:rPr>
              <a:t>Mothballs placed around outside of cabin</a:t>
            </a:r>
          </a:p>
          <a:p>
            <a:endParaRPr lang="en-US" sz="1000" dirty="0">
              <a:cs typeface="Segoe UI" panose="020B0502040204020203" pitchFamily="34" charset="0"/>
            </a:endParaRPr>
          </a:p>
          <a:p>
            <a:pPr lvl="1"/>
            <a:r>
              <a:rPr lang="en-US" sz="1000" dirty="0">
                <a:cs typeface="Segoe UI" panose="020B0502040204020203" pitchFamily="34" charset="0"/>
              </a:rPr>
              <a:t>Cayenne pepper sprinkled at doors and on windowsills</a:t>
            </a:r>
          </a:p>
          <a:p>
            <a:endParaRPr lang="en-US" sz="1000" dirty="0">
              <a:cs typeface="Segoe UI" panose="020B0502040204020203" pitchFamily="34" charset="0"/>
            </a:endParaRPr>
          </a:p>
          <a:p>
            <a:pPr lvl="1"/>
            <a:r>
              <a:rPr lang="en-US" sz="1000" dirty="0">
                <a:cs typeface="Segoe UI" panose="020B0502040204020203" pitchFamily="34" charset="0"/>
              </a:rPr>
              <a:t>Trip wires connected to bear bangers</a:t>
            </a:r>
          </a:p>
        </p:txBody>
      </p:sp>
      <p:sp>
        <p:nvSpPr>
          <p:cNvPr id="4106" name="AutoShape 10">
            <a:extLst>
              <a:ext uri="{FF2B5EF4-FFF2-40B4-BE49-F238E27FC236}">
                <a16:creationId xmlns:a16="http://schemas.microsoft.com/office/drawing/2014/main" id="{F7D49573-6486-BA4A-A720-27D60D73D66B}"/>
              </a:ext>
            </a:extLst>
          </p:cNvPr>
          <p:cNvSpPr>
            <a:spLocks noChangeAspect="1" noChangeArrowheads="1"/>
          </p:cNvSpPr>
          <p:nvPr/>
        </p:nvSpPr>
        <p:spPr bwMode="auto">
          <a:xfrm>
            <a:off x="5943600" y="3276600"/>
            <a:ext cx="1217056" cy="12170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8" name="AutoShape 14">
            <a:extLst>
              <a:ext uri="{FF2B5EF4-FFF2-40B4-BE49-F238E27FC236}">
                <a16:creationId xmlns:a16="http://schemas.microsoft.com/office/drawing/2014/main" id="{57BA9FD3-317E-CF4C-978C-CE908313A669}"/>
              </a:ext>
            </a:extLst>
          </p:cNvPr>
          <p:cNvSpPr>
            <a:spLocks noChangeAspect="1" noChangeArrowheads="1"/>
          </p:cNvSpPr>
          <p:nvPr/>
        </p:nvSpPr>
        <p:spPr bwMode="auto">
          <a:xfrm>
            <a:off x="5943600" y="3276600"/>
            <a:ext cx="3784600" cy="3784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1" name="Picture 4110" descr="A large brown bear walking across a grass covered field&#10;&#10;Description automatically generated">
            <a:extLst>
              <a:ext uri="{FF2B5EF4-FFF2-40B4-BE49-F238E27FC236}">
                <a16:creationId xmlns:a16="http://schemas.microsoft.com/office/drawing/2014/main" id="{B1B858F2-DCD8-2746-871C-518E7A243C17}"/>
              </a:ext>
            </a:extLst>
          </p:cNvPr>
          <p:cNvPicPr>
            <a:picLocks noChangeAspect="1"/>
          </p:cNvPicPr>
          <p:nvPr/>
        </p:nvPicPr>
        <p:blipFill>
          <a:blip r:embed="rId6"/>
          <a:stretch>
            <a:fillRect/>
          </a:stretch>
        </p:blipFill>
        <p:spPr>
          <a:xfrm>
            <a:off x="5178851" y="2829966"/>
            <a:ext cx="2088669" cy="1566503"/>
          </a:xfrm>
          <a:prstGeom prst="rect">
            <a:avLst/>
          </a:prstGeom>
        </p:spPr>
      </p:pic>
      <p:pic>
        <p:nvPicPr>
          <p:cNvPr id="4113" name="Picture 4112" descr="A bear that is standing in the grass&#10;&#10;Description automatically generated">
            <a:extLst>
              <a:ext uri="{FF2B5EF4-FFF2-40B4-BE49-F238E27FC236}">
                <a16:creationId xmlns:a16="http://schemas.microsoft.com/office/drawing/2014/main" id="{9D80053F-C7BE-3642-A75A-4BD90919C36B}"/>
              </a:ext>
            </a:extLst>
          </p:cNvPr>
          <p:cNvPicPr>
            <a:picLocks noChangeAspect="1"/>
          </p:cNvPicPr>
          <p:nvPr/>
        </p:nvPicPr>
        <p:blipFill>
          <a:blip r:embed="rId7"/>
          <a:stretch>
            <a:fillRect/>
          </a:stretch>
        </p:blipFill>
        <p:spPr>
          <a:xfrm>
            <a:off x="7387927" y="3133123"/>
            <a:ext cx="2088000" cy="1566000"/>
          </a:xfrm>
          <a:prstGeom prst="rect">
            <a:avLst/>
          </a:prstGeom>
        </p:spPr>
      </p:pic>
      <p:sp>
        <p:nvSpPr>
          <p:cNvPr id="89" name="Rectangle 88">
            <a:extLst>
              <a:ext uri="{FF2B5EF4-FFF2-40B4-BE49-F238E27FC236}">
                <a16:creationId xmlns:a16="http://schemas.microsoft.com/office/drawing/2014/main" id="{5E41B6C2-052A-E843-8FF0-C91860E9D920}"/>
              </a:ext>
            </a:extLst>
          </p:cNvPr>
          <p:cNvSpPr/>
          <p:nvPr/>
        </p:nvSpPr>
        <p:spPr>
          <a:xfrm>
            <a:off x="442812" y="3366814"/>
            <a:ext cx="796635" cy="286612"/>
          </a:xfrm>
          <a:prstGeom prst="rect">
            <a:avLst/>
          </a:prstGeom>
          <a:solidFill>
            <a:schemeClr val="bg1"/>
          </a:solidFill>
          <a:ln w="76200">
            <a:noFill/>
          </a:ln>
          <a:effectLst>
            <a:outerShdw blurRad="215900" dist="381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000" tIns="45000" rIns="45000" bIns="45000" rtlCol="0" anchor="ctr"/>
          <a:lstStyle/>
          <a:p>
            <a:r>
              <a:rPr lang="en-US" sz="667" b="1" dirty="0">
                <a:solidFill>
                  <a:srgbClr val="31092D"/>
                </a:solidFill>
                <a:latin typeface="Segoe UI" panose="020B0502040204020203" pitchFamily="34" charset="0"/>
                <a:cs typeface="Segoe UI" panose="020B0502040204020203" pitchFamily="34" charset="0"/>
              </a:rPr>
              <a:t>Remote cameras</a:t>
            </a:r>
            <a:endParaRPr lang="en-US" sz="417" dirty="0">
              <a:solidFill>
                <a:srgbClr val="31092D"/>
              </a:solidFill>
              <a:latin typeface="Segoe UI" panose="020B0502040204020203" pitchFamily="34" charset="0"/>
              <a:cs typeface="Segoe UI" panose="020B0502040204020203" pitchFamily="34" charset="0"/>
            </a:endParaRPr>
          </a:p>
        </p:txBody>
      </p:sp>
      <p:cxnSp>
        <p:nvCxnSpPr>
          <p:cNvPr id="90" name="Straight Arrow Connector 89">
            <a:extLst>
              <a:ext uri="{FF2B5EF4-FFF2-40B4-BE49-F238E27FC236}">
                <a16:creationId xmlns:a16="http://schemas.microsoft.com/office/drawing/2014/main" id="{F9764F64-7D6C-5E4A-891E-5AF2115D3896}"/>
              </a:ext>
            </a:extLst>
          </p:cNvPr>
          <p:cNvCxnSpPr>
            <a:cxnSpLocks/>
          </p:cNvCxnSpPr>
          <p:nvPr/>
        </p:nvCxnSpPr>
        <p:spPr>
          <a:xfrm>
            <a:off x="1286102" y="3520821"/>
            <a:ext cx="197695" cy="4508"/>
          </a:xfrm>
          <a:prstGeom prst="straightConnector1">
            <a:avLst/>
          </a:prstGeom>
          <a:ln w="76200">
            <a:solidFill>
              <a:srgbClr val="31092D"/>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17FB9399-D620-674A-BCB0-9A898542D68A}"/>
              </a:ext>
            </a:extLst>
          </p:cNvPr>
          <p:cNvSpPr/>
          <p:nvPr/>
        </p:nvSpPr>
        <p:spPr>
          <a:xfrm>
            <a:off x="1495226" y="3366811"/>
            <a:ext cx="825164" cy="326632"/>
          </a:xfrm>
          <a:prstGeom prst="rect">
            <a:avLst/>
          </a:prstGeom>
          <a:solidFill>
            <a:schemeClr val="bg1"/>
          </a:solidFill>
          <a:ln w="76200">
            <a:noFill/>
          </a:ln>
          <a:effectLst>
            <a:outerShdw blurRad="215900" dist="381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000" tIns="45000" rIns="45000" bIns="45000" rtlCol="0" anchor="ctr"/>
          <a:lstStyle/>
          <a:p>
            <a:r>
              <a:rPr lang="en-US" sz="420" dirty="0">
                <a:solidFill>
                  <a:srgbClr val="31092D"/>
                </a:solidFill>
                <a:latin typeface="Segoe UI" panose="020B0502040204020203" pitchFamily="34" charset="0"/>
                <a:cs typeface="Segoe UI" panose="020B0502040204020203" pitchFamily="34" charset="0"/>
              </a:rPr>
              <a:t>Deployed by community members in town and on the land (2011-present dataset)</a:t>
            </a:r>
          </a:p>
        </p:txBody>
      </p:sp>
      <p:pic>
        <p:nvPicPr>
          <p:cNvPr id="92" name="Picture 91" descr="IMG_1971.JPG">
            <a:extLst>
              <a:ext uri="{FF2B5EF4-FFF2-40B4-BE49-F238E27FC236}">
                <a16:creationId xmlns:a16="http://schemas.microsoft.com/office/drawing/2014/main" id="{33B579EB-35B8-0648-AA77-543F415FF3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2352" y="5209726"/>
            <a:ext cx="2088669" cy="1566503"/>
          </a:xfrm>
          <a:prstGeom prst="rect">
            <a:avLst/>
          </a:prstGeom>
        </p:spPr>
      </p:pic>
      <p:sp>
        <p:nvSpPr>
          <p:cNvPr id="4124" name="TextBox 4123">
            <a:extLst>
              <a:ext uri="{FF2B5EF4-FFF2-40B4-BE49-F238E27FC236}">
                <a16:creationId xmlns:a16="http://schemas.microsoft.com/office/drawing/2014/main" id="{892B89FE-0B50-3F4E-B0D2-46D483254270}"/>
              </a:ext>
            </a:extLst>
          </p:cNvPr>
          <p:cNvSpPr txBox="1"/>
          <p:nvPr/>
        </p:nvSpPr>
        <p:spPr>
          <a:xfrm>
            <a:off x="338464" y="6438615"/>
            <a:ext cx="2509120" cy="153888"/>
          </a:xfrm>
          <a:prstGeom prst="rect">
            <a:avLst/>
          </a:prstGeom>
          <a:noFill/>
        </p:spPr>
        <p:txBody>
          <a:bodyPr wrap="square" rtlCol="0">
            <a:spAutoFit/>
          </a:bodyPr>
          <a:lstStyle/>
          <a:p>
            <a:r>
              <a:rPr lang="en-US" sz="400" dirty="0"/>
              <a:t>Acknowledgements</a:t>
            </a:r>
          </a:p>
        </p:txBody>
      </p:sp>
      <p:pic>
        <p:nvPicPr>
          <p:cNvPr id="1042" name="Picture 18" descr="Image preview">
            <a:extLst>
              <a:ext uri="{FF2B5EF4-FFF2-40B4-BE49-F238E27FC236}">
                <a16:creationId xmlns:a16="http://schemas.microsoft.com/office/drawing/2014/main" id="{0CF0C258-F331-9C45-97E0-DFB63730D4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521" y="956732"/>
            <a:ext cx="545792" cy="363693"/>
          </a:xfrm>
          <a:prstGeom prst="rect">
            <a:avLst/>
          </a:prstGeom>
          <a:noFill/>
          <a:extLst>
            <a:ext uri="{909E8E84-426E-40DD-AFC4-6F175D3DCCD1}">
              <a14:hiddenFill xmlns:a14="http://schemas.microsoft.com/office/drawing/2010/main">
                <a:solidFill>
                  <a:srgbClr val="FFFFFF"/>
                </a:solidFill>
              </a14:hiddenFill>
            </a:ext>
          </a:extLst>
        </p:spPr>
      </p:pic>
      <p:sp>
        <p:nvSpPr>
          <p:cNvPr id="4125" name="Rectangle 4124">
            <a:extLst>
              <a:ext uri="{FF2B5EF4-FFF2-40B4-BE49-F238E27FC236}">
                <a16:creationId xmlns:a16="http://schemas.microsoft.com/office/drawing/2014/main" id="{013C9554-403D-254F-9C7F-1B7BC8690069}"/>
              </a:ext>
            </a:extLst>
          </p:cNvPr>
          <p:cNvSpPr/>
          <p:nvPr/>
        </p:nvSpPr>
        <p:spPr>
          <a:xfrm>
            <a:off x="290335" y="103616"/>
            <a:ext cx="3816015" cy="738664"/>
          </a:xfrm>
          <a:prstGeom prst="rect">
            <a:avLst/>
          </a:prstGeom>
        </p:spPr>
        <p:txBody>
          <a:bodyPr wrap="square">
            <a:spAutoFit/>
          </a:bodyPr>
          <a:lstStyle/>
          <a:p>
            <a:r>
              <a:rPr lang="en-US" b="1" dirty="0">
                <a:solidFill>
                  <a:srgbClr val="31092D"/>
                </a:solidFill>
                <a:latin typeface="Segoe UI" panose="020B0502040204020203" pitchFamily="34" charset="0"/>
                <a:cs typeface="Segoe UI" panose="020B0502040204020203" pitchFamily="34" charset="0"/>
              </a:rPr>
              <a:t>Defence Against the Three Bears: </a:t>
            </a:r>
            <a:r>
              <a:rPr lang="en-US" sz="1200" b="1" dirty="0">
                <a:solidFill>
                  <a:srgbClr val="31092D"/>
                </a:solidFill>
                <a:latin typeface="Segoe UI" panose="020B0502040204020203" pitchFamily="34" charset="0"/>
                <a:cs typeface="Segoe UI" panose="020B0502040204020203" pitchFamily="34" charset="0"/>
              </a:rPr>
              <a:t>Local Innovations for Protection of Life and Property on Western Hudson Bay</a:t>
            </a:r>
            <a:endParaRPr lang="en-US" sz="1200" b="1" dirty="0"/>
          </a:p>
        </p:txBody>
      </p:sp>
      <p:pic>
        <p:nvPicPr>
          <p:cNvPr id="4128" name="Graphic 4127" descr="Nails">
            <a:extLst>
              <a:ext uri="{FF2B5EF4-FFF2-40B4-BE49-F238E27FC236}">
                <a16:creationId xmlns:a16="http://schemas.microsoft.com/office/drawing/2014/main" id="{43B023D8-C6B8-624E-A386-C573800C25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91372" y="4011420"/>
            <a:ext cx="326969" cy="326969"/>
          </a:xfrm>
          <a:prstGeom prst="rect">
            <a:avLst/>
          </a:prstGeom>
        </p:spPr>
      </p:pic>
      <p:pic>
        <p:nvPicPr>
          <p:cNvPr id="4130" name="Graphic 4129" descr="Fence">
            <a:extLst>
              <a:ext uri="{FF2B5EF4-FFF2-40B4-BE49-F238E27FC236}">
                <a16:creationId xmlns:a16="http://schemas.microsoft.com/office/drawing/2014/main" id="{7BFDB61E-55C5-4444-BC7A-E4B67E7529F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48611" y="4369265"/>
            <a:ext cx="251415" cy="251415"/>
          </a:xfrm>
          <a:prstGeom prst="rect">
            <a:avLst/>
          </a:prstGeom>
        </p:spPr>
      </p:pic>
      <p:pic>
        <p:nvPicPr>
          <p:cNvPr id="4132" name="Graphic 4131" descr="Radioactive">
            <a:extLst>
              <a:ext uri="{FF2B5EF4-FFF2-40B4-BE49-F238E27FC236}">
                <a16:creationId xmlns:a16="http://schemas.microsoft.com/office/drawing/2014/main" id="{EA88F9F0-D8EE-1F44-AE67-578A72A6E39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850939" y="4664557"/>
            <a:ext cx="251415" cy="251415"/>
          </a:xfrm>
          <a:prstGeom prst="rect">
            <a:avLst/>
          </a:prstGeom>
        </p:spPr>
      </p:pic>
      <p:pic>
        <p:nvPicPr>
          <p:cNvPr id="4134" name="Graphic 4133" descr="Butterfly">
            <a:extLst>
              <a:ext uri="{FF2B5EF4-FFF2-40B4-BE49-F238E27FC236}">
                <a16:creationId xmlns:a16="http://schemas.microsoft.com/office/drawing/2014/main" id="{9FECC5B8-981C-BF45-B1CB-C7DCF136D63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785236" y="4946844"/>
            <a:ext cx="378157" cy="378157"/>
          </a:xfrm>
          <a:prstGeom prst="rect">
            <a:avLst/>
          </a:prstGeom>
        </p:spPr>
      </p:pic>
      <p:pic>
        <p:nvPicPr>
          <p:cNvPr id="4136" name="Graphic 4135" descr="Chili Pepper">
            <a:extLst>
              <a:ext uri="{FF2B5EF4-FFF2-40B4-BE49-F238E27FC236}">
                <a16:creationId xmlns:a16="http://schemas.microsoft.com/office/drawing/2014/main" id="{C42C9C4A-E463-F944-9C63-5BAC54C36E2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776605" y="5468827"/>
            <a:ext cx="294935" cy="294935"/>
          </a:xfrm>
          <a:prstGeom prst="rect">
            <a:avLst/>
          </a:prstGeom>
        </p:spPr>
      </p:pic>
      <p:pic>
        <p:nvPicPr>
          <p:cNvPr id="4142" name="Graphic 4141" descr="Megaphone1">
            <a:extLst>
              <a:ext uri="{FF2B5EF4-FFF2-40B4-BE49-F238E27FC236}">
                <a16:creationId xmlns:a16="http://schemas.microsoft.com/office/drawing/2014/main" id="{227794F5-D3CA-A84A-9F8E-6F795D71780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785236" y="5847785"/>
            <a:ext cx="353003" cy="353003"/>
          </a:xfrm>
          <a:prstGeom prst="rect">
            <a:avLst/>
          </a:prstGeom>
        </p:spPr>
      </p:pic>
      <p:cxnSp>
        <p:nvCxnSpPr>
          <p:cNvPr id="4145" name="Straight Connector 4144">
            <a:extLst>
              <a:ext uri="{FF2B5EF4-FFF2-40B4-BE49-F238E27FC236}">
                <a16:creationId xmlns:a16="http://schemas.microsoft.com/office/drawing/2014/main" id="{0224B9FF-CE88-7246-928F-C5025FA17BCD}"/>
              </a:ext>
            </a:extLst>
          </p:cNvPr>
          <p:cNvCxnSpPr>
            <a:cxnSpLocks/>
          </p:cNvCxnSpPr>
          <p:nvPr/>
        </p:nvCxnSpPr>
        <p:spPr>
          <a:xfrm>
            <a:off x="2540000" y="947529"/>
            <a:ext cx="0" cy="549108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8883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7937</TotalTime>
  <Words>409</Words>
  <Application>Microsoft Macintosh PowerPoint</Application>
  <PresentationFormat>Widescreen</PresentationFormat>
  <Paragraphs>56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MillerBanner Black</vt:lpstr>
      <vt:lpstr>Rift Soft Light</vt:lpstr>
      <vt:lpstr>Segoe UI</vt:lpstr>
      <vt:lpstr>Segoe UI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finding goes here, translated into plain English. Emphasize the important words.</dc:title>
  <dc:creator>Laura McFarlan</dc:creator>
  <cp:lastModifiedBy>Manning, Katie</cp:lastModifiedBy>
  <cp:revision>66</cp:revision>
  <dcterms:created xsi:type="dcterms:W3CDTF">2020-11-11T19:08:43Z</dcterms:created>
  <dcterms:modified xsi:type="dcterms:W3CDTF">2021-12-17T18:00:24Z</dcterms:modified>
</cp:coreProperties>
</file>