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24"/>
  </p:notesMasterIdLst>
  <p:sldIdLst>
    <p:sldId id="295" r:id="rId2"/>
    <p:sldId id="258" r:id="rId3"/>
    <p:sldId id="259" r:id="rId4"/>
    <p:sldId id="296" r:id="rId5"/>
    <p:sldId id="299" r:id="rId6"/>
    <p:sldId id="308" r:id="rId7"/>
    <p:sldId id="309" r:id="rId8"/>
    <p:sldId id="300" r:id="rId9"/>
    <p:sldId id="303" r:id="rId10"/>
    <p:sldId id="305" r:id="rId11"/>
    <p:sldId id="306" r:id="rId12"/>
    <p:sldId id="307" r:id="rId13"/>
    <p:sldId id="304" r:id="rId14"/>
    <p:sldId id="313" r:id="rId15"/>
    <p:sldId id="274" r:id="rId16"/>
    <p:sldId id="312" r:id="rId17"/>
    <p:sldId id="301" r:id="rId18"/>
    <p:sldId id="310" r:id="rId19"/>
    <p:sldId id="288" r:id="rId20"/>
    <p:sldId id="302" r:id="rId21"/>
    <p:sldId id="311" r:id="rId22"/>
    <p:sldId id="293" r:id="rId23"/>
  </p:sldIdLst>
  <p:sldSz cx="12192000" cy="6858000"/>
  <p:notesSz cx="6797675" cy="987425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olas" panose="020B0609020204030204" pitchFamily="49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1656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6ED53A-AB45-4A04-9AC7-9A76F22950E4}">
  <a:tblStyle styleId="{836ED53A-AB45-4A04-9AC7-9A76F22950E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EAF97BB-6D0E-4190-8E68-8C768E42F9D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02" autoAdjust="0"/>
  </p:normalViewPr>
  <p:slideViewPr>
    <p:cSldViewPr snapToGrid="0">
      <p:cViewPr>
        <p:scale>
          <a:sx n="63" d="100"/>
          <a:sy n="63" d="100"/>
        </p:scale>
        <p:origin x="732" y="32"/>
      </p:cViewPr>
      <p:guideLst>
        <p:guide orient="horz" pos="2160"/>
        <p:guide pos="3840"/>
        <p:guide pos="1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1862C-6779-4A84-9255-C4066FF0CDD9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2FC9FD1E-CF35-4C9C-A5AB-B5D58DD2B833}">
      <dgm:prSet/>
      <dgm:spPr/>
      <dgm:t>
        <a:bodyPr/>
        <a:lstStyle/>
        <a:p>
          <a:r>
            <a:rPr lang="en-US" b="0" i="0"/>
            <a:t>Software for taxonomy management, content analytics, knowledge discovery</a:t>
          </a:r>
          <a:endParaRPr lang="fr-FR"/>
        </a:p>
      </dgm:t>
    </dgm:pt>
    <dgm:pt modelId="{62BC9036-8966-4D55-BCC7-24D6CF80DB7D}" type="parTrans" cxnId="{73A05795-0323-4960-A833-97BEE4D2F2E0}">
      <dgm:prSet/>
      <dgm:spPr/>
      <dgm:t>
        <a:bodyPr/>
        <a:lstStyle/>
        <a:p>
          <a:endParaRPr lang="fr-FR"/>
        </a:p>
      </dgm:t>
    </dgm:pt>
    <dgm:pt modelId="{52853FF0-0F42-4B4E-B9C1-5CD50092A89B}" type="sibTrans" cxnId="{73A05795-0323-4960-A833-97BEE4D2F2E0}">
      <dgm:prSet/>
      <dgm:spPr/>
      <dgm:t>
        <a:bodyPr/>
        <a:lstStyle/>
        <a:p>
          <a:endParaRPr lang="fr-FR"/>
        </a:p>
      </dgm:t>
    </dgm:pt>
    <dgm:pt modelId="{D66BB35C-D9A6-493C-B3A3-F44E8812C498}">
      <dgm:prSet/>
      <dgm:spPr/>
      <dgm:t>
        <a:bodyPr/>
        <a:lstStyle/>
        <a:p>
          <a:r>
            <a:rPr lang="en-US" b="0" i="0"/>
            <a:t>+20</a:t>
          </a:r>
          <a:r>
            <a:rPr lang="en-US" b="0" i="0" baseline="30000"/>
            <a:t> </a:t>
          </a:r>
          <a:r>
            <a:rPr lang="en-US" b="0" i="0"/>
            <a:t>years experience</a:t>
          </a:r>
          <a:endParaRPr lang="fr-FR"/>
        </a:p>
      </dgm:t>
    </dgm:pt>
    <dgm:pt modelId="{6C99FDA3-7798-4BA5-BD83-E07A32428493}" type="parTrans" cxnId="{8317087D-8B3B-4617-8595-67807782EEDF}">
      <dgm:prSet/>
      <dgm:spPr/>
      <dgm:t>
        <a:bodyPr/>
        <a:lstStyle/>
        <a:p>
          <a:endParaRPr lang="fr-FR"/>
        </a:p>
      </dgm:t>
    </dgm:pt>
    <dgm:pt modelId="{19623861-427B-4D1D-901D-3C2EE1D38218}" type="sibTrans" cxnId="{8317087D-8B3B-4617-8595-67807782EEDF}">
      <dgm:prSet/>
      <dgm:spPr/>
      <dgm:t>
        <a:bodyPr/>
        <a:lstStyle/>
        <a:p>
          <a:endParaRPr lang="fr-FR"/>
        </a:p>
      </dgm:t>
    </dgm:pt>
    <dgm:pt modelId="{EF5015DA-4162-4ADB-8465-805CF81B9B9A}">
      <dgm:prSet/>
      <dgm:spPr/>
      <dgm:t>
        <a:bodyPr/>
        <a:lstStyle/>
        <a:p>
          <a:r>
            <a:rPr lang="en-US" b="0" i="0"/>
            <a:t>Agile, flat structure focused on software development</a:t>
          </a:r>
          <a:endParaRPr lang="fr-FR"/>
        </a:p>
      </dgm:t>
    </dgm:pt>
    <dgm:pt modelId="{BF0B194C-C7D0-4415-8C32-EFCA40B2F427}" type="parTrans" cxnId="{60E0D101-DE08-43BB-A0BD-047DAA962619}">
      <dgm:prSet/>
      <dgm:spPr/>
      <dgm:t>
        <a:bodyPr/>
        <a:lstStyle/>
        <a:p>
          <a:endParaRPr lang="fr-FR"/>
        </a:p>
      </dgm:t>
    </dgm:pt>
    <dgm:pt modelId="{AFD47D82-0930-4A35-9BF5-B16743B7925D}" type="sibTrans" cxnId="{60E0D101-DE08-43BB-A0BD-047DAA962619}">
      <dgm:prSet/>
      <dgm:spPr/>
      <dgm:t>
        <a:bodyPr/>
        <a:lstStyle/>
        <a:p>
          <a:endParaRPr lang="fr-FR"/>
        </a:p>
      </dgm:t>
    </dgm:pt>
    <dgm:pt modelId="{F3082FEA-48AC-4952-B695-B1B4A0481B94}">
      <dgm:prSet/>
      <dgm:spPr/>
      <dgm:t>
        <a:bodyPr/>
        <a:lstStyle/>
        <a:p>
          <a:r>
            <a:rPr lang="en-US" b="0" i="0"/>
            <a:t>Based in Paris / France </a:t>
          </a:r>
          <a:endParaRPr lang="fr-FR"/>
        </a:p>
      </dgm:t>
    </dgm:pt>
    <dgm:pt modelId="{8B1BCF85-4EF3-4FF9-BC14-9CACD6378CEB}" type="parTrans" cxnId="{5F78D0B0-5DAB-4063-A632-902BBA430CCF}">
      <dgm:prSet/>
      <dgm:spPr/>
      <dgm:t>
        <a:bodyPr/>
        <a:lstStyle/>
        <a:p>
          <a:endParaRPr lang="fr-FR"/>
        </a:p>
      </dgm:t>
    </dgm:pt>
    <dgm:pt modelId="{50A0EB3F-CCE9-4988-A165-C0E9EFD9552A}" type="sibTrans" cxnId="{5F78D0B0-5DAB-4063-A632-902BBA430CCF}">
      <dgm:prSet/>
      <dgm:spPr/>
      <dgm:t>
        <a:bodyPr/>
        <a:lstStyle/>
        <a:p>
          <a:endParaRPr lang="fr-FR"/>
        </a:p>
      </dgm:t>
    </dgm:pt>
    <dgm:pt modelId="{FD765B7B-67DA-42A6-BA23-B6612F8EDDC1}">
      <dgm:prSet/>
      <dgm:spPr/>
      <dgm:t>
        <a:bodyPr/>
        <a:lstStyle/>
        <a:p>
          <a:r>
            <a:rPr lang="en-US" b="0" i="0"/>
            <a:t>A strong foothold in Europe and in North America</a:t>
          </a:r>
          <a:endParaRPr lang="fr-FR"/>
        </a:p>
      </dgm:t>
    </dgm:pt>
    <dgm:pt modelId="{CF00B04B-BE56-4A0B-BF18-FA5E05228AC0}" type="parTrans" cxnId="{221F9ADA-B071-4DAE-8C8E-90AB5C9BEFF6}">
      <dgm:prSet/>
      <dgm:spPr/>
      <dgm:t>
        <a:bodyPr/>
        <a:lstStyle/>
        <a:p>
          <a:endParaRPr lang="fr-FR"/>
        </a:p>
      </dgm:t>
    </dgm:pt>
    <dgm:pt modelId="{A5FF206A-68C4-4019-B99B-D85350318C5A}" type="sibTrans" cxnId="{221F9ADA-B071-4DAE-8C8E-90AB5C9BEFF6}">
      <dgm:prSet/>
      <dgm:spPr/>
      <dgm:t>
        <a:bodyPr/>
        <a:lstStyle/>
        <a:p>
          <a:endParaRPr lang="fr-FR"/>
        </a:p>
      </dgm:t>
    </dgm:pt>
    <dgm:pt modelId="{21C6B719-E556-46F6-B952-55D0E4E9630C}" type="pres">
      <dgm:prSet presAssocID="{6191862C-6779-4A84-9255-C4066FF0CDD9}" presName="linearFlow" presStyleCnt="0">
        <dgm:presLayoutVars>
          <dgm:dir/>
          <dgm:resizeHandles val="exact"/>
        </dgm:presLayoutVars>
      </dgm:prSet>
      <dgm:spPr/>
    </dgm:pt>
    <dgm:pt modelId="{B11C234C-C997-4A5C-AAE8-0A3AF3BFE3F6}" type="pres">
      <dgm:prSet presAssocID="{2FC9FD1E-CF35-4C9C-A5AB-B5D58DD2B833}" presName="composite" presStyleCnt="0"/>
      <dgm:spPr/>
    </dgm:pt>
    <dgm:pt modelId="{FF59036D-14CE-4127-B58F-3B59E4CD4E01}" type="pres">
      <dgm:prSet presAssocID="{2FC9FD1E-CF35-4C9C-A5AB-B5D58DD2B833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naire avec un remplissage uni"/>
        </a:ext>
      </dgm:extLst>
    </dgm:pt>
    <dgm:pt modelId="{85148961-B565-4A6F-9A9F-7E7D844B9C7C}" type="pres">
      <dgm:prSet presAssocID="{2FC9FD1E-CF35-4C9C-A5AB-B5D58DD2B833}" presName="txShp" presStyleLbl="node1" presStyleIdx="0" presStyleCnt="5">
        <dgm:presLayoutVars>
          <dgm:bulletEnabled val="1"/>
        </dgm:presLayoutVars>
      </dgm:prSet>
      <dgm:spPr/>
    </dgm:pt>
    <dgm:pt modelId="{2B519732-1565-45D8-BB41-311C7C8980A2}" type="pres">
      <dgm:prSet presAssocID="{52853FF0-0F42-4B4E-B9C1-5CD50092A89B}" presName="spacing" presStyleCnt="0"/>
      <dgm:spPr/>
    </dgm:pt>
    <dgm:pt modelId="{8ED2BDC4-093F-4B5C-9BAC-3F598C4BF0E4}" type="pres">
      <dgm:prSet presAssocID="{D66BB35C-D9A6-493C-B3A3-F44E8812C498}" presName="composite" presStyleCnt="0"/>
      <dgm:spPr/>
    </dgm:pt>
    <dgm:pt modelId="{9B94214C-4335-4483-B5DD-E48787267BE2}" type="pres">
      <dgm:prSet presAssocID="{D66BB35C-D9A6-493C-B3A3-F44E8812C498}" presName="imgShp" presStyleLbl="fgImgPlac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le de conseil avec un remplissage uni"/>
        </a:ext>
      </dgm:extLst>
    </dgm:pt>
    <dgm:pt modelId="{1C577441-D583-41B5-8B27-403FB2453872}" type="pres">
      <dgm:prSet presAssocID="{D66BB35C-D9A6-493C-B3A3-F44E8812C498}" presName="txShp" presStyleLbl="node1" presStyleIdx="1" presStyleCnt="5">
        <dgm:presLayoutVars>
          <dgm:bulletEnabled val="1"/>
        </dgm:presLayoutVars>
      </dgm:prSet>
      <dgm:spPr/>
    </dgm:pt>
    <dgm:pt modelId="{D244C982-CE09-43E5-A4BB-1B9B435F0411}" type="pres">
      <dgm:prSet presAssocID="{19623861-427B-4D1D-901D-3C2EE1D38218}" presName="spacing" presStyleCnt="0"/>
      <dgm:spPr/>
    </dgm:pt>
    <dgm:pt modelId="{0C6A7331-9348-4C54-B24B-A1F796F6B7B1}" type="pres">
      <dgm:prSet presAssocID="{EF5015DA-4162-4ADB-8465-805CF81B9B9A}" presName="composite" presStyleCnt="0"/>
      <dgm:spPr/>
    </dgm:pt>
    <dgm:pt modelId="{BB5A7BA9-CCDB-434F-A3A8-ADFDEEA62091}" type="pres">
      <dgm:prSet presAssocID="{EF5015DA-4162-4ADB-8465-805CF81B9B9A}" presName="imgShp" presStyleLbl="fgImgPlac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rganigramme circulaire avec un remplissage uni"/>
        </a:ext>
      </dgm:extLst>
    </dgm:pt>
    <dgm:pt modelId="{69681464-A293-4F1D-8711-470AC226F864}" type="pres">
      <dgm:prSet presAssocID="{EF5015DA-4162-4ADB-8465-805CF81B9B9A}" presName="txShp" presStyleLbl="node1" presStyleIdx="2" presStyleCnt="5">
        <dgm:presLayoutVars>
          <dgm:bulletEnabled val="1"/>
        </dgm:presLayoutVars>
      </dgm:prSet>
      <dgm:spPr/>
    </dgm:pt>
    <dgm:pt modelId="{3E2A96D3-07E4-4FD3-87C0-DF8A2414D254}" type="pres">
      <dgm:prSet presAssocID="{AFD47D82-0930-4A35-9BF5-B16743B7925D}" presName="spacing" presStyleCnt="0"/>
      <dgm:spPr/>
    </dgm:pt>
    <dgm:pt modelId="{C36B8F9D-1129-48ED-AFB3-CEB350F53FE0}" type="pres">
      <dgm:prSet presAssocID="{F3082FEA-48AC-4952-B695-B1B4A0481B94}" presName="composite" presStyleCnt="0"/>
      <dgm:spPr/>
    </dgm:pt>
    <dgm:pt modelId="{91B006AF-26F7-4AF5-A14E-E20FED10C25A}" type="pres">
      <dgm:prSet presAssocID="{F3082FEA-48AC-4952-B695-B1B4A0481B94}" presName="imgShp" presStyleLbl="fgImgPlac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ère avec un remplissage uni"/>
        </a:ext>
      </dgm:extLst>
    </dgm:pt>
    <dgm:pt modelId="{2BC4838F-815F-444B-BF9A-C8F6EED9B3CF}" type="pres">
      <dgm:prSet presAssocID="{F3082FEA-48AC-4952-B695-B1B4A0481B94}" presName="txShp" presStyleLbl="node1" presStyleIdx="3" presStyleCnt="5">
        <dgm:presLayoutVars>
          <dgm:bulletEnabled val="1"/>
        </dgm:presLayoutVars>
      </dgm:prSet>
      <dgm:spPr/>
    </dgm:pt>
    <dgm:pt modelId="{408683EF-1C41-4988-9498-D18CA711F456}" type="pres">
      <dgm:prSet presAssocID="{50A0EB3F-CCE9-4988-A165-C0E9EFD9552A}" presName="spacing" presStyleCnt="0"/>
      <dgm:spPr/>
    </dgm:pt>
    <dgm:pt modelId="{AF677EA8-003A-4D21-AB4B-C35E8C4593A1}" type="pres">
      <dgm:prSet presAssocID="{FD765B7B-67DA-42A6-BA23-B6612F8EDDC1}" presName="composite" presStyleCnt="0"/>
      <dgm:spPr/>
    </dgm:pt>
    <dgm:pt modelId="{AC396316-99B4-421B-9062-3899169D058E}" type="pres">
      <dgm:prSet presAssocID="{FD765B7B-67DA-42A6-BA23-B6612F8EDDC1}" presName="imgShp" presStyleLbl="fgImgPlac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ésentation avec graphique à barres contour"/>
        </a:ext>
      </dgm:extLst>
    </dgm:pt>
    <dgm:pt modelId="{40437AC9-71D3-4902-8AB6-4E0A4B1017D2}" type="pres">
      <dgm:prSet presAssocID="{FD765B7B-67DA-42A6-BA23-B6612F8EDDC1}" presName="txShp" presStyleLbl="node1" presStyleIdx="4" presStyleCnt="5">
        <dgm:presLayoutVars>
          <dgm:bulletEnabled val="1"/>
        </dgm:presLayoutVars>
      </dgm:prSet>
      <dgm:spPr/>
    </dgm:pt>
  </dgm:ptLst>
  <dgm:cxnLst>
    <dgm:cxn modelId="{60E0D101-DE08-43BB-A0BD-047DAA962619}" srcId="{6191862C-6779-4A84-9255-C4066FF0CDD9}" destId="{EF5015DA-4162-4ADB-8465-805CF81B9B9A}" srcOrd="2" destOrd="0" parTransId="{BF0B194C-C7D0-4415-8C32-EFCA40B2F427}" sibTransId="{AFD47D82-0930-4A35-9BF5-B16743B7925D}"/>
    <dgm:cxn modelId="{65A15A34-FB52-47F6-9E2F-423811D16AD9}" type="presOf" srcId="{FD765B7B-67DA-42A6-BA23-B6612F8EDDC1}" destId="{40437AC9-71D3-4902-8AB6-4E0A4B1017D2}" srcOrd="0" destOrd="0" presId="urn:microsoft.com/office/officeart/2005/8/layout/vList3"/>
    <dgm:cxn modelId="{C1E1645C-F8A2-4E83-81E1-9BE3CBF7B1A9}" type="presOf" srcId="{6191862C-6779-4A84-9255-C4066FF0CDD9}" destId="{21C6B719-E556-46F6-B952-55D0E4E9630C}" srcOrd="0" destOrd="0" presId="urn:microsoft.com/office/officeart/2005/8/layout/vList3"/>
    <dgm:cxn modelId="{B07EC947-4B8A-4F85-9A37-484B39971D9E}" type="presOf" srcId="{EF5015DA-4162-4ADB-8465-805CF81B9B9A}" destId="{69681464-A293-4F1D-8711-470AC226F864}" srcOrd="0" destOrd="0" presId="urn:microsoft.com/office/officeart/2005/8/layout/vList3"/>
    <dgm:cxn modelId="{8317087D-8B3B-4617-8595-67807782EEDF}" srcId="{6191862C-6779-4A84-9255-C4066FF0CDD9}" destId="{D66BB35C-D9A6-493C-B3A3-F44E8812C498}" srcOrd="1" destOrd="0" parTransId="{6C99FDA3-7798-4BA5-BD83-E07A32428493}" sibTransId="{19623861-427B-4D1D-901D-3C2EE1D38218}"/>
    <dgm:cxn modelId="{73A05795-0323-4960-A833-97BEE4D2F2E0}" srcId="{6191862C-6779-4A84-9255-C4066FF0CDD9}" destId="{2FC9FD1E-CF35-4C9C-A5AB-B5D58DD2B833}" srcOrd="0" destOrd="0" parTransId="{62BC9036-8966-4D55-BCC7-24D6CF80DB7D}" sibTransId="{52853FF0-0F42-4B4E-B9C1-5CD50092A89B}"/>
    <dgm:cxn modelId="{51FAB99B-A38A-4806-AB75-8D600EEFC1E6}" type="presOf" srcId="{D66BB35C-D9A6-493C-B3A3-F44E8812C498}" destId="{1C577441-D583-41B5-8B27-403FB2453872}" srcOrd="0" destOrd="0" presId="urn:microsoft.com/office/officeart/2005/8/layout/vList3"/>
    <dgm:cxn modelId="{5F78D0B0-5DAB-4063-A632-902BBA430CCF}" srcId="{6191862C-6779-4A84-9255-C4066FF0CDD9}" destId="{F3082FEA-48AC-4952-B695-B1B4A0481B94}" srcOrd="3" destOrd="0" parTransId="{8B1BCF85-4EF3-4FF9-BC14-9CACD6378CEB}" sibTransId="{50A0EB3F-CCE9-4988-A165-C0E9EFD9552A}"/>
    <dgm:cxn modelId="{07A2F4CB-DA89-479F-BF40-BD62E85DC3E8}" type="presOf" srcId="{2FC9FD1E-CF35-4C9C-A5AB-B5D58DD2B833}" destId="{85148961-B565-4A6F-9A9F-7E7D844B9C7C}" srcOrd="0" destOrd="0" presId="urn:microsoft.com/office/officeart/2005/8/layout/vList3"/>
    <dgm:cxn modelId="{221F9ADA-B071-4DAE-8C8E-90AB5C9BEFF6}" srcId="{6191862C-6779-4A84-9255-C4066FF0CDD9}" destId="{FD765B7B-67DA-42A6-BA23-B6612F8EDDC1}" srcOrd="4" destOrd="0" parTransId="{CF00B04B-BE56-4A0B-BF18-FA5E05228AC0}" sibTransId="{A5FF206A-68C4-4019-B99B-D85350318C5A}"/>
    <dgm:cxn modelId="{396909F0-FF7F-4FDB-8BEC-A8E17A09597E}" type="presOf" srcId="{F3082FEA-48AC-4952-B695-B1B4A0481B94}" destId="{2BC4838F-815F-444B-BF9A-C8F6EED9B3CF}" srcOrd="0" destOrd="0" presId="urn:microsoft.com/office/officeart/2005/8/layout/vList3"/>
    <dgm:cxn modelId="{6D9CF3EF-AD9C-4F2A-997F-CD71C9B54B53}" type="presParOf" srcId="{21C6B719-E556-46F6-B952-55D0E4E9630C}" destId="{B11C234C-C997-4A5C-AAE8-0A3AF3BFE3F6}" srcOrd="0" destOrd="0" presId="urn:microsoft.com/office/officeart/2005/8/layout/vList3"/>
    <dgm:cxn modelId="{96D0119F-300F-4B3F-88F6-B484B4E82AEE}" type="presParOf" srcId="{B11C234C-C997-4A5C-AAE8-0A3AF3BFE3F6}" destId="{FF59036D-14CE-4127-B58F-3B59E4CD4E01}" srcOrd="0" destOrd="0" presId="urn:microsoft.com/office/officeart/2005/8/layout/vList3"/>
    <dgm:cxn modelId="{FEE2F10F-8D55-4D42-B376-90DF86620287}" type="presParOf" srcId="{B11C234C-C997-4A5C-AAE8-0A3AF3BFE3F6}" destId="{85148961-B565-4A6F-9A9F-7E7D844B9C7C}" srcOrd="1" destOrd="0" presId="urn:microsoft.com/office/officeart/2005/8/layout/vList3"/>
    <dgm:cxn modelId="{77A8B1DD-EF74-441F-9A47-8FFBF20B4C60}" type="presParOf" srcId="{21C6B719-E556-46F6-B952-55D0E4E9630C}" destId="{2B519732-1565-45D8-BB41-311C7C8980A2}" srcOrd="1" destOrd="0" presId="urn:microsoft.com/office/officeart/2005/8/layout/vList3"/>
    <dgm:cxn modelId="{C0B55BB6-5283-4990-9556-E5712DC3AD2E}" type="presParOf" srcId="{21C6B719-E556-46F6-B952-55D0E4E9630C}" destId="{8ED2BDC4-093F-4B5C-9BAC-3F598C4BF0E4}" srcOrd="2" destOrd="0" presId="urn:microsoft.com/office/officeart/2005/8/layout/vList3"/>
    <dgm:cxn modelId="{2B34AC9B-59AE-4C2D-96A5-9D2AB53A5E54}" type="presParOf" srcId="{8ED2BDC4-093F-4B5C-9BAC-3F598C4BF0E4}" destId="{9B94214C-4335-4483-B5DD-E48787267BE2}" srcOrd="0" destOrd="0" presId="urn:microsoft.com/office/officeart/2005/8/layout/vList3"/>
    <dgm:cxn modelId="{9A8DF83F-792D-4666-A1C3-F735CD42AF16}" type="presParOf" srcId="{8ED2BDC4-093F-4B5C-9BAC-3F598C4BF0E4}" destId="{1C577441-D583-41B5-8B27-403FB2453872}" srcOrd="1" destOrd="0" presId="urn:microsoft.com/office/officeart/2005/8/layout/vList3"/>
    <dgm:cxn modelId="{F0FCBDA4-7D48-477D-9C7B-B14CE0422BA8}" type="presParOf" srcId="{21C6B719-E556-46F6-B952-55D0E4E9630C}" destId="{D244C982-CE09-43E5-A4BB-1B9B435F0411}" srcOrd="3" destOrd="0" presId="urn:microsoft.com/office/officeart/2005/8/layout/vList3"/>
    <dgm:cxn modelId="{9C582C2B-625E-4F4D-B5F7-0A7CBCB3243A}" type="presParOf" srcId="{21C6B719-E556-46F6-B952-55D0E4E9630C}" destId="{0C6A7331-9348-4C54-B24B-A1F796F6B7B1}" srcOrd="4" destOrd="0" presId="urn:microsoft.com/office/officeart/2005/8/layout/vList3"/>
    <dgm:cxn modelId="{11C39889-A83A-49C9-983E-0C31C73FD6E6}" type="presParOf" srcId="{0C6A7331-9348-4C54-B24B-A1F796F6B7B1}" destId="{BB5A7BA9-CCDB-434F-A3A8-ADFDEEA62091}" srcOrd="0" destOrd="0" presId="urn:microsoft.com/office/officeart/2005/8/layout/vList3"/>
    <dgm:cxn modelId="{9ADB830D-1C55-4D34-9337-53A865900468}" type="presParOf" srcId="{0C6A7331-9348-4C54-B24B-A1F796F6B7B1}" destId="{69681464-A293-4F1D-8711-470AC226F864}" srcOrd="1" destOrd="0" presId="urn:microsoft.com/office/officeart/2005/8/layout/vList3"/>
    <dgm:cxn modelId="{AA65CAC2-CB65-4963-AE96-48A175F50594}" type="presParOf" srcId="{21C6B719-E556-46F6-B952-55D0E4E9630C}" destId="{3E2A96D3-07E4-4FD3-87C0-DF8A2414D254}" srcOrd="5" destOrd="0" presId="urn:microsoft.com/office/officeart/2005/8/layout/vList3"/>
    <dgm:cxn modelId="{DEA7BE9B-44DC-4928-A9EF-34B055C23520}" type="presParOf" srcId="{21C6B719-E556-46F6-B952-55D0E4E9630C}" destId="{C36B8F9D-1129-48ED-AFB3-CEB350F53FE0}" srcOrd="6" destOrd="0" presId="urn:microsoft.com/office/officeart/2005/8/layout/vList3"/>
    <dgm:cxn modelId="{BEFBAB6D-F138-4EA7-8753-5671F4250A40}" type="presParOf" srcId="{C36B8F9D-1129-48ED-AFB3-CEB350F53FE0}" destId="{91B006AF-26F7-4AF5-A14E-E20FED10C25A}" srcOrd="0" destOrd="0" presId="urn:microsoft.com/office/officeart/2005/8/layout/vList3"/>
    <dgm:cxn modelId="{38047E4A-E206-4531-8EE2-D0042F021675}" type="presParOf" srcId="{C36B8F9D-1129-48ED-AFB3-CEB350F53FE0}" destId="{2BC4838F-815F-444B-BF9A-C8F6EED9B3CF}" srcOrd="1" destOrd="0" presId="urn:microsoft.com/office/officeart/2005/8/layout/vList3"/>
    <dgm:cxn modelId="{8AAC6603-9897-4954-91DB-686F7CC6DB07}" type="presParOf" srcId="{21C6B719-E556-46F6-B952-55D0E4E9630C}" destId="{408683EF-1C41-4988-9498-D18CA711F456}" srcOrd="7" destOrd="0" presId="urn:microsoft.com/office/officeart/2005/8/layout/vList3"/>
    <dgm:cxn modelId="{F3A601B4-7E50-4604-B6EE-7B9C9FAC8A8B}" type="presParOf" srcId="{21C6B719-E556-46F6-B952-55D0E4E9630C}" destId="{AF677EA8-003A-4D21-AB4B-C35E8C4593A1}" srcOrd="8" destOrd="0" presId="urn:microsoft.com/office/officeart/2005/8/layout/vList3"/>
    <dgm:cxn modelId="{C4A77240-1DC5-406A-B5DD-41C02CA1DAFF}" type="presParOf" srcId="{AF677EA8-003A-4D21-AB4B-C35E8C4593A1}" destId="{AC396316-99B4-421B-9062-3899169D058E}" srcOrd="0" destOrd="0" presId="urn:microsoft.com/office/officeart/2005/8/layout/vList3"/>
    <dgm:cxn modelId="{64C3C585-985D-4BDF-BDAE-56809BBDAA82}" type="presParOf" srcId="{AF677EA8-003A-4D21-AB4B-C35E8C4593A1}" destId="{40437AC9-71D3-4902-8AB6-4E0A4B1017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855A32-EBF2-4554-ACCC-0FE6B6AA04AB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fr-FR"/>
        </a:p>
      </dgm:t>
    </dgm:pt>
    <dgm:pt modelId="{B634E897-A2BF-4DF5-9B24-D14D016F897B}">
      <dgm:prSet/>
      <dgm:spPr/>
      <dgm:t>
        <a:bodyPr/>
        <a:lstStyle/>
        <a:p>
          <a:r>
            <a:rPr lang="en-US" b="0" i="0"/>
            <a:t>No properties on edge</a:t>
          </a:r>
          <a:endParaRPr lang="fr-FR"/>
        </a:p>
      </dgm:t>
    </dgm:pt>
    <dgm:pt modelId="{061BE450-6E1D-408A-BA14-005F5EFAE488}" type="parTrans" cxnId="{D457EE4D-0E71-4122-BB9B-010431D4D0CE}">
      <dgm:prSet/>
      <dgm:spPr/>
      <dgm:t>
        <a:bodyPr/>
        <a:lstStyle/>
        <a:p>
          <a:endParaRPr lang="fr-FR"/>
        </a:p>
      </dgm:t>
    </dgm:pt>
    <dgm:pt modelId="{6EB74D02-D5BE-4AEE-B447-B81ABF812199}" type="sibTrans" cxnId="{D457EE4D-0E71-4122-BB9B-010431D4D0CE}">
      <dgm:prSet/>
      <dgm:spPr/>
      <dgm:t>
        <a:bodyPr/>
        <a:lstStyle/>
        <a:p>
          <a:endParaRPr lang="fr-FR"/>
        </a:p>
      </dgm:t>
    </dgm:pt>
    <dgm:pt modelId="{C1AD01C9-C076-44AA-B26B-1223A6FD84A2}">
      <dgm:prSet/>
      <dgm:spPr/>
      <dgm:t>
        <a:bodyPr/>
        <a:lstStyle/>
        <a:p>
          <a:r>
            <a:rPr lang="en-US" b="0" i="0"/>
            <a:t>Formal semantics for inference		</a:t>
          </a:r>
          <a:endParaRPr lang="fr-FR"/>
        </a:p>
      </dgm:t>
    </dgm:pt>
    <dgm:pt modelId="{90FE4D09-AE4E-40DC-865E-8E3B89A07FEB}" type="parTrans" cxnId="{CC43E453-28AE-4CB4-A89D-FDC085359673}">
      <dgm:prSet/>
      <dgm:spPr/>
      <dgm:t>
        <a:bodyPr/>
        <a:lstStyle/>
        <a:p>
          <a:endParaRPr lang="fr-FR"/>
        </a:p>
      </dgm:t>
    </dgm:pt>
    <dgm:pt modelId="{AA1F747D-74D0-4183-8689-6C244B6F0CB0}" type="sibTrans" cxnId="{CC43E453-28AE-4CB4-A89D-FDC085359673}">
      <dgm:prSet/>
      <dgm:spPr/>
      <dgm:t>
        <a:bodyPr/>
        <a:lstStyle/>
        <a:p>
          <a:endParaRPr lang="fr-FR"/>
        </a:p>
      </dgm:t>
    </dgm:pt>
    <dgm:pt modelId="{2282CC4E-83EE-4130-8FF5-0307431BC247}">
      <dgm:prSet/>
      <dgm:spPr/>
      <dgm:t>
        <a:bodyPr/>
        <a:lstStyle/>
        <a:p>
          <a:r>
            <a:rPr lang="en-US" b="0" i="0"/>
            <a:t>Built on W3C standards process	</a:t>
          </a:r>
          <a:endParaRPr lang="fr-FR"/>
        </a:p>
      </dgm:t>
    </dgm:pt>
    <dgm:pt modelId="{B66A7F11-B001-47C1-9652-DD6F024B131F}" type="parTrans" cxnId="{F25A7523-689A-42FE-A9AC-CE60365FB918}">
      <dgm:prSet/>
      <dgm:spPr/>
      <dgm:t>
        <a:bodyPr/>
        <a:lstStyle/>
        <a:p>
          <a:endParaRPr lang="fr-FR"/>
        </a:p>
      </dgm:t>
    </dgm:pt>
    <dgm:pt modelId="{BC92C1B6-C350-44AF-B1EC-DC3F7DAB59B3}" type="sibTrans" cxnId="{F25A7523-689A-42FE-A9AC-CE60365FB918}">
      <dgm:prSet/>
      <dgm:spPr/>
      <dgm:t>
        <a:bodyPr/>
        <a:lstStyle/>
        <a:p>
          <a:endParaRPr lang="fr-FR"/>
        </a:p>
      </dgm:t>
    </dgm:pt>
    <dgm:pt modelId="{23D33C5C-1B40-45A9-B92F-4F7C7984D80D}">
      <dgm:prSet/>
      <dgm:spPr/>
      <dgm:t>
        <a:bodyPr/>
        <a:lstStyle/>
        <a:p>
          <a:r>
            <a:rPr lang="en-US" b="0" i="0"/>
            <a:t>Multiple serialization format</a:t>
          </a:r>
          <a:endParaRPr lang="fr-FR"/>
        </a:p>
      </dgm:t>
    </dgm:pt>
    <dgm:pt modelId="{7F494F60-B428-43D2-8227-5F454F749AD0}" type="parTrans" cxnId="{585B08E7-75DB-4334-9F60-AF95866FACC4}">
      <dgm:prSet/>
      <dgm:spPr/>
      <dgm:t>
        <a:bodyPr/>
        <a:lstStyle/>
        <a:p>
          <a:endParaRPr lang="fr-FR"/>
        </a:p>
      </dgm:t>
    </dgm:pt>
    <dgm:pt modelId="{834E1236-0FFA-4FC8-B299-D6CDAE9633FD}" type="sibTrans" cxnId="{585B08E7-75DB-4334-9F60-AF95866FACC4}">
      <dgm:prSet/>
      <dgm:spPr/>
      <dgm:t>
        <a:bodyPr/>
        <a:lstStyle/>
        <a:p>
          <a:endParaRPr lang="fr-FR"/>
        </a:p>
      </dgm:t>
    </dgm:pt>
    <dgm:pt modelId="{EE4A5217-C61D-44E0-87A9-E1D5200ED623}">
      <dgm:prSet/>
      <dgm:spPr/>
      <dgm:t>
        <a:bodyPr/>
        <a:lstStyle/>
        <a:p>
          <a:r>
            <a:rPr lang="en-US" b="0" i="0"/>
            <a:t>Schema languages (RDFS, OWL)</a:t>
          </a:r>
          <a:endParaRPr lang="fr-FR"/>
        </a:p>
      </dgm:t>
    </dgm:pt>
    <dgm:pt modelId="{5DC93073-9338-4904-82A4-C0C75C83DFC6}" type="parTrans" cxnId="{53DD5C7F-84AD-46B4-B67D-02174125FADE}">
      <dgm:prSet/>
      <dgm:spPr/>
      <dgm:t>
        <a:bodyPr/>
        <a:lstStyle/>
        <a:p>
          <a:endParaRPr lang="fr-FR"/>
        </a:p>
      </dgm:t>
    </dgm:pt>
    <dgm:pt modelId="{28980AA6-A958-4C79-A022-E79EA7A33593}" type="sibTrans" cxnId="{53DD5C7F-84AD-46B4-B67D-02174125FADE}">
      <dgm:prSet/>
      <dgm:spPr/>
      <dgm:t>
        <a:bodyPr/>
        <a:lstStyle/>
        <a:p>
          <a:endParaRPr lang="fr-FR"/>
        </a:p>
      </dgm:t>
    </dgm:pt>
    <dgm:pt modelId="{3DFB05DF-813C-4AF1-AA65-E3E760FD6FEE}">
      <dgm:prSet/>
      <dgm:spPr/>
      <dgm:t>
        <a:bodyPr/>
        <a:lstStyle/>
        <a:p>
          <a:r>
            <a:rPr lang="en-US" b="0" i="0"/>
            <a:t>Great for Linked (open) Data with no central control</a:t>
          </a:r>
          <a:endParaRPr lang="fr-FR"/>
        </a:p>
      </dgm:t>
    </dgm:pt>
    <dgm:pt modelId="{6ABD78A6-C88A-45C0-9CE3-72AD3BFAD2BA}" type="parTrans" cxnId="{8A74C284-5C95-4ADC-B49B-C00DB4CD15ED}">
      <dgm:prSet/>
      <dgm:spPr/>
      <dgm:t>
        <a:bodyPr/>
        <a:lstStyle/>
        <a:p>
          <a:endParaRPr lang="fr-FR"/>
        </a:p>
      </dgm:t>
    </dgm:pt>
    <dgm:pt modelId="{60A6BBB6-429D-4DFA-B59D-BE4E8210C71C}" type="sibTrans" cxnId="{8A74C284-5C95-4ADC-B49B-C00DB4CD15ED}">
      <dgm:prSet/>
      <dgm:spPr/>
      <dgm:t>
        <a:bodyPr/>
        <a:lstStyle/>
        <a:p>
          <a:endParaRPr lang="fr-FR"/>
        </a:p>
      </dgm:t>
    </dgm:pt>
    <dgm:pt modelId="{FA242D50-033E-498A-809E-79253F2E438C}">
      <dgm:prSet/>
      <dgm:spPr/>
      <dgm:t>
        <a:bodyPr/>
        <a:lstStyle/>
        <a:p>
          <a:r>
            <a:rPr lang="en-US" b="0" i="0"/>
            <a:t>Great for Knowledge Graphs (KG) creation and publication	</a:t>
          </a:r>
          <a:endParaRPr lang="fr-FR"/>
        </a:p>
      </dgm:t>
    </dgm:pt>
    <dgm:pt modelId="{312B246F-6CFA-4067-8663-9F12B8C80797}" type="parTrans" cxnId="{53B17FEA-7900-4A56-96CE-3B3542A8793C}">
      <dgm:prSet/>
      <dgm:spPr/>
      <dgm:t>
        <a:bodyPr/>
        <a:lstStyle/>
        <a:p>
          <a:endParaRPr lang="fr-FR"/>
        </a:p>
      </dgm:t>
    </dgm:pt>
    <dgm:pt modelId="{0BCBC61F-67A6-47EC-B35A-A92F5DB41794}" type="sibTrans" cxnId="{53B17FEA-7900-4A56-96CE-3B3542A8793C}">
      <dgm:prSet/>
      <dgm:spPr/>
      <dgm:t>
        <a:bodyPr/>
        <a:lstStyle/>
        <a:p>
          <a:endParaRPr lang="fr-FR"/>
        </a:p>
      </dgm:t>
    </dgm:pt>
    <dgm:pt modelId="{CFA89C7B-BFF3-42F0-AA0B-886C9F9E38E8}" type="pres">
      <dgm:prSet presAssocID="{42855A32-EBF2-4554-ACCC-0FE6B6AA04AB}" presName="linear" presStyleCnt="0">
        <dgm:presLayoutVars>
          <dgm:animLvl val="lvl"/>
          <dgm:resizeHandles val="exact"/>
        </dgm:presLayoutVars>
      </dgm:prSet>
      <dgm:spPr/>
    </dgm:pt>
    <dgm:pt modelId="{DA293E0E-4018-4312-8AA4-E5090E42BA64}" type="pres">
      <dgm:prSet presAssocID="{B634E897-A2BF-4DF5-9B24-D14D016F897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8975A84-0CBA-44D8-80C1-4257D72993C9}" type="pres">
      <dgm:prSet presAssocID="{6EB74D02-D5BE-4AEE-B447-B81ABF812199}" presName="spacer" presStyleCnt="0"/>
      <dgm:spPr/>
    </dgm:pt>
    <dgm:pt modelId="{535202DD-BD07-4D8B-AB5A-427F33BD145B}" type="pres">
      <dgm:prSet presAssocID="{C1AD01C9-C076-44AA-B26B-1223A6FD84A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4AFEF9A-B581-4625-B3EC-3CB22052A3D4}" type="pres">
      <dgm:prSet presAssocID="{AA1F747D-74D0-4183-8689-6C244B6F0CB0}" presName="spacer" presStyleCnt="0"/>
      <dgm:spPr/>
    </dgm:pt>
    <dgm:pt modelId="{8170C079-6A24-4EF1-BFF9-824B344D1E31}" type="pres">
      <dgm:prSet presAssocID="{2282CC4E-83EE-4130-8FF5-0307431BC24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046B6B3-6E4B-4270-BE48-548DE55E760B}" type="pres">
      <dgm:prSet presAssocID="{BC92C1B6-C350-44AF-B1EC-DC3F7DAB59B3}" presName="spacer" presStyleCnt="0"/>
      <dgm:spPr/>
    </dgm:pt>
    <dgm:pt modelId="{A5C6FD83-95B0-4082-8D4A-BDBACFC29470}" type="pres">
      <dgm:prSet presAssocID="{23D33C5C-1B40-45A9-B92F-4F7C7984D80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ACE4026-42D2-450C-AA12-A828088F5688}" type="pres">
      <dgm:prSet presAssocID="{834E1236-0FFA-4FC8-B299-D6CDAE9633FD}" presName="spacer" presStyleCnt="0"/>
      <dgm:spPr/>
    </dgm:pt>
    <dgm:pt modelId="{4C4BB32E-CDBA-42C7-AE4B-4ADEB7F4B9F0}" type="pres">
      <dgm:prSet presAssocID="{EE4A5217-C61D-44E0-87A9-E1D5200ED62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05F8E945-2681-45BA-905A-364D7644A362}" type="pres">
      <dgm:prSet presAssocID="{28980AA6-A958-4C79-A022-E79EA7A33593}" presName="spacer" presStyleCnt="0"/>
      <dgm:spPr/>
    </dgm:pt>
    <dgm:pt modelId="{EA573BA5-627A-47CB-9098-B8EBB73C8EE0}" type="pres">
      <dgm:prSet presAssocID="{3DFB05DF-813C-4AF1-AA65-E3E760FD6FE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B84FCC-3304-46AF-81AE-E46267BF86DF}" type="pres">
      <dgm:prSet presAssocID="{60A6BBB6-429D-4DFA-B59D-BE4E8210C71C}" presName="spacer" presStyleCnt="0"/>
      <dgm:spPr/>
    </dgm:pt>
    <dgm:pt modelId="{3DA972B8-AD3F-42C8-BD0F-E8EF9B8B16FA}" type="pres">
      <dgm:prSet presAssocID="{FA242D50-033E-498A-809E-79253F2E438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25A7523-689A-42FE-A9AC-CE60365FB918}" srcId="{42855A32-EBF2-4554-ACCC-0FE6B6AA04AB}" destId="{2282CC4E-83EE-4130-8FF5-0307431BC247}" srcOrd="2" destOrd="0" parTransId="{B66A7F11-B001-47C1-9652-DD6F024B131F}" sibTransId="{BC92C1B6-C350-44AF-B1EC-DC3F7DAB59B3}"/>
    <dgm:cxn modelId="{DCCA7627-3CB5-4F06-887A-1EB0B5872FCA}" type="presOf" srcId="{B634E897-A2BF-4DF5-9B24-D14D016F897B}" destId="{DA293E0E-4018-4312-8AA4-E5090E42BA64}" srcOrd="0" destOrd="0" presId="urn:microsoft.com/office/officeart/2005/8/layout/vList2"/>
    <dgm:cxn modelId="{74584C30-3210-4847-8C3D-73EB10DA6574}" type="presOf" srcId="{42855A32-EBF2-4554-ACCC-0FE6B6AA04AB}" destId="{CFA89C7B-BFF3-42F0-AA0B-886C9F9E38E8}" srcOrd="0" destOrd="0" presId="urn:microsoft.com/office/officeart/2005/8/layout/vList2"/>
    <dgm:cxn modelId="{7697EE4B-ACC3-4ED2-9A9B-2541307F59EE}" type="presOf" srcId="{C1AD01C9-C076-44AA-B26B-1223A6FD84A2}" destId="{535202DD-BD07-4D8B-AB5A-427F33BD145B}" srcOrd="0" destOrd="0" presId="urn:microsoft.com/office/officeart/2005/8/layout/vList2"/>
    <dgm:cxn modelId="{D457EE4D-0E71-4122-BB9B-010431D4D0CE}" srcId="{42855A32-EBF2-4554-ACCC-0FE6B6AA04AB}" destId="{B634E897-A2BF-4DF5-9B24-D14D016F897B}" srcOrd="0" destOrd="0" parTransId="{061BE450-6E1D-408A-BA14-005F5EFAE488}" sibTransId="{6EB74D02-D5BE-4AEE-B447-B81ABF812199}"/>
    <dgm:cxn modelId="{1AFAC350-03D1-4103-856A-C782254F9E86}" type="presOf" srcId="{2282CC4E-83EE-4130-8FF5-0307431BC247}" destId="{8170C079-6A24-4EF1-BFF9-824B344D1E31}" srcOrd="0" destOrd="0" presId="urn:microsoft.com/office/officeart/2005/8/layout/vList2"/>
    <dgm:cxn modelId="{CC43E453-28AE-4CB4-A89D-FDC085359673}" srcId="{42855A32-EBF2-4554-ACCC-0FE6B6AA04AB}" destId="{C1AD01C9-C076-44AA-B26B-1223A6FD84A2}" srcOrd="1" destOrd="0" parTransId="{90FE4D09-AE4E-40DC-865E-8E3B89A07FEB}" sibTransId="{AA1F747D-74D0-4183-8689-6C244B6F0CB0}"/>
    <dgm:cxn modelId="{DE2DA775-A0F3-4398-9912-F76F01CE6DC0}" type="presOf" srcId="{3DFB05DF-813C-4AF1-AA65-E3E760FD6FEE}" destId="{EA573BA5-627A-47CB-9098-B8EBB73C8EE0}" srcOrd="0" destOrd="0" presId="urn:microsoft.com/office/officeart/2005/8/layout/vList2"/>
    <dgm:cxn modelId="{E8B26C59-2E89-449D-8096-246442124716}" type="presOf" srcId="{FA242D50-033E-498A-809E-79253F2E438C}" destId="{3DA972B8-AD3F-42C8-BD0F-E8EF9B8B16FA}" srcOrd="0" destOrd="0" presId="urn:microsoft.com/office/officeart/2005/8/layout/vList2"/>
    <dgm:cxn modelId="{53DD5C7F-84AD-46B4-B67D-02174125FADE}" srcId="{42855A32-EBF2-4554-ACCC-0FE6B6AA04AB}" destId="{EE4A5217-C61D-44E0-87A9-E1D5200ED623}" srcOrd="4" destOrd="0" parTransId="{5DC93073-9338-4904-82A4-C0C75C83DFC6}" sibTransId="{28980AA6-A958-4C79-A022-E79EA7A33593}"/>
    <dgm:cxn modelId="{8A74C284-5C95-4ADC-B49B-C00DB4CD15ED}" srcId="{42855A32-EBF2-4554-ACCC-0FE6B6AA04AB}" destId="{3DFB05DF-813C-4AF1-AA65-E3E760FD6FEE}" srcOrd="5" destOrd="0" parTransId="{6ABD78A6-C88A-45C0-9CE3-72AD3BFAD2BA}" sibTransId="{60A6BBB6-429D-4DFA-B59D-BE4E8210C71C}"/>
    <dgm:cxn modelId="{8ED86887-9B64-41EC-9EF7-472699BB1920}" type="presOf" srcId="{EE4A5217-C61D-44E0-87A9-E1D5200ED623}" destId="{4C4BB32E-CDBA-42C7-AE4B-4ADEB7F4B9F0}" srcOrd="0" destOrd="0" presId="urn:microsoft.com/office/officeart/2005/8/layout/vList2"/>
    <dgm:cxn modelId="{BE860DBB-E5BD-4277-96B9-0F98A5098051}" type="presOf" srcId="{23D33C5C-1B40-45A9-B92F-4F7C7984D80D}" destId="{A5C6FD83-95B0-4082-8D4A-BDBACFC29470}" srcOrd="0" destOrd="0" presId="urn:microsoft.com/office/officeart/2005/8/layout/vList2"/>
    <dgm:cxn modelId="{585B08E7-75DB-4334-9F60-AF95866FACC4}" srcId="{42855A32-EBF2-4554-ACCC-0FE6B6AA04AB}" destId="{23D33C5C-1B40-45A9-B92F-4F7C7984D80D}" srcOrd="3" destOrd="0" parTransId="{7F494F60-B428-43D2-8227-5F454F749AD0}" sibTransId="{834E1236-0FFA-4FC8-B299-D6CDAE9633FD}"/>
    <dgm:cxn modelId="{53B17FEA-7900-4A56-96CE-3B3542A8793C}" srcId="{42855A32-EBF2-4554-ACCC-0FE6B6AA04AB}" destId="{FA242D50-033E-498A-809E-79253F2E438C}" srcOrd="6" destOrd="0" parTransId="{312B246F-6CFA-4067-8663-9F12B8C80797}" sibTransId="{0BCBC61F-67A6-47EC-B35A-A92F5DB41794}"/>
    <dgm:cxn modelId="{74A29FEF-3B6A-4F0B-BF3A-12F3A18DF434}" type="presParOf" srcId="{CFA89C7B-BFF3-42F0-AA0B-886C9F9E38E8}" destId="{DA293E0E-4018-4312-8AA4-E5090E42BA64}" srcOrd="0" destOrd="0" presId="urn:microsoft.com/office/officeart/2005/8/layout/vList2"/>
    <dgm:cxn modelId="{98DD302E-3820-4777-93B1-897289CC1BFA}" type="presParOf" srcId="{CFA89C7B-BFF3-42F0-AA0B-886C9F9E38E8}" destId="{A8975A84-0CBA-44D8-80C1-4257D72993C9}" srcOrd="1" destOrd="0" presId="urn:microsoft.com/office/officeart/2005/8/layout/vList2"/>
    <dgm:cxn modelId="{F814DF5F-1C8A-4903-862F-5BE8E99327E5}" type="presParOf" srcId="{CFA89C7B-BFF3-42F0-AA0B-886C9F9E38E8}" destId="{535202DD-BD07-4D8B-AB5A-427F33BD145B}" srcOrd="2" destOrd="0" presId="urn:microsoft.com/office/officeart/2005/8/layout/vList2"/>
    <dgm:cxn modelId="{CE71361D-E024-4C8D-9A5D-B3B4C601CA2E}" type="presParOf" srcId="{CFA89C7B-BFF3-42F0-AA0B-886C9F9E38E8}" destId="{E4AFEF9A-B581-4625-B3EC-3CB22052A3D4}" srcOrd="3" destOrd="0" presId="urn:microsoft.com/office/officeart/2005/8/layout/vList2"/>
    <dgm:cxn modelId="{D6C9EB24-B827-46C4-B2C4-593225812837}" type="presParOf" srcId="{CFA89C7B-BFF3-42F0-AA0B-886C9F9E38E8}" destId="{8170C079-6A24-4EF1-BFF9-824B344D1E31}" srcOrd="4" destOrd="0" presId="urn:microsoft.com/office/officeart/2005/8/layout/vList2"/>
    <dgm:cxn modelId="{D1E4C22E-CD63-41C3-B34E-7744EBB1F3EA}" type="presParOf" srcId="{CFA89C7B-BFF3-42F0-AA0B-886C9F9E38E8}" destId="{5046B6B3-6E4B-4270-BE48-548DE55E760B}" srcOrd="5" destOrd="0" presId="urn:microsoft.com/office/officeart/2005/8/layout/vList2"/>
    <dgm:cxn modelId="{EB9260C1-451A-448A-885D-CF517C0FDB07}" type="presParOf" srcId="{CFA89C7B-BFF3-42F0-AA0B-886C9F9E38E8}" destId="{A5C6FD83-95B0-4082-8D4A-BDBACFC29470}" srcOrd="6" destOrd="0" presId="urn:microsoft.com/office/officeart/2005/8/layout/vList2"/>
    <dgm:cxn modelId="{C54E361F-C9FB-4916-8974-0B6CF59AAADC}" type="presParOf" srcId="{CFA89C7B-BFF3-42F0-AA0B-886C9F9E38E8}" destId="{2ACE4026-42D2-450C-AA12-A828088F5688}" srcOrd="7" destOrd="0" presId="urn:microsoft.com/office/officeart/2005/8/layout/vList2"/>
    <dgm:cxn modelId="{A674DF27-1E2A-4F45-A293-48E4F7B1D03F}" type="presParOf" srcId="{CFA89C7B-BFF3-42F0-AA0B-886C9F9E38E8}" destId="{4C4BB32E-CDBA-42C7-AE4B-4ADEB7F4B9F0}" srcOrd="8" destOrd="0" presId="urn:microsoft.com/office/officeart/2005/8/layout/vList2"/>
    <dgm:cxn modelId="{1B37BECF-E7B9-42EC-B707-92DEBE0AE739}" type="presParOf" srcId="{CFA89C7B-BFF3-42F0-AA0B-886C9F9E38E8}" destId="{05F8E945-2681-45BA-905A-364D7644A362}" srcOrd="9" destOrd="0" presId="urn:microsoft.com/office/officeart/2005/8/layout/vList2"/>
    <dgm:cxn modelId="{29BB7D27-FC1D-48C4-8426-54FFAE7D332D}" type="presParOf" srcId="{CFA89C7B-BFF3-42F0-AA0B-886C9F9E38E8}" destId="{EA573BA5-627A-47CB-9098-B8EBB73C8EE0}" srcOrd="10" destOrd="0" presId="urn:microsoft.com/office/officeart/2005/8/layout/vList2"/>
    <dgm:cxn modelId="{A383C938-7829-4917-BAB5-9E0B28A13F70}" type="presParOf" srcId="{CFA89C7B-BFF3-42F0-AA0B-886C9F9E38E8}" destId="{F5B84FCC-3304-46AF-81AE-E46267BF86DF}" srcOrd="11" destOrd="0" presId="urn:microsoft.com/office/officeart/2005/8/layout/vList2"/>
    <dgm:cxn modelId="{6C12992C-FF1D-4BB9-9463-4B22AD6A6C12}" type="presParOf" srcId="{CFA89C7B-BFF3-42F0-AA0B-886C9F9E38E8}" destId="{3DA972B8-AD3F-42C8-BD0F-E8EF9B8B16F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93988A-D61E-4260-80A1-2FF0107814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B8AA1DD1-8E54-4220-AF3B-79904D6F6880}">
      <dgm:prSet/>
      <dgm:spPr/>
      <dgm:t>
        <a:bodyPr/>
        <a:lstStyle/>
        <a:p>
          <a:r>
            <a:rPr lang="en-US" b="0" i="0" dirty="0"/>
            <a:t>Key-value pairs for nodes and edges</a:t>
          </a:r>
          <a:endParaRPr lang="fr-FR" dirty="0"/>
        </a:p>
      </dgm:t>
    </dgm:pt>
    <dgm:pt modelId="{96E45B38-C869-4040-A588-D9E7C22721DD}" type="parTrans" cxnId="{3183B2DD-B922-4A6D-8AF2-FEF2E37E5722}">
      <dgm:prSet/>
      <dgm:spPr/>
      <dgm:t>
        <a:bodyPr/>
        <a:lstStyle/>
        <a:p>
          <a:endParaRPr lang="fr-FR"/>
        </a:p>
      </dgm:t>
    </dgm:pt>
    <dgm:pt modelId="{3C686DA5-232A-4167-B1C9-3BF32FC0DBD3}" type="sibTrans" cxnId="{3183B2DD-B922-4A6D-8AF2-FEF2E37E5722}">
      <dgm:prSet/>
      <dgm:spPr/>
      <dgm:t>
        <a:bodyPr/>
        <a:lstStyle/>
        <a:p>
          <a:endParaRPr lang="fr-FR"/>
        </a:p>
      </dgm:t>
    </dgm:pt>
    <dgm:pt modelId="{A7C9F601-1BD9-40FC-8F17-2A30BBF8074E}">
      <dgm:prSet/>
      <dgm:spPr/>
      <dgm:t>
        <a:bodyPr/>
        <a:lstStyle/>
        <a:p>
          <a:r>
            <a:rPr lang="en-US" b="0" i="0"/>
            <a:t>No formal model representation</a:t>
          </a:r>
          <a:endParaRPr lang="fr-FR"/>
        </a:p>
      </dgm:t>
    </dgm:pt>
    <dgm:pt modelId="{BFFBF19E-48E6-401A-B3BD-50E1B191C048}" type="parTrans" cxnId="{F357A28B-0D39-4754-A72A-BD5F99EFEE56}">
      <dgm:prSet/>
      <dgm:spPr/>
      <dgm:t>
        <a:bodyPr/>
        <a:lstStyle/>
        <a:p>
          <a:endParaRPr lang="fr-FR"/>
        </a:p>
      </dgm:t>
    </dgm:pt>
    <dgm:pt modelId="{26B12F07-F197-4A06-9A1B-64DE5E35D999}" type="sibTrans" cxnId="{F357A28B-0D39-4754-A72A-BD5F99EFEE56}">
      <dgm:prSet/>
      <dgm:spPr/>
      <dgm:t>
        <a:bodyPr/>
        <a:lstStyle/>
        <a:p>
          <a:endParaRPr lang="fr-FR"/>
        </a:p>
      </dgm:t>
    </dgm:pt>
    <dgm:pt modelId="{B1A6710F-57D7-4708-8286-DF80752790FA}">
      <dgm:prSet/>
      <dgm:spPr/>
      <dgm:t>
        <a:bodyPr/>
        <a:lstStyle/>
        <a:p>
          <a:r>
            <a:rPr lang="fr-FR" b="0" i="0"/>
            <a:t>Different vendors</a:t>
          </a:r>
          <a:endParaRPr lang="fr-FR"/>
        </a:p>
      </dgm:t>
    </dgm:pt>
    <dgm:pt modelId="{C5D3CCD0-D15B-4066-8068-038A32CCA6F2}" type="parTrans" cxnId="{53488EF4-A85E-46B6-8998-53DD239CEE02}">
      <dgm:prSet/>
      <dgm:spPr/>
      <dgm:t>
        <a:bodyPr/>
        <a:lstStyle/>
        <a:p>
          <a:endParaRPr lang="fr-FR"/>
        </a:p>
      </dgm:t>
    </dgm:pt>
    <dgm:pt modelId="{75E0B652-43B9-433D-86F7-798DEB53C00E}" type="sibTrans" cxnId="{53488EF4-A85E-46B6-8998-53DD239CEE02}">
      <dgm:prSet/>
      <dgm:spPr/>
      <dgm:t>
        <a:bodyPr/>
        <a:lstStyle/>
        <a:p>
          <a:endParaRPr lang="fr-FR"/>
        </a:p>
      </dgm:t>
    </dgm:pt>
    <dgm:pt modelId="{D6C6C3D0-0010-4630-8925-B7D0004BFAC3}">
      <dgm:prSet/>
      <dgm:spPr/>
      <dgm:t>
        <a:bodyPr/>
        <a:lstStyle/>
        <a:p>
          <a:r>
            <a:rPr lang="fr-FR" b="0" i="0"/>
            <a:t>Cypher, PGQL, Gcore, GQL (standard to come)</a:t>
          </a:r>
          <a:endParaRPr lang="fr-FR"/>
        </a:p>
      </dgm:t>
    </dgm:pt>
    <dgm:pt modelId="{EEAD6A4F-B324-424E-8AB6-3419B27BF9C4}" type="parTrans" cxnId="{0DABE431-1C5E-4691-ACB7-1CC8A869359F}">
      <dgm:prSet/>
      <dgm:spPr/>
      <dgm:t>
        <a:bodyPr/>
        <a:lstStyle/>
        <a:p>
          <a:endParaRPr lang="fr-FR"/>
        </a:p>
      </dgm:t>
    </dgm:pt>
    <dgm:pt modelId="{107770A7-B58E-48AF-BED0-9F24277E128B}" type="sibTrans" cxnId="{0DABE431-1C5E-4691-ACB7-1CC8A869359F}">
      <dgm:prSet/>
      <dgm:spPr/>
      <dgm:t>
        <a:bodyPr/>
        <a:lstStyle/>
        <a:p>
          <a:endParaRPr lang="fr-FR"/>
        </a:p>
      </dgm:t>
    </dgm:pt>
    <dgm:pt modelId="{6E668580-C62F-448B-9701-6818360FCAD6}">
      <dgm:prSet/>
      <dgm:spPr/>
      <dgm:t>
        <a:bodyPr/>
        <a:lstStyle/>
        <a:p>
          <a:r>
            <a:rPr lang="fr-FR" b="0" i="0"/>
            <a:t>No schema language</a:t>
          </a:r>
          <a:endParaRPr lang="fr-FR"/>
        </a:p>
      </dgm:t>
    </dgm:pt>
    <dgm:pt modelId="{6C41084B-8EBF-48EB-B0EB-176B3D6350E4}" type="parTrans" cxnId="{193DD618-13EE-4893-B578-83C754BE13FB}">
      <dgm:prSet/>
      <dgm:spPr/>
      <dgm:t>
        <a:bodyPr/>
        <a:lstStyle/>
        <a:p>
          <a:endParaRPr lang="fr-FR"/>
        </a:p>
      </dgm:t>
    </dgm:pt>
    <dgm:pt modelId="{6FD5012C-97F8-4D06-8C14-BF12FF229FAD}" type="sibTrans" cxnId="{193DD618-13EE-4893-B578-83C754BE13FB}">
      <dgm:prSet/>
      <dgm:spPr/>
      <dgm:t>
        <a:bodyPr/>
        <a:lstStyle/>
        <a:p>
          <a:endParaRPr lang="fr-FR"/>
        </a:p>
      </dgm:t>
    </dgm:pt>
    <dgm:pt modelId="{AB0622B9-FBAF-46CD-ACC0-C568C14E023C}">
      <dgm:prSet/>
      <dgm:spPr/>
      <dgm:t>
        <a:bodyPr/>
        <a:lstStyle/>
        <a:p>
          <a:r>
            <a:rPr lang="fr-FR" b="0" i="0"/>
            <a:t>Great for graph analytics and path search</a:t>
          </a:r>
          <a:endParaRPr lang="fr-FR"/>
        </a:p>
      </dgm:t>
    </dgm:pt>
    <dgm:pt modelId="{E0C66140-1EE5-4CB6-8DBD-0868FAF7A1D9}" type="parTrans" cxnId="{C4B689EB-FD95-41CC-886F-6F902AA03A3D}">
      <dgm:prSet/>
      <dgm:spPr/>
      <dgm:t>
        <a:bodyPr/>
        <a:lstStyle/>
        <a:p>
          <a:endParaRPr lang="fr-FR"/>
        </a:p>
      </dgm:t>
    </dgm:pt>
    <dgm:pt modelId="{7D3BE0C6-5751-405F-AE61-EC7D8B69B8E3}" type="sibTrans" cxnId="{C4B689EB-FD95-41CC-886F-6F902AA03A3D}">
      <dgm:prSet/>
      <dgm:spPr/>
      <dgm:t>
        <a:bodyPr/>
        <a:lstStyle/>
        <a:p>
          <a:endParaRPr lang="fr-FR"/>
        </a:p>
      </dgm:t>
    </dgm:pt>
    <dgm:pt modelId="{1FC5A98F-EB4C-4CA3-B2C6-C5850A53A1A7}">
      <dgm:prSet/>
      <dgm:spPr/>
      <dgm:t>
        <a:bodyPr/>
        <a:lstStyle/>
        <a:p>
          <a:r>
            <a:rPr lang="fr-FR" b="0" i="0"/>
            <a:t>Great for using ML libraries and graph traversal language (Gremlin)</a:t>
          </a:r>
          <a:endParaRPr lang="fr-FR"/>
        </a:p>
      </dgm:t>
    </dgm:pt>
    <dgm:pt modelId="{ADFCCE82-5ACF-438B-9CA2-3E18007AF955}" type="parTrans" cxnId="{824908BA-452D-4E58-B8CD-6AAD4FB377D6}">
      <dgm:prSet/>
      <dgm:spPr/>
      <dgm:t>
        <a:bodyPr/>
        <a:lstStyle/>
        <a:p>
          <a:endParaRPr lang="fr-FR"/>
        </a:p>
      </dgm:t>
    </dgm:pt>
    <dgm:pt modelId="{F2A2901D-122D-4B6E-B22A-FF213578D18A}" type="sibTrans" cxnId="{824908BA-452D-4E58-B8CD-6AAD4FB377D6}">
      <dgm:prSet/>
      <dgm:spPr/>
      <dgm:t>
        <a:bodyPr/>
        <a:lstStyle/>
        <a:p>
          <a:endParaRPr lang="fr-FR"/>
        </a:p>
      </dgm:t>
    </dgm:pt>
    <dgm:pt modelId="{91B70841-BE69-423A-B7C3-084362473838}" type="pres">
      <dgm:prSet presAssocID="{2993988A-D61E-4260-80A1-2FF010781447}" presName="linear" presStyleCnt="0">
        <dgm:presLayoutVars>
          <dgm:animLvl val="lvl"/>
          <dgm:resizeHandles val="exact"/>
        </dgm:presLayoutVars>
      </dgm:prSet>
      <dgm:spPr/>
    </dgm:pt>
    <dgm:pt modelId="{4716A4DD-9BB6-4862-90F9-6B546AF02C5E}" type="pres">
      <dgm:prSet presAssocID="{B8AA1DD1-8E54-4220-AF3B-79904D6F688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191A58E-9766-4397-9506-EE46B94F9E3E}" type="pres">
      <dgm:prSet presAssocID="{3C686DA5-232A-4167-B1C9-3BF32FC0DBD3}" presName="spacer" presStyleCnt="0"/>
      <dgm:spPr/>
    </dgm:pt>
    <dgm:pt modelId="{689F9EA2-9B61-42E3-94FA-016BCE09EDDC}" type="pres">
      <dgm:prSet presAssocID="{A7C9F601-1BD9-40FC-8F17-2A30BBF8074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D45D162-7650-4F1C-AC4C-3598CC1C9DA1}" type="pres">
      <dgm:prSet presAssocID="{26B12F07-F197-4A06-9A1B-64DE5E35D999}" presName="spacer" presStyleCnt="0"/>
      <dgm:spPr/>
    </dgm:pt>
    <dgm:pt modelId="{BD782C62-1AD7-43B7-ACC3-D53EC06A5C90}" type="pres">
      <dgm:prSet presAssocID="{B1A6710F-57D7-4708-8286-DF80752790F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982AD88-96FD-4E19-9D90-74272E3E1E08}" type="pres">
      <dgm:prSet presAssocID="{75E0B652-43B9-433D-86F7-798DEB53C00E}" presName="spacer" presStyleCnt="0"/>
      <dgm:spPr/>
    </dgm:pt>
    <dgm:pt modelId="{7A64CC2B-045C-4961-B875-8ABEDC33B5BC}" type="pres">
      <dgm:prSet presAssocID="{D6C6C3D0-0010-4630-8925-B7D0004BFAC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438E981-8E50-45BC-BC19-650DD4B36E24}" type="pres">
      <dgm:prSet presAssocID="{107770A7-B58E-48AF-BED0-9F24277E128B}" presName="spacer" presStyleCnt="0"/>
      <dgm:spPr/>
    </dgm:pt>
    <dgm:pt modelId="{9028573C-8947-4A46-84BC-7117152E9D56}" type="pres">
      <dgm:prSet presAssocID="{6E668580-C62F-448B-9701-6818360FCAD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D95B780-D6AE-4C6F-BD54-9464A41360AC}" type="pres">
      <dgm:prSet presAssocID="{6FD5012C-97F8-4D06-8C14-BF12FF229FAD}" presName="spacer" presStyleCnt="0"/>
      <dgm:spPr/>
    </dgm:pt>
    <dgm:pt modelId="{CB12D08D-5D42-4B05-B716-59150B23BAB1}" type="pres">
      <dgm:prSet presAssocID="{AB0622B9-FBAF-46CD-ACC0-C568C14E023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496709D-D430-4977-89EC-B5BB1B1E1A67}" type="pres">
      <dgm:prSet presAssocID="{7D3BE0C6-5751-405F-AE61-EC7D8B69B8E3}" presName="spacer" presStyleCnt="0"/>
      <dgm:spPr/>
    </dgm:pt>
    <dgm:pt modelId="{CA2B286E-ACEA-442A-AAD4-9945F11151CC}" type="pres">
      <dgm:prSet presAssocID="{1FC5A98F-EB4C-4CA3-B2C6-C5850A53A1A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8D5BB10-F760-47F0-B3FF-DBA9425744D5}" type="presOf" srcId="{D6C6C3D0-0010-4630-8925-B7D0004BFAC3}" destId="{7A64CC2B-045C-4961-B875-8ABEDC33B5BC}" srcOrd="0" destOrd="0" presId="urn:microsoft.com/office/officeart/2005/8/layout/vList2"/>
    <dgm:cxn modelId="{193DD618-13EE-4893-B578-83C754BE13FB}" srcId="{2993988A-D61E-4260-80A1-2FF010781447}" destId="{6E668580-C62F-448B-9701-6818360FCAD6}" srcOrd="4" destOrd="0" parTransId="{6C41084B-8EBF-48EB-B0EB-176B3D6350E4}" sibTransId="{6FD5012C-97F8-4D06-8C14-BF12FF229FAD}"/>
    <dgm:cxn modelId="{0DABE431-1C5E-4691-ACB7-1CC8A869359F}" srcId="{2993988A-D61E-4260-80A1-2FF010781447}" destId="{D6C6C3D0-0010-4630-8925-B7D0004BFAC3}" srcOrd="3" destOrd="0" parTransId="{EEAD6A4F-B324-424E-8AB6-3419B27BF9C4}" sibTransId="{107770A7-B58E-48AF-BED0-9F24277E128B}"/>
    <dgm:cxn modelId="{9D14A162-C76D-46CF-A322-53BE66DBD0C0}" type="presOf" srcId="{6E668580-C62F-448B-9701-6818360FCAD6}" destId="{9028573C-8947-4A46-84BC-7117152E9D56}" srcOrd="0" destOrd="0" presId="urn:microsoft.com/office/officeart/2005/8/layout/vList2"/>
    <dgm:cxn modelId="{29D4D689-5D06-4158-A1F8-B90934066B9F}" type="presOf" srcId="{B8AA1DD1-8E54-4220-AF3B-79904D6F6880}" destId="{4716A4DD-9BB6-4862-90F9-6B546AF02C5E}" srcOrd="0" destOrd="0" presId="urn:microsoft.com/office/officeart/2005/8/layout/vList2"/>
    <dgm:cxn modelId="{F357A28B-0D39-4754-A72A-BD5F99EFEE56}" srcId="{2993988A-D61E-4260-80A1-2FF010781447}" destId="{A7C9F601-1BD9-40FC-8F17-2A30BBF8074E}" srcOrd="1" destOrd="0" parTransId="{BFFBF19E-48E6-401A-B3BD-50E1B191C048}" sibTransId="{26B12F07-F197-4A06-9A1B-64DE5E35D999}"/>
    <dgm:cxn modelId="{F517299A-9075-4D85-B960-AF89612A82EF}" type="presOf" srcId="{B1A6710F-57D7-4708-8286-DF80752790FA}" destId="{BD782C62-1AD7-43B7-ACC3-D53EC06A5C90}" srcOrd="0" destOrd="0" presId="urn:microsoft.com/office/officeart/2005/8/layout/vList2"/>
    <dgm:cxn modelId="{E4F0F89D-BA19-4AF4-A8A8-4855A9C8696D}" type="presOf" srcId="{A7C9F601-1BD9-40FC-8F17-2A30BBF8074E}" destId="{689F9EA2-9B61-42E3-94FA-016BCE09EDDC}" srcOrd="0" destOrd="0" presId="urn:microsoft.com/office/officeart/2005/8/layout/vList2"/>
    <dgm:cxn modelId="{710339AF-2E29-4F40-AB88-AAABEA3AA090}" type="presOf" srcId="{AB0622B9-FBAF-46CD-ACC0-C568C14E023C}" destId="{CB12D08D-5D42-4B05-B716-59150B23BAB1}" srcOrd="0" destOrd="0" presId="urn:microsoft.com/office/officeart/2005/8/layout/vList2"/>
    <dgm:cxn modelId="{824908BA-452D-4E58-B8CD-6AAD4FB377D6}" srcId="{2993988A-D61E-4260-80A1-2FF010781447}" destId="{1FC5A98F-EB4C-4CA3-B2C6-C5850A53A1A7}" srcOrd="6" destOrd="0" parTransId="{ADFCCE82-5ACF-438B-9CA2-3E18007AF955}" sibTransId="{F2A2901D-122D-4B6E-B22A-FF213578D18A}"/>
    <dgm:cxn modelId="{E0B5B1BB-6788-44D0-8AB9-AD105A354412}" type="presOf" srcId="{2993988A-D61E-4260-80A1-2FF010781447}" destId="{91B70841-BE69-423A-B7C3-084362473838}" srcOrd="0" destOrd="0" presId="urn:microsoft.com/office/officeart/2005/8/layout/vList2"/>
    <dgm:cxn modelId="{5F5448CC-99B7-4A59-BD7D-5ECC01223399}" type="presOf" srcId="{1FC5A98F-EB4C-4CA3-B2C6-C5850A53A1A7}" destId="{CA2B286E-ACEA-442A-AAD4-9945F11151CC}" srcOrd="0" destOrd="0" presId="urn:microsoft.com/office/officeart/2005/8/layout/vList2"/>
    <dgm:cxn modelId="{3183B2DD-B922-4A6D-8AF2-FEF2E37E5722}" srcId="{2993988A-D61E-4260-80A1-2FF010781447}" destId="{B8AA1DD1-8E54-4220-AF3B-79904D6F6880}" srcOrd="0" destOrd="0" parTransId="{96E45B38-C869-4040-A588-D9E7C22721DD}" sibTransId="{3C686DA5-232A-4167-B1C9-3BF32FC0DBD3}"/>
    <dgm:cxn modelId="{C4B689EB-FD95-41CC-886F-6F902AA03A3D}" srcId="{2993988A-D61E-4260-80A1-2FF010781447}" destId="{AB0622B9-FBAF-46CD-ACC0-C568C14E023C}" srcOrd="5" destOrd="0" parTransId="{E0C66140-1EE5-4CB6-8DBD-0868FAF7A1D9}" sibTransId="{7D3BE0C6-5751-405F-AE61-EC7D8B69B8E3}"/>
    <dgm:cxn modelId="{53488EF4-A85E-46B6-8998-53DD239CEE02}" srcId="{2993988A-D61E-4260-80A1-2FF010781447}" destId="{B1A6710F-57D7-4708-8286-DF80752790FA}" srcOrd="2" destOrd="0" parTransId="{C5D3CCD0-D15B-4066-8068-038A32CCA6F2}" sibTransId="{75E0B652-43B9-433D-86F7-798DEB53C00E}"/>
    <dgm:cxn modelId="{BF5174B8-B5CA-412C-B1C6-1844F667B422}" type="presParOf" srcId="{91B70841-BE69-423A-B7C3-084362473838}" destId="{4716A4DD-9BB6-4862-90F9-6B546AF02C5E}" srcOrd="0" destOrd="0" presId="urn:microsoft.com/office/officeart/2005/8/layout/vList2"/>
    <dgm:cxn modelId="{6D3D58EB-0041-4BCE-9564-F8AA5B906185}" type="presParOf" srcId="{91B70841-BE69-423A-B7C3-084362473838}" destId="{4191A58E-9766-4397-9506-EE46B94F9E3E}" srcOrd="1" destOrd="0" presId="urn:microsoft.com/office/officeart/2005/8/layout/vList2"/>
    <dgm:cxn modelId="{670B551F-524B-4E4F-9590-E5247E1EE040}" type="presParOf" srcId="{91B70841-BE69-423A-B7C3-084362473838}" destId="{689F9EA2-9B61-42E3-94FA-016BCE09EDDC}" srcOrd="2" destOrd="0" presId="urn:microsoft.com/office/officeart/2005/8/layout/vList2"/>
    <dgm:cxn modelId="{F684C7A3-5285-4B4C-9176-EF3EF9ADC31E}" type="presParOf" srcId="{91B70841-BE69-423A-B7C3-084362473838}" destId="{3D45D162-7650-4F1C-AC4C-3598CC1C9DA1}" srcOrd="3" destOrd="0" presId="urn:microsoft.com/office/officeart/2005/8/layout/vList2"/>
    <dgm:cxn modelId="{C7C7CAAB-AACB-476C-9B02-AA5E3EC91831}" type="presParOf" srcId="{91B70841-BE69-423A-B7C3-084362473838}" destId="{BD782C62-1AD7-43B7-ACC3-D53EC06A5C90}" srcOrd="4" destOrd="0" presId="urn:microsoft.com/office/officeart/2005/8/layout/vList2"/>
    <dgm:cxn modelId="{3D9150F3-673C-428A-82C8-0155FB8B31A8}" type="presParOf" srcId="{91B70841-BE69-423A-B7C3-084362473838}" destId="{B982AD88-96FD-4E19-9D90-74272E3E1E08}" srcOrd="5" destOrd="0" presId="urn:microsoft.com/office/officeart/2005/8/layout/vList2"/>
    <dgm:cxn modelId="{9CB35F9B-71D3-425E-A598-578368CABEB0}" type="presParOf" srcId="{91B70841-BE69-423A-B7C3-084362473838}" destId="{7A64CC2B-045C-4961-B875-8ABEDC33B5BC}" srcOrd="6" destOrd="0" presId="urn:microsoft.com/office/officeart/2005/8/layout/vList2"/>
    <dgm:cxn modelId="{12C90BCB-24FC-4731-93E3-5D49923E1766}" type="presParOf" srcId="{91B70841-BE69-423A-B7C3-084362473838}" destId="{2438E981-8E50-45BC-BC19-650DD4B36E24}" srcOrd="7" destOrd="0" presId="urn:microsoft.com/office/officeart/2005/8/layout/vList2"/>
    <dgm:cxn modelId="{9D9B8C5A-E2F5-4691-83C3-6DB8C38A486F}" type="presParOf" srcId="{91B70841-BE69-423A-B7C3-084362473838}" destId="{9028573C-8947-4A46-84BC-7117152E9D56}" srcOrd="8" destOrd="0" presId="urn:microsoft.com/office/officeart/2005/8/layout/vList2"/>
    <dgm:cxn modelId="{DB617963-6062-46AD-9C08-6048E266C62E}" type="presParOf" srcId="{91B70841-BE69-423A-B7C3-084362473838}" destId="{6D95B780-D6AE-4C6F-BD54-9464A41360AC}" srcOrd="9" destOrd="0" presId="urn:microsoft.com/office/officeart/2005/8/layout/vList2"/>
    <dgm:cxn modelId="{21600EEF-23B8-4A72-A0BB-4D15B6BBAFA3}" type="presParOf" srcId="{91B70841-BE69-423A-B7C3-084362473838}" destId="{CB12D08D-5D42-4B05-B716-59150B23BAB1}" srcOrd="10" destOrd="0" presId="urn:microsoft.com/office/officeart/2005/8/layout/vList2"/>
    <dgm:cxn modelId="{484F9860-A5C3-4B7E-A6B6-3129A632A085}" type="presParOf" srcId="{91B70841-BE69-423A-B7C3-084362473838}" destId="{5496709D-D430-4977-89EC-B5BB1B1E1A67}" srcOrd="11" destOrd="0" presId="urn:microsoft.com/office/officeart/2005/8/layout/vList2"/>
    <dgm:cxn modelId="{3EA5E967-0A51-45A2-93B7-82A5A7FF9917}" type="presParOf" srcId="{91B70841-BE69-423A-B7C3-084362473838}" destId="{CA2B286E-ACEA-442A-AAD4-9945F11151C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48961-B565-4A6F-9A9F-7E7D844B9C7C}">
      <dsp:nvSpPr>
        <dsp:cNvPr id="0" name=""/>
        <dsp:cNvSpPr/>
      </dsp:nvSpPr>
      <dsp:spPr>
        <a:xfrm rot="10800000">
          <a:off x="2141103" y="921"/>
          <a:ext cx="7719332" cy="787041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6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Software for taxonomy management, content analytics, knowledge discovery</a:t>
          </a:r>
          <a:endParaRPr lang="fr-FR" sz="2300" kern="1200"/>
        </a:p>
      </dsp:txBody>
      <dsp:txXfrm rot="10800000">
        <a:off x="2337863" y="921"/>
        <a:ext cx="7522572" cy="787041"/>
      </dsp:txXfrm>
    </dsp:sp>
    <dsp:sp modelId="{FF59036D-14CE-4127-B58F-3B59E4CD4E01}">
      <dsp:nvSpPr>
        <dsp:cNvPr id="0" name=""/>
        <dsp:cNvSpPr/>
      </dsp:nvSpPr>
      <dsp:spPr>
        <a:xfrm>
          <a:off x="1747582" y="921"/>
          <a:ext cx="787041" cy="7870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77441-D583-41B5-8B27-403FB2453872}">
      <dsp:nvSpPr>
        <dsp:cNvPr id="0" name=""/>
        <dsp:cNvSpPr/>
      </dsp:nvSpPr>
      <dsp:spPr>
        <a:xfrm rot="10800000">
          <a:off x="2141103" y="1022900"/>
          <a:ext cx="7719332" cy="787041"/>
        </a:xfrm>
        <a:prstGeom prst="homePlate">
          <a:avLst/>
        </a:prstGeom>
        <a:solidFill>
          <a:schemeClr val="accent3">
            <a:hueOff val="-8501"/>
            <a:satOff val="-2148"/>
            <a:lumOff val="4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6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+20</a:t>
          </a:r>
          <a:r>
            <a:rPr lang="en-US" sz="2300" b="0" i="0" kern="1200" baseline="30000"/>
            <a:t> </a:t>
          </a:r>
          <a:r>
            <a:rPr lang="en-US" sz="2300" b="0" i="0" kern="1200"/>
            <a:t>years experience</a:t>
          </a:r>
          <a:endParaRPr lang="fr-FR" sz="2300" kern="1200"/>
        </a:p>
      </dsp:txBody>
      <dsp:txXfrm rot="10800000">
        <a:off x="2337863" y="1022900"/>
        <a:ext cx="7522572" cy="787041"/>
      </dsp:txXfrm>
    </dsp:sp>
    <dsp:sp modelId="{9B94214C-4335-4483-B5DD-E48787267BE2}">
      <dsp:nvSpPr>
        <dsp:cNvPr id="0" name=""/>
        <dsp:cNvSpPr/>
      </dsp:nvSpPr>
      <dsp:spPr>
        <a:xfrm>
          <a:off x="1747582" y="1022900"/>
          <a:ext cx="787041" cy="78704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81464-A293-4F1D-8711-470AC226F864}">
      <dsp:nvSpPr>
        <dsp:cNvPr id="0" name=""/>
        <dsp:cNvSpPr/>
      </dsp:nvSpPr>
      <dsp:spPr>
        <a:xfrm rot="10800000">
          <a:off x="2141103" y="2044879"/>
          <a:ext cx="7719332" cy="787041"/>
        </a:xfrm>
        <a:prstGeom prst="homePlate">
          <a:avLst/>
        </a:prstGeom>
        <a:solidFill>
          <a:schemeClr val="accent3">
            <a:hueOff val="-17001"/>
            <a:satOff val="-4296"/>
            <a:lumOff val="9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6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Agile, flat structure focused on software development</a:t>
          </a:r>
          <a:endParaRPr lang="fr-FR" sz="2300" kern="1200"/>
        </a:p>
      </dsp:txBody>
      <dsp:txXfrm rot="10800000">
        <a:off x="2337863" y="2044879"/>
        <a:ext cx="7522572" cy="787041"/>
      </dsp:txXfrm>
    </dsp:sp>
    <dsp:sp modelId="{BB5A7BA9-CCDB-434F-A3A8-ADFDEEA62091}">
      <dsp:nvSpPr>
        <dsp:cNvPr id="0" name=""/>
        <dsp:cNvSpPr/>
      </dsp:nvSpPr>
      <dsp:spPr>
        <a:xfrm>
          <a:off x="1747582" y="2044879"/>
          <a:ext cx="787041" cy="78704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4838F-815F-444B-BF9A-C8F6EED9B3CF}">
      <dsp:nvSpPr>
        <dsp:cNvPr id="0" name=""/>
        <dsp:cNvSpPr/>
      </dsp:nvSpPr>
      <dsp:spPr>
        <a:xfrm rot="10800000">
          <a:off x="2141103" y="3066858"/>
          <a:ext cx="7719332" cy="787041"/>
        </a:xfrm>
        <a:prstGeom prst="homePlate">
          <a:avLst/>
        </a:prstGeom>
        <a:solidFill>
          <a:schemeClr val="accent3">
            <a:hueOff val="-25502"/>
            <a:satOff val="-6445"/>
            <a:lumOff val="13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6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Based in Paris / France </a:t>
          </a:r>
          <a:endParaRPr lang="fr-FR" sz="2300" kern="1200"/>
        </a:p>
      </dsp:txBody>
      <dsp:txXfrm rot="10800000">
        <a:off x="2337863" y="3066858"/>
        <a:ext cx="7522572" cy="787041"/>
      </dsp:txXfrm>
    </dsp:sp>
    <dsp:sp modelId="{91B006AF-26F7-4AF5-A14E-E20FED10C25A}">
      <dsp:nvSpPr>
        <dsp:cNvPr id="0" name=""/>
        <dsp:cNvSpPr/>
      </dsp:nvSpPr>
      <dsp:spPr>
        <a:xfrm>
          <a:off x="1747582" y="3066858"/>
          <a:ext cx="787041" cy="787041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37AC9-71D3-4902-8AB6-4E0A4B1017D2}">
      <dsp:nvSpPr>
        <dsp:cNvPr id="0" name=""/>
        <dsp:cNvSpPr/>
      </dsp:nvSpPr>
      <dsp:spPr>
        <a:xfrm rot="10800000">
          <a:off x="2141103" y="4088837"/>
          <a:ext cx="7719332" cy="787041"/>
        </a:xfrm>
        <a:prstGeom prst="homePlate">
          <a:avLst/>
        </a:prstGeom>
        <a:solidFill>
          <a:schemeClr val="accent3">
            <a:hueOff val="-34003"/>
            <a:satOff val="-8593"/>
            <a:lumOff val="1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63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A strong foothold in Europe and in North America</a:t>
          </a:r>
          <a:endParaRPr lang="fr-FR" sz="2300" kern="1200"/>
        </a:p>
      </dsp:txBody>
      <dsp:txXfrm rot="10800000">
        <a:off x="2337863" y="4088837"/>
        <a:ext cx="7522572" cy="787041"/>
      </dsp:txXfrm>
    </dsp:sp>
    <dsp:sp modelId="{AC396316-99B4-421B-9062-3899169D058E}">
      <dsp:nvSpPr>
        <dsp:cNvPr id="0" name=""/>
        <dsp:cNvSpPr/>
      </dsp:nvSpPr>
      <dsp:spPr>
        <a:xfrm>
          <a:off x="1747582" y="4088837"/>
          <a:ext cx="787041" cy="787041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93E0E-4018-4312-8AA4-E5090E42BA64}">
      <dsp:nvSpPr>
        <dsp:cNvPr id="0" name=""/>
        <dsp:cNvSpPr/>
      </dsp:nvSpPr>
      <dsp:spPr>
        <a:xfrm>
          <a:off x="0" y="29032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No properties on edge</a:t>
          </a:r>
          <a:endParaRPr lang="fr-FR" sz="1700" kern="1200"/>
        </a:p>
      </dsp:txBody>
      <dsp:txXfrm>
        <a:off x="31556" y="60588"/>
        <a:ext cx="5551624" cy="583313"/>
      </dsp:txXfrm>
    </dsp:sp>
    <dsp:sp modelId="{535202DD-BD07-4D8B-AB5A-427F33BD145B}">
      <dsp:nvSpPr>
        <dsp:cNvPr id="0" name=""/>
        <dsp:cNvSpPr/>
      </dsp:nvSpPr>
      <dsp:spPr>
        <a:xfrm>
          <a:off x="0" y="724417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Formal semantics for inference		</a:t>
          </a:r>
          <a:endParaRPr lang="fr-FR" sz="1700" kern="1200"/>
        </a:p>
      </dsp:txBody>
      <dsp:txXfrm>
        <a:off x="31556" y="755973"/>
        <a:ext cx="5551624" cy="583313"/>
      </dsp:txXfrm>
    </dsp:sp>
    <dsp:sp modelId="{8170C079-6A24-4EF1-BFF9-824B344D1E31}">
      <dsp:nvSpPr>
        <dsp:cNvPr id="0" name=""/>
        <dsp:cNvSpPr/>
      </dsp:nvSpPr>
      <dsp:spPr>
        <a:xfrm>
          <a:off x="0" y="1419802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Built on W3C standards process	</a:t>
          </a:r>
          <a:endParaRPr lang="fr-FR" sz="1700" kern="1200"/>
        </a:p>
      </dsp:txBody>
      <dsp:txXfrm>
        <a:off x="31556" y="1451358"/>
        <a:ext cx="5551624" cy="583313"/>
      </dsp:txXfrm>
    </dsp:sp>
    <dsp:sp modelId="{A5C6FD83-95B0-4082-8D4A-BDBACFC29470}">
      <dsp:nvSpPr>
        <dsp:cNvPr id="0" name=""/>
        <dsp:cNvSpPr/>
      </dsp:nvSpPr>
      <dsp:spPr>
        <a:xfrm>
          <a:off x="0" y="2115187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Multiple serialization format</a:t>
          </a:r>
          <a:endParaRPr lang="fr-FR" sz="1700" kern="1200"/>
        </a:p>
      </dsp:txBody>
      <dsp:txXfrm>
        <a:off x="31556" y="2146743"/>
        <a:ext cx="5551624" cy="583313"/>
      </dsp:txXfrm>
    </dsp:sp>
    <dsp:sp modelId="{4C4BB32E-CDBA-42C7-AE4B-4ADEB7F4B9F0}">
      <dsp:nvSpPr>
        <dsp:cNvPr id="0" name=""/>
        <dsp:cNvSpPr/>
      </dsp:nvSpPr>
      <dsp:spPr>
        <a:xfrm>
          <a:off x="0" y="2810572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Schema languages (RDFS, OWL)</a:t>
          </a:r>
          <a:endParaRPr lang="fr-FR" sz="1700" kern="1200"/>
        </a:p>
      </dsp:txBody>
      <dsp:txXfrm>
        <a:off x="31556" y="2842128"/>
        <a:ext cx="5551624" cy="583313"/>
      </dsp:txXfrm>
    </dsp:sp>
    <dsp:sp modelId="{EA573BA5-627A-47CB-9098-B8EBB73C8EE0}">
      <dsp:nvSpPr>
        <dsp:cNvPr id="0" name=""/>
        <dsp:cNvSpPr/>
      </dsp:nvSpPr>
      <dsp:spPr>
        <a:xfrm>
          <a:off x="0" y="3505957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Great for Linked (open) Data with no central control</a:t>
          </a:r>
          <a:endParaRPr lang="fr-FR" sz="1700" kern="1200"/>
        </a:p>
      </dsp:txBody>
      <dsp:txXfrm>
        <a:off x="31556" y="3537513"/>
        <a:ext cx="5551624" cy="583313"/>
      </dsp:txXfrm>
    </dsp:sp>
    <dsp:sp modelId="{3DA972B8-AD3F-42C8-BD0F-E8EF9B8B16FA}">
      <dsp:nvSpPr>
        <dsp:cNvPr id="0" name=""/>
        <dsp:cNvSpPr/>
      </dsp:nvSpPr>
      <dsp:spPr>
        <a:xfrm>
          <a:off x="0" y="4201342"/>
          <a:ext cx="5614736" cy="6464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Great for Knowledge Graphs (KG) creation and publication	</a:t>
          </a:r>
          <a:endParaRPr lang="fr-FR" sz="1700" kern="1200"/>
        </a:p>
      </dsp:txBody>
      <dsp:txXfrm>
        <a:off x="31556" y="4232898"/>
        <a:ext cx="5551624" cy="583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6A4DD-9BB6-4862-90F9-6B546AF02C5E}">
      <dsp:nvSpPr>
        <dsp:cNvPr id="0" name=""/>
        <dsp:cNvSpPr/>
      </dsp:nvSpPr>
      <dsp:spPr>
        <a:xfrm>
          <a:off x="0" y="29032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Key-value pairs for nodes and edges</a:t>
          </a:r>
          <a:endParaRPr lang="fr-FR" sz="1700" kern="1200" dirty="0"/>
        </a:p>
      </dsp:txBody>
      <dsp:txXfrm>
        <a:off x="31556" y="60588"/>
        <a:ext cx="4809188" cy="583313"/>
      </dsp:txXfrm>
    </dsp:sp>
    <dsp:sp modelId="{689F9EA2-9B61-42E3-94FA-016BCE09EDDC}">
      <dsp:nvSpPr>
        <dsp:cNvPr id="0" name=""/>
        <dsp:cNvSpPr/>
      </dsp:nvSpPr>
      <dsp:spPr>
        <a:xfrm>
          <a:off x="0" y="724417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No formal model representation</a:t>
          </a:r>
          <a:endParaRPr lang="fr-FR" sz="1700" kern="1200"/>
        </a:p>
      </dsp:txBody>
      <dsp:txXfrm>
        <a:off x="31556" y="755973"/>
        <a:ext cx="4809188" cy="583313"/>
      </dsp:txXfrm>
    </dsp:sp>
    <dsp:sp modelId="{BD782C62-1AD7-43B7-ACC3-D53EC06A5C90}">
      <dsp:nvSpPr>
        <dsp:cNvPr id="0" name=""/>
        <dsp:cNvSpPr/>
      </dsp:nvSpPr>
      <dsp:spPr>
        <a:xfrm>
          <a:off x="0" y="1419802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kern="1200"/>
            <a:t>Different vendors</a:t>
          </a:r>
          <a:endParaRPr lang="fr-FR" sz="1700" kern="1200"/>
        </a:p>
      </dsp:txBody>
      <dsp:txXfrm>
        <a:off x="31556" y="1451358"/>
        <a:ext cx="4809188" cy="583313"/>
      </dsp:txXfrm>
    </dsp:sp>
    <dsp:sp modelId="{7A64CC2B-045C-4961-B875-8ABEDC33B5BC}">
      <dsp:nvSpPr>
        <dsp:cNvPr id="0" name=""/>
        <dsp:cNvSpPr/>
      </dsp:nvSpPr>
      <dsp:spPr>
        <a:xfrm>
          <a:off x="0" y="2115187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kern="1200"/>
            <a:t>Cypher, PGQL, Gcore, GQL (standard to come)</a:t>
          </a:r>
          <a:endParaRPr lang="fr-FR" sz="1700" kern="1200"/>
        </a:p>
      </dsp:txBody>
      <dsp:txXfrm>
        <a:off x="31556" y="2146743"/>
        <a:ext cx="4809188" cy="583313"/>
      </dsp:txXfrm>
    </dsp:sp>
    <dsp:sp modelId="{9028573C-8947-4A46-84BC-7117152E9D56}">
      <dsp:nvSpPr>
        <dsp:cNvPr id="0" name=""/>
        <dsp:cNvSpPr/>
      </dsp:nvSpPr>
      <dsp:spPr>
        <a:xfrm>
          <a:off x="0" y="2810572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kern="1200"/>
            <a:t>No schema language</a:t>
          </a:r>
          <a:endParaRPr lang="fr-FR" sz="1700" kern="1200"/>
        </a:p>
      </dsp:txBody>
      <dsp:txXfrm>
        <a:off x="31556" y="2842128"/>
        <a:ext cx="4809188" cy="583313"/>
      </dsp:txXfrm>
    </dsp:sp>
    <dsp:sp modelId="{CB12D08D-5D42-4B05-B716-59150B23BAB1}">
      <dsp:nvSpPr>
        <dsp:cNvPr id="0" name=""/>
        <dsp:cNvSpPr/>
      </dsp:nvSpPr>
      <dsp:spPr>
        <a:xfrm>
          <a:off x="0" y="3505957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kern="1200"/>
            <a:t>Great for graph analytics and path search</a:t>
          </a:r>
          <a:endParaRPr lang="fr-FR" sz="1700" kern="1200"/>
        </a:p>
      </dsp:txBody>
      <dsp:txXfrm>
        <a:off x="31556" y="3537513"/>
        <a:ext cx="4809188" cy="583313"/>
      </dsp:txXfrm>
    </dsp:sp>
    <dsp:sp modelId="{CA2B286E-ACEA-442A-AAD4-9945F11151CC}">
      <dsp:nvSpPr>
        <dsp:cNvPr id="0" name=""/>
        <dsp:cNvSpPr/>
      </dsp:nvSpPr>
      <dsp:spPr>
        <a:xfrm>
          <a:off x="0" y="4201342"/>
          <a:ext cx="4872300" cy="64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0" i="0" kern="1200"/>
            <a:t>Great for using ML libraries and graph traversal language (Gremlin)</a:t>
          </a:r>
          <a:endParaRPr lang="fr-FR" sz="1700" kern="1200"/>
        </a:p>
      </dsp:txBody>
      <dsp:txXfrm>
        <a:off x="31556" y="4232898"/>
        <a:ext cx="4809188" cy="58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dbpedia.org/2015-10/core-i18n/e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909fbe90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909fbe903_1_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00" cy="4443300"/>
          </a:xfrm>
          <a:prstGeom prst="rect">
            <a:avLst/>
          </a:prstGeom>
        </p:spPr>
        <p:txBody>
          <a:bodyPr spcFirstLastPara="1" wrap="square" lIns="95250" tIns="47625" rIns="95250" bIns="47625" anchor="t" anchorCtr="0">
            <a:noAutofit/>
          </a:bodyPr>
          <a:lstStyle/>
          <a:p>
            <a:r>
              <a:rPr lang="en-US" noProof="0" dirty="0"/>
              <a:t>Hello everyone!</a:t>
            </a:r>
          </a:p>
          <a:p>
            <a:r>
              <a:rPr lang="en-US" noProof="0" dirty="0"/>
              <a:t>Thank you for joining this session.</a:t>
            </a:r>
          </a:p>
          <a:p>
            <a:endParaRPr lang="en-US" noProof="0" dirty="0"/>
          </a:p>
          <a:p>
            <a:r>
              <a:rPr lang="en-US" noProof="0" dirty="0"/>
              <a:t>I am Ghislain Atemezing from Mondeca. Very happy to be here today!</a:t>
            </a:r>
          </a:p>
          <a:p>
            <a:r>
              <a:rPr lang="en-US" noProof="0" dirty="0"/>
              <a:t>The topic of my presentation (a joint work with my colleague Anh Huynh) is “Knowledge Graph Publication and Browsing using Neo4J”.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909fbe90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909fbe903_1_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00" cy="4443300"/>
          </a:xfrm>
          <a:prstGeom prst="rect">
            <a:avLst/>
          </a:prstGeom>
        </p:spPr>
        <p:txBody>
          <a:bodyPr spcFirstLastPara="1" wrap="square" lIns="95250" tIns="47625" rIns="95250" bIns="47625" anchor="t" anchorCtr="0">
            <a:noAutofit/>
          </a:bodyPr>
          <a:lstStyle/>
          <a:p>
            <a:r>
              <a:rPr lang="en-US" noProof="0" dirty="0"/>
              <a:t>Hello everyone!</a:t>
            </a:r>
          </a:p>
          <a:p>
            <a:r>
              <a:rPr lang="en-US" noProof="0" dirty="0"/>
              <a:t>Thank you for joining this session.</a:t>
            </a:r>
          </a:p>
          <a:p>
            <a:endParaRPr lang="en-US" noProof="0" dirty="0"/>
          </a:p>
          <a:p>
            <a:r>
              <a:rPr lang="en-US" noProof="0" dirty="0"/>
              <a:t>I am Ghislain Atemezing from Mondeca. Very happy to be here today!</a:t>
            </a:r>
          </a:p>
          <a:p>
            <a:r>
              <a:rPr lang="en-US" noProof="0" dirty="0"/>
              <a:t>The topic of my presentation (a joint work with my colleague Anh Huynh) is “Knowledge Graph Publication and Browsing using Neo4J”.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394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3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Mondeca’s</a:t>
            </a:r>
            <a:r>
              <a:rPr lang="en-US" dirty="0"/>
              <a:t> customers are mainly in the US: - traditional news media; Health domain; public sector and big corporates. They all have in common that they use semantic technologies to create business values in their domain.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3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28ad0fe6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gd28ad0fe6e_0_168:notes"/>
          <p:cNvSpPr txBox="1">
            <a:spLocks noGrp="1"/>
          </p:cNvSpPr>
          <p:nvPr>
            <p:ph type="body" idx="1"/>
          </p:nvPr>
        </p:nvSpPr>
        <p:spPr>
          <a:xfrm>
            <a:off x="679450" y="4689475"/>
            <a:ext cx="54387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2" name="Google Shape;82;gd28ad0fe6e_0_168:notes"/>
          <p:cNvSpPr txBox="1">
            <a:spLocks noGrp="1"/>
          </p:cNvSpPr>
          <p:nvPr>
            <p:ph type="sldNum" idx="12"/>
          </p:nvPr>
        </p:nvSpPr>
        <p:spPr>
          <a:xfrm>
            <a:off x="3849688" y="9378950"/>
            <a:ext cx="29463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implementation is inspired by the approach used by the Neo4J Labs. In this picture, we can see a visual representation of our implementation (left) and the one from Neo4J Labs plugin (right).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036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Datasets: schema.org (latest version), and sample datasets from </a:t>
            </a:r>
            <a:r>
              <a:rPr lang="en-US" dirty="0" err="1"/>
              <a:t>DBpedia</a:t>
            </a:r>
            <a:r>
              <a:rPr lang="en-US" dirty="0"/>
              <a:t> 2015 assets, available at </a:t>
            </a:r>
            <a:r>
              <a:rPr lang="en-US" dirty="0">
                <a:hlinkClick r:id="rId3"/>
              </a:rPr>
              <a:t>Index of /2015-10/core-i18n/</a:t>
            </a:r>
            <a:r>
              <a:rPr lang="en-US" dirty="0" err="1">
                <a:hlinkClick r:id="rId3"/>
              </a:rPr>
              <a:t>en</a:t>
            </a:r>
            <a:r>
              <a:rPr lang="en-US" dirty="0">
                <a:hlinkClick r:id="rId3"/>
              </a:rPr>
              <a:t>/ (dbpedia.org)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71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e46605fa0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ae46605fa0_0_111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NSMNTX is Jesus </a:t>
            </a:r>
            <a:r>
              <a:rPr lang="en-US" dirty="0" err="1"/>
              <a:t>Barrasa</a:t>
            </a:r>
            <a:r>
              <a:rPr lang="en-US" dirty="0"/>
              <a:t> work available in the recent Neo4J Lab plugin</a:t>
            </a:r>
          </a:p>
          <a:p>
            <a:r>
              <a:rPr lang="en-US" dirty="0"/>
              <a:t>Angles et. al, 2020: “Mapping RDF Databases to Property Graph Databases”.</a:t>
            </a:r>
          </a:p>
          <a:p>
            <a:r>
              <a:rPr lang="en-US" dirty="0"/>
              <a:t>- All the above limitations can be part of our future works.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15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e46605fa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ae46605fa0_1_0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00" cy="44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47625" rIns="95250" bIns="476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Thank you for your attention. Happy to answer to your questions!!</a:t>
            </a: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i="0" u="none" strike="noStrike" cap="none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CUSTOM_2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Clr>
                <a:srgbClr val="000000"/>
              </a:buClr>
              <a:buSzPts val="13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3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3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3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3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3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3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3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09600" y="1219200"/>
            <a:ext cx="98100" cy="2769600"/>
          </a:xfrm>
          <a:prstGeom prst="rect">
            <a:avLst/>
          </a:prstGeom>
          <a:solidFill>
            <a:srgbClr val="C4AD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00" y="3584448"/>
            <a:ext cx="98100" cy="1356300"/>
          </a:xfrm>
          <a:prstGeom prst="rect">
            <a:avLst/>
          </a:prstGeom>
          <a:solidFill>
            <a:srgbClr val="D421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4400" y="3048000"/>
            <a:ext cx="4198766" cy="145986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14400" y="1219200"/>
            <a:ext cx="4959900" cy="88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914400" y="4627433"/>
            <a:ext cx="4987500" cy="91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ox">
  <p:cSld name="2_Titre et conten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045" y="136128"/>
            <a:ext cx="459829" cy="56594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14400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9753600" cy="48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boxes">
  <p:cSld name="2_Titre et contenu_1_3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045" y="136128"/>
            <a:ext cx="459829" cy="56594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914400" y="1219200"/>
            <a:ext cx="4872300" cy="48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6096000" y="1219200"/>
            <a:ext cx="4872300" cy="487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rtl="0">
              <a:spcBef>
                <a:spcPts val="80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61950" rtl="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2pPr>
            <a:lvl3pPr marL="1371600" lvl="2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3pPr>
            <a:lvl4pPr marL="1828800" lvl="3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4pPr>
            <a:lvl5pPr marL="2286000" lvl="4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5pPr>
            <a:lvl6pPr marL="2743200" lvl="5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rtl="0">
              <a:spcBef>
                <a:spcPts val="4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page">
  <p:cSld name="2_Titre et contenu_1_3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045" y="136128"/>
            <a:ext cx="459829" cy="56594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1053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Open Sans"/>
              <a:buNone/>
              <a:defRPr sz="37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5292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jp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558976" y="5965371"/>
            <a:ext cx="9593705" cy="779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fr-FR" sz="1600" b="0" i="0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239232" y="892629"/>
            <a:ext cx="10349700" cy="12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Knowledge Graph Publication and Browsing Using Neo4J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DA14DE2C-17B8-446B-BB15-A80923C4A265}"/>
              </a:ext>
            </a:extLst>
          </p:cNvPr>
          <p:cNvSpPr txBox="1">
            <a:spLocks/>
          </p:cNvSpPr>
          <p:nvPr/>
        </p:nvSpPr>
        <p:spPr>
          <a:xfrm>
            <a:off x="3250387" y="2230676"/>
            <a:ext cx="6771836" cy="8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b="1" dirty="0"/>
              <a:t>Ghislain Atemezing</a:t>
            </a:r>
            <a:r>
              <a:rPr lang="en-US" dirty="0"/>
              <a:t>, Anh Huynh</a:t>
            </a:r>
          </a:p>
          <a:p>
            <a:pPr marL="0" indent="0"/>
            <a:r>
              <a:rPr lang="en-US" dirty="0"/>
              <a:t>                  </a:t>
            </a:r>
            <a:r>
              <a:rPr lang="en-US" sz="2200" b="1" dirty="0"/>
              <a:t>@gatemezing</a:t>
            </a:r>
          </a:p>
          <a:p>
            <a:pPr marL="0" indent="0" algn="ctr"/>
            <a:endParaRPr lang="en-US" sz="2200" dirty="0"/>
          </a:p>
        </p:txBody>
      </p:sp>
      <p:pic>
        <p:nvPicPr>
          <p:cNvPr id="11" name="3 Imagen" descr="Twitter_Bird.svg.png">
            <a:extLst>
              <a:ext uri="{FF2B5EF4-FFF2-40B4-BE49-F238E27FC236}">
                <a16:creationId xmlns:a16="http://schemas.microsoft.com/office/drawing/2014/main" id="{2491F09F-0D92-4CF9-85BA-781EE1A93E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2889" y="2855821"/>
            <a:ext cx="359625" cy="292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A7E60D-810A-4C1F-B2A2-62EA439A82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</p:spPr>
        <p:txBody>
          <a:bodyPr wrap="square" anchor="t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5929BED-29DF-43AE-BA95-24AB2B97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75" y="136124"/>
            <a:ext cx="10831296" cy="88585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Mappings RDF </a:t>
            </a:r>
            <a:r>
              <a:rPr lang="en" dirty="0"/>
              <a:t>→</a:t>
            </a:r>
            <a:r>
              <a:rPr lang="en-US" dirty="0"/>
              <a:t> PG:  Datatypes and multilingual information</a:t>
            </a:r>
            <a:endParaRPr lang="fr-FR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6C055F-DAC5-4187-8D8E-E87647E7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884" y="1219200"/>
            <a:ext cx="5579822" cy="4876800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Rule 2:</a:t>
            </a:r>
          </a:p>
          <a:p>
            <a:pPr marL="76200" indent="0">
              <a:buNone/>
            </a:pPr>
            <a:r>
              <a:rPr lang="en-US" dirty="0"/>
              <a:t>Predicates of triples are mapped to relationships in Neo4j if the object of the triple is a literal.</a:t>
            </a:r>
          </a:p>
          <a:p>
            <a:pPr marL="76200" indent="0">
              <a:buNone/>
            </a:pP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(S, P, O) &amp;&amp; </a:t>
            </a:r>
            <a:r>
              <a:rPr lang="en-US" dirty="0" err="1">
                <a:latin typeface="Consolas" panose="020B0609020204030204" pitchFamily="49" charset="0"/>
              </a:rPr>
              <a:t>isLiteral</a:t>
            </a:r>
            <a:r>
              <a:rPr lang="en-US" dirty="0">
                <a:latin typeface="Consolas" panose="020B0609020204030204" pitchFamily="49" charset="0"/>
              </a:rPr>
              <a:t>(O) =&gt; </a:t>
            </a:r>
          </a:p>
          <a:p>
            <a:pPr marL="76200" indent="0">
              <a:buNone/>
            </a:pPr>
            <a:r>
              <a:rPr lang="en-US" dirty="0">
                <a:latin typeface="Consolas" panose="020B0609020204030204" pitchFamily="49" charset="0"/>
              </a:rPr>
              <a:t>(: Resource{</a:t>
            </a:r>
            <a:r>
              <a:rPr lang="en-US" dirty="0" err="1">
                <a:latin typeface="Consolas" panose="020B0609020204030204" pitchFamily="49" charset="0"/>
              </a:rPr>
              <a:t>value:S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kind:uri</a:t>
            </a:r>
            <a:r>
              <a:rPr lang="en-US" dirty="0">
                <a:latin typeface="Consolas" panose="020B0609020204030204" pitchFamily="49" charset="0"/>
              </a:rPr>
              <a:t>}) −[:P] −&gt; (:Resource{value: O, </a:t>
            </a:r>
            <a:r>
              <a:rPr lang="en-US" dirty="0" err="1">
                <a:latin typeface="Consolas" panose="020B0609020204030204" pitchFamily="49" charset="0"/>
              </a:rPr>
              <a:t>kind:literal</a:t>
            </a:r>
            <a:r>
              <a:rPr lang="en-US" dirty="0">
                <a:latin typeface="Consolas" panose="020B0609020204030204" pitchFamily="49" charset="0"/>
              </a:rPr>
              <a:t>})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211D4A-3D57-4CAF-96E1-BA5B7B3CF5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5999" y="1219200"/>
            <a:ext cx="5449815" cy="1395984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dbr:Mondeca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rdfs:label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"Mondeca"@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fr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 , "</a:t>
            </a:r>
            <a:r>
              <a:rPr lang="fr-FR" dirty="0" err="1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Mondeca"@en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0E7022D7-F44D-462D-9BC9-9C40006F6F3F}"/>
              </a:ext>
            </a:extLst>
          </p:cNvPr>
          <p:cNvSpPr/>
          <p:nvPr/>
        </p:nvSpPr>
        <p:spPr>
          <a:xfrm>
            <a:off x="8275476" y="2758866"/>
            <a:ext cx="579766" cy="15658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BC5081D-BD74-44F7-9D9B-8D41BEDB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393" y="4324721"/>
            <a:ext cx="5153025" cy="1819275"/>
          </a:xfrm>
          <a:prstGeom prst="rect">
            <a:avLst/>
          </a:prstGeom>
        </p:spPr>
      </p:pic>
      <p:sp>
        <p:nvSpPr>
          <p:cNvPr id="13" name="Google Shape;77;p16">
            <a:extLst>
              <a:ext uri="{FF2B5EF4-FFF2-40B4-BE49-F238E27FC236}">
                <a16:creationId xmlns:a16="http://schemas.microsoft.com/office/drawing/2014/main" id="{39D96E3F-96CA-42DA-B6F4-79FF17997B3E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41331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A7E60D-810A-4C1F-B2A2-62EA439A82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</p:spPr>
        <p:txBody>
          <a:bodyPr wrap="square" anchor="t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11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5929BED-29DF-43AE-BA95-24AB2B97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Mappings RDF </a:t>
            </a:r>
            <a:r>
              <a:rPr lang="en" dirty="0"/>
              <a:t>→</a:t>
            </a:r>
            <a:r>
              <a:rPr lang="en-US" dirty="0"/>
              <a:t> PG</a:t>
            </a:r>
            <a:endParaRPr lang="fr-FR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6C055F-DAC5-4187-8D8E-E87647E7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884" y="1219200"/>
            <a:ext cx="5917612" cy="4876800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Rule 3:</a:t>
            </a:r>
          </a:p>
          <a:p>
            <a:pPr marL="76200" indent="0">
              <a:buNone/>
            </a:pPr>
            <a:r>
              <a:rPr lang="en-US" dirty="0"/>
              <a:t>Predicates of triples are mapped to relationships in Neo4J if the object of the triple is a resource. 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r>
              <a:rPr lang="en-US" dirty="0">
                <a:latin typeface="Consolas" panose="020B0609020204030204" pitchFamily="49" charset="0"/>
              </a:rPr>
              <a:t>(S, P, O)&amp;&amp;!</a:t>
            </a:r>
            <a:r>
              <a:rPr lang="en-US" dirty="0" err="1">
                <a:latin typeface="Consolas" panose="020B0609020204030204" pitchFamily="49" charset="0"/>
              </a:rPr>
              <a:t>isLiteral</a:t>
            </a:r>
            <a:r>
              <a:rPr lang="en-US" dirty="0">
                <a:latin typeface="Consolas" panose="020B0609020204030204" pitchFamily="49" charset="0"/>
              </a:rPr>
              <a:t>(O) =&gt; </a:t>
            </a:r>
          </a:p>
          <a:p>
            <a:pPr marL="76200" indent="0">
              <a:buNone/>
            </a:pPr>
            <a:r>
              <a:rPr lang="en-US" dirty="0">
                <a:latin typeface="Consolas" panose="020B0609020204030204" pitchFamily="49" charset="0"/>
              </a:rPr>
              <a:t>(:Resource{value: S, </a:t>
            </a:r>
            <a:r>
              <a:rPr lang="en-US" dirty="0" err="1">
                <a:latin typeface="Consolas" panose="020B0609020204030204" pitchFamily="49" charset="0"/>
              </a:rPr>
              <a:t>kind:uri</a:t>
            </a:r>
            <a:r>
              <a:rPr lang="en-US" dirty="0">
                <a:latin typeface="Consolas" panose="020B0609020204030204" pitchFamily="49" charset="0"/>
              </a:rPr>
              <a:t>)− [:P]− &gt; (:Resource{value :O, kind :</a:t>
            </a:r>
            <a:r>
              <a:rPr lang="en-US" dirty="0" err="1">
                <a:latin typeface="Consolas" panose="020B0609020204030204" pitchFamily="49" charset="0"/>
              </a:rPr>
              <a:t>uri</a:t>
            </a:r>
            <a:r>
              <a:rPr lang="en-US" dirty="0">
                <a:latin typeface="Consolas" panose="020B0609020204030204" pitchFamily="49" charset="0"/>
              </a:rPr>
              <a:t>})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211D4A-3D57-4CAF-96E1-BA5B7B3CF5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5999" y="1219200"/>
            <a:ext cx="5313045" cy="1315453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fr-FR" dirty="0" err="1">
                <a:latin typeface="Consolas" panose="020B0609020204030204" pitchFamily="49" charset="0"/>
              </a:rPr>
              <a:t>dbr:Mondeca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rdf:type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dbo:Organisation</a:t>
            </a:r>
            <a:r>
              <a:rPr lang="fr-FR" dirty="0">
                <a:latin typeface="Consolas" panose="020B0609020204030204" pitchFamily="49" charset="0"/>
              </a:rPr>
              <a:t>.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AC42C3-5090-422C-89CF-7135645AD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01" y="4935202"/>
            <a:ext cx="5759116" cy="703598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F66DAB66-CDE9-441F-B3FA-0127922E79F9}"/>
              </a:ext>
            </a:extLst>
          </p:cNvPr>
          <p:cNvSpPr/>
          <p:nvPr/>
        </p:nvSpPr>
        <p:spPr>
          <a:xfrm>
            <a:off x="8275476" y="2758866"/>
            <a:ext cx="579766" cy="15658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Google Shape;77;p16">
            <a:extLst>
              <a:ext uri="{FF2B5EF4-FFF2-40B4-BE49-F238E27FC236}">
                <a16:creationId xmlns:a16="http://schemas.microsoft.com/office/drawing/2014/main" id="{4957F242-CCC4-44E5-AECC-7D78D535B179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712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D59605-EDC9-4F40-93AB-9BE85007B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486332C-A41C-431D-BDDD-091CFD4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Mappings sample visual result 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F2F86F-E339-4BF2-BCEF-7E4145EBB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A58ED5-0664-48E7-AAC8-5EE724AE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695" y="1285875"/>
            <a:ext cx="57340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60C2B57-6690-47BD-8A1E-45B1687D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85875"/>
            <a:ext cx="587692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5C1553A1-B24B-4C09-A948-A364AB9C9CCE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49468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BA23888-03FD-4A5F-9FF5-F375F9193DB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</p:spPr>
        <p:txBody>
          <a:bodyPr wrap="square" anchor="t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13</a:t>
            </a:fld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ABD866ED-0F21-4B5F-92A4-814B9D00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6125"/>
            <a:ext cx="10061100" cy="676800"/>
          </a:xfrm>
        </p:spPr>
        <p:txBody>
          <a:bodyPr/>
          <a:lstStyle/>
          <a:p>
            <a:r>
              <a:rPr lang="en-US" dirty="0"/>
              <a:t>Experiment set up: Loading time performance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24F24D-E691-479A-8FBB-4A07A333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4289425" cy="4876800"/>
          </a:xfrm>
        </p:spPr>
        <p:txBody>
          <a:bodyPr/>
          <a:lstStyle/>
          <a:p>
            <a:r>
              <a:rPr lang="en-US" dirty="0"/>
              <a:t>Neo4J 3.5.6 community edition memory heap size of 8GB and page cache memory of 1GB</a:t>
            </a:r>
          </a:p>
          <a:p>
            <a:r>
              <a:rPr lang="en-US" dirty="0"/>
              <a:t>Creation of 5 indexes p, c, cp, kind and value </a:t>
            </a:r>
          </a:p>
          <a:p>
            <a:r>
              <a:rPr lang="en-US" dirty="0"/>
              <a:t>Call the procedure with three parameters: the file, the serialization, and the number of triples per transaction set to 50K triples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5CA39E5-5AE7-431D-B6E0-20DBE98BD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452148"/>
              </p:ext>
            </p:extLst>
          </p:nvPr>
        </p:nvGraphicFramePr>
        <p:xfrm>
          <a:off x="5944950" y="2703456"/>
          <a:ext cx="5522259" cy="2765014"/>
        </p:xfrm>
        <a:graphic>
          <a:graphicData uri="http://schemas.openxmlformats.org/drawingml/2006/table">
            <a:tbl>
              <a:tblPr/>
              <a:tblGrid>
                <a:gridCol w="3557043">
                  <a:extLst>
                    <a:ext uri="{9D8B030D-6E8A-4147-A177-3AD203B41FA5}">
                      <a16:colId xmlns:a16="http://schemas.microsoft.com/office/drawing/2014/main" val="3853279839"/>
                    </a:ext>
                  </a:extLst>
                </a:gridCol>
                <a:gridCol w="1965216">
                  <a:extLst>
                    <a:ext uri="{9D8B030D-6E8A-4147-A177-3AD203B41FA5}">
                      <a16:colId xmlns:a16="http://schemas.microsoft.com/office/drawing/2014/main" val="3286193218"/>
                    </a:ext>
                  </a:extLst>
                </a:gridCol>
              </a:tblGrid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 b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Dataset</a:t>
                      </a:r>
                      <a:endParaRPr lang="fr-FR" sz="20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fr-FR" sz="2000" b="1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NbTriples</a:t>
                      </a:r>
                      <a:endParaRPr lang="fr-FR" sz="2000" b="1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321791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 u="sng" dirty="0">
                          <a:solidFill>
                            <a:srgbClr val="1155CC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schema.org</a:t>
                      </a:r>
                      <a:endParaRPr lang="fr-FR" sz="2000" u="sng" dirty="0">
                        <a:solidFill>
                          <a:srgbClr val="1155CC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15,400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42546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DBpedia</a:t>
                      </a:r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citations links EN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880,250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027186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DBpedia</a:t>
                      </a:r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fr-FR" sz="20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</a:t>
                      </a:r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labels EN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1,321,139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311437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DBpedia instance types EN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5,067,876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17353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DBpedia person data EN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20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8,422,913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545175"/>
                  </a:ext>
                </a:extLst>
              </a:tr>
              <a:tr h="395002">
                <a:tc>
                  <a:txBody>
                    <a:bodyPr/>
                    <a:lstStyle/>
                    <a:p>
                      <a:pPr rtl="0" fontAlgn="b"/>
                      <a:r>
                        <a:rPr lang="fr-FR" sz="20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DBpedia out degree EN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2000" u="sng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11,998,171</a:t>
                      </a:r>
                    </a:p>
                  </a:txBody>
                  <a:tcPr marL="19050" marR="19050" marT="12700" marB="1270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452131"/>
                  </a:ext>
                </a:extLst>
              </a:tr>
            </a:tbl>
          </a:graphicData>
        </a:graphic>
      </p:graphicFrame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8BCE274-0F02-4505-838D-A7DC03411CED}"/>
              </a:ext>
            </a:extLst>
          </p:cNvPr>
          <p:cNvSpPr txBox="1">
            <a:spLocks/>
          </p:cNvSpPr>
          <p:nvPr/>
        </p:nvSpPr>
        <p:spPr>
          <a:xfrm>
            <a:off x="6096000" y="1219200"/>
            <a:ext cx="5181600" cy="1283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Datasets: one vocabulary and random datasets from </a:t>
            </a:r>
            <a:r>
              <a:rPr lang="en-US" dirty="0" err="1"/>
              <a:t>DBpedia</a:t>
            </a:r>
            <a:r>
              <a:rPr lang="en-US" dirty="0"/>
              <a:t> dumps from 2015 [1]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FD3DA5-6C76-4101-94FE-D1C9DFEA4EE9}"/>
              </a:ext>
            </a:extLst>
          </p:cNvPr>
          <p:cNvSpPr txBox="1"/>
          <p:nvPr/>
        </p:nvSpPr>
        <p:spPr>
          <a:xfrm>
            <a:off x="694795" y="5926723"/>
            <a:ext cx="5501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[1] http://downloads.dbpedia.org/2015-10/core-i18n/en/</a:t>
            </a:r>
          </a:p>
        </p:txBody>
      </p:sp>
      <p:sp>
        <p:nvSpPr>
          <p:cNvPr id="11" name="Google Shape;77;p16">
            <a:extLst>
              <a:ext uri="{FF2B5EF4-FFF2-40B4-BE49-F238E27FC236}">
                <a16:creationId xmlns:a16="http://schemas.microsoft.com/office/drawing/2014/main" id="{E528E7CA-99AC-4449-BA1A-8471868AF29F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59799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06AD92-C5C1-4A24-A43D-EDC9315EBD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2C7568-AF09-461F-9AB0-C9BF2E939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time : Results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C12A0A-99D2-4A72-849A-59F04101F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4053840" cy="4876800"/>
          </a:xfrm>
        </p:spPr>
        <p:txBody>
          <a:bodyPr/>
          <a:lstStyle/>
          <a:p>
            <a:r>
              <a:rPr lang="en-US" dirty="0"/>
              <a:t>6s for loading schema.org</a:t>
            </a:r>
          </a:p>
          <a:p>
            <a:r>
              <a:rPr lang="en-US" dirty="0"/>
              <a:t>Less than 2 minutes for loading 1.5Mio triples</a:t>
            </a:r>
          </a:p>
          <a:p>
            <a:r>
              <a:rPr lang="en-US" dirty="0"/>
              <a:t>Around 4 minutes for loading 5Mio triples</a:t>
            </a:r>
          </a:p>
          <a:p>
            <a:r>
              <a:rPr lang="en-US" dirty="0"/>
              <a:t>Around 15 minutes for 11Mio triples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430AD-34B5-452C-913B-2948FDA52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55" y="1219200"/>
            <a:ext cx="5528945" cy="48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4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7926" y="838764"/>
            <a:ext cx="4504074" cy="511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914400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KBrowser</a:t>
            </a:r>
            <a:r>
              <a:rPr lang="en-US" dirty="0">
                <a:solidFill>
                  <a:schemeClr val="dk1"/>
                </a:solidFill>
              </a:rPr>
              <a:t> Architecture overview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8A649D-543B-4DCE-BE52-084D48C4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5" y="1146569"/>
            <a:ext cx="7919390" cy="4895512"/>
          </a:xfrm>
          <a:prstGeom prst="rect">
            <a:avLst/>
          </a:prstGeom>
        </p:spPr>
      </p:pic>
      <p:sp>
        <p:nvSpPr>
          <p:cNvPr id="9" name="Google Shape;77;p16">
            <a:extLst>
              <a:ext uri="{FF2B5EF4-FFF2-40B4-BE49-F238E27FC236}">
                <a16:creationId xmlns:a16="http://schemas.microsoft.com/office/drawing/2014/main" id="{93E9BE95-77E4-4F01-B1D2-4CAD29954F90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D894337-27B2-40EE-A4E9-FFC35358A3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CA47F6-1532-4623-B47A-A2CD03EA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KBrowser</a:t>
            </a:r>
            <a:r>
              <a:rPr lang="en-US" dirty="0"/>
              <a:t> Applications: </a:t>
            </a:r>
            <a:r>
              <a:rPr lang="en-US" dirty="0" err="1"/>
              <a:t>TerMef</a:t>
            </a:r>
            <a:r>
              <a:rPr lang="en-US" dirty="0"/>
              <a:t> and French </a:t>
            </a:r>
            <a:r>
              <a:rPr lang="en-US" dirty="0" err="1"/>
              <a:t>Bioloinc</a:t>
            </a:r>
            <a:r>
              <a:rPr lang="en-US" dirty="0"/>
              <a:t> Portal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1216AD8-CC18-48D1-A86E-5C1D106A7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0832" y="1219200"/>
            <a:ext cx="5225868" cy="4876800"/>
          </a:xfrm>
        </p:spPr>
        <p:txBody>
          <a:bodyPr/>
          <a:lstStyle/>
          <a:p>
            <a:r>
              <a:rPr lang="en-US" dirty="0"/>
              <a:t>Live deployments of </a:t>
            </a:r>
            <a:r>
              <a:rPr lang="en-US" dirty="0" err="1"/>
              <a:t>KBrowser</a:t>
            </a:r>
            <a:endParaRPr lang="en-US" dirty="0"/>
          </a:p>
          <a:p>
            <a:r>
              <a:rPr lang="en-US" dirty="0"/>
              <a:t>Easy publication of terminologies for both domains (Finance and Health)</a:t>
            </a:r>
          </a:p>
          <a:p>
            <a:r>
              <a:rPr lang="en-US" dirty="0"/>
              <a:t>Datasets represent around 500K triples</a:t>
            </a:r>
          </a:p>
          <a:p>
            <a:r>
              <a:rPr lang="en-US" dirty="0"/>
              <a:t>Search interface and graph views of relationships (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Molecular visualization</a:t>
            </a:r>
            <a:r>
              <a:rPr lang="en-US" dirty="0"/>
              <a:t>)</a:t>
            </a:r>
          </a:p>
          <a:p>
            <a:r>
              <a:rPr lang="en-US" dirty="0" err="1"/>
              <a:t>KBrowser</a:t>
            </a:r>
            <a:r>
              <a:rPr lang="en-US" dirty="0"/>
              <a:t> runs on a minimal RAM ( 2GB) </a:t>
            </a:r>
          </a:p>
          <a:p>
            <a:pPr marL="76200" indent="0">
              <a:buNone/>
            </a:pPr>
            <a:r>
              <a:rPr lang="en-US" sz="1800" dirty="0" err="1"/>
              <a:t>TerMef</a:t>
            </a:r>
            <a:r>
              <a:rPr lang="en-US" sz="1800" dirty="0"/>
              <a:t>: https://terminologie.finances.gouv</a:t>
            </a:r>
            <a:r>
              <a:rPr lang="en-US" dirty="0"/>
              <a:t>.</a:t>
            </a:r>
            <a:r>
              <a:rPr lang="en-US" sz="1800" dirty="0"/>
              <a:t>fr/</a:t>
            </a:r>
            <a:endParaRPr lang="en-US" dirty="0"/>
          </a:p>
          <a:p>
            <a:pPr marL="76200" indent="0">
              <a:buNone/>
            </a:pPr>
            <a:r>
              <a:rPr lang="en-US" sz="1800" dirty="0"/>
              <a:t>BIOLOINC: https://bioloinc.fr/</a:t>
            </a:r>
            <a:endParaRPr lang="fr-FR" sz="1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88E745D-19CD-409C-BB30-89779BC9AB3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Kbrowser-Termef">
            <a:hlinkClick r:id="" action="ppaction://media"/>
            <a:extLst>
              <a:ext uri="{FF2B5EF4-FFF2-40B4-BE49-F238E27FC236}">
                <a16:creationId xmlns:a16="http://schemas.microsoft.com/office/drawing/2014/main" id="{113EBDCA-1E7B-469F-9DCE-3E85B6357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138719"/>
            <a:ext cx="5535168" cy="50639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Google Shape;77;p16">
            <a:extLst>
              <a:ext uri="{FF2B5EF4-FFF2-40B4-BE49-F238E27FC236}">
                <a16:creationId xmlns:a16="http://schemas.microsoft.com/office/drawing/2014/main" id="{A5548C30-FD72-4727-9435-B386DCB392B2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3415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A39F17-6CED-4FC1-9739-ABDDE5387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3189BC-1414-42D7-9273-5598DB1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1D8805-D8EA-4F2C-A26B-4D1143A50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/>
              <a:t>Benchmark our proposal with existing solutions (NSMNTX, Angles et. al, 2020)</a:t>
            </a:r>
          </a:p>
          <a:p>
            <a:r>
              <a:rPr lang="en-US" sz="3000" dirty="0"/>
              <a:t>Check memory evolution with billions of triples</a:t>
            </a:r>
          </a:p>
          <a:p>
            <a:r>
              <a:rPr lang="en-US" sz="3000" dirty="0"/>
              <a:t>Integrate named graphs in the proposal</a:t>
            </a:r>
          </a:p>
          <a:p>
            <a:r>
              <a:rPr lang="en-US" sz="3000" dirty="0"/>
              <a:t>Target  other graphs databases (</a:t>
            </a:r>
            <a:r>
              <a:rPr lang="en-US" sz="3000" dirty="0" err="1"/>
              <a:t>ArangoDB</a:t>
            </a:r>
            <a:r>
              <a:rPr lang="en-US" sz="3000" dirty="0"/>
              <a:t>, </a:t>
            </a:r>
            <a:r>
              <a:rPr lang="en-US" sz="3000" dirty="0" err="1"/>
              <a:t>JanusGraph</a:t>
            </a:r>
            <a:r>
              <a:rPr lang="en-US" sz="3000" dirty="0"/>
              <a:t>)</a:t>
            </a:r>
          </a:p>
          <a:p>
            <a:r>
              <a:rPr lang="en-US" sz="3000" dirty="0"/>
              <a:t>We do not provide mappings from PG </a:t>
            </a:r>
            <a:r>
              <a:rPr lang="en-US" sz="3000" dirty="0">
                <a:sym typeface="Wingdings" panose="05000000000000000000" pitchFamily="2" charset="2"/>
              </a:rPr>
              <a:t> RDF data models (not a business use case)</a:t>
            </a:r>
          </a:p>
          <a:p>
            <a:r>
              <a:rPr lang="en-US" sz="3000" dirty="0">
                <a:sym typeface="Wingdings" panose="05000000000000000000" pitchFamily="2" charset="2"/>
              </a:rPr>
              <a:t>Study the impact of the new RDF-star CG proposal  </a:t>
            </a: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fr-FR" dirty="0"/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EAE1D21D-AF32-416A-8F8D-7574AA240D7F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50532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A39F17-6CED-4FC1-9739-ABDDE5387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3189BC-1414-42D7-9273-5598DB1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1D8805-D8EA-4F2C-A26B-4D1143A5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753344" cy="4876800"/>
          </a:xfrm>
        </p:spPr>
        <p:txBody>
          <a:bodyPr/>
          <a:lstStyle/>
          <a:p>
            <a:r>
              <a:rPr lang="en-US" sz="3000" dirty="0"/>
              <a:t>We have proposed a generic mappings from RDF2PG data model for Neo4J</a:t>
            </a:r>
          </a:p>
          <a:p>
            <a:r>
              <a:rPr lang="en-US" sz="3000" dirty="0"/>
              <a:t>We have implemented the procedure to load RDF datasets using Neo4J</a:t>
            </a:r>
          </a:p>
          <a:p>
            <a:r>
              <a:rPr lang="en-US" sz="3000" dirty="0"/>
              <a:t>The loading time is promising in an 8G RAM machine</a:t>
            </a:r>
          </a:p>
          <a:p>
            <a:r>
              <a:rPr lang="en-US" sz="3000" dirty="0"/>
              <a:t>We use the mappings to showcase </a:t>
            </a:r>
            <a:r>
              <a:rPr lang="en-US" sz="3000" dirty="0" err="1"/>
              <a:t>KBrowser</a:t>
            </a:r>
            <a:r>
              <a:rPr lang="en-US" sz="3000" dirty="0"/>
              <a:t>, a tool to publish and visualize KGs using Neo4J</a:t>
            </a:r>
          </a:p>
          <a:p>
            <a:r>
              <a:rPr lang="en-US" sz="3000" dirty="0" err="1"/>
              <a:t>KBrowser</a:t>
            </a:r>
            <a:r>
              <a:rPr lang="en-US" sz="3000" dirty="0"/>
              <a:t> is featured in two portals showcasing the validity and usability of our approach</a:t>
            </a:r>
          </a:p>
          <a:p>
            <a:endParaRPr lang="fr-FR" dirty="0"/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D64EF6F1-269C-4187-B3C3-CBB300D39780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183142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/>
          <p:nvPr/>
        </p:nvSpPr>
        <p:spPr>
          <a:xfrm>
            <a:off x="739983" y="2372900"/>
            <a:ext cx="71541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Q/A session</a:t>
            </a:r>
            <a:endParaRPr sz="28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1" name="Google Shape;401;p3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0" name="Google Shape;78;p16">
            <a:extLst>
              <a:ext uri="{FF2B5EF4-FFF2-40B4-BE49-F238E27FC236}">
                <a16:creationId xmlns:a16="http://schemas.microsoft.com/office/drawing/2014/main" id="{5D86A689-F0D3-471C-A661-A3ED84DEA8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9983" y="972840"/>
            <a:ext cx="10349700" cy="12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your attention!</a:t>
            </a:r>
          </a:p>
        </p:txBody>
      </p:sp>
      <p:sp>
        <p:nvSpPr>
          <p:cNvPr id="11" name="Google Shape;77;p16">
            <a:extLst>
              <a:ext uri="{FF2B5EF4-FFF2-40B4-BE49-F238E27FC236}">
                <a16:creationId xmlns:a16="http://schemas.microsoft.com/office/drawing/2014/main" id="{8107907A-2EEC-4925-A5C7-DB78F214740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58976" y="5965371"/>
            <a:ext cx="9593705" cy="779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fr-FR" sz="1600" b="0" i="0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914400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Mondeca</a:t>
            </a:r>
            <a:endParaRPr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4E44E4E-3A3B-402B-8FB2-7642B7C208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231985"/>
              </p:ext>
            </p:extLst>
          </p:nvPr>
        </p:nvGraphicFramePr>
        <p:xfrm>
          <a:off x="-812524" y="1119370"/>
          <a:ext cx="11608019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Location circle" descr="Paris France.png">
            <a:extLst>
              <a:ext uri="{FF2B5EF4-FFF2-40B4-BE49-F238E27FC236}">
                <a16:creationId xmlns:a16="http://schemas.microsoft.com/office/drawing/2014/main" id="{611852B1-F411-4A90-9ADB-781556F843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607D8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206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696" y="33986"/>
            <a:ext cx="1766487" cy="1766487"/>
          </a:xfrm>
          <a:prstGeom prst="ellipse">
            <a:avLst/>
          </a:prstGeom>
          <a:ln w="9525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History circle">
            <a:extLst>
              <a:ext uri="{FF2B5EF4-FFF2-40B4-BE49-F238E27FC236}">
                <a16:creationId xmlns:a16="http://schemas.microsoft.com/office/drawing/2014/main" id="{EA3CA084-284D-4876-90F4-32AA5944F50B}"/>
              </a:ext>
            </a:extLst>
          </p:cNvPr>
          <p:cNvGrpSpPr/>
          <p:nvPr/>
        </p:nvGrpSpPr>
        <p:grpSpPr>
          <a:xfrm>
            <a:off x="10169720" y="4366184"/>
            <a:ext cx="1873925" cy="1934786"/>
            <a:chOff x="1780240" y="2411837"/>
            <a:chExt cx="1383683" cy="142862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34AC0AB-E46E-4371-8AEC-4D4C1F00029B}"/>
                </a:ext>
              </a:extLst>
            </p:cNvPr>
            <p:cNvSpPr/>
            <p:nvPr/>
          </p:nvSpPr>
          <p:spPr>
            <a:xfrm>
              <a:off x="1780240" y="2446836"/>
              <a:ext cx="1326041" cy="1326041"/>
            </a:xfrm>
            <a:prstGeom prst="ellipse">
              <a:avLst/>
            </a:prstGeom>
            <a:solidFill>
              <a:srgbClr val="607D8B"/>
            </a:solidFill>
            <a:ln w="9525" cap="flat" cmpd="sng" algn="ctr">
              <a:solidFill>
                <a:srgbClr val="455A6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BF47E46-53A8-4A5F-BC6A-560B3B7007FB}"/>
                </a:ext>
              </a:extLst>
            </p:cNvPr>
            <p:cNvSpPr txBox="1"/>
            <p:nvPr/>
          </p:nvSpPr>
          <p:spPr>
            <a:xfrm>
              <a:off x="2583181" y="2772136"/>
              <a:ext cx="580742" cy="3079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years</a:t>
              </a:r>
            </a:p>
          </p:txBody>
        </p:sp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16F777E1-8FB9-4AF3-8710-009131BABF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6326" y="3330983"/>
              <a:ext cx="861865" cy="50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39" tIns="40820" rIns="81639" bIns="40820"/>
            <a:lstStyle>
              <a:lvl1pPr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43163" algn="l"/>
                  <a:tab pos="2851150" algn="l"/>
                  <a:tab pos="3257550" algn="l"/>
                  <a:tab pos="3665538" algn="l"/>
                  <a:tab pos="4073525" algn="l"/>
                  <a:tab pos="4479925" algn="l"/>
                  <a:tab pos="4887913" algn="l"/>
                  <a:tab pos="5295900" algn="l"/>
                  <a:tab pos="5703888" algn="l"/>
                  <a:tab pos="6110288" algn="l"/>
                  <a:tab pos="6518275" algn="l"/>
                  <a:tab pos="6926263" algn="l"/>
                  <a:tab pos="7332663" algn="l"/>
                  <a:tab pos="7740650" algn="l"/>
                  <a:tab pos="8148638" algn="l"/>
                </a:tabLst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1999</a:t>
              </a:r>
            </a:p>
          </p:txBody>
        </p:sp>
        <p:pic>
          <p:nvPicPr>
            <p:cNvPr id="27" name="Image 21" descr="flêche.png">
              <a:extLst>
                <a:ext uri="{FF2B5EF4-FFF2-40B4-BE49-F238E27FC236}">
                  <a16:creationId xmlns:a16="http://schemas.microsoft.com/office/drawing/2014/main" id="{4ED225A2-2DAB-40D1-A3AB-96BA5605B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579" y="2918822"/>
              <a:ext cx="550863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9853940-3C9F-4D41-B423-A39A88F7EC35}"/>
                </a:ext>
              </a:extLst>
            </p:cNvPr>
            <p:cNvSpPr txBox="1"/>
            <p:nvPr/>
          </p:nvSpPr>
          <p:spPr>
            <a:xfrm>
              <a:off x="2036394" y="2411837"/>
              <a:ext cx="729010" cy="522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itchFamily="34" charset="0"/>
                </a:rPr>
                <a:t>21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42CA9D6-AE20-407F-A051-6AA49B3E6993}"/>
              </a:ext>
            </a:extLst>
          </p:cNvPr>
          <p:cNvGrpSpPr/>
          <p:nvPr/>
        </p:nvGrpSpPr>
        <p:grpSpPr>
          <a:xfrm>
            <a:off x="10109040" y="2107398"/>
            <a:ext cx="1842327" cy="1845953"/>
            <a:chOff x="5144675" y="2438155"/>
            <a:chExt cx="1842327" cy="1845953"/>
          </a:xfrm>
        </p:grpSpPr>
        <p:grpSp>
          <p:nvGrpSpPr>
            <p:cNvPr id="21" name="Staff circle">
              <a:extLst>
                <a:ext uri="{FF2B5EF4-FFF2-40B4-BE49-F238E27FC236}">
                  <a16:creationId xmlns:a16="http://schemas.microsoft.com/office/drawing/2014/main" id="{F1AD4D08-08DC-4840-BB1E-369E6570A17F}"/>
                </a:ext>
              </a:extLst>
            </p:cNvPr>
            <p:cNvGrpSpPr/>
            <p:nvPr/>
          </p:nvGrpSpPr>
          <p:grpSpPr>
            <a:xfrm>
              <a:off x="5178506" y="2438155"/>
              <a:ext cx="1808496" cy="1845953"/>
              <a:chOff x="3782003" y="2285498"/>
              <a:chExt cx="1326041" cy="1353508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DDE31094-1D37-49F0-AC72-39AE0E1CF6EF}"/>
                  </a:ext>
                </a:extLst>
              </p:cNvPr>
              <p:cNvSpPr/>
              <p:nvPr/>
            </p:nvSpPr>
            <p:spPr>
              <a:xfrm>
                <a:off x="3782003" y="2312965"/>
                <a:ext cx="1326041" cy="1326041"/>
              </a:xfrm>
              <a:prstGeom prst="ellipse">
                <a:avLst/>
              </a:prstGeom>
              <a:solidFill>
                <a:srgbClr val="607D8B"/>
              </a:solidFill>
              <a:ln w="9525" cap="flat" cmpd="sng" algn="ctr">
                <a:solidFill>
                  <a:srgbClr val="455A64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15">
                <a:extLst>
                  <a:ext uri="{FF2B5EF4-FFF2-40B4-BE49-F238E27FC236}">
                    <a16:creationId xmlns:a16="http://schemas.microsoft.com/office/drawing/2014/main" id="{0D10050B-85FD-4ACF-8CFF-229AFA70DE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5164" y="2285498"/>
                <a:ext cx="1079500" cy="936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1639" tIns="40820" rIns="81639" bIns="40820"/>
              <a:lstStyle>
                <a:lvl1pPr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0" algn="l"/>
                    <a:tab pos="404813" algn="l"/>
                    <a:tab pos="812800" algn="l"/>
                    <a:tab pos="1220788" algn="l"/>
                    <a:tab pos="1627188" algn="l"/>
                    <a:tab pos="2035175" algn="l"/>
                    <a:tab pos="2443163" algn="l"/>
                    <a:tab pos="2851150" algn="l"/>
                    <a:tab pos="3257550" algn="l"/>
                    <a:tab pos="3665538" algn="l"/>
                    <a:tab pos="4073525" algn="l"/>
                    <a:tab pos="4479925" algn="l"/>
                    <a:tab pos="4887913" algn="l"/>
                    <a:tab pos="5295900" algn="l"/>
                    <a:tab pos="5703888" algn="l"/>
                    <a:tab pos="6110288" algn="l"/>
                    <a:tab pos="6518275" algn="l"/>
                    <a:tab pos="6926263" algn="l"/>
                    <a:tab pos="7332663" algn="l"/>
                    <a:tab pos="7740650" algn="l"/>
                    <a:tab pos="8148638" algn="l"/>
                  </a:tabLst>
                  <a:defRPr/>
                </a:pPr>
                <a:r>
                  <a:rPr kumimoji="0" lang="fr-FR" altLang="fr-FR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B414F385-FB8F-4498-967F-2F9FB992F939}"/>
                  </a:ext>
                </a:extLst>
              </p:cNvPr>
              <p:cNvSpPr txBox="1"/>
              <p:nvPr/>
            </p:nvSpPr>
            <p:spPr>
              <a:xfrm>
                <a:off x="3848736" y="2726907"/>
                <a:ext cx="1183993" cy="270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itchFamily="34" charset="0"/>
                  </a:rPr>
                  <a:t>Staff</a:t>
                </a:r>
              </a:p>
            </p:txBody>
          </p:sp>
        </p:grp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AFBEB9C4-89BD-4E2B-9935-BE0FEEA5A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44675" y="3118779"/>
              <a:ext cx="1755800" cy="963251"/>
            </a:xfrm>
            <a:prstGeom prst="rect">
              <a:avLst/>
            </a:prstGeom>
          </p:spPr>
        </p:pic>
      </p:grpSp>
      <p:sp>
        <p:nvSpPr>
          <p:cNvPr id="33" name="Google Shape;77;p16">
            <a:extLst>
              <a:ext uri="{FF2B5EF4-FFF2-40B4-BE49-F238E27FC236}">
                <a16:creationId xmlns:a16="http://schemas.microsoft.com/office/drawing/2014/main" id="{969DDC84-BD72-444F-AD26-EED2293C97B6}"/>
              </a:ext>
            </a:extLst>
          </p:cNvPr>
          <p:cNvSpPr txBox="1">
            <a:spLocks/>
          </p:cNvSpPr>
          <p:nvPr/>
        </p:nvSpPr>
        <p:spPr>
          <a:xfrm>
            <a:off x="1558976" y="5965371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/>
          </a:p>
          <a:p>
            <a:pPr marL="0" indent="0" algn="ctr">
              <a:buFont typeface="Open Sans"/>
              <a:buNone/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558976" y="5965371"/>
            <a:ext cx="9593705" cy="779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fr-FR" sz="1600" b="0" i="0" dirty="0" err="1">
                <a:solidFill>
                  <a:srgbClr val="20212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  <a:endParaRPr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239232" y="892629"/>
            <a:ext cx="10349700" cy="123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Knowledge Graph Publication and Browsing Using Neo4J</a:t>
            </a:r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DA14DE2C-17B8-446B-BB15-A80923C4A265}"/>
              </a:ext>
            </a:extLst>
          </p:cNvPr>
          <p:cNvSpPr txBox="1">
            <a:spLocks/>
          </p:cNvSpPr>
          <p:nvPr/>
        </p:nvSpPr>
        <p:spPr>
          <a:xfrm>
            <a:off x="3250387" y="2230676"/>
            <a:ext cx="6771836" cy="81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None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/>
            <a:r>
              <a:rPr lang="en-US" b="1" dirty="0"/>
              <a:t>Ghislain Atemezing</a:t>
            </a:r>
            <a:r>
              <a:rPr lang="en-US" dirty="0"/>
              <a:t>, Anh Huynh</a:t>
            </a:r>
          </a:p>
          <a:p>
            <a:pPr marL="0" indent="0"/>
            <a:r>
              <a:rPr lang="en-US" dirty="0"/>
              <a:t>                  </a:t>
            </a:r>
            <a:r>
              <a:rPr lang="en-US" sz="2200" b="1" dirty="0"/>
              <a:t>@gatemezing</a:t>
            </a:r>
          </a:p>
          <a:p>
            <a:pPr marL="0" indent="0" algn="ctr"/>
            <a:endParaRPr lang="en-US" sz="2200" dirty="0"/>
          </a:p>
        </p:txBody>
      </p:sp>
      <p:pic>
        <p:nvPicPr>
          <p:cNvPr id="11" name="3 Imagen" descr="Twitter_Bird.svg.png">
            <a:extLst>
              <a:ext uri="{FF2B5EF4-FFF2-40B4-BE49-F238E27FC236}">
                <a16:creationId xmlns:a16="http://schemas.microsoft.com/office/drawing/2014/main" id="{2491F09F-0D92-4CF9-85BA-781EE1A93E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2889" y="2855821"/>
            <a:ext cx="359625" cy="2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1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A39F17-6CED-4FC1-9739-ABDDE5387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3189BC-1414-42D7-9273-5598DB1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1D8805-D8EA-4F2C-A26B-4D1143A5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771632" cy="4876800"/>
          </a:xfrm>
        </p:spPr>
        <p:txBody>
          <a:bodyPr/>
          <a:lstStyle/>
          <a:p>
            <a:r>
              <a:rPr lang="en-US" sz="3000" dirty="0"/>
              <a:t>Investigate the changes to this mappings with the new RDF-star compliant datasets</a:t>
            </a:r>
          </a:p>
          <a:p>
            <a:r>
              <a:rPr lang="en-US" sz="3000" dirty="0"/>
              <a:t>Make a rigorous comparison with other works in the literature tackling this same problem space.</a:t>
            </a:r>
          </a:p>
          <a:p>
            <a:r>
              <a:rPr lang="en-US" sz="3000" dirty="0"/>
              <a:t>Deeper evaluation of the memory usage when loading billions of triples </a:t>
            </a:r>
          </a:p>
          <a:p>
            <a:r>
              <a:rPr lang="en-US" sz="3000" dirty="0"/>
              <a:t>Extend the approach to others NoSQL graph databases (e.g., </a:t>
            </a:r>
            <a:r>
              <a:rPr lang="en-US" sz="3000" dirty="0" err="1"/>
              <a:t>JanusGraph</a:t>
            </a:r>
            <a:r>
              <a:rPr lang="en-US" sz="3000" dirty="0"/>
              <a:t>, </a:t>
            </a:r>
            <a:r>
              <a:rPr lang="en-US" sz="3000" dirty="0" err="1"/>
              <a:t>ArangoDB</a:t>
            </a:r>
            <a:r>
              <a:rPr lang="en-US" sz="3000" dirty="0"/>
              <a:t>)</a:t>
            </a:r>
          </a:p>
          <a:p>
            <a:endParaRPr lang="fr-FR" dirty="0"/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5CE00A70-AC9F-4500-8F52-53D96EC07B7E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577271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4"/>
          <p:cNvSpPr txBox="1"/>
          <p:nvPr/>
        </p:nvSpPr>
        <p:spPr>
          <a:xfrm>
            <a:off x="5231904" y="2348881"/>
            <a:ext cx="374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Base font: </a:t>
            </a: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Open Sans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Icons: FontAwesome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44"/>
          <p:cNvSpPr/>
          <p:nvPr/>
        </p:nvSpPr>
        <p:spPr>
          <a:xfrm>
            <a:off x="5663952" y="4221088"/>
            <a:ext cx="1080120" cy="43204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65B6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101600" dir="4920000" sx="101000" sy="101000" algn="t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7" name="Google Shape;557;p44"/>
          <p:cNvSpPr/>
          <p:nvPr/>
        </p:nvSpPr>
        <p:spPr>
          <a:xfrm>
            <a:off x="0" y="-6896"/>
            <a:ext cx="335360" cy="6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4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59" name="Google Shape;559;p44"/>
          <p:cNvSpPr txBox="1"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Gadgets, stock, basics</a:t>
            </a:r>
            <a:endParaRPr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2B22F35-E242-45FB-8A7A-363D8C431B27}"/>
              </a:ext>
            </a:extLst>
          </p:cNvPr>
          <p:cNvGrpSpPr/>
          <p:nvPr/>
        </p:nvGrpSpPr>
        <p:grpSpPr>
          <a:xfrm>
            <a:off x="400967" y="912480"/>
            <a:ext cx="98100" cy="4125833"/>
            <a:chOff x="400967" y="1008733"/>
            <a:chExt cx="98100" cy="4125833"/>
          </a:xfrm>
        </p:grpSpPr>
        <p:sp>
          <p:nvSpPr>
            <p:cNvPr id="8" name="Google Shape;399;p39">
              <a:extLst>
                <a:ext uri="{FF2B5EF4-FFF2-40B4-BE49-F238E27FC236}">
                  <a16:creationId xmlns:a16="http://schemas.microsoft.com/office/drawing/2014/main" id="{534FE300-5529-4442-8C57-AE1C6D99CE17}"/>
                </a:ext>
              </a:extLst>
            </p:cNvPr>
            <p:cNvSpPr/>
            <p:nvPr/>
          </p:nvSpPr>
          <p:spPr>
            <a:xfrm>
              <a:off x="400967" y="1008733"/>
              <a:ext cx="98100" cy="2769600"/>
            </a:xfrm>
            <a:prstGeom prst="rect">
              <a:avLst/>
            </a:prstGeom>
            <a:solidFill>
              <a:srgbClr val="C4AD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00;p39">
              <a:extLst>
                <a:ext uri="{FF2B5EF4-FFF2-40B4-BE49-F238E27FC236}">
                  <a16:creationId xmlns:a16="http://schemas.microsoft.com/office/drawing/2014/main" id="{E2B76F37-C2E9-441B-A652-D42819FF27D0}"/>
                </a:ext>
              </a:extLst>
            </p:cNvPr>
            <p:cNvSpPr/>
            <p:nvPr/>
          </p:nvSpPr>
          <p:spPr>
            <a:xfrm>
              <a:off x="400967" y="3778266"/>
              <a:ext cx="98100" cy="1356300"/>
            </a:xfrm>
            <a:prstGeom prst="rect">
              <a:avLst/>
            </a:prstGeom>
            <a:solidFill>
              <a:srgbClr val="D421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9408368" y="6381328"/>
            <a:ext cx="1259632" cy="476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0" y="-6896"/>
            <a:ext cx="335360" cy="69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5700" y="1658191"/>
            <a:ext cx="1309432" cy="639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03" y="887139"/>
            <a:ext cx="1595300" cy="770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5688" y="1043025"/>
            <a:ext cx="1925200" cy="398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0960" y="5419468"/>
            <a:ext cx="1925191" cy="55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0952" y="1475175"/>
            <a:ext cx="936217" cy="93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74748" y="2676840"/>
            <a:ext cx="1114081" cy="127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 descr="NPR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1720" y="3205883"/>
            <a:ext cx="1553785" cy="514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48786" y="3428989"/>
            <a:ext cx="1474247" cy="537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11">
            <a:alphaModFix/>
          </a:blip>
          <a:srcRect l="53889"/>
          <a:stretch/>
        </p:blipFill>
        <p:spPr>
          <a:xfrm>
            <a:off x="7962382" y="4159593"/>
            <a:ext cx="2006916" cy="1043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20952" y="2469217"/>
            <a:ext cx="2331897" cy="540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259673" y="1043037"/>
            <a:ext cx="1461598" cy="4591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027875" y="5459650"/>
            <a:ext cx="1925200" cy="51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75905" y="2471470"/>
            <a:ext cx="1830040" cy="9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352664" y="3573189"/>
            <a:ext cx="1762125" cy="62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42313" y="4138975"/>
            <a:ext cx="155257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87" name="Google Shape;87;p10"/>
          <p:cNvGrpSpPr/>
          <p:nvPr/>
        </p:nvGrpSpPr>
        <p:grpSpPr>
          <a:xfrm>
            <a:off x="3405704" y="4213000"/>
            <a:ext cx="2439296" cy="936225"/>
            <a:chOff x="3399475" y="4050275"/>
            <a:chExt cx="2477700" cy="1227675"/>
          </a:xfrm>
        </p:grpSpPr>
        <p:pic>
          <p:nvPicPr>
            <p:cNvPr id="88" name="Google Shape;88;p10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3943000" y="4050275"/>
              <a:ext cx="1390650" cy="89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0"/>
            <p:cNvSpPr txBox="1"/>
            <p:nvPr/>
          </p:nvSpPr>
          <p:spPr>
            <a:xfrm>
              <a:off x="3399475" y="4955150"/>
              <a:ext cx="2477700" cy="32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Uppsala University Hospital</a:t>
              </a: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0" name="Google Shape;90;p1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186350" y="1147950"/>
            <a:ext cx="176212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320587" y="1021362"/>
            <a:ext cx="1474251" cy="195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0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203112" y="2712051"/>
            <a:ext cx="1762125" cy="13198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 txBox="1"/>
          <p:nvPr/>
        </p:nvSpPr>
        <p:spPr>
          <a:xfrm>
            <a:off x="10253613" y="1672038"/>
            <a:ext cx="16611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International Olympic Committee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372075" y="5305775"/>
            <a:ext cx="2162700" cy="54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271975" y="3995575"/>
            <a:ext cx="1114075" cy="11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10259675" y="3952626"/>
            <a:ext cx="936225" cy="14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dirty="0"/>
              <a:t>Key references</a:t>
            </a:r>
            <a:endParaRPr dirty="0"/>
          </a:p>
        </p:txBody>
      </p:sp>
      <p:sp>
        <p:nvSpPr>
          <p:cNvPr id="31" name="Google Shape;77;p16">
            <a:extLst>
              <a:ext uri="{FF2B5EF4-FFF2-40B4-BE49-F238E27FC236}">
                <a16:creationId xmlns:a16="http://schemas.microsoft.com/office/drawing/2014/main" id="{52B18A47-976B-498E-97C5-95069AA3BBD0}"/>
              </a:ext>
            </a:extLst>
          </p:cNvPr>
          <p:cNvSpPr txBox="1">
            <a:spLocks/>
          </p:cNvSpPr>
          <p:nvPr/>
        </p:nvSpPr>
        <p:spPr>
          <a:xfrm>
            <a:off x="1558976" y="5965371"/>
            <a:ext cx="9593705" cy="7794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</a:pPr>
            <a:endParaRPr lang="en-US" sz="2200"/>
          </a:p>
          <a:p>
            <a:pPr algn="ctr">
              <a:spcBef>
                <a:spcPts val="800"/>
              </a:spcBef>
            </a:pP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914400" y="136125"/>
            <a:ext cx="10061100" cy="676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757250" y="812925"/>
            <a:ext cx="9753600" cy="579642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2900" dirty="0">
                <a:solidFill>
                  <a:srgbClr val="000000"/>
                </a:solidFill>
              </a:rPr>
              <a:t>Motivation</a:t>
            </a:r>
            <a:endParaRPr sz="29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2900" dirty="0">
                <a:solidFill>
                  <a:srgbClr val="000000"/>
                </a:solidFill>
              </a:rPr>
              <a:t>Our proposal</a:t>
            </a:r>
          </a:p>
          <a:p>
            <a:pPr lvl="1" indent="-406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2900" dirty="0">
                <a:solidFill>
                  <a:srgbClr val="000000"/>
                </a:solidFill>
              </a:rPr>
              <a:t>Mondeca Mappings RDF </a:t>
            </a:r>
            <a:r>
              <a:rPr lang="en-US" sz="2900" dirty="0">
                <a:solidFill>
                  <a:srgbClr val="000000"/>
                </a:solidFill>
                <a:sym typeface="Wingdings" panose="05000000000000000000" pitchFamily="2" charset="2"/>
              </a:rPr>
              <a:t> PG</a:t>
            </a:r>
          </a:p>
          <a:p>
            <a:pPr lvl="1" indent="-406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2900" dirty="0">
                <a:solidFill>
                  <a:srgbClr val="000000"/>
                </a:solidFill>
                <a:sym typeface="Wingdings" panose="05000000000000000000" pitchFamily="2" charset="2"/>
              </a:rPr>
              <a:t>Implementation &amp; Evaluation</a:t>
            </a:r>
          </a:p>
          <a:p>
            <a:pPr lvl="1" indent="-406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2900" dirty="0" err="1">
                <a:solidFill>
                  <a:srgbClr val="000000"/>
                </a:solidFill>
                <a:sym typeface="Wingdings" panose="05000000000000000000" pitchFamily="2" charset="2"/>
              </a:rPr>
              <a:t>KBrowser</a:t>
            </a:r>
            <a:r>
              <a:rPr lang="en-US" sz="2900" dirty="0">
                <a:solidFill>
                  <a:srgbClr val="000000"/>
                </a:solidFill>
                <a:sym typeface="Wingdings" panose="05000000000000000000" pitchFamily="2" charset="2"/>
              </a:rPr>
              <a:t> tool</a:t>
            </a:r>
          </a:p>
          <a:p>
            <a:pPr lvl="1" indent="-4064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Application Use</a:t>
            </a:r>
            <a:r>
              <a:rPr lang="en-US" sz="3200" dirty="0">
                <a:solidFill>
                  <a:srgbClr val="000000"/>
                </a:solidFill>
              </a:rPr>
              <a:t> cases</a:t>
            </a:r>
          </a:p>
          <a:p>
            <a:pPr marL="5080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None/>
            </a:pPr>
            <a:endParaRPr sz="29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en-US" sz="2900" dirty="0">
                <a:solidFill>
                  <a:srgbClr val="000000"/>
                </a:solidFill>
              </a:rPr>
              <a:t>Limitations</a:t>
            </a:r>
            <a:endParaRPr sz="2900" dirty="0">
              <a:solidFill>
                <a:srgbClr val="000000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Open Sans"/>
              <a:buChar char="●"/>
            </a:pPr>
            <a:r>
              <a:rPr lang="en-US" sz="2900" dirty="0">
                <a:solidFill>
                  <a:srgbClr val="000000"/>
                </a:solidFill>
              </a:rPr>
              <a:t>Conclusions</a:t>
            </a:r>
            <a:endParaRPr sz="29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77;p16">
            <a:extLst>
              <a:ext uri="{FF2B5EF4-FFF2-40B4-BE49-F238E27FC236}">
                <a16:creationId xmlns:a16="http://schemas.microsoft.com/office/drawing/2014/main" id="{9BF2ED03-B9A3-4D67-8C90-C8F2B7D2CBA3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4AE58CC-EF28-4544-83FB-A9D27B0829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32FD57-F3B4-4A69-9E24-4F670876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dirty="0"/>
              <a:t>RDF                                              vs     Property Graph (PG) </a:t>
            </a:r>
            <a:endParaRPr lang="fr-FR" dirty="0"/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C1C6A864-604B-46F0-B9B3-5C5E1487B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6444841"/>
              </p:ext>
            </p:extLst>
          </p:nvPr>
        </p:nvGraphicFramePr>
        <p:xfrm>
          <a:off x="481263" y="1219200"/>
          <a:ext cx="5614737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7494FE0B-4C22-4071-8F18-834CC5F1FB06}"/>
              </a:ext>
            </a:extLst>
          </p:cNvPr>
          <p:cNvGraphicFramePr/>
          <p:nvPr/>
        </p:nvGraphicFramePr>
        <p:xfrm>
          <a:off x="6536745" y="1278659"/>
          <a:ext cx="48723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Google Shape;77;p16">
            <a:extLst>
              <a:ext uri="{FF2B5EF4-FFF2-40B4-BE49-F238E27FC236}">
                <a16:creationId xmlns:a16="http://schemas.microsoft.com/office/drawing/2014/main" id="{DE751BD9-8FC9-4FCF-A715-9CC492FFF498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91513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6130847-73B2-42A7-AA19-7F4CA001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00" y="1851957"/>
            <a:ext cx="3973943" cy="418629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A64AFB6-3984-4F77-B4BC-5AA676EF7A4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</p:spPr>
        <p:txBody>
          <a:bodyPr wrap="square" anchor="t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5BDC8D-2D9B-45B5-B14E-C7BAA8B3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Graph Database Market Update 2020 - 2021</a:t>
            </a:r>
            <a:endParaRPr lang="fr-FR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8AB319B-2357-4EA7-A9E6-58CFD381FD1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0" y="1081936"/>
            <a:ext cx="4872300" cy="866274"/>
          </a:xfrm>
        </p:spPr>
        <p:txBody>
          <a:bodyPr/>
          <a:lstStyle/>
          <a:p>
            <a:r>
              <a:rPr lang="en-US" dirty="0" err="1"/>
              <a:t>Ontotext</a:t>
            </a:r>
            <a:r>
              <a:rPr lang="en-US" dirty="0"/>
              <a:t> </a:t>
            </a:r>
            <a:r>
              <a:rPr lang="en-US" dirty="0" err="1"/>
              <a:t>GraphDB</a:t>
            </a:r>
            <a:r>
              <a:rPr lang="en-US" dirty="0"/>
              <a:t> is the champion for RDF database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8F68E26-388C-4804-BC24-C5855B0B3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02" y="1932166"/>
            <a:ext cx="4262698" cy="3988275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3DA1BC-2B10-4C6E-A813-46F64B15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521" y="1049852"/>
            <a:ext cx="4872300" cy="802105"/>
          </a:xfrm>
        </p:spPr>
        <p:txBody>
          <a:bodyPr/>
          <a:lstStyle/>
          <a:p>
            <a:r>
              <a:rPr lang="en-US" dirty="0"/>
              <a:t>Neo4J is the leader for PG database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161FCAC-20DB-4EC4-95F6-5BD089B94A02}"/>
              </a:ext>
            </a:extLst>
          </p:cNvPr>
          <p:cNvSpPr txBox="1">
            <a:spLocks/>
          </p:cNvSpPr>
          <p:nvPr/>
        </p:nvSpPr>
        <p:spPr>
          <a:xfrm>
            <a:off x="541910" y="5919771"/>
            <a:ext cx="10426389" cy="41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76200" indent="0">
              <a:buNone/>
            </a:pPr>
            <a:r>
              <a:rPr lang="en-US" sz="1600" dirty="0"/>
              <a:t>Bloor Research </a:t>
            </a:r>
            <a:r>
              <a:rPr lang="en-US" sz="1600" i="1" dirty="0"/>
              <a:t>- https://www.bloorresearch.com/technology/graph-databases/#vendorlandscape</a:t>
            </a:r>
          </a:p>
        </p:txBody>
      </p:sp>
      <p:sp>
        <p:nvSpPr>
          <p:cNvPr id="16" name="Google Shape;77;p16">
            <a:extLst>
              <a:ext uri="{FF2B5EF4-FFF2-40B4-BE49-F238E27FC236}">
                <a16:creationId xmlns:a16="http://schemas.microsoft.com/office/drawing/2014/main" id="{E5D19BB1-4F4D-4C19-A4F8-B94BEE59F50D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856296-53DE-4C1C-999D-E8E6F313F0C8}"/>
              </a:ext>
            </a:extLst>
          </p:cNvPr>
          <p:cNvSpPr/>
          <p:nvPr/>
        </p:nvSpPr>
        <p:spPr>
          <a:xfrm>
            <a:off x="4626863" y="1675520"/>
            <a:ext cx="1019957" cy="592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55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592AA0-A93D-4B89-826E-DBEAD5541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4C9F4E6-D736-4CE7-905A-496DF364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65" y="2494313"/>
            <a:ext cx="11073814" cy="1933308"/>
          </a:xfrm>
        </p:spPr>
        <p:txBody>
          <a:bodyPr/>
          <a:lstStyle/>
          <a:p>
            <a:r>
              <a:rPr lang="en-US" sz="3600" dirty="0"/>
              <a:t>How to use a PG database (aka Neo4J) to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publish</a:t>
            </a:r>
            <a:r>
              <a:rPr lang="en-US" sz="3600" dirty="0"/>
              <a:t> and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visualize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Knowledge Graphs </a:t>
            </a:r>
            <a:r>
              <a:rPr lang="en-US" sz="3600" dirty="0"/>
              <a:t>on the </a:t>
            </a:r>
            <a:r>
              <a:rPr lang="en-US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Web</a:t>
            </a:r>
            <a:r>
              <a:rPr lang="en-US" sz="3600" dirty="0"/>
              <a:t>?</a:t>
            </a:r>
            <a:endParaRPr lang="fr-FR" sz="3600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891A47D7-E6BE-453F-88DE-BDD6DB7B7C40}"/>
              </a:ext>
            </a:extLst>
          </p:cNvPr>
          <p:cNvSpPr txBox="1">
            <a:spLocks/>
          </p:cNvSpPr>
          <p:nvPr/>
        </p:nvSpPr>
        <p:spPr>
          <a:xfrm>
            <a:off x="1037975" y="136125"/>
            <a:ext cx="100611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500"/>
              <a:buFont typeface="Open Sans"/>
              <a:buNone/>
              <a:defRPr sz="19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Our main business use case</a:t>
            </a:r>
            <a:endParaRPr lang="fr-FR" dirty="0"/>
          </a:p>
        </p:txBody>
      </p:sp>
      <p:sp>
        <p:nvSpPr>
          <p:cNvPr id="10" name="Google Shape;77;p16">
            <a:extLst>
              <a:ext uri="{FF2B5EF4-FFF2-40B4-BE49-F238E27FC236}">
                <a16:creationId xmlns:a16="http://schemas.microsoft.com/office/drawing/2014/main" id="{033F6690-13A9-4470-AE9E-737CB8A7F964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97337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A39F17-6CED-4FC1-9739-ABDDE53871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03189BC-1414-42D7-9273-5598DB1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1D8805-D8EA-4F2C-A26B-4D1143A50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Mondeca Mappings RDF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PG (Neo4J)</a:t>
            </a:r>
          </a:p>
          <a:p>
            <a:pPr marL="76200" indent="0">
              <a:buNone/>
            </a:pPr>
            <a:endParaRPr lang="en-US" sz="3200" dirty="0"/>
          </a:p>
          <a:p>
            <a:r>
              <a:rPr lang="en-US" sz="3200" dirty="0"/>
              <a:t>Implementation &amp; Evaluation</a:t>
            </a:r>
          </a:p>
          <a:p>
            <a:pPr marL="76200" indent="0">
              <a:buNone/>
            </a:pPr>
            <a:endParaRPr lang="en-US" sz="3200" dirty="0"/>
          </a:p>
          <a:p>
            <a:r>
              <a:rPr lang="en-US" sz="3200" dirty="0" err="1"/>
              <a:t>KBrowser</a:t>
            </a:r>
            <a:r>
              <a:rPr lang="en-US" sz="3200" dirty="0"/>
              <a:t> tool</a:t>
            </a:r>
          </a:p>
          <a:p>
            <a:endParaRPr lang="en-US" sz="3200" dirty="0"/>
          </a:p>
          <a:p>
            <a:r>
              <a:rPr lang="en-US" sz="3200" dirty="0">
                <a:sym typeface="Wingdings" panose="05000000000000000000" pitchFamily="2" charset="2"/>
              </a:rPr>
              <a:t>Application Use</a:t>
            </a:r>
            <a:r>
              <a:rPr lang="en-US" sz="3200" dirty="0"/>
              <a:t> cases</a:t>
            </a:r>
          </a:p>
          <a:p>
            <a:pPr marL="76200" indent="0">
              <a:buNone/>
            </a:pPr>
            <a:endParaRPr lang="en-US" sz="3200" dirty="0"/>
          </a:p>
          <a:p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532E94B-B1C1-450B-BCB5-8A83CED4607D}"/>
              </a:ext>
            </a:extLst>
          </p:cNvPr>
          <p:cNvGrpSpPr/>
          <p:nvPr/>
        </p:nvGrpSpPr>
        <p:grpSpPr>
          <a:xfrm>
            <a:off x="400966" y="1121027"/>
            <a:ext cx="240718" cy="4397456"/>
            <a:chOff x="400967" y="1008733"/>
            <a:chExt cx="98100" cy="4125833"/>
          </a:xfrm>
        </p:grpSpPr>
        <p:sp>
          <p:nvSpPr>
            <p:cNvPr id="5" name="Google Shape;399;p39">
              <a:extLst>
                <a:ext uri="{FF2B5EF4-FFF2-40B4-BE49-F238E27FC236}">
                  <a16:creationId xmlns:a16="http://schemas.microsoft.com/office/drawing/2014/main" id="{EDC20ED9-CA77-44E8-9CC7-6FE4B8C89E2C}"/>
                </a:ext>
              </a:extLst>
            </p:cNvPr>
            <p:cNvSpPr/>
            <p:nvPr/>
          </p:nvSpPr>
          <p:spPr>
            <a:xfrm>
              <a:off x="400967" y="1008733"/>
              <a:ext cx="98100" cy="2769600"/>
            </a:xfrm>
            <a:prstGeom prst="rect">
              <a:avLst/>
            </a:prstGeom>
            <a:solidFill>
              <a:srgbClr val="C4AD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00;p39">
              <a:extLst>
                <a:ext uri="{FF2B5EF4-FFF2-40B4-BE49-F238E27FC236}">
                  <a16:creationId xmlns:a16="http://schemas.microsoft.com/office/drawing/2014/main" id="{7A32391B-1B80-4065-8708-3DA36AED7996}"/>
                </a:ext>
              </a:extLst>
            </p:cNvPr>
            <p:cNvSpPr/>
            <p:nvPr/>
          </p:nvSpPr>
          <p:spPr>
            <a:xfrm>
              <a:off x="400967" y="3778266"/>
              <a:ext cx="98100" cy="1356300"/>
            </a:xfrm>
            <a:prstGeom prst="rect">
              <a:avLst/>
            </a:prstGeom>
            <a:solidFill>
              <a:srgbClr val="D421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77;p16">
            <a:extLst>
              <a:ext uri="{FF2B5EF4-FFF2-40B4-BE49-F238E27FC236}">
                <a16:creationId xmlns:a16="http://schemas.microsoft.com/office/drawing/2014/main" id="{5CACBA4A-C396-4F4D-A7AD-C347CAC14CE1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596381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8A7E60D-810A-4C1F-B2A2-62EA439A82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</p:spPr>
        <p:txBody>
          <a:bodyPr wrap="square" anchor="t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9</a:t>
            </a:fld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5929BED-29DF-43AE-BA95-24AB2B97F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75" y="136125"/>
            <a:ext cx="10061100" cy="676800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Mappings RDF </a:t>
            </a:r>
            <a:r>
              <a:rPr lang="en" dirty="0"/>
              <a:t>→</a:t>
            </a:r>
            <a:r>
              <a:rPr lang="en-US" dirty="0"/>
              <a:t> PG: Node creation</a:t>
            </a:r>
            <a:endParaRPr lang="fr-FR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6C055F-DAC5-4187-8D8E-E87647E72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884" y="1219200"/>
            <a:ext cx="5449816" cy="4876800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/>
              <a:t>Rule 1:</a:t>
            </a:r>
          </a:p>
          <a:p>
            <a:pPr marL="76200" indent="0">
              <a:buNone/>
            </a:pPr>
            <a:r>
              <a:rPr lang="en-US" dirty="0"/>
              <a:t>Subjects of triples are mapped to nodes in Neo4j. A node in Neo4j representing an RDF resource will be labeled </a:t>
            </a:r>
            <a:r>
              <a:rPr lang="en-US" dirty="0">
                <a:latin typeface="Consolas" panose="020B0609020204030204" pitchFamily="49" charset="0"/>
              </a:rPr>
              <a:t>:Resource </a:t>
            </a:r>
            <a:r>
              <a:rPr lang="en-US" dirty="0"/>
              <a:t>and have a property </a:t>
            </a:r>
            <a:r>
              <a:rPr lang="en-US" dirty="0" err="1"/>
              <a:t>uri</a:t>
            </a:r>
            <a:r>
              <a:rPr lang="en-US" dirty="0"/>
              <a:t> with the resource’s URI.</a:t>
            </a:r>
          </a:p>
          <a:p>
            <a:pPr marL="76200" indent="0">
              <a:buNone/>
            </a:pP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(S, P, O) =&gt; (:Resource{value: S, </a:t>
            </a:r>
            <a:r>
              <a:rPr lang="en-US" dirty="0" err="1">
                <a:latin typeface="Consolas" panose="020B0609020204030204" pitchFamily="49" charset="0"/>
              </a:rPr>
              <a:t>kind:uri</a:t>
            </a: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bnode</a:t>
            </a:r>
            <a:r>
              <a:rPr lang="en-US" dirty="0">
                <a:latin typeface="Consolas" panose="020B0609020204030204" pitchFamily="49" charset="0"/>
              </a:rPr>
              <a:t>})</a:t>
            </a:r>
          </a:p>
          <a:p>
            <a:pPr marL="76200" indent="0">
              <a:buNone/>
            </a:pPr>
            <a:r>
              <a:rPr lang="en-US" dirty="0"/>
              <a:t>    &amp;&amp;</a:t>
            </a:r>
          </a:p>
          <a:p>
            <a:pPr marL="76200" indent="0">
              <a:buNone/>
            </a:pPr>
            <a:r>
              <a:rPr lang="en-US" dirty="0">
                <a:latin typeface="Consolas" panose="020B0609020204030204" pitchFamily="49" charset="0"/>
              </a:rPr>
              <a:t>(:Resource{</a:t>
            </a:r>
            <a:r>
              <a:rPr lang="en-US" dirty="0" err="1">
                <a:latin typeface="Consolas" panose="020B0609020204030204" pitchFamily="49" charset="0"/>
              </a:rPr>
              <a:t>value:O</a:t>
            </a:r>
            <a:r>
              <a:rPr lang="en-US" dirty="0">
                <a:latin typeface="Consolas" panose="020B0609020204030204" pitchFamily="49" charset="0"/>
              </a:rPr>
              <a:t>, kind :</a:t>
            </a:r>
            <a:r>
              <a:rPr lang="en-US" dirty="0" err="1">
                <a:latin typeface="Consolas" panose="020B0609020204030204" pitchFamily="49" charset="0"/>
              </a:rPr>
              <a:t>uri</a:t>
            </a:r>
            <a:r>
              <a:rPr lang="en-US" dirty="0">
                <a:latin typeface="Consolas" panose="020B0609020204030204" pitchFamily="49" charset="0"/>
              </a:rPr>
              <a:t>| </a:t>
            </a:r>
            <a:r>
              <a:rPr lang="en-US" dirty="0" err="1">
                <a:latin typeface="Consolas" panose="020B0609020204030204" pitchFamily="49" charset="0"/>
              </a:rPr>
              <a:t>bnode</a:t>
            </a:r>
            <a:r>
              <a:rPr lang="en-US" dirty="0">
                <a:latin typeface="Consolas" panose="020B0609020204030204" pitchFamily="49" charset="0"/>
              </a:rPr>
              <a:t>})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5211D4A-3D57-4CAF-96E1-BA5B7B3CF5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405302" y="1219200"/>
            <a:ext cx="4439161" cy="13956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r>
              <a:rPr lang="fr-F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dbr:Mondeca</a:t>
            </a:r>
            <a:r>
              <a:rPr lang="fr-FR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latin typeface="Consolas" panose="020B0609020204030204" pitchFamily="49" charset="0"/>
              </a:rPr>
              <a:t>rdf:type</a:t>
            </a:r>
            <a:r>
              <a:rPr lang="fr-FR" dirty="0"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dbo:Organisation</a:t>
            </a:r>
            <a:r>
              <a:rPr lang="fr-FR" dirty="0">
                <a:latin typeface="Consolas" panose="020B0609020204030204" pitchFamily="49" charset="0"/>
              </a:rPr>
              <a:t>.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C935EB5-72D3-4330-B0D1-FA873A020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00" y="4790824"/>
            <a:ext cx="3924300" cy="581025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8200A3B-B03D-46AB-ABED-684FC5CC941F}"/>
              </a:ext>
            </a:extLst>
          </p:cNvPr>
          <p:cNvSpPr/>
          <p:nvPr/>
        </p:nvSpPr>
        <p:spPr>
          <a:xfrm>
            <a:off x="8275476" y="2758866"/>
            <a:ext cx="579766" cy="15658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Google Shape;77;p16">
            <a:extLst>
              <a:ext uri="{FF2B5EF4-FFF2-40B4-BE49-F238E27FC236}">
                <a16:creationId xmlns:a16="http://schemas.microsoft.com/office/drawing/2014/main" id="{BD524F83-8803-4A87-8993-8D0877261DF9}"/>
              </a:ext>
            </a:extLst>
          </p:cNvPr>
          <p:cNvSpPr txBox="1">
            <a:spLocks/>
          </p:cNvSpPr>
          <p:nvPr/>
        </p:nvSpPr>
        <p:spPr>
          <a:xfrm>
            <a:off x="1815340" y="6045075"/>
            <a:ext cx="9593705" cy="7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•"/>
              <a:defRPr sz="1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algn="ctr">
              <a:buFont typeface="Open Sans"/>
              <a:buNone/>
            </a:pPr>
            <a:endParaRPr lang="en-US" sz="2200" dirty="0"/>
          </a:p>
          <a:p>
            <a:pPr marL="0" indent="0" algn="ctr">
              <a:buFont typeface="Open Sans"/>
              <a:buNone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SCG Workshop 2021 @</a:t>
            </a:r>
            <a:r>
              <a:rPr lang="en-US" sz="1600" dirty="0">
                <a:solidFill>
                  <a:srgbClr val="2021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SEMANTiCS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Amsterdam – September 6</a:t>
            </a:r>
            <a:r>
              <a:rPr lang="en-US" sz="16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4304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4" grpId="0" animBg="1"/>
    </p:bldLst>
  </p:timing>
</p:sld>
</file>

<file path=ppt/theme/theme1.xml><?xml version="1.0" encoding="utf-8"?>
<a:theme xmlns:a="http://schemas.openxmlformats.org/drawingml/2006/main" name="MondecaTheme">
  <a:themeElements>
    <a:clrScheme name="MondecaColorSet">
      <a:dk1>
        <a:srgbClr val="666666"/>
      </a:dk1>
      <a:lt1>
        <a:srgbClr val="FFFFFF"/>
      </a:lt1>
      <a:dk2>
        <a:srgbClr val="666666"/>
      </a:dk2>
      <a:lt2>
        <a:srgbClr val="CFD8DC"/>
      </a:lt2>
      <a:accent1>
        <a:srgbClr val="FC009B"/>
      </a:accent1>
      <a:accent2>
        <a:srgbClr val="293860"/>
      </a:accent2>
      <a:accent3>
        <a:srgbClr val="302E4F"/>
      </a:accent3>
      <a:accent4>
        <a:srgbClr val="5C5A81"/>
      </a:accent4>
      <a:accent5>
        <a:srgbClr val="5C698A"/>
      </a:accent5>
      <a:accent6>
        <a:srgbClr val="F3F5FA"/>
      </a:accent6>
      <a:hlink>
        <a:srgbClr val="2A5DC4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8963</TotalTime>
  <Words>1511</Words>
  <Application>Microsoft Office PowerPoint</Application>
  <PresentationFormat>Grand écran</PresentationFormat>
  <Paragraphs>223</Paragraphs>
  <Slides>22</Slides>
  <Notes>11</Notes>
  <HiddenSlides>2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Calibri</vt:lpstr>
      <vt:lpstr>Lato</vt:lpstr>
      <vt:lpstr>Open Sans</vt:lpstr>
      <vt:lpstr>Arial</vt:lpstr>
      <vt:lpstr>Roboto</vt:lpstr>
      <vt:lpstr>Consolas</vt:lpstr>
      <vt:lpstr>MondecaTheme</vt:lpstr>
      <vt:lpstr>Knowledge Graph Publication and Browsing Using Neo4J</vt:lpstr>
      <vt:lpstr>About Mondeca</vt:lpstr>
      <vt:lpstr>Key references</vt:lpstr>
      <vt:lpstr>Agenda</vt:lpstr>
      <vt:lpstr>Motivation RDF                                              vs     Property Graph (PG) </vt:lpstr>
      <vt:lpstr>Graph Database Market Update 2020 - 2021</vt:lpstr>
      <vt:lpstr>How to use a PG database (aka Neo4J) to publish and visualize Knowledge Graphs on the Web?</vt:lpstr>
      <vt:lpstr>Our contributions</vt:lpstr>
      <vt:lpstr>Mappings RDF → PG: Node creation</vt:lpstr>
      <vt:lpstr>Mappings RDF → PG:  Datatypes and multilingual information</vt:lpstr>
      <vt:lpstr>Mappings RDF → PG</vt:lpstr>
      <vt:lpstr>Mappings sample visual result  </vt:lpstr>
      <vt:lpstr>Experiment set up: Loading time performance</vt:lpstr>
      <vt:lpstr>Loading time : Results</vt:lpstr>
      <vt:lpstr>KBrowser Architecture overview </vt:lpstr>
      <vt:lpstr>KBrowser Applications: TerMef and French Bioloinc Portal </vt:lpstr>
      <vt:lpstr>Limitations</vt:lpstr>
      <vt:lpstr>Conclusions</vt:lpstr>
      <vt:lpstr>Thank you for your attention!</vt:lpstr>
      <vt:lpstr>Knowledge Graph Publication and Browsing Using Neo4J</vt:lpstr>
      <vt:lpstr>Next steps</vt:lpstr>
      <vt:lpstr>Gadgets, stock, basics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name</dc:title>
  <dc:creator>Ghislain Atemezing</dc:creator>
  <cp:lastModifiedBy>Ghislain Atemezing</cp:lastModifiedBy>
  <cp:revision>14</cp:revision>
  <dcterms:modified xsi:type="dcterms:W3CDTF">2021-09-05T21:15:25Z</dcterms:modified>
</cp:coreProperties>
</file>