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Corbel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Corbel-bold.fntdata"/><Relationship Id="rId10" Type="http://schemas.openxmlformats.org/officeDocument/2006/relationships/slide" Target="slides/slide5.xml"/><Relationship Id="rId21" Type="http://schemas.openxmlformats.org/officeDocument/2006/relationships/font" Target="fonts/Corbel-regular.fntdata"/><Relationship Id="rId13" Type="http://schemas.openxmlformats.org/officeDocument/2006/relationships/slide" Target="slides/slide8.xml"/><Relationship Id="rId24" Type="http://schemas.openxmlformats.org/officeDocument/2006/relationships/font" Target="fonts/Corbel-boldItalic.fntdata"/><Relationship Id="rId12" Type="http://schemas.openxmlformats.org/officeDocument/2006/relationships/slide" Target="slides/slide7.xml"/><Relationship Id="rId23" Type="http://schemas.openxmlformats.org/officeDocument/2006/relationships/font" Target="fonts/Corbel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d6e632890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d6e632890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d6949316a0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gd6949316a0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df1b76aa92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df1b76aa92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ea38fd60a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ea38fd60a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df1b76aa9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df1b76aa9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df1b76aa9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df1b76aa9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d6949316a0_0_16:notes"/>
          <p:cNvSpPr txBox="1"/>
          <p:nvPr>
            <p:ph idx="1" type="body"/>
          </p:nvPr>
        </p:nvSpPr>
        <p:spPr>
          <a:xfrm>
            <a:off x="685787" y="434338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3" name="Google Shape;83;gd6949316a0_0_16:notes"/>
          <p:cNvSpPr/>
          <p:nvPr>
            <p:ph idx="2" type="sldImg"/>
          </p:nvPr>
        </p:nvSpPr>
        <p:spPr>
          <a:xfrm>
            <a:off x="1143141" y="685795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d6949316a0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" name="Google Shape;111;gd6949316a0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d6949316a0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gd6949316a0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d6949316a0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gd6949316a0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d6949316a0_0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sp>
        <p:nvSpPr>
          <p:cNvPr id="187" name="Google Shape;187;gd6949316a0_0_86:notes"/>
          <p:cNvSpPr/>
          <p:nvPr>
            <p:ph idx="2" type="sldImg"/>
          </p:nvPr>
        </p:nvSpPr>
        <p:spPr>
          <a:xfrm>
            <a:off x="685543" y="1143000"/>
            <a:ext cx="54870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d6949316a0_0_4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sp>
        <p:nvSpPr>
          <p:cNvPr id="197" name="Google Shape;197;gd6949316a0_0_440:notes"/>
          <p:cNvSpPr/>
          <p:nvPr>
            <p:ph idx="2" type="sldImg"/>
          </p:nvPr>
        </p:nvSpPr>
        <p:spPr>
          <a:xfrm>
            <a:off x="685543" y="1143000"/>
            <a:ext cx="54870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df1b76aa92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sp>
        <p:nvSpPr>
          <p:cNvPr id="203" name="Google Shape;203;gdf1b76aa92_0_22:notes"/>
          <p:cNvSpPr/>
          <p:nvPr>
            <p:ph idx="2" type="sldImg"/>
          </p:nvPr>
        </p:nvSpPr>
        <p:spPr>
          <a:xfrm>
            <a:off x="685543" y="1143000"/>
            <a:ext cx="54870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d6949316a0_0_4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t/>
            </a:r>
            <a:endParaRPr/>
          </a:p>
        </p:txBody>
      </p:sp>
      <p:sp>
        <p:nvSpPr>
          <p:cNvPr id="215" name="Google Shape;215;gd6949316a0_0_449:notes"/>
          <p:cNvSpPr/>
          <p:nvPr>
            <p:ph idx="2" type="sldImg"/>
          </p:nvPr>
        </p:nvSpPr>
        <p:spPr>
          <a:xfrm>
            <a:off x="685543" y="1143000"/>
            <a:ext cx="54870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172" y="205067"/>
            <a:ext cx="82290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172" y="1203299"/>
            <a:ext cx="8229000" cy="29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OBJECT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title"/>
          </p:nvPr>
        </p:nvSpPr>
        <p:spPr>
          <a:xfrm>
            <a:off x="628650" y="273845"/>
            <a:ext cx="78867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450" lIns="82925" spcFirstLastPara="1" rIns="82925" wrap="square" tIns="4145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600"/>
            </a:lvl9pPr>
          </a:lstStyle>
          <a:p/>
        </p:txBody>
      </p:sp>
      <p:sp>
        <p:nvSpPr>
          <p:cNvPr id="55" name="Google Shape;55;p14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1450" lIns="82925" spcFirstLastPara="1" rIns="82925" wrap="square" tIns="4145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0" type="dt"/>
          </p:nvPr>
        </p:nvSpPr>
        <p:spPr>
          <a:xfrm>
            <a:off x="628650" y="4767264"/>
            <a:ext cx="20574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450" lIns="82925" spcFirstLastPara="1" rIns="82925" wrap="square" tIns="414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4"/>
          <p:cNvSpPr txBox="1"/>
          <p:nvPr>
            <p:ph idx="11" type="ftr"/>
          </p:nvPr>
        </p:nvSpPr>
        <p:spPr>
          <a:xfrm>
            <a:off x="3028950" y="4767264"/>
            <a:ext cx="30861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450" lIns="82925" spcFirstLastPara="1" rIns="82925" wrap="square" tIns="414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6457951" y="4767264"/>
            <a:ext cx="2057400" cy="27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450" lIns="82925" spcFirstLastPara="1" rIns="82925" wrap="square" tIns="41450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3.jp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11.png"/><Relationship Id="rId8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gif"/><Relationship Id="rId4" Type="http://schemas.openxmlformats.org/officeDocument/2006/relationships/hyperlink" Target="https://giphy.com/gifs/BAccmmPOGIAQo" TargetMode="External"/><Relationship Id="rId5" Type="http://schemas.openxmlformats.org/officeDocument/2006/relationships/hyperlink" Target="https://txchnologist.com/post/" TargetMode="External"/><Relationship Id="rId6" Type="http://schemas.openxmlformats.org/officeDocument/2006/relationships/image" Target="../media/image14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gif"/><Relationship Id="rId4" Type="http://schemas.openxmlformats.org/officeDocument/2006/relationships/image" Target="../media/image15.png"/><Relationship Id="rId5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hyperlink" Target="https://devoworm.github.io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/>
        </p:nvSpPr>
        <p:spPr>
          <a:xfrm>
            <a:off x="541250" y="343200"/>
            <a:ext cx="6346200" cy="9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Generative Divergent Integration as a Theory of the Emergent Connectome</a:t>
            </a:r>
            <a:endParaRPr sz="2400"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4" name="Google Shape;64;p15"/>
          <p:cNvSpPr txBox="1"/>
          <p:nvPr/>
        </p:nvSpPr>
        <p:spPr>
          <a:xfrm>
            <a:off x="437325" y="3878588"/>
            <a:ext cx="169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Bradly</a:t>
            </a:r>
            <a:r>
              <a:rPr lang="en" sz="1800"/>
              <a:t> Alicea</a:t>
            </a:r>
            <a:endParaRPr sz="1800"/>
          </a:p>
        </p:txBody>
      </p:sp>
      <p:sp>
        <p:nvSpPr>
          <p:cNvPr id="65" name="Google Shape;65;p15"/>
          <p:cNvSpPr txBox="1"/>
          <p:nvPr/>
        </p:nvSpPr>
        <p:spPr>
          <a:xfrm>
            <a:off x="1451125" y="4340288"/>
            <a:ext cx="1696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@balicea1</a:t>
            </a:r>
            <a:endParaRPr b="1" sz="1800"/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5902" y="4000865"/>
            <a:ext cx="417500" cy="33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5150" y="1322094"/>
            <a:ext cx="2310386" cy="2225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2833" y="1588488"/>
            <a:ext cx="1727792" cy="169252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/>
          <p:nvPr/>
        </p:nvSpPr>
        <p:spPr>
          <a:xfrm>
            <a:off x="4372738" y="3203525"/>
            <a:ext cx="359400" cy="279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5360238" y="3281025"/>
            <a:ext cx="359400" cy="279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/>
          <p:nvPr/>
        </p:nvSpPr>
        <p:spPr>
          <a:xfrm>
            <a:off x="3864350" y="2120425"/>
            <a:ext cx="359400" cy="33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2" name="Google Shape;72;p15"/>
          <p:cNvCxnSpPr/>
          <p:nvPr/>
        </p:nvCxnSpPr>
        <p:spPr>
          <a:xfrm>
            <a:off x="6141975" y="2353825"/>
            <a:ext cx="703200" cy="69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" name="Google Shape;73;p15"/>
          <p:cNvSpPr/>
          <p:nvPr/>
        </p:nvSpPr>
        <p:spPr>
          <a:xfrm>
            <a:off x="4541394" y="1322100"/>
            <a:ext cx="1257900" cy="279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300" y="2272740"/>
            <a:ext cx="2858952" cy="12708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437325" y="1657150"/>
            <a:ext cx="2976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Data Neuroscience Workshop,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Beckman Institute, UIUC</a:t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55075" y="3937775"/>
            <a:ext cx="703200" cy="7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4520993">
            <a:off x="6034378" y="4132121"/>
            <a:ext cx="539753" cy="31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500858">
            <a:off x="6149274" y="4610828"/>
            <a:ext cx="555185" cy="3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974648">
            <a:off x="6357983" y="4298351"/>
            <a:ext cx="498535" cy="27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993586">
            <a:off x="6967819" y="4271171"/>
            <a:ext cx="887027" cy="329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4"/>
          <p:cNvSpPr txBox="1"/>
          <p:nvPr>
            <p:ph type="title"/>
          </p:nvPr>
        </p:nvSpPr>
        <p:spPr>
          <a:xfrm>
            <a:off x="628650" y="335025"/>
            <a:ext cx="78867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450" lIns="82925" spcFirstLastPara="1" rIns="82925" wrap="square" tIns="414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" sz="2800"/>
              <a:t>Generative Divergent Integration</a:t>
            </a:r>
            <a:endParaRPr b="1" sz="2800"/>
          </a:p>
        </p:txBody>
      </p:sp>
      <p:sp>
        <p:nvSpPr>
          <p:cNvPr id="225" name="Google Shape;225;p24"/>
          <p:cNvSpPr/>
          <p:nvPr/>
        </p:nvSpPr>
        <p:spPr>
          <a:xfrm>
            <a:off x="1453663" y="1638525"/>
            <a:ext cx="1754700" cy="11391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4"/>
          <p:cNvSpPr/>
          <p:nvPr/>
        </p:nvSpPr>
        <p:spPr>
          <a:xfrm>
            <a:off x="1534763" y="2054325"/>
            <a:ext cx="155400" cy="155400"/>
          </a:xfrm>
          <a:prstGeom prst="ellipse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4"/>
          <p:cNvSpPr/>
          <p:nvPr/>
        </p:nvSpPr>
        <p:spPr>
          <a:xfrm>
            <a:off x="1887463" y="2367825"/>
            <a:ext cx="155400" cy="155400"/>
          </a:xfrm>
          <a:prstGeom prst="ellipse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4"/>
          <p:cNvSpPr/>
          <p:nvPr/>
        </p:nvSpPr>
        <p:spPr>
          <a:xfrm>
            <a:off x="1963513" y="1874525"/>
            <a:ext cx="155400" cy="155400"/>
          </a:xfrm>
          <a:prstGeom prst="ellipse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4"/>
          <p:cNvSpPr/>
          <p:nvPr/>
        </p:nvSpPr>
        <p:spPr>
          <a:xfrm>
            <a:off x="2309125" y="2192975"/>
            <a:ext cx="155400" cy="155400"/>
          </a:xfrm>
          <a:prstGeom prst="ellipse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4"/>
          <p:cNvSpPr/>
          <p:nvPr/>
        </p:nvSpPr>
        <p:spPr>
          <a:xfrm>
            <a:off x="2667113" y="1919075"/>
            <a:ext cx="155400" cy="155400"/>
          </a:xfrm>
          <a:prstGeom prst="ellipse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24"/>
          <p:cNvSpPr/>
          <p:nvPr/>
        </p:nvSpPr>
        <p:spPr>
          <a:xfrm>
            <a:off x="2920338" y="2171325"/>
            <a:ext cx="155400" cy="155400"/>
          </a:xfrm>
          <a:prstGeom prst="ellipse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4"/>
          <p:cNvSpPr/>
          <p:nvPr/>
        </p:nvSpPr>
        <p:spPr>
          <a:xfrm>
            <a:off x="2583088" y="2447375"/>
            <a:ext cx="155400" cy="155400"/>
          </a:xfrm>
          <a:prstGeom prst="ellipse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4"/>
          <p:cNvSpPr/>
          <p:nvPr/>
        </p:nvSpPr>
        <p:spPr>
          <a:xfrm>
            <a:off x="2316200" y="1751225"/>
            <a:ext cx="155400" cy="155400"/>
          </a:xfrm>
          <a:prstGeom prst="ellipse">
            <a:avLst/>
          </a:prstGeom>
          <a:solidFill>
            <a:srgbClr val="6D9E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4"/>
          <p:cNvSpPr/>
          <p:nvPr/>
        </p:nvSpPr>
        <p:spPr>
          <a:xfrm>
            <a:off x="5830688" y="1614300"/>
            <a:ext cx="1754700" cy="11391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4"/>
          <p:cNvSpPr/>
          <p:nvPr/>
        </p:nvSpPr>
        <p:spPr>
          <a:xfrm>
            <a:off x="5911788" y="2030100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4"/>
          <p:cNvSpPr/>
          <p:nvPr/>
        </p:nvSpPr>
        <p:spPr>
          <a:xfrm>
            <a:off x="6000513" y="2235075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4"/>
          <p:cNvSpPr/>
          <p:nvPr/>
        </p:nvSpPr>
        <p:spPr>
          <a:xfrm>
            <a:off x="6301488" y="1745300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4"/>
          <p:cNvSpPr/>
          <p:nvPr/>
        </p:nvSpPr>
        <p:spPr>
          <a:xfrm>
            <a:off x="6706138" y="1775475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4"/>
          <p:cNvSpPr/>
          <p:nvPr/>
        </p:nvSpPr>
        <p:spPr>
          <a:xfrm>
            <a:off x="6330363" y="2495700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4"/>
          <p:cNvSpPr/>
          <p:nvPr/>
        </p:nvSpPr>
        <p:spPr>
          <a:xfrm>
            <a:off x="6567088" y="2537400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4"/>
          <p:cNvSpPr/>
          <p:nvPr/>
        </p:nvSpPr>
        <p:spPr>
          <a:xfrm>
            <a:off x="6301488" y="2120500"/>
            <a:ext cx="155400" cy="155400"/>
          </a:xfrm>
          <a:prstGeom prst="ellipse">
            <a:avLst/>
          </a:prstGeom>
          <a:solidFill>
            <a:srgbClr val="A2C4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4"/>
          <p:cNvSpPr/>
          <p:nvPr/>
        </p:nvSpPr>
        <p:spPr>
          <a:xfrm>
            <a:off x="6477838" y="2327100"/>
            <a:ext cx="155400" cy="155400"/>
          </a:xfrm>
          <a:prstGeom prst="ellipse">
            <a:avLst/>
          </a:prstGeom>
          <a:solidFill>
            <a:srgbClr val="A2C4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4"/>
          <p:cNvSpPr/>
          <p:nvPr/>
        </p:nvSpPr>
        <p:spPr>
          <a:xfrm>
            <a:off x="6927563" y="1735600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4"/>
          <p:cNvSpPr/>
          <p:nvPr/>
        </p:nvSpPr>
        <p:spPr>
          <a:xfrm>
            <a:off x="6633238" y="1972575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4"/>
          <p:cNvSpPr/>
          <p:nvPr/>
        </p:nvSpPr>
        <p:spPr>
          <a:xfrm>
            <a:off x="6161738" y="1932900"/>
            <a:ext cx="155400" cy="155400"/>
          </a:xfrm>
          <a:prstGeom prst="ellipse">
            <a:avLst/>
          </a:prstGeom>
          <a:solidFill>
            <a:srgbClr val="A2C4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4"/>
          <p:cNvSpPr/>
          <p:nvPr/>
        </p:nvSpPr>
        <p:spPr>
          <a:xfrm>
            <a:off x="7288613" y="2006913"/>
            <a:ext cx="155400" cy="155400"/>
          </a:xfrm>
          <a:prstGeom prst="ellipse">
            <a:avLst/>
          </a:prstGeom>
          <a:solidFill>
            <a:srgbClr val="A2C4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4"/>
          <p:cNvSpPr/>
          <p:nvPr/>
        </p:nvSpPr>
        <p:spPr>
          <a:xfrm>
            <a:off x="7144213" y="1842000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4"/>
          <p:cNvSpPr/>
          <p:nvPr/>
        </p:nvSpPr>
        <p:spPr>
          <a:xfrm>
            <a:off x="6971013" y="2452175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4"/>
          <p:cNvSpPr/>
          <p:nvPr/>
        </p:nvSpPr>
        <p:spPr>
          <a:xfrm>
            <a:off x="7164338" y="2337600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4"/>
          <p:cNvSpPr/>
          <p:nvPr/>
        </p:nvSpPr>
        <p:spPr>
          <a:xfrm>
            <a:off x="6934700" y="2206138"/>
            <a:ext cx="155400" cy="155400"/>
          </a:xfrm>
          <a:prstGeom prst="ellipse">
            <a:avLst/>
          </a:prstGeom>
          <a:solidFill>
            <a:srgbClr val="A2C4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1" name="Google Shape;251;p24"/>
          <p:cNvCxnSpPr/>
          <p:nvPr/>
        </p:nvCxnSpPr>
        <p:spPr>
          <a:xfrm>
            <a:off x="2386488" y="2265850"/>
            <a:ext cx="265500" cy="265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" name="Google Shape;252;p24"/>
          <p:cNvCxnSpPr/>
          <p:nvPr/>
        </p:nvCxnSpPr>
        <p:spPr>
          <a:xfrm>
            <a:off x="2733738" y="1995450"/>
            <a:ext cx="265500" cy="265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3" name="Google Shape;253;p24"/>
          <p:cNvCxnSpPr/>
          <p:nvPr/>
        </p:nvCxnSpPr>
        <p:spPr>
          <a:xfrm flipH="1" rot="10800000">
            <a:off x="2031263" y="1830525"/>
            <a:ext cx="364200" cy="126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4" name="Google Shape;254;p24"/>
          <p:cNvCxnSpPr/>
          <p:nvPr/>
        </p:nvCxnSpPr>
        <p:spPr>
          <a:xfrm>
            <a:off x="2389588" y="1830550"/>
            <a:ext cx="348900" cy="168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5" name="Google Shape;255;p24"/>
          <p:cNvCxnSpPr/>
          <p:nvPr/>
        </p:nvCxnSpPr>
        <p:spPr>
          <a:xfrm>
            <a:off x="6232638" y="2006925"/>
            <a:ext cx="151200" cy="192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6" name="Google Shape;256;p24"/>
          <p:cNvCxnSpPr/>
          <p:nvPr/>
        </p:nvCxnSpPr>
        <p:spPr>
          <a:xfrm>
            <a:off x="6382638" y="2198050"/>
            <a:ext cx="179700" cy="215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7" name="Google Shape;257;p24"/>
          <p:cNvCxnSpPr/>
          <p:nvPr/>
        </p:nvCxnSpPr>
        <p:spPr>
          <a:xfrm>
            <a:off x="5989763" y="2106150"/>
            <a:ext cx="90600" cy="209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8" name="Google Shape;258;p24"/>
          <p:cNvCxnSpPr/>
          <p:nvPr/>
        </p:nvCxnSpPr>
        <p:spPr>
          <a:xfrm flipH="1" rot="10800000">
            <a:off x="5989738" y="2009750"/>
            <a:ext cx="247500" cy="100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9" name="Google Shape;259;p24"/>
          <p:cNvCxnSpPr/>
          <p:nvPr/>
        </p:nvCxnSpPr>
        <p:spPr>
          <a:xfrm flipH="1" rot="10800000">
            <a:off x="6237238" y="1815950"/>
            <a:ext cx="143100" cy="193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0" name="Google Shape;260;p24"/>
          <p:cNvCxnSpPr/>
          <p:nvPr/>
        </p:nvCxnSpPr>
        <p:spPr>
          <a:xfrm flipH="1" rot="10800000">
            <a:off x="7052963" y="2406300"/>
            <a:ext cx="190500" cy="127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24"/>
          <p:cNvCxnSpPr/>
          <p:nvPr/>
        </p:nvCxnSpPr>
        <p:spPr>
          <a:xfrm>
            <a:off x="6406463" y="2570725"/>
            <a:ext cx="243000" cy="44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24"/>
          <p:cNvCxnSpPr/>
          <p:nvPr/>
        </p:nvCxnSpPr>
        <p:spPr>
          <a:xfrm flipH="1" rot="10800000">
            <a:off x="6406463" y="2412325"/>
            <a:ext cx="154800" cy="158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3" name="Google Shape;263;p24"/>
          <p:cNvCxnSpPr/>
          <p:nvPr/>
        </p:nvCxnSpPr>
        <p:spPr>
          <a:xfrm rot="10800000">
            <a:off x="6562613" y="2411050"/>
            <a:ext cx="89100" cy="206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4" name="Google Shape;264;p24"/>
          <p:cNvCxnSpPr/>
          <p:nvPr/>
        </p:nvCxnSpPr>
        <p:spPr>
          <a:xfrm flipH="1" rot="10800000">
            <a:off x="7010088" y="2077950"/>
            <a:ext cx="363300" cy="208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5" name="Google Shape;265;p24"/>
          <p:cNvCxnSpPr/>
          <p:nvPr/>
        </p:nvCxnSpPr>
        <p:spPr>
          <a:xfrm rot="10800000">
            <a:off x="7219638" y="1921775"/>
            <a:ext cx="154800" cy="159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6" name="Google Shape;266;p24"/>
          <p:cNvCxnSpPr/>
          <p:nvPr/>
        </p:nvCxnSpPr>
        <p:spPr>
          <a:xfrm flipH="1">
            <a:off x="6782713" y="1813475"/>
            <a:ext cx="225000" cy="40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7" name="Google Shape;267;p24"/>
          <p:cNvCxnSpPr/>
          <p:nvPr/>
        </p:nvCxnSpPr>
        <p:spPr>
          <a:xfrm rot="10800000">
            <a:off x="7006563" y="1814550"/>
            <a:ext cx="216600" cy="109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8" name="Google Shape;268;p24"/>
          <p:cNvCxnSpPr/>
          <p:nvPr/>
        </p:nvCxnSpPr>
        <p:spPr>
          <a:xfrm flipH="1">
            <a:off x="6706463" y="1852775"/>
            <a:ext cx="79800" cy="208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9" name="Google Shape;269;p24"/>
          <p:cNvCxnSpPr/>
          <p:nvPr/>
        </p:nvCxnSpPr>
        <p:spPr>
          <a:xfrm>
            <a:off x="7010913" y="2283950"/>
            <a:ext cx="43200" cy="252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0" name="Google Shape;270;p24"/>
          <p:cNvCxnSpPr/>
          <p:nvPr/>
        </p:nvCxnSpPr>
        <p:spPr>
          <a:xfrm rot="10800000">
            <a:off x="7014863" y="2282500"/>
            <a:ext cx="227400" cy="126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1" name="Google Shape;271;p24"/>
          <p:cNvSpPr/>
          <p:nvPr/>
        </p:nvSpPr>
        <p:spPr>
          <a:xfrm>
            <a:off x="6430825" y="1921775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4"/>
          <p:cNvSpPr/>
          <p:nvPr/>
        </p:nvSpPr>
        <p:spPr>
          <a:xfrm>
            <a:off x="6589188" y="1624900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4"/>
          <p:cNvSpPr/>
          <p:nvPr/>
        </p:nvSpPr>
        <p:spPr>
          <a:xfrm>
            <a:off x="7373388" y="2162325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24"/>
          <p:cNvSpPr/>
          <p:nvPr/>
        </p:nvSpPr>
        <p:spPr>
          <a:xfrm>
            <a:off x="6843513" y="1932900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4"/>
          <p:cNvSpPr/>
          <p:nvPr/>
        </p:nvSpPr>
        <p:spPr>
          <a:xfrm>
            <a:off x="6733663" y="2401200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4"/>
          <p:cNvSpPr/>
          <p:nvPr/>
        </p:nvSpPr>
        <p:spPr>
          <a:xfrm>
            <a:off x="7014863" y="2026450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4"/>
          <p:cNvSpPr/>
          <p:nvPr/>
        </p:nvSpPr>
        <p:spPr>
          <a:xfrm>
            <a:off x="6647875" y="2237125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4"/>
          <p:cNvSpPr/>
          <p:nvPr/>
        </p:nvSpPr>
        <p:spPr>
          <a:xfrm>
            <a:off x="6486138" y="2120500"/>
            <a:ext cx="155400" cy="155400"/>
          </a:xfrm>
          <a:prstGeom prst="ellipse">
            <a:avLst/>
          </a:prstGeom>
          <a:solidFill>
            <a:srgbClr val="6FA8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9" name="Google Shape;279;p24"/>
          <p:cNvCxnSpPr/>
          <p:nvPr/>
        </p:nvCxnSpPr>
        <p:spPr>
          <a:xfrm>
            <a:off x="6786263" y="1852775"/>
            <a:ext cx="133500" cy="159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0" name="Google Shape;280;p24"/>
          <p:cNvCxnSpPr/>
          <p:nvPr/>
        </p:nvCxnSpPr>
        <p:spPr>
          <a:xfrm flipH="1">
            <a:off x="6918425" y="1815200"/>
            <a:ext cx="86100" cy="1995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1" name="Google Shape;281;p24"/>
          <p:cNvCxnSpPr/>
          <p:nvPr/>
        </p:nvCxnSpPr>
        <p:spPr>
          <a:xfrm>
            <a:off x="6666013" y="1699175"/>
            <a:ext cx="122700" cy="153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2" name="Google Shape;282;p24"/>
          <p:cNvCxnSpPr/>
          <p:nvPr/>
        </p:nvCxnSpPr>
        <p:spPr>
          <a:xfrm flipH="1">
            <a:off x="6563663" y="2053975"/>
            <a:ext cx="146400" cy="144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3" name="Google Shape;283;p24"/>
          <p:cNvCxnSpPr/>
          <p:nvPr/>
        </p:nvCxnSpPr>
        <p:spPr>
          <a:xfrm flipH="1">
            <a:off x="7009463" y="2101600"/>
            <a:ext cx="82800" cy="186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4" name="Google Shape;284;p24"/>
          <p:cNvCxnSpPr/>
          <p:nvPr/>
        </p:nvCxnSpPr>
        <p:spPr>
          <a:xfrm flipH="1">
            <a:off x="7091213" y="1927775"/>
            <a:ext cx="134400" cy="173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5" name="Google Shape;285;p24"/>
          <p:cNvCxnSpPr/>
          <p:nvPr/>
        </p:nvCxnSpPr>
        <p:spPr>
          <a:xfrm>
            <a:off x="6921988" y="2011125"/>
            <a:ext cx="171600" cy="95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6" name="Google Shape;286;p24"/>
          <p:cNvCxnSpPr/>
          <p:nvPr/>
        </p:nvCxnSpPr>
        <p:spPr>
          <a:xfrm rot="10800000">
            <a:off x="7370788" y="2078025"/>
            <a:ext cx="84600" cy="161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7" name="Google Shape;287;p24"/>
          <p:cNvCxnSpPr/>
          <p:nvPr/>
        </p:nvCxnSpPr>
        <p:spPr>
          <a:xfrm>
            <a:off x="6379063" y="1813475"/>
            <a:ext cx="129900" cy="185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8" name="Google Shape;288;p24"/>
          <p:cNvCxnSpPr/>
          <p:nvPr/>
        </p:nvCxnSpPr>
        <p:spPr>
          <a:xfrm>
            <a:off x="6508838" y="1998025"/>
            <a:ext cx="202200" cy="60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9" name="Google Shape;289;p24"/>
          <p:cNvCxnSpPr/>
          <p:nvPr/>
        </p:nvCxnSpPr>
        <p:spPr>
          <a:xfrm>
            <a:off x="6507663" y="1996825"/>
            <a:ext cx="58200" cy="2013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24"/>
          <p:cNvCxnSpPr/>
          <p:nvPr/>
        </p:nvCxnSpPr>
        <p:spPr>
          <a:xfrm rot="10800000">
            <a:off x="6724813" y="2312225"/>
            <a:ext cx="92400" cy="169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1" name="Google Shape;291;p24"/>
          <p:cNvCxnSpPr/>
          <p:nvPr/>
        </p:nvCxnSpPr>
        <p:spPr>
          <a:xfrm flipH="1">
            <a:off x="6650388" y="2477850"/>
            <a:ext cx="169200" cy="1359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2" name="Google Shape;292;p24"/>
          <p:cNvCxnSpPr/>
          <p:nvPr/>
        </p:nvCxnSpPr>
        <p:spPr>
          <a:xfrm rot="10800000">
            <a:off x="6563813" y="2192925"/>
            <a:ext cx="165300" cy="121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3" name="Google Shape;293;p24"/>
          <p:cNvCxnSpPr/>
          <p:nvPr/>
        </p:nvCxnSpPr>
        <p:spPr>
          <a:xfrm flipH="1">
            <a:off x="6567113" y="2311150"/>
            <a:ext cx="160800" cy="101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4" name="Google Shape;294;p24"/>
          <p:cNvCxnSpPr/>
          <p:nvPr/>
        </p:nvCxnSpPr>
        <p:spPr>
          <a:xfrm rot="10800000">
            <a:off x="6381438" y="2196900"/>
            <a:ext cx="189300" cy="24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5" name="Google Shape;295;p24"/>
          <p:cNvSpPr txBox="1"/>
          <p:nvPr/>
        </p:nvSpPr>
        <p:spPr>
          <a:xfrm>
            <a:off x="1453663" y="1101263"/>
            <a:ext cx="175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8-cell example</a:t>
            </a:r>
            <a:endParaRPr/>
          </a:p>
        </p:txBody>
      </p:sp>
      <p:sp>
        <p:nvSpPr>
          <p:cNvPr id="296" name="Google Shape;296;p24"/>
          <p:cNvSpPr txBox="1"/>
          <p:nvPr/>
        </p:nvSpPr>
        <p:spPr>
          <a:xfrm>
            <a:off x="5789538" y="1101263"/>
            <a:ext cx="175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24</a:t>
            </a:r>
            <a:r>
              <a:rPr lang="en"/>
              <a:t>-cell example</a:t>
            </a:r>
            <a:endParaRPr/>
          </a:p>
        </p:txBody>
      </p:sp>
      <p:sp>
        <p:nvSpPr>
          <p:cNvPr id="297" name="Google Shape;297;p24"/>
          <p:cNvSpPr txBox="1"/>
          <p:nvPr/>
        </p:nvSpPr>
        <p:spPr>
          <a:xfrm>
            <a:off x="628650" y="3102250"/>
            <a:ext cx="37566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Embryo network only. Connections between nodes: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all developmental cells (blue), &lt; distance </a:t>
            </a:r>
            <a:r>
              <a:rPr i="1" lang="en"/>
              <a:t>t</a:t>
            </a:r>
            <a:r>
              <a:rPr lang="en"/>
              <a:t> (threshold) between cell centroids.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Sparse connectivity due to larger cell size.</a:t>
            </a:r>
            <a:endParaRPr/>
          </a:p>
        </p:txBody>
      </p:sp>
      <p:sp>
        <p:nvSpPr>
          <p:cNvPr id="298" name="Google Shape;298;p24"/>
          <p:cNvSpPr txBox="1"/>
          <p:nvPr/>
        </p:nvSpPr>
        <p:spPr>
          <a:xfrm>
            <a:off x="4826800" y="3102250"/>
            <a:ext cx="37566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Embryo and Neuronal network. Connections between nodes: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all developmental cells (blue), &lt; distance </a:t>
            </a:r>
            <a:r>
              <a:rPr i="1" lang="en"/>
              <a:t>t</a:t>
            </a:r>
            <a:r>
              <a:rPr lang="en"/>
              <a:t> (threshold) between cell centroids.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neurons (green) that share gap junctions.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9389" y="284900"/>
            <a:ext cx="3157812" cy="4573701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5"/>
          <p:cNvSpPr txBox="1"/>
          <p:nvPr/>
        </p:nvSpPr>
        <p:spPr>
          <a:xfrm flipH="1">
            <a:off x="443475" y="4356775"/>
            <a:ext cx="483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Alicea, </a:t>
            </a:r>
            <a:r>
              <a:rPr i="1" lang="en" sz="1200"/>
              <a:t>Frontiers in Cellular Neuroscience</a:t>
            </a:r>
            <a:r>
              <a:rPr lang="en" sz="1200"/>
              <a:t>, 14, 524791. (2020).</a:t>
            </a:r>
            <a:endParaRPr sz="1200"/>
          </a:p>
        </p:txBody>
      </p:sp>
      <p:sp>
        <p:nvSpPr>
          <p:cNvPr id="305" name="Google Shape;305;p25"/>
          <p:cNvSpPr txBox="1"/>
          <p:nvPr/>
        </p:nvSpPr>
        <p:spPr>
          <a:xfrm>
            <a:off x="443475" y="417400"/>
            <a:ext cx="4832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First-player Dynamics in Connectome Formation</a:t>
            </a:r>
            <a:endParaRPr b="1" sz="1800"/>
          </a:p>
        </p:txBody>
      </p:sp>
      <p:sp>
        <p:nvSpPr>
          <p:cNvPr id="306" name="Google Shape;306;p25"/>
          <p:cNvSpPr txBox="1"/>
          <p:nvPr/>
        </p:nvSpPr>
        <p:spPr>
          <a:xfrm>
            <a:off x="443475" y="1335413"/>
            <a:ext cx="48321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Analysis of developmental synaptic connectivity data in </a:t>
            </a:r>
            <a:r>
              <a:rPr i="1" lang="en" sz="1800"/>
              <a:t>C. elegans</a:t>
            </a:r>
            <a:r>
              <a:rPr lang="en" sz="1800"/>
              <a:t>. </a:t>
            </a:r>
            <a:r>
              <a:rPr lang="en" sz="1800"/>
              <a:t>Define connectogenetic strategies.</a:t>
            </a:r>
            <a:endParaRPr sz="18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potential pre- and post-synaptic relationships.</a:t>
            </a:r>
            <a:endParaRPr sz="18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yield various strategies for establishing connections.</a:t>
            </a:r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6"/>
          <p:cNvSpPr txBox="1"/>
          <p:nvPr/>
        </p:nvSpPr>
        <p:spPr>
          <a:xfrm>
            <a:off x="775350" y="1289850"/>
            <a:ext cx="75933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process of increasing connectivity in development is as follows:</a:t>
            </a:r>
            <a:endParaRPr sz="18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cells divide and migrate, connectivity increases.</a:t>
            </a:r>
            <a:endParaRPr sz="18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cell migration enriches local communities and cliques.</a:t>
            </a:r>
            <a:endParaRPr sz="18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function of cells diverges (differentiation), two interconnected networks emerge.</a:t>
            </a:r>
            <a:endParaRPr sz="1800"/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interconnected networks provide weak ties (functional interdependencies) between emerging tissues.</a:t>
            </a:r>
            <a:endParaRPr sz="1800"/>
          </a:p>
        </p:txBody>
      </p:sp>
      <p:sp>
        <p:nvSpPr>
          <p:cNvPr id="312" name="Google Shape;312;p26"/>
          <p:cNvSpPr txBox="1"/>
          <p:nvPr/>
        </p:nvSpPr>
        <p:spPr>
          <a:xfrm>
            <a:off x="2081550" y="452800"/>
            <a:ext cx="4980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chemeClr val="dk1"/>
                </a:solidFill>
              </a:rPr>
              <a:t>Density-Bifurcation Model</a:t>
            </a:r>
            <a:endParaRPr sz="2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7"/>
          <p:cNvSpPr/>
          <p:nvPr/>
        </p:nvSpPr>
        <p:spPr>
          <a:xfrm>
            <a:off x="1835975" y="3842550"/>
            <a:ext cx="1659600" cy="2553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8" name="Google Shape;318;p27"/>
          <p:cNvSpPr txBox="1"/>
          <p:nvPr/>
        </p:nvSpPr>
        <p:spPr>
          <a:xfrm>
            <a:off x="4270500" y="587363"/>
            <a:ext cx="44739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Divergent Integration As Hyper-lineage Tree </a:t>
            </a:r>
            <a:endParaRPr b="1" sz="24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Hypergraph of Embryogenesis and Connectogenesis</a:t>
            </a:r>
            <a:endParaRPr/>
          </a:p>
        </p:txBody>
      </p:sp>
      <p:sp>
        <p:nvSpPr>
          <p:cNvPr id="319" name="Google Shape;319;p27"/>
          <p:cNvSpPr/>
          <p:nvPr/>
        </p:nvSpPr>
        <p:spPr>
          <a:xfrm>
            <a:off x="2416600" y="4173550"/>
            <a:ext cx="276000" cy="183000"/>
          </a:xfrm>
          <a:prstGeom prst="ellipse">
            <a:avLst/>
          </a:prstGeom>
          <a:solidFill>
            <a:srgbClr val="EFEFE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7"/>
          <p:cNvSpPr/>
          <p:nvPr/>
        </p:nvSpPr>
        <p:spPr>
          <a:xfrm>
            <a:off x="2416600" y="4484750"/>
            <a:ext cx="198300" cy="127500"/>
          </a:xfrm>
          <a:prstGeom prst="ellipse">
            <a:avLst/>
          </a:prstGeom>
          <a:solidFill>
            <a:srgbClr val="EFEFE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7"/>
          <p:cNvSpPr/>
          <p:nvPr/>
        </p:nvSpPr>
        <p:spPr>
          <a:xfrm>
            <a:off x="2378825" y="4740450"/>
            <a:ext cx="91500" cy="91500"/>
          </a:xfrm>
          <a:prstGeom prst="ellipse">
            <a:avLst/>
          </a:prstGeom>
          <a:solidFill>
            <a:srgbClr val="EFEFE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7"/>
          <p:cNvSpPr/>
          <p:nvPr/>
        </p:nvSpPr>
        <p:spPr>
          <a:xfrm>
            <a:off x="2736500" y="3681600"/>
            <a:ext cx="276000" cy="127500"/>
          </a:xfrm>
          <a:prstGeom prst="ellipse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7"/>
          <p:cNvSpPr/>
          <p:nvPr/>
        </p:nvSpPr>
        <p:spPr>
          <a:xfrm>
            <a:off x="2714450" y="3945575"/>
            <a:ext cx="91500" cy="91500"/>
          </a:xfrm>
          <a:prstGeom prst="ellipse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7"/>
          <p:cNvSpPr/>
          <p:nvPr/>
        </p:nvSpPr>
        <p:spPr>
          <a:xfrm>
            <a:off x="2903950" y="3258825"/>
            <a:ext cx="276000" cy="183000"/>
          </a:xfrm>
          <a:prstGeom prst="ellipse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7"/>
          <p:cNvSpPr/>
          <p:nvPr/>
        </p:nvSpPr>
        <p:spPr>
          <a:xfrm>
            <a:off x="3092363" y="2773650"/>
            <a:ext cx="276000" cy="183000"/>
          </a:xfrm>
          <a:prstGeom prst="ellipse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7"/>
          <p:cNvSpPr/>
          <p:nvPr/>
        </p:nvSpPr>
        <p:spPr>
          <a:xfrm>
            <a:off x="2286575" y="3887250"/>
            <a:ext cx="276000" cy="1830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7"/>
          <p:cNvSpPr/>
          <p:nvPr/>
        </p:nvSpPr>
        <p:spPr>
          <a:xfrm>
            <a:off x="2188000" y="3561050"/>
            <a:ext cx="320100" cy="228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7"/>
          <p:cNvSpPr/>
          <p:nvPr/>
        </p:nvSpPr>
        <p:spPr>
          <a:xfrm>
            <a:off x="2017225" y="3097775"/>
            <a:ext cx="457200" cy="365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9" name="Google Shape;329;p27"/>
          <p:cNvCxnSpPr/>
          <p:nvPr/>
        </p:nvCxnSpPr>
        <p:spPr>
          <a:xfrm>
            <a:off x="696375" y="1228675"/>
            <a:ext cx="0" cy="15777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330" name="Google Shape;330;p27"/>
          <p:cNvSpPr/>
          <p:nvPr/>
        </p:nvSpPr>
        <p:spPr>
          <a:xfrm>
            <a:off x="3249063" y="2053650"/>
            <a:ext cx="320100" cy="228600"/>
          </a:xfrm>
          <a:prstGeom prst="ellipse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7"/>
          <p:cNvSpPr txBox="1"/>
          <p:nvPr/>
        </p:nvSpPr>
        <p:spPr>
          <a:xfrm>
            <a:off x="411550" y="3755300"/>
            <a:ext cx="136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8-cell embryo</a:t>
            </a:r>
            <a:endParaRPr/>
          </a:p>
        </p:txBody>
      </p:sp>
      <p:cxnSp>
        <p:nvCxnSpPr>
          <p:cNvPr id="332" name="Google Shape;332;p27"/>
          <p:cNvCxnSpPr>
            <a:stCxn id="320" idx="4"/>
            <a:endCxn id="321" idx="7"/>
          </p:cNvCxnSpPr>
          <p:nvPr/>
        </p:nvCxnSpPr>
        <p:spPr>
          <a:xfrm flipH="1">
            <a:off x="2456950" y="4612250"/>
            <a:ext cx="58800" cy="141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3" name="Google Shape;333;p27"/>
          <p:cNvCxnSpPr>
            <a:stCxn id="319" idx="4"/>
          </p:cNvCxnSpPr>
          <p:nvPr/>
        </p:nvCxnSpPr>
        <p:spPr>
          <a:xfrm flipH="1">
            <a:off x="2525200" y="4356550"/>
            <a:ext cx="29400" cy="128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4" name="Google Shape;334;p27"/>
          <p:cNvCxnSpPr>
            <a:stCxn id="323" idx="4"/>
            <a:endCxn id="319" idx="7"/>
          </p:cNvCxnSpPr>
          <p:nvPr/>
        </p:nvCxnSpPr>
        <p:spPr>
          <a:xfrm flipH="1">
            <a:off x="2652200" y="4037075"/>
            <a:ext cx="108000" cy="163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5" name="Google Shape;335;p27"/>
          <p:cNvCxnSpPr>
            <a:stCxn id="326" idx="4"/>
            <a:endCxn id="319" idx="1"/>
          </p:cNvCxnSpPr>
          <p:nvPr/>
        </p:nvCxnSpPr>
        <p:spPr>
          <a:xfrm>
            <a:off x="2424575" y="4070250"/>
            <a:ext cx="32400" cy="130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6" name="Google Shape;336;p27"/>
          <p:cNvCxnSpPr>
            <a:endCxn id="323" idx="7"/>
          </p:cNvCxnSpPr>
          <p:nvPr/>
        </p:nvCxnSpPr>
        <p:spPr>
          <a:xfrm flipH="1">
            <a:off x="2792550" y="3809875"/>
            <a:ext cx="89700" cy="149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7" name="Google Shape;337;p27"/>
          <p:cNvSpPr txBox="1"/>
          <p:nvPr/>
        </p:nvSpPr>
        <p:spPr>
          <a:xfrm>
            <a:off x="2293775" y="3827700"/>
            <a:ext cx="26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7</a:t>
            </a:r>
            <a:endParaRPr sz="800"/>
          </a:p>
        </p:txBody>
      </p:sp>
      <p:cxnSp>
        <p:nvCxnSpPr>
          <p:cNvPr id="338" name="Google Shape;338;p27"/>
          <p:cNvCxnSpPr>
            <a:stCxn id="324" idx="4"/>
          </p:cNvCxnSpPr>
          <p:nvPr/>
        </p:nvCxnSpPr>
        <p:spPr>
          <a:xfrm flipH="1">
            <a:off x="2922850" y="3441825"/>
            <a:ext cx="119100" cy="237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9" name="Google Shape;339;p27"/>
          <p:cNvSpPr txBox="1"/>
          <p:nvPr/>
        </p:nvSpPr>
        <p:spPr>
          <a:xfrm>
            <a:off x="2423800" y="4111150"/>
            <a:ext cx="27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4</a:t>
            </a:r>
            <a:endParaRPr sz="800"/>
          </a:p>
        </p:txBody>
      </p:sp>
      <p:sp>
        <p:nvSpPr>
          <p:cNvPr id="340" name="Google Shape;340;p27"/>
          <p:cNvSpPr txBox="1"/>
          <p:nvPr/>
        </p:nvSpPr>
        <p:spPr>
          <a:xfrm>
            <a:off x="2760188" y="3837413"/>
            <a:ext cx="26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1</a:t>
            </a:r>
            <a:endParaRPr sz="800"/>
          </a:p>
        </p:txBody>
      </p:sp>
      <p:sp>
        <p:nvSpPr>
          <p:cNvPr id="341" name="Google Shape;341;p27"/>
          <p:cNvSpPr txBox="1"/>
          <p:nvPr/>
        </p:nvSpPr>
        <p:spPr>
          <a:xfrm>
            <a:off x="2146600" y="4656750"/>
            <a:ext cx="26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1</a:t>
            </a:r>
            <a:endParaRPr sz="800"/>
          </a:p>
        </p:txBody>
      </p:sp>
      <p:sp>
        <p:nvSpPr>
          <p:cNvPr id="342" name="Google Shape;342;p27"/>
          <p:cNvSpPr txBox="1"/>
          <p:nvPr/>
        </p:nvSpPr>
        <p:spPr>
          <a:xfrm rot="-5400000">
            <a:off x="-148275" y="1817425"/>
            <a:ext cx="128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TIME</a:t>
            </a:r>
            <a:endParaRPr b="1"/>
          </a:p>
        </p:txBody>
      </p:sp>
      <p:sp>
        <p:nvSpPr>
          <p:cNvPr id="343" name="Google Shape;343;p27"/>
          <p:cNvSpPr txBox="1"/>
          <p:nvPr/>
        </p:nvSpPr>
        <p:spPr>
          <a:xfrm>
            <a:off x="4493825" y="3724825"/>
            <a:ext cx="4075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Stem (developmental) cells can move across subgraphs (ovals, </a:t>
            </a:r>
            <a:r>
              <a:rPr i="1" lang="en"/>
              <a:t>n</a:t>
            </a:r>
            <a:r>
              <a:rPr lang="en"/>
              <a:t> = size of network), but terminally differentiated cells cannot.</a:t>
            </a:r>
            <a:endParaRPr/>
          </a:p>
        </p:txBody>
      </p:sp>
      <p:sp>
        <p:nvSpPr>
          <p:cNvPr id="344" name="Google Shape;344;p27"/>
          <p:cNvSpPr txBox="1"/>
          <p:nvPr/>
        </p:nvSpPr>
        <p:spPr>
          <a:xfrm>
            <a:off x="3359575" y="2354213"/>
            <a:ext cx="72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GERM </a:t>
            </a:r>
            <a:endParaRPr b="1"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LINE</a:t>
            </a:r>
            <a:endParaRPr b="1" sz="1000"/>
          </a:p>
        </p:txBody>
      </p:sp>
      <p:sp>
        <p:nvSpPr>
          <p:cNvPr id="345" name="Google Shape;345;p27"/>
          <p:cNvSpPr txBox="1"/>
          <p:nvPr/>
        </p:nvSpPr>
        <p:spPr>
          <a:xfrm>
            <a:off x="2188000" y="3521475"/>
            <a:ext cx="32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14</a:t>
            </a:r>
            <a:endParaRPr sz="800"/>
          </a:p>
        </p:txBody>
      </p:sp>
      <p:sp>
        <p:nvSpPr>
          <p:cNvPr id="346" name="Google Shape;346;p27"/>
          <p:cNvSpPr txBox="1"/>
          <p:nvPr/>
        </p:nvSpPr>
        <p:spPr>
          <a:xfrm>
            <a:off x="2085775" y="3126713"/>
            <a:ext cx="32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28</a:t>
            </a:r>
            <a:endParaRPr sz="800"/>
          </a:p>
        </p:txBody>
      </p:sp>
      <p:cxnSp>
        <p:nvCxnSpPr>
          <p:cNvPr id="347" name="Google Shape;347;p27"/>
          <p:cNvCxnSpPr/>
          <p:nvPr/>
        </p:nvCxnSpPr>
        <p:spPr>
          <a:xfrm>
            <a:off x="2365700" y="3792950"/>
            <a:ext cx="25800" cy="96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8" name="Google Shape;348;p27"/>
          <p:cNvCxnSpPr/>
          <p:nvPr/>
        </p:nvCxnSpPr>
        <p:spPr>
          <a:xfrm>
            <a:off x="2291850" y="3464675"/>
            <a:ext cx="25500" cy="96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9" name="Google Shape;349;p27"/>
          <p:cNvSpPr txBox="1"/>
          <p:nvPr/>
        </p:nvSpPr>
        <p:spPr>
          <a:xfrm>
            <a:off x="2564500" y="4394600"/>
            <a:ext cx="26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2</a:t>
            </a:r>
            <a:endParaRPr sz="800"/>
          </a:p>
        </p:txBody>
      </p:sp>
      <p:cxnSp>
        <p:nvCxnSpPr>
          <p:cNvPr id="350" name="Google Shape;350;p27"/>
          <p:cNvCxnSpPr/>
          <p:nvPr/>
        </p:nvCxnSpPr>
        <p:spPr>
          <a:xfrm flipH="1">
            <a:off x="3103950" y="2955075"/>
            <a:ext cx="102300" cy="312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1" name="Google Shape;351;p27"/>
          <p:cNvCxnSpPr>
            <a:stCxn id="330" idx="4"/>
          </p:cNvCxnSpPr>
          <p:nvPr/>
        </p:nvCxnSpPr>
        <p:spPr>
          <a:xfrm flipH="1">
            <a:off x="3249213" y="2282250"/>
            <a:ext cx="159900" cy="492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2" name="Google Shape;352;p27"/>
          <p:cNvCxnSpPr>
            <a:stCxn id="353" idx="4"/>
          </p:cNvCxnSpPr>
          <p:nvPr/>
        </p:nvCxnSpPr>
        <p:spPr>
          <a:xfrm flipH="1">
            <a:off x="3442738" y="1764775"/>
            <a:ext cx="99900" cy="288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4" name="Google Shape;354;p27"/>
          <p:cNvSpPr txBox="1"/>
          <p:nvPr/>
        </p:nvSpPr>
        <p:spPr>
          <a:xfrm>
            <a:off x="2736488" y="3602750"/>
            <a:ext cx="26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2</a:t>
            </a:r>
            <a:endParaRPr sz="800"/>
          </a:p>
        </p:txBody>
      </p:sp>
      <p:sp>
        <p:nvSpPr>
          <p:cNvPr id="355" name="Google Shape;355;p27"/>
          <p:cNvSpPr txBox="1"/>
          <p:nvPr/>
        </p:nvSpPr>
        <p:spPr>
          <a:xfrm>
            <a:off x="2911150" y="3196425"/>
            <a:ext cx="276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4</a:t>
            </a:r>
            <a:endParaRPr sz="800"/>
          </a:p>
        </p:txBody>
      </p:sp>
      <p:sp>
        <p:nvSpPr>
          <p:cNvPr id="356" name="Google Shape;356;p27"/>
          <p:cNvSpPr/>
          <p:nvPr/>
        </p:nvSpPr>
        <p:spPr>
          <a:xfrm>
            <a:off x="2435150" y="2642663"/>
            <a:ext cx="276000" cy="1275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7"/>
          <p:cNvSpPr txBox="1"/>
          <p:nvPr/>
        </p:nvSpPr>
        <p:spPr>
          <a:xfrm>
            <a:off x="3099563" y="2715713"/>
            <a:ext cx="26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6</a:t>
            </a:r>
            <a:endParaRPr sz="800"/>
          </a:p>
        </p:txBody>
      </p:sp>
      <p:sp>
        <p:nvSpPr>
          <p:cNvPr id="358" name="Google Shape;358;p27"/>
          <p:cNvSpPr txBox="1"/>
          <p:nvPr/>
        </p:nvSpPr>
        <p:spPr>
          <a:xfrm>
            <a:off x="3249075" y="2014050"/>
            <a:ext cx="32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12</a:t>
            </a:r>
            <a:endParaRPr sz="800"/>
          </a:p>
        </p:txBody>
      </p:sp>
      <p:sp>
        <p:nvSpPr>
          <p:cNvPr id="359" name="Google Shape;359;p27"/>
          <p:cNvSpPr txBox="1"/>
          <p:nvPr/>
        </p:nvSpPr>
        <p:spPr>
          <a:xfrm>
            <a:off x="3394463" y="1435375"/>
            <a:ext cx="32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24</a:t>
            </a:r>
            <a:endParaRPr sz="800"/>
          </a:p>
        </p:txBody>
      </p:sp>
      <p:cxnSp>
        <p:nvCxnSpPr>
          <p:cNvPr id="360" name="Google Shape;360;p27"/>
          <p:cNvCxnSpPr/>
          <p:nvPr/>
        </p:nvCxnSpPr>
        <p:spPr>
          <a:xfrm flipH="1">
            <a:off x="2334750" y="2770925"/>
            <a:ext cx="199800" cy="345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1" name="Google Shape;361;p27"/>
          <p:cNvSpPr/>
          <p:nvPr/>
        </p:nvSpPr>
        <p:spPr>
          <a:xfrm>
            <a:off x="1835975" y="3071488"/>
            <a:ext cx="1659600" cy="4371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362" name="Google Shape;362;p27"/>
          <p:cNvCxnSpPr/>
          <p:nvPr/>
        </p:nvCxnSpPr>
        <p:spPr>
          <a:xfrm>
            <a:off x="1912450" y="2712975"/>
            <a:ext cx="235500" cy="408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3" name="Google Shape;363;p27"/>
          <p:cNvSpPr txBox="1"/>
          <p:nvPr/>
        </p:nvSpPr>
        <p:spPr>
          <a:xfrm>
            <a:off x="411550" y="3051875"/>
            <a:ext cx="136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32</a:t>
            </a:r>
            <a:r>
              <a:rPr lang="en"/>
              <a:t>-cell embryo</a:t>
            </a:r>
            <a:endParaRPr/>
          </a:p>
        </p:txBody>
      </p:sp>
      <p:sp>
        <p:nvSpPr>
          <p:cNvPr id="364" name="Google Shape;364;p27"/>
          <p:cNvSpPr/>
          <p:nvPr/>
        </p:nvSpPr>
        <p:spPr>
          <a:xfrm>
            <a:off x="1245188" y="1136925"/>
            <a:ext cx="457200" cy="365700"/>
          </a:xfrm>
          <a:prstGeom prst="ellipse">
            <a:avLst/>
          </a:prstGeom>
          <a:solidFill>
            <a:srgbClr val="F9CB9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5" name="Google Shape;365;p27"/>
          <p:cNvCxnSpPr/>
          <p:nvPr/>
        </p:nvCxnSpPr>
        <p:spPr>
          <a:xfrm flipH="1">
            <a:off x="3579575" y="557150"/>
            <a:ext cx="206100" cy="978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366" name="Google Shape;366;p27"/>
          <p:cNvSpPr txBox="1"/>
          <p:nvPr/>
        </p:nvSpPr>
        <p:spPr>
          <a:xfrm>
            <a:off x="1237700" y="1161025"/>
            <a:ext cx="436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190</a:t>
            </a:r>
            <a:endParaRPr sz="800"/>
          </a:p>
        </p:txBody>
      </p:sp>
      <p:sp>
        <p:nvSpPr>
          <p:cNvPr id="367" name="Google Shape;367;p27"/>
          <p:cNvSpPr/>
          <p:nvPr/>
        </p:nvSpPr>
        <p:spPr>
          <a:xfrm>
            <a:off x="1658063" y="2350025"/>
            <a:ext cx="457200" cy="365700"/>
          </a:xfrm>
          <a:prstGeom prst="ellipse">
            <a:avLst/>
          </a:prstGeom>
          <a:solidFill>
            <a:srgbClr val="F9CB9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8" name="Google Shape;368;p27"/>
          <p:cNvCxnSpPr>
            <a:stCxn id="369" idx="2"/>
          </p:cNvCxnSpPr>
          <p:nvPr/>
        </p:nvCxnSpPr>
        <p:spPr>
          <a:xfrm flipH="1">
            <a:off x="2564488" y="2220250"/>
            <a:ext cx="130800" cy="425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0" name="Google Shape;370;p27"/>
          <p:cNvSpPr txBox="1"/>
          <p:nvPr/>
        </p:nvSpPr>
        <p:spPr>
          <a:xfrm>
            <a:off x="1726613" y="2378975"/>
            <a:ext cx="32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48</a:t>
            </a:r>
            <a:endParaRPr sz="800"/>
          </a:p>
        </p:txBody>
      </p:sp>
      <p:sp>
        <p:nvSpPr>
          <p:cNvPr id="371" name="Google Shape;371;p27"/>
          <p:cNvSpPr/>
          <p:nvPr/>
        </p:nvSpPr>
        <p:spPr>
          <a:xfrm>
            <a:off x="2466688" y="1883500"/>
            <a:ext cx="457200" cy="3657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7"/>
          <p:cNvSpPr txBox="1"/>
          <p:nvPr/>
        </p:nvSpPr>
        <p:spPr>
          <a:xfrm>
            <a:off x="2535238" y="1912450"/>
            <a:ext cx="32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50</a:t>
            </a:r>
            <a:endParaRPr sz="800"/>
          </a:p>
        </p:txBody>
      </p:sp>
      <p:cxnSp>
        <p:nvCxnSpPr>
          <p:cNvPr id="372" name="Google Shape;372;p27"/>
          <p:cNvCxnSpPr/>
          <p:nvPr/>
        </p:nvCxnSpPr>
        <p:spPr>
          <a:xfrm flipH="1" rot="10800000">
            <a:off x="1983075" y="2087500"/>
            <a:ext cx="487200" cy="281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3" name="Google Shape;373;p27"/>
          <p:cNvSpPr txBox="1"/>
          <p:nvPr/>
        </p:nvSpPr>
        <p:spPr>
          <a:xfrm>
            <a:off x="2438751" y="2558200"/>
            <a:ext cx="26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3</a:t>
            </a:r>
            <a:endParaRPr sz="800"/>
          </a:p>
        </p:txBody>
      </p:sp>
      <p:sp>
        <p:nvSpPr>
          <p:cNvPr id="374" name="Google Shape;374;p27"/>
          <p:cNvSpPr txBox="1"/>
          <p:nvPr/>
        </p:nvSpPr>
        <p:spPr>
          <a:xfrm>
            <a:off x="2193648" y="178925"/>
            <a:ext cx="1361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/>
              <a:t>CONNECTOME</a:t>
            </a:r>
            <a:endParaRPr b="1" sz="1200"/>
          </a:p>
        </p:txBody>
      </p:sp>
      <p:sp>
        <p:nvSpPr>
          <p:cNvPr id="375" name="Google Shape;375;p27"/>
          <p:cNvSpPr/>
          <p:nvPr/>
        </p:nvSpPr>
        <p:spPr>
          <a:xfrm>
            <a:off x="1560013" y="1747650"/>
            <a:ext cx="457200" cy="365700"/>
          </a:xfrm>
          <a:prstGeom prst="ellipse">
            <a:avLst/>
          </a:prstGeom>
          <a:solidFill>
            <a:srgbClr val="F9CB9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7"/>
          <p:cNvSpPr txBox="1"/>
          <p:nvPr/>
        </p:nvSpPr>
        <p:spPr>
          <a:xfrm>
            <a:off x="1575875" y="1779075"/>
            <a:ext cx="457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194</a:t>
            </a:r>
            <a:endParaRPr sz="800"/>
          </a:p>
        </p:txBody>
      </p:sp>
      <p:cxnSp>
        <p:nvCxnSpPr>
          <p:cNvPr id="377" name="Google Shape;377;p27"/>
          <p:cNvCxnSpPr/>
          <p:nvPr/>
        </p:nvCxnSpPr>
        <p:spPr>
          <a:xfrm>
            <a:off x="1810825" y="2110925"/>
            <a:ext cx="25200" cy="24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8" name="Google Shape;378;p27"/>
          <p:cNvSpPr txBox="1"/>
          <p:nvPr/>
        </p:nvSpPr>
        <p:spPr>
          <a:xfrm>
            <a:off x="802401" y="2014050"/>
            <a:ext cx="902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EMBRYO</a:t>
            </a:r>
            <a:endParaRPr b="1"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NETWORK</a:t>
            </a:r>
            <a:endParaRPr b="1" sz="1000"/>
          </a:p>
        </p:txBody>
      </p:sp>
      <p:sp>
        <p:nvSpPr>
          <p:cNvPr id="379" name="Google Shape;379;p27"/>
          <p:cNvSpPr/>
          <p:nvPr/>
        </p:nvSpPr>
        <p:spPr>
          <a:xfrm>
            <a:off x="2714438" y="1351675"/>
            <a:ext cx="320100" cy="228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7"/>
          <p:cNvSpPr txBox="1"/>
          <p:nvPr/>
        </p:nvSpPr>
        <p:spPr>
          <a:xfrm>
            <a:off x="2714450" y="1312075"/>
            <a:ext cx="32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26</a:t>
            </a:r>
            <a:endParaRPr sz="800"/>
          </a:p>
        </p:txBody>
      </p:sp>
      <p:cxnSp>
        <p:nvCxnSpPr>
          <p:cNvPr id="381" name="Google Shape;381;p27"/>
          <p:cNvCxnSpPr/>
          <p:nvPr/>
        </p:nvCxnSpPr>
        <p:spPr>
          <a:xfrm flipH="1">
            <a:off x="2778488" y="1580275"/>
            <a:ext cx="84000" cy="313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2" name="Google Shape;382;p27"/>
          <p:cNvCxnSpPr>
            <a:stCxn id="380" idx="1"/>
          </p:cNvCxnSpPr>
          <p:nvPr/>
        </p:nvCxnSpPr>
        <p:spPr>
          <a:xfrm flipH="1">
            <a:off x="1967450" y="1465975"/>
            <a:ext cx="747000" cy="347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3" name="Google Shape;383;p27"/>
          <p:cNvCxnSpPr/>
          <p:nvPr/>
        </p:nvCxnSpPr>
        <p:spPr>
          <a:xfrm flipH="1">
            <a:off x="1962475" y="1272025"/>
            <a:ext cx="541800" cy="5418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4" name="Google Shape;384;p27"/>
          <p:cNvSpPr/>
          <p:nvPr/>
        </p:nvSpPr>
        <p:spPr>
          <a:xfrm>
            <a:off x="2279963" y="919938"/>
            <a:ext cx="457200" cy="3657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7"/>
          <p:cNvSpPr txBox="1"/>
          <p:nvPr/>
        </p:nvSpPr>
        <p:spPr>
          <a:xfrm>
            <a:off x="2348513" y="948888"/>
            <a:ext cx="32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48</a:t>
            </a:r>
            <a:endParaRPr sz="800"/>
          </a:p>
        </p:txBody>
      </p:sp>
      <p:cxnSp>
        <p:nvCxnSpPr>
          <p:cNvPr id="386" name="Google Shape;386;p27"/>
          <p:cNvCxnSpPr/>
          <p:nvPr/>
        </p:nvCxnSpPr>
        <p:spPr>
          <a:xfrm>
            <a:off x="1555075" y="1492825"/>
            <a:ext cx="79500" cy="297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3" name="Google Shape;353;p27"/>
          <p:cNvSpPr/>
          <p:nvPr/>
        </p:nvSpPr>
        <p:spPr>
          <a:xfrm>
            <a:off x="3382588" y="1536175"/>
            <a:ext cx="320100" cy="228600"/>
          </a:xfrm>
          <a:prstGeom prst="ellipse">
            <a:avLst/>
          </a:prstGeom>
          <a:solidFill>
            <a:srgbClr val="FFF2C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7"/>
          <p:cNvSpPr txBox="1"/>
          <p:nvPr/>
        </p:nvSpPr>
        <p:spPr>
          <a:xfrm>
            <a:off x="3382600" y="1496575"/>
            <a:ext cx="32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24</a:t>
            </a:r>
            <a:endParaRPr sz="800"/>
          </a:p>
        </p:txBody>
      </p:sp>
      <p:cxnSp>
        <p:nvCxnSpPr>
          <p:cNvPr id="388" name="Google Shape;388;p27"/>
          <p:cNvCxnSpPr/>
          <p:nvPr/>
        </p:nvCxnSpPr>
        <p:spPr>
          <a:xfrm flipH="1">
            <a:off x="2956150" y="564225"/>
            <a:ext cx="185700" cy="807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389" name="Google Shape;389;p27"/>
          <p:cNvSpPr/>
          <p:nvPr/>
        </p:nvSpPr>
        <p:spPr>
          <a:xfrm>
            <a:off x="1822763" y="1136925"/>
            <a:ext cx="457200" cy="365700"/>
          </a:xfrm>
          <a:prstGeom prst="ellipse">
            <a:avLst/>
          </a:prstGeom>
          <a:solidFill>
            <a:srgbClr val="F9CB9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7"/>
          <p:cNvSpPr txBox="1"/>
          <p:nvPr/>
        </p:nvSpPr>
        <p:spPr>
          <a:xfrm>
            <a:off x="1822775" y="1165875"/>
            <a:ext cx="457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228</a:t>
            </a:r>
            <a:endParaRPr sz="800"/>
          </a:p>
        </p:txBody>
      </p:sp>
      <p:cxnSp>
        <p:nvCxnSpPr>
          <p:cNvPr id="391" name="Google Shape;391;p27"/>
          <p:cNvCxnSpPr/>
          <p:nvPr/>
        </p:nvCxnSpPr>
        <p:spPr>
          <a:xfrm flipH="1">
            <a:off x="1871675" y="1489425"/>
            <a:ext cx="98700" cy="273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2" name="Google Shape;392;p27"/>
          <p:cNvCxnSpPr/>
          <p:nvPr/>
        </p:nvCxnSpPr>
        <p:spPr>
          <a:xfrm flipH="1">
            <a:off x="1495050" y="543000"/>
            <a:ext cx="40800" cy="594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393" name="Google Shape;393;p27"/>
          <p:cNvCxnSpPr/>
          <p:nvPr/>
        </p:nvCxnSpPr>
        <p:spPr>
          <a:xfrm>
            <a:off x="1606600" y="528850"/>
            <a:ext cx="344700" cy="624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394" name="Google Shape;394;p27"/>
          <p:cNvCxnSpPr/>
          <p:nvPr/>
        </p:nvCxnSpPr>
        <p:spPr>
          <a:xfrm flipH="1">
            <a:off x="1623200" y="543000"/>
            <a:ext cx="436200" cy="6360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395" name="Google Shape;395;p27"/>
          <p:cNvCxnSpPr>
            <a:endCxn id="389" idx="0"/>
          </p:cNvCxnSpPr>
          <p:nvPr/>
        </p:nvCxnSpPr>
        <p:spPr>
          <a:xfrm flipH="1">
            <a:off x="2051363" y="557325"/>
            <a:ext cx="86100" cy="579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396" name="Google Shape;396;p27"/>
          <p:cNvCxnSpPr/>
          <p:nvPr/>
        </p:nvCxnSpPr>
        <p:spPr>
          <a:xfrm flipH="1">
            <a:off x="1655425" y="543000"/>
            <a:ext cx="870900" cy="659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397" name="Google Shape;397;p27"/>
          <p:cNvCxnSpPr/>
          <p:nvPr/>
        </p:nvCxnSpPr>
        <p:spPr>
          <a:xfrm flipH="1">
            <a:off x="1672675" y="550075"/>
            <a:ext cx="1405500" cy="678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398" name="Google Shape;398;p27"/>
          <p:cNvCxnSpPr/>
          <p:nvPr/>
        </p:nvCxnSpPr>
        <p:spPr>
          <a:xfrm>
            <a:off x="2625375" y="557150"/>
            <a:ext cx="306600" cy="802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399" name="Google Shape;399;p27"/>
          <p:cNvCxnSpPr/>
          <p:nvPr/>
        </p:nvCxnSpPr>
        <p:spPr>
          <a:xfrm flipH="1">
            <a:off x="2516325" y="571300"/>
            <a:ext cx="66600" cy="348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triangle"/>
            <a:tailEnd len="med" w="med" type="none"/>
          </a:ln>
        </p:spPr>
      </p:cxnSp>
      <p:cxnSp>
        <p:nvCxnSpPr>
          <p:cNvPr id="400" name="Google Shape;400;p27"/>
          <p:cNvCxnSpPr>
            <a:endCxn id="371" idx="0"/>
          </p:cNvCxnSpPr>
          <p:nvPr/>
        </p:nvCxnSpPr>
        <p:spPr>
          <a:xfrm>
            <a:off x="2565688" y="1285600"/>
            <a:ext cx="129600" cy="597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1" name="Google Shape;401;p27"/>
          <p:cNvSpPr txBox="1"/>
          <p:nvPr/>
        </p:nvSpPr>
        <p:spPr>
          <a:xfrm>
            <a:off x="4493825" y="2310138"/>
            <a:ext cx="4075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LEFT:</a:t>
            </a:r>
            <a:r>
              <a:rPr i="1" lang="en"/>
              <a:t> </a:t>
            </a:r>
            <a:r>
              <a:rPr i="1" lang="en"/>
              <a:t>C. elegans</a:t>
            </a:r>
            <a:r>
              <a:rPr lang="en"/>
              <a:t>-like connectome (deterministic lineage tree, bilateral symmetry).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250" y="1776125"/>
            <a:ext cx="4710292" cy="282617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28"/>
          <p:cNvSpPr txBox="1"/>
          <p:nvPr/>
        </p:nvSpPr>
        <p:spPr>
          <a:xfrm>
            <a:off x="456250" y="4602300"/>
            <a:ext cx="4710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COURTESY:</a:t>
            </a:r>
            <a:r>
              <a:rPr lang="en" sz="1000"/>
              <a:t> </a:t>
            </a:r>
            <a:r>
              <a:rPr lang="en" sz="1000" u="sng">
                <a:solidFill>
                  <a:schemeClr val="hlink"/>
                </a:solidFill>
                <a:hlinkClick r:id="rId4"/>
              </a:rPr>
              <a:t>https://giphy.com/gifs/BAccmmPOGIAQo</a:t>
            </a:r>
            <a:endParaRPr sz="1000"/>
          </a:p>
        </p:txBody>
      </p:sp>
      <p:sp>
        <p:nvSpPr>
          <p:cNvPr id="408" name="Google Shape;408;p28"/>
          <p:cNvSpPr txBox="1"/>
          <p:nvPr/>
        </p:nvSpPr>
        <p:spPr>
          <a:xfrm>
            <a:off x="5397575" y="4329875"/>
            <a:ext cx="3510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COURTESY:</a:t>
            </a:r>
            <a:r>
              <a:rPr lang="en" sz="1000"/>
              <a:t> </a:t>
            </a:r>
            <a:r>
              <a:rPr lang="en" sz="1000" u="sng">
                <a:solidFill>
                  <a:schemeClr val="hlink"/>
                </a:solidFill>
                <a:hlinkClick r:id="rId5"/>
              </a:rPr>
              <a:t>https://txchnologist.com/post/ 109306942500/watching-embryos-develop-from- earliest-moments</a:t>
            </a:r>
            <a:endParaRPr sz="1000"/>
          </a:p>
        </p:txBody>
      </p:sp>
      <p:pic>
        <p:nvPicPr>
          <p:cNvPr id="409" name="Google Shape;40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7575" y="325450"/>
            <a:ext cx="3509926" cy="399332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8"/>
          <p:cNvSpPr txBox="1"/>
          <p:nvPr/>
        </p:nvSpPr>
        <p:spPr>
          <a:xfrm>
            <a:off x="456250" y="390725"/>
            <a:ext cx="4710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Future directions: capturing </a:t>
            </a:r>
            <a:r>
              <a:rPr b="1" lang="en" sz="1800"/>
              <a:t>embryo</a:t>
            </a:r>
            <a:r>
              <a:rPr b="1" lang="en" sz="1800"/>
              <a:t> dynamics</a:t>
            </a:r>
            <a:endParaRPr b="1"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time-series of static embryo networks with spatially-localized differentiation.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9"/>
          <p:cNvSpPr txBox="1"/>
          <p:nvPr/>
        </p:nvSpPr>
        <p:spPr>
          <a:xfrm>
            <a:off x="2534400" y="319575"/>
            <a:ext cx="4075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Thanks for Your Attention</a:t>
            </a:r>
            <a:endParaRPr b="1" sz="2400"/>
          </a:p>
        </p:txBody>
      </p:sp>
      <p:pic>
        <p:nvPicPr>
          <p:cNvPr id="416" name="Google Shape;41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225" y="1244175"/>
            <a:ext cx="5485700" cy="3085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9"/>
          <p:cNvSpPr txBox="1"/>
          <p:nvPr/>
        </p:nvSpPr>
        <p:spPr>
          <a:xfrm>
            <a:off x="513225" y="4428925"/>
            <a:ext cx="5485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COURTESY:</a:t>
            </a:r>
            <a:r>
              <a:rPr lang="en" sz="1000"/>
              <a:t> gfycat user orneryangelicgaur </a:t>
            </a:r>
            <a:endParaRPr sz="1000"/>
          </a:p>
        </p:txBody>
      </p:sp>
      <p:pic>
        <p:nvPicPr>
          <p:cNvPr id="418" name="Google Shape;41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72584" y="1006902"/>
            <a:ext cx="2394491" cy="1356951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9"/>
          <p:cNvSpPr txBox="1"/>
          <p:nvPr/>
        </p:nvSpPr>
        <p:spPr>
          <a:xfrm>
            <a:off x="6275175" y="2436325"/>
            <a:ext cx="258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http://devoworm.weebly.com</a:t>
            </a:r>
            <a:endParaRPr/>
          </a:p>
        </p:txBody>
      </p:sp>
      <p:pic>
        <p:nvPicPr>
          <p:cNvPr id="420" name="Google Shape;42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2667" y="3410675"/>
            <a:ext cx="1959233" cy="135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5965691" y="971751"/>
            <a:ext cx="16218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1" lang="en" sz="2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x</a:t>
            </a:r>
            <a:r>
              <a:rPr b="0" i="0" lang="en" sz="2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</a:t>
            </a:r>
            <a:r>
              <a:rPr b="0" i="1" lang="en" sz="2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y</a:t>
            </a:r>
            <a:r>
              <a:rPr b="0" i="0" lang="en" sz="2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</a:t>
            </a:r>
            <a:r>
              <a:rPr b="0" i="1" lang="en" sz="2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z</a:t>
            </a:r>
            <a:r>
              <a:rPr b="0" i="0" lang="en" sz="2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</a:t>
            </a:r>
            <a:r>
              <a:rPr b="0" i="1" lang="en" sz="2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</a:t>
            </a:r>
            <a:r>
              <a:rPr b="0" i="0" lang="en" sz="2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</a:t>
            </a:r>
            <a:r>
              <a:rPr b="0" i="1" lang="en" sz="2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endParaRPr b="0" i="0" sz="2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6"/>
          <p:cNvSpPr/>
          <p:nvPr/>
        </p:nvSpPr>
        <p:spPr>
          <a:xfrm>
            <a:off x="457172" y="205063"/>
            <a:ext cx="82257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</a:rPr>
              <a:t>Embryo Networks</a:t>
            </a:r>
            <a:endParaRPr i="0" sz="2800" u="none" cap="none" strike="noStrike">
              <a:solidFill>
                <a:srgbClr val="000000"/>
              </a:solidFill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894510" y="1263369"/>
            <a:ext cx="744300" cy="744300"/>
          </a:xfrm>
          <a:prstGeom prst="ellipse">
            <a:avLst/>
          </a:prstGeom>
          <a:solidFill>
            <a:srgbClr val="729FCF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2925" lIns="82925" spcFirstLastPara="1" rIns="82925" wrap="square" tIns="82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2885166" y="1346310"/>
            <a:ext cx="744300" cy="744300"/>
          </a:xfrm>
          <a:prstGeom prst="ellipse">
            <a:avLst/>
          </a:prstGeom>
          <a:solidFill>
            <a:srgbClr val="729FCF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2925" lIns="82925" spcFirstLastPara="1" rIns="82925" wrap="square" tIns="82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6"/>
          <p:cNvSpPr/>
          <p:nvPr/>
        </p:nvSpPr>
        <p:spPr>
          <a:xfrm>
            <a:off x="1889838" y="1926897"/>
            <a:ext cx="744300" cy="744300"/>
          </a:xfrm>
          <a:prstGeom prst="ellipse">
            <a:avLst/>
          </a:prstGeom>
          <a:solidFill>
            <a:srgbClr val="729FCF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2925" lIns="82925" spcFirstLastPara="1" rIns="82925" wrap="square" tIns="82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6"/>
          <p:cNvSpPr/>
          <p:nvPr/>
        </p:nvSpPr>
        <p:spPr>
          <a:xfrm>
            <a:off x="3133998" y="2839250"/>
            <a:ext cx="744300" cy="744300"/>
          </a:xfrm>
          <a:prstGeom prst="ellipse">
            <a:avLst/>
          </a:prstGeom>
          <a:solidFill>
            <a:srgbClr val="729FCF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2925" lIns="82925" spcFirstLastPara="1" rIns="82925" wrap="square" tIns="82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6"/>
          <p:cNvSpPr/>
          <p:nvPr/>
        </p:nvSpPr>
        <p:spPr>
          <a:xfrm>
            <a:off x="2387502" y="3751602"/>
            <a:ext cx="744300" cy="744300"/>
          </a:xfrm>
          <a:prstGeom prst="ellipse">
            <a:avLst/>
          </a:prstGeom>
          <a:solidFill>
            <a:srgbClr val="729FCF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2925" lIns="82925" spcFirstLastPara="1" rIns="82925" wrap="square" tIns="82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6"/>
          <p:cNvSpPr/>
          <p:nvPr/>
        </p:nvSpPr>
        <p:spPr>
          <a:xfrm>
            <a:off x="894510" y="3668661"/>
            <a:ext cx="744300" cy="744300"/>
          </a:xfrm>
          <a:prstGeom prst="ellipse">
            <a:avLst/>
          </a:prstGeom>
          <a:solidFill>
            <a:srgbClr val="729FCF"/>
          </a:solidFill>
          <a:ln cap="flat" cmpd="sng" w="9525">
            <a:solidFill>
              <a:srgbClr val="3465A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2925" lIns="82925" spcFirstLastPara="1" rIns="82925" wrap="square" tIns="82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3" name="Google Shape;93;p16"/>
          <p:cNvCxnSpPr/>
          <p:nvPr/>
        </p:nvCxnSpPr>
        <p:spPr>
          <a:xfrm>
            <a:off x="1215405" y="1573808"/>
            <a:ext cx="1005900" cy="767700"/>
          </a:xfrm>
          <a:prstGeom prst="straightConnector1">
            <a:avLst/>
          </a:prstGeom>
          <a:noFill/>
          <a:ln cap="flat" cmpd="sng" w="45700">
            <a:solidFill>
              <a:srgbClr val="00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94" name="Google Shape;94;p16"/>
          <p:cNvCxnSpPr/>
          <p:nvPr/>
        </p:nvCxnSpPr>
        <p:spPr>
          <a:xfrm flipH="1">
            <a:off x="2221661" y="1619819"/>
            <a:ext cx="1091700" cy="721800"/>
          </a:xfrm>
          <a:prstGeom prst="straightConnector1">
            <a:avLst/>
          </a:prstGeom>
          <a:noFill/>
          <a:ln cap="flat" cmpd="sng" w="45700">
            <a:solidFill>
              <a:srgbClr val="00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95" name="Google Shape;95;p16"/>
          <p:cNvCxnSpPr/>
          <p:nvPr/>
        </p:nvCxnSpPr>
        <p:spPr>
          <a:xfrm>
            <a:off x="3304154" y="1638209"/>
            <a:ext cx="244500" cy="1615500"/>
          </a:xfrm>
          <a:prstGeom prst="straightConnector1">
            <a:avLst/>
          </a:prstGeom>
          <a:noFill/>
          <a:ln cap="flat" cmpd="sng" w="45700">
            <a:solidFill>
              <a:srgbClr val="00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96" name="Google Shape;96;p16"/>
          <p:cNvCxnSpPr/>
          <p:nvPr/>
        </p:nvCxnSpPr>
        <p:spPr>
          <a:xfrm flipH="1" rot="10800000">
            <a:off x="2719278" y="3254007"/>
            <a:ext cx="829500" cy="912300"/>
          </a:xfrm>
          <a:prstGeom prst="straightConnector1">
            <a:avLst/>
          </a:prstGeom>
          <a:noFill/>
          <a:ln cap="flat" cmpd="sng" w="45700">
            <a:solidFill>
              <a:srgbClr val="000000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97" name="Google Shape;97;p16"/>
          <p:cNvSpPr/>
          <p:nvPr/>
        </p:nvSpPr>
        <p:spPr>
          <a:xfrm>
            <a:off x="746730" y="1109757"/>
            <a:ext cx="3232800" cy="3564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2925" lIns="82925" spcFirstLastPara="1" rIns="82925" wrap="square" tIns="82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" name="Google Shape;98;p16"/>
          <p:cNvCxnSpPr/>
          <p:nvPr/>
        </p:nvCxnSpPr>
        <p:spPr>
          <a:xfrm>
            <a:off x="1226286" y="4083366"/>
            <a:ext cx="1492800" cy="83100"/>
          </a:xfrm>
          <a:prstGeom prst="straightConnector1">
            <a:avLst/>
          </a:prstGeom>
          <a:noFill/>
          <a:ln cap="flat" cmpd="sng" w="45700">
            <a:solidFill>
              <a:srgbClr val="000000"/>
            </a:solidFill>
            <a:prstDash val="solid"/>
            <a:round/>
            <a:headEnd len="med" w="med" type="triangle"/>
            <a:tailEnd len="med" w="med" type="triangle"/>
          </a:ln>
        </p:spPr>
      </p:cxnSp>
      <p:cxnSp>
        <p:nvCxnSpPr>
          <p:cNvPr id="99" name="Google Shape;99;p16"/>
          <p:cNvCxnSpPr>
            <a:stCxn id="100" idx="0"/>
          </p:cNvCxnSpPr>
          <p:nvPr/>
        </p:nvCxnSpPr>
        <p:spPr>
          <a:xfrm flipH="1" rot="10800000">
            <a:off x="5170144" y="1697399"/>
            <a:ext cx="1093200" cy="7047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01" name="Google Shape;101;p16"/>
          <p:cNvSpPr/>
          <p:nvPr/>
        </p:nvSpPr>
        <p:spPr>
          <a:xfrm>
            <a:off x="6010424" y="1052161"/>
            <a:ext cx="744300" cy="536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2925" lIns="82925" spcFirstLastPara="1" rIns="82925" wrap="square" tIns="82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6"/>
          <p:cNvSpPr/>
          <p:nvPr/>
        </p:nvSpPr>
        <p:spPr>
          <a:xfrm>
            <a:off x="5708850" y="3096368"/>
            <a:ext cx="16218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1" lang="en" sz="2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x</a:t>
            </a:r>
            <a:r>
              <a:rPr b="0" i="0" lang="en" sz="2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</a:t>
            </a:r>
            <a:r>
              <a:rPr b="0" i="1" lang="en" sz="2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y</a:t>
            </a:r>
            <a:r>
              <a:rPr b="0" i="0" lang="en" sz="2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</a:t>
            </a:r>
            <a:r>
              <a:rPr b="0" i="1" lang="en" sz="2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z</a:t>
            </a:r>
            <a:r>
              <a:rPr b="0" i="0" lang="en" sz="2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</a:t>
            </a:r>
            <a:r>
              <a:rPr b="0" i="1" lang="en" sz="2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</a:t>
            </a:r>
            <a:r>
              <a:rPr b="0" i="0" lang="en" sz="29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,</a:t>
            </a:r>
            <a:r>
              <a:rPr b="0" i="1" lang="en" sz="2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endParaRPr b="0" i="0" sz="2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6554132" y="3096368"/>
            <a:ext cx="567300" cy="536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2925" lIns="82925" spcFirstLastPara="1" rIns="82925" wrap="square" tIns="82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4" name="Google Shape;104;p16"/>
          <p:cNvCxnSpPr>
            <a:stCxn id="105" idx="2"/>
          </p:cNvCxnSpPr>
          <p:nvPr/>
        </p:nvCxnSpPr>
        <p:spPr>
          <a:xfrm flipH="1">
            <a:off x="7167564" y="2741052"/>
            <a:ext cx="801900" cy="689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00" name="Google Shape;100;p16"/>
          <p:cNvSpPr/>
          <p:nvPr/>
        </p:nvSpPr>
        <p:spPr>
          <a:xfrm>
            <a:off x="4631494" y="2402099"/>
            <a:ext cx="1077300" cy="3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3-D space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6"/>
          <p:cNvSpPr/>
          <p:nvPr/>
        </p:nvSpPr>
        <p:spPr>
          <a:xfrm>
            <a:off x="7121514" y="2430252"/>
            <a:ext cx="16959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spcFirstLastPara="1" rIns="81625" wrap="square" tIns="408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time and context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4215685" y="4083357"/>
            <a:ext cx="19089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spcFirstLastPara="1" rIns="82925" wrap="square" tIns="829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See our Jupyter Notebook for </a:t>
            </a:r>
            <a:endParaRPr b="1" i="0" sz="1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more information</a:t>
            </a:r>
            <a:endParaRPr b="1" i="0" sz="1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7501" y="3838709"/>
            <a:ext cx="1093092" cy="790593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/>
        </p:nvSpPr>
        <p:spPr>
          <a:xfrm>
            <a:off x="6710321" y="4554595"/>
            <a:ext cx="21072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spcFirstLastPara="1" rIns="82925" wrap="square" tIns="82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sng" cap="none" strike="noStrike">
                <a:solidFill>
                  <a:schemeClr val="hlink"/>
                </a:solidFill>
                <a:latin typeface="Corbel"/>
                <a:ea typeface="Corbel"/>
                <a:cs typeface="Corbel"/>
                <a:sym typeface="Corbel"/>
                <a:hlinkClick r:id="rId4"/>
              </a:rPr>
              <a:t>https://devoworm.github.io/</a:t>
            </a:r>
            <a:endParaRPr b="0" i="0" sz="13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type="title"/>
          </p:nvPr>
        </p:nvSpPr>
        <p:spPr>
          <a:xfrm>
            <a:off x="427147" y="150457"/>
            <a:ext cx="8392800" cy="72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mes New Roman"/>
              <a:buNone/>
            </a:pPr>
            <a:r>
              <a:rPr b="1" i="0" lang="en" sz="2800" u="none" cap="none" strike="noStrike">
                <a:solidFill>
                  <a:schemeClr val="dk1"/>
                </a:solidFill>
              </a:rPr>
              <a:t>5-dimensional Data Structure</a:t>
            </a:r>
            <a:endParaRPr b="1" i="0" sz="2800" u="none" cap="none" strike="noStrike">
              <a:solidFill>
                <a:schemeClr val="dk1"/>
              </a:solidFill>
            </a:endParaRPr>
          </a:p>
        </p:txBody>
      </p:sp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637" y="1122888"/>
            <a:ext cx="3689893" cy="338571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/>
          <p:nvPr/>
        </p:nvSpPr>
        <p:spPr>
          <a:xfrm>
            <a:off x="318750" y="4406268"/>
            <a:ext cx="35868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 generalized parameter space based on </a:t>
            </a:r>
            <a:endParaRPr b="0" i="0" sz="11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observations across </a:t>
            </a:r>
            <a:r>
              <a:rPr b="0" i="1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C. elegans</a:t>
            </a:r>
            <a:r>
              <a:rPr b="0" i="0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embryos (</a:t>
            </a:r>
            <a:r>
              <a:rPr b="0" i="1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x,y,z</a:t>
            </a:r>
            <a:r>
              <a:rPr b="0" i="0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endParaRPr b="0" i="0" sz="14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347309" y="1025514"/>
            <a:ext cx="83928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en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x</a:t>
            </a:r>
            <a:r>
              <a:rPr b="1" i="0" lang="en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b="1" i="1" lang="en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y</a:t>
            </a:r>
            <a:r>
              <a:rPr b="1" i="0" lang="en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b="1" i="1" lang="en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z</a:t>
            </a:r>
            <a:r>
              <a:rPr b="1" i="0" lang="en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b="1" i="1" lang="en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</a:t>
            </a:r>
            <a:r>
              <a:rPr b="1" i="0" lang="en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b="1" i="1" lang="en" sz="18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</a:t>
            </a:r>
            <a:endParaRPr b="1" i="1" sz="18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7" name="Google Shape;117;p17"/>
          <p:cNvSpPr/>
          <p:nvPr/>
        </p:nvSpPr>
        <p:spPr>
          <a:xfrm>
            <a:off x="6497089" y="1752539"/>
            <a:ext cx="520200" cy="3963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/>
          <p:nvPr/>
        </p:nvSpPr>
        <p:spPr>
          <a:xfrm>
            <a:off x="4945073" y="3207971"/>
            <a:ext cx="520200" cy="3963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5969470" y="3221756"/>
            <a:ext cx="520200" cy="3963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7"/>
          <p:cNvSpPr/>
          <p:nvPr/>
        </p:nvSpPr>
        <p:spPr>
          <a:xfrm>
            <a:off x="5453981" y="2483858"/>
            <a:ext cx="520200" cy="3963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7"/>
          <p:cNvSpPr/>
          <p:nvPr/>
        </p:nvSpPr>
        <p:spPr>
          <a:xfrm>
            <a:off x="7031290" y="3226194"/>
            <a:ext cx="543900" cy="3963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7"/>
          <p:cNvSpPr/>
          <p:nvPr/>
        </p:nvSpPr>
        <p:spPr>
          <a:xfrm>
            <a:off x="8017467" y="3226194"/>
            <a:ext cx="543900" cy="3963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7"/>
          <p:cNvSpPr/>
          <p:nvPr/>
        </p:nvSpPr>
        <p:spPr>
          <a:xfrm>
            <a:off x="7522702" y="2506705"/>
            <a:ext cx="520200" cy="396300"/>
          </a:xfrm>
          <a:prstGeom prst="rect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4" name="Google Shape;124;p17"/>
          <p:cNvCxnSpPr/>
          <p:nvPr/>
        </p:nvCxnSpPr>
        <p:spPr>
          <a:xfrm>
            <a:off x="5718847" y="2317005"/>
            <a:ext cx="2076900" cy="156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17"/>
          <p:cNvCxnSpPr/>
          <p:nvPr/>
        </p:nvCxnSpPr>
        <p:spPr>
          <a:xfrm flipH="1" rot="10800000">
            <a:off x="5714113" y="2311658"/>
            <a:ext cx="3300" cy="172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" name="Google Shape;126;p17"/>
          <p:cNvCxnSpPr/>
          <p:nvPr/>
        </p:nvCxnSpPr>
        <p:spPr>
          <a:xfrm flipH="1" rot="10800000">
            <a:off x="7782833" y="2344133"/>
            <a:ext cx="3300" cy="172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7" name="Google Shape;127;p17"/>
          <p:cNvCxnSpPr/>
          <p:nvPr/>
        </p:nvCxnSpPr>
        <p:spPr>
          <a:xfrm flipH="1" rot="10800000">
            <a:off x="6750050" y="2160254"/>
            <a:ext cx="3300" cy="172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" name="Google Shape;128;p17"/>
          <p:cNvCxnSpPr/>
          <p:nvPr/>
        </p:nvCxnSpPr>
        <p:spPr>
          <a:xfrm>
            <a:off x="5194925" y="3035621"/>
            <a:ext cx="1038300" cy="99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" name="Google Shape;129;p17"/>
          <p:cNvCxnSpPr/>
          <p:nvPr/>
        </p:nvCxnSpPr>
        <p:spPr>
          <a:xfrm flipH="1" rot="10800000">
            <a:off x="5701819" y="2886552"/>
            <a:ext cx="3300" cy="172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" name="Google Shape;130;p17"/>
          <p:cNvCxnSpPr/>
          <p:nvPr/>
        </p:nvCxnSpPr>
        <p:spPr>
          <a:xfrm flipH="1" rot="10800000">
            <a:off x="7807750" y="2907362"/>
            <a:ext cx="3300" cy="172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" name="Google Shape;131;p17"/>
          <p:cNvCxnSpPr/>
          <p:nvPr/>
        </p:nvCxnSpPr>
        <p:spPr>
          <a:xfrm>
            <a:off x="7292591" y="3065012"/>
            <a:ext cx="1009200" cy="120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" name="Google Shape;132;p17"/>
          <p:cNvCxnSpPr/>
          <p:nvPr/>
        </p:nvCxnSpPr>
        <p:spPr>
          <a:xfrm flipH="1" rot="10800000">
            <a:off x="5201098" y="3030498"/>
            <a:ext cx="3300" cy="172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3" name="Google Shape;133;p17"/>
          <p:cNvCxnSpPr/>
          <p:nvPr/>
        </p:nvCxnSpPr>
        <p:spPr>
          <a:xfrm flipH="1" rot="10800000">
            <a:off x="6216978" y="3049556"/>
            <a:ext cx="3300" cy="172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" name="Google Shape;134;p17"/>
          <p:cNvCxnSpPr/>
          <p:nvPr/>
        </p:nvCxnSpPr>
        <p:spPr>
          <a:xfrm flipH="1" rot="10800000">
            <a:off x="7303245" y="3052166"/>
            <a:ext cx="3300" cy="172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" name="Google Shape;135;p17"/>
          <p:cNvCxnSpPr/>
          <p:nvPr/>
        </p:nvCxnSpPr>
        <p:spPr>
          <a:xfrm flipH="1" rot="10800000">
            <a:off x="8289422" y="3071152"/>
            <a:ext cx="3300" cy="1722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" name="Google Shape;136;p17"/>
          <p:cNvCxnSpPr/>
          <p:nvPr/>
        </p:nvCxnSpPr>
        <p:spPr>
          <a:xfrm>
            <a:off x="5068816" y="3813809"/>
            <a:ext cx="33624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cxnSp>
        <p:nvCxnSpPr>
          <p:cNvPr id="137" name="Google Shape;137;p17"/>
          <p:cNvCxnSpPr/>
          <p:nvPr/>
        </p:nvCxnSpPr>
        <p:spPr>
          <a:xfrm flipH="1" rot="10800000">
            <a:off x="4760526" y="1854355"/>
            <a:ext cx="18300" cy="16674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138" name="Google Shape;138;p17"/>
          <p:cNvSpPr txBox="1"/>
          <p:nvPr/>
        </p:nvSpPr>
        <p:spPr>
          <a:xfrm>
            <a:off x="4515609" y="2572468"/>
            <a:ext cx="18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</a:t>
            </a:r>
            <a:endParaRPr b="1" i="1" sz="14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6656515" y="3872614"/>
            <a:ext cx="186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</a:t>
            </a:r>
            <a:endParaRPr b="0" i="0" sz="11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0" name="Google Shape;140;p17"/>
          <p:cNvSpPr/>
          <p:nvPr/>
        </p:nvSpPr>
        <p:spPr>
          <a:xfrm>
            <a:off x="298885" y="2148654"/>
            <a:ext cx="226200" cy="93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7"/>
          <p:cNvSpPr/>
          <p:nvPr/>
        </p:nvSpPr>
        <p:spPr>
          <a:xfrm rot="-3476316">
            <a:off x="970915" y="3626900"/>
            <a:ext cx="292750" cy="87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7"/>
          <p:cNvSpPr/>
          <p:nvPr/>
        </p:nvSpPr>
        <p:spPr>
          <a:xfrm rot="4260050">
            <a:off x="2836667" y="3465207"/>
            <a:ext cx="211946" cy="13642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2806811" y="3983578"/>
            <a:ext cx="235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x</a:t>
            </a:r>
            <a:endParaRPr b="1" i="1" sz="14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920695" y="3872603"/>
            <a:ext cx="226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y</a:t>
            </a:r>
            <a:endParaRPr b="0" i="0" sz="11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5" name="Google Shape;145;p17"/>
          <p:cNvSpPr txBox="1"/>
          <p:nvPr/>
        </p:nvSpPr>
        <p:spPr>
          <a:xfrm>
            <a:off x="255308" y="2501898"/>
            <a:ext cx="235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z</a:t>
            </a:r>
            <a:endParaRPr b="1" i="1" sz="14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6" name="Google Shape;146;p17"/>
          <p:cNvSpPr txBox="1"/>
          <p:nvPr/>
        </p:nvSpPr>
        <p:spPr>
          <a:xfrm>
            <a:off x="4702201" y="4227465"/>
            <a:ext cx="39564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 spatially-independent parameter space ordered </a:t>
            </a:r>
            <a:endParaRPr b="0" i="0" sz="11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by A-P axial order (</a:t>
            </a:r>
            <a:r>
              <a:rPr b="0" i="1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i</a:t>
            </a:r>
            <a:r>
              <a:rPr b="0" i="0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 and lineage time (</a:t>
            </a:r>
            <a:r>
              <a:rPr b="0" i="1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t,i</a:t>
            </a:r>
            <a:r>
              <a:rPr b="0" i="0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)</a:t>
            </a:r>
            <a:endParaRPr b="0" i="0" sz="14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47" name="Google Shape;147;p17"/>
          <p:cNvSpPr txBox="1"/>
          <p:nvPr/>
        </p:nvSpPr>
        <p:spPr>
          <a:xfrm>
            <a:off x="5600979" y="2548622"/>
            <a:ext cx="226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endParaRPr b="1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17"/>
          <p:cNvSpPr txBox="1"/>
          <p:nvPr/>
        </p:nvSpPr>
        <p:spPr>
          <a:xfrm>
            <a:off x="7678840" y="2571074"/>
            <a:ext cx="226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7"/>
          <p:cNvSpPr txBox="1"/>
          <p:nvPr/>
        </p:nvSpPr>
        <p:spPr>
          <a:xfrm>
            <a:off x="4933690" y="3267529"/>
            <a:ext cx="520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00</a:t>
            </a:r>
            <a:endParaRPr b="1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0" name="Google Shape;150;p17"/>
          <p:cNvSpPr txBox="1"/>
          <p:nvPr/>
        </p:nvSpPr>
        <p:spPr>
          <a:xfrm>
            <a:off x="5969469" y="3277870"/>
            <a:ext cx="520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01</a:t>
            </a:r>
            <a:endParaRPr b="1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" name="Google Shape;151;p17"/>
          <p:cNvSpPr txBox="1"/>
          <p:nvPr/>
        </p:nvSpPr>
        <p:spPr>
          <a:xfrm>
            <a:off x="7031236" y="3288958"/>
            <a:ext cx="543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b="1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p17"/>
          <p:cNvSpPr txBox="1"/>
          <p:nvPr/>
        </p:nvSpPr>
        <p:spPr>
          <a:xfrm>
            <a:off x="8017421" y="3290183"/>
            <a:ext cx="543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b="1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17"/>
          <p:cNvSpPr/>
          <p:nvPr/>
        </p:nvSpPr>
        <p:spPr>
          <a:xfrm>
            <a:off x="1004650" y="1173000"/>
            <a:ext cx="1992900" cy="34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 txBox="1"/>
          <p:nvPr>
            <p:ph type="title"/>
          </p:nvPr>
        </p:nvSpPr>
        <p:spPr>
          <a:xfrm>
            <a:off x="628650" y="320875"/>
            <a:ext cx="78867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450" lIns="82925" spcFirstLastPara="1" rIns="82925" wrap="square" tIns="414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" sz="2800"/>
              <a:t>Cell Division</a:t>
            </a:r>
            <a:endParaRPr b="1" sz="2800"/>
          </a:p>
        </p:txBody>
      </p:sp>
      <p:sp>
        <p:nvSpPr>
          <p:cNvPr id="159" name="Google Shape;159;p18"/>
          <p:cNvSpPr/>
          <p:nvPr/>
        </p:nvSpPr>
        <p:spPr>
          <a:xfrm>
            <a:off x="667625" y="2894175"/>
            <a:ext cx="1269300" cy="14124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" name="Google Shape;160;p18"/>
          <p:cNvGrpSpPr/>
          <p:nvPr/>
        </p:nvGrpSpPr>
        <p:grpSpPr>
          <a:xfrm>
            <a:off x="3260500" y="2894169"/>
            <a:ext cx="2324400" cy="1412459"/>
            <a:chOff x="3640950" y="2068675"/>
            <a:chExt cx="2324400" cy="1297500"/>
          </a:xfrm>
        </p:grpSpPr>
        <p:sp>
          <p:nvSpPr>
            <p:cNvPr id="161" name="Google Shape;161;p18"/>
            <p:cNvSpPr/>
            <p:nvPr/>
          </p:nvSpPr>
          <p:spPr>
            <a:xfrm>
              <a:off x="3640950" y="2068675"/>
              <a:ext cx="1269300" cy="1297500"/>
            </a:xfrm>
            <a:prstGeom prst="ellipse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8"/>
            <p:cNvSpPr/>
            <p:nvPr/>
          </p:nvSpPr>
          <p:spPr>
            <a:xfrm>
              <a:off x="4696050" y="2068675"/>
              <a:ext cx="1269300" cy="1297500"/>
            </a:xfrm>
            <a:prstGeom prst="ellipse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163;p18"/>
          <p:cNvSpPr/>
          <p:nvPr/>
        </p:nvSpPr>
        <p:spPr>
          <a:xfrm>
            <a:off x="7586525" y="1518713"/>
            <a:ext cx="1269300" cy="1431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8"/>
          <p:cNvSpPr/>
          <p:nvPr/>
        </p:nvSpPr>
        <p:spPr>
          <a:xfrm>
            <a:off x="7056225" y="3103475"/>
            <a:ext cx="1538100" cy="14124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8"/>
          <p:cNvSpPr/>
          <p:nvPr/>
        </p:nvSpPr>
        <p:spPr>
          <a:xfrm>
            <a:off x="1133075" y="3417075"/>
            <a:ext cx="338400" cy="366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8"/>
          <p:cNvSpPr/>
          <p:nvPr/>
        </p:nvSpPr>
        <p:spPr>
          <a:xfrm>
            <a:off x="3722613" y="3417100"/>
            <a:ext cx="338400" cy="366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8"/>
          <p:cNvSpPr/>
          <p:nvPr/>
        </p:nvSpPr>
        <p:spPr>
          <a:xfrm>
            <a:off x="4818650" y="3417100"/>
            <a:ext cx="338400" cy="366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8"/>
          <p:cNvSpPr/>
          <p:nvPr/>
        </p:nvSpPr>
        <p:spPr>
          <a:xfrm>
            <a:off x="8051975" y="2092313"/>
            <a:ext cx="338400" cy="366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8"/>
          <p:cNvSpPr/>
          <p:nvPr/>
        </p:nvSpPr>
        <p:spPr>
          <a:xfrm rot="1831177">
            <a:off x="7656011" y="3626439"/>
            <a:ext cx="338497" cy="36674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8"/>
          <p:cNvSpPr txBox="1"/>
          <p:nvPr/>
        </p:nvSpPr>
        <p:spPr>
          <a:xfrm>
            <a:off x="667625" y="4353575"/>
            <a:ext cx="1269300" cy="6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Initial Condition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8"/>
          <p:cNvSpPr txBox="1"/>
          <p:nvPr/>
        </p:nvSpPr>
        <p:spPr>
          <a:xfrm>
            <a:off x="3260500" y="4515875"/>
            <a:ext cx="2324400" cy="3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Expansion of Structure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8"/>
          <p:cNvSpPr txBox="1"/>
          <p:nvPr/>
        </p:nvSpPr>
        <p:spPr>
          <a:xfrm>
            <a:off x="5990075" y="2490425"/>
            <a:ext cx="15381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Bipartite Structure (Bifurcation)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8"/>
          <p:cNvSpPr txBox="1"/>
          <p:nvPr/>
        </p:nvSpPr>
        <p:spPr>
          <a:xfrm>
            <a:off x="780525" y="1078025"/>
            <a:ext cx="4945800" cy="14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Graph diameter expands (growth in number of nodes)</a:t>
            </a:r>
            <a:endParaRPr b="0" i="0" sz="1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Local connectivity increases (nodal density)</a:t>
            </a:r>
            <a:endParaRPr b="0" i="0" sz="1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Global modularity increases (differentiation events, bifurcation)</a:t>
            </a:r>
            <a:endParaRPr b="0" i="0" sz="1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/>
          <p:nvPr>
            <p:ph type="title"/>
          </p:nvPr>
        </p:nvSpPr>
        <p:spPr>
          <a:xfrm>
            <a:off x="628650" y="320875"/>
            <a:ext cx="7886700" cy="58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450" lIns="82925" spcFirstLastPara="1" rIns="82925" wrap="square" tIns="414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" sz="2800"/>
              <a:t>Cell Division</a:t>
            </a:r>
            <a:endParaRPr b="1" sz="2800"/>
          </a:p>
        </p:txBody>
      </p:sp>
      <p:sp>
        <p:nvSpPr>
          <p:cNvPr id="179" name="Google Shape;179;p19"/>
          <p:cNvSpPr/>
          <p:nvPr/>
        </p:nvSpPr>
        <p:spPr>
          <a:xfrm>
            <a:off x="7586525" y="1518713"/>
            <a:ext cx="1269300" cy="14310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9"/>
          <p:cNvSpPr/>
          <p:nvPr/>
        </p:nvSpPr>
        <p:spPr>
          <a:xfrm>
            <a:off x="7056225" y="3103475"/>
            <a:ext cx="1538100" cy="1412400"/>
          </a:xfrm>
          <a:prstGeom prst="ellipse">
            <a:avLst/>
          </a:prstGeom>
          <a:solidFill>
            <a:srgbClr val="4A86E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9"/>
          <p:cNvSpPr/>
          <p:nvPr/>
        </p:nvSpPr>
        <p:spPr>
          <a:xfrm>
            <a:off x="8051975" y="2092313"/>
            <a:ext cx="338400" cy="366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9"/>
          <p:cNvSpPr/>
          <p:nvPr/>
        </p:nvSpPr>
        <p:spPr>
          <a:xfrm rot="1831177">
            <a:off x="7656011" y="3626439"/>
            <a:ext cx="338497" cy="36674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9"/>
          <p:cNvSpPr txBox="1"/>
          <p:nvPr/>
        </p:nvSpPr>
        <p:spPr>
          <a:xfrm>
            <a:off x="5990075" y="2490425"/>
            <a:ext cx="15381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Bipartite Structure (Bifurcation)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19"/>
          <p:cNvSpPr txBox="1"/>
          <p:nvPr/>
        </p:nvSpPr>
        <p:spPr>
          <a:xfrm>
            <a:off x="780525" y="1078025"/>
            <a:ext cx="4945800" cy="12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Bifurcation: single network to bipartite.</a:t>
            </a:r>
            <a:endParaRPr b="0" i="0" sz="1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-3302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orbel"/>
              <a:buChar char="●"/>
            </a:pPr>
            <a:r>
              <a:rPr b="0" i="0" lang="en" sz="1600" u="none" cap="none" strike="noStrike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how many parts does the network fragment into over time?</a:t>
            </a:r>
            <a:endParaRPr b="0" i="0" sz="16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850" y="940299"/>
            <a:ext cx="6698524" cy="399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57326" y="1842222"/>
            <a:ext cx="2179277" cy="213480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0"/>
          <p:cNvSpPr txBox="1"/>
          <p:nvPr/>
        </p:nvSpPr>
        <p:spPr>
          <a:xfrm>
            <a:off x="7897097" y="1842235"/>
            <a:ext cx="11127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450" lIns="82925" spcFirstLastPara="1" rIns="82925" wrap="square" tIns="41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P1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subtree</a:t>
            </a:r>
            <a:endParaRPr b="1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0"/>
          <p:cNvSpPr txBox="1"/>
          <p:nvPr/>
        </p:nvSpPr>
        <p:spPr>
          <a:xfrm>
            <a:off x="5566504" y="3471610"/>
            <a:ext cx="1112700" cy="4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1450" lIns="82925" spcFirstLastPara="1" rIns="82925" wrap="square" tIns="414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AB </a:t>
            </a:r>
            <a:endParaRPr b="0" i="0" sz="11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subtree</a:t>
            </a:r>
            <a:endParaRPr b="1" i="0" sz="11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93" name="Google Shape;193;p20"/>
          <p:cNvSpPr txBox="1"/>
          <p:nvPr>
            <p:ph type="title"/>
          </p:nvPr>
        </p:nvSpPr>
        <p:spPr>
          <a:xfrm>
            <a:off x="1389000" y="312375"/>
            <a:ext cx="6366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450" lIns="82925" spcFirstLastPara="1" rIns="82925" wrap="square" tIns="4145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" sz="2800">
                <a:latin typeface="Corbel"/>
                <a:ea typeface="Corbel"/>
                <a:cs typeface="Corbel"/>
                <a:sym typeface="Corbel"/>
              </a:rPr>
              <a:t>Spatial Connectivity (Interactome)</a:t>
            </a:r>
            <a:endParaRPr b="1" sz="280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94" name="Google Shape;19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264072">
            <a:off x="7764475" y="3819567"/>
            <a:ext cx="779551" cy="570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1"/>
          <p:cNvSpPr txBox="1"/>
          <p:nvPr>
            <p:ph type="title"/>
          </p:nvPr>
        </p:nvSpPr>
        <p:spPr>
          <a:xfrm>
            <a:off x="1389000" y="280263"/>
            <a:ext cx="6366000" cy="8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1450" lIns="82925" spcFirstLastPara="1" rIns="82925" wrap="square" tIns="4145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57142"/>
              <a:buNone/>
            </a:pPr>
            <a:r>
              <a:rPr b="1" lang="en" sz="2800">
                <a:latin typeface="Corbel"/>
                <a:ea typeface="Corbel"/>
                <a:cs typeface="Corbel"/>
                <a:sym typeface="Corbel"/>
              </a:rPr>
              <a:t>Spatial Connectivity (developmental lineages leading to Connectome)</a:t>
            </a:r>
            <a:endParaRPr b="1" sz="2800"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00" name="Google Shape;2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6637" y="1166188"/>
            <a:ext cx="3990725" cy="376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792" y="1194749"/>
            <a:ext cx="3858232" cy="371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8650" y="2571750"/>
            <a:ext cx="2755673" cy="23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2675" y="205175"/>
            <a:ext cx="2560950" cy="245147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2"/>
          <p:cNvSpPr txBox="1"/>
          <p:nvPr/>
        </p:nvSpPr>
        <p:spPr>
          <a:xfrm>
            <a:off x="3327307" y="4276002"/>
            <a:ext cx="2463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x</a:t>
            </a:r>
            <a:endParaRPr b="1" i="1" sz="14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09" name="Google Shape;209;p22"/>
          <p:cNvSpPr txBox="1"/>
          <p:nvPr/>
        </p:nvSpPr>
        <p:spPr>
          <a:xfrm>
            <a:off x="1105447" y="4150741"/>
            <a:ext cx="236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y</a:t>
            </a:r>
            <a:endParaRPr b="0" i="0" sz="1100" u="none" cap="none" strike="noStrike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0" name="Google Shape;210;p22"/>
          <p:cNvSpPr txBox="1"/>
          <p:nvPr/>
        </p:nvSpPr>
        <p:spPr>
          <a:xfrm>
            <a:off x="424500" y="2638475"/>
            <a:ext cx="2463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z</a:t>
            </a:r>
            <a:endParaRPr b="1" i="1" sz="1400" u="none" cap="none" strike="noStrik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11" name="Google Shape;211;p22"/>
          <p:cNvSpPr/>
          <p:nvPr/>
        </p:nvSpPr>
        <p:spPr>
          <a:xfrm>
            <a:off x="1676775" y="1194750"/>
            <a:ext cx="1605900" cy="368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2"/>
          <p:cNvSpPr txBox="1"/>
          <p:nvPr/>
        </p:nvSpPr>
        <p:spPr>
          <a:xfrm>
            <a:off x="424500" y="283000"/>
            <a:ext cx="3495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Where connectome neurons emerge in the embryo</a:t>
            </a:r>
            <a:endParaRPr b="1"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033599" cy="348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2187" y="152400"/>
            <a:ext cx="2945299" cy="2819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6675" y="3124200"/>
            <a:ext cx="5116324" cy="18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