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D3B370-5D94-4266-8B0E-0D0ACF5C9E8A}">
  <a:tblStyle styleId="{BFD3B370-5D94-4266-8B0E-0D0ACF5C9E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5e4834fb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5e4834fb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60bc04697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60bc04697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60bc04697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60bc04697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5e4834fb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5e4834fb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7c67e0ca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7c67e0ca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60bc04697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60bc04697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60bc0469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60bc0469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75fe64a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e75fe64ad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75fe64ad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e75fe64ad8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e7c67e0ca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e7c67e0ca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5e4834fb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5e4834fb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e75fe64ad8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e75fe64ad8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e5e4834fb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e5e4834fb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e75fe64ad8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e75fe64ad8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e75fe64ad8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e75fe64ad8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e7f95040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e7f95040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e60bc04697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e60bc04697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e60bc04697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e60bc04697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60bc04697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60bc04697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5e4834f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5e4834f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60bc0469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60bc0469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5e4834fb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5e4834fb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5e4834fb0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5e4834fb0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5e4834fb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e5e4834fb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5e4834fb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5e4834fb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7c67e0c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7c67e0c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.jpg"/><Relationship Id="rId7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0.jpg"/><Relationship Id="rId5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11.jpg"/><Relationship Id="rId5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Relationship Id="rId4" Type="http://schemas.openxmlformats.org/officeDocument/2006/relationships/image" Target="../media/image17.gif"/><Relationship Id="rId5" Type="http://schemas.openxmlformats.org/officeDocument/2006/relationships/hyperlink" Target="http://devoworm.weebly.com" TargetMode="External"/><Relationship Id="rId6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200" y="1477196"/>
            <a:ext cx="1410874" cy="142626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545675" y="575725"/>
            <a:ext cx="643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Game Theory of Developmental Processes</a:t>
            </a:r>
            <a:endParaRPr b="1" sz="2400"/>
          </a:p>
        </p:txBody>
      </p:sp>
      <p:sp>
        <p:nvSpPr>
          <p:cNvPr id="62" name="Google Shape;62;p14"/>
          <p:cNvSpPr txBox="1"/>
          <p:nvPr/>
        </p:nvSpPr>
        <p:spPr>
          <a:xfrm>
            <a:off x="480625" y="3846963"/>
            <a:ext cx="169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Bradly Alicea</a:t>
            </a:r>
            <a:endParaRPr sz="1800"/>
          </a:p>
        </p:txBody>
      </p:sp>
      <p:sp>
        <p:nvSpPr>
          <p:cNvPr id="63" name="Google Shape;63;p14"/>
          <p:cNvSpPr txBox="1"/>
          <p:nvPr/>
        </p:nvSpPr>
        <p:spPr>
          <a:xfrm>
            <a:off x="1494425" y="4308663"/>
            <a:ext cx="169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@balicea1</a:t>
            </a:r>
            <a:endParaRPr b="1" sz="18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6702" y="3908103"/>
            <a:ext cx="417500" cy="3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712500" y="1350625"/>
            <a:ext cx="19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Dynamics Days XL (2021)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8725" y="3250816"/>
            <a:ext cx="2484123" cy="156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16178" l="8840" r="10941" t="11468"/>
          <a:stretch/>
        </p:blipFill>
        <p:spPr>
          <a:xfrm>
            <a:off x="1133388" y="2283050"/>
            <a:ext cx="682538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7">
            <a:alphaModFix/>
          </a:blip>
          <a:srcRect b="9624" l="0" r="0" t="19028"/>
          <a:stretch/>
        </p:blipFill>
        <p:spPr>
          <a:xfrm>
            <a:off x="3519225" y="2894425"/>
            <a:ext cx="775605" cy="461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9" name="Google Shape;69;p14"/>
          <p:cNvGraphicFramePr/>
          <p:nvPr/>
        </p:nvGraphicFramePr>
        <p:xfrm>
          <a:off x="1883575" y="1727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{BFD3B370-5D94-4266-8B0E-0D0ACF5C9E8A}</a:tableStyleId>
              </a:tblPr>
              <a:tblGrid>
                <a:gridCol w="1013975"/>
                <a:gridCol w="1013975"/>
                <a:gridCol w="1013975"/>
              </a:tblGrid>
              <a:tr h="20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0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0" name="Google Shape;70;p14"/>
          <p:cNvSpPr txBox="1"/>
          <p:nvPr/>
        </p:nvSpPr>
        <p:spPr>
          <a:xfrm>
            <a:off x="2897550" y="2068650"/>
            <a:ext cx="10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2, 0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911550" y="2449075"/>
            <a:ext cx="10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-1</a:t>
            </a:r>
            <a:r>
              <a:rPr lang="en"/>
              <a:t>, -1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911550" y="2068650"/>
            <a:ext cx="10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, 0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2897525" y="2449075"/>
            <a:ext cx="10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, 1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917725" y="2923113"/>
            <a:ext cx="231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2-player egg purse shape game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(a hypothetical example)</a:t>
            </a:r>
            <a:endParaRPr sz="1000"/>
          </a:p>
        </p:txBody>
      </p:sp>
      <p:sp>
        <p:nvSpPr>
          <p:cNvPr id="75" name="Google Shape;75;p14"/>
          <p:cNvSpPr txBox="1"/>
          <p:nvPr/>
        </p:nvSpPr>
        <p:spPr>
          <a:xfrm>
            <a:off x="3519225" y="3846975"/>
            <a:ext cx="275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CS06: </a:t>
            </a:r>
            <a:r>
              <a:rPr lang="en"/>
              <a:t>Games, Development,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Pattern Formation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/>
        </p:nvSpPr>
        <p:spPr>
          <a:xfrm>
            <a:off x="666600" y="1358088"/>
            <a:ext cx="7810800" cy="3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Example: Conway’s Game of Life (GoL).</a:t>
            </a:r>
            <a:endParaRPr>
              <a:solidFill>
                <a:srgbClr val="D9D9D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Cells operate as a point process that emit a state of “dead” or “alive”.</a:t>
            </a:r>
            <a:endParaRPr>
              <a:solidFill>
                <a:srgbClr val="D9D9D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●"/>
            </a:pPr>
            <a:r>
              <a:rPr lang="en">
                <a:solidFill>
                  <a:srgbClr val="D9D9D9"/>
                </a:solidFill>
              </a:rPr>
              <a:t>have only an indirect influence on spatial dimensionality, lifelike attributes captured in these dimensions.</a:t>
            </a:r>
            <a:endParaRPr>
              <a:solidFill>
                <a:srgbClr val="D9D9D9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Application to Development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Turing morphogenesis (reaction-diffusion), where particles compose a population of 0-dimensional agents, and morphogens act indirectly to transform population into a spatial pattern.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equilibrium is reached when a stable morphogenetic pattern is achieved.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0-player Games</a:t>
            </a:r>
            <a:endParaRPr b="1" sz="2400"/>
          </a:p>
        </p:txBody>
      </p:sp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989563" y="-447938"/>
            <a:ext cx="1324950" cy="29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0-player game Payoff Matrix</a:t>
            </a:r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903300" y="3576850"/>
            <a:ext cx="733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Asymmetric p</a:t>
            </a:r>
            <a:r>
              <a:rPr lang="en" sz="1800"/>
              <a:t>ayoff is determined by information (local biochemistry, global fitness).</a:t>
            </a:r>
            <a:endParaRPr sz="1800"/>
          </a:p>
        </p:txBody>
      </p:sp>
      <p:graphicFrame>
        <p:nvGraphicFramePr>
          <p:cNvPr id="215" name="Google Shape;215;p24"/>
          <p:cNvGraphicFramePr/>
          <p:nvPr/>
        </p:nvGraphicFramePr>
        <p:xfrm>
          <a:off x="3555100" y="1671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{BFD3B370-5D94-4266-8B0E-0D0ACF5C9E8A}</a:tableStyleId>
              </a:tblPr>
              <a:tblGrid>
                <a:gridCol w="2408675"/>
                <a:gridCol w="24086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</a:rPr>
                        <a:t>Alive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</a:rPr>
                        <a:t>Dead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0.8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0.2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6" name="Google Shape;216;p24"/>
          <p:cNvSpPr txBox="1"/>
          <p:nvPr/>
        </p:nvSpPr>
        <p:spPr>
          <a:xfrm>
            <a:off x="542800" y="1389750"/>
            <a:ext cx="2727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With this payoff structure, cell will tend to stay “alive”.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Payoff to stay alive increases when particle is part of a pattern.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0-player game Payoff Matrix</a:t>
            </a:r>
            <a:endParaRPr/>
          </a:p>
        </p:txBody>
      </p:sp>
      <p:graphicFrame>
        <p:nvGraphicFramePr>
          <p:cNvPr id="222" name="Google Shape;222;p25"/>
          <p:cNvGraphicFramePr/>
          <p:nvPr/>
        </p:nvGraphicFramePr>
        <p:xfrm>
          <a:off x="3555100" y="1671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{BFD3B370-5D94-4266-8B0E-0D0ACF5C9E8A}</a:tableStyleId>
              </a:tblPr>
              <a:tblGrid>
                <a:gridCol w="2408675"/>
                <a:gridCol w="24086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D9D9D9"/>
                          </a:solidFill>
                        </a:rPr>
                        <a:t>Alive</a:t>
                      </a:r>
                      <a:endParaRPr b="1" sz="1800">
                        <a:solidFill>
                          <a:srgbClr val="D9D9D9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D9D9D9"/>
                          </a:solidFill>
                        </a:rPr>
                        <a:t>Dead</a:t>
                      </a:r>
                      <a:endParaRPr b="1" sz="1800">
                        <a:solidFill>
                          <a:srgbClr val="D9D9D9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D9D9D9"/>
                          </a:solidFill>
                        </a:rPr>
                        <a:t>0.8</a:t>
                      </a:r>
                      <a:endParaRPr sz="1800">
                        <a:solidFill>
                          <a:srgbClr val="D9D9D9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D9D9D9"/>
                          </a:solidFill>
                        </a:rPr>
                        <a:t>0.2</a:t>
                      </a:r>
                      <a:endParaRPr sz="1800">
                        <a:solidFill>
                          <a:srgbClr val="D9D9D9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23" name="Google Shape;223;p25"/>
          <p:cNvGraphicFramePr/>
          <p:nvPr/>
        </p:nvGraphicFramePr>
        <p:xfrm>
          <a:off x="3555100" y="3605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{BFD3B370-5D94-4266-8B0E-0D0ACF5C9E8A}</a:tableStyleId>
              </a:tblPr>
              <a:tblGrid>
                <a:gridCol w="2408675"/>
                <a:gridCol w="24086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Alive</a:t>
                      </a:r>
                      <a:endParaRPr b="1"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Dead</a:t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0.5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0.5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4" name="Google Shape;224;p25"/>
          <p:cNvSpPr txBox="1"/>
          <p:nvPr/>
        </p:nvSpPr>
        <p:spPr>
          <a:xfrm>
            <a:off x="542800" y="1389750"/>
            <a:ext cx="2727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D9D9D9"/>
                </a:solidFill>
              </a:rPr>
              <a:t>With this payoff structure, cell will tend to stay “alive”. </a:t>
            </a:r>
            <a:endParaRPr>
              <a:solidFill>
                <a:srgbClr val="D9D9D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Payoff to stay alive increases when particle is part of a pattern.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542800" y="3646725"/>
            <a:ext cx="2727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this payoff structure, cell will vacillate between “dead” and “alive” (equiprobable).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/>
        </p:nvSpPr>
        <p:spPr>
          <a:xfrm>
            <a:off x="666600" y="1435913"/>
            <a:ext cx="78108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Example: Game Against Nature.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 ontogenetic agent will play an intentional strategy against a quasi-random natural process (e.g. weather, entropy).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payoff structure will be solely dependent upon a process-driven objective (e.g. increase in fitness, maximization of error correction).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Application to Development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generic developmental processes as a game of developmental Minesweeper.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1</a:t>
            </a:r>
            <a:r>
              <a:rPr b="1" lang="en" sz="2400"/>
              <a:t>-player Games</a:t>
            </a:r>
            <a:endParaRPr b="1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/>
        </p:nvSpPr>
        <p:spPr>
          <a:xfrm>
            <a:off x="4393550" y="835400"/>
            <a:ext cx="4230600" cy="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 rational player plays a </a:t>
            </a:r>
            <a:r>
              <a:rPr i="1" lang="en"/>
              <a:t>pure</a:t>
            </a:r>
            <a:r>
              <a:rPr lang="en"/>
              <a:t> or </a:t>
            </a:r>
            <a:r>
              <a:rPr i="1" lang="en"/>
              <a:t>mixed</a:t>
            </a:r>
            <a:r>
              <a:rPr lang="en"/>
              <a:t> against nature (</a:t>
            </a:r>
            <a:r>
              <a:rPr i="1" lang="en"/>
              <a:t>random</a:t>
            </a:r>
            <a:r>
              <a:rPr lang="en"/>
              <a:t>, </a:t>
            </a:r>
            <a:r>
              <a:rPr i="1" lang="en"/>
              <a:t>mixed</a:t>
            </a:r>
            <a:r>
              <a:rPr lang="en"/>
              <a:t> strategy). Strategy: carry an umbrella (U) or not (N).</a:t>
            </a: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788" y="2275450"/>
            <a:ext cx="5219450" cy="12867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8" name="Google Shape;238;p27"/>
          <p:cNvGraphicFramePr/>
          <p:nvPr/>
        </p:nvGraphicFramePr>
        <p:xfrm>
          <a:off x="1103188" y="380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{BFD3B370-5D94-4266-8B0E-0D0ACF5C9E8A}</a:tableStyleId>
              </a:tblPr>
              <a:tblGrid>
                <a:gridCol w="2160600"/>
                <a:gridCol w="750750"/>
                <a:gridCol w="729275"/>
                <a:gridCol w="760275"/>
                <a:gridCol w="760300"/>
                <a:gridCol w="760250"/>
                <a:gridCol w="791275"/>
                <a:gridCol w="667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Observer Strategy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Payoff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39" name="Google Shape;239;p27"/>
          <p:cNvSpPr txBox="1"/>
          <p:nvPr/>
        </p:nvSpPr>
        <p:spPr>
          <a:xfrm>
            <a:off x="660763" y="2395026"/>
            <a:ext cx="25395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Random generator of discrete states.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Forecast is imperfect information,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informs deployed strategy by other opponent.</a:t>
            </a:r>
            <a:endParaRPr sz="1200"/>
          </a:p>
        </p:txBody>
      </p:sp>
      <p:sp>
        <p:nvSpPr>
          <p:cNvPr id="240" name="Google Shape;240;p27"/>
          <p:cNvSpPr txBox="1"/>
          <p:nvPr/>
        </p:nvSpPr>
        <p:spPr>
          <a:xfrm>
            <a:off x="666600" y="745025"/>
            <a:ext cx="335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Game Against Nature</a:t>
            </a:r>
            <a:endParaRPr b="1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type="title"/>
          </p:nvPr>
        </p:nvSpPr>
        <p:spPr>
          <a:xfrm>
            <a:off x="446125" y="636050"/>
            <a:ext cx="599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/>
              <a:t>Developmental Minesweeper</a:t>
            </a:r>
            <a:endParaRPr b="1" sz="2420"/>
          </a:p>
        </p:txBody>
      </p:sp>
      <p:pic>
        <p:nvPicPr>
          <p:cNvPr id="246" name="Google Shape;2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175" y="1799438"/>
            <a:ext cx="3767550" cy="23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8"/>
          <p:cNvSpPr txBox="1"/>
          <p:nvPr/>
        </p:nvSpPr>
        <p:spPr>
          <a:xfrm>
            <a:off x="580150" y="1398425"/>
            <a:ext cx="4121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Minesweeper as a game between nature and a </a:t>
            </a:r>
            <a:r>
              <a:rPr lang="en"/>
              <a:t>single</a:t>
            </a:r>
            <a:r>
              <a:rPr lang="en"/>
              <a:t> ontogenetic agent: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Mines: lethal mutations.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nature places lethal mutations in a 2-D genome, ontogenetic agent is blind to these locations.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Null Squares: degrees of freedom.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can also add in other information to be uncovered, </a:t>
            </a:r>
            <a:r>
              <a:rPr lang="en">
                <a:solidFill>
                  <a:schemeClr val="dk1"/>
                </a:solidFill>
              </a:rPr>
              <a:t>ontogenetic agent</a:t>
            </a:r>
            <a:r>
              <a:rPr lang="en"/>
              <a:t> is also blind to these features.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/>
        </p:nvSpPr>
        <p:spPr>
          <a:xfrm>
            <a:off x="666600" y="1266118"/>
            <a:ext cx="781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Example: </a:t>
            </a:r>
            <a:r>
              <a:rPr lang="en">
                <a:solidFill>
                  <a:schemeClr val="dk1"/>
                </a:solidFill>
              </a:rPr>
              <a:t>Naughts and Crosses (Tic-Tac-Toe)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2</a:t>
            </a:r>
            <a:r>
              <a:rPr b="1" lang="en" sz="2400"/>
              <a:t>-player Games</a:t>
            </a:r>
            <a:endParaRPr b="1" sz="2400"/>
          </a:p>
        </p:txBody>
      </p:sp>
      <p:sp>
        <p:nvSpPr>
          <p:cNvPr id="254" name="Google Shape;254;p29"/>
          <p:cNvSpPr txBox="1"/>
          <p:nvPr/>
        </p:nvSpPr>
        <p:spPr>
          <a:xfrm>
            <a:off x="902850" y="2886125"/>
            <a:ext cx="7338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First-mover advantage: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Timing of cell division and </a:t>
            </a:r>
            <a:r>
              <a:rPr lang="en"/>
              <a:t>differentiation</a:t>
            </a:r>
            <a:r>
              <a:rPr lang="en"/>
              <a:t>: first cells/cell lineages to differentiate determines subsequent activities in the embryo.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(biological) Stackleberg equilibrium: optimal play + first-mover advantage = no clear winner. No one cell lineage or type dominates.</a:t>
            </a:r>
            <a:endParaRPr/>
          </a:p>
        </p:txBody>
      </p:sp>
      <p:cxnSp>
        <p:nvCxnSpPr>
          <p:cNvPr id="255" name="Google Shape;255;p29"/>
          <p:cNvCxnSpPr/>
          <p:nvPr/>
        </p:nvCxnSpPr>
        <p:spPr>
          <a:xfrm>
            <a:off x="4003058" y="2518398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9"/>
          <p:cNvCxnSpPr/>
          <p:nvPr/>
        </p:nvCxnSpPr>
        <p:spPr>
          <a:xfrm>
            <a:off x="4003058" y="2178095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7" name="Google Shape;257;p29"/>
          <p:cNvCxnSpPr/>
          <p:nvPr/>
        </p:nvCxnSpPr>
        <p:spPr>
          <a:xfrm flipH="1">
            <a:off x="4385021" y="1834022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29"/>
          <p:cNvCxnSpPr/>
          <p:nvPr/>
        </p:nvCxnSpPr>
        <p:spPr>
          <a:xfrm flipH="1">
            <a:off x="4750000" y="1827402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9" name="Google Shape;259;p29"/>
          <p:cNvSpPr/>
          <p:nvPr/>
        </p:nvSpPr>
        <p:spPr>
          <a:xfrm>
            <a:off x="4008512" y="2528783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4008781" y="2185887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4008780" y="1834025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4385451" y="2528786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4753171" y="2528783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4753171" y="2185887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9"/>
          <p:cNvSpPr/>
          <p:nvPr/>
        </p:nvSpPr>
        <p:spPr>
          <a:xfrm>
            <a:off x="4385450" y="1834025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4753171" y="1834022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4080200" y="1869603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68" name="Google Shape;268;p29"/>
          <p:cNvSpPr txBox="1"/>
          <p:nvPr/>
        </p:nvSpPr>
        <p:spPr>
          <a:xfrm>
            <a:off x="4461419" y="187178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69" name="Google Shape;269;p29"/>
          <p:cNvSpPr txBox="1"/>
          <p:nvPr/>
        </p:nvSpPr>
        <p:spPr>
          <a:xfrm>
            <a:off x="4819604" y="187178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70" name="Google Shape;270;p29"/>
          <p:cNvSpPr txBox="1"/>
          <p:nvPr/>
        </p:nvSpPr>
        <p:spPr>
          <a:xfrm>
            <a:off x="4080200" y="2224416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71" name="Google Shape;271;p29"/>
          <p:cNvSpPr txBox="1"/>
          <p:nvPr/>
        </p:nvSpPr>
        <p:spPr>
          <a:xfrm>
            <a:off x="4083070" y="257361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72" name="Google Shape;272;p29"/>
          <p:cNvSpPr txBox="1"/>
          <p:nvPr/>
        </p:nvSpPr>
        <p:spPr>
          <a:xfrm>
            <a:off x="4451660" y="258048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73" name="Google Shape;273;p29"/>
          <p:cNvSpPr txBox="1"/>
          <p:nvPr/>
        </p:nvSpPr>
        <p:spPr>
          <a:xfrm>
            <a:off x="4837857" y="2237849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74" name="Google Shape;274;p29"/>
          <p:cNvSpPr txBox="1"/>
          <p:nvPr/>
        </p:nvSpPr>
        <p:spPr>
          <a:xfrm>
            <a:off x="4829768" y="257361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75" name="Google Shape;275;p29"/>
          <p:cNvSpPr/>
          <p:nvPr/>
        </p:nvSpPr>
        <p:spPr>
          <a:xfrm>
            <a:off x="4393937" y="2191138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4450144" y="2226612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30"/>
          <p:cNvCxnSpPr/>
          <p:nvPr/>
        </p:nvCxnSpPr>
        <p:spPr>
          <a:xfrm>
            <a:off x="838108" y="1658548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838108" y="1318245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30"/>
          <p:cNvCxnSpPr/>
          <p:nvPr/>
        </p:nvCxnSpPr>
        <p:spPr>
          <a:xfrm flipH="1">
            <a:off x="1220071" y="974172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30"/>
          <p:cNvCxnSpPr/>
          <p:nvPr/>
        </p:nvCxnSpPr>
        <p:spPr>
          <a:xfrm flipH="1">
            <a:off x="1585050" y="967552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30"/>
          <p:cNvCxnSpPr/>
          <p:nvPr/>
        </p:nvCxnSpPr>
        <p:spPr>
          <a:xfrm>
            <a:off x="3040981" y="1668939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30"/>
          <p:cNvCxnSpPr/>
          <p:nvPr/>
        </p:nvCxnSpPr>
        <p:spPr>
          <a:xfrm>
            <a:off x="3040981" y="1328636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30"/>
          <p:cNvCxnSpPr/>
          <p:nvPr/>
        </p:nvCxnSpPr>
        <p:spPr>
          <a:xfrm flipH="1">
            <a:off x="3422875" y="988282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30"/>
          <p:cNvCxnSpPr/>
          <p:nvPr/>
        </p:nvCxnSpPr>
        <p:spPr>
          <a:xfrm flipH="1">
            <a:off x="3787997" y="990013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9" name="Google Shape;289;p30"/>
          <p:cNvSpPr txBox="1"/>
          <p:nvPr/>
        </p:nvSpPr>
        <p:spPr>
          <a:xfrm>
            <a:off x="1253002" y="1274300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>
            <a:off x="3455875" y="1274300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3832298" y="1658548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292" name="Google Shape;292;p30"/>
          <p:cNvSpPr/>
          <p:nvPr/>
        </p:nvSpPr>
        <p:spPr>
          <a:xfrm>
            <a:off x="843562" y="1668933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843831" y="1326037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843830" y="974175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1220501" y="1668936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0"/>
          <p:cNvSpPr/>
          <p:nvPr/>
        </p:nvSpPr>
        <p:spPr>
          <a:xfrm>
            <a:off x="1588221" y="1668933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0"/>
          <p:cNvSpPr/>
          <p:nvPr/>
        </p:nvSpPr>
        <p:spPr>
          <a:xfrm>
            <a:off x="1588221" y="1326037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0"/>
          <p:cNvSpPr/>
          <p:nvPr/>
        </p:nvSpPr>
        <p:spPr>
          <a:xfrm>
            <a:off x="1220500" y="974175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1588221" y="974172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3414882" y="1669888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3805768" y="1344221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859171" y="678183"/>
            <a:ext cx="111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2805228" y="664013"/>
            <a:ext cx="1592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30"/>
          <p:cNvCxnSpPr/>
          <p:nvPr/>
        </p:nvCxnSpPr>
        <p:spPr>
          <a:xfrm>
            <a:off x="5073590" y="1666872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30"/>
          <p:cNvCxnSpPr/>
          <p:nvPr/>
        </p:nvCxnSpPr>
        <p:spPr>
          <a:xfrm>
            <a:off x="5073590" y="1326569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30"/>
          <p:cNvCxnSpPr/>
          <p:nvPr/>
        </p:nvCxnSpPr>
        <p:spPr>
          <a:xfrm flipH="1">
            <a:off x="5455484" y="986215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30"/>
          <p:cNvCxnSpPr/>
          <p:nvPr/>
        </p:nvCxnSpPr>
        <p:spPr>
          <a:xfrm flipH="1">
            <a:off x="5820605" y="987946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8" name="Google Shape;308;p30"/>
          <p:cNvSpPr txBox="1"/>
          <p:nvPr/>
        </p:nvSpPr>
        <p:spPr>
          <a:xfrm>
            <a:off x="5488484" y="1272233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0"/>
          <p:cNvSpPr txBox="1"/>
          <p:nvPr/>
        </p:nvSpPr>
        <p:spPr>
          <a:xfrm>
            <a:off x="5864907" y="1656481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10" name="Google Shape;310;p30"/>
          <p:cNvSpPr/>
          <p:nvPr/>
        </p:nvSpPr>
        <p:spPr>
          <a:xfrm>
            <a:off x="5460584" y="982681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0"/>
          <p:cNvSpPr txBox="1"/>
          <p:nvPr/>
        </p:nvSpPr>
        <p:spPr>
          <a:xfrm>
            <a:off x="5007481" y="690544"/>
            <a:ext cx="1268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0"/>
          <p:cNvSpPr txBox="1"/>
          <p:nvPr/>
        </p:nvSpPr>
        <p:spPr>
          <a:xfrm>
            <a:off x="5492892" y="1651284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0"/>
          <p:cNvSpPr txBox="1"/>
          <p:nvPr/>
        </p:nvSpPr>
        <p:spPr>
          <a:xfrm>
            <a:off x="915250" y="1009753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14" name="Google Shape;314;p30"/>
          <p:cNvSpPr txBox="1"/>
          <p:nvPr/>
        </p:nvSpPr>
        <p:spPr>
          <a:xfrm>
            <a:off x="1296469" y="101193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15" name="Google Shape;315;p30"/>
          <p:cNvSpPr txBox="1"/>
          <p:nvPr/>
        </p:nvSpPr>
        <p:spPr>
          <a:xfrm>
            <a:off x="1654654" y="101193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16" name="Google Shape;316;p30"/>
          <p:cNvSpPr txBox="1"/>
          <p:nvPr/>
        </p:nvSpPr>
        <p:spPr>
          <a:xfrm>
            <a:off x="915250" y="1364566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17" name="Google Shape;317;p30"/>
          <p:cNvSpPr txBox="1"/>
          <p:nvPr/>
        </p:nvSpPr>
        <p:spPr>
          <a:xfrm>
            <a:off x="918120" y="171376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18" name="Google Shape;318;p30"/>
          <p:cNvSpPr txBox="1"/>
          <p:nvPr/>
        </p:nvSpPr>
        <p:spPr>
          <a:xfrm>
            <a:off x="1286710" y="172063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19" name="Google Shape;319;p30"/>
          <p:cNvSpPr txBox="1"/>
          <p:nvPr/>
        </p:nvSpPr>
        <p:spPr>
          <a:xfrm>
            <a:off x="1672907" y="1377999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20" name="Google Shape;320;p30"/>
          <p:cNvSpPr txBox="1"/>
          <p:nvPr/>
        </p:nvSpPr>
        <p:spPr>
          <a:xfrm>
            <a:off x="1664818" y="171376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21" name="Google Shape;321;p30"/>
          <p:cNvSpPr txBox="1"/>
          <p:nvPr/>
        </p:nvSpPr>
        <p:spPr>
          <a:xfrm>
            <a:off x="3489549" y="1726696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3889751" y="1377999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5525546" y="1021416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cxnSp>
        <p:nvCxnSpPr>
          <p:cNvPr id="324" name="Google Shape;324;p30"/>
          <p:cNvCxnSpPr/>
          <p:nvPr/>
        </p:nvCxnSpPr>
        <p:spPr>
          <a:xfrm>
            <a:off x="7038856" y="1672067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30"/>
          <p:cNvCxnSpPr/>
          <p:nvPr/>
        </p:nvCxnSpPr>
        <p:spPr>
          <a:xfrm>
            <a:off x="7038856" y="1331764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30"/>
          <p:cNvCxnSpPr/>
          <p:nvPr/>
        </p:nvCxnSpPr>
        <p:spPr>
          <a:xfrm flipH="1">
            <a:off x="7420749" y="991411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30"/>
          <p:cNvCxnSpPr/>
          <p:nvPr/>
        </p:nvCxnSpPr>
        <p:spPr>
          <a:xfrm flipH="1">
            <a:off x="7785871" y="993141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8" name="Google Shape;328;p30"/>
          <p:cNvSpPr txBox="1"/>
          <p:nvPr/>
        </p:nvSpPr>
        <p:spPr>
          <a:xfrm>
            <a:off x="7453749" y="1277429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7830172" y="1661676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30" name="Google Shape;330;p30"/>
          <p:cNvSpPr/>
          <p:nvPr/>
        </p:nvSpPr>
        <p:spPr>
          <a:xfrm>
            <a:off x="7040402" y="1691144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6887788" y="695756"/>
            <a:ext cx="1418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0"/>
          <p:cNvSpPr txBox="1"/>
          <p:nvPr/>
        </p:nvSpPr>
        <p:spPr>
          <a:xfrm>
            <a:off x="7458157" y="1656479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30"/>
          <p:cNvSpPr txBox="1"/>
          <p:nvPr/>
        </p:nvSpPr>
        <p:spPr>
          <a:xfrm>
            <a:off x="7114981" y="1731740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7439286" y="933998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35" name="Google Shape;335;p30"/>
          <p:cNvSpPr/>
          <p:nvPr/>
        </p:nvSpPr>
        <p:spPr>
          <a:xfrm>
            <a:off x="7797307" y="1007048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0"/>
          <p:cNvSpPr txBox="1"/>
          <p:nvPr/>
        </p:nvSpPr>
        <p:spPr>
          <a:xfrm>
            <a:off x="7871886" y="1047644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7043360" y="1342156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0"/>
          <p:cNvSpPr txBox="1"/>
          <p:nvPr/>
        </p:nvSpPr>
        <p:spPr>
          <a:xfrm>
            <a:off x="7117939" y="1382752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0"/>
          <p:cNvSpPr/>
          <p:nvPr/>
        </p:nvSpPr>
        <p:spPr>
          <a:xfrm>
            <a:off x="7798955" y="1342156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7873534" y="1382752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30"/>
          <p:cNvCxnSpPr/>
          <p:nvPr/>
        </p:nvCxnSpPr>
        <p:spPr>
          <a:xfrm>
            <a:off x="843373" y="3631574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30"/>
          <p:cNvCxnSpPr/>
          <p:nvPr/>
        </p:nvCxnSpPr>
        <p:spPr>
          <a:xfrm>
            <a:off x="843373" y="3291271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30"/>
          <p:cNvCxnSpPr/>
          <p:nvPr/>
        </p:nvCxnSpPr>
        <p:spPr>
          <a:xfrm flipH="1">
            <a:off x="1225267" y="2950917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30"/>
          <p:cNvCxnSpPr/>
          <p:nvPr/>
        </p:nvCxnSpPr>
        <p:spPr>
          <a:xfrm flipH="1">
            <a:off x="1590389" y="2952647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30"/>
          <p:cNvSpPr txBox="1"/>
          <p:nvPr/>
        </p:nvSpPr>
        <p:spPr>
          <a:xfrm>
            <a:off x="1258267" y="3236935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1634690" y="3621182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47" name="Google Shape;347;p30"/>
          <p:cNvSpPr/>
          <p:nvPr/>
        </p:nvSpPr>
        <p:spPr>
          <a:xfrm>
            <a:off x="3804638" y="2977425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843373" y="2655254"/>
            <a:ext cx="111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Fifth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1262675" y="3615986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3879217" y="3018021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1243804" y="2893504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52" name="Google Shape;352;p30"/>
          <p:cNvSpPr/>
          <p:nvPr/>
        </p:nvSpPr>
        <p:spPr>
          <a:xfrm>
            <a:off x="3054956" y="3651793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3129535" y="3692389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847763" y="3296466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922342" y="3337062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56" name="Google Shape;356;p30"/>
          <p:cNvSpPr txBox="1"/>
          <p:nvPr/>
        </p:nvSpPr>
        <p:spPr>
          <a:xfrm>
            <a:off x="1636172" y="3248471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30"/>
          <p:cNvCxnSpPr/>
          <p:nvPr/>
        </p:nvCxnSpPr>
        <p:spPr>
          <a:xfrm>
            <a:off x="3040981" y="3650237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30"/>
          <p:cNvCxnSpPr/>
          <p:nvPr/>
        </p:nvCxnSpPr>
        <p:spPr>
          <a:xfrm>
            <a:off x="3040981" y="3309935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30"/>
          <p:cNvCxnSpPr/>
          <p:nvPr/>
        </p:nvCxnSpPr>
        <p:spPr>
          <a:xfrm flipH="1">
            <a:off x="3422875" y="2969581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30"/>
          <p:cNvCxnSpPr/>
          <p:nvPr/>
        </p:nvCxnSpPr>
        <p:spPr>
          <a:xfrm flipH="1">
            <a:off x="3787997" y="2971311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1" name="Google Shape;361;p30"/>
          <p:cNvSpPr txBox="1"/>
          <p:nvPr/>
        </p:nvSpPr>
        <p:spPr>
          <a:xfrm>
            <a:off x="3455875" y="3255599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3832298" y="3639846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63" name="Google Shape;363;p30"/>
          <p:cNvSpPr txBox="1"/>
          <p:nvPr/>
        </p:nvSpPr>
        <p:spPr>
          <a:xfrm>
            <a:off x="3040981" y="2673918"/>
            <a:ext cx="111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0"/>
          <p:cNvSpPr txBox="1"/>
          <p:nvPr/>
        </p:nvSpPr>
        <p:spPr>
          <a:xfrm>
            <a:off x="3460283" y="3634649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0"/>
          <p:cNvSpPr txBox="1"/>
          <p:nvPr/>
        </p:nvSpPr>
        <p:spPr>
          <a:xfrm>
            <a:off x="3441412" y="2912167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66" name="Google Shape;366;p30"/>
          <p:cNvSpPr txBox="1"/>
          <p:nvPr/>
        </p:nvSpPr>
        <p:spPr>
          <a:xfrm>
            <a:off x="3833780" y="3267134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0"/>
          <p:cNvSpPr txBox="1"/>
          <p:nvPr/>
        </p:nvSpPr>
        <p:spPr>
          <a:xfrm>
            <a:off x="3058111" y="3255599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68" name="Google Shape;368;p30"/>
          <p:cNvSpPr/>
          <p:nvPr/>
        </p:nvSpPr>
        <p:spPr>
          <a:xfrm>
            <a:off x="5825854" y="2981191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0"/>
          <p:cNvSpPr txBox="1"/>
          <p:nvPr/>
        </p:nvSpPr>
        <p:spPr>
          <a:xfrm>
            <a:off x="5900434" y="3021787"/>
            <a:ext cx="243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cxnSp>
        <p:nvCxnSpPr>
          <p:cNvPr id="370" name="Google Shape;370;p30"/>
          <p:cNvCxnSpPr/>
          <p:nvPr/>
        </p:nvCxnSpPr>
        <p:spPr>
          <a:xfrm>
            <a:off x="5070637" y="3650237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0"/>
          <p:cNvCxnSpPr/>
          <p:nvPr/>
        </p:nvCxnSpPr>
        <p:spPr>
          <a:xfrm>
            <a:off x="5070637" y="3309935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0"/>
          <p:cNvCxnSpPr/>
          <p:nvPr/>
        </p:nvCxnSpPr>
        <p:spPr>
          <a:xfrm flipH="1">
            <a:off x="5452531" y="2969581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p30"/>
          <p:cNvCxnSpPr/>
          <p:nvPr/>
        </p:nvCxnSpPr>
        <p:spPr>
          <a:xfrm flipH="1">
            <a:off x="5817652" y="2971311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4" name="Google Shape;374;p30"/>
          <p:cNvSpPr txBox="1"/>
          <p:nvPr/>
        </p:nvSpPr>
        <p:spPr>
          <a:xfrm>
            <a:off x="5485531" y="3255599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0"/>
          <p:cNvSpPr txBox="1"/>
          <p:nvPr/>
        </p:nvSpPr>
        <p:spPr>
          <a:xfrm>
            <a:off x="5861953" y="3639846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76" name="Google Shape;376;p30"/>
          <p:cNvSpPr txBox="1"/>
          <p:nvPr/>
        </p:nvSpPr>
        <p:spPr>
          <a:xfrm>
            <a:off x="4858025" y="2673919"/>
            <a:ext cx="1487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Seventh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0"/>
          <p:cNvSpPr txBox="1"/>
          <p:nvPr/>
        </p:nvSpPr>
        <p:spPr>
          <a:xfrm>
            <a:off x="5489938" y="3634649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0"/>
          <p:cNvSpPr txBox="1"/>
          <p:nvPr/>
        </p:nvSpPr>
        <p:spPr>
          <a:xfrm>
            <a:off x="5471067" y="2912167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79" name="Google Shape;379;p30"/>
          <p:cNvSpPr txBox="1"/>
          <p:nvPr/>
        </p:nvSpPr>
        <p:spPr>
          <a:xfrm>
            <a:off x="5863435" y="3267134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0"/>
          <p:cNvSpPr txBox="1"/>
          <p:nvPr/>
        </p:nvSpPr>
        <p:spPr>
          <a:xfrm>
            <a:off x="5087766" y="3255599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81" name="Google Shape;381;p30"/>
          <p:cNvSpPr txBox="1"/>
          <p:nvPr/>
        </p:nvSpPr>
        <p:spPr>
          <a:xfrm>
            <a:off x="5111141" y="3634975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7110591" y="2954961"/>
            <a:ext cx="373200" cy="335100"/>
          </a:xfrm>
          <a:prstGeom prst="rect">
            <a:avLst/>
          </a:prstGeom>
          <a:solidFill>
            <a:srgbClr val="7F7F7F">
              <a:alpha val="4980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0"/>
          <p:cNvSpPr txBox="1"/>
          <p:nvPr/>
        </p:nvSpPr>
        <p:spPr>
          <a:xfrm>
            <a:off x="7185171" y="2995557"/>
            <a:ext cx="223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30"/>
          <p:cNvCxnSpPr/>
          <p:nvPr/>
        </p:nvCxnSpPr>
        <p:spPr>
          <a:xfrm>
            <a:off x="7100292" y="3631574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7100292" y="3291271"/>
            <a:ext cx="1137900" cy="1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 flipH="1">
            <a:off x="7482186" y="2950917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 flipH="1">
            <a:off x="7847308" y="2952647"/>
            <a:ext cx="5100" cy="105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8" name="Google Shape;388;p30"/>
          <p:cNvSpPr txBox="1"/>
          <p:nvPr/>
        </p:nvSpPr>
        <p:spPr>
          <a:xfrm>
            <a:off x="7515186" y="3236935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0"/>
          <p:cNvSpPr txBox="1"/>
          <p:nvPr/>
        </p:nvSpPr>
        <p:spPr>
          <a:xfrm>
            <a:off x="7891609" y="3621182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90" name="Google Shape;390;p30"/>
          <p:cNvSpPr txBox="1"/>
          <p:nvPr/>
        </p:nvSpPr>
        <p:spPr>
          <a:xfrm>
            <a:off x="7037118" y="2655254"/>
            <a:ext cx="1268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Eighth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0"/>
          <p:cNvSpPr txBox="1"/>
          <p:nvPr/>
        </p:nvSpPr>
        <p:spPr>
          <a:xfrm>
            <a:off x="7519593" y="3615986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0"/>
          <p:cNvSpPr txBox="1"/>
          <p:nvPr/>
        </p:nvSpPr>
        <p:spPr>
          <a:xfrm>
            <a:off x="7500722" y="2893504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93" name="Google Shape;393;p30"/>
          <p:cNvSpPr txBox="1"/>
          <p:nvPr/>
        </p:nvSpPr>
        <p:spPr>
          <a:xfrm>
            <a:off x="7893090" y="3248471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0"/>
          <p:cNvSpPr txBox="1"/>
          <p:nvPr/>
        </p:nvSpPr>
        <p:spPr>
          <a:xfrm>
            <a:off x="7117421" y="3236935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95" name="Google Shape;395;p30"/>
          <p:cNvSpPr txBox="1"/>
          <p:nvPr/>
        </p:nvSpPr>
        <p:spPr>
          <a:xfrm>
            <a:off x="7140796" y="3616311"/>
            <a:ext cx="308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0"/>
          <p:cNvSpPr txBox="1"/>
          <p:nvPr/>
        </p:nvSpPr>
        <p:spPr>
          <a:xfrm>
            <a:off x="7871886" y="2894421"/>
            <a:ext cx="34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/>
          </a:p>
        </p:txBody>
      </p:sp>
      <p:sp>
        <p:nvSpPr>
          <p:cNvPr id="397" name="Google Shape;397;p30"/>
          <p:cNvSpPr txBox="1"/>
          <p:nvPr/>
        </p:nvSpPr>
        <p:spPr>
          <a:xfrm flipH="1">
            <a:off x="2497650" y="4318275"/>
            <a:ext cx="414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Stone et.al, </a:t>
            </a:r>
            <a:r>
              <a:rPr i="1" lang="en"/>
              <a:t>Biosystems</a:t>
            </a:r>
            <a:r>
              <a:rPr lang="en"/>
              <a:t>, </a:t>
            </a:r>
            <a:r>
              <a:rPr lang="en">
                <a:solidFill>
                  <a:schemeClr val="dk1"/>
                </a:solidFill>
              </a:rPr>
              <a:t>173, 73-82 (2018).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/>
          <p:nvPr/>
        </p:nvSpPr>
        <p:spPr>
          <a:xfrm>
            <a:off x="3209449" y="4338435"/>
            <a:ext cx="344100" cy="325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1"/>
          <p:cNvSpPr txBox="1"/>
          <p:nvPr/>
        </p:nvSpPr>
        <p:spPr>
          <a:xfrm>
            <a:off x="840856" y="445540"/>
            <a:ext cx="111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1"/>
          <p:cNvSpPr txBox="1"/>
          <p:nvPr/>
        </p:nvSpPr>
        <p:spPr>
          <a:xfrm>
            <a:off x="2894350" y="453250"/>
            <a:ext cx="138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1"/>
          <p:cNvSpPr txBox="1"/>
          <p:nvPr/>
        </p:nvSpPr>
        <p:spPr>
          <a:xfrm>
            <a:off x="5001675" y="429950"/>
            <a:ext cx="1268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1"/>
          <p:cNvSpPr txBox="1"/>
          <p:nvPr/>
        </p:nvSpPr>
        <p:spPr>
          <a:xfrm>
            <a:off x="6885056" y="435150"/>
            <a:ext cx="14181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1"/>
          <p:cNvSpPr txBox="1"/>
          <p:nvPr/>
        </p:nvSpPr>
        <p:spPr>
          <a:xfrm>
            <a:off x="840781" y="2731104"/>
            <a:ext cx="111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Fifth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2995692" y="2763288"/>
            <a:ext cx="1117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4855425" y="2749769"/>
            <a:ext cx="1563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Seventh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1"/>
          <p:cNvSpPr txBox="1"/>
          <p:nvPr/>
        </p:nvSpPr>
        <p:spPr>
          <a:xfrm>
            <a:off x="7034525" y="2731104"/>
            <a:ext cx="1268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Eighth Move</a:t>
            </a:r>
            <a:endParaRPr b="1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1"/>
          <p:cNvSpPr/>
          <p:nvPr/>
        </p:nvSpPr>
        <p:spPr>
          <a:xfrm rot="5400000">
            <a:off x="564207" y="1124044"/>
            <a:ext cx="1638600" cy="924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1"/>
          <p:cNvSpPr/>
          <p:nvPr/>
        </p:nvSpPr>
        <p:spPr>
          <a:xfrm>
            <a:off x="974117" y="862871"/>
            <a:ext cx="816000" cy="8358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1"/>
          <p:cNvSpPr/>
          <p:nvPr/>
        </p:nvSpPr>
        <p:spPr>
          <a:xfrm>
            <a:off x="1105139" y="1707806"/>
            <a:ext cx="550500" cy="7029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1"/>
          <p:cNvSpPr/>
          <p:nvPr/>
        </p:nvSpPr>
        <p:spPr>
          <a:xfrm rot="5400000">
            <a:off x="2773760" y="1092769"/>
            <a:ext cx="1648500" cy="10182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1"/>
          <p:cNvSpPr/>
          <p:nvPr/>
        </p:nvSpPr>
        <p:spPr>
          <a:xfrm>
            <a:off x="3123350" y="839859"/>
            <a:ext cx="934500" cy="10134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1"/>
          <p:cNvSpPr/>
          <p:nvPr/>
        </p:nvSpPr>
        <p:spPr>
          <a:xfrm>
            <a:off x="3312416" y="1853990"/>
            <a:ext cx="556800" cy="5649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1"/>
          <p:cNvSpPr/>
          <p:nvPr/>
        </p:nvSpPr>
        <p:spPr>
          <a:xfrm>
            <a:off x="3307993" y="839859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1"/>
          <p:cNvSpPr txBox="1"/>
          <p:nvPr/>
        </p:nvSpPr>
        <p:spPr>
          <a:xfrm>
            <a:off x="1252135" y="1140023"/>
            <a:ext cx="226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1"/>
          <p:cNvSpPr txBox="1"/>
          <p:nvPr/>
        </p:nvSpPr>
        <p:spPr>
          <a:xfrm>
            <a:off x="1266277" y="1926256"/>
            <a:ext cx="226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1"/>
          <p:cNvSpPr txBox="1"/>
          <p:nvPr/>
        </p:nvSpPr>
        <p:spPr>
          <a:xfrm>
            <a:off x="3416867" y="949600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1"/>
          <p:cNvSpPr/>
          <p:nvPr/>
        </p:nvSpPr>
        <p:spPr>
          <a:xfrm>
            <a:off x="3307993" y="1333360"/>
            <a:ext cx="561300" cy="5199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1"/>
          <p:cNvSpPr txBox="1"/>
          <p:nvPr/>
        </p:nvSpPr>
        <p:spPr>
          <a:xfrm>
            <a:off x="3415610" y="1445987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1"/>
          <p:cNvSpPr txBox="1"/>
          <p:nvPr/>
        </p:nvSpPr>
        <p:spPr>
          <a:xfrm>
            <a:off x="3488326" y="2009038"/>
            <a:ext cx="226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1"/>
          <p:cNvSpPr/>
          <p:nvPr/>
        </p:nvSpPr>
        <p:spPr>
          <a:xfrm rot="5400000">
            <a:off x="4836112" y="1081352"/>
            <a:ext cx="1648500" cy="10182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5199110" y="828442"/>
            <a:ext cx="921000" cy="10134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5374768" y="1842573"/>
            <a:ext cx="556800" cy="5649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5370345" y="828442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1"/>
          <p:cNvSpPr txBox="1"/>
          <p:nvPr/>
        </p:nvSpPr>
        <p:spPr>
          <a:xfrm>
            <a:off x="5478988" y="936809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5370345" y="1321943"/>
            <a:ext cx="561300" cy="5199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5478988" y="1441748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5470099" y="2117059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1"/>
          <p:cNvSpPr/>
          <p:nvPr/>
        </p:nvSpPr>
        <p:spPr>
          <a:xfrm>
            <a:off x="5418190" y="1913236"/>
            <a:ext cx="224700" cy="192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5484563" y="2094562"/>
            <a:ext cx="344100" cy="325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1"/>
          <p:cNvSpPr txBox="1"/>
          <p:nvPr/>
        </p:nvSpPr>
        <p:spPr>
          <a:xfrm>
            <a:off x="5381701" y="1915091"/>
            <a:ext cx="28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1"/>
          <p:cNvSpPr/>
          <p:nvPr/>
        </p:nvSpPr>
        <p:spPr>
          <a:xfrm rot="5400000">
            <a:off x="6803679" y="1075500"/>
            <a:ext cx="1648500" cy="10182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7347394" y="771682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31"/>
          <p:cNvSpPr txBox="1"/>
          <p:nvPr/>
        </p:nvSpPr>
        <p:spPr>
          <a:xfrm>
            <a:off x="7391033" y="862871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7525914" y="1594213"/>
            <a:ext cx="561300" cy="5199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1"/>
          <p:cNvSpPr txBox="1"/>
          <p:nvPr/>
        </p:nvSpPr>
        <p:spPr>
          <a:xfrm>
            <a:off x="7626040" y="1696929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1"/>
          <p:cNvSpPr txBox="1"/>
          <p:nvPr/>
        </p:nvSpPr>
        <p:spPr>
          <a:xfrm>
            <a:off x="7437667" y="2111206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1"/>
          <p:cNvSpPr/>
          <p:nvPr/>
        </p:nvSpPr>
        <p:spPr>
          <a:xfrm>
            <a:off x="7248333" y="1976513"/>
            <a:ext cx="224700" cy="192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1"/>
          <p:cNvSpPr/>
          <p:nvPr/>
        </p:nvSpPr>
        <p:spPr>
          <a:xfrm>
            <a:off x="7452131" y="2088710"/>
            <a:ext cx="344100" cy="325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1"/>
          <p:cNvSpPr txBox="1"/>
          <p:nvPr/>
        </p:nvSpPr>
        <p:spPr>
          <a:xfrm>
            <a:off x="7211843" y="1978368"/>
            <a:ext cx="28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1"/>
          <p:cNvSpPr/>
          <p:nvPr/>
        </p:nvSpPr>
        <p:spPr>
          <a:xfrm>
            <a:off x="7132198" y="1242664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1"/>
          <p:cNvSpPr txBox="1"/>
          <p:nvPr/>
        </p:nvSpPr>
        <p:spPr>
          <a:xfrm>
            <a:off x="7162336" y="1343439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1"/>
          <p:cNvSpPr/>
          <p:nvPr/>
        </p:nvSpPr>
        <p:spPr>
          <a:xfrm rot="5400000">
            <a:off x="533205" y="3434629"/>
            <a:ext cx="1648500" cy="10182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1076919" y="3130812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1117000" y="3222137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1255439" y="3951300"/>
            <a:ext cx="573900" cy="521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1268210" y="4073731"/>
            <a:ext cx="567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1, 2, 1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1"/>
          <p:cNvSpPr txBox="1"/>
          <p:nvPr/>
        </p:nvSpPr>
        <p:spPr>
          <a:xfrm>
            <a:off x="998969" y="4350565"/>
            <a:ext cx="357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1"/>
          <p:cNvSpPr/>
          <p:nvPr/>
        </p:nvSpPr>
        <p:spPr>
          <a:xfrm>
            <a:off x="900499" y="4164436"/>
            <a:ext cx="224700" cy="192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1013432" y="4328068"/>
            <a:ext cx="344100" cy="325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1"/>
          <p:cNvSpPr txBox="1"/>
          <p:nvPr/>
        </p:nvSpPr>
        <p:spPr>
          <a:xfrm>
            <a:off x="864009" y="4166291"/>
            <a:ext cx="28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>
            <a:off x="861724" y="3601793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1"/>
          <p:cNvSpPr txBox="1"/>
          <p:nvPr/>
        </p:nvSpPr>
        <p:spPr>
          <a:xfrm>
            <a:off x="911285" y="3704451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1436164" y="3549847"/>
            <a:ext cx="412800" cy="404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1462975" y="3648236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1"/>
          <p:cNvSpPr/>
          <p:nvPr/>
        </p:nvSpPr>
        <p:spPr>
          <a:xfrm rot="5400000">
            <a:off x="2729222" y="3444997"/>
            <a:ext cx="1648500" cy="10182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3272936" y="3141179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1"/>
          <p:cNvSpPr txBox="1"/>
          <p:nvPr/>
        </p:nvSpPr>
        <p:spPr>
          <a:xfrm>
            <a:off x="3321197" y="3232282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3451456" y="3961667"/>
            <a:ext cx="573900" cy="521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1"/>
          <p:cNvSpPr txBox="1"/>
          <p:nvPr/>
        </p:nvSpPr>
        <p:spPr>
          <a:xfrm>
            <a:off x="3506824" y="4084098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1"/>
          <p:cNvSpPr txBox="1"/>
          <p:nvPr/>
        </p:nvSpPr>
        <p:spPr>
          <a:xfrm>
            <a:off x="3210120" y="4396272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2,1,1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1"/>
          <p:cNvSpPr/>
          <p:nvPr/>
        </p:nvSpPr>
        <p:spPr>
          <a:xfrm>
            <a:off x="3096515" y="4174803"/>
            <a:ext cx="224700" cy="192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1"/>
          <p:cNvSpPr txBox="1"/>
          <p:nvPr/>
        </p:nvSpPr>
        <p:spPr>
          <a:xfrm>
            <a:off x="3060025" y="4176659"/>
            <a:ext cx="2850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1"/>
          <p:cNvSpPr/>
          <p:nvPr/>
        </p:nvSpPr>
        <p:spPr>
          <a:xfrm>
            <a:off x="3057740" y="3612161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1"/>
          <p:cNvSpPr txBox="1"/>
          <p:nvPr/>
        </p:nvSpPr>
        <p:spPr>
          <a:xfrm>
            <a:off x="3100888" y="3714741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3632180" y="3560214"/>
            <a:ext cx="412800" cy="404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1"/>
          <p:cNvSpPr txBox="1"/>
          <p:nvPr/>
        </p:nvSpPr>
        <p:spPr>
          <a:xfrm>
            <a:off x="3618450" y="3650250"/>
            <a:ext cx="4608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1,2,2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1"/>
          <p:cNvSpPr/>
          <p:nvPr/>
        </p:nvSpPr>
        <p:spPr>
          <a:xfrm>
            <a:off x="3529779" y="4480453"/>
            <a:ext cx="284100" cy="255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1"/>
          <p:cNvSpPr txBox="1"/>
          <p:nvPr/>
        </p:nvSpPr>
        <p:spPr>
          <a:xfrm>
            <a:off x="3488972" y="4512738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1"/>
          <p:cNvSpPr/>
          <p:nvPr/>
        </p:nvSpPr>
        <p:spPr>
          <a:xfrm rot="5400000">
            <a:off x="4823279" y="3434629"/>
            <a:ext cx="1648500" cy="10182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31"/>
          <p:cNvSpPr/>
          <p:nvPr/>
        </p:nvSpPr>
        <p:spPr>
          <a:xfrm>
            <a:off x="5366993" y="3130812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31"/>
          <p:cNvSpPr txBox="1"/>
          <p:nvPr/>
        </p:nvSpPr>
        <p:spPr>
          <a:xfrm>
            <a:off x="5415254" y="3221914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1"/>
          <p:cNvSpPr/>
          <p:nvPr/>
        </p:nvSpPr>
        <p:spPr>
          <a:xfrm>
            <a:off x="5545513" y="3951300"/>
            <a:ext cx="573900" cy="521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1"/>
          <p:cNvSpPr txBox="1"/>
          <p:nvPr/>
        </p:nvSpPr>
        <p:spPr>
          <a:xfrm>
            <a:off x="5600881" y="4073730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1"/>
          <p:cNvSpPr/>
          <p:nvPr/>
        </p:nvSpPr>
        <p:spPr>
          <a:xfrm>
            <a:off x="5303506" y="4328067"/>
            <a:ext cx="344100" cy="325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1"/>
          <p:cNvSpPr txBox="1"/>
          <p:nvPr/>
        </p:nvSpPr>
        <p:spPr>
          <a:xfrm>
            <a:off x="5289000" y="4384217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2,1,1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1"/>
          <p:cNvSpPr/>
          <p:nvPr/>
        </p:nvSpPr>
        <p:spPr>
          <a:xfrm rot="4557825">
            <a:off x="5146435" y="4070676"/>
            <a:ext cx="225122" cy="192307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1"/>
          <p:cNvSpPr txBox="1"/>
          <p:nvPr/>
        </p:nvSpPr>
        <p:spPr>
          <a:xfrm>
            <a:off x="5303506" y="4149564"/>
            <a:ext cx="2925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2,2,2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1"/>
          <p:cNvSpPr/>
          <p:nvPr/>
        </p:nvSpPr>
        <p:spPr>
          <a:xfrm>
            <a:off x="5151798" y="3592702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1"/>
          <p:cNvSpPr txBox="1"/>
          <p:nvPr/>
        </p:nvSpPr>
        <p:spPr>
          <a:xfrm>
            <a:off x="5194946" y="3695283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1"/>
          <p:cNvSpPr/>
          <p:nvPr/>
        </p:nvSpPr>
        <p:spPr>
          <a:xfrm>
            <a:off x="5726238" y="3549847"/>
            <a:ext cx="412800" cy="404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1"/>
          <p:cNvSpPr txBox="1"/>
          <p:nvPr/>
        </p:nvSpPr>
        <p:spPr>
          <a:xfrm>
            <a:off x="5752111" y="3639875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1"/>
          <p:cNvSpPr/>
          <p:nvPr/>
        </p:nvSpPr>
        <p:spPr>
          <a:xfrm>
            <a:off x="5623837" y="4470086"/>
            <a:ext cx="284100" cy="255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1"/>
          <p:cNvSpPr txBox="1"/>
          <p:nvPr/>
        </p:nvSpPr>
        <p:spPr>
          <a:xfrm>
            <a:off x="5583029" y="4502371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1"/>
          <p:cNvSpPr txBox="1"/>
          <p:nvPr/>
        </p:nvSpPr>
        <p:spPr>
          <a:xfrm>
            <a:off x="5111878" y="4085973"/>
            <a:ext cx="2925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2,2,1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1"/>
          <p:cNvSpPr/>
          <p:nvPr/>
        </p:nvSpPr>
        <p:spPr>
          <a:xfrm rot="5400000">
            <a:off x="6834288" y="3444988"/>
            <a:ext cx="1648500" cy="10182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1"/>
          <p:cNvSpPr/>
          <p:nvPr/>
        </p:nvSpPr>
        <p:spPr>
          <a:xfrm>
            <a:off x="7694310" y="3240308"/>
            <a:ext cx="316800" cy="333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1"/>
          <p:cNvSpPr txBox="1"/>
          <p:nvPr/>
        </p:nvSpPr>
        <p:spPr>
          <a:xfrm>
            <a:off x="7295753" y="3291864"/>
            <a:ext cx="4608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1,1,1,1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1"/>
          <p:cNvSpPr/>
          <p:nvPr/>
        </p:nvSpPr>
        <p:spPr>
          <a:xfrm>
            <a:off x="7556522" y="3961659"/>
            <a:ext cx="573900" cy="521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1"/>
          <p:cNvSpPr txBox="1"/>
          <p:nvPr/>
        </p:nvSpPr>
        <p:spPr>
          <a:xfrm>
            <a:off x="7611890" y="4084089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1,2,1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1"/>
          <p:cNvSpPr/>
          <p:nvPr/>
        </p:nvSpPr>
        <p:spPr>
          <a:xfrm>
            <a:off x="7314515" y="4338426"/>
            <a:ext cx="344100" cy="325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1"/>
          <p:cNvSpPr txBox="1"/>
          <p:nvPr/>
        </p:nvSpPr>
        <p:spPr>
          <a:xfrm>
            <a:off x="7300008" y="4408845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2,1,1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1"/>
          <p:cNvSpPr/>
          <p:nvPr/>
        </p:nvSpPr>
        <p:spPr>
          <a:xfrm rot="4557825">
            <a:off x="7157444" y="4081035"/>
            <a:ext cx="225122" cy="192307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1"/>
          <p:cNvSpPr txBox="1"/>
          <p:nvPr/>
        </p:nvSpPr>
        <p:spPr>
          <a:xfrm>
            <a:off x="7314515" y="4159923"/>
            <a:ext cx="2925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2,2,2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1"/>
          <p:cNvSpPr/>
          <p:nvPr/>
        </p:nvSpPr>
        <p:spPr>
          <a:xfrm>
            <a:off x="7162807" y="3603061"/>
            <a:ext cx="561300" cy="4926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1"/>
          <p:cNvSpPr txBox="1"/>
          <p:nvPr/>
        </p:nvSpPr>
        <p:spPr>
          <a:xfrm>
            <a:off x="7205955" y="3705642"/>
            <a:ext cx="488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1,1,2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1"/>
          <p:cNvSpPr/>
          <p:nvPr/>
        </p:nvSpPr>
        <p:spPr>
          <a:xfrm>
            <a:off x="7737247" y="3560205"/>
            <a:ext cx="412800" cy="4047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1"/>
          <p:cNvSpPr txBox="1"/>
          <p:nvPr/>
        </p:nvSpPr>
        <p:spPr>
          <a:xfrm>
            <a:off x="7763119" y="3650234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1"/>
          <p:cNvSpPr/>
          <p:nvPr/>
        </p:nvSpPr>
        <p:spPr>
          <a:xfrm>
            <a:off x="7634845" y="4480445"/>
            <a:ext cx="284100" cy="2553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1"/>
          <p:cNvSpPr/>
          <p:nvPr/>
        </p:nvSpPr>
        <p:spPr>
          <a:xfrm>
            <a:off x="7351599" y="4116040"/>
            <a:ext cx="207600" cy="217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1"/>
          <p:cNvSpPr/>
          <p:nvPr/>
        </p:nvSpPr>
        <p:spPr>
          <a:xfrm rot="1150381">
            <a:off x="7335289" y="3191659"/>
            <a:ext cx="353509" cy="418876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1"/>
          <p:cNvSpPr txBox="1"/>
          <p:nvPr/>
        </p:nvSpPr>
        <p:spPr>
          <a:xfrm>
            <a:off x="7594038" y="4512729"/>
            <a:ext cx="3732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2,1,2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1"/>
          <p:cNvSpPr txBox="1"/>
          <p:nvPr/>
        </p:nvSpPr>
        <p:spPr>
          <a:xfrm>
            <a:off x="7122887" y="4096332"/>
            <a:ext cx="2925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2,2,1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1"/>
          <p:cNvSpPr/>
          <p:nvPr/>
        </p:nvSpPr>
        <p:spPr>
          <a:xfrm>
            <a:off x="5353062" y="4097881"/>
            <a:ext cx="186900" cy="21750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1"/>
          <p:cNvSpPr txBox="1"/>
          <p:nvPr/>
        </p:nvSpPr>
        <p:spPr>
          <a:xfrm>
            <a:off x="7677640" y="3328366"/>
            <a:ext cx="3501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1,1,1,2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2"/>
          <p:cNvSpPr txBox="1"/>
          <p:nvPr/>
        </p:nvSpPr>
        <p:spPr>
          <a:xfrm>
            <a:off x="660575" y="3810138"/>
            <a:ext cx="41787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A2A2A"/>
                </a:solidFill>
                <a:highlight>
                  <a:srgbClr val="FFFFFF"/>
                </a:highlight>
              </a:rPr>
              <a:t>Stone et.al </a:t>
            </a:r>
            <a:r>
              <a:rPr i="1" lang="en">
                <a:solidFill>
                  <a:srgbClr val="2A2A2A"/>
                </a:solidFill>
                <a:highlight>
                  <a:srgbClr val="FFFFFF"/>
                </a:highlight>
              </a:rPr>
              <a:t> BioSystems</a:t>
            </a:r>
            <a:r>
              <a:rPr lang="en">
                <a:solidFill>
                  <a:srgbClr val="2A2A2A"/>
                </a:solidFill>
                <a:highlight>
                  <a:srgbClr val="FFFFFF"/>
                </a:highlight>
              </a:rPr>
              <a:t>, 173, 73-82 (2018)</a:t>
            </a:r>
            <a:endParaRPr/>
          </a:p>
        </p:txBody>
      </p:sp>
      <p:sp>
        <p:nvSpPr>
          <p:cNvPr id="514" name="Google Shape;514;p32"/>
          <p:cNvSpPr txBox="1"/>
          <p:nvPr/>
        </p:nvSpPr>
        <p:spPr>
          <a:xfrm>
            <a:off x="5282675" y="432300"/>
            <a:ext cx="35637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Embryo can also be analyzed as a first-mover (Stackleberg) game: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advantages are in terms of size, for differentiated tissues it could be in terms of function, structure.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Sublineage 1 and 2 are established, 1 has a size/position advantage.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Second move:</a:t>
            </a:r>
            <a:r>
              <a:rPr lang="en"/>
              <a:t> sublineage 1 mother divides before 2, advantage (leader).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Third move:</a:t>
            </a:r>
            <a:r>
              <a:rPr lang="en"/>
              <a:t> sublineage 2 mother divides (folllower).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Fourth move:</a:t>
            </a:r>
            <a:r>
              <a:rPr lang="en"/>
              <a:t> another division event in sublineage 1, further advantage for 1.</a:t>
            </a:r>
            <a:endParaRPr/>
          </a:p>
        </p:txBody>
      </p:sp>
      <p:pic>
        <p:nvPicPr>
          <p:cNvPr id="515" name="Google Shape;5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925" y="961663"/>
            <a:ext cx="4878826" cy="284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1238250" y="2190750"/>
            <a:ext cx="40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250" y="309700"/>
            <a:ext cx="3256125" cy="216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925" y="1847850"/>
            <a:ext cx="3912549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3450" y="2618625"/>
            <a:ext cx="3478125" cy="232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666600" y="745013"/>
            <a:ext cx="4075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Variation, Morphogenesis, and Learning/Adaptation</a:t>
            </a:r>
            <a:endParaRPr b="1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00" y="152400"/>
            <a:ext cx="334078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3"/>
          <p:cNvSpPr txBox="1"/>
          <p:nvPr/>
        </p:nvSpPr>
        <p:spPr>
          <a:xfrm flipH="1">
            <a:off x="4317775" y="4239275"/>
            <a:ext cx="414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Alicea, </a:t>
            </a:r>
            <a:r>
              <a:rPr i="1" lang="en"/>
              <a:t>Frontiers in Cellular Neuroscience</a:t>
            </a:r>
            <a:r>
              <a:rPr lang="en"/>
              <a:t>, 14, 524791. (2020).</a:t>
            </a:r>
            <a:endParaRPr/>
          </a:p>
        </p:txBody>
      </p:sp>
      <p:sp>
        <p:nvSpPr>
          <p:cNvPr id="522" name="Google Shape;522;p33"/>
          <p:cNvSpPr txBox="1"/>
          <p:nvPr/>
        </p:nvSpPr>
        <p:spPr>
          <a:xfrm>
            <a:off x="3976075" y="573075"/>
            <a:ext cx="483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First-player Dynamics in Connectome Formation</a:t>
            </a:r>
            <a:endParaRPr b="1"/>
          </a:p>
        </p:txBody>
      </p:sp>
      <p:sp>
        <p:nvSpPr>
          <p:cNvPr id="523" name="Google Shape;523;p33"/>
          <p:cNvSpPr txBox="1"/>
          <p:nvPr/>
        </p:nvSpPr>
        <p:spPr>
          <a:xfrm>
            <a:off x="4412875" y="1401900"/>
            <a:ext cx="3958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Analyze synaptic connectivity data in </a:t>
            </a:r>
            <a:r>
              <a:rPr i="1" lang="en"/>
              <a:t>C. elegans</a:t>
            </a:r>
            <a:r>
              <a:rPr lang="en"/>
              <a:t> using first-mover model (Stackleberg competition)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potential pre- and post-synaptic relationships.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yield various strategies for establishing connections.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4"/>
          <p:cNvSpPr txBox="1"/>
          <p:nvPr/>
        </p:nvSpPr>
        <p:spPr>
          <a:xfrm>
            <a:off x="560475" y="1365175"/>
            <a:ext cx="8120400" cy="3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Example: </a:t>
            </a:r>
            <a:r>
              <a:rPr lang="en">
                <a:solidFill>
                  <a:schemeClr val="dk1"/>
                </a:solidFill>
              </a:rPr>
              <a:t>Prisoner’s Dilemma (PD) and Iterated PD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Individual vs. group incentives: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defect to seek maximization of individual payoff (but often suboptimal), cooperate to maximize pairwise (or group) payoff.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 Iterated PD case, game is played repeatedly (dynamically).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Application to development: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 pair of ontogenetic agents with complementary mechanisms (pattern recognition, pattern formation).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9" name="Google Shape;529;p34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2-p</a:t>
            </a:r>
            <a:r>
              <a:rPr b="1" lang="en" sz="2400"/>
              <a:t>layer Games</a:t>
            </a:r>
            <a:endParaRPr b="1" sz="2400"/>
          </a:p>
        </p:txBody>
      </p:sp>
      <p:pic>
        <p:nvPicPr>
          <p:cNvPr id="530" name="Google Shape;5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525" y="339600"/>
            <a:ext cx="3351375" cy="187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5"/>
          <p:cNvSpPr/>
          <p:nvPr/>
        </p:nvSpPr>
        <p:spPr>
          <a:xfrm>
            <a:off x="2930113" y="616500"/>
            <a:ext cx="914400" cy="914400"/>
          </a:xfrm>
          <a:prstGeom prst="flowChartConnector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5"/>
          <p:cNvSpPr txBox="1"/>
          <p:nvPr/>
        </p:nvSpPr>
        <p:spPr>
          <a:xfrm>
            <a:off x="2930125" y="212150"/>
            <a:ext cx="9144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EMITTER</a:t>
            </a:r>
            <a:endParaRPr b="1" sz="1200"/>
          </a:p>
        </p:txBody>
      </p:sp>
      <p:sp>
        <p:nvSpPr>
          <p:cNvPr id="537" name="Google Shape;537;p35"/>
          <p:cNvSpPr txBox="1"/>
          <p:nvPr/>
        </p:nvSpPr>
        <p:spPr>
          <a:xfrm>
            <a:off x="5183100" y="212150"/>
            <a:ext cx="11472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OBSERVER</a:t>
            </a:r>
            <a:endParaRPr b="1" sz="1200"/>
          </a:p>
        </p:txBody>
      </p:sp>
      <p:sp>
        <p:nvSpPr>
          <p:cNvPr id="538" name="Google Shape;538;p35"/>
          <p:cNvSpPr txBox="1"/>
          <p:nvPr/>
        </p:nvSpPr>
        <p:spPr>
          <a:xfrm>
            <a:off x="1485675" y="1396975"/>
            <a:ext cx="15798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Produces pattern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(morphogenesis)</a:t>
            </a:r>
            <a:endParaRPr/>
          </a:p>
        </p:txBody>
      </p:sp>
      <p:sp>
        <p:nvSpPr>
          <p:cNvPr id="539" name="Google Shape;539;p35"/>
          <p:cNvSpPr txBox="1"/>
          <p:nvPr/>
        </p:nvSpPr>
        <p:spPr>
          <a:xfrm>
            <a:off x="6076375" y="1396975"/>
            <a:ext cx="18318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Reconstructs pattern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(perception)</a:t>
            </a:r>
            <a:endParaRPr/>
          </a:p>
        </p:txBody>
      </p:sp>
      <p:grpSp>
        <p:nvGrpSpPr>
          <p:cNvPr id="540" name="Google Shape;540;p35"/>
          <p:cNvGrpSpPr/>
          <p:nvPr/>
        </p:nvGrpSpPr>
        <p:grpSpPr>
          <a:xfrm>
            <a:off x="5183100" y="616500"/>
            <a:ext cx="1030788" cy="914400"/>
            <a:chOff x="5183100" y="616500"/>
            <a:chExt cx="1030788" cy="914400"/>
          </a:xfrm>
        </p:grpSpPr>
        <p:sp>
          <p:nvSpPr>
            <p:cNvPr id="541" name="Google Shape;541;p35"/>
            <p:cNvSpPr/>
            <p:nvPr/>
          </p:nvSpPr>
          <p:spPr>
            <a:xfrm>
              <a:off x="5183100" y="895050"/>
              <a:ext cx="902700" cy="3573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5299488" y="616500"/>
              <a:ext cx="914400" cy="914400"/>
            </a:xfrm>
            <a:prstGeom prst="flowChartConnector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35"/>
          <p:cNvSpPr txBox="1"/>
          <p:nvPr/>
        </p:nvSpPr>
        <p:spPr>
          <a:xfrm>
            <a:off x="771050" y="2384275"/>
            <a:ext cx="7635300" cy="21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relationship between morphogenesis and perception?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this model, we can treat this as either a predator-prey relationship, or a competitive/cooperative game.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pareidolia (perception/morphogenetic coevolution), camouflage (matching pursuit game).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predator hunts prey (prey must conceal itself), or prey is dangerous to predator (kills with venom).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6"/>
          <p:cNvSpPr txBox="1"/>
          <p:nvPr/>
        </p:nvSpPr>
        <p:spPr>
          <a:xfrm>
            <a:off x="965850" y="3996450"/>
            <a:ext cx="7212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Pursuit-evation game (distinct from a PD game) when observer tries to identify partial phenotypes, while the emitter tries to conceal its phenotype as a coherent pattern.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6"/>
          <p:cNvSpPr/>
          <p:nvPr/>
        </p:nvSpPr>
        <p:spPr>
          <a:xfrm>
            <a:off x="3033575" y="1002025"/>
            <a:ext cx="914400" cy="914400"/>
          </a:xfrm>
          <a:prstGeom prst="flowChartConnector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36"/>
          <p:cNvGrpSpPr/>
          <p:nvPr/>
        </p:nvGrpSpPr>
        <p:grpSpPr>
          <a:xfrm>
            <a:off x="5286563" y="1002025"/>
            <a:ext cx="1030788" cy="914400"/>
            <a:chOff x="5183100" y="616500"/>
            <a:chExt cx="1030788" cy="914400"/>
          </a:xfrm>
        </p:grpSpPr>
        <p:sp>
          <p:nvSpPr>
            <p:cNvPr id="551" name="Google Shape;551;p36"/>
            <p:cNvSpPr/>
            <p:nvPr/>
          </p:nvSpPr>
          <p:spPr>
            <a:xfrm>
              <a:off x="5183100" y="895050"/>
              <a:ext cx="902700" cy="3573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5299488" y="616500"/>
              <a:ext cx="914400" cy="914400"/>
            </a:xfrm>
            <a:prstGeom prst="flowChartConnector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36"/>
          <p:cNvSpPr/>
          <p:nvPr/>
        </p:nvSpPr>
        <p:spPr>
          <a:xfrm>
            <a:off x="883925" y="300900"/>
            <a:ext cx="1363500" cy="742800"/>
          </a:xfrm>
          <a:prstGeom prst="wedgeRectCallout">
            <a:avLst>
              <a:gd fmla="val 139584" name="adj1"/>
              <a:gd fmla="val 953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6"/>
          <p:cNvSpPr/>
          <p:nvPr/>
        </p:nvSpPr>
        <p:spPr>
          <a:xfrm>
            <a:off x="6807875" y="300900"/>
            <a:ext cx="1363500" cy="742800"/>
          </a:xfrm>
          <a:prstGeom prst="wedgeRectCallout">
            <a:avLst>
              <a:gd fmla="val -117924" name="adj1"/>
              <a:gd fmla="val 8248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6"/>
          <p:cNvSpPr/>
          <p:nvPr/>
        </p:nvSpPr>
        <p:spPr>
          <a:xfrm>
            <a:off x="883925" y="300900"/>
            <a:ext cx="451500" cy="90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6"/>
          <p:cNvSpPr/>
          <p:nvPr/>
        </p:nvSpPr>
        <p:spPr>
          <a:xfrm>
            <a:off x="1339925" y="300900"/>
            <a:ext cx="451500" cy="90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6"/>
          <p:cNvSpPr/>
          <p:nvPr/>
        </p:nvSpPr>
        <p:spPr>
          <a:xfrm>
            <a:off x="1791425" y="300900"/>
            <a:ext cx="451500" cy="90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6"/>
          <p:cNvSpPr/>
          <p:nvPr/>
        </p:nvSpPr>
        <p:spPr>
          <a:xfrm>
            <a:off x="6810125" y="742850"/>
            <a:ext cx="451500" cy="460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6"/>
          <p:cNvSpPr/>
          <p:nvPr/>
        </p:nvSpPr>
        <p:spPr>
          <a:xfrm>
            <a:off x="7266125" y="300900"/>
            <a:ext cx="451500" cy="90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6"/>
          <p:cNvSpPr/>
          <p:nvPr/>
        </p:nvSpPr>
        <p:spPr>
          <a:xfrm>
            <a:off x="7717625" y="300900"/>
            <a:ext cx="451500" cy="90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6"/>
          <p:cNvSpPr/>
          <p:nvPr/>
        </p:nvSpPr>
        <p:spPr>
          <a:xfrm>
            <a:off x="3033575" y="2875200"/>
            <a:ext cx="914400" cy="914400"/>
          </a:xfrm>
          <a:prstGeom prst="flowChartConnector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2" name="Google Shape;562;p36"/>
          <p:cNvGrpSpPr/>
          <p:nvPr/>
        </p:nvGrpSpPr>
        <p:grpSpPr>
          <a:xfrm>
            <a:off x="5286563" y="2875200"/>
            <a:ext cx="1030788" cy="914400"/>
            <a:chOff x="5183100" y="616500"/>
            <a:chExt cx="1030788" cy="914400"/>
          </a:xfrm>
        </p:grpSpPr>
        <p:sp>
          <p:nvSpPr>
            <p:cNvPr id="563" name="Google Shape;563;p36"/>
            <p:cNvSpPr/>
            <p:nvPr/>
          </p:nvSpPr>
          <p:spPr>
            <a:xfrm>
              <a:off x="5183100" y="895050"/>
              <a:ext cx="902700" cy="3573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5299488" y="616500"/>
              <a:ext cx="914400" cy="914400"/>
            </a:xfrm>
            <a:prstGeom prst="flowChartConnector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5" name="Google Shape;565;p36"/>
          <p:cNvSpPr/>
          <p:nvPr/>
        </p:nvSpPr>
        <p:spPr>
          <a:xfrm>
            <a:off x="883925" y="2174075"/>
            <a:ext cx="1363500" cy="742800"/>
          </a:xfrm>
          <a:prstGeom prst="wedgeRectCallout">
            <a:avLst>
              <a:gd fmla="val 139584" name="adj1"/>
              <a:gd fmla="val 953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36"/>
          <p:cNvSpPr/>
          <p:nvPr/>
        </p:nvSpPr>
        <p:spPr>
          <a:xfrm>
            <a:off x="6807875" y="2174075"/>
            <a:ext cx="1363500" cy="742800"/>
          </a:xfrm>
          <a:prstGeom prst="wedgeRectCallout">
            <a:avLst>
              <a:gd fmla="val -117924" name="adj1"/>
              <a:gd fmla="val 8248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6"/>
          <p:cNvSpPr/>
          <p:nvPr/>
        </p:nvSpPr>
        <p:spPr>
          <a:xfrm>
            <a:off x="883925" y="2174075"/>
            <a:ext cx="451500" cy="90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6"/>
          <p:cNvSpPr/>
          <p:nvPr/>
        </p:nvSpPr>
        <p:spPr>
          <a:xfrm>
            <a:off x="1339925" y="2174075"/>
            <a:ext cx="451500" cy="90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6"/>
          <p:cNvSpPr/>
          <p:nvPr/>
        </p:nvSpPr>
        <p:spPr>
          <a:xfrm>
            <a:off x="1791425" y="2174075"/>
            <a:ext cx="451500" cy="90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6"/>
          <p:cNvSpPr/>
          <p:nvPr/>
        </p:nvSpPr>
        <p:spPr>
          <a:xfrm>
            <a:off x="6810125" y="2174075"/>
            <a:ext cx="451500" cy="90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6"/>
          <p:cNvSpPr/>
          <p:nvPr/>
        </p:nvSpPr>
        <p:spPr>
          <a:xfrm>
            <a:off x="7266125" y="2174075"/>
            <a:ext cx="451500" cy="90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6"/>
          <p:cNvSpPr/>
          <p:nvPr/>
        </p:nvSpPr>
        <p:spPr>
          <a:xfrm>
            <a:off x="7717625" y="2174075"/>
            <a:ext cx="451500" cy="902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6"/>
          <p:cNvSpPr/>
          <p:nvPr/>
        </p:nvSpPr>
        <p:spPr>
          <a:xfrm>
            <a:off x="6810125" y="300900"/>
            <a:ext cx="451500" cy="46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6"/>
          <p:cNvSpPr/>
          <p:nvPr/>
        </p:nvSpPr>
        <p:spPr>
          <a:xfrm>
            <a:off x="7266125" y="300900"/>
            <a:ext cx="451500" cy="460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6"/>
          <p:cNvSpPr/>
          <p:nvPr/>
        </p:nvSpPr>
        <p:spPr>
          <a:xfrm>
            <a:off x="7717625" y="300900"/>
            <a:ext cx="451500" cy="460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6"/>
          <p:cNvSpPr txBox="1"/>
          <p:nvPr/>
        </p:nvSpPr>
        <p:spPr>
          <a:xfrm>
            <a:off x="8171375" y="500700"/>
            <a:ext cx="319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?</a:t>
            </a:r>
            <a:endParaRPr b="1" sz="2400"/>
          </a:p>
        </p:txBody>
      </p:sp>
      <p:sp>
        <p:nvSpPr>
          <p:cNvPr id="577" name="Google Shape;577;p36"/>
          <p:cNvSpPr txBox="1"/>
          <p:nvPr/>
        </p:nvSpPr>
        <p:spPr>
          <a:xfrm>
            <a:off x="8171375" y="2373875"/>
            <a:ext cx="3948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!</a:t>
            </a:r>
            <a:endParaRPr b="1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7"/>
          <p:cNvSpPr/>
          <p:nvPr/>
        </p:nvSpPr>
        <p:spPr>
          <a:xfrm>
            <a:off x="649338" y="1150675"/>
            <a:ext cx="914400" cy="914400"/>
          </a:xfrm>
          <a:prstGeom prst="flowChartConnector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37"/>
          <p:cNvGrpSpPr/>
          <p:nvPr/>
        </p:nvGrpSpPr>
        <p:grpSpPr>
          <a:xfrm rot="-707654">
            <a:off x="3336588" y="658863"/>
            <a:ext cx="1030800" cy="914411"/>
            <a:chOff x="5183100" y="616500"/>
            <a:chExt cx="1030788" cy="914400"/>
          </a:xfrm>
        </p:grpSpPr>
        <p:sp>
          <p:nvSpPr>
            <p:cNvPr id="584" name="Google Shape;584;p37"/>
            <p:cNvSpPr/>
            <p:nvPr/>
          </p:nvSpPr>
          <p:spPr>
            <a:xfrm>
              <a:off x="5183100" y="895050"/>
              <a:ext cx="902700" cy="3573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5299488" y="616500"/>
              <a:ext cx="914400" cy="914400"/>
            </a:xfrm>
            <a:prstGeom prst="flowChartConnector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37"/>
          <p:cNvSpPr/>
          <p:nvPr/>
        </p:nvSpPr>
        <p:spPr>
          <a:xfrm>
            <a:off x="500163" y="3903100"/>
            <a:ext cx="914400" cy="914400"/>
          </a:xfrm>
          <a:prstGeom prst="flowChartConnector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7" name="Google Shape;587;p37"/>
          <p:cNvGrpSpPr/>
          <p:nvPr/>
        </p:nvGrpSpPr>
        <p:grpSpPr>
          <a:xfrm rot="-2231101">
            <a:off x="1765597" y="2811244"/>
            <a:ext cx="1030803" cy="914414"/>
            <a:chOff x="5183100" y="616500"/>
            <a:chExt cx="1030788" cy="914400"/>
          </a:xfrm>
        </p:grpSpPr>
        <p:sp>
          <p:nvSpPr>
            <p:cNvPr id="588" name="Google Shape;588;p37"/>
            <p:cNvSpPr/>
            <p:nvPr/>
          </p:nvSpPr>
          <p:spPr>
            <a:xfrm>
              <a:off x="5183100" y="895050"/>
              <a:ext cx="902700" cy="3573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5299488" y="616500"/>
              <a:ext cx="914400" cy="914400"/>
            </a:xfrm>
            <a:prstGeom prst="flowChartConnector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0" name="Google Shape;590;p37"/>
          <p:cNvCxnSpPr>
            <a:stCxn id="584" idx="1"/>
          </p:cNvCxnSpPr>
          <p:nvPr/>
        </p:nvCxnSpPr>
        <p:spPr>
          <a:xfrm flipH="1">
            <a:off x="1641369" y="1221415"/>
            <a:ext cx="1706100" cy="278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1" name="Google Shape;591;p37"/>
          <p:cNvCxnSpPr/>
          <p:nvPr/>
        </p:nvCxnSpPr>
        <p:spPr>
          <a:xfrm flipH="1">
            <a:off x="1358364" y="3571623"/>
            <a:ext cx="500700" cy="41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2" name="Google Shape;592;p37"/>
          <p:cNvSpPr txBox="1"/>
          <p:nvPr/>
        </p:nvSpPr>
        <p:spPr>
          <a:xfrm>
            <a:off x="3480875" y="3151400"/>
            <a:ext cx="5037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Interesting connections between the pursuit- evasion utility function (iterative payoffs) and Reinforcement Learning.</a:t>
            </a:r>
            <a:endParaRPr sz="1800"/>
          </a:p>
        </p:txBody>
      </p:sp>
      <p:sp>
        <p:nvSpPr>
          <p:cNvPr id="593" name="Google Shape;593;p37"/>
          <p:cNvSpPr/>
          <p:nvPr/>
        </p:nvSpPr>
        <p:spPr>
          <a:xfrm>
            <a:off x="5399988" y="462400"/>
            <a:ext cx="914400" cy="914400"/>
          </a:xfrm>
          <a:prstGeom prst="flowChartConnector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4" name="Google Shape;594;p37"/>
          <p:cNvGrpSpPr/>
          <p:nvPr/>
        </p:nvGrpSpPr>
        <p:grpSpPr>
          <a:xfrm rot="1707382">
            <a:off x="7556684" y="1567133"/>
            <a:ext cx="1030811" cy="914421"/>
            <a:chOff x="5183100" y="616500"/>
            <a:chExt cx="1030788" cy="914400"/>
          </a:xfrm>
        </p:grpSpPr>
        <p:sp>
          <p:nvSpPr>
            <p:cNvPr id="595" name="Google Shape;595;p37"/>
            <p:cNvSpPr/>
            <p:nvPr/>
          </p:nvSpPr>
          <p:spPr>
            <a:xfrm>
              <a:off x="5183100" y="895050"/>
              <a:ext cx="902700" cy="3573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5299488" y="616500"/>
              <a:ext cx="914400" cy="914400"/>
            </a:xfrm>
            <a:prstGeom prst="flowChartConnector">
              <a:avLst/>
            </a:prstGeom>
            <a:solidFill>
              <a:srgbClr val="6D9EE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7" name="Google Shape;597;p37"/>
          <p:cNvCxnSpPr>
            <a:stCxn id="595" idx="1"/>
          </p:cNvCxnSpPr>
          <p:nvPr/>
        </p:nvCxnSpPr>
        <p:spPr>
          <a:xfrm rot="10800000">
            <a:off x="6409955" y="1166458"/>
            <a:ext cx="1209000" cy="61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8"/>
          <p:cNvSpPr txBox="1"/>
          <p:nvPr/>
        </p:nvSpPr>
        <p:spPr>
          <a:xfrm>
            <a:off x="510950" y="760050"/>
            <a:ext cx="386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Developmental Stable States (DSS)</a:t>
            </a:r>
            <a:endParaRPr b="1" sz="2400"/>
          </a:p>
        </p:txBody>
      </p:sp>
      <p:pic>
        <p:nvPicPr>
          <p:cNvPr id="603" name="Google Shape;60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23" y="2377200"/>
            <a:ext cx="5205501" cy="18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8"/>
          <p:cNvSpPr txBox="1"/>
          <p:nvPr/>
        </p:nvSpPr>
        <p:spPr>
          <a:xfrm>
            <a:off x="5023225" y="636750"/>
            <a:ext cx="3558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Evolutionary Stable States:</a:t>
            </a:r>
            <a:r>
              <a:rPr lang="en"/>
              <a:t> given perturbations, a set of strategies can be found that return system to initial state and resist invasion by mutant </a:t>
            </a:r>
            <a:r>
              <a:rPr lang="en"/>
              <a:t>strategies</a:t>
            </a:r>
            <a:r>
              <a:rPr lang="en"/>
              <a:t>.</a:t>
            </a:r>
            <a:endParaRPr/>
          </a:p>
        </p:txBody>
      </p:sp>
      <p:sp>
        <p:nvSpPr>
          <p:cNvPr id="605" name="Google Shape;605;p38"/>
          <p:cNvSpPr txBox="1"/>
          <p:nvPr/>
        </p:nvSpPr>
        <p:spPr>
          <a:xfrm>
            <a:off x="431575" y="2681975"/>
            <a:ext cx="278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Developmental Stable States </a:t>
            </a:r>
            <a:r>
              <a:rPr lang="en"/>
              <a:t>might</a:t>
            </a:r>
            <a:r>
              <a:rPr lang="en"/>
              <a:t> work in a similar manner, and mimic the canalization of development proposed by Waddington.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9"/>
          <p:cNvSpPr txBox="1"/>
          <p:nvPr/>
        </p:nvSpPr>
        <p:spPr>
          <a:xfrm>
            <a:off x="666600" y="745025"/>
            <a:ext cx="656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 route to understanding combinatorial complexity</a:t>
            </a:r>
            <a:endParaRPr b="1" sz="2400"/>
          </a:p>
        </p:txBody>
      </p:sp>
      <p:pic>
        <p:nvPicPr>
          <p:cNvPr id="611" name="Google Shape;6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775" y="3503500"/>
            <a:ext cx="2652224" cy="11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450" y="2049421"/>
            <a:ext cx="2435426" cy="18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9348" y="1474300"/>
            <a:ext cx="2346922" cy="16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9"/>
          <p:cNvSpPr txBox="1"/>
          <p:nvPr/>
        </p:nvSpPr>
        <p:spPr>
          <a:xfrm>
            <a:off x="3863200" y="1474300"/>
            <a:ext cx="212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Epigenetic Landscape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0"/>
          <p:cNvSpPr txBox="1"/>
          <p:nvPr/>
        </p:nvSpPr>
        <p:spPr>
          <a:xfrm>
            <a:off x="1290600" y="51527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Thanks for your Attention!</a:t>
            </a:r>
            <a:endParaRPr b="1" sz="2400"/>
          </a:p>
        </p:txBody>
      </p:sp>
      <p:pic>
        <p:nvPicPr>
          <p:cNvPr id="620" name="Google Shape;6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25" y="1422250"/>
            <a:ext cx="3946025" cy="31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800" y="1207174"/>
            <a:ext cx="2965075" cy="19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0"/>
          <p:cNvSpPr txBox="1"/>
          <p:nvPr/>
        </p:nvSpPr>
        <p:spPr>
          <a:xfrm>
            <a:off x="6719600" y="3998713"/>
            <a:ext cx="220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us!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devoworm.weebly.com</a:t>
            </a:r>
            <a:endParaRPr/>
          </a:p>
        </p:txBody>
      </p:sp>
      <p:pic>
        <p:nvPicPr>
          <p:cNvPr id="623" name="Google Shape;62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2527" y="3750688"/>
            <a:ext cx="1961700" cy="11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666600" y="1435913"/>
            <a:ext cx="7810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Agents (taking the form of cells, morphogenesis, gene products) emit states. A developmental game </a:t>
            </a:r>
            <a:r>
              <a:rPr lang="en">
                <a:solidFill>
                  <a:schemeClr val="dk1"/>
                </a:solidFill>
              </a:rPr>
              <a:t>is the strategic interactions of these states</a:t>
            </a:r>
            <a:r>
              <a:rPr lang="en">
                <a:solidFill>
                  <a:schemeClr val="dk1"/>
                </a:solidFill>
              </a:rPr>
              <a:t>.</a:t>
            </a:r>
            <a:endParaRPr sz="1700"/>
          </a:p>
        </p:txBody>
      </p:sp>
      <p:sp>
        <p:nvSpPr>
          <p:cNvPr id="90" name="Google Shape;90;p16"/>
          <p:cNvSpPr txBox="1"/>
          <p:nvPr/>
        </p:nvSpPr>
        <p:spPr>
          <a:xfrm>
            <a:off x="666600" y="745013"/>
            <a:ext cx="40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Developmental Agents</a:t>
            </a:r>
            <a:endParaRPr b="1" sz="2400"/>
          </a:p>
        </p:txBody>
      </p:sp>
      <p:sp>
        <p:nvSpPr>
          <p:cNvPr id="91" name="Google Shape;91;p16"/>
          <p:cNvSpPr txBox="1"/>
          <p:nvPr/>
        </p:nvSpPr>
        <p:spPr>
          <a:xfrm>
            <a:off x="4143375" y="1002188"/>
            <a:ext cx="407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General Case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666600" y="1435913"/>
            <a:ext cx="7810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Agents (taking the form of cells, morphogenesis, gene products) emit states. A developmental game is the strategic interactions of these states.</a:t>
            </a:r>
            <a:endParaRPr sz="1700">
              <a:solidFill>
                <a:srgbClr val="D9D9D9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66600" y="745013"/>
            <a:ext cx="40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Developmental Agents</a:t>
            </a:r>
            <a:endParaRPr b="1" sz="2400"/>
          </a:p>
        </p:txBody>
      </p:sp>
      <p:sp>
        <p:nvSpPr>
          <p:cNvPr id="98" name="Google Shape;98;p17"/>
          <p:cNvSpPr txBox="1"/>
          <p:nvPr/>
        </p:nvSpPr>
        <p:spPr>
          <a:xfrm>
            <a:off x="4143375" y="1002188"/>
            <a:ext cx="407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General Case</a:t>
            </a:r>
            <a:endParaRPr sz="1200"/>
          </a:p>
        </p:txBody>
      </p:sp>
      <p:sp>
        <p:nvSpPr>
          <p:cNvPr id="99" name="Google Shape;99;p17"/>
          <p:cNvSpPr/>
          <p:nvPr/>
        </p:nvSpPr>
        <p:spPr>
          <a:xfrm>
            <a:off x="2875825" y="2869550"/>
            <a:ext cx="1259700" cy="12633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061668" y="3065251"/>
            <a:ext cx="888000" cy="8715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3282145" y="3273494"/>
            <a:ext cx="447000" cy="4548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4921640" y="3535551"/>
            <a:ext cx="1218300" cy="1316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5027074" y="3656198"/>
            <a:ext cx="1007400" cy="10860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 rot="-2220908">
            <a:off x="5075584" y="4409019"/>
            <a:ext cx="236701" cy="478561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 rot="2380482">
            <a:off x="5760478" y="4407780"/>
            <a:ext cx="235422" cy="480914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419363" y="3393950"/>
            <a:ext cx="222900" cy="506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7744475" y="3549371"/>
            <a:ext cx="1218300" cy="13212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7849904" y="3670488"/>
            <a:ext cx="1007400" cy="10902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 rot="-2227855">
            <a:off x="7898238" y="4426664"/>
            <a:ext cx="237062" cy="479666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 rot="2387214">
            <a:off x="8583069" y="4425463"/>
            <a:ext cx="235806" cy="481758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 rot="5400000">
            <a:off x="8241855" y="3408086"/>
            <a:ext cx="223500" cy="5061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8128068" y="3935191"/>
            <a:ext cx="451200" cy="5496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 rot="-5400000">
            <a:off x="6281187" y="2076575"/>
            <a:ext cx="1129800" cy="11445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 rot="-5400000">
            <a:off x="6349582" y="2216334"/>
            <a:ext cx="926400" cy="8742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7250974" y="2420752"/>
            <a:ext cx="241200" cy="4653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7"/>
          <p:cNvCxnSpPr/>
          <p:nvPr/>
        </p:nvCxnSpPr>
        <p:spPr>
          <a:xfrm flipH="1" rot="10800000">
            <a:off x="4210875" y="2675775"/>
            <a:ext cx="2005800" cy="537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7"/>
          <p:cNvSpPr/>
          <p:nvPr/>
        </p:nvSpPr>
        <p:spPr>
          <a:xfrm>
            <a:off x="351375" y="2869550"/>
            <a:ext cx="1259700" cy="12633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17"/>
          <p:cNvCxnSpPr/>
          <p:nvPr/>
        </p:nvCxnSpPr>
        <p:spPr>
          <a:xfrm>
            <a:off x="1725350" y="3500900"/>
            <a:ext cx="1036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7"/>
          <p:cNvCxnSpPr/>
          <p:nvPr/>
        </p:nvCxnSpPr>
        <p:spPr>
          <a:xfrm>
            <a:off x="4173200" y="3786975"/>
            <a:ext cx="603000" cy="39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6216675" y="4199200"/>
            <a:ext cx="1385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666600" y="1435913"/>
            <a:ext cx="7810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</a:rPr>
              <a:t>Agents (taking the form of cells, morphogenesis, gene products) emit states. A developmental game is the interactions of these states.</a:t>
            </a:r>
            <a:endParaRPr sz="1700">
              <a:solidFill>
                <a:srgbClr val="D9D9D9"/>
              </a:solidFill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66600" y="745013"/>
            <a:ext cx="40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D9D9D9"/>
                </a:solidFill>
              </a:rPr>
              <a:t>Developmental Agents</a:t>
            </a:r>
            <a:endParaRPr b="1" sz="2400">
              <a:solidFill>
                <a:srgbClr val="D9D9D9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66600" y="3078638"/>
            <a:ext cx="407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Ontogenetic Agents</a:t>
            </a:r>
            <a:endParaRPr b="1" sz="2400"/>
          </a:p>
        </p:txBody>
      </p:sp>
      <p:sp>
        <p:nvSpPr>
          <p:cNvPr id="128" name="Google Shape;128;p18"/>
          <p:cNvSpPr txBox="1"/>
          <p:nvPr/>
        </p:nvSpPr>
        <p:spPr>
          <a:xfrm>
            <a:off x="666600" y="3750488"/>
            <a:ext cx="7810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Does not use cognition to execute behaviors -- instead intentional strategies are related to transformational processes (movement, differentiation, growth, and regulation).</a:t>
            </a:r>
            <a:endParaRPr sz="1700"/>
          </a:p>
        </p:txBody>
      </p:sp>
      <p:sp>
        <p:nvSpPr>
          <p:cNvPr id="129" name="Google Shape;129;p18"/>
          <p:cNvSpPr txBox="1"/>
          <p:nvPr/>
        </p:nvSpPr>
        <p:spPr>
          <a:xfrm>
            <a:off x="4143375" y="1002188"/>
            <a:ext cx="407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D9D9"/>
                </a:solidFill>
              </a:rPr>
              <a:t>General Case</a:t>
            </a:r>
            <a:endParaRPr sz="1200">
              <a:solidFill>
                <a:srgbClr val="D9D9D9"/>
              </a:solidFill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143375" y="3330113"/>
            <a:ext cx="407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Specific Case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666600" y="1435913"/>
            <a:ext cx="7810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Coordination can result from collective behavior over time, or perfect coordination can be assumed </a:t>
            </a:r>
            <a:r>
              <a:rPr i="1" lang="en">
                <a:solidFill>
                  <a:schemeClr val="dk1"/>
                </a:solidFill>
              </a:rPr>
              <a:t>a priori</a:t>
            </a:r>
            <a:r>
              <a:rPr lang="en">
                <a:solidFill>
                  <a:schemeClr val="dk1"/>
                </a:solidFill>
              </a:rPr>
              <a:t>.</a:t>
            </a:r>
            <a:endParaRPr sz="1700"/>
          </a:p>
        </p:txBody>
      </p:sp>
      <p:sp>
        <p:nvSpPr>
          <p:cNvPr id="136" name="Google Shape;136;p19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Coordination Between Ontogenetic</a:t>
            </a:r>
            <a:r>
              <a:rPr b="1" lang="en" sz="2400"/>
              <a:t> Agents</a:t>
            </a:r>
            <a:endParaRPr b="1" sz="2400"/>
          </a:p>
        </p:txBody>
      </p:sp>
      <p:sp>
        <p:nvSpPr>
          <p:cNvPr id="137" name="Google Shape;137;p19"/>
          <p:cNvSpPr/>
          <p:nvPr/>
        </p:nvSpPr>
        <p:spPr>
          <a:xfrm rot="6434878">
            <a:off x="5991237" y="3316505"/>
            <a:ext cx="1218181" cy="1321229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 rot="6435196">
            <a:off x="6103339" y="3455605"/>
            <a:ext cx="1007431" cy="1090364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 rot="4205846">
            <a:off x="6157968" y="3305618"/>
            <a:ext cx="237059" cy="479629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 rot="8819852">
            <a:off x="5955830" y="3957981"/>
            <a:ext cx="235737" cy="481844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 rot="-9763992">
            <a:off x="7025001" y="3912236"/>
            <a:ext cx="223366" cy="506042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 rot="6435240">
            <a:off x="6386867" y="3727689"/>
            <a:ext cx="451100" cy="549692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 rot="4907285">
            <a:off x="7407487" y="2613724"/>
            <a:ext cx="1218191" cy="1321244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 rot="4906983">
            <a:off x="7507297" y="2730109"/>
            <a:ext cx="1007543" cy="1090275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rot="2678457">
            <a:off x="7398111" y="2766292"/>
            <a:ext cx="236956" cy="479657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 rot="7295305">
            <a:off x="7496569" y="3442586"/>
            <a:ext cx="235962" cy="481683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 rot="10308929">
            <a:off x="8448194" y="2942790"/>
            <a:ext cx="223375" cy="50619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 rot="4907023">
            <a:off x="7791000" y="2999795"/>
            <a:ext cx="451333" cy="54955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rot="6234373">
            <a:off x="4764280" y="2310249"/>
            <a:ext cx="1218308" cy="1321264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 rot="6234476">
            <a:off x="4864462" y="2424357"/>
            <a:ext cx="1007229" cy="1090103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 rot="4008656">
            <a:off x="4892700" y="2294383"/>
            <a:ext cx="236942" cy="479666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 rot="8621946">
            <a:off x="4729302" y="2957573"/>
            <a:ext cx="235632" cy="481621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 rot="-9965661">
            <a:off x="5794417" y="2849684"/>
            <a:ext cx="223449" cy="506198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 rot="6235523">
            <a:off x="5147744" y="2696300"/>
            <a:ext cx="451263" cy="54949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 rot="4740665">
            <a:off x="3865363" y="3595606"/>
            <a:ext cx="1218136" cy="1321451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 rot="4739676">
            <a:off x="3965441" y="3712302"/>
            <a:ext cx="1007326" cy="109046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 rot="2509210">
            <a:off x="3843702" y="3772930"/>
            <a:ext cx="237104" cy="480009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 rot="7128839">
            <a:off x="3974936" y="4443704"/>
            <a:ext cx="235908" cy="481698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 rot="10140417">
            <a:off x="4901914" y="3898355"/>
            <a:ext cx="223399" cy="506342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 rot="4740659">
            <a:off x="4248893" y="3981906"/>
            <a:ext cx="451682" cy="549467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 rot="4740665">
            <a:off x="2908413" y="2373756"/>
            <a:ext cx="1218136" cy="1321451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 rot="4739676">
            <a:off x="3008491" y="2490452"/>
            <a:ext cx="1007326" cy="109046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 rot="2509210">
            <a:off x="2886752" y="2551080"/>
            <a:ext cx="237104" cy="480009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 rot="7128839">
            <a:off x="3017986" y="3221854"/>
            <a:ext cx="235908" cy="481698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9"/>
          <p:cNvSpPr/>
          <p:nvPr/>
        </p:nvSpPr>
        <p:spPr>
          <a:xfrm rot="10140417">
            <a:off x="3944964" y="2676505"/>
            <a:ext cx="223399" cy="506342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9"/>
          <p:cNvSpPr/>
          <p:nvPr/>
        </p:nvSpPr>
        <p:spPr>
          <a:xfrm rot="4740659">
            <a:off x="3291943" y="2760056"/>
            <a:ext cx="451682" cy="549467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9"/>
          <p:cNvSpPr/>
          <p:nvPr/>
        </p:nvSpPr>
        <p:spPr>
          <a:xfrm rot="6473709">
            <a:off x="1940654" y="3620294"/>
            <a:ext cx="1218448" cy="1321573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/>
          <p:nvPr/>
        </p:nvSpPr>
        <p:spPr>
          <a:xfrm rot="6473068">
            <a:off x="2063872" y="3710661"/>
            <a:ext cx="1007169" cy="1090373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 rot="4243008">
            <a:off x="2123189" y="3556874"/>
            <a:ext cx="237102" cy="480054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 rot="8863461">
            <a:off x="1913715" y="4207365"/>
            <a:ext cx="235958" cy="481521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 rot="-9724583">
            <a:off x="2983789" y="4172945"/>
            <a:ext cx="223234" cy="506334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 rot="6474334">
            <a:off x="2346816" y="3983155"/>
            <a:ext cx="451782" cy="549501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 rot="4986676">
            <a:off x="465877" y="2445445"/>
            <a:ext cx="1218093" cy="1321166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 rot="4987482">
            <a:off x="586957" y="2579588"/>
            <a:ext cx="1007444" cy="1090239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 rot="2758470">
            <a:off x="484254" y="2604565"/>
            <a:ext cx="236986" cy="479763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 rot="7370424">
            <a:off x="567192" y="3282831"/>
            <a:ext cx="235663" cy="481786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 rot="10387966">
            <a:off x="1529726" y="2805461"/>
            <a:ext cx="223302" cy="505843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/>
          <p:nvPr/>
        </p:nvSpPr>
        <p:spPr>
          <a:xfrm rot="4985258">
            <a:off x="870841" y="2849359"/>
            <a:ext cx="451179" cy="549677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/>
        </p:nvSpPr>
        <p:spPr>
          <a:xfrm>
            <a:off x="666600" y="1435913"/>
            <a:ext cx="78108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Model the internal state of an ontogenetic agent.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agent needs to maximally conserve energy, invest in one set of strategies over another.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Energetic scarcity can lead to pure strategy suite (only a single strategy employed).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Can also change the composition of different agents (heterogeneity).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ontogenetic agents with more available energy have greater degree of complexity, with capacity for a greater number of strategies.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Developmental Tradeoffs</a:t>
            </a:r>
            <a:endParaRPr b="1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/>
        </p:nvSpPr>
        <p:spPr>
          <a:xfrm>
            <a:off x="666600" y="1435913"/>
            <a:ext cx="7810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Rather than assume goal-directed behavior among the ontogenetic agents, bio-intentionality is a means to achieve some functional imperative or to improve individual fitness.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</a:t>
            </a:r>
            <a:r>
              <a:rPr lang="en">
                <a:solidFill>
                  <a:schemeClr val="dk1"/>
                </a:solidFill>
              </a:rPr>
              <a:t>xamples</a:t>
            </a:r>
            <a:r>
              <a:rPr lang="en">
                <a:solidFill>
                  <a:schemeClr val="dk1"/>
                </a:solidFill>
              </a:rPr>
              <a:t> include phenotypic plasticity, cell migration, and excitation/inhibition circuits.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Biological Intentionality</a:t>
            </a:r>
            <a:endParaRPr b="1" sz="2400"/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813" y="2766013"/>
            <a:ext cx="2011387" cy="201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600" y="2766013"/>
            <a:ext cx="3584580" cy="201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/>
        </p:nvSpPr>
        <p:spPr>
          <a:xfrm>
            <a:off x="666600" y="3133888"/>
            <a:ext cx="78108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Example: Conway’s Game of Life (GoL).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Cells operate as a point process that emit a state of “dead” or “alive”.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have only an indirect influence on spatial dimensionality, lifelike attributes captured in these dimensions.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666600" y="745025"/>
            <a:ext cx="65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0-player Games</a:t>
            </a:r>
            <a:endParaRPr b="1" sz="2400"/>
          </a:p>
        </p:txBody>
      </p:sp>
      <p:sp>
        <p:nvSpPr>
          <p:cNvPr id="199" name="Google Shape;199;p22"/>
          <p:cNvSpPr txBox="1"/>
          <p:nvPr/>
        </p:nvSpPr>
        <p:spPr>
          <a:xfrm>
            <a:off x="4432638" y="2542075"/>
            <a:ext cx="407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Stack Exchange: How to generate nD point processes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https://stats.stackexchange.com/questions/16282/how-to-generate-nd-point-process</a:t>
            </a:r>
            <a:endParaRPr sz="800"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875" y="994475"/>
            <a:ext cx="4454751" cy="15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825" y="1375726"/>
            <a:ext cx="2989514" cy="168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