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97" r:id="rId2"/>
    <p:sldId id="405" r:id="rId3"/>
    <p:sldId id="406" r:id="rId4"/>
    <p:sldId id="407" r:id="rId5"/>
    <p:sldId id="408" r:id="rId6"/>
    <p:sldId id="410" r:id="rId7"/>
    <p:sldId id="411" r:id="rId8"/>
    <p:sldId id="412" r:id="rId9"/>
    <p:sldId id="413" r:id="rId10"/>
    <p:sldId id="414" r:id="rId11"/>
    <p:sldId id="416" r:id="rId12"/>
    <p:sldId id="415" r:id="rId13"/>
    <p:sldId id="417" r:id="rId14"/>
    <p:sldId id="418" r:id="rId15"/>
    <p:sldId id="419" r:id="rId16"/>
    <p:sldId id="420" r:id="rId17"/>
    <p:sldId id="421" r:id="rId18"/>
    <p:sldId id="422" r:id="rId19"/>
    <p:sldId id="423" r:id="rId20"/>
    <p:sldId id="424" r:id="rId21"/>
    <p:sldId id="42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00"/>
    <a:srgbClr val="3399FF"/>
    <a:srgbClr val="00CC00"/>
    <a:srgbClr val="1DA1F2"/>
    <a:srgbClr val="FFFFFF"/>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9813" autoAdjust="0"/>
  </p:normalViewPr>
  <p:slideViewPr>
    <p:cSldViewPr>
      <p:cViewPr varScale="1">
        <p:scale>
          <a:sx n="87" d="100"/>
          <a:sy n="87" d="100"/>
        </p:scale>
        <p:origin x="664" y="4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3CD0-71C1-47D7-93EE-71CDFF8826D6}" type="datetimeFigureOut">
              <a:rPr lang="fr-FR" smtClean="0"/>
              <a:t>03/08/2021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B122-CED8-47A3-ACF1-A2C154E634B8}" type="slidenum">
              <a:rPr lang="fr-FR" smtClean="0"/>
              <a:t>‹N°›</a:t>
            </a:fld>
            <a:endParaRPr lang="fr-FR"/>
          </a:p>
        </p:txBody>
      </p:sp>
    </p:spTree>
    <p:extLst>
      <p:ext uri="{BB962C8B-B14F-4D97-AF65-F5344CB8AC3E}">
        <p14:creationId xmlns:p14="http://schemas.microsoft.com/office/powerpoint/2010/main" val="30029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2</a:t>
            </a:fld>
            <a:endParaRPr lang="da-DK" smtClean="0"/>
          </a:p>
        </p:txBody>
      </p:sp>
    </p:spTree>
    <p:extLst>
      <p:ext uri="{BB962C8B-B14F-4D97-AF65-F5344CB8AC3E}">
        <p14:creationId xmlns:p14="http://schemas.microsoft.com/office/powerpoint/2010/main" val="336273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11</a:t>
            </a:fld>
            <a:endParaRPr lang="da-DK" smtClean="0"/>
          </a:p>
        </p:txBody>
      </p:sp>
    </p:spTree>
    <p:extLst>
      <p:ext uri="{BB962C8B-B14F-4D97-AF65-F5344CB8AC3E}">
        <p14:creationId xmlns:p14="http://schemas.microsoft.com/office/powerpoint/2010/main" val="71996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12</a:t>
            </a:fld>
            <a:endParaRPr lang="da-DK" smtClean="0"/>
          </a:p>
        </p:txBody>
      </p:sp>
    </p:spTree>
    <p:extLst>
      <p:ext uri="{BB962C8B-B14F-4D97-AF65-F5344CB8AC3E}">
        <p14:creationId xmlns:p14="http://schemas.microsoft.com/office/powerpoint/2010/main" val="429329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13</a:t>
            </a:fld>
            <a:endParaRPr lang="da-DK" smtClean="0"/>
          </a:p>
        </p:txBody>
      </p:sp>
    </p:spTree>
    <p:extLst>
      <p:ext uri="{BB962C8B-B14F-4D97-AF65-F5344CB8AC3E}">
        <p14:creationId xmlns:p14="http://schemas.microsoft.com/office/powerpoint/2010/main" val="269391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14</a:t>
            </a:fld>
            <a:endParaRPr lang="da-DK" smtClean="0"/>
          </a:p>
        </p:txBody>
      </p:sp>
    </p:spTree>
    <p:extLst>
      <p:ext uri="{BB962C8B-B14F-4D97-AF65-F5344CB8AC3E}">
        <p14:creationId xmlns:p14="http://schemas.microsoft.com/office/powerpoint/2010/main" val="350009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15</a:t>
            </a:fld>
            <a:endParaRPr lang="da-DK" smtClean="0"/>
          </a:p>
        </p:txBody>
      </p:sp>
    </p:spTree>
    <p:extLst>
      <p:ext uri="{BB962C8B-B14F-4D97-AF65-F5344CB8AC3E}">
        <p14:creationId xmlns:p14="http://schemas.microsoft.com/office/powerpoint/2010/main" val="284783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16</a:t>
            </a:fld>
            <a:endParaRPr lang="da-DK" smtClean="0"/>
          </a:p>
        </p:txBody>
      </p:sp>
    </p:spTree>
    <p:extLst>
      <p:ext uri="{BB962C8B-B14F-4D97-AF65-F5344CB8AC3E}">
        <p14:creationId xmlns:p14="http://schemas.microsoft.com/office/powerpoint/2010/main" val="420551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17</a:t>
            </a:fld>
            <a:endParaRPr lang="da-DK" smtClean="0"/>
          </a:p>
        </p:txBody>
      </p:sp>
    </p:spTree>
    <p:extLst>
      <p:ext uri="{BB962C8B-B14F-4D97-AF65-F5344CB8AC3E}">
        <p14:creationId xmlns:p14="http://schemas.microsoft.com/office/powerpoint/2010/main" val="274827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18</a:t>
            </a:fld>
            <a:endParaRPr lang="da-DK" smtClean="0"/>
          </a:p>
        </p:txBody>
      </p:sp>
    </p:spTree>
    <p:extLst>
      <p:ext uri="{BB962C8B-B14F-4D97-AF65-F5344CB8AC3E}">
        <p14:creationId xmlns:p14="http://schemas.microsoft.com/office/powerpoint/2010/main" val="120079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19</a:t>
            </a:fld>
            <a:endParaRPr lang="da-DK" smtClean="0"/>
          </a:p>
        </p:txBody>
      </p:sp>
    </p:spTree>
    <p:extLst>
      <p:ext uri="{BB962C8B-B14F-4D97-AF65-F5344CB8AC3E}">
        <p14:creationId xmlns:p14="http://schemas.microsoft.com/office/powerpoint/2010/main" val="382968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20</a:t>
            </a:fld>
            <a:endParaRPr lang="da-DK" smtClean="0"/>
          </a:p>
        </p:txBody>
      </p:sp>
    </p:spTree>
    <p:extLst>
      <p:ext uri="{BB962C8B-B14F-4D97-AF65-F5344CB8AC3E}">
        <p14:creationId xmlns:p14="http://schemas.microsoft.com/office/powerpoint/2010/main" val="117295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3</a:t>
            </a:fld>
            <a:endParaRPr lang="da-DK" smtClean="0"/>
          </a:p>
        </p:txBody>
      </p:sp>
    </p:spTree>
    <p:extLst>
      <p:ext uri="{BB962C8B-B14F-4D97-AF65-F5344CB8AC3E}">
        <p14:creationId xmlns:p14="http://schemas.microsoft.com/office/powerpoint/2010/main" val="269227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4</a:t>
            </a:fld>
            <a:endParaRPr lang="da-DK" smtClean="0"/>
          </a:p>
        </p:txBody>
      </p:sp>
    </p:spTree>
    <p:extLst>
      <p:ext uri="{BB962C8B-B14F-4D97-AF65-F5344CB8AC3E}">
        <p14:creationId xmlns:p14="http://schemas.microsoft.com/office/powerpoint/2010/main" val="185287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5</a:t>
            </a:fld>
            <a:endParaRPr lang="da-DK" smtClean="0"/>
          </a:p>
        </p:txBody>
      </p:sp>
    </p:spTree>
    <p:extLst>
      <p:ext uri="{BB962C8B-B14F-4D97-AF65-F5344CB8AC3E}">
        <p14:creationId xmlns:p14="http://schemas.microsoft.com/office/powerpoint/2010/main" val="219170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6</a:t>
            </a:fld>
            <a:endParaRPr lang="da-DK" smtClean="0"/>
          </a:p>
        </p:txBody>
      </p:sp>
    </p:spTree>
    <p:extLst>
      <p:ext uri="{BB962C8B-B14F-4D97-AF65-F5344CB8AC3E}">
        <p14:creationId xmlns:p14="http://schemas.microsoft.com/office/powerpoint/2010/main" val="298864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7</a:t>
            </a:fld>
            <a:endParaRPr lang="da-DK" smtClean="0"/>
          </a:p>
        </p:txBody>
      </p:sp>
    </p:spTree>
    <p:extLst>
      <p:ext uri="{BB962C8B-B14F-4D97-AF65-F5344CB8AC3E}">
        <p14:creationId xmlns:p14="http://schemas.microsoft.com/office/powerpoint/2010/main" val="266104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8</a:t>
            </a:fld>
            <a:endParaRPr lang="da-DK" smtClean="0"/>
          </a:p>
        </p:txBody>
      </p:sp>
    </p:spTree>
    <p:extLst>
      <p:ext uri="{BB962C8B-B14F-4D97-AF65-F5344CB8AC3E}">
        <p14:creationId xmlns:p14="http://schemas.microsoft.com/office/powerpoint/2010/main" val="64876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9</a:t>
            </a:fld>
            <a:endParaRPr lang="da-DK" smtClean="0"/>
          </a:p>
        </p:txBody>
      </p:sp>
    </p:spTree>
    <p:extLst>
      <p:ext uri="{BB962C8B-B14F-4D97-AF65-F5344CB8AC3E}">
        <p14:creationId xmlns:p14="http://schemas.microsoft.com/office/powerpoint/2010/main" val="113041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C1A4-ABC5-42A3-BB1F-701E1813FCAD}" type="slidenum">
              <a:rPr lang="da-DK" smtClean="0"/>
              <a:pPr fontAlgn="base">
                <a:spcBef>
                  <a:spcPct val="0"/>
                </a:spcBef>
                <a:spcAft>
                  <a:spcPct val="0"/>
                </a:spcAft>
                <a:defRPr/>
              </a:pPr>
              <a:t>10</a:t>
            </a:fld>
            <a:endParaRPr lang="da-DK" smtClean="0"/>
          </a:p>
        </p:txBody>
      </p:sp>
    </p:spTree>
    <p:extLst>
      <p:ext uri="{BB962C8B-B14F-4D97-AF65-F5344CB8AC3E}">
        <p14:creationId xmlns:p14="http://schemas.microsoft.com/office/powerpoint/2010/main" val="51961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473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62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060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253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48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049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416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755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611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506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884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9008C-4A55-40F8-984E-37DA3B1C7FA8}" type="datetimeFigureOut">
              <a:rPr lang="fr-FR" smtClean="0">
                <a:solidFill>
                  <a:prstClr val="black">
                    <a:tint val="75000"/>
                  </a:prstClr>
                </a:solidFill>
              </a:rPr>
              <a:pPr/>
              <a:t>03/08/2021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D905C-8FED-4186-8EF6-9A4577DFE5C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057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onathanlenoir.wordpress.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jonathanlenoir.wordpress.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0BCCFD87-63C5-3E4C-8467-535705864536}"/>
              </a:ext>
            </a:extLst>
          </p:cNvPr>
          <p:cNvPicPr>
            <a:picLocks noChangeAspect="1"/>
          </p:cNvPicPr>
          <p:nvPr/>
        </p:nvPicPr>
        <p:blipFill>
          <a:blip r:embed="rId2"/>
          <a:stretch>
            <a:fillRect/>
          </a:stretch>
        </p:blipFill>
        <p:spPr>
          <a:xfrm>
            <a:off x="0" y="2204864"/>
            <a:ext cx="9165944" cy="4691893"/>
          </a:xfrm>
          <a:prstGeom prst="rect">
            <a:avLst/>
          </a:prstGeom>
        </p:spPr>
      </p:pic>
      <p:sp>
        <p:nvSpPr>
          <p:cNvPr id="12" name="Rectangle 11"/>
          <p:cNvSpPr/>
          <p:nvPr/>
        </p:nvSpPr>
        <p:spPr>
          <a:xfrm>
            <a:off x="173302" y="90371"/>
            <a:ext cx="8795111" cy="861774"/>
          </a:xfrm>
          <a:prstGeom prst="rect">
            <a:avLst/>
          </a:prstGeom>
        </p:spPr>
        <p:txBody>
          <a:bodyPr wrap="square">
            <a:spAutoFit/>
          </a:bodyPr>
          <a:lstStyle/>
          <a:p>
            <a:pPr defTabSz="457200"/>
            <a:r>
              <a:rPr lang="fr-FR" sz="3200" b="1" dirty="0" smtClean="0">
                <a:cs typeface="Helvetica" pitchFamily="34" charset="0"/>
              </a:rPr>
              <a:t>Jonathan Lenoir (CR1)</a:t>
            </a:r>
          </a:p>
          <a:p>
            <a:pPr defTabSz="457200"/>
            <a:r>
              <a:rPr lang="fr-FR" b="1" dirty="0">
                <a:cs typeface="Helvetica" pitchFamily="34" charset="0"/>
                <a:hlinkClick r:id="rId3"/>
              </a:rPr>
              <a:t>https://jonathanlenoir.wordpress.com</a:t>
            </a:r>
            <a:r>
              <a:rPr lang="fr-FR" b="1" dirty="0" smtClean="0">
                <a:cs typeface="Helvetica" pitchFamily="34" charset="0"/>
                <a:hlinkClick r:id="rId3"/>
              </a:rPr>
              <a:t>/</a:t>
            </a:r>
            <a:endParaRPr lang="fr-FR" b="1" dirty="0" smtClean="0">
              <a:cs typeface="Helvetica" pitchFamily="34" charset="0"/>
            </a:endParaRPr>
          </a:p>
        </p:txBody>
      </p:sp>
      <p:pic>
        <p:nvPicPr>
          <p:cNvPr id="8"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595" y="90618"/>
            <a:ext cx="1588768" cy="982663"/>
          </a:xfrm>
          <a:prstGeom prst="rect">
            <a:avLst/>
          </a:prstGeom>
          <a:noFill/>
          <a:ln>
            <a:noFill/>
          </a:ln>
        </p:spPr>
      </p:pic>
      <p:sp>
        <p:nvSpPr>
          <p:cNvPr id="9" name="Rectangle 8"/>
          <p:cNvSpPr/>
          <p:nvPr/>
        </p:nvSpPr>
        <p:spPr>
          <a:xfrm>
            <a:off x="4895591" y="1081827"/>
            <a:ext cx="1682772" cy="707886"/>
          </a:xfrm>
          <a:prstGeom prst="rect">
            <a:avLst/>
          </a:prstGeom>
        </p:spPr>
        <p:txBody>
          <a:bodyPr wrap="square">
            <a:spAutoFit/>
          </a:bodyPr>
          <a:lstStyle/>
          <a:p>
            <a:pPr defTabSz="457200"/>
            <a:r>
              <a:rPr lang="fr-FR" sz="1000" dirty="0">
                <a:solidFill>
                  <a:prstClr val="white">
                    <a:lumMod val="50000"/>
                  </a:prstClr>
                </a:solidFill>
                <a:cs typeface="Helvetica"/>
              </a:rPr>
              <a:t>Ecologie et Dynamique </a:t>
            </a:r>
          </a:p>
          <a:p>
            <a:pPr defTabSz="457200"/>
            <a:r>
              <a:rPr lang="fr-FR" sz="1000" dirty="0">
                <a:solidFill>
                  <a:prstClr val="white">
                    <a:lumMod val="50000"/>
                  </a:prstClr>
                </a:solidFill>
                <a:cs typeface="Helvetica"/>
              </a:rPr>
              <a:t>des Systèmes Anthropisés</a:t>
            </a:r>
          </a:p>
          <a:p>
            <a:pPr defTabSz="457200"/>
            <a:r>
              <a:rPr lang="fr-FR" sz="1000" dirty="0" smtClean="0">
                <a:solidFill>
                  <a:srgbClr val="88BE2F"/>
                </a:solidFill>
                <a:cs typeface="Helvetica" pitchFamily="34" charset="0"/>
              </a:rPr>
              <a:t>UMR 7058 </a:t>
            </a:r>
            <a:r>
              <a:rPr lang="fr-FR" sz="1000" dirty="0">
                <a:solidFill>
                  <a:srgbClr val="88BE2F"/>
                </a:solidFill>
                <a:cs typeface="Helvetica" pitchFamily="34" charset="0"/>
              </a:rPr>
              <a:t>CNRS-UPJV</a:t>
            </a:r>
          </a:p>
          <a:p>
            <a:pPr defTabSz="457200"/>
            <a:r>
              <a:rPr lang="fr-FR" sz="1000" dirty="0">
                <a:solidFill>
                  <a:srgbClr val="88BE2F"/>
                </a:solidFill>
                <a:cs typeface="Helvetica"/>
              </a:rPr>
              <a:t>www.u-picardie.fr/edysan</a:t>
            </a:r>
          </a:p>
        </p:txBody>
      </p:sp>
      <p:pic>
        <p:nvPicPr>
          <p:cNvPr id="10"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035" y="87899"/>
            <a:ext cx="1109629" cy="122413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8369" y="87897"/>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Rectangle 33"/>
          <p:cNvSpPr/>
          <p:nvPr/>
        </p:nvSpPr>
        <p:spPr>
          <a:xfrm>
            <a:off x="933441" y="1162718"/>
            <a:ext cx="2016224" cy="502702"/>
          </a:xfrm>
          <a:prstGeom prst="rect">
            <a:avLst/>
          </a:prstGeom>
        </p:spPr>
        <p:txBody>
          <a:bodyPr wrap="square">
            <a:spAutoFit/>
          </a:bodyPr>
          <a:lstStyle/>
          <a:p>
            <a:pPr defTabSz="457200">
              <a:lnSpc>
                <a:spcPct val="80000"/>
              </a:lnSpc>
              <a:spcBef>
                <a:spcPct val="20000"/>
              </a:spcBef>
            </a:pPr>
            <a:r>
              <a:rPr lang="en-GB" sz="3200" b="1" dirty="0" smtClean="0">
                <a:solidFill>
                  <a:srgbClr val="1DA1F2"/>
                </a:solidFill>
                <a:cs typeface="Helvetica"/>
              </a:rPr>
              <a:t>@</a:t>
            </a:r>
            <a:r>
              <a:rPr lang="en-GB" sz="3200" b="1" dirty="0" err="1" smtClean="0">
                <a:solidFill>
                  <a:srgbClr val="1DA1F2"/>
                </a:solidFill>
                <a:cs typeface="Helvetica"/>
              </a:rPr>
              <a:t>EkoLogIt</a:t>
            </a:r>
            <a:endParaRPr lang="en-GB" sz="3200" b="1" dirty="0">
              <a:solidFill>
                <a:srgbClr val="1DA1F2"/>
              </a:solidFill>
              <a:cs typeface="Helvetica"/>
            </a:endParaRPr>
          </a:p>
        </p:txBody>
      </p:sp>
      <p:pic>
        <p:nvPicPr>
          <p:cNvPr id="2050" name="Picture 2" descr="RÃ©sultat de recherche d'images pour &quot;twitter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302" y="1075686"/>
            <a:ext cx="830438" cy="67543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73302" y="3578665"/>
            <a:ext cx="8794348" cy="690638"/>
          </a:xfrm>
          <a:prstGeom prst="rect">
            <a:avLst/>
          </a:prstGeom>
          <a:solidFill>
            <a:srgbClr val="88BE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p:cNvSpPr/>
          <p:nvPr/>
        </p:nvSpPr>
        <p:spPr>
          <a:xfrm>
            <a:off x="174826" y="2420890"/>
            <a:ext cx="8795111" cy="1108447"/>
          </a:xfrm>
          <a:prstGeom prst="rect">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p:cNvSpPr/>
          <p:nvPr/>
        </p:nvSpPr>
        <p:spPr>
          <a:xfrm>
            <a:off x="173302" y="3578665"/>
            <a:ext cx="8795872" cy="690638"/>
          </a:xfrm>
          <a:prstGeom prst="rect">
            <a:avLst/>
          </a:prstGeom>
        </p:spPr>
        <p:txBody>
          <a:bodyPr wrap="square">
            <a:spAutoFit/>
          </a:bodyPr>
          <a:lstStyle/>
          <a:p>
            <a:pPr algn="ctr" defTabSz="457200">
              <a:lnSpc>
                <a:spcPct val="80000"/>
              </a:lnSpc>
              <a:spcBef>
                <a:spcPct val="20000"/>
              </a:spcBef>
            </a:pPr>
            <a:r>
              <a:rPr lang="fr-FR" sz="2400" b="1" dirty="0" err="1" smtClean="0">
                <a:solidFill>
                  <a:prstClr val="white"/>
                </a:solidFill>
                <a:cs typeface="Helvetica"/>
              </a:rPr>
              <a:t>Webinar</a:t>
            </a:r>
            <a:r>
              <a:rPr lang="fr-FR" sz="2400" b="1" dirty="0" smtClean="0">
                <a:solidFill>
                  <a:prstClr val="white"/>
                </a:solidFill>
                <a:cs typeface="Helvetica"/>
              </a:rPr>
              <a:t> </a:t>
            </a:r>
            <a:r>
              <a:rPr lang="en-US" sz="2400" b="1" dirty="0">
                <a:solidFill>
                  <a:prstClr val="white"/>
                </a:solidFill>
                <a:cs typeface="Helvetica"/>
              </a:rPr>
              <a:t>Department of Ecology, Environment &amp;</a:t>
            </a:r>
            <a:r>
              <a:rPr lang="en-US" sz="2400" b="1" dirty="0" smtClean="0">
                <a:solidFill>
                  <a:prstClr val="white"/>
                </a:solidFill>
                <a:cs typeface="Helvetica"/>
              </a:rPr>
              <a:t> </a:t>
            </a:r>
            <a:r>
              <a:rPr lang="en-US" sz="2400" b="1" dirty="0">
                <a:solidFill>
                  <a:prstClr val="white"/>
                </a:solidFill>
                <a:cs typeface="Helvetica"/>
              </a:rPr>
              <a:t>Plant Sciences (DEEP</a:t>
            </a:r>
            <a:r>
              <a:rPr lang="en-US" sz="2400" b="1" dirty="0" smtClean="0">
                <a:solidFill>
                  <a:prstClr val="white"/>
                </a:solidFill>
                <a:cs typeface="Helvetica"/>
              </a:rPr>
              <a:t>) </a:t>
            </a:r>
            <a:r>
              <a:rPr lang="fr-FR" sz="2400" b="1" dirty="0" smtClean="0">
                <a:solidFill>
                  <a:prstClr val="white"/>
                </a:solidFill>
                <a:cs typeface="Helvetica"/>
              </a:rPr>
              <a:t>– Stockholm </a:t>
            </a:r>
            <a:r>
              <a:rPr lang="fr-FR" sz="2400" b="1" dirty="0" err="1" smtClean="0">
                <a:solidFill>
                  <a:prstClr val="white"/>
                </a:solidFill>
                <a:cs typeface="Helvetica"/>
              </a:rPr>
              <a:t>University</a:t>
            </a:r>
            <a:r>
              <a:rPr lang="fr-FR" sz="2400" b="1" dirty="0" smtClean="0">
                <a:solidFill>
                  <a:prstClr val="white"/>
                </a:solidFill>
                <a:cs typeface="Helvetica"/>
              </a:rPr>
              <a:t> – 15/04/2021</a:t>
            </a:r>
          </a:p>
        </p:txBody>
      </p:sp>
      <p:sp>
        <p:nvSpPr>
          <p:cNvPr id="54" name="Rectangle 53"/>
          <p:cNvSpPr/>
          <p:nvPr/>
        </p:nvSpPr>
        <p:spPr>
          <a:xfrm>
            <a:off x="171778" y="2420888"/>
            <a:ext cx="8795871" cy="1077218"/>
          </a:xfrm>
          <a:prstGeom prst="rect">
            <a:avLst/>
          </a:prstGeom>
        </p:spPr>
        <p:txBody>
          <a:bodyPr wrap="square">
            <a:spAutoFit/>
          </a:bodyPr>
          <a:lstStyle/>
          <a:p>
            <a:pPr algn="ctr" defTabSz="457200"/>
            <a:r>
              <a:rPr lang="en-US" sz="3200" b="1" dirty="0">
                <a:solidFill>
                  <a:prstClr val="white"/>
                </a:solidFill>
                <a:cs typeface="Helvetica" pitchFamily="34" charset="0"/>
              </a:rPr>
              <a:t>The climatic debt is growing in the understory </a:t>
            </a:r>
            <a:r>
              <a:rPr lang="en-US" sz="3200" b="1" dirty="0" smtClean="0">
                <a:solidFill>
                  <a:prstClr val="white"/>
                </a:solidFill>
                <a:cs typeface="Helvetica" pitchFamily="34" charset="0"/>
              </a:rPr>
              <a:t>of temperate forests</a:t>
            </a:r>
            <a:r>
              <a:rPr lang="en-US" sz="3200" b="1" dirty="0">
                <a:solidFill>
                  <a:prstClr val="white"/>
                </a:solidFill>
                <a:cs typeface="Helvetica" pitchFamily="34" charset="0"/>
              </a:rPr>
              <a:t>: </a:t>
            </a:r>
            <a:r>
              <a:rPr lang="en-US" sz="3200" b="1" dirty="0" smtClean="0">
                <a:solidFill>
                  <a:prstClr val="white"/>
                </a:solidFill>
                <a:cs typeface="Helvetica" pitchFamily="34" charset="0"/>
              </a:rPr>
              <a:t>Stand </a:t>
            </a:r>
            <a:r>
              <a:rPr lang="en-US" sz="3200" b="1" dirty="0">
                <a:solidFill>
                  <a:prstClr val="white"/>
                </a:solidFill>
                <a:cs typeface="Helvetica" pitchFamily="34" charset="0"/>
              </a:rPr>
              <a:t>characteristics matter</a:t>
            </a:r>
            <a:endParaRPr lang="en-US" sz="3200" b="1" dirty="0" smtClean="0">
              <a:solidFill>
                <a:prstClr val="white"/>
              </a:solidFill>
              <a:cs typeface="Helvetica" pitchFamily="34" charset="0"/>
            </a:endParaRPr>
          </a:p>
        </p:txBody>
      </p:sp>
    </p:spTree>
    <p:extLst>
      <p:ext uri="{BB962C8B-B14F-4D97-AF65-F5344CB8AC3E}">
        <p14:creationId xmlns:p14="http://schemas.microsoft.com/office/powerpoint/2010/main" val="411412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Methods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The community temperature index (CTI)</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err="1" smtClean="0">
                <a:solidFill>
                  <a:schemeClr val="bg1"/>
                </a:solidFill>
              </a:rPr>
              <a:t>Ellenberg</a:t>
            </a:r>
            <a:r>
              <a:rPr lang="fr-FR" sz="2000" b="1" dirty="0" smtClean="0">
                <a:solidFill>
                  <a:schemeClr val="bg1"/>
                </a:solidFill>
              </a:rPr>
              <a:t> (1974) – Scripta </a:t>
            </a:r>
            <a:r>
              <a:rPr lang="fr-FR" sz="2000" b="1" dirty="0" err="1" smtClean="0">
                <a:solidFill>
                  <a:schemeClr val="bg1"/>
                </a:solidFill>
              </a:rPr>
              <a:t>Geobotanica</a:t>
            </a:r>
            <a:r>
              <a:rPr lang="fr-FR" sz="2000" b="1" dirty="0" smtClean="0">
                <a:solidFill>
                  <a:schemeClr val="bg1"/>
                </a:solidFill>
              </a:rPr>
              <a:t> | Philippe </a:t>
            </a:r>
            <a:r>
              <a:rPr lang="fr-FR" sz="2000" b="1" dirty="0" err="1" smtClean="0">
                <a:solidFill>
                  <a:schemeClr val="bg1"/>
                </a:solidFill>
              </a:rPr>
              <a:t>Julve</a:t>
            </a:r>
            <a:r>
              <a:rPr lang="fr-FR" sz="2000" b="1" dirty="0" smtClean="0">
                <a:solidFill>
                  <a:schemeClr val="bg1"/>
                </a:solidFill>
              </a:rPr>
              <a:t> – CATMINAT</a:t>
            </a:r>
            <a:endParaRPr lang="fr-FR" sz="2000" b="1" dirty="0">
              <a:solidFill>
                <a:schemeClr val="bg1"/>
              </a:solidFill>
            </a:endParaRPr>
          </a:p>
        </p:txBody>
      </p:sp>
      <p:sp>
        <p:nvSpPr>
          <p:cNvPr id="9" name="TextBox 4"/>
          <p:cNvSpPr txBox="1"/>
          <p:nvPr/>
        </p:nvSpPr>
        <p:spPr>
          <a:xfrm>
            <a:off x="185264" y="959996"/>
            <a:ext cx="8779224" cy="830997"/>
          </a:xfrm>
          <a:prstGeom prst="rect">
            <a:avLst/>
          </a:prstGeom>
          <a:noFill/>
        </p:spPr>
        <p:txBody>
          <a:bodyPr wrap="square" rtlCol="0">
            <a:spAutoFit/>
          </a:bodyPr>
          <a:lstStyle/>
          <a:p>
            <a:r>
              <a:rPr lang="en-US" sz="2400" b="1" dirty="0" smtClean="0">
                <a:solidFill>
                  <a:prstClr val="black"/>
                </a:solidFill>
                <a:cs typeface="Arial" pitchFamily="34" charset="0"/>
              </a:rPr>
              <a:t>We used plant indicator values (IVs) ranging from 1 to 9 (similar to </a:t>
            </a:r>
            <a:r>
              <a:rPr lang="en-US" sz="2400" b="1" dirty="0" err="1" smtClean="0">
                <a:solidFill>
                  <a:prstClr val="black"/>
                </a:solidFill>
                <a:cs typeface="Arial" pitchFamily="34" charset="0"/>
              </a:rPr>
              <a:t>Ellenberg</a:t>
            </a:r>
            <a:r>
              <a:rPr lang="en-US" sz="2400" b="1" dirty="0" smtClean="0">
                <a:solidFill>
                  <a:prstClr val="black"/>
                </a:solidFill>
                <a:cs typeface="Arial" pitchFamily="34" charset="0"/>
              </a:rPr>
              <a:t> IVs) from the CATMINAT database to compute CTI values</a:t>
            </a:r>
            <a:endParaRPr lang="en-US" sz="2400" b="1" dirty="0">
              <a:solidFill>
                <a:prstClr val="black"/>
              </a:solidFill>
              <a:cs typeface="Arial"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908808"/>
            <a:ext cx="8785101" cy="4003244"/>
          </a:xfrm>
          <a:prstGeom prst="rect">
            <a:avLst/>
          </a:prstGeom>
        </p:spPr>
      </p:pic>
    </p:spTree>
    <p:extLst>
      <p:ext uri="{BB962C8B-B14F-4D97-AF65-F5344CB8AC3E}">
        <p14:creationId xmlns:p14="http://schemas.microsoft.com/office/powerpoint/2010/main" val="67282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Methods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Converting CTI values in °C</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err="1" smtClean="0">
                <a:solidFill>
                  <a:schemeClr val="bg1"/>
                </a:solidFill>
              </a:rPr>
              <a:t>Gégout</a:t>
            </a:r>
            <a:r>
              <a:rPr lang="fr-FR" sz="2000" b="1" dirty="0" smtClean="0">
                <a:solidFill>
                  <a:schemeClr val="bg1"/>
                </a:solidFill>
              </a:rPr>
              <a:t> (2007) – HDR | </a:t>
            </a:r>
            <a:r>
              <a:rPr lang="fr-FR" sz="2000" b="1" dirty="0">
                <a:solidFill>
                  <a:schemeClr val="bg1"/>
                </a:solidFill>
              </a:rPr>
              <a:t>Richard et al. (</a:t>
            </a:r>
            <a:r>
              <a:rPr lang="fr-FR" sz="2000" b="1" dirty="0" err="1">
                <a:solidFill>
                  <a:schemeClr val="bg1"/>
                </a:solidFill>
              </a:rPr>
              <a:t>Accepted</a:t>
            </a:r>
            <a:r>
              <a:rPr lang="fr-FR" sz="2000" b="1" dirty="0">
                <a:solidFill>
                  <a:schemeClr val="bg1"/>
                </a:solidFill>
              </a:rPr>
              <a:t>) – Global </a:t>
            </a:r>
            <a:r>
              <a:rPr lang="fr-FR" sz="2000" b="1" dirty="0" err="1">
                <a:solidFill>
                  <a:schemeClr val="bg1"/>
                </a:solidFill>
              </a:rPr>
              <a:t>Ecology</a:t>
            </a:r>
            <a:r>
              <a:rPr lang="fr-FR" sz="2000" b="1" dirty="0">
                <a:solidFill>
                  <a:schemeClr val="bg1"/>
                </a:solidFill>
              </a:rPr>
              <a:t> &amp; </a:t>
            </a:r>
            <a:r>
              <a:rPr lang="fr-FR" sz="2000" b="1" dirty="0" err="1">
                <a:solidFill>
                  <a:schemeClr val="bg1"/>
                </a:solidFill>
              </a:rPr>
              <a:t>Biogeography</a:t>
            </a:r>
            <a:endParaRPr lang="fr-FR" sz="2000" b="1" dirty="0">
              <a:solidFill>
                <a:schemeClr val="bg1"/>
              </a:solidFill>
            </a:endParaRPr>
          </a:p>
        </p:txBody>
      </p:sp>
      <p:sp>
        <p:nvSpPr>
          <p:cNvPr id="9" name="TextBox 4"/>
          <p:cNvSpPr txBox="1"/>
          <p:nvPr/>
        </p:nvSpPr>
        <p:spPr>
          <a:xfrm>
            <a:off x="185264" y="959996"/>
            <a:ext cx="8779224" cy="830997"/>
          </a:xfrm>
          <a:prstGeom prst="rect">
            <a:avLst/>
          </a:prstGeom>
          <a:noFill/>
        </p:spPr>
        <p:txBody>
          <a:bodyPr wrap="square" rtlCol="0">
            <a:spAutoFit/>
          </a:bodyPr>
          <a:lstStyle/>
          <a:p>
            <a:r>
              <a:rPr lang="en-US" sz="2400" b="1" dirty="0" smtClean="0">
                <a:solidFill>
                  <a:prstClr val="black"/>
                </a:solidFill>
                <a:cs typeface="Arial" pitchFamily="34" charset="0"/>
              </a:rPr>
              <a:t>We used another database of plant IVs (</a:t>
            </a:r>
            <a:r>
              <a:rPr lang="en-US" sz="2400" b="1" dirty="0" err="1" smtClean="0">
                <a:solidFill>
                  <a:prstClr val="black"/>
                </a:solidFill>
                <a:cs typeface="Arial" pitchFamily="34" charset="0"/>
              </a:rPr>
              <a:t>Gégout</a:t>
            </a:r>
            <a:r>
              <a:rPr lang="en-US" sz="2400" b="1" dirty="0" smtClean="0">
                <a:solidFill>
                  <a:prstClr val="black"/>
                </a:solidFill>
                <a:cs typeface="Arial" pitchFamily="34" charset="0"/>
              </a:rPr>
              <a:t> 2007), covering less species but expressed in °C, to build a transfer function</a:t>
            </a:r>
            <a:endParaRPr lang="en-US" sz="2400" b="1" dirty="0">
              <a:solidFill>
                <a:prstClr val="black"/>
              </a:solidFill>
              <a:cs typeface="Arial"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914278"/>
            <a:ext cx="5071235" cy="4415769"/>
          </a:xfrm>
          <a:prstGeom prst="rect">
            <a:avLst/>
          </a:prstGeom>
        </p:spPr>
      </p:pic>
    </p:spTree>
    <p:extLst>
      <p:ext uri="{BB962C8B-B14F-4D97-AF65-F5344CB8AC3E}">
        <p14:creationId xmlns:p14="http://schemas.microsoft.com/office/powerpoint/2010/main" val="93125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Methods</a:t>
            </a:r>
            <a:r>
              <a:rPr lang="fr-FR" sz="3200" b="1" dirty="0" smtClean="0">
                <a:solidFill>
                  <a:schemeClr val="bg1"/>
                </a:solidFill>
                <a:latin typeface="Calibri" pitchFamily="34" charset="0"/>
              </a:rPr>
              <a:t>: </a:t>
            </a:r>
            <a:r>
              <a:rPr lang="en-US" sz="3200" b="1" dirty="0" err="1" smtClean="0">
                <a:solidFill>
                  <a:schemeClr val="bg1"/>
                </a:solidFill>
                <a:latin typeface="Calibri" pitchFamily="34" charset="0"/>
              </a:rPr>
              <a:t>Analysing</a:t>
            </a:r>
            <a:r>
              <a:rPr lang="en-US" sz="3200" b="1" dirty="0" smtClean="0">
                <a:solidFill>
                  <a:schemeClr val="bg1"/>
                </a:solidFill>
                <a:latin typeface="Calibri" pitchFamily="34" charset="0"/>
              </a:rPr>
              <a:t> the lag over time</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9" name="TextBox 4"/>
          <p:cNvSpPr txBox="1"/>
          <p:nvPr/>
        </p:nvSpPr>
        <p:spPr>
          <a:xfrm>
            <a:off x="185264" y="959996"/>
            <a:ext cx="8779224" cy="830997"/>
          </a:xfrm>
          <a:prstGeom prst="rect">
            <a:avLst/>
          </a:prstGeom>
          <a:noFill/>
        </p:spPr>
        <p:txBody>
          <a:bodyPr wrap="square" rtlCol="0">
            <a:spAutoFit/>
          </a:bodyPr>
          <a:lstStyle/>
          <a:p>
            <a:r>
              <a:rPr lang="en-US" sz="2400" b="1" dirty="0" smtClean="0">
                <a:solidFill>
                  <a:prstClr val="black"/>
                </a:solidFill>
                <a:cs typeface="Arial" pitchFamily="34" charset="0"/>
              </a:rPr>
              <a:t>Computing the difference between macroclimatic temperatures (MAT) (°C) &amp; CTI values (°C) over time: Lag = MAT – CTI</a:t>
            </a:r>
            <a:endParaRPr lang="en-US" sz="2400" b="1" dirty="0">
              <a:solidFill>
                <a:prstClr val="black"/>
              </a:solidFill>
              <a:cs typeface="Arial" pitchFamily="34" charset="0"/>
            </a:endParaRPr>
          </a:p>
        </p:txBody>
      </p:sp>
      <p:sp>
        <p:nvSpPr>
          <p:cNvPr id="15" name="TextBox 4"/>
          <p:cNvSpPr txBox="1"/>
          <p:nvPr/>
        </p:nvSpPr>
        <p:spPr>
          <a:xfrm>
            <a:off x="179386" y="4764939"/>
            <a:ext cx="8779224" cy="1569660"/>
          </a:xfrm>
          <a:prstGeom prst="rect">
            <a:avLst/>
          </a:prstGeom>
          <a:noFill/>
        </p:spPr>
        <p:txBody>
          <a:bodyPr wrap="square" rtlCol="0">
            <a:spAutoFit/>
          </a:bodyPr>
          <a:lstStyle/>
          <a:p>
            <a:r>
              <a:rPr lang="en-GB" sz="2400" b="1" dirty="0" smtClean="0">
                <a:solidFill>
                  <a:prstClr val="black"/>
                </a:solidFill>
                <a:cs typeface="Arial" pitchFamily="34" charset="0"/>
              </a:rPr>
              <a:t>Analysing the temporal dynamic of the lag (aka the macroclimatic debt) to test for accumulation effect while accounting for other potential determinants related to local conditions in the forest understory (e.g. stand structure)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7" y="1914276"/>
            <a:ext cx="5400726" cy="273309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998" y="1914277"/>
            <a:ext cx="2921155" cy="2718955"/>
          </a:xfrm>
          <a:prstGeom prst="rect">
            <a:avLst/>
          </a:prstGeom>
        </p:spPr>
      </p:pic>
    </p:spTree>
    <p:extLst>
      <p:ext uri="{BB962C8B-B14F-4D97-AF65-F5344CB8AC3E}">
        <p14:creationId xmlns:p14="http://schemas.microsoft.com/office/powerpoint/2010/main" val="24931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Methods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The main determinants of the lag</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9" name="TextBox 4"/>
          <p:cNvSpPr txBox="1"/>
          <p:nvPr/>
        </p:nvSpPr>
        <p:spPr>
          <a:xfrm>
            <a:off x="185264" y="959996"/>
            <a:ext cx="8779224" cy="830997"/>
          </a:xfrm>
          <a:prstGeom prst="rect">
            <a:avLst/>
          </a:prstGeom>
          <a:noFill/>
        </p:spPr>
        <p:txBody>
          <a:bodyPr wrap="square" rtlCol="0">
            <a:spAutoFit/>
          </a:bodyPr>
          <a:lstStyle/>
          <a:p>
            <a:r>
              <a:rPr lang="en-US" sz="2400" b="1" dirty="0" smtClean="0">
                <a:solidFill>
                  <a:prstClr val="black"/>
                </a:solidFill>
                <a:cs typeface="Arial" pitchFamily="34" charset="0"/>
              </a:rPr>
              <a:t>In addition to testing the effect of time (year) on the lag, we tested baseline conditions, stand characteristics &amp; forest disturbances</a:t>
            </a:r>
            <a:endParaRPr lang="en-US" sz="2400" b="1" dirty="0">
              <a:solidFill>
                <a:prstClr val="black"/>
              </a:solidFill>
              <a:cs typeface="Arial" pitchFamily="34" charset="0"/>
            </a:endParaRPr>
          </a:p>
        </p:txBody>
      </p:sp>
      <p:sp>
        <p:nvSpPr>
          <p:cNvPr id="12" name="TextBox 4"/>
          <p:cNvSpPr txBox="1"/>
          <p:nvPr/>
        </p:nvSpPr>
        <p:spPr>
          <a:xfrm>
            <a:off x="179388" y="1914278"/>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C00000"/>
                </a:solidFill>
                <a:cs typeface="Arial" pitchFamily="34" charset="0"/>
              </a:rPr>
              <a:t>Baseline T°C (mean conditions during 1960-1990 &amp; prior to 1995) </a:t>
            </a:r>
          </a:p>
        </p:txBody>
      </p:sp>
      <p:sp>
        <p:nvSpPr>
          <p:cNvPr id="13" name="TextBox 4"/>
          <p:cNvSpPr txBox="1"/>
          <p:nvPr/>
        </p:nvSpPr>
        <p:spPr>
          <a:xfrm>
            <a:off x="179388" y="2502097"/>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00FF"/>
                </a:solidFill>
                <a:cs typeface="Arial" pitchFamily="34" charset="0"/>
              </a:rPr>
              <a:t>Stand type (deciduous vs. coniferous)</a:t>
            </a:r>
          </a:p>
        </p:txBody>
      </p:sp>
      <p:sp>
        <p:nvSpPr>
          <p:cNvPr id="14" name="TextBox 4"/>
          <p:cNvSpPr txBox="1"/>
          <p:nvPr/>
        </p:nvSpPr>
        <p:spPr>
          <a:xfrm>
            <a:off x="199991" y="5441194"/>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accent6">
                    <a:lumMod val="75000"/>
                  </a:schemeClr>
                </a:solidFill>
                <a:cs typeface="Arial" pitchFamily="34" charset="0"/>
              </a:rPr>
              <a:t>Herbivory effect (inside vs. outside the fenced area)</a:t>
            </a:r>
          </a:p>
        </p:txBody>
      </p:sp>
      <p:sp>
        <p:nvSpPr>
          <p:cNvPr id="16" name="TextBox 4"/>
          <p:cNvSpPr txBox="1"/>
          <p:nvPr/>
        </p:nvSpPr>
        <p:spPr>
          <a:xfrm>
            <a:off x="186682" y="4853373"/>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accent6">
                    <a:lumMod val="75000"/>
                  </a:schemeClr>
                </a:solidFill>
                <a:cs typeface="Arial" pitchFamily="34" charset="0"/>
              </a:rPr>
              <a:t>Sum of anthropogenic disturbances prior to the survey year</a:t>
            </a:r>
          </a:p>
        </p:txBody>
      </p:sp>
      <p:sp>
        <p:nvSpPr>
          <p:cNvPr id="17" name="TextBox 4"/>
          <p:cNvSpPr txBox="1"/>
          <p:nvPr/>
        </p:nvSpPr>
        <p:spPr>
          <a:xfrm>
            <a:off x="179388" y="4265554"/>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accent6">
                    <a:lumMod val="75000"/>
                  </a:schemeClr>
                </a:solidFill>
                <a:cs typeface="Arial" pitchFamily="34" charset="0"/>
              </a:rPr>
              <a:t>Anteriority of the last disturbance event</a:t>
            </a:r>
          </a:p>
        </p:txBody>
      </p:sp>
      <p:sp>
        <p:nvSpPr>
          <p:cNvPr id="18" name="TextBox 4"/>
          <p:cNvSpPr txBox="1"/>
          <p:nvPr/>
        </p:nvSpPr>
        <p:spPr>
          <a:xfrm>
            <a:off x="186682" y="3677735"/>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00FF"/>
                </a:solidFill>
                <a:cs typeface="Arial" pitchFamily="34" charset="0"/>
              </a:rPr>
              <a:t>Stand age</a:t>
            </a:r>
          </a:p>
        </p:txBody>
      </p:sp>
      <p:sp>
        <p:nvSpPr>
          <p:cNvPr id="20" name="TextBox 4"/>
          <p:cNvSpPr txBox="1"/>
          <p:nvPr/>
        </p:nvSpPr>
        <p:spPr>
          <a:xfrm>
            <a:off x="179388" y="3089916"/>
            <a:ext cx="8779224"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00FF"/>
                </a:solidFill>
                <a:cs typeface="Arial" pitchFamily="34" charset="0"/>
              </a:rPr>
              <a:t>Stand basal area</a:t>
            </a:r>
          </a:p>
        </p:txBody>
      </p:sp>
    </p:spTree>
    <p:extLst>
      <p:ext uri="{BB962C8B-B14F-4D97-AF65-F5344CB8AC3E}">
        <p14:creationId xmlns:p14="http://schemas.microsoft.com/office/powerpoint/2010/main" val="19548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a:extLst>
              <a:ext uri="{FF2B5EF4-FFF2-40B4-BE49-F238E27FC236}">
                <a16:creationId xmlns:a16="http://schemas.microsoft.com/office/drawing/2014/main" id="{CA959B2F-6CF1-7A4D-9877-302B7710F747}"/>
              </a:ext>
            </a:extLst>
          </p:cNvPr>
          <p:cNvPicPr/>
          <p:nvPr/>
        </p:nvPicPr>
        <p:blipFill rotWithShape="1">
          <a:blip r:embed="rId3"/>
          <a:srcRect t="8552" b="10909"/>
          <a:stretch/>
        </p:blipFill>
        <p:spPr bwMode="auto">
          <a:xfrm>
            <a:off x="179437" y="959996"/>
            <a:ext cx="8785101" cy="5004036"/>
          </a:xfrm>
          <a:prstGeom prst="rect">
            <a:avLst/>
          </a:prstGeom>
          <a:noFill/>
          <a:ln w="9525">
            <a:noFill/>
            <a:headEnd/>
            <a:tailEnd/>
          </a:ln>
        </p:spPr>
      </p:pic>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Methods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Assessing forest disturbances</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Tree>
    <p:extLst>
      <p:ext uri="{BB962C8B-B14F-4D97-AF65-F5344CB8AC3E}">
        <p14:creationId xmlns:p14="http://schemas.microsoft.com/office/powerpoint/2010/main" val="203691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Results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A growing debt!</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544946"/>
            <a:ext cx="3439725" cy="4785101"/>
          </a:xfrm>
          <a:prstGeom prst="rect">
            <a:avLst/>
          </a:prstGeom>
        </p:spPr>
      </p:pic>
      <p:pic>
        <p:nvPicPr>
          <p:cNvPr id="8" name="Image 7">
            <a:extLst>
              <a:ext uri="{FF2B5EF4-FFF2-40B4-BE49-F238E27FC236}">
                <a16:creationId xmlns:a16="http://schemas.microsoft.com/office/drawing/2014/main" id="{81C73905-545A-1146-8E27-934645E5CCED}"/>
              </a:ext>
            </a:extLst>
          </p:cNvPr>
          <p:cNvPicPr>
            <a:picLocks noChangeAspect="1"/>
          </p:cNvPicPr>
          <p:nvPr/>
        </p:nvPicPr>
        <p:blipFill rotWithShape="1">
          <a:blip r:embed="rId4"/>
          <a:srcRect l="15074" r="8306"/>
          <a:stretch/>
        </p:blipFill>
        <p:spPr>
          <a:xfrm>
            <a:off x="3737164" y="1636908"/>
            <a:ext cx="3718297" cy="2131329"/>
          </a:xfrm>
          <a:prstGeom prst="rect">
            <a:avLst/>
          </a:prstGeom>
        </p:spPr>
      </p:pic>
      <p:pic>
        <p:nvPicPr>
          <p:cNvPr id="9" name="Image 8">
            <a:extLst>
              <a:ext uri="{FF2B5EF4-FFF2-40B4-BE49-F238E27FC236}">
                <a16:creationId xmlns:a16="http://schemas.microsoft.com/office/drawing/2014/main" id="{E39ED9B6-81E8-4742-B7E9-01D809F402A4}"/>
              </a:ext>
            </a:extLst>
          </p:cNvPr>
          <p:cNvPicPr>
            <a:picLocks noChangeAspect="1"/>
          </p:cNvPicPr>
          <p:nvPr/>
        </p:nvPicPr>
        <p:blipFill rotWithShape="1">
          <a:blip r:embed="rId5"/>
          <a:srcRect l="20018" r="6102"/>
          <a:stretch/>
        </p:blipFill>
        <p:spPr>
          <a:xfrm>
            <a:off x="4047141" y="4033975"/>
            <a:ext cx="3355116" cy="2131329"/>
          </a:xfrm>
          <a:prstGeom prst="rect">
            <a:avLst/>
          </a:prstGeom>
        </p:spPr>
      </p:pic>
      <p:sp>
        <p:nvSpPr>
          <p:cNvPr id="10"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As expected, the lag in the forest understory is growing over time!</a:t>
            </a:r>
            <a:endParaRPr lang="en-US" sz="2400" b="1" dirty="0">
              <a:solidFill>
                <a:prstClr val="black"/>
              </a:solidFill>
              <a:cs typeface="Arial" pitchFamily="34" charset="0"/>
            </a:endParaRPr>
          </a:p>
        </p:txBody>
      </p:sp>
    </p:spTree>
    <p:extLst>
      <p:ext uri="{BB962C8B-B14F-4D97-AF65-F5344CB8AC3E}">
        <p14:creationId xmlns:p14="http://schemas.microsoft.com/office/powerpoint/2010/main" val="260732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Results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Amplifying &amp; mitigating effects</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10"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The main determinants of the lag in the forest understory (5-yr set)</a:t>
            </a:r>
            <a:endParaRPr lang="en-US" sz="2400" b="1" dirty="0">
              <a:solidFill>
                <a:prstClr val="black"/>
              </a:solidFill>
              <a:cs typeface="Arial" pitchFamily="34" charset="0"/>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t="5328"/>
          <a:stretch/>
        </p:blipFill>
        <p:spPr>
          <a:xfrm>
            <a:off x="179387" y="1544946"/>
            <a:ext cx="8497563" cy="478510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814" y="4688569"/>
            <a:ext cx="1349508" cy="970987"/>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8581" y="1669548"/>
            <a:ext cx="1357737" cy="979216"/>
          </a:xfrm>
          <a:prstGeom prst="rect">
            <a:avLst/>
          </a:prstGeom>
        </p:spPr>
      </p:pic>
    </p:spTree>
    <p:extLst>
      <p:ext uri="{BB962C8B-B14F-4D97-AF65-F5344CB8AC3E}">
        <p14:creationId xmlns:p14="http://schemas.microsoft.com/office/powerpoint/2010/main" val="341499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Results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Baseline conditions matter</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10"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The lag decreases towards colder baseline conditions (cf. highlands)</a:t>
            </a:r>
            <a:endParaRPr lang="en-US" sz="2400" b="1" dirty="0">
              <a:solidFill>
                <a:prstClr val="black"/>
              </a:solidFill>
              <a:cs typeface="Arial" pitchFamily="34" charset="0"/>
            </a:endParaRPr>
          </a:p>
        </p:txBody>
      </p:sp>
      <p:pic>
        <p:nvPicPr>
          <p:cNvPr id="9" name="Image 8">
            <a:extLst>
              <a:ext uri="{FF2B5EF4-FFF2-40B4-BE49-F238E27FC236}">
                <a16:creationId xmlns:a16="http://schemas.microsoft.com/office/drawing/2014/main" id="{58830089-C620-CD4A-9A85-BC6F0B0ACEAF}"/>
              </a:ext>
            </a:extLst>
          </p:cNvPr>
          <p:cNvPicPr>
            <a:picLocks noChangeAspect="1"/>
          </p:cNvPicPr>
          <p:nvPr/>
        </p:nvPicPr>
        <p:blipFill rotWithShape="1">
          <a:blip r:embed="rId3">
            <a:extLst>
              <a:ext uri="{28A0092B-C50C-407E-A947-70E740481C1C}">
                <a14:useLocalDpi xmlns:a14="http://schemas.microsoft.com/office/drawing/2010/main" val="0"/>
              </a:ext>
            </a:extLst>
          </a:blip>
          <a:srcRect l="4921" t="12500" r="4673" b="8224"/>
          <a:stretch/>
        </p:blipFill>
        <p:spPr>
          <a:xfrm>
            <a:off x="179387" y="1544945"/>
            <a:ext cx="5456845" cy="4785101"/>
          </a:xfrm>
          <a:prstGeom prst="rect">
            <a:avLst/>
          </a:prstGeom>
        </p:spPr>
      </p:pic>
      <p:sp>
        <p:nvSpPr>
          <p:cNvPr id="12" name="Double flèche horizontale 11">
            <a:extLst>
              <a:ext uri="{FF2B5EF4-FFF2-40B4-BE49-F238E27FC236}">
                <a16:creationId xmlns:a16="http://schemas.microsoft.com/office/drawing/2014/main" id="{092BE27D-AA7F-FC41-8B44-368DF163BB1D}"/>
              </a:ext>
            </a:extLst>
          </p:cNvPr>
          <p:cNvSpPr/>
          <p:nvPr/>
        </p:nvSpPr>
        <p:spPr>
          <a:xfrm>
            <a:off x="467544" y="5867386"/>
            <a:ext cx="5256584" cy="420609"/>
          </a:xfrm>
          <a:prstGeom prst="leftRightArrow">
            <a:avLst/>
          </a:prstGeom>
          <a:gradFill flip="none" rotWithShape="1">
            <a:gsLst>
              <a:gs pos="50000">
                <a:schemeClr val="accent1">
                  <a:lumMod val="5000"/>
                  <a:lumOff val="95000"/>
                </a:schemeClr>
              </a:gs>
              <a:gs pos="18000">
                <a:schemeClr val="accent1">
                  <a:lumMod val="45000"/>
                  <a:lumOff val="55000"/>
                </a:schemeClr>
              </a:gs>
              <a:gs pos="77000">
                <a:srgbClr val="FF0000"/>
              </a:gs>
              <a:gs pos="100000">
                <a:srgbClr val="C00000"/>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3188" y="1598978"/>
            <a:ext cx="1349508" cy="970987"/>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213" y="4888170"/>
            <a:ext cx="1357737" cy="979216"/>
          </a:xfrm>
          <a:prstGeom prst="rect">
            <a:avLst/>
          </a:prstGeom>
        </p:spPr>
      </p:pic>
      <p:cxnSp>
        <p:nvCxnSpPr>
          <p:cNvPr id="5" name="Connecteur droit 4"/>
          <p:cNvCxnSpPr/>
          <p:nvPr/>
        </p:nvCxnSpPr>
        <p:spPr>
          <a:xfrm>
            <a:off x="668938" y="4385907"/>
            <a:ext cx="489654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936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Results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Stand characteristics matter</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10"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The lag is greater in denser and older stands (buffering effect) </a:t>
            </a:r>
            <a:endParaRPr lang="en-US" sz="2400" b="1" dirty="0">
              <a:solidFill>
                <a:prstClr val="black"/>
              </a:solidFill>
              <a:cs typeface="Arial" pitchFamily="34"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44" y="1544946"/>
            <a:ext cx="4397156" cy="263980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88" y="1544946"/>
            <a:ext cx="4392723" cy="2677938"/>
          </a:xfrm>
          <a:prstGeom prst="rect">
            <a:avLst/>
          </a:prstGeom>
        </p:spPr>
      </p:pic>
    </p:spTree>
    <p:extLst>
      <p:ext uri="{BB962C8B-B14F-4D97-AF65-F5344CB8AC3E}">
        <p14:creationId xmlns:p14="http://schemas.microsoft.com/office/powerpoint/2010/main" val="2059551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Results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Forest disturbances matter</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10"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Disturbances allow to recouple plant communities to macroclimate</a:t>
            </a:r>
            <a:endParaRPr lang="en-US" sz="2400" b="1" dirty="0">
              <a:solidFill>
                <a:prstClr val="black"/>
              </a:solidFill>
              <a:cs typeface="Arial" pitchFamily="34" charset="0"/>
            </a:endParaRPr>
          </a:p>
        </p:txBody>
      </p:sp>
      <p:grpSp>
        <p:nvGrpSpPr>
          <p:cNvPr id="9" name="Groupe 8">
            <a:extLst>
              <a:ext uri="{FF2B5EF4-FFF2-40B4-BE49-F238E27FC236}">
                <a16:creationId xmlns:a16="http://schemas.microsoft.com/office/drawing/2014/main" id="{913C8DF0-98A3-3345-8FCD-A45DEFBB76A1}"/>
              </a:ext>
            </a:extLst>
          </p:cNvPr>
          <p:cNvGrpSpPr/>
          <p:nvPr/>
        </p:nvGrpSpPr>
        <p:grpSpPr>
          <a:xfrm>
            <a:off x="4588019" y="1561169"/>
            <a:ext cx="4360063" cy="2790366"/>
            <a:chOff x="5880537" y="4822533"/>
            <a:chExt cx="3011575" cy="1927357"/>
          </a:xfrm>
        </p:grpSpPr>
        <p:pic>
          <p:nvPicPr>
            <p:cNvPr id="12" name="Picture">
              <a:extLst>
                <a:ext uri="{FF2B5EF4-FFF2-40B4-BE49-F238E27FC236}">
                  <a16:creationId xmlns:a16="http://schemas.microsoft.com/office/drawing/2014/main" id="{4A6A733F-D81B-FD4E-AB3B-E72E8755DB25}"/>
                </a:ext>
              </a:extLst>
            </p:cNvPr>
            <p:cNvPicPr/>
            <p:nvPr/>
          </p:nvPicPr>
          <p:blipFill rotWithShape="1">
            <a:blip r:embed="rId3"/>
            <a:srcRect t="50000" r="50583" b="24886"/>
            <a:stretch/>
          </p:blipFill>
          <p:spPr bwMode="auto">
            <a:xfrm>
              <a:off x="5880537" y="4822533"/>
              <a:ext cx="2682901" cy="1927357"/>
            </a:xfrm>
            <a:prstGeom prst="rect">
              <a:avLst/>
            </a:prstGeom>
            <a:noFill/>
            <a:ln w="9525">
              <a:noFill/>
              <a:headEnd/>
              <a:tailEnd/>
            </a:ln>
          </p:spPr>
        </p:pic>
        <p:sp>
          <p:nvSpPr>
            <p:cNvPr id="13" name="ZoneTexte 12">
              <a:extLst>
                <a:ext uri="{FF2B5EF4-FFF2-40B4-BE49-F238E27FC236}">
                  <a16:creationId xmlns:a16="http://schemas.microsoft.com/office/drawing/2014/main" id="{7FC53FC8-DA60-6C40-9BFD-9C77BA2DF58C}"/>
                </a:ext>
              </a:extLst>
            </p:cNvPr>
            <p:cNvSpPr txBox="1"/>
            <p:nvPr/>
          </p:nvSpPr>
          <p:spPr>
            <a:xfrm>
              <a:off x="6037965" y="6388073"/>
              <a:ext cx="314510" cy="261610"/>
            </a:xfrm>
            <a:prstGeom prst="rect">
              <a:avLst/>
            </a:prstGeom>
            <a:noFill/>
          </p:spPr>
          <p:txBody>
            <a:bodyPr wrap="none" rtlCol="0">
              <a:spAutoFit/>
            </a:bodyPr>
            <a:lstStyle/>
            <a:p>
              <a:r>
                <a:rPr lang="fr-FR" sz="1100" b="1" i="1" dirty="0"/>
                <a:t>---</a:t>
              </a:r>
            </a:p>
          </p:txBody>
        </p:sp>
        <p:sp>
          <p:nvSpPr>
            <p:cNvPr id="14" name="ZoneTexte 13">
              <a:extLst>
                <a:ext uri="{FF2B5EF4-FFF2-40B4-BE49-F238E27FC236}">
                  <a16:creationId xmlns:a16="http://schemas.microsoft.com/office/drawing/2014/main" id="{4C707CFE-1AEC-184C-A445-AFE2B0038BA8}"/>
                </a:ext>
              </a:extLst>
            </p:cNvPr>
            <p:cNvSpPr txBox="1"/>
            <p:nvPr/>
          </p:nvSpPr>
          <p:spPr>
            <a:xfrm>
              <a:off x="8495850" y="6372754"/>
              <a:ext cx="396262" cy="261610"/>
            </a:xfrm>
            <a:prstGeom prst="rect">
              <a:avLst/>
            </a:prstGeom>
            <a:noFill/>
          </p:spPr>
          <p:txBody>
            <a:bodyPr wrap="none" rtlCol="0">
              <a:spAutoFit/>
            </a:bodyPr>
            <a:lstStyle/>
            <a:p>
              <a:r>
                <a:rPr lang="fr-FR" sz="1100" b="1" i="1" dirty="0"/>
                <a:t>+++</a:t>
              </a:r>
            </a:p>
          </p:txBody>
        </p:sp>
        <p:sp>
          <p:nvSpPr>
            <p:cNvPr id="15" name="Flèche vers la droite 21">
              <a:extLst>
                <a:ext uri="{FF2B5EF4-FFF2-40B4-BE49-F238E27FC236}">
                  <a16:creationId xmlns:a16="http://schemas.microsoft.com/office/drawing/2014/main" id="{6040204A-4093-7849-B20B-813C3789F92E}"/>
                </a:ext>
              </a:extLst>
            </p:cNvPr>
            <p:cNvSpPr/>
            <p:nvPr/>
          </p:nvSpPr>
          <p:spPr>
            <a:xfrm>
              <a:off x="6265469" y="6383113"/>
              <a:ext cx="2241712" cy="197438"/>
            </a:xfrm>
            <a:prstGeom prst="rightArrow">
              <a:avLst/>
            </a:prstGeom>
            <a:gradFill flip="none" rotWithShape="1">
              <a:gsLst>
                <a:gs pos="88000">
                  <a:srgbClr val="FF0000"/>
                </a:gs>
                <a:gs pos="51000">
                  <a:srgbClr val="FFC000"/>
                </a:gs>
                <a:gs pos="21000">
                  <a:schemeClr val="bg1"/>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dirty="0"/>
            </a:p>
          </p:txBody>
        </p:sp>
      </p:grpSp>
      <p:grpSp>
        <p:nvGrpSpPr>
          <p:cNvPr id="16" name="Groupe 15">
            <a:extLst>
              <a:ext uri="{FF2B5EF4-FFF2-40B4-BE49-F238E27FC236}">
                <a16:creationId xmlns:a16="http://schemas.microsoft.com/office/drawing/2014/main" id="{F0BD8BFC-7706-0146-9D6B-DDF5B262F1A3}"/>
              </a:ext>
            </a:extLst>
          </p:cNvPr>
          <p:cNvGrpSpPr/>
          <p:nvPr/>
        </p:nvGrpSpPr>
        <p:grpSpPr>
          <a:xfrm>
            <a:off x="306308" y="1561169"/>
            <a:ext cx="4560357" cy="2755615"/>
            <a:chOff x="2524824" y="4834535"/>
            <a:chExt cx="3149922" cy="1903354"/>
          </a:xfrm>
        </p:grpSpPr>
        <p:pic>
          <p:nvPicPr>
            <p:cNvPr id="17" name="Picture">
              <a:extLst>
                <a:ext uri="{FF2B5EF4-FFF2-40B4-BE49-F238E27FC236}">
                  <a16:creationId xmlns:a16="http://schemas.microsoft.com/office/drawing/2014/main" id="{886B156E-4634-6E41-9815-9C9CDAE8BFEE}"/>
                </a:ext>
              </a:extLst>
            </p:cNvPr>
            <p:cNvPicPr/>
            <p:nvPr/>
          </p:nvPicPr>
          <p:blipFill rotWithShape="1">
            <a:blip r:embed="rId3"/>
            <a:srcRect l="50344" b="75198"/>
            <a:stretch/>
          </p:blipFill>
          <p:spPr bwMode="auto">
            <a:xfrm>
              <a:off x="2524824" y="4834535"/>
              <a:ext cx="2695870" cy="1903354"/>
            </a:xfrm>
            <a:prstGeom prst="rect">
              <a:avLst/>
            </a:prstGeom>
            <a:noFill/>
            <a:ln w="9525">
              <a:noFill/>
              <a:headEnd/>
              <a:tailEnd/>
            </a:ln>
          </p:spPr>
        </p:pic>
        <p:sp>
          <p:nvSpPr>
            <p:cNvPr id="18" name="Double flèche horizontale 17">
              <a:extLst>
                <a:ext uri="{FF2B5EF4-FFF2-40B4-BE49-F238E27FC236}">
                  <a16:creationId xmlns:a16="http://schemas.microsoft.com/office/drawing/2014/main" id="{D2CF8FBB-A743-2D44-A0C4-2200D9F9E81C}"/>
                </a:ext>
              </a:extLst>
            </p:cNvPr>
            <p:cNvSpPr/>
            <p:nvPr/>
          </p:nvSpPr>
          <p:spPr>
            <a:xfrm>
              <a:off x="2830460" y="6395114"/>
              <a:ext cx="2301610" cy="208868"/>
            </a:xfrm>
            <a:prstGeom prst="leftRightArrow">
              <a:avLst/>
            </a:prstGeom>
            <a:gradFill flip="none" rotWithShape="1">
              <a:gsLst>
                <a:gs pos="51000">
                  <a:schemeClr val="accent1">
                    <a:lumMod val="5000"/>
                    <a:lumOff val="95000"/>
                  </a:schemeClr>
                </a:gs>
                <a:gs pos="22000">
                  <a:schemeClr val="tx2">
                    <a:lumMod val="20000"/>
                    <a:lumOff val="80000"/>
                  </a:schemeClr>
                </a:gs>
                <a:gs pos="77000">
                  <a:schemeClr val="tx2">
                    <a:lumMod val="60000"/>
                    <a:lumOff val="40000"/>
                  </a:schemeClr>
                </a:gs>
                <a:gs pos="100000">
                  <a:schemeClr val="tx2">
                    <a:lumMod val="50000"/>
                  </a:scheme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ZoneTexte 19">
              <a:extLst>
                <a:ext uri="{FF2B5EF4-FFF2-40B4-BE49-F238E27FC236}">
                  <a16:creationId xmlns:a16="http://schemas.microsoft.com/office/drawing/2014/main" id="{8A336EC6-C404-2D4F-93BA-1288D02F8297}"/>
                </a:ext>
              </a:extLst>
            </p:cNvPr>
            <p:cNvSpPr txBox="1"/>
            <p:nvPr/>
          </p:nvSpPr>
          <p:spPr>
            <a:xfrm>
              <a:off x="5129404" y="6395577"/>
              <a:ext cx="545342" cy="261610"/>
            </a:xfrm>
            <a:prstGeom prst="rect">
              <a:avLst/>
            </a:prstGeom>
            <a:noFill/>
          </p:spPr>
          <p:txBody>
            <a:bodyPr wrap="none" rtlCol="0">
              <a:spAutoFit/>
            </a:bodyPr>
            <a:lstStyle/>
            <a:p>
              <a:r>
                <a:rPr lang="fr-FR" sz="1100" i="1" dirty="0" err="1"/>
                <a:t>recent</a:t>
              </a:r>
              <a:endParaRPr lang="fr-FR" sz="1100" i="1" dirty="0"/>
            </a:p>
          </p:txBody>
        </p:sp>
        <p:sp>
          <p:nvSpPr>
            <p:cNvPr id="21" name="ZoneTexte 20">
              <a:extLst>
                <a:ext uri="{FF2B5EF4-FFF2-40B4-BE49-F238E27FC236}">
                  <a16:creationId xmlns:a16="http://schemas.microsoft.com/office/drawing/2014/main" id="{263A4CE6-D6DF-E242-B377-21096128D8C4}"/>
                </a:ext>
              </a:extLst>
            </p:cNvPr>
            <p:cNvSpPr txBox="1"/>
            <p:nvPr/>
          </p:nvSpPr>
          <p:spPr>
            <a:xfrm>
              <a:off x="2593705" y="6399913"/>
              <a:ext cx="360996" cy="261610"/>
            </a:xfrm>
            <a:prstGeom prst="rect">
              <a:avLst/>
            </a:prstGeom>
            <a:noFill/>
          </p:spPr>
          <p:txBody>
            <a:bodyPr wrap="none" rtlCol="0">
              <a:spAutoFit/>
            </a:bodyPr>
            <a:lstStyle/>
            <a:p>
              <a:r>
                <a:rPr lang="fr-FR" sz="1100" i="1" dirty="0" err="1"/>
                <a:t>old</a:t>
              </a:r>
              <a:endParaRPr lang="fr-FR" sz="1100" i="1" dirty="0"/>
            </a:p>
          </p:txBody>
        </p:sp>
      </p:grpSp>
    </p:spTree>
    <p:extLst>
      <p:ext uri="{BB962C8B-B14F-4D97-AF65-F5344CB8AC3E}">
        <p14:creationId xmlns:p14="http://schemas.microsoft.com/office/powerpoint/2010/main" val="1936899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chemeClr val="bg1"/>
                </a:solidFill>
                <a:latin typeface="Calibri" pitchFamily="34" charset="0"/>
              </a:rPr>
              <a:t>Context: Planet Earth has a fever!</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Ed Hawkins – </a:t>
            </a:r>
            <a:r>
              <a:rPr lang="fr-FR" sz="2000" b="1" dirty="0" err="1" smtClean="0">
                <a:solidFill>
                  <a:schemeClr val="bg1"/>
                </a:solidFill>
              </a:rPr>
              <a:t>Stripes</a:t>
            </a:r>
            <a:r>
              <a:rPr lang="fr-FR" sz="2000" b="1" dirty="0" smtClean="0">
                <a:solidFill>
                  <a:schemeClr val="bg1"/>
                </a:solidFill>
              </a:rPr>
              <a:t> | </a:t>
            </a:r>
            <a:r>
              <a:rPr lang="fr-FR" sz="2000" b="1" dirty="0">
                <a:solidFill>
                  <a:schemeClr val="bg1"/>
                </a:solidFill>
              </a:rPr>
              <a:t>D</a:t>
            </a:r>
            <a:r>
              <a:rPr lang="fr-FR" sz="2000" b="1" dirty="0" smtClean="0">
                <a:solidFill>
                  <a:schemeClr val="bg1"/>
                </a:solidFill>
              </a:rPr>
              <a:t>avid </a:t>
            </a:r>
            <a:r>
              <a:rPr lang="fr-FR" sz="2000" b="1" dirty="0" err="1" smtClean="0">
                <a:solidFill>
                  <a:schemeClr val="bg1"/>
                </a:solidFill>
              </a:rPr>
              <a:t>Parkins</a:t>
            </a:r>
            <a:r>
              <a:rPr lang="fr-FR" sz="2000" b="1" dirty="0" smtClean="0">
                <a:solidFill>
                  <a:schemeClr val="bg1"/>
                </a:solidFill>
              </a:rPr>
              <a:t> – </a:t>
            </a:r>
            <a:r>
              <a:rPr lang="fr-FR" sz="2000" b="1" dirty="0" err="1" smtClean="0">
                <a:solidFill>
                  <a:schemeClr val="bg1"/>
                </a:solidFill>
              </a:rPr>
              <a:t>Earth</a:t>
            </a:r>
            <a:r>
              <a:rPr lang="fr-FR" sz="2000" b="1" dirty="0" smtClean="0">
                <a:solidFill>
                  <a:schemeClr val="bg1"/>
                </a:solidFill>
              </a:rPr>
              <a:t> Fever Illustration</a:t>
            </a:r>
            <a:endParaRPr lang="fr-FR" sz="2000" b="1" dirty="0">
              <a:solidFill>
                <a:schemeClr val="bg1"/>
              </a:solidFill>
            </a:endParaRPr>
          </a:p>
        </p:txBody>
      </p:sp>
      <p:pic>
        <p:nvPicPr>
          <p:cNvPr id="1026" name="Picture 2" descr="http://www.climate-lab-book.ac.uk/files/2018/05/globalco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4945"/>
            <a:ext cx="9144000" cy="4200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185264" y="959996"/>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Global mean annual T°C deviations from the 1961-1990 T°C average</a:t>
            </a:r>
          </a:p>
        </p:txBody>
      </p:sp>
      <p:sp>
        <p:nvSpPr>
          <p:cNvPr id="10" name="TextBox 4"/>
          <p:cNvSpPr txBox="1"/>
          <p:nvPr/>
        </p:nvSpPr>
        <p:spPr>
          <a:xfrm>
            <a:off x="185264" y="587256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Red and blue stripes depict positive and negative anomalies</a:t>
            </a:r>
          </a:p>
        </p:txBody>
      </p:sp>
      <p:sp>
        <p:nvSpPr>
          <p:cNvPr id="12" name="TextBox 4"/>
          <p:cNvSpPr txBox="1"/>
          <p:nvPr/>
        </p:nvSpPr>
        <p:spPr>
          <a:xfrm rot="16200000">
            <a:off x="-113541" y="3504607"/>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1850</a:t>
            </a: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pic>
        <p:nvPicPr>
          <p:cNvPr id="18" name="Picture 2" descr="https://www.nature.com/news/polopoly_fs/7.20139.1411992443!/image/Climate1.jpg_gen/derivatives/landscape_630/Climate1.jpg">
            <a:extLst>
              <a:ext uri="{FF2B5EF4-FFF2-40B4-BE49-F238E27FC236}">
                <a16:creationId xmlns:a16="http://schemas.microsoft.com/office/drawing/2014/main" id="{AA6B64D7-A836-9949-A38C-A97F44095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609" y="2580262"/>
            <a:ext cx="3364783" cy="2125688"/>
          </a:xfrm>
          <a:prstGeom prst="rect">
            <a:avLst/>
          </a:prstGeom>
          <a:noFill/>
          <a:effectLst>
            <a:softEdge rad="419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47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Take</a:t>
            </a:r>
            <a:r>
              <a:rPr lang="fr-FR" sz="3200" b="1" dirty="0" smtClean="0">
                <a:solidFill>
                  <a:schemeClr val="bg1"/>
                </a:solidFill>
                <a:latin typeface="Calibri" pitchFamily="34" charset="0"/>
              </a:rPr>
              <a:t> home message: Local </a:t>
            </a:r>
            <a:r>
              <a:rPr lang="fr-FR" sz="3200" b="1" dirty="0" err="1" smtClean="0">
                <a:solidFill>
                  <a:schemeClr val="bg1"/>
                </a:solidFill>
                <a:latin typeface="Calibri" pitchFamily="34" charset="0"/>
              </a:rPr>
              <a:t>factors</a:t>
            </a:r>
            <a:r>
              <a:rPr lang="fr-FR" sz="3200" b="1" dirty="0" smtClean="0">
                <a:solidFill>
                  <a:schemeClr val="bg1"/>
                </a:solidFill>
                <a:latin typeface="Calibri" pitchFamily="34" charset="0"/>
              </a:rPr>
              <a:t> </a:t>
            </a:r>
            <a:r>
              <a:rPr lang="fr-FR" sz="3200" b="1" dirty="0" err="1" smtClean="0">
                <a:solidFill>
                  <a:schemeClr val="bg1"/>
                </a:solidFill>
                <a:latin typeface="Calibri" pitchFamily="34" charset="0"/>
              </a:rPr>
              <a:t>matter</a:t>
            </a:r>
            <a:r>
              <a:rPr lang="fr-FR" sz="3200" b="1" dirty="0" smtClean="0">
                <a:solidFill>
                  <a:schemeClr val="bg1"/>
                </a:solidFill>
                <a:latin typeface="Calibri" pitchFamily="34" charset="0"/>
              </a:rPr>
              <a:t>!</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Richard et al. (</a:t>
            </a:r>
            <a:r>
              <a:rPr lang="fr-FR" sz="2000" b="1" dirty="0" err="1" smtClean="0">
                <a:solidFill>
                  <a:schemeClr val="bg1"/>
                </a:solidFill>
              </a:rPr>
              <a:t>Accepted</a:t>
            </a:r>
            <a:r>
              <a:rPr lang="fr-FR" sz="2000" b="1" dirty="0" smtClean="0">
                <a:solidFill>
                  <a:schemeClr val="bg1"/>
                </a:solidFill>
              </a:rPr>
              <a:t>) – Global </a:t>
            </a:r>
            <a:r>
              <a:rPr lang="fr-FR" sz="2000" b="1" dirty="0" err="1" smtClean="0">
                <a:solidFill>
                  <a:schemeClr val="bg1"/>
                </a:solidFill>
              </a:rPr>
              <a:t>Ecology</a:t>
            </a:r>
            <a:r>
              <a:rPr lang="fr-FR" sz="2000" b="1" dirty="0" smtClean="0">
                <a:solidFill>
                  <a:schemeClr val="bg1"/>
                </a:solidFill>
              </a:rPr>
              <a:t> &amp; </a:t>
            </a:r>
            <a:r>
              <a:rPr lang="fr-FR" sz="2000" b="1" dirty="0" err="1" smtClean="0">
                <a:solidFill>
                  <a:schemeClr val="bg1"/>
                </a:solidFill>
              </a:rPr>
              <a:t>Biogeography</a:t>
            </a:r>
            <a:r>
              <a:rPr lang="fr-FR" sz="2000" b="1" dirty="0" smtClean="0">
                <a:solidFill>
                  <a:schemeClr val="bg1"/>
                </a:solidFill>
              </a:rPr>
              <a:t> </a:t>
            </a:r>
            <a:endParaRPr lang="fr-FR" sz="2000" b="1" dirty="0">
              <a:solidFill>
                <a:schemeClr val="bg1"/>
              </a:solidFill>
            </a:endParaRPr>
          </a:p>
        </p:txBody>
      </p:sp>
      <p:sp>
        <p:nvSpPr>
          <p:cNvPr id="10" name="TextBox 4"/>
          <p:cNvSpPr txBox="1"/>
          <p:nvPr/>
        </p:nvSpPr>
        <p:spPr>
          <a:xfrm>
            <a:off x="185264" y="959996"/>
            <a:ext cx="8779224" cy="830997"/>
          </a:xfrm>
          <a:prstGeom prst="rect">
            <a:avLst/>
          </a:prstGeom>
          <a:noFill/>
        </p:spPr>
        <p:txBody>
          <a:bodyPr wrap="square" rtlCol="0">
            <a:spAutoFit/>
          </a:bodyPr>
          <a:lstStyle/>
          <a:p>
            <a:r>
              <a:rPr lang="en-US" sz="2400" b="1" dirty="0" smtClean="0">
                <a:solidFill>
                  <a:prstClr val="black"/>
                </a:solidFill>
                <a:cs typeface="Arial" pitchFamily="34" charset="0"/>
              </a:rPr>
              <a:t>Long-term biodiversity monitoring allows to produce high-quality time series of </a:t>
            </a:r>
            <a:r>
              <a:rPr lang="en-US" sz="2400" b="1" dirty="0" err="1" smtClean="0">
                <a:solidFill>
                  <a:prstClr val="black"/>
                </a:solidFill>
                <a:cs typeface="Arial" pitchFamily="34" charset="0"/>
              </a:rPr>
              <a:t>thermophilization</a:t>
            </a:r>
            <a:r>
              <a:rPr lang="en-US" sz="2400" b="1" dirty="0" smtClean="0">
                <a:solidFill>
                  <a:prstClr val="black"/>
                </a:solidFill>
                <a:cs typeface="Arial" pitchFamily="34" charset="0"/>
              </a:rPr>
              <a:t> processes &amp; lagging dynamics</a:t>
            </a:r>
            <a:endParaRPr lang="en-US" sz="2400" b="1" dirty="0">
              <a:solidFill>
                <a:prstClr val="black"/>
              </a:solidFill>
              <a:cs typeface="Arial" pitchFamily="34" charset="0"/>
            </a:endParaRPr>
          </a:p>
        </p:txBody>
      </p:sp>
      <p:sp>
        <p:nvSpPr>
          <p:cNvPr id="22" name="TextBox 4"/>
          <p:cNvSpPr txBox="1"/>
          <p:nvPr/>
        </p:nvSpPr>
        <p:spPr>
          <a:xfrm>
            <a:off x="186682" y="1914278"/>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The macroclimatic debt (or lag) of understory plant communities in temperate forests grows over time</a:t>
            </a:r>
          </a:p>
        </p:txBody>
      </p:sp>
      <p:sp>
        <p:nvSpPr>
          <p:cNvPr id="23" name="TextBox 4"/>
          <p:cNvSpPr txBox="1"/>
          <p:nvPr/>
        </p:nvSpPr>
        <p:spPr>
          <a:xfrm>
            <a:off x="186682" y="2868560"/>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Baseline macroclimatic conditions is a key driver but it could hide a regional species pool effects (missing IVs for southern colonizers) </a:t>
            </a:r>
          </a:p>
        </p:txBody>
      </p:sp>
      <p:sp>
        <p:nvSpPr>
          <p:cNvPr id="24" name="TextBox 4"/>
          <p:cNvSpPr txBox="1"/>
          <p:nvPr/>
        </p:nvSpPr>
        <p:spPr>
          <a:xfrm>
            <a:off x="186682" y="3818152"/>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Local stand conditions are key to increase the buffering capacity of the upper canopy layer so that understory plants can resist/persist </a:t>
            </a:r>
          </a:p>
        </p:txBody>
      </p:sp>
      <p:sp>
        <p:nvSpPr>
          <p:cNvPr id="25" name="TextBox 4"/>
          <p:cNvSpPr txBox="1"/>
          <p:nvPr/>
        </p:nvSpPr>
        <p:spPr>
          <a:xfrm>
            <a:off x="179388" y="4767744"/>
            <a:ext cx="8779224"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Local disturbances (chiefly anthropogenic ones) &amp; gap dynamics in the upper canopy layer can suddenly recouple the herbaceous layer with macroclimate </a:t>
            </a:r>
            <a:r>
              <a:rPr lang="en-US" sz="2400" dirty="0" smtClean="0">
                <a:solidFill>
                  <a:prstClr val="black"/>
                </a:solidFill>
                <a:cs typeface="Arial" pitchFamily="34" charset="0"/>
                <a:sym typeface="Wingdings" panose="05000000000000000000" pitchFamily="2" charset="2"/>
              </a:rPr>
              <a:t> T</a:t>
            </a:r>
            <a:r>
              <a:rPr lang="en-US" sz="2400" dirty="0" smtClean="0">
                <a:solidFill>
                  <a:prstClr val="black"/>
                </a:solidFill>
                <a:cs typeface="Arial" pitchFamily="34" charset="0"/>
              </a:rPr>
              <a:t>he macroclimatic debt is paid off</a:t>
            </a:r>
          </a:p>
        </p:txBody>
      </p:sp>
    </p:spTree>
    <p:extLst>
      <p:ext uri="{BB962C8B-B14F-4D97-AF65-F5344CB8AC3E}">
        <p14:creationId xmlns:p14="http://schemas.microsoft.com/office/powerpoint/2010/main" val="183400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0BCCFD87-63C5-3E4C-8467-535705864536}"/>
              </a:ext>
            </a:extLst>
          </p:cNvPr>
          <p:cNvPicPr>
            <a:picLocks noChangeAspect="1"/>
          </p:cNvPicPr>
          <p:nvPr/>
        </p:nvPicPr>
        <p:blipFill>
          <a:blip r:embed="rId2"/>
          <a:stretch>
            <a:fillRect/>
          </a:stretch>
        </p:blipFill>
        <p:spPr>
          <a:xfrm>
            <a:off x="0" y="2204864"/>
            <a:ext cx="9165944" cy="4691893"/>
          </a:xfrm>
          <a:prstGeom prst="rect">
            <a:avLst/>
          </a:prstGeom>
        </p:spPr>
      </p:pic>
      <p:sp>
        <p:nvSpPr>
          <p:cNvPr id="12" name="Rectangle 11"/>
          <p:cNvSpPr/>
          <p:nvPr/>
        </p:nvSpPr>
        <p:spPr>
          <a:xfrm>
            <a:off x="173302" y="90371"/>
            <a:ext cx="8795111" cy="861774"/>
          </a:xfrm>
          <a:prstGeom prst="rect">
            <a:avLst/>
          </a:prstGeom>
        </p:spPr>
        <p:txBody>
          <a:bodyPr wrap="square">
            <a:spAutoFit/>
          </a:bodyPr>
          <a:lstStyle/>
          <a:p>
            <a:pPr defTabSz="457200"/>
            <a:r>
              <a:rPr lang="fr-FR" sz="3200" b="1" dirty="0" smtClean="0">
                <a:cs typeface="Helvetica" pitchFamily="34" charset="0"/>
              </a:rPr>
              <a:t>Jonathan Lenoir (CR1)</a:t>
            </a:r>
          </a:p>
          <a:p>
            <a:pPr defTabSz="457200"/>
            <a:r>
              <a:rPr lang="fr-FR" b="1" dirty="0">
                <a:cs typeface="Helvetica" pitchFamily="34" charset="0"/>
                <a:hlinkClick r:id="rId3"/>
              </a:rPr>
              <a:t>https://jonathanlenoir.wordpress.com</a:t>
            </a:r>
            <a:r>
              <a:rPr lang="fr-FR" b="1" dirty="0" smtClean="0">
                <a:cs typeface="Helvetica" pitchFamily="34" charset="0"/>
                <a:hlinkClick r:id="rId3"/>
              </a:rPr>
              <a:t>/</a:t>
            </a:r>
            <a:endParaRPr lang="fr-FR" b="1" dirty="0" smtClean="0">
              <a:cs typeface="Helvetica" pitchFamily="34" charset="0"/>
            </a:endParaRPr>
          </a:p>
        </p:txBody>
      </p:sp>
      <p:pic>
        <p:nvPicPr>
          <p:cNvPr id="8"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595" y="90618"/>
            <a:ext cx="1588768" cy="982663"/>
          </a:xfrm>
          <a:prstGeom prst="rect">
            <a:avLst/>
          </a:prstGeom>
          <a:noFill/>
          <a:ln>
            <a:noFill/>
          </a:ln>
        </p:spPr>
      </p:pic>
      <p:sp>
        <p:nvSpPr>
          <p:cNvPr id="9" name="Rectangle 8"/>
          <p:cNvSpPr/>
          <p:nvPr/>
        </p:nvSpPr>
        <p:spPr>
          <a:xfrm>
            <a:off x="4895591" y="1081827"/>
            <a:ext cx="1682772" cy="707886"/>
          </a:xfrm>
          <a:prstGeom prst="rect">
            <a:avLst/>
          </a:prstGeom>
        </p:spPr>
        <p:txBody>
          <a:bodyPr wrap="square">
            <a:spAutoFit/>
          </a:bodyPr>
          <a:lstStyle/>
          <a:p>
            <a:pPr defTabSz="457200"/>
            <a:r>
              <a:rPr lang="fr-FR" sz="1000" dirty="0">
                <a:solidFill>
                  <a:prstClr val="white">
                    <a:lumMod val="50000"/>
                  </a:prstClr>
                </a:solidFill>
                <a:cs typeface="Helvetica"/>
              </a:rPr>
              <a:t>Ecologie et Dynamique </a:t>
            </a:r>
          </a:p>
          <a:p>
            <a:pPr defTabSz="457200"/>
            <a:r>
              <a:rPr lang="fr-FR" sz="1000" dirty="0">
                <a:solidFill>
                  <a:prstClr val="white">
                    <a:lumMod val="50000"/>
                  </a:prstClr>
                </a:solidFill>
                <a:cs typeface="Helvetica"/>
              </a:rPr>
              <a:t>des Systèmes Anthropisés</a:t>
            </a:r>
          </a:p>
          <a:p>
            <a:pPr defTabSz="457200"/>
            <a:r>
              <a:rPr lang="fr-FR" sz="1000" dirty="0" smtClean="0">
                <a:solidFill>
                  <a:srgbClr val="88BE2F"/>
                </a:solidFill>
                <a:cs typeface="Helvetica" pitchFamily="34" charset="0"/>
              </a:rPr>
              <a:t>UMR 7058 </a:t>
            </a:r>
            <a:r>
              <a:rPr lang="fr-FR" sz="1000" dirty="0">
                <a:solidFill>
                  <a:srgbClr val="88BE2F"/>
                </a:solidFill>
                <a:cs typeface="Helvetica" pitchFamily="34" charset="0"/>
              </a:rPr>
              <a:t>CNRS-UPJV</a:t>
            </a:r>
          </a:p>
          <a:p>
            <a:pPr defTabSz="457200"/>
            <a:r>
              <a:rPr lang="fr-FR" sz="1000" dirty="0">
                <a:solidFill>
                  <a:srgbClr val="88BE2F"/>
                </a:solidFill>
                <a:cs typeface="Helvetica"/>
              </a:rPr>
              <a:t>www.u-picardie.fr/edysan</a:t>
            </a:r>
          </a:p>
        </p:txBody>
      </p:sp>
      <p:pic>
        <p:nvPicPr>
          <p:cNvPr id="10"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035" y="87899"/>
            <a:ext cx="1109629" cy="122413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8369" y="87897"/>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Rectangle 33"/>
          <p:cNvSpPr/>
          <p:nvPr/>
        </p:nvSpPr>
        <p:spPr>
          <a:xfrm>
            <a:off x="933441" y="1162718"/>
            <a:ext cx="2016224" cy="502702"/>
          </a:xfrm>
          <a:prstGeom prst="rect">
            <a:avLst/>
          </a:prstGeom>
        </p:spPr>
        <p:txBody>
          <a:bodyPr wrap="square">
            <a:spAutoFit/>
          </a:bodyPr>
          <a:lstStyle/>
          <a:p>
            <a:pPr defTabSz="457200">
              <a:lnSpc>
                <a:spcPct val="80000"/>
              </a:lnSpc>
              <a:spcBef>
                <a:spcPct val="20000"/>
              </a:spcBef>
            </a:pPr>
            <a:r>
              <a:rPr lang="en-GB" sz="3200" b="1" dirty="0" smtClean="0">
                <a:solidFill>
                  <a:srgbClr val="1DA1F2"/>
                </a:solidFill>
                <a:cs typeface="Helvetica"/>
              </a:rPr>
              <a:t>@</a:t>
            </a:r>
            <a:r>
              <a:rPr lang="en-GB" sz="3200" b="1" dirty="0" err="1" smtClean="0">
                <a:solidFill>
                  <a:srgbClr val="1DA1F2"/>
                </a:solidFill>
                <a:cs typeface="Helvetica"/>
              </a:rPr>
              <a:t>EkoLogIt</a:t>
            </a:r>
            <a:endParaRPr lang="en-GB" sz="3200" b="1" dirty="0">
              <a:solidFill>
                <a:srgbClr val="1DA1F2"/>
              </a:solidFill>
              <a:cs typeface="Helvetica"/>
            </a:endParaRPr>
          </a:p>
        </p:txBody>
      </p:sp>
      <p:pic>
        <p:nvPicPr>
          <p:cNvPr id="2050" name="Picture 2" descr="RÃ©sultat de recherche d'images pour &quot;twitter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302" y="1075686"/>
            <a:ext cx="830438" cy="67543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73302" y="3578665"/>
            <a:ext cx="8794348" cy="690638"/>
          </a:xfrm>
          <a:prstGeom prst="rect">
            <a:avLst/>
          </a:prstGeom>
          <a:solidFill>
            <a:srgbClr val="88BE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p:cNvSpPr/>
          <p:nvPr/>
        </p:nvSpPr>
        <p:spPr>
          <a:xfrm>
            <a:off x="174826" y="2420890"/>
            <a:ext cx="8795111" cy="1108447"/>
          </a:xfrm>
          <a:prstGeom prst="rect">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p:cNvSpPr/>
          <p:nvPr/>
        </p:nvSpPr>
        <p:spPr>
          <a:xfrm>
            <a:off x="173302" y="3578665"/>
            <a:ext cx="8795872" cy="690638"/>
          </a:xfrm>
          <a:prstGeom prst="rect">
            <a:avLst/>
          </a:prstGeom>
        </p:spPr>
        <p:txBody>
          <a:bodyPr wrap="square">
            <a:spAutoFit/>
          </a:bodyPr>
          <a:lstStyle/>
          <a:p>
            <a:pPr algn="ctr" defTabSz="457200">
              <a:lnSpc>
                <a:spcPct val="80000"/>
              </a:lnSpc>
              <a:spcBef>
                <a:spcPct val="20000"/>
              </a:spcBef>
            </a:pPr>
            <a:r>
              <a:rPr lang="fr-FR" sz="2400" b="1" dirty="0" err="1" smtClean="0">
                <a:solidFill>
                  <a:prstClr val="white"/>
                </a:solidFill>
                <a:cs typeface="Helvetica"/>
              </a:rPr>
              <a:t>Webinar</a:t>
            </a:r>
            <a:r>
              <a:rPr lang="fr-FR" sz="2400" b="1" dirty="0" smtClean="0">
                <a:solidFill>
                  <a:prstClr val="white"/>
                </a:solidFill>
                <a:cs typeface="Helvetica"/>
              </a:rPr>
              <a:t> </a:t>
            </a:r>
            <a:r>
              <a:rPr lang="en-US" sz="2400" b="1" dirty="0">
                <a:solidFill>
                  <a:prstClr val="white"/>
                </a:solidFill>
                <a:cs typeface="Helvetica"/>
              </a:rPr>
              <a:t>Department of Ecology, Environment &amp;</a:t>
            </a:r>
            <a:r>
              <a:rPr lang="en-US" sz="2400" b="1" dirty="0" smtClean="0">
                <a:solidFill>
                  <a:prstClr val="white"/>
                </a:solidFill>
                <a:cs typeface="Helvetica"/>
              </a:rPr>
              <a:t> </a:t>
            </a:r>
            <a:r>
              <a:rPr lang="en-US" sz="2400" b="1" dirty="0">
                <a:solidFill>
                  <a:prstClr val="white"/>
                </a:solidFill>
                <a:cs typeface="Helvetica"/>
              </a:rPr>
              <a:t>Plant Sciences (DEEP</a:t>
            </a:r>
            <a:r>
              <a:rPr lang="en-US" sz="2400" b="1" dirty="0" smtClean="0">
                <a:solidFill>
                  <a:prstClr val="white"/>
                </a:solidFill>
                <a:cs typeface="Helvetica"/>
              </a:rPr>
              <a:t>) </a:t>
            </a:r>
            <a:r>
              <a:rPr lang="fr-FR" sz="2400" b="1" dirty="0" smtClean="0">
                <a:solidFill>
                  <a:prstClr val="white"/>
                </a:solidFill>
                <a:cs typeface="Helvetica"/>
              </a:rPr>
              <a:t>– Stockholm </a:t>
            </a:r>
            <a:r>
              <a:rPr lang="fr-FR" sz="2400" b="1" dirty="0" err="1" smtClean="0">
                <a:solidFill>
                  <a:prstClr val="white"/>
                </a:solidFill>
                <a:cs typeface="Helvetica"/>
              </a:rPr>
              <a:t>University</a:t>
            </a:r>
            <a:r>
              <a:rPr lang="fr-FR" sz="2400" b="1" dirty="0" smtClean="0">
                <a:solidFill>
                  <a:prstClr val="white"/>
                </a:solidFill>
                <a:cs typeface="Helvetica"/>
              </a:rPr>
              <a:t> – 15/04/2021</a:t>
            </a:r>
          </a:p>
        </p:txBody>
      </p:sp>
      <p:sp>
        <p:nvSpPr>
          <p:cNvPr id="54" name="Rectangle 53"/>
          <p:cNvSpPr/>
          <p:nvPr/>
        </p:nvSpPr>
        <p:spPr>
          <a:xfrm>
            <a:off x="171778" y="2420888"/>
            <a:ext cx="8795871" cy="1077218"/>
          </a:xfrm>
          <a:prstGeom prst="rect">
            <a:avLst/>
          </a:prstGeom>
        </p:spPr>
        <p:txBody>
          <a:bodyPr wrap="square">
            <a:spAutoFit/>
          </a:bodyPr>
          <a:lstStyle/>
          <a:p>
            <a:pPr algn="ctr" defTabSz="457200"/>
            <a:r>
              <a:rPr lang="en-US" sz="3200" b="1" dirty="0" smtClean="0">
                <a:solidFill>
                  <a:prstClr val="white"/>
                </a:solidFill>
                <a:cs typeface="Helvetica" pitchFamily="34" charset="0"/>
              </a:rPr>
              <a:t>Thank you for your attention</a:t>
            </a:r>
          </a:p>
          <a:p>
            <a:pPr algn="ctr" defTabSz="457200"/>
            <a:r>
              <a:rPr lang="en-US" sz="3200" b="1" dirty="0" smtClean="0">
                <a:solidFill>
                  <a:prstClr val="white"/>
                </a:solidFill>
                <a:cs typeface="Helvetica" pitchFamily="34" charset="0"/>
              </a:rPr>
              <a:t>Do you have any questions?</a:t>
            </a:r>
          </a:p>
        </p:txBody>
      </p:sp>
    </p:spTree>
    <p:extLst>
      <p:ext uri="{BB962C8B-B14F-4D97-AF65-F5344CB8AC3E}">
        <p14:creationId xmlns:p14="http://schemas.microsoft.com/office/powerpoint/2010/main" val="65830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chemeClr val="bg1"/>
                </a:solidFill>
                <a:latin typeface="Calibri" pitchFamily="34" charset="0"/>
              </a:rPr>
              <a:t>Context: And biodiversity is redistributing!</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Lenoir et al. (2020) – Nature </a:t>
            </a:r>
            <a:r>
              <a:rPr lang="fr-FR" sz="2000" b="1" dirty="0" err="1" smtClean="0">
                <a:solidFill>
                  <a:schemeClr val="bg1"/>
                </a:solidFill>
              </a:rPr>
              <a:t>Ecology</a:t>
            </a:r>
            <a:r>
              <a:rPr lang="fr-FR" sz="2000" b="1" dirty="0" smtClean="0">
                <a:solidFill>
                  <a:schemeClr val="bg1"/>
                </a:solidFill>
              </a:rPr>
              <a:t> &amp; Evolution</a:t>
            </a:r>
            <a:endParaRPr lang="fr-FR" sz="2000" b="1" dirty="0">
              <a:solidFill>
                <a:schemeClr val="bg1"/>
              </a:solidFill>
            </a:endParaRPr>
          </a:p>
        </p:txBody>
      </p:sp>
      <p:sp>
        <p:nvSpPr>
          <p:cNvPr id="9" name="TextBox 4"/>
          <p:cNvSpPr txBox="1"/>
          <p:nvPr/>
        </p:nvSpPr>
        <p:spPr>
          <a:xfrm>
            <a:off x="185264" y="959996"/>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Terrestrial species are chiefly shifting upslope in mountains</a:t>
            </a:r>
          </a:p>
        </p:txBody>
      </p:sp>
      <p:sp>
        <p:nvSpPr>
          <p:cNvPr id="10" name="TextBox 4"/>
          <p:cNvSpPr txBox="1"/>
          <p:nvPr/>
        </p:nvSpPr>
        <p:spPr>
          <a:xfrm>
            <a:off x="185264" y="587256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But not fast enough to track the shifting isotherms (lag dynamics)</a:t>
            </a:r>
          </a:p>
        </p:txBody>
      </p:sp>
      <p:sp>
        <p:nvSpPr>
          <p:cNvPr id="12" name="TextBox 4"/>
          <p:cNvSpPr txBox="1"/>
          <p:nvPr/>
        </p:nvSpPr>
        <p:spPr>
          <a:xfrm rot="16200000">
            <a:off x="-113541" y="3504607"/>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1850</a:t>
            </a: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88" y="1544946"/>
            <a:ext cx="6289792" cy="420009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580" y="2079716"/>
            <a:ext cx="1301750" cy="3130550"/>
          </a:xfrm>
          <a:prstGeom prst="rect">
            <a:avLst/>
          </a:prstGeom>
        </p:spPr>
      </p:pic>
    </p:spTree>
    <p:extLst>
      <p:ext uri="{BB962C8B-B14F-4D97-AF65-F5344CB8AC3E}">
        <p14:creationId xmlns:p14="http://schemas.microsoft.com/office/powerpoint/2010/main" val="213432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chemeClr val="bg1"/>
                </a:solidFill>
                <a:latin typeface="Calibri" pitchFamily="34" charset="0"/>
              </a:rPr>
              <a:t>Context: While communities are reshuffled!</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Bertrand et al. (2011) – Nature | Gottfried et al. (2012) – Nature </a:t>
            </a:r>
            <a:r>
              <a:rPr lang="fr-FR" sz="2000" b="1" dirty="0" err="1" smtClean="0">
                <a:solidFill>
                  <a:schemeClr val="bg1"/>
                </a:solidFill>
              </a:rPr>
              <a:t>Climate</a:t>
            </a:r>
            <a:r>
              <a:rPr lang="fr-FR" sz="2000" b="1" dirty="0" smtClean="0">
                <a:solidFill>
                  <a:schemeClr val="bg1"/>
                </a:solidFill>
              </a:rPr>
              <a:t> Change </a:t>
            </a:r>
            <a:endParaRPr lang="fr-FR" sz="2000" b="1" dirty="0">
              <a:solidFill>
                <a:schemeClr val="bg1"/>
              </a:solidFill>
            </a:endParaRPr>
          </a:p>
        </p:txBody>
      </p:sp>
      <p:sp>
        <p:nvSpPr>
          <p:cNvPr id="9" name="TextBox 4"/>
          <p:cNvSpPr txBox="1"/>
          <p:nvPr/>
        </p:nvSpPr>
        <p:spPr>
          <a:xfrm>
            <a:off x="185264" y="959996"/>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Communities gain/loose warm/cold-adapted species over time</a:t>
            </a:r>
          </a:p>
        </p:txBody>
      </p:sp>
      <p:sp>
        <p:nvSpPr>
          <p:cNvPr id="10" name="TextBox 4"/>
          <p:cNvSpPr txBox="1"/>
          <p:nvPr/>
        </p:nvSpPr>
        <p:spPr>
          <a:xfrm>
            <a:off x="185264" y="587256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This process is coined community </a:t>
            </a:r>
            <a:r>
              <a:rPr lang="en-GB" sz="2400" b="1" dirty="0" err="1" smtClean="0">
                <a:solidFill>
                  <a:prstClr val="black"/>
                </a:solidFill>
                <a:cs typeface="Arial" pitchFamily="34" charset="0"/>
              </a:rPr>
              <a:t>thermophilization</a:t>
            </a:r>
            <a:endParaRPr lang="en-GB" sz="2400" b="1" dirty="0" smtClean="0">
              <a:solidFill>
                <a:prstClr val="black"/>
              </a:solidFill>
              <a:cs typeface="Arial" pitchFamily="34" charset="0"/>
            </a:endParaRPr>
          </a:p>
        </p:txBody>
      </p:sp>
      <p:sp>
        <p:nvSpPr>
          <p:cNvPr id="12" name="TextBox 4"/>
          <p:cNvSpPr txBox="1"/>
          <p:nvPr/>
        </p:nvSpPr>
        <p:spPr>
          <a:xfrm rot="16200000">
            <a:off x="-113541" y="3504607"/>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1850</a:t>
            </a: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544946"/>
            <a:ext cx="8425060" cy="4205003"/>
          </a:xfrm>
          <a:prstGeom prst="rect">
            <a:avLst/>
          </a:prstGeom>
        </p:spPr>
      </p:pic>
    </p:spTree>
    <p:extLst>
      <p:ext uri="{BB962C8B-B14F-4D97-AF65-F5344CB8AC3E}">
        <p14:creationId xmlns:p14="http://schemas.microsoft.com/office/powerpoint/2010/main" val="403024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chemeClr val="bg1"/>
                </a:solidFill>
                <a:latin typeface="Calibri" pitchFamily="34" charset="0"/>
              </a:rPr>
              <a:t>Context: Community </a:t>
            </a:r>
            <a:r>
              <a:rPr lang="en-US" sz="3200" b="1" dirty="0" err="1" smtClean="0">
                <a:solidFill>
                  <a:schemeClr val="bg1"/>
                </a:solidFill>
                <a:latin typeface="Calibri" pitchFamily="34" charset="0"/>
              </a:rPr>
              <a:t>thermophilization</a:t>
            </a:r>
            <a:r>
              <a:rPr lang="en-US" sz="3200" b="1" dirty="0" smtClean="0">
                <a:solidFill>
                  <a:schemeClr val="bg1"/>
                </a:solidFill>
                <a:latin typeface="Calibri" pitchFamily="34" charset="0"/>
              </a:rPr>
              <a:t> over time?</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err="1">
                <a:solidFill>
                  <a:schemeClr val="bg1"/>
                </a:solidFill>
              </a:rPr>
              <a:t>Blonder</a:t>
            </a:r>
            <a:r>
              <a:rPr lang="fr-FR" sz="2000" b="1" dirty="0">
                <a:solidFill>
                  <a:schemeClr val="bg1"/>
                </a:solidFill>
              </a:rPr>
              <a:t> et al. (2017) </a:t>
            </a:r>
            <a:r>
              <a:rPr lang="fr-FR" sz="2000" b="1" dirty="0" smtClean="0">
                <a:solidFill>
                  <a:schemeClr val="bg1"/>
                </a:solidFill>
              </a:rPr>
              <a:t>– </a:t>
            </a:r>
            <a:r>
              <a:rPr lang="fr-FR" sz="2000" b="1" dirty="0" err="1" smtClean="0">
                <a:solidFill>
                  <a:schemeClr val="bg1"/>
                </a:solidFill>
              </a:rPr>
              <a:t>Ecology</a:t>
            </a:r>
            <a:r>
              <a:rPr lang="fr-FR" sz="2000" b="1" dirty="0">
                <a:solidFill>
                  <a:schemeClr val="bg1"/>
                </a:solidFill>
              </a:rPr>
              <a:t> </a:t>
            </a:r>
            <a:r>
              <a:rPr lang="fr-FR" sz="2000" b="1" dirty="0" err="1" smtClean="0">
                <a:solidFill>
                  <a:schemeClr val="bg1"/>
                </a:solidFill>
              </a:rPr>
              <a:t>Letters</a:t>
            </a:r>
            <a:r>
              <a:rPr lang="fr-FR" sz="2000" b="1" dirty="0" smtClean="0">
                <a:solidFill>
                  <a:schemeClr val="bg1"/>
                </a:solidFill>
              </a:rPr>
              <a:t> | Bertrand et al. (2011) – Nature</a:t>
            </a:r>
            <a:endParaRPr lang="fr-FR" sz="2000" b="1" dirty="0">
              <a:solidFill>
                <a:schemeClr val="bg1"/>
              </a:solidFill>
            </a:endParaRPr>
          </a:p>
        </p:txBody>
      </p:sp>
      <p:sp>
        <p:nvSpPr>
          <p:cNvPr id="9" name="TextBox 4"/>
          <p:cNvSpPr txBox="1"/>
          <p:nvPr/>
        </p:nvSpPr>
        <p:spPr>
          <a:xfrm>
            <a:off x="185264" y="959996"/>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Are communities synchronously following macroclimate warming?</a:t>
            </a:r>
          </a:p>
        </p:txBody>
      </p:sp>
      <p:sp>
        <p:nvSpPr>
          <p:cNvPr id="10" name="TextBox 4"/>
          <p:cNvSpPr txBox="1"/>
          <p:nvPr/>
        </p:nvSpPr>
        <p:spPr>
          <a:xfrm>
            <a:off x="185264" y="341227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 </a:t>
            </a:r>
            <a:r>
              <a:rPr lang="en-GB" sz="2400" b="1" dirty="0" err="1" smtClean="0">
                <a:solidFill>
                  <a:prstClr val="black"/>
                </a:solidFill>
                <a:cs typeface="Arial" pitchFamily="34" charset="0"/>
              </a:rPr>
              <a:t>Thermophilization</a:t>
            </a:r>
            <a:r>
              <a:rPr lang="en-GB" sz="2400" b="1" dirty="0" smtClean="0">
                <a:solidFill>
                  <a:prstClr val="black"/>
                </a:solidFill>
                <a:cs typeface="Arial" pitchFamily="34" charset="0"/>
              </a:rPr>
              <a:t> of forest plant communities lags behind</a:t>
            </a:r>
          </a:p>
        </p:txBody>
      </p:sp>
      <p:sp>
        <p:nvSpPr>
          <p:cNvPr id="12" name="TextBox 4"/>
          <p:cNvSpPr txBox="1"/>
          <p:nvPr/>
        </p:nvSpPr>
        <p:spPr>
          <a:xfrm rot="16200000">
            <a:off x="-113541" y="3504607"/>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1850</a:t>
            </a: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pic>
        <p:nvPicPr>
          <p:cNvPr id="15" name="Image 14">
            <a:extLst>
              <a:ext uri="{FF2B5EF4-FFF2-40B4-BE49-F238E27FC236}">
                <a16:creationId xmlns:a16="http://schemas.microsoft.com/office/drawing/2014/main" id="{D24CB425-1818-8E49-8EAB-67434ABFEA6B}"/>
              </a:ext>
            </a:extLst>
          </p:cNvPr>
          <p:cNvPicPr>
            <a:picLocks noChangeAspect="1"/>
          </p:cNvPicPr>
          <p:nvPr/>
        </p:nvPicPr>
        <p:blipFill rotWithShape="1">
          <a:blip r:embed="rId3"/>
          <a:srcRect b="6281"/>
          <a:stretch/>
        </p:blipFill>
        <p:spPr>
          <a:xfrm>
            <a:off x="-12" y="1544946"/>
            <a:ext cx="9144000" cy="1740038"/>
          </a:xfrm>
          <a:prstGeom prst="rect">
            <a:avLst/>
          </a:prstGeom>
        </p:spPr>
      </p:pic>
      <p:grpSp>
        <p:nvGrpSpPr>
          <p:cNvPr id="6" name="Groupe 5"/>
          <p:cNvGrpSpPr/>
          <p:nvPr/>
        </p:nvGrpSpPr>
        <p:grpSpPr>
          <a:xfrm>
            <a:off x="179388" y="4018500"/>
            <a:ext cx="6480844" cy="2314209"/>
            <a:chOff x="179388" y="4018500"/>
            <a:chExt cx="6480844" cy="2314209"/>
          </a:xfrm>
        </p:grpSpPr>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88" y="4022424"/>
              <a:ext cx="6480844" cy="2310285"/>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637" y="4018500"/>
              <a:ext cx="886398" cy="605137"/>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4018500"/>
              <a:ext cx="666057" cy="605137"/>
            </a:xfrm>
            <a:prstGeom prst="rect">
              <a:avLst/>
            </a:prstGeom>
          </p:spPr>
        </p:pic>
      </p:grpSp>
    </p:spTree>
    <p:extLst>
      <p:ext uri="{BB962C8B-B14F-4D97-AF65-F5344CB8AC3E}">
        <p14:creationId xmlns:p14="http://schemas.microsoft.com/office/powerpoint/2010/main" val="244957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chemeClr val="bg1"/>
                </a:solidFill>
                <a:latin typeface="Calibri" pitchFamily="34" charset="0"/>
              </a:rPr>
              <a:t>Question: Has the macroclimatic debt grown?</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a:solidFill>
                  <a:schemeClr val="bg1"/>
                </a:solidFill>
              </a:rPr>
              <a:t>Richard et al. (</a:t>
            </a:r>
            <a:r>
              <a:rPr lang="fr-FR" sz="2000" b="1" dirty="0" err="1">
                <a:solidFill>
                  <a:schemeClr val="bg1"/>
                </a:solidFill>
              </a:rPr>
              <a:t>Accepted</a:t>
            </a:r>
            <a:r>
              <a:rPr lang="fr-FR" sz="2000" b="1" dirty="0">
                <a:solidFill>
                  <a:schemeClr val="bg1"/>
                </a:solidFill>
              </a:rPr>
              <a:t>) – Global </a:t>
            </a:r>
            <a:r>
              <a:rPr lang="fr-FR" sz="2000" b="1" dirty="0" err="1">
                <a:solidFill>
                  <a:schemeClr val="bg1"/>
                </a:solidFill>
              </a:rPr>
              <a:t>Ecology</a:t>
            </a:r>
            <a:r>
              <a:rPr lang="fr-FR" sz="2000" b="1" dirty="0">
                <a:solidFill>
                  <a:schemeClr val="bg1"/>
                </a:solidFill>
              </a:rPr>
              <a:t> &amp; </a:t>
            </a:r>
            <a:r>
              <a:rPr lang="fr-FR" sz="2000" b="1" dirty="0" err="1">
                <a:solidFill>
                  <a:schemeClr val="bg1"/>
                </a:solidFill>
              </a:rPr>
              <a:t>Biogeography</a:t>
            </a:r>
            <a:endParaRPr lang="fr-FR" sz="2000" b="1" dirty="0">
              <a:solidFill>
                <a:schemeClr val="bg1"/>
              </a:solidFill>
            </a:endParaRPr>
          </a:p>
        </p:txBody>
      </p:sp>
      <p:sp>
        <p:nvSpPr>
          <p:cNvPr id="9" name="TextBox 4"/>
          <p:cNvSpPr txBox="1"/>
          <p:nvPr/>
        </p:nvSpPr>
        <p:spPr>
          <a:xfrm>
            <a:off x="185264" y="959996"/>
            <a:ext cx="8779224" cy="830997"/>
          </a:xfrm>
          <a:prstGeom prst="rect">
            <a:avLst/>
          </a:prstGeom>
          <a:noFill/>
        </p:spPr>
        <p:txBody>
          <a:bodyPr wrap="square" rtlCol="0">
            <a:spAutoFit/>
          </a:bodyPr>
          <a:lstStyle/>
          <a:p>
            <a:r>
              <a:rPr lang="en-US" sz="2400" b="1" dirty="0">
                <a:solidFill>
                  <a:prstClr val="black"/>
                </a:solidFill>
                <a:cs typeface="Arial" pitchFamily="34" charset="0"/>
              </a:rPr>
              <a:t>Good &amp;</a:t>
            </a:r>
            <a:r>
              <a:rPr lang="en-US" sz="2400" b="1" dirty="0" smtClean="0">
                <a:solidFill>
                  <a:prstClr val="black"/>
                </a:solidFill>
                <a:cs typeface="Arial" pitchFamily="34" charset="0"/>
              </a:rPr>
              <a:t> </a:t>
            </a:r>
            <a:r>
              <a:rPr lang="en-US" sz="2400" b="1" dirty="0">
                <a:solidFill>
                  <a:prstClr val="black"/>
                </a:solidFill>
                <a:cs typeface="Arial" pitchFamily="34" charset="0"/>
              </a:rPr>
              <a:t>long-term time series of community composition changes are needed to understand the lagging dynamics in forest systems</a:t>
            </a:r>
            <a:endParaRPr lang="en-GB" sz="2400" b="1" dirty="0" smtClean="0">
              <a:solidFill>
                <a:prstClr val="black"/>
              </a:solidFill>
              <a:cs typeface="Arial" pitchFamily="34" charset="0"/>
            </a:endParaRP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sp>
        <p:nvSpPr>
          <p:cNvPr id="16" name="TextBox 4"/>
          <p:cNvSpPr txBox="1"/>
          <p:nvPr/>
        </p:nvSpPr>
        <p:spPr>
          <a:xfrm>
            <a:off x="186682" y="1914278"/>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Several studies assessing the macroclimatic debt of understory plant communities in forests relied on non-permanent plots</a:t>
            </a:r>
          </a:p>
        </p:txBody>
      </p:sp>
      <p:sp>
        <p:nvSpPr>
          <p:cNvPr id="20" name="TextBox 4"/>
          <p:cNvSpPr txBox="1"/>
          <p:nvPr/>
        </p:nvSpPr>
        <p:spPr>
          <a:xfrm>
            <a:off x="186682" y="2868560"/>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The few studies relying on true </a:t>
            </a:r>
            <a:r>
              <a:rPr lang="en-US" sz="2400" dirty="0">
                <a:solidFill>
                  <a:prstClr val="black"/>
                </a:solidFill>
                <a:cs typeface="Arial" pitchFamily="34" charset="0"/>
              </a:rPr>
              <a:t>permanent </a:t>
            </a:r>
            <a:r>
              <a:rPr lang="en-US" sz="2400" dirty="0" smtClean="0">
                <a:solidFill>
                  <a:prstClr val="black"/>
                </a:solidFill>
                <a:cs typeface="Arial" pitchFamily="34" charset="0"/>
              </a:rPr>
              <a:t>plots where limited in the number </a:t>
            </a:r>
            <a:r>
              <a:rPr lang="en-US" sz="2400" dirty="0">
                <a:solidFill>
                  <a:prstClr val="black"/>
                </a:solidFill>
                <a:cs typeface="Arial" pitchFamily="34" charset="0"/>
              </a:rPr>
              <a:t>of </a:t>
            </a:r>
            <a:r>
              <a:rPr lang="en-US" sz="2400" dirty="0" smtClean="0">
                <a:solidFill>
                  <a:prstClr val="black"/>
                </a:solidFill>
                <a:cs typeface="Arial" pitchFamily="34" charset="0"/>
              </a:rPr>
              <a:t>re-surveys with usually one re-survey (t1 – t2)</a:t>
            </a:r>
            <a:endParaRPr lang="en-US" sz="2400" dirty="0">
              <a:solidFill>
                <a:prstClr val="black"/>
              </a:solidFill>
              <a:cs typeface="Arial" pitchFamily="34" charset="0"/>
            </a:endParaRPr>
          </a:p>
        </p:txBody>
      </p:sp>
      <p:sp>
        <p:nvSpPr>
          <p:cNvPr id="21" name="TextBox 4"/>
          <p:cNvSpPr txBox="1"/>
          <p:nvPr/>
        </p:nvSpPr>
        <p:spPr>
          <a:xfrm>
            <a:off x="186682" y="3822842"/>
            <a:ext cx="877922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prstClr val="black"/>
                </a:solidFill>
                <a:cs typeface="Arial" pitchFamily="34" charset="0"/>
              </a:rPr>
              <a:t>The main determinants of the macroclimatic debt are poorly understood due to a lack of long-term biodiversity time series</a:t>
            </a:r>
            <a:endParaRPr lang="en-US" sz="2400" dirty="0">
              <a:solidFill>
                <a:prstClr val="black"/>
              </a:solidFill>
              <a:cs typeface="Arial" pitchFamily="34" charset="0"/>
            </a:endParaRPr>
          </a:p>
        </p:txBody>
      </p:sp>
    </p:spTree>
    <p:extLst>
      <p:ext uri="{BB962C8B-B14F-4D97-AF65-F5344CB8AC3E}">
        <p14:creationId xmlns:p14="http://schemas.microsoft.com/office/powerpoint/2010/main" val="106302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Materials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The </a:t>
            </a:r>
            <a:r>
              <a:rPr lang="en-US" sz="3200" b="1" dirty="0">
                <a:solidFill>
                  <a:schemeClr val="bg1"/>
                </a:solidFill>
                <a:latin typeface="Calibri" pitchFamily="34" charset="0"/>
              </a:rPr>
              <a:t>RENECOFOR </a:t>
            </a:r>
            <a:r>
              <a:rPr lang="en-US" sz="3200" b="1" dirty="0" smtClean="0">
                <a:solidFill>
                  <a:schemeClr val="bg1"/>
                </a:solidFill>
                <a:latin typeface="Calibri" pitchFamily="34" charset="0"/>
              </a:rPr>
              <a:t>network</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smtClean="0">
                <a:solidFill>
                  <a:schemeClr val="bg1"/>
                </a:solidFill>
              </a:rPr>
              <a:t>Manuel Nicolas – </a:t>
            </a:r>
            <a:r>
              <a:rPr lang="fr-FR" sz="2000" b="1" dirty="0">
                <a:solidFill>
                  <a:schemeClr val="bg1"/>
                </a:solidFill>
              </a:rPr>
              <a:t>ONF | Richard et al. (</a:t>
            </a:r>
            <a:r>
              <a:rPr lang="fr-FR" sz="2000" b="1" dirty="0" err="1">
                <a:solidFill>
                  <a:schemeClr val="bg1"/>
                </a:solidFill>
              </a:rPr>
              <a:t>Accepted</a:t>
            </a:r>
            <a:r>
              <a:rPr lang="fr-FR" sz="2000" b="1" dirty="0">
                <a:solidFill>
                  <a:schemeClr val="bg1"/>
                </a:solidFill>
              </a:rPr>
              <a:t>) – Global </a:t>
            </a:r>
            <a:r>
              <a:rPr lang="fr-FR" sz="2000" b="1" dirty="0" err="1">
                <a:solidFill>
                  <a:schemeClr val="bg1"/>
                </a:solidFill>
              </a:rPr>
              <a:t>Ecology</a:t>
            </a:r>
            <a:r>
              <a:rPr lang="fr-FR" sz="2000" b="1" dirty="0">
                <a:solidFill>
                  <a:schemeClr val="bg1"/>
                </a:solidFill>
              </a:rPr>
              <a:t> &amp; </a:t>
            </a:r>
            <a:r>
              <a:rPr lang="fr-FR" sz="2000" b="1" dirty="0" err="1">
                <a:solidFill>
                  <a:schemeClr val="bg1"/>
                </a:solidFill>
              </a:rPr>
              <a:t>Biogeography</a:t>
            </a:r>
            <a:endParaRPr lang="fr-FR" sz="2000" b="1" dirty="0">
              <a:solidFill>
                <a:schemeClr val="bg1"/>
              </a:solidFill>
            </a:endParaRPr>
          </a:p>
        </p:txBody>
      </p:sp>
      <p:sp>
        <p:nvSpPr>
          <p:cNvPr id="9" name="TextBox 4"/>
          <p:cNvSpPr txBox="1"/>
          <p:nvPr/>
        </p:nvSpPr>
        <p:spPr>
          <a:xfrm>
            <a:off x="185264" y="959996"/>
            <a:ext cx="8779224" cy="1200329"/>
          </a:xfrm>
          <a:prstGeom prst="rect">
            <a:avLst/>
          </a:prstGeom>
          <a:noFill/>
        </p:spPr>
        <p:txBody>
          <a:bodyPr wrap="square" rtlCol="0">
            <a:spAutoFit/>
          </a:bodyPr>
          <a:lstStyle/>
          <a:p>
            <a:r>
              <a:rPr lang="en-US" sz="2400" b="1" dirty="0">
                <a:solidFill>
                  <a:prstClr val="black"/>
                </a:solidFill>
                <a:cs typeface="Arial" pitchFamily="34" charset="0"/>
              </a:rPr>
              <a:t>Long-term monitoring network such </a:t>
            </a:r>
            <a:r>
              <a:rPr lang="en-US" sz="2400" b="1" dirty="0" smtClean="0">
                <a:solidFill>
                  <a:prstClr val="black"/>
                </a:solidFill>
                <a:cs typeface="Arial" pitchFamily="34" charset="0"/>
              </a:rPr>
              <a:t>as the </a:t>
            </a:r>
            <a:r>
              <a:rPr lang="en-US" sz="2400" b="1" dirty="0">
                <a:solidFill>
                  <a:prstClr val="black"/>
                </a:solidFill>
                <a:cs typeface="Arial" pitchFamily="34" charset="0"/>
              </a:rPr>
              <a:t>ICP Forest (&amp; the French </a:t>
            </a:r>
            <a:r>
              <a:rPr lang="en-US" sz="2400" b="1" dirty="0" smtClean="0">
                <a:solidFill>
                  <a:prstClr val="black"/>
                </a:solidFill>
                <a:cs typeface="Arial" pitchFamily="34" charset="0"/>
              </a:rPr>
              <a:t>part called </a:t>
            </a:r>
            <a:r>
              <a:rPr lang="en-US" sz="2400" b="1" dirty="0">
                <a:solidFill>
                  <a:prstClr val="black"/>
                </a:solidFill>
                <a:cs typeface="Arial" pitchFamily="34" charset="0"/>
              </a:rPr>
              <a:t>RENECOFOR) gives opportunities for assessing long-term plant community </a:t>
            </a:r>
            <a:r>
              <a:rPr lang="en-US" sz="2400" b="1" dirty="0" smtClean="0">
                <a:solidFill>
                  <a:prstClr val="black"/>
                </a:solidFill>
                <a:cs typeface="Arial" pitchFamily="34" charset="0"/>
              </a:rPr>
              <a:t>changes </a:t>
            </a:r>
            <a:r>
              <a:rPr lang="en-US" sz="2400" b="1" dirty="0">
                <a:solidFill>
                  <a:prstClr val="black"/>
                </a:solidFill>
                <a:cs typeface="Arial" pitchFamily="34" charset="0"/>
              </a:rPr>
              <a:t>in the context of climate warning</a:t>
            </a:r>
          </a:p>
        </p:txBody>
      </p:sp>
      <p:sp>
        <p:nvSpPr>
          <p:cNvPr id="13" name="TextBox 4"/>
          <p:cNvSpPr txBox="1"/>
          <p:nvPr/>
        </p:nvSpPr>
        <p:spPr>
          <a:xfrm rot="16200000">
            <a:off x="8753460" y="3506520"/>
            <a:ext cx="504057" cy="276999"/>
          </a:xfrm>
          <a:prstGeom prst="rect">
            <a:avLst/>
          </a:prstGeom>
          <a:noFill/>
        </p:spPr>
        <p:txBody>
          <a:bodyPr wrap="square" rtlCol="0">
            <a:spAutoFit/>
          </a:bodyPr>
          <a:lstStyle/>
          <a:p>
            <a:r>
              <a:rPr lang="fr-FR" sz="1200" b="1" i="1" dirty="0" smtClean="0">
                <a:solidFill>
                  <a:schemeClr val="bg1"/>
                </a:solidFill>
                <a:cs typeface="Arial" pitchFamily="34" charset="0"/>
              </a:rPr>
              <a:t>2017</a:t>
            </a:r>
          </a:p>
        </p:txBody>
      </p:sp>
      <p:pic>
        <p:nvPicPr>
          <p:cNvPr id="12" name="Image 11">
            <a:extLst>
              <a:ext uri="{FF2B5EF4-FFF2-40B4-BE49-F238E27FC236}">
                <a16:creationId xmlns:a16="http://schemas.microsoft.com/office/drawing/2014/main" id="{C02E8E6A-28D9-5548-8264-42E9D694ED99}"/>
              </a:ext>
            </a:extLst>
          </p:cNvPr>
          <p:cNvPicPr>
            <a:picLocks noChangeAspect="1"/>
          </p:cNvPicPr>
          <p:nvPr/>
        </p:nvPicPr>
        <p:blipFill rotWithShape="1">
          <a:blip r:embed="rId3"/>
          <a:srcRect t="16461" b="16708"/>
          <a:stretch/>
        </p:blipFill>
        <p:spPr>
          <a:xfrm>
            <a:off x="179388" y="2283610"/>
            <a:ext cx="3888556" cy="3465030"/>
          </a:xfrm>
          <a:prstGeom prst="rect">
            <a:avLst/>
          </a:prstGeom>
        </p:spPr>
      </p:pic>
      <p:pic>
        <p:nvPicPr>
          <p:cNvPr id="14" name="Image 13">
            <a:extLst>
              <a:ext uri="{FF2B5EF4-FFF2-40B4-BE49-F238E27FC236}">
                <a16:creationId xmlns:a16="http://schemas.microsoft.com/office/drawing/2014/main" id="{76A0C107-7BC6-224D-B6E9-8D7DE216A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666" y="5138140"/>
            <a:ext cx="1449468" cy="562802"/>
          </a:xfrm>
          <a:prstGeom prst="rect">
            <a:avLst/>
          </a:prstGeom>
        </p:spPr>
      </p:pic>
      <p:pic>
        <p:nvPicPr>
          <p:cNvPr id="15" name="Picture">
            <a:extLst>
              <a:ext uri="{FF2B5EF4-FFF2-40B4-BE49-F238E27FC236}">
                <a16:creationId xmlns:a16="http://schemas.microsoft.com/office/drawing/2014/main" id="{6BA702E8-50B9-3E4D-AFC2-B68C835CA62D}"/>
              </a:ext>
            </a:extLst>
          </p:cNvPr>
          <p:cNvPicPr/>
          <p:nvPr/>
        </p:nvPicPr>
        <p:blipFill>
          <a:blip r:embed="rId5"/>
          <a:stretch>
            <a:fillRect/>
          </a:stretch>
        </p:blipFill>
        <p:spPr bwMode="auto">
          <a:xfrm>
            <a:off x="4070893" y="2287851"/>
            <a:ext cx="3885483" cy="3495090"/>
          </a:xfrm>
          <a:prstGeom prst="rect">
            <a:avLst/>
          </a:prstGeom>
          <a:noFill/>
          <a:ln w="9525">
            <a:noFill/>
            <a:headEnd/>
            <a:tailEnd/>
          </a:ln>
        </p:spPr>
      </p:pic>
      <p:sp>
        <p:nvSpPr>
          <p:cNvPr id="17" name="TextBox 4"/>
          <p:cNvSpPr txBox="1"/>
          <p:nvPr/>
        </p:nvSpPr>
        <p:spPr>
          <a:xfrm>
            <a:off x="185264" y="587256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RENECOFOR sites are monitored, at least, every 5 years since 1995</a:t>
            </a:r>
          </a:p>
        </p:txBody>
      </p:sp>
    </p:spTree>
    <p:extLst>
      <p:ext uri="{BB962C8B-B14F-4D97-AF65-F5344CB8AC3E}">
        <p14:creationId xmlns:p14="http://schemas.microsoft.com/office/powerpoint/2010/main" val="71968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Materials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Data selection</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a:solidFill>
                  <a:schemeClr val="bg1"/>
                </a:solidFill>
              </a:rPr>
              <a:t>Richard et al. (</a:t>
            </a:r>
            <a:r>
              <a:rPr lang="fr-FR" sz="2000" b="1" dirty="0" err="1">
                <a:solidFill>
                  <a:schemeClr val="bg1"/>
                </a:solidFill>
              </a:rPr>
              <a:t>Accepted</a:t>
            </a:r>
            <a:r>
              <a:rPr lang="fr-FR" sz="2000" b="1" dirty="0">
                <a:solidFill>
                  <a:schemeClr val="bg1"/>
                </a:solidFill>
              </a:rPr>
              <a:t>) – Global </a:t>
            </a:r>
            <a:r>
              <a:rPr lang="fr-FR" sz="2000" b="1" dirty="0" err="1">
                <a:solidFill>
                  <a:schemeClr val="bg1"/>
                </a:solidFill>
              </a:rPr>
              <a:t>Ecology</a:t>
            </a:r>
            <a:r>
              <a:rPr lang="fr-FR" sz="2000" b="1" dirty="0">
                <a:solidFill>
                  <a:schemeClr val="bg1"/>
                </a:solidFill>
              </a:rPr>
              <a:t> &amp; </a:t>
            </a:r>
            <a:r>
              <a:rPr lang="fr-FR" sz="2000" b="1" dirty="0" err="1">
                <a:solidFill>
                  <a:schemeClr val="bg1"/>
                </a:solidFill>
              </a:rPr>
              <a:t>Biogeography</a:t>
            </a:r>
            <a:endParaRPr lang="fr-FR" sz="2000" b="1" dirty="0">
              <a:solidFill>
                <a:schemeClr val="bg1"/>
              </a:solidFill>
            </a:endParaRPr>
          </a:p>
        </p:txBody>
      </p:sp>
      <p:sp>
        <p:nvSpPr>
          <p:cNvPr id="9"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A total of 102 sites from which we removed incomplete time series</a:t>
            </a:r>
            <a:endParaRPr lang="en-US" sz="2400" b="1" dirty="0">
              <a:solidFill>
                <a:prstClr val="black"/>
              </a:solidFill>
              <a:cs typeface="Arial" pitchFamily="34" charset="0"/>
            </a:endParaRPr>
          </a:p>
        </p:txBody>
      </p:sp>
      <p:sp>
        <p:nvSpPr>
          <p:cNvPr id="17" name="TextBox 4"/>
          <p:cNvSpPr txBox="1"/>
          <p:nvPr/>
        </p:nvSpPr>
        <p:spPr>
          <a:xfrm>
            <a:off x="174758" y="5507259"/>
            <a:ext cx="8779224" cy="830997"/>
          </a:xfrm>
          <a:prstGeom prst="rect">
            <a:avLst/>
          </a:prstGeom>
          <a:noFill/>
        </p:spPr>
        <p:txBody>
          <a:bodyPr wrap="square" rtlCol="0">
            <a:spAutoFit/>
          </a:bodyPr>
          <a:lstStyle/>
          <a:p>
            <a:r>
              <a:rPr lang="en-GB" sz="2400" b="1" dirty="0" smtClean="0">
                <a:solidFill>
                  <a:prstClr val="black"/>
                </a:solidFill>
                <a:cs typeface="Arial" pitchFamily="34" charset="0"/>
              </a:rPr>
              <a:t>Each sites contains 8 permanent vegetation </a:t>
            </a:r>
            <a:r>
              <a:rPr lang="en-GB" sz="2400" b="1" dirty="0">
                <a:solidFill>
                  <a:prstClr val="black"/>
                </a:solidFill>
                <a:cs typeface="Arial" pitchFamily="34" charset="0"/>
              </a:rPr>
              <a:t>plots of 100 m</a:t>
            </a:r>
            <a:r>
              <a:rPr lang="en-GB" sz="2400" b="1" baseline="30000" dirty="0">
                <a:solidFill>
                  <a:prstClr val="black"/>
                </a:solidFill>
                <a:cs typeface="Arial" pitchFamily="34" charset="0"/>
              </a:rPr>
              <a:t>2</a:t>
            </a:r>
            <a:r>
              <a:rPr lang="en-GB" sz="2400" b="1" dirty="0">
                <a:solidFill>
                  <a:prstClr val="black"/>
                </a:solidFill>
                <a:cs typeface="Arial" pitchFamily="34" charset="0"/>
              </a:rPr>
              <a:t> </a:t>
            </a:r>
            <a:r>
              <a:rPr lang="en-GB" sz="2400" b="1" dirty="0" smtClean="0">
                <a:solidFill>
                  <a:prstClr val="black"/>
                </a:solidFill>
                <a:cs typeface="Arial" pitchFamily="34" charset="0"/>
              </a:rPr>
              <a:t>each, of which 4 are inside the fenced area vs. 4 outside it (no pooling here)</a:t>
            </a:r>
          </a:p>
        </p:txBody>
      </p:sp>
      <p:pic>
        <p:nvPicPr>
          <p:cNvPr id="16" name="Image 15">
            <a:extLst>
              <a:ext uri="{FF2B5EF4-FFF2-40B4-BE49-F238E27FC236}">
                <a16:creationId xmlns:a16="http://schemas.microsoft.com/office/drawing/2014/main" id="{BBCDF306-BAE2-DB48-8606-49FEFA181721}"/>
              </a:ext>
            </a:extLst>
          </p:cNvPr>
          <p:cNvPicPr>
            <a:picLocks noChangeAspect="1"/>
          </p:cNvPicPr>
          <p:nvPr/>
        </p:nvPicPr>
        <p:blipFill>
          <a:blip r:embed="rId3"/>
          <a:stretch>
            <a:fillRect/>
          </a:stretch>
        </p:blipFill>
        <p:spPr>
          <a:xfrm>
            <a:off x="173528" y="1540979"/>
            <a:ext cx="2778951" cy="2778951"/>
          </a:xfrm>
          <a:prstGeom prst="rect">
            <a:avLst/>
          </a:prstGeom>
        </p:spPr>
      </p:pic>
      <p:pic>
        <p:nvPicPr>
          <p:cNvPr id="18" name="Image 17">
            <a:extLst>
              <a:ext uri="{FF2B5EF4-FFF2-40B4-BE49-F238E27FC236}">
                <a16:creationId xmlns:a16="http://schemas.microsoft.com/office/drawing/2014/main" id="{81C73905-545A-1146-8E27-934645E5CCED}"/>
              </a:ext>
            </a:extLst>
          </p:cNvPr>
          <p:cNvPicPr>
            <a:picLocks noChangeAspect="1"/>
          </p:cNvPicPr>
          <p:nvPr/>
        </p:nvPicPr>
        <p:blipFill rotWithShape="1">
          <a:blip r:embed="rId4"/>
          <a:srcRect l="15074" r="8306"/>
          <a:stretch/>
        </p:blipFill>
        <p:spPr>
          <a:xfrm>
            <a:off x="3072577" y="3652458"/>
            <a:ext cx="3020857" cy="1731556"/>
          </a:xfrm>
          <a:prstGeom prst="rect">
            <a:avLst/>
          </a:prstGeom>
        </p:spPr>
      </p:pic>
      <p:pic>
        <p:nvPicPr>
          <p:cNvPr id="20" name="Image 19">
            <a:extLst>
              <a:ext uri="{FF2B5EF4-FFF2-40B4-BE49-F238E27FC236}">
                <a16:creationId xmlns:a16="http://schemas.microsoft.com/office/drawing/2014/main" id="{E39ED9B6-81E8-4742-B7E9-01D809F402A4}"/>
              </a:ext>
            </a:extLst>
          </p:cNvPr>
          <p:cNvPicPr>
            <a:picLocks noChangeAspect="1"/>
          </p:cNvPicPr>
          <p:nvPr/>
        </p:nvPicPr>
        <p:blipFill rotWithShape="1">
          <a:blip r:embed="rId5"/>
          <a:srcRect l="20018" r="6102"/>
          <a:stretch/>
        </p:blipFill>
        <p:spPr>
          <a:xfrm>
            <a:off x="6228184" y="3655148"/>
            <a:ext cx="2725798" cy="1731556"/>
          </a:xfrm>
          <a:prstGeom prst="rect">
            <a:avLst/>
          </a:prstGeom>
        </p:spPr>
      </p:pic>
      <p:pic>
        <p:nvPicPr>
          <p:cNvPr id="21" name="Image 20">
            <a:extLst>
              <a:ext uri="{FF2B5EF4-FFF2-40B4-BE49-F238E27FC236}">
                <a16:creationId xmlns:a16="http://schemas.microsoft.com/office/drawing/2014/main" id="{3C8BBDE7-9D1C-BA4F-821F-808B50EF4851}"/>
              </a:ext>
            </a:extLst>
          </p:cNvPr>
          <p:cNvPicPr>
            <a:picLocks noChangeAspect="1"/>
          </p:cNvPicPr>
          <p:nvPr/>
        </p:nvPicPr>
        <p:blipFill>
          <a:blip r:embed="rId6"/>
          <a:stretch>
            <a:fillRect/>
          </a:stretch>
        </p:blipFill>
        <p:spPr>
          <a:xfrm>
            <a:off x="3066364" y="1546496"/>
            <a:ext cx="3910612" cy="1982463"/>
          </a:xfrm>
          <a:prstGeom prst="rect">
            <a:avLst/>
          </a:prstGeom>
        </p:spPr>
      </p:pic>
      <p:cxnSp>
        <p:nvCxnSpPr>
          <p:cNvPr id="4" name="Connecteur droit 3"/>
          <p:cNvCxnSpPr/>
          <p:nvPr/>
        </p:nvCxnSpPr>
        <p:spPr>
          <a:xfrm flipV="1">
            <a:off x="2459978" y="1815550"/>
            <a:ext cx="792088" cy="744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59978" y="2589801"/>
            <a:ext cx="792088" cy="839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8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0"/>
            <a:ext cx="9144000" cy="8398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TextBox 117"/>
          <p:cNvSpPr txBox="1">
            <a:spLocks noChangeArrowheads="1"/>
          </p:cNvSpPr>
          <p:nvPr/>
        </p:nvSpPr>
        <p:spPr bwMode="auto">
          <a:xfrm>
            <a:off x="179388" y="120229"/>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err="1" smtClean="0">
                <a:solidFill>
                  <a:schemeClr val="bg1"/>
                </a:solidFill>
                <a:latin typeface="Calibri" pitchFamily="34" charset="0"/>
              </a:rPr>
              <a:t>Materials</a:t>
            </a:r>
            <a:r>
              <a:rPr lang="fr-FR" sz="3200" b="1" dirty="0" smtClean="0">
                <a:solidFill>
                  <a:schemeClr val="bg1"/>
                </a:solidFill>
                <a:latin typeface="Calibri" pitchFamily="34" charset="0"/>
              </a:rPr>
              <a:t>: </a:t>
            </a:r>
            <a:r>
              <a:rPr lang="en-US" sz="3200" b="1" dirty="0" smtClean="0">
                <a:solidFill>
                  <a:schemeClr val="bg1"/>
                </a:solidFill>
                <a:latin typeface="Calibri" pitchFamily="34" charset="0"/>
              </a:rPr>
              <a:t>High-resolution time series</a:t>
            </a:r>
            <a:endParaRPr lang="fr-FR" sz="3200" b="1" dirty="0">
              <a:solidFill>
                <a:schemeClr val="bg1"/>
              </a:solidFill>
              <a:latin typeface="Calibri" pitchFamily="34" charset="0"/>
            </a:endParaRPr>
          </a:p>
        </p:txBody>
      </p:sp>
      <p:sp>
        <p:nvSpPr>
          <p:cNvPr id="19" name="Rectangle 18"/>
          <p:cNvSpPr/>
          <p:nvPr/>
        </p:nvSpPr>
        <p:spPr>
          <a:xfrm>
            <a:off x="-12" y="6461754"/>
            <a:ext cx="9144000" cy="396246"/>
          </a:xfrm>
          <a:prstGeom prst="rect">
            <a:avLst/>
          </a:prstGeom>
          <a:solidFill>
            <a:srgbClr val="88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4"/>
          <p:cNvSpPr txBox="1"/>
          <p:nvPr/>
        </p:nvSpPr>
        <p:spPr>
          <a:xfrm>
            <a:off x="1" y="6461814"/>
            <a:ext cx="9143988" cy="400110"/>
          </a:xfrm>
          <a:prstGeom prst="rect">
            <a:avLst/>
          </a:prstGeom>
          <a:noFill/>
        </p:spPr>
        <p:txBody>
          <a:bodyPr wrap="square">
            <a:spAutoFit/>
          </a:bodyPr>
          <a:lstStyle/>
          <a:p>
            <a:pPr algn="r" fontAlgn="auto">
              <a:spcBef>
                <a:spcPts val="0"/>
              </a:spcBef>
              <a:spcAft>
                <a:spcPts val="0"/>
              </a:spcAft>
              <a:defRPr/>
            </a:pPr>
            <a:r>
              <a:rPr lang="fr-FR" sz="2000" b="1" dirty="0">
                <a:solidFill>
                  <a:schemeClr val="bg1"/>
                </a:solidFill>
              </a:rPr>
              <a:t>Richard et al. (</a:t>
            </a:r>
            <a:r>
              <a:rPr lang="fr-FR" sz="2000" b="1" dirty="0" err="1">
                <a:solidFill>
                  <a:schemeClr val="bg1"/>
                </a:solidFill>
              </a:rPr>
              <a:t>Accepted</a:t>
            </a:r>
            <a:r>
              <a:rPr lang="fr-FR" sz="2000" b="1" dirty="0">
                <a:solidFill>
                  <a:schemeClr val="bg1"/>
                </a:solidFill>
              </a:rPr>
              <a:t>) – Global </a:t>
            </a:r>
            <a:r>
              <a:rPr lang="fr-FR" sz="2000" b="1" dirty="0" err="1">
                <a:solidFill>
                  <a:schemeClr val="bg1"/>
                </a:solidFill>
              </a:rPr>
              <a:t>Ecology</a:t>
            </a:r>
            <a:r>
              <a:rPr lang="fr-FR" sz="2000" b="1" dirty="0">
                <a:solidFill>
                  <a:schemeClr val="bg1"/>
                </a:solidFill>
              </a:rPr>
              <a:t> &amp; </a:t>
            </a:r>
            <a:r>
              <a:rPr lang="fr-FR" sz="2000" b="1" dirty="0" err="1">
                <a:solidFill>
                  <a:schemeClr val="bg1"/>
                </a:solidFill>
              </a:rPr>
              <a:t>Biogeography</a:t>
            </a:r>
            <a:endParaRPr lang="fr-FR" sz="2000" b="1" dirty="0">
              <a:solidFill>
                <a:schemeClr val="bg1"/>
              </a:solidFill>
            </a:endParaRPr>
          </a:p>
        </p:txBody>
      </p:sp>
      <p:sp>
        <p:nvSpPr>
          <p:cNvPr id="9" name="TextBox 4"/>
          <p:cNvSpPr txBox="1"/>
          <p:nvPr/>
        </p:nvSpPr>
        <p:spPr>
          <a:xfrm>
            <a:off x="185264" y="959996"/>
            <a:ext cx="8779224" cy="461665"/>
          </a:xfrm>
          <a:prstGeom prst="rect">
            <a:avLst/>
          </a:prstGeom>
          <a:noFill/>
        </p:spPr>
        <p:txBody>
          <a:bodyPr wrap="square" rtlCol="0">
            <a:spAutoFit/>
          </a:bodyPr>
          <a:lstStyle/>
          <a:p>
            <a:r>
              <a:rPr lang="en-US" sz="2400" b="1" dirty="0" smtClean="0">
                <a:solidFill>
                  <a:prstClr val="black"/>
                </a:solidFill>
                <a:cs typeface="Arial" pitchFamily="34" charset="0"/>
              </a:rPr>
              <a:t>Focus on the 8 sites with a high temporal resolution (yearly dataset)</a:t>
            </a:r>
            <a:endParaRPr lang="en-US" sz="2400" b="1" dirty="0">
              <a:solidFill>
                <a:prstClr val="black"/>
              </a:solidFill>
              <a:cs typeface="Arial" pitchFamily="34" charset="0"/>
            </a:endParaRPr>
          </a:p>
        </p:txBody>
      </p:sp>
      <p:pic>
        <p:nvPicPr>
          <p:cNvPr id="14" name="Image 13">
            <a:extLst>
              <a:ext uri="{FF2B5EF4-FFF2-40B4-BE49-F238E27FC236}">
                <a16:creationId xmlns:a16="http://schemas.microsoft.com/office/drawing/2014/main" id="{47C27B59-04D1-AE4C-9CA3-677D5C6C9E91}"/>
              </a:ext>
            </a:extLst>
          </p:cNvPr>
          <p:cNvPicPr>
            <a:picLocks noChangeAspect="1"/>
          </p:cNvPicPr>
          <p:nvPr/>
        </p:nvPicPr>
        <p:blipFill>
          <a:blip r:embed="rId3"/>
          <a:stretch>
            <a:fillRect/>
          </a:stretch>
        </p:blipFill>
        <p:spPr>
          <a:xfrm>
            <a:off x="179388" y="1544946"/>
            <a:ext cx="4200091" cy="4200091"/>
          </a:xfrm>
          <a:prstGeom prst="rect">
            <a:avLst/>
          </a:prstGeom>
        </p:spPr>
      </p:pic>
      <p:sp>
        <p:nvSpPr>
          <p:cNvPr id="15" name="TextBox 4"/>
          <p:cNvSpPr txBox="1"/>
          <p:nvPr/>
        </p:nvSpPr>
        <p:spPr>
          <a:xfrm>
            <a:off x="185264" y="5872563"/>
            <a:ext cx="8779224" cy="461665"/>
          </a:xfrm>
          <a:prstGeom prst="rect">
            <a:avLst/>
          </a:prstGeom>
          <a:noFill/>
        </p:spPr>
        <p:txBody>
          <a:bodyPr wrap="square" rtlCol="0">
            <a:spAutoFit/>
          </a:bodyPr>
          <a:lstStyle/>
          <a:p>
            <a:r>
              <a:rPr lang="en-GB" sz="2400" b="1" dirty="0" smtClean="0">
                <a:solidFill>
                  <a:prstClr val="black"/>
                </a:solidFill>
                <a:cs typeface="Arial" pitchFamily="34" charset="0"/>
              </a:rPr>
              <a:t>Multiple surveys (e.g. spring + summer) were pooled together</a:t>
            </a:r>
          </a:p>
        </p:txBody>
      </p:sp>
    </p:spTree>
    <p:extLst>
      <p:ext uri="{BB962C8B-B14F-4D97-AF65-F5344CB8AC3E}">
        <p14:creationId xmlns:p14="http://schemas.microsoft.com/office/powerpoint/2010/main" val="3603765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12117</TotalTime>
  <Words>1128</Words>
  <Application>Microsoft Office PowerPoint</Application>
  <PresentationFormat>Affichage à l'écran (4:3)</PresentationFormat>
  <Paragraphs>130</Paragraphs>
  <Slides>21</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Helvetica</vt:lpstr>
      <vt:lpstr>Wingdings</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Lenoir</dc:creator>
  <cp:lastModifiedBy>Jonathan Lenoir</cp:lastModifiedBy>
  <cp:revision>1376</cp:revision>
  <dcterms:created xsi:type="dcterms:W3CDTF">2014-05-11T09:27:52Z</dcterms:created>
  <dcterms:modified xsi:type="dcterms:W3CDTF">2021-08-03T08:50:42Z</dcterms:modified>
</cp:coreProperties>
</file>