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ppt" ContentType="application/vnd.ms-powerpoint"/>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7" r:id="rId2"/>
    <p:sldId id="258" r:id="rId3"/>
    <p:sldId id="268" r:id="rId4"/>
    <p:sldId id="259" r:id="rId5"/>
    <p:sldId id="260" r:id="rId6"/>
    <p:sldId id="261" r:id="rId7"/>
    <p:sldId id="262" r:id="rId8"/>
    <p:sldId id="263" r:id="rId9"/>
    <p:sldId id="264" r:id="rId10"/>
    <p:sldId id="269" r:id="rId11"/>
    <p:sldId id="265" r:id="rId12"/>
    <p:sldId id="266" r:id="rId13"/>
    <p:sldId id="267" r:id="rId14"/>
    <p:sldId id="270" r:id="rId15"/>
    <p:sldId id="271" r:id="rId16"/>
    <p:sldId id="272" r:id="rId17"/>
    <p:sldId id="273" r:id="rId18"/>
    <p:sldId id="274" r:id="rId19"/>
    <p:sldId id="275" r:id="rId20"/>
    <p:sldId id="276" r:id="rId21"/>
    <p:sldId id="277" r:id="rId22"/>
    <p:sldId id="278" r:id="rId23"/>
    <p:sldId id="279" r:id="rId24"/>
    <p:sldId id="303" r:id="rId25"/>
    <p:sldId id="280" r:id="rId26"/>
    <p:sldId id="304" r:id="rId27"/>
    <p:sldId id="305" r:id="rId28"/>
    <p:sldId id="306" r:id="rId29"/>
    <p:sldId id="308" r:id="rId30"/>
    <p:sldId id="307" r:id="rId31"/>
    <p:sldId id="309"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302" r:id="rId46"/>
    <p:sldId id="294" r:id="rId47"/>
    <p:sldId id="295" r:id="rId48"/>
    <p:sldId id="296" r:id="rId49"/>
    <p:sldId id="297" r:id="rId50"/>
    <p:sldId id="298" r:id="rId51"/>
    <p:sldId id="299" r:id="rId52"/>
    <p:sldId id="300" r:id="rId53"/>
    <p:sldId id="301" r:id="rId54"/>
    <p:sldId id="310" r:id="rId55"/>
    <p:sldId id="311" r:id="rId5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086"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2.wmf"/><Relationship Id="rId7" Type="http://schemas.openxmlformats.org/officeDocument/2006/relationships/image" Target="../media/image56.wmf"/><Relationship Id="rId2" Type="http://schemas.openxmlformats.org/officeDocument/2006/relationships/image" Target="../media/image51.wmf"/><Relationship Id="rId1" Type="http://schemas.openxmlformats.org/officeDocument/2006/relationships/image" Target="../media/image50.wmf"/><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image" Target="../media/image62.wmf"/><Relationship Id="rId7" Type="http://schemas.openxmlformats.org/officeDocument/2006/relationships/image" Target="../media/image66.wmf"/><Relationship Id="rId2" Type="http://schemas.openxmlformats.org/officeDocument/2006/relationships/image" Target="../media/image61.wmf"/><Relationship Id="rId1" Type="http://schemas.openxmlformats.org/officeDocument/2006/relationships/image" Target="../media/image60.wmf"/><Relationship Id="rId6" Type="http://schemas.openxmlformats.org/officeDocument/2006/relationships/image" Target="../media/image65.wmf"/><Relationship Id="rId5" Type="http://schemas.openxmlformats.org/officeDocument/2006/relationships/image" Target="../media/image64.wmf"/><Relationship Id="rId4" Type="http://schemas.openxmlformats.org/officeDocument/2006/relationships/image" Target="../media/image63.wmf"/><Relationship Id="rId9" Type="http://schemas.openxmlformats.org/officeDocument/2006/relationships/image" Target="../media/image68.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image" Target="../media/image71.wmf"/><Relationship Id="rId7" Type="http://schemas.openxmlformats.org/officeDocument/2006/relationships/image" Target="../media/image75.wmf"/><Relationship Id="rId2" Type="http://schemas.openxmlformats.org/officeDocument/2006/relationships/image" Target="../media/image70.wmf"/><Relationship Id="rId1" Type="http://schemas.openxmlformats.org/officeDocument/2006/relationships/image" Target="../media/image69.wmf"/><Relationship Id="rId6" Type="http://schemas.openxmlformats.org/officeDocument/2006/relationships/image" Target="../media/image74.wmf"/><Relationship Id="rId5" Type="http://schemas.openxmlformats.org/officeDocument/2006/relationships/image" Target="../media/image73.wmf"/><Relationship Id="rId4" Type="http://schemas.openxmlformats.org/officeDocument/2006/relationships/image" Target="../media/image7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103.wmf"/><Relationship Id="rId13" Type="http://schemas.openxmlformats.org/officeDocument/2006/relationships/image" Target="../media/image108.wmf"/><Relationship Id="rId3" Type="http://schemas.openxmlformats.org/officeDocument/2006/relationships/image" Target="../media/image98.wmf"/><Relationship Id="rId7" Type="http://schemas.openxmlformats.org/officeDocument/2006/relationships/image" Target="../media/image102.wmf"/><Relationship Id="rId12" Type="http://schemas.openxmlformats.org/officeDocument/2006/relationships/image" Target="../media/image107.wmf"/><Relationship Id="rId2" Type="http://schemas.openxmlformats.org/officeDocument/2006/relationships/image" Target="../media/image97.wmf"/><Relationship Id="rId1" Type="http://schemas.openxmlformats.org/officeDocument/2006/relationships/image" Target="../media/image96.wmf"/><Relationship Id="rId6" Type="http://schemas.openxmlformats.org/officeDocument/2006/relationships/image" Target="../media/image101.wmf"/><Relationship Id="rId11" Type="http://schemas.openxmlformats.org/officeDocument/2006/relationships/image" Target="../media/image106.wmf"/><Relationship Id="rId5" Type="http://schemas.openxmlformats.org/officeDocument/2006/relationships/image" Target="../media/image100.wmf"/><Relationship Id="rId10" Type="http://schemas.openxmlformats.org/officeDocument/2006/relationships/image" Target="../media/image105.wmf"/><Relationship Id="rId4" Type="http://schemas.openxmlformats.org/officeDocument/2006/relationships/image" Target="../media/image99.wmf"/><Relationship Id="rId9" Type="http://schemas.openxmlformats.org/officeDocument/2006/relationships/image" Target="../media/image10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image" Target="../media/image110.wmf"/><Relationship Id="rId1" Type="http://schemas.openxmlformats.org/officeDocument/2006/relationships/image" Target="../media/image109.wmf"/><Relationship Id="rId6" Type="http://schemas.openxmlformats.org/officeDocument/2006/relationships/image" Target="../media/image114.wmf"/><Relationship Id="rId5" Type="http://schemas.openxmlformats.org/officeDocument/2006/relationships/image" Target="../media/image113.wmf"/><Relationship Id="rId4" Type="http://schemas.openxmlformats.org/officeDocument/2006/relationships/image" Target="../media/image1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E7990-6BF7-4267-864D-B356A07E85C6}" type="datetimeFigureOut">
              <a:rPr lang="ru-RU" smtClean="0"/>
              <a:pPr/>
              <a:t>06.05.2021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3AF8FF-B032-42A1-B7BA-06FA6CE42809}" type="slidenum">
              <a:rPr lang="ru-RU" smtClean="0"/>
              <a:pPr/>
              <a:t>‹#›</a:t>
            </a:fld>
            <a:endParaRPr lang="ru-RU"/>
          </a:p>
        </p:txBody>
      </p:sp>
    </p:spTree>
    <p:extLst>
      <p:ext uri="{BB962C8B-B14F-4D97-AF65-F5344CB8AC3E}">
        <p14:creationId xmlns:p14="http://schemas.microsoft.com/office/powerpoint/2010/main" val="2347350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раз слайда 1"/>
          <p:cNvSpPr>
            <a:spLocks noGrp="1" noRot="1" noChangeAspect="1" noTextEdit="1"/>
          </p:cNvSpPr>
          <p:nvPr>
            <p:ph type="sldImg"/>
          </p:nvPr>
        </p:nvSpPr>
        <p:spPr bwMode="auto">
          <a:noFill/>
          <a:ln>
            <a:solidFill>
              <a:srgbClr val="000000"/>
            </a:solidFill>
            <a:miter lim="800000"/>
            <a:headEnd/>
            <a:tailEnd/>
          </a:ln>
        </p:spPr>
      </p:sp>
      <p:sp>
        <p:nvSpPr>
          <p:cNvPr id="2662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662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9B2FE2-7F0A-4D78-BD08-A517DF040BB7}" type="slidenum">
              <a:rPr lang="ru-RU" smtClean="0"/>
              <a:pPr fontAlgn="base">
                <a:spcBef>
                  <a:spcPct val="0"/>
                </a:spcBef>
                <a:spcAft>
                  <a:spcPct val="0"/>
                </a:spcAft>
                <a:defRPr/>
              </a:pPr>
              <a:t>1</a:t>
            </a:fld>
            <a:endParaRPr 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B3AF8FF-B032-42A1-B7BA-06FA6CE42809}" type="slidenum">
              <a:rPr lang="ru-RU" smtClean="0"/>
              <a:pPr/>
              <a:t>10</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B3AF8FF-B032-42A1-B7BA-06FA6CE42809}" type="slidenum">
              <a:rPr lang="ru-RU" smtClean="0"/>
              <a:pPr/>
              <a:t>11</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B3AF8FF-B032-42A1-B7BA-06FA6CE42809}" type="slidenum">
              <a:rPr lang="ru-RU" smtClean="0"/>
              <a:pPr/>
              <a:t>12</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B3AF8FF-B032-42A1-B7BA-06FA6CE42809}" type="slidenum">
              <a:rPr lang="ru-RU" smtClean="0"/>
              <a:pPr/>
              <a:t>13</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B3AF8FF-B032-42A1-B7BA-06FA6CE42809}" type="slidenum">
              <a:rPr lang="ru-RU" smtClean="0"/>
              <a:pPr/>
              <a:t>14</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B3AF8FF-B032-42A1-B7BA-06FA6CE42809}" type="slidenum">
              <a:rPr lang="ru-RU" smtClean="0"/>
              <a:pPr/>
              <a:t>15</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B3AF8FF-B032-42A1-B7BA-06FA6CE42809}" type="slidenum">
              <a:rPr lang="ru-RU" smtClean="0"/>
              <a:pPr/>
              <a:t>16</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B3AF8FF-B032-42A1-B7BA-06FA6CE42809}" type="slidenum">
              <a:rPr lang="ru-RU" smtClean="0"/>
              <a:pPr/>
              <a:t>17</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B3AF8FF-B032-42A1-B7BA-06FA6CE42809}" type="slidenum">
              <a:rPr lang="ru-RU" smtClean="0"/>
              <a:pPr/>
              <a:t>18</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B3AF8FF-B032-42A1-B7BA-06FA6CE42809}" type="slidenum">
              <a:rPr lang="ru-RU" smtClean="0"/>
              <a:pPr/>
              <a:t>19</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B3AF8FF-B032-42A1-B7BA-06FA6CE42809}" type="slidenum">
              <a:rPr lang="ru-RU" smtClean="0"/>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B3AF8FF-B032-42A1-B7BA-06FA6CE42809}" type="slidenum">
              <a:rPr lang="ru-RU" smtClean="0"/>
              <a:pPr/>
              <a:t>20</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B3AF8FF-B032-42A1-B7BA-06FA6CE42809}" type="slidenum">
              <a:rPr lang="ru-RU" smtClean="0"/>
              <a:pPr/>
              <a:t>21</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B3AF8FF-B032-42A1-B7BA-06FA6CE42809}" type="slidenum">
              <a:rPr lang="ru-RU" smtClean="0"/>
              <a:pPr/>
              <a:t>22</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B3AF8FF-B032-42A1-B7BA-06FA6CE42809}" type="slidenum">
              <a:rPr lang="ru-RU" smtClean="0"/>
              <a:pPr/>
              <a:t>23</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B3AF8FF-B032-42A1-B7BA-06FA6CE42809}" type="slidenum">
              <a:rPr lang="ru-RU" smtClean="0"/>
              <a:pPr/>
              <a:t>25</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B3AF8FF-B032-42A1-B7BA-06FA6CE42809}" type="slidenum">
              <a:rPr lang="ru-RU" smtClean="0"/>
              <a:pPr/>
              <a:t>3</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B3AF8FF-B032-42A1-B7BA-06FA6CE42809}" type="slidenum">
              <a:rPr lang="ru-RU" smtClean="0"/>
              <a:pPr/>
              <a:t>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B3AF8FF-B032-42A1-B7BA-06FA6CE42809}" type="slidenum">
              <a:rPr lang="ru-RU" smtClean="0"/>
              <a:pPr/>
              <a:t>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B3AF8FF-B032-42A1-B7BA-06FA6CE42809}" type="slidenum">
              <a:rPr lang="ru-RU" smtClean="0"/>
              <a:pPr/>
              <a:t>6</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B3AF8FF-B032-42A1-B7BA-06FA6CE42809}" type="slidenum">
              <a:rPr lang="ru-RU" smtClean="0"/>
              <a:pPr/>
              <a:t>7</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B3AF8FF-B032-42A1-B7BA-06FA6CE42809}" type="slidenum">
              <a:rPr lang="ru-RU" smtClean="0"/>
              <a:pPr/>
              <a:t>8</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B3AF8FF-B032-42A1-B7BA-06FA6CE42809}" type="slidenum">
              <a:rPr lang="ru-RU" smtClean="0"/>
              <a:pPr/>
              <a:t>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06.05.2021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06.05.2021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06.05.2021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06.05.2021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06.05.2021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06.05.2021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06.05.2021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06.05.2021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6.png"/><Relationship Id="rId5" Type="http://schemas.openxmlformats.org/officeDocument/2006/relationships/oleObject" Target="../embeddings/oleObject2.bin"/><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54.wmf"/><Relationship Id="rId3" Type="http://schemas.openxmlformats.org/officeDocument/2006/relationships/oleObject" Target="../embeddings/oleObject3.bin"/><Relationship Id="rId7" Type="http://schemas.openxmlformats.org/officeDocument/2006/relationships/image" Target="../media/image57.png"/><Relationship Id="rId12" Type="http://schemas.openxmlformats.org/officeDocument/2006/relationships/oleObject" Target="../embeddings/oleObject7.bin"/><Relationship Id="rId17" Type="http://schemas.openxmlformats.org/officeDocument/2006/relationships/image" Target="../media/image56.wmf"/><Relationship Id="rId2" Type="http://schemas.openxmlformats.org/officeDocument/2006/relationships/slideLayout" Target="../slideLayouts/slideLayout2.xml"/><Relationship Id="rId16" Type="http://schemas.openxmlformats.org/officeDocument/2006/relationships/oleObject" Target="../embeddings/oleObject9.bin"/><Relationship Id="rId1" Type="http://schemas.openxmlformats.org/officeDocument/2006/relationships/vmlDrawing" Target="../drawings/vmlDrawing2.vml"/><Relationship Id="rId6" Type="http://schemas.openxmlformats.org/officeDocument/2006/relationships/image" Target="../media/image51.wmf"/><Relationship Id="rId11" Type="http://schemas.openxmlformats.org/officeDocument/2006/relationships/image" Target="../media/image53.wmf"/><Relationship Id="rId5" Type="http://schemas.openxmlformats.org/officeDocument/2006/relationships/oleObject" Target="../embeddings/oleObject4.bin"/><Relationship Id="rId15" Type="http://schemas.openxmlformats.org/officeDocument/2006/relationships/image" Target="../media/image55.wmf"/><Relationship Id="rId10" Type="http://schemas.openxmlformats.org/officeDocument/2006/relationships/oleObject" Target="../embeddings/oleObject6.bin"/><Relationship Id="rId4" Type="http://schemas.openxmlformats.org/officeDocument/2006/relationships/image" Target="../media/image50.wmf"/><Relationship Id="rId9" Type="http://schemas.openxmlformats.org/officeDocument/2006/relationships/image" Target="../media/image52.wmf"/><Relationship Id="rId14" Type="http://schemas.openxmlformats.org/officeDocument/2006/relationships/oleObject" Target="../embeddings/oleObject8.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2.wmf"/><Relationship Id="rId13" Type="http://schemas.openxmlformats.org/officeDocument/2006/relationships/oleObject" Target="../embeddings/oleObject15.bin"/><Relationship Id="rId18" Type="http://schemas.openxmlformats.org/officeDocument/2006/relationships/image" Target="../media/image67.wmf"/><Relationship Id="rId3" Type="http://schemas.openxmlformats.org/officeDocument/2006/relationships/oleObject" Target="../embeddings/oleObject10.bin"/><Relationship Id="rId21" Type="http://schemas.openxmlformats.org/officeDocument/2006/relationships/oleObject" Target="../embeddings/oleObject19.bin"/><Relationship Id="rId7" Type="http://schemas.openxmlformats.org/officeDocument/2006/relationships/oleObject" Target="../embeddings/oleObject12.bin"/><Relationship Id="rId12" Type="http://schemas.openxmlformats.org/officeDocument/2006/relationships/image" Target="../media/image64.wmf"/><Relationship Id="rId17" Type="http://schemas.openxmlformats.org/officeDocument/2006/relationships/oleObject" Target="../embeddings/oleObject17.bin"/><Relationship Id="rId2" Type="http://schemas.openxmlformats.org/officeDocument/2006/relationships/slideLayout" Target="../slideLayouts/slideLayout2.xml"/><Relationship Id="rId16" Type="http://schemas.openxmlformats.org/officeDocument/2006/relationships/image" Target="../media/image66.wmf"/><Relationship Id="rId20" Type="http://schemas.openxmlformats.org/officeDocument/2006/relationships/image" Target="../media/image68.wmf"/><Relationship Id="rId1" Type="http://schemas.openxmlformats.org/officeDocument/2006/relationships/vmlDrawing" Target="../drawings/vmlDrawing3.vml"/><Relationship Id="rId6" Type="http://schemas.openxmlformats.org/officeDocument/2006/relationships/image" Target="../media/image61.wmf"/><Relationship Id="rId11" Type="http://schemas.openxmlformats.org/officeDocument/2006/relationships/oleObject" Target="../embeddings/oleObject14.bin"/><Relationship Id="rId5" Type="http://schemas.openxmlformats.org/officeDocument/2006/relationships/oleObject" Target="../embeddings/oleObject11.bin"/><Relationship Id="rId15" Type="http://schemas.openxmlformats.org/officeDocument/2006/relationships/oleObject" Target="../embeddings/oleObject16.bin"/><Relationship Id="rId10" Type="http://schemas.openxmlformats.org/officeDocument/2006/relationships/image" Target="../media/image63.wmf"/><Relationship Id="rId19" Type="http://schemas.openxmlformats.org/officeDocument/2006/relationships/oleObject" Target="../embeddings/oleObject18.bin"/><Relationship Id="rId4" Type="http://schemas.openxmlformats.org/officeDocument/2006/relationships/image" Target="../media/image60.wmf"/><Relationship Id="rId9" Type="http://schemas.openxmlformats.org/officeDocument/2006/relationships/oleObject" Target="../embeddings/oleObject13.bin"/><Relationship Id="rId14" Type="http://schemas.openxmlformats.org/officeDocument/2006/relationships/image" Target="../media/image65.wmf"/><Relationship Id="rId22" Type="http://schemas.openxmlformats.org/officeDocument/2006/relationships/oleObject" Target="../embeddings/oleObject20.bin"/></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73.wmf"/><Relationship Id="rId18" Type="http://schemas.openxmlformats.org/officeDocument/2006/relationships/image" Target="../media/image78.png"/><Relationship Id="rId3" Type="http://schemas.openxmlformats.org/officeDocument/2006/relationships/image" Target="../media/image77.png"/><Relationship Id="rId7" Type="http://schemas.openxmlformats.org/officeDocument/2006/relationships/image" Target="../media/image70.wmf"/><Relationship Id="rId12" Type="http://schemas.openxmlformats.org/officeDocument/2006/relationships/oleObject" Target="../embeddings/oleObject25.bin"/><Relationship Id="rId17" Type="http://schemas.openxmlformats.org/officeDocument/2006/relationships/image" Target="../media/image75.wmf"/><Relationship Id="rId2" Type="http://schemas.openxmlformats.org/officeDocument/2006/relationships/slideLayout" Target="../slideLayouts/slideLayout2.xml"/><Relationship Id="rId16" Type="http://schemas.openxmlformats.org/officeDocument/2006/relationships/oleObject" Target="../embeddings/oleObject27.bin"/><Relationship Id="rId20" Type="http://schemas.openxmlformats.org/officeDocument/2006/relationships/image" Target="../media/image76.wmf"/><Relationship Id="rId1" Type="http://schemas.openxmlformats.org/officeDocument/2006/relationships/vmlDrawing" Target="../drawings/vmlDrawing4.vml"/><Relationship Id="rId6" Type="http://schemas.openxmlformats.org/officeDocument/2006/relationships/oleObject" Target="../embeddings/oleObject22.bin"/><Relationship Id="rId11" Type="http://schemas.openxmlformats.org/officeDocument/2006/relationships/image" Target="../media/image72.wmf"/><Relationship Id="rId5" Type="http://schemas.openxmlformats.org/officeDocument/2006/relationships/image" Target="../media/image69.wmf"/><Relationship Id="rId15" Type="http://schemas.openxmlformats.org/officeDocument/2006/relationships/image" Target="../media/image74.wmf"/><Relationship Id="rId10" Type="http://schemas.openxmlformats.org/officeDocument/2006/relationships/oleObject" Target="../embeddings/oleObject24.bin"/><Relationship Id="rId19" Type="http://schemas.openxmlformats.org/officeDocument/2006/relationships/oleObject" Target="../embeddings/oleObject28.bin"/><Relationship Id="rId4" Type="http://schemas.openxmlformats.org/officeDocument/2006/relationships/oleObject" Target="../embeddings/oleObject21.bin"/><Relationship Id="rId9" Type="http://schemas.openxmlformats.org/officeDocument/2006/relationships/image" Target="../media/image71.wmf"/><Relationship Id="rId14" Type="http://schemas.openxmlformats.org/officeDocument/2006/relationships/oleObject" Target="../embeddings/oleObject26.bin"/></Relationships>
</file>

<file path=ppt/slides/_rels/slide37.xml.rels><?xml version="1.0" encoding="UTF-8" standalone="yes"?>
<Relationships xmlns="http://schemas.openxmlformats.org/package/2006/relationships"><Relationship Id="rId8" Type="http://schemas.openxmlformats.org/officeDocument/2006/relationships/image" Target="../media/image81.wmf"/><Relationship Id="rId3" Type="http://schemas.openxmlformats.org/officeDocument/2006/relationships/oleObject" Target="../embeddings/oleObject29.bin"/><Relationship Id="rId7"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80.wmf"/><Relationship Id="rId5" Type="http://schemas.openxmlformats.org/officeDocument/2006/relationships/oleObject" Target="../embeddings/oleObject30.bin"/><Relationship Id="rId4" Type="http://schemas.openxmlformats.org/officeDocument/2006/relationships/image" Target="../media/image79.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83.wmf"/><Relationship Id="rId5" Type="http://schemas.openxmlformats.org/officeDocument/2006/relationships/oleObject" Target="../embeddings/oleObject33.bin"/><Relationship Id="rId4" Type="http://schemas.openxmlformats.org/officeDocument/2006/relationships/image" Target="../media/image82.wmf"/></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94.emf"/><Relationship Id="rId5" Type="http://schemas.openxmlformats.org/officeDocument/2006/relationships/oleObject" Target="../embeddings/____________Microsoft_PowerPoint_97-20031.ppt"/><Relationship Id="rId4" Type="http://schemas.openxmlformats.org/officeDocument/2006/relationships/oleObject" Target="../embeddings/oleObject34.bin"/></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98.wmf"/><Relationship Id="rId13" Type="http://schemas.openxmlformats.org/officeDocument/2006/relationships/oleObject" Target="../embeddings/oleObject40.bin"/><Relationship Id="rId18" Type="http://schemas.openxmlformats.org/officeDocument/2006/relationships/image" Target="../media/image103.wmf"/><Relationship Id="rId26" Type="http://schemas.openxmlformats.org/officeDocument/2006/relationships/image" Target="../media/image107.wmf"/><Relationship Id="rId3" Type="http://schemas.openxmlformats.org/officeDocument/2006/relationships/oleObject" Target="../embeddings/oleObject35.bin"/><Relationship Id="rId21" Type="http://schemas.openxmlformats.org/officeDocument/2006/relationships/oleObject" Target="../embeddings/oleObject44.bin"/><Relationship Id="rId7" Type="http://schemas.openxmlformats.org/officeDocument/2006/relationships/oleObject" Target="../embeddings/oleObject37.bin"/><Relationship Id="rId12" Type="http://schemas.openxmlformats.org/officeDocument/2006/relationships/image" Target="../media/image100.wmf"/><Relationship Id="rId17" Type="http://schemas.openxmlformats.org/officeDocument/2006/relationships/oleObject" Target="../embeddings/oleObject42.bin"/><Relationship Id="rId25" Type="http://schemas.openxmlformats.org/officeDocument/2006/relationships/oleObject" Target="../embeddings/oleObject46.bin"/><Relationship Id="rId2" Type="http://schemas.openxmlformats.org/officeDocument/2006/relationships/slideLayout" Target="../slideLayouts/slideLayout2.xml"/><Relationship Id="rId16" Type="http://schemas.openxmlformats.org/officeDocument/2006/relationships/image" Target="../media/image102.wmf"/><Relationship Id="rId20" Type="http://schemas.openxmlformats.org/officeDocument/2006/relationships/image" Target="../media/image104.wmf"/><Relationship Id="rId1" Type="http://schemas.openxmlformats.org/officeDocument/2006/relationships/vmlDrawing" Target="../drawings/vmlDrawing8.vml"/><Relationship Id="rId6" Type="http://schemas.openxmlformats.org/officeDocument/2006/relationships/image" Target="../media/image97.wmf"/><Relationship Id="rId11" Type="http://schemas.openxmlformats.org/officeDocument/2006/relationships/oleObject" Target="../embeddings/oleObject39.bin"/><Relationship Id="rId24" Type="http://schemas.openxmlformats.org/officeDocument/2006/relationships/image" Target="../media/image106.wmf"/><Relationship Id="rId5" Type="http://schemas.openxmlformats.org/officeDocument/2006/relationships/oleObject" Target="../embeddings/oleObject36.bin"/><Relationship Id="rId15" Type="http://schemas.openxmlformats.org/officeDocument/2006/relationships/oleObject" Target="../embeddings/oleObject41.bin"/><Relationship Id="rId23" Type="http://schemas.openxmlformats.org/officeDocument/2006/relationships/oleObject" Target="../embeddings/oleObject45.bin"/><Relationship Id="rId28" Type="http://schemas.openxmlformats.org/officeDocument/2006/relationships/image" Target="../media/image108.wmf"/><Relationship Id="rId10" Type="http://schemas.openxmlformats.org/officeDocument/2006/relationships/image" Target="../media/image99.wmf"/><Relationship Id="rId19" Type="http://schemas.openxmlformats.org/officeDocument/2006/relationships/oleObject" Target="../embeddings/oleObject43.bin"/><Relationship Id="rId4" Type="http://schemas.openxmlformats.org/officeDocument/2006/relationships/image" Target="../media/image96.wmf"/><Relationship Id="rId9" Type="http://schemas.openxmlformats.org/officeDocument/2006/relationships/oleObject" Target="../embeddings/oleObject38.bin"/><Relationship Id="rId14" Type="http://schemas.openxmlformats.org/officeDocument/2006/relationships/image" Target="../media/image101.wmf"/><Relationship Id="rId22" Type="http://schemas.openxmlformats.org/officeDocument/2006/relationships/image" Target="../media/image105.wmf"/><Relationship Id="rId27" Type="http://schemas.openxmlformats.org/officeDocument/2006/relationships/oleObject" Target="../embeddings/oleObject47.bin"/></Relationships>
</file>

<file path=ppt/slides/_rels/slide51.xml.rels><?xml version="1.0" encoding="UTF-8" standalone="yes"?>
<Relationships xmlns="http://schemas.openxmlformats.org/package/2006/relationships"><Relationship Id="rId8" Type="http://schemas.openxmlformats.org/officeDocument/2006/relationships/image" Target="../media/image111.wmf"/><Relationship Id="rId13" Type="http://schemas.openxmlformats.org/officeDocument/2006/relationships/oleObject" Target="../embeddings/oleObject53.bin"/><Relationship Id="rId3" Type="http://schemas.openxmlformats.org/officeDocument/2006/relationships/oleObject" Target="../embeddings/oleObject48.bin"/><Relationship Id="rId7" Type="http://schemas.openxmlformats.org/officeDocument/2006/relationships/oleObject" Target="../embeddings/oleObject50.bin"/><Relationship Id="rId12" Type="http://schemas.openxmlformats.org/officeDocument/2006/relationships/image" Target="../media/image113.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10.wmf"/><Relationship Id="rId11" Type="http://schemas.openxmlformats.org/officeDocument/2006/relationships/oleObject" Target="../embeddings/oleObject52.bin"/><Relationship Id="rId5" Type="http://schemas.openxmlformats.org/officeDocument/2006/relationships/oleObject" Target="../embeddings/oleObject49.bin"/><Relationship Id="rId15" Type="http://schemas.openxmlformats.org/officeDocument/2006/relationships/image" Target="../media/image115.jpeg"/><Relationship Id="rId10" Type="http://schemas.openxmlformats.org/officeDocument/2006/relationships/image" Target="../media/image112.wmf"/><Relationship Id="rId4" Type="http://schemas.openxmlformats.org/officeDocument/2006/relationships/image" Target="../media/image109.wmf"/><Relationship Id="rId9" Type="http://schemas.openxmlformats.org/officeDocument/2006/relationships/oleObject" Target="../embeddings/oleObject51.bin"/><Relationship Id="rId14" Type="http://schemas.openxmlformats.org/officeDocument/2006/relationships/image" Target="../media/image114.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3074" name="TextBox 3"/>
          <p:cNvSpPr txBox="1">
            <a:spLocks noChangeArrowheads="1"/>
          </p:cNvSpPr>
          <p:nvPr/>
        </p:nvSpPr>
        <p:spPr bwMode="auto">
          <a:xfrm>
            <a:off x="971600" y="260648"/>
            <a:ext cx="7254875" cy="646113"/>
          </a:xfrm>
          <a:prstGeom prst="rect">
            <a:avLst/>
          </a:prstGeom>
          <a:noFill/>
          <a:ln w="9525">
            <a:noFill/>
            <a:miter lim="800000"/>
            <a:headEnd/>
            <a:tailEnd/>
          </a:ln>
        </p:spPr>
        <p:txBody>
          <a:bodyPr wrap="none">
            <a:spAutoFit/>
          </a:bodyPr>
          <a:lstStyle/>
          <a:p>
            <a:r>
              <a:rPr lang="ru-RU" sz="3600" dirty="0" smtClean="0">
                <a:solidFill>
                  <a:schemeClr val="bg1"/>
                </a:solidFill>
                <a:latin typeface="Calibri" pitchFamily="34" charset="0"/>
              </a:rPr>
              <a:t>Московский </a:t>
            </a:r>
            <a:r>
              <a:rPr lang="ru-RU" sz="3600" dirty="0">
                <a:solidFill>
                  <a:schemeClr val="bg1"/>
                </a:solidFill>
                <a:latin typeface="Calibri" pitchFamily="34" charset="0"/>
              </a:rPr>
              <a:t>Авиационный институт</a:t>
            </a:r>
          </a:p>
        </p:txBody>
      </p:sp>
      <p:sp>
        <p:nvSpPr>
          <p:cNvPr id="3075" name="TextBox 4"/>
          <p:cNvSpPr txBox="1">
            <a:spLocks noChangeArrowheads="1"/>
          </p:cNvSpPr>
          <p:nvPr/>
        </p:nvSpPr>
        <p:spPr bwMode="auto">
          <a:xfrm>
            <a:off x="395536" y="3501008"/>
            <a:ext cx="8424936" cy="646331"/>
          </a:xfrm>
          <a:prstGeom prst="rect">
            <a:avLst/>
          </a:prstGeom>
          <a:noFill/>
          <a:ln w="9525">
            <a:noFill/>
            <a:miter lim="800000"/>
            <a:headEnd/>
            <a:tailEnd/>
          </a:ln>
        </p:spPr>
        <p:txBody>
          <a:bodyPr wrap="square">
            <a:spAutoFit/>
          </a:bodyPr>
          <a:lstStyle/>
          <a:p>
            <a:pPr algn="ctr"/>
            <a:r>
              <a:rPr lang="ru-RU" sz="3600" dirty="0" smtClean="0">
                <a:solidFill>
                  <a:srgbClr val="FF0000"/>
                </a:solidFill>
                <a:latin typeface="Calibri" pitchFamily="34" charset="0"/>
              </a:rPr>
              <a:t>Разработка криохирургического аппарата.</a:t>
            </a:r>
            <a:endParaRPr lang="ru-RU" sz="3600" dirty="0">
              <a:solidFill>
                <a:srgbClr val="FF0000"/>
              </a:solidFill>
              <a:latin typeface="Calibri" pitchFamily="34" charset="0"/>
            </a:endParaRPr>
          </a:p>
        </p:txBody>
      </p:sp>
      <p:sp>
        <p:nvSpPr>
          <p:cNvPr id="3076" name="TextBox 5"/>
          <p:cNvSpPr txBox="1">
            <a:spLocks noChangeArrowheads="1"/>
          </p:cNvSpPr>
          <p:nvPr/>
        </p:nvSpPr>
        <p:spPr bwMode="auto">
          <a:xfrm>
            <a:off x="7005054" y="4714875"/>
            <a:ext cx="1767471" cy="1200329"/>
          </a:xfrm>
          <a:prstGeom prst="rect">
            <a:avLst/>
          </a:prstGeom>
          <a:noFill/>
          <a:ln w="9525">
            <a:noFill/>
            <a:miter lim="800000"/>
            <a:headEnd/>
            <a:tailEnd/>
          </a:ln>
        </p:spPr>
        <p:txBody>
          <a:bodyPr wrap="none">
            <a:spAutoFit/>
          </a:bodyPr>
          <a:lstStyle/>
          <a:p>
            <a:pPr algn="r"/>
            <a:r>
              <a:rPr lang="ru-RU" dirty="0">
                <a:solidFill>
                  <a:srgbClr val="00B0F0"/>
                </a:solidFill>
                <a:latin typeface="Calibri" pitchFamily="34" charset="0"/>
              </a:rPr>
              <a:t>Выполнил</a:t>
            </a:r>
            <a:r>
              <a:rPr lang="ru-RU" dirty="0" smtClean="0">
                <a:solidFill>
                  <a:srgbClr val="00B0F0"/>
                </a:solidFill>
                <a:latin typeface="Calibri" pitchFamily="34" charset="0"/>
              </a:rPr>
              <a:t>:</a:t>
            </a:r>
            <a:endParaRPr lang="ru-RU" dirty="0">
              <a:solidFill>
                <a:srgbClr val="00B0F0"/>
              </a:solidFill>
              <a:latin typeface="Calibri" pitchFamily="34" charset="0"/>
            </a:endParaRPr>
          </a:p>
          <a:p>
            <a:pPr algn="r"/>
            <a:r>
              <a:rPr lang="ru-RU" dirty="0">
                <a:solidFill>
                  <a:srgbClr val="00B0F0"/>
                </a:solidFill>
                <a:latin typeface="Calibri" pitchFamily="34" charset="0"/>
              </a:rPr>
              <a:t>СИМАНКОВ Д.С.</a:t>
            </a:r>
          </a:p>
          <a:p>
            <a:pPr algn="r"/>
            <a:r>
              <a:rPr lang="ru-RU" dirty="0" smtClean="0">
                <a:solidFill>
                  <a:srgbClr val="00B0F0"/>
                </a:solidFill>
                <a:latin typeface="Calibri" pitchFamily="34" charset="0"/>
              </a:rPr>
              <a:t>Руководитель:</a:t>
            </a:r>
            <a:endParaRPr lang="ru-RU" dirty="0">
              <a:solidFill>
                <a:srgbClr val="00B0F0"/>
              </a:solidFill>
              <a:latin typeface="Calibri" pitchFamily="34" charset="0"/>
            </a:endParaRPr>
          </a:p>
          <a:p>
            <a:pPr algn="r"/>
            <a:r>
              <a:rPr lang="ru-RU" dirty="0" smtClean="0">
                <a:solidFill>
                  <a:srgbClr val="00B0F0"/>
                </a:solidFill>
                <a:latin typeface="Calibri" pitchFamily="34" charset="0"/>
              </a:rPr>
              <a:t>ПИЧУЛИН В.С.</a:t>
            </a:r>
            <a:endParaRPr lang="ru-RU" dirty="0">
              <a:solidFill>
                <a:srgbClr val="00B0F0"/>
              </a:solidFill>
              <a:latin typeface="Calibri" pitchFamily="34" charset="0"/>
            </a:endParaRPr>
          </a:p>
        </p:txBody>
      </p:sp>
      <p:sp>
        <p:nvSpPr>
          <p:cNvPr id="3077" name="TextBox 6"/>
          <p:cNvSpPr txBox="1">
            <a:spLocks noChangeArrowheads="1"/>
          </p:cNvSpPr>
          <p:nvPr/>
        </p:nvSpPr>
        <p:spPr bwMode="auto">
          <a:xfrm>
            <a:off x="3786149" y="6143625"/>
            <a:ext cx="1944764" cy="461665"/>
          </a:xfrm>
          <a:prstGeom prst="rect">
            <a:avLst/>
          </a:prstGeom>
          <a:noFill/>
          <a:ln w="9525">
            <a:noFill/>
            <a:miter lim="800000"/>
            <a:headEnd/>
            <a:tailEnd/>
          </a:ln>
        </p:spPr>
        <p:txBody>
          <a:bodyPr wrap="none">
            <a:spAutoFit/>
          </a:bodyPr>
          <a:lstStyle/>
          <a:p>
            <a:pPr algn="ctr"/>
            <a:r>
              <a:rPr lang="ru-RU" sz="2400" dirty="0">
                <a:solidFill>
                  <a:srgbClr val="00B050"/>
                </a:solidFill>
                <a:latin typeface="Calibri" pitchFamily="34" charset="0"/>
              </a:rPr>
              <a:t>Москва, </a:t>
            </a:r>
            <a:r>
              <a:rPr lang="ru-RU" sz="2400" dirty="0" smtClean="0">
                <a:solidFill>
                  <a:srgbClr val="00B050"/>
                </a:solidFill>
                <a:latin typeface="Calibri" pitchFamily="34" charset="0"/>
              </a:rPr>
              <a:t>2010</a:t>
            </a:r>
            <a:endParaRPr lang="ru-RU" sz="2400" dirty="0">
              <a:solidFill>
                <a:srgbClr val="00B050"/>
              </a:solidFill>
              <a:latin typeface="Calibri" pitchFamily="34" charset="0"/>
            </a:endParaRPr>
          </a:p>
        </p:txBody>
      </p:sp>
      <p:sp>
        <p:nvSpPr>
          <p:cNvPr id="9" name="TextBox 4"/>
          <p:cNvSpPr txBox="1">
            <a:spLocks noChangeArrowheads="1"/>
          </p:cNvSpPr>
          <p:nvPr/>
        </p:nvSpPr>
        <p:spPr bwMode="auto">
          <a:xfrm>
            <a:off x="3051584" y="2357438"/>
            <a:ext cx="3167855" cy="523220"/>
          </a:xfrm>
          <a:prstGeom prst="rect">
            <a:avLst/>
          </a:prstGeom>
          <a:noFill/>
          <a:ln w="9525">
            <a:noFill/>
            <a:miter lim="800000"/>
            <a:headEnd/>
            <a:tailEnd/>
          </a:ln>
        </p:spPr>
        <p:txBody>
          <a:bodyPr wrap="none">
            <a:spAutoFit/>
          </a:bodyPr>
          <a:lstStyle/>
          <a:p>
            <a:pPr algn="ctr"/>
            <a:r>
              <a:rPr lang="ru-RU" sz="2800" dirty="0" smtClean="0">
                <a:solidFill>
                  <a:srgbClr val="FF0000"/>
                </a:solidFill>
                <a:latin typeface="Calibri" pitchFamily="34" charset="0"/>
              </a:rPr>
              <a:t>Дипломный проект</a:t>
            </a:r>
            <a:endParaRPr lang="ru-RU" sz="2800" dirty="0">
              <a:solidFill>
                <a:srgbClr val="FF0000"/>
              </a:solidFill>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724128" y="0"/>
            <a:ext cx="3419872" cy="6858000"/>
          </a:xfrm>
        </p:spPr>
        <p:txBody>
          <a:bodyPr>
            <a:normAutofit fontScale="85000" lnSpcReduction="10000"/>
          </a:bodyPr>
          <a:lstStyle/>
          <a:p>
            <a:pPr>
              <a:buNone/>
            </a:pPr>
            <a:r>
              <a:rPr lang="ru-RU" dirty="0" smtClean="0"/>
              <a:t>    1 – корпус </a:t>
            </a:r>
            <a:r>
              <a:rPr lang="ru-RU" dirty="0" err="1" smtClean="0"/>
              <a:t>криоаппарата</a:t>
            </a:r>
            <a:r>
              <a:rPr lang="ru-RU" dirty="0" smtClean="0"/>
              <a:t>;  2 – блок управления и индикации; 3 – блок криогенный; 4 – сосуд </a:t>
            </a:r>
            <a:r>
              <a:rPr lang="ru-RU" dirty="0" err="1" smtClean="0"/>
              <a:t>Дьюара</a:t>
            </a:r>
            <a:r>
              <a:rPr lang="ru-RU" dirty="0" smtClean="0"/>
              <a:t>; 5 – </a:t>
            </a:r>
            <a:r>
              <a:rPr lang="ru-RU" dirty="0" err="1" smtClean="0"/>
              <a:t>криоинструмент</a:t>
            </a:r>
            <a:r>
              <a:rPr lang="ru-RU" dirty="0" smtClean="0"/>
              <a:t>; 6 – защитная ручка;  7 – </a:t>
            </a:r>
            <a:r>
              <a:rPr lang="ru-RU" dirty="0" err="1" smtClean="0"/>
              <a:t>криотрубопровод</a:t>
            </a:r>
            <a:r>
              <a:rPr lang="ru-RU" dirty="0" smtClean="0"/>
              <a:t>; 8 –  контейнер для </a:t>
            </a:r>
            <a:r>
              <a:rPr lang="ru-RU" dirty="0" err="1" smtClean="0"/>
              <a:t>криоинструмента</a:t>
            </a:r>
            <a:r>
              <a:rPr lang="ru-RU" dirty="0" smtClean="0"/>
              <a:t>; 9 – перегородка; 10 – выдвижная тележка; 11 – верхние дверки; 12 –дверь переднего отсека.</a:t>
            </a:r>
            <a:endParaRPr lang="ru-RU" dirty="0"/>
          </a:p>
        </p:txBody>
      </p:sp>
      <p:grpSp>
        <p:nvGrpSpPr>
          <p:cNvPr id="34818" name="Group 2"/>
          <p:cNvGrpSpPr>
            <a:grpSpLocks/>
          </p:cNvGrpSpPr>
          <p:nvPr/>
        </p:nvGrpSpPr>
        <p:grpSpPr bwMode="auto">
          <a:xfrm>
            <a:off x="179512" y="188640"/>
            <a:ext cx="5400600" cy="6480720"/>
            <a:chOff x="9373" y="1026"/>
            <a:chExt cx="5114" cy="6804"/>
          </a:xfrm>
        </p:grpSpPr>
        <p:pic>
          <p:nvPicPr>
            <p:cNvPr id="34819" name="Picture 3" descr="028rrbw"/>
            <p:cNvPicPr>
              <a:picLocks noChangeAspect="1" noChangeArrowheads="1"/>
            </p:cNvPicPr>
            <p:nvPr/>
          </p:nvPicPr>
          <p:blipFill>
            <a:blip r:embed="rId3" cstate="print"/>
            <a:srcRect/>
            <a:stretch>
              <a:fillRect/>
            </a:stretch>
          </p:blipFill>
          <p:spPr bwMode="auto">
            <a:xfrm>
              <a:off x="9373" y="1026"/>
              <a:ext cx="5114" cy="6804"/>
            </a:xfrm>
            <a:prstGeom prst="rect">
              <a:avLst/>
            </a:prstGeom>
            <a:noFill/>
          </p:spPr>
        </p:pic>
        <p:sp>
          <p:nvSpPr>
            <p:cNvPr id="34820" name="Line 4"/>
            <p:cNvSpPr>
              <a:spLocks noChangeShapeType="1"/>
            </p:cNvSpPr>
            <p:nvPr/>
          </p:nvSpPr>
          <p:spPr bwMode="auto">
            <a:xfrm>
              <a:off x="13275" y="5265"/>
              <a:ext cx="578" cy="0"/>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4821" name="Text Box 5"/>
            <p:cNvSpPr txBox="1">
              <a:spLocks noChangeArrowheads="1"/>
            </p:cNvSpPr>
            <p:nvPr/>
          </p:nvSpPr>
          <p:spPr bwMode="auto">
            <a:xfrm>
              <a:off x="13759" y="5055"/>
              <a:ext cx="465" cy="4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400" b="1" i="0" u="none" strike="noStrike" cap="none" normalizeH="0" baseline="0" smtClean="0">
                  <a:ln>
                    <a:noFill/>
                  </a:ln>
                  <a:solidFill>
                    <a:srgbClr val="FFFFFF"/>
                  </a:solidFill>
                  <a:effectLst/>
                  <a:latin typeface="Calibri" pitchFamily="34" charset="0"/>
                </a:rPr>
                <a:t>1</a:t>
              </a:r>
              <a:endParaRPr kumimoji="0" lang="ru-RU" sz="1800" b="0" i="0" u="none" strike="noStrike" cap="none" normalizeH="0" baseline="0" smtClean="0">
                <a:ln>
                  <a:noFill/>
                </a:ln>
                <a:solidFill>
                  <a:schemeClr val="tx1"/>
                </a:solidFill>
                <a:effectLst/>
                <a:latin typeface="Arial" pitchFamily="34" charset="0"/>
              </a:endParaRPr>
            </a:p>
          </p:txBody>
        </p:sp>
        <p:sp>
          <p:nvSpPr>
            <p:cNvPr id="34822" name="Line 6"/>
            <p:cNvSpPr>
              <a:spLocks noChangeShapeType="1"/>
            </p:cNvSpPr>
            <p:nvPr/>
          </p:nvSpPr>
          <p:spPr bwMode="auto">
            <a:xfrm>
              <a:off x="12495" y="1875"/>
              <a:ext cx="1357" cy="3"/>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4823" name="Text Box 7"/>
            <p:cNvSpPr txBox="1">
              <a:spLocks noChangeArrowheads="1"/>
            </p:cNvSpPr>
            <p:nvPr/>
          </p:nvSpPr>
          <p:spPr bwMode="auto">
            <a:xfrm>
              <a:off x="13740" y="1673"/>
              <a:ext cx="405" cy="4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400" b="1" i="0" u="none" strike="noStrike" cap="none" normalizeH="0" baseline="0" smtClean="0">
                  <a:ln>
                    <a:noFill/>
                  </a:ln>
                  <a:solidFill>
                    <a:srgbClr val="FFFFFF"/>
                  </a:solidFill>
                  <a:effectLst/>
                  <a:latin typeface="Calibri" pitchFamily="34" charset="0"/>
                </a:rPr>
                <a:t>2</a:t>
              </a:r>
              <a:endParaRPr kumimoji="0" lang="ru-RU" sz="1800" b="0" i="0" u="none" strike="noStrike" cap="none" normalizeH="0" baseline="0" smtClean="0">
                <a:ln>
                  <a:noFill/>
                </a:ln>
                <a:solidFill>
                  <a:schemeClr val="tx1"/>
                </a:solidFill>
                <a:effectLst/>
                <a:latin typeface="Arial" pitchFamily="34" charset="0"/>
              </a:endParaRPr>
            </a:p>
          </p:txBody>
        </p:sp>
        <p:sp>
          <p:nvSpPr>
            <p:cNvPr id="34824" name="Line 8"/>
            <p:cNvSpPr>
              <a:spLocks noChangeShapeType="1"/>
            </p:cNvSpPr>
            <p:nvPr/>
          </p:nvSpPr>
          <p:spPr bwMode="auto">
            <a:xfrm flipV="1">
              <a:off x="12090" y="5878"/>
              <a:ext cx="1755" cy="2"/>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4825" name="Line 9"/>
            <p:cNvSpPr>
              <a:spLocks noChangeShapeType="1"/>
            </p:cNvSpPr>
            <p:nvPr/>
          </p:nvSpPr>
          <p:spPr bwMode="auto">
            <a:xfrm flipV="1">
              <a:off x="11985" y="3705"/>
              <a:ext cx="1852" cy="0"/>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4826" name="Text Box 10"/>
            <p:cNvSpPr txBox="1">
              <a:spLocks noChangeArrowheads="1"/>
            </p:cNvSpPr>
            <p:nvPr/>
          </p:nvSpPr>
          <p:spPr bwMode="auto">
            <a:xfrm>
              <a:off x="13768" y="3503"/>
              <a:ext cx="450" cy="4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400" b="1" i="0" u="none" strike="noStrike" cap="none" normalizeH="0" baseline="0" smtClean="0">
                  <a:ln>
                    <a:noFill/>
                  </a:ln>
                  <a:solidFill>
                    <a:srgbClr val="FFFFFF"/>
                  </a:solidFill>
                  <a:effectLst/>
                  <a:latin typeface="Calibri" pitchFamily="34" charset="0"/>
                </a:rPr>
                <a:t>3</a:t>
              </a:r>
              <a:endParaRPr kumimoji="0" lang="ru-RU" sz="1800" b="0" i="0" u="none" strike="noStrike" cap="none" normalizeH="0" baseline="0" smtClean="0">
                <a:ln>
                  <a:noFill/>
                </a:ln>
                <a:solidFill>
                  <a:schemeClr val="tx1"/>
                </a:solidFill>
                <a:effectLst/>
                <a:latin typeface="Arial" pitchFamily="34" charset="0"/>
              </a:endParaRPr>
            </a:p>
          </p:txBody>
        </p:sp>
        <p:sp>
          <p:nvSpPr>
            <p:cNvPr id="34827" name="Text Box 11"/>
            <p:cNvSpPr txBox="1">
              <a:spLocks noChangeArrowheads="1"/>
            </p:cNvSpPr>
            <p:nvPr/>
          </p:nvSpPr>
          <p:spPr bwMode="auto">
            <a:xfrm>
              <a:off x="13795" y="5653"/>
              <a:ext cx="430" cy="4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400" b="1" i="0" u="none" strike="noStrike" cap="none" normalizeH="0" baseline="0" smtClean="0">
                  <a:ln>
                    <a:noFill/>
                  </a:ln>
                  <a:solidFill>
                    <a:srgbClr val="FFFFFF"/>
                  </a:solidFill>
                  <a:effectLst/>
                  <a:latin typeface="Calibri" pitchFamily="34" charset="0"/>
                </a:rPr>
                <a:t>4</a:t>
              </a:r>
              <a:endParaRPr kumimoji="0" lang="ru-RU" sz="1800" b="0" i="0" u="none" strike="noStrike" cap="none" normalizeH="0" baseline="0" smtClean="0">
                <a:ln>
                  <a:noFill/>
                </a:ln>
                <a:solidFill>
                  <a:schemeClr val="tx1"/>
                </a:solidFill>
                <a:effectLst/>
                <a:latin typeface="Arial" pitchFamily="34" charset="0"/>
              </a:endParaRPr>
            </a:p>
          </p:txBody>
        </p:sp>
        <p:sp>
          <p:nvSpPr>
            <p:cNvPr id="34828" name="Line 12"/>
            <p:cNvSpPr>
              <a:spLocks noChangeShapeType="1"/>
            </p:cNvSpPr>
            <p:nvPr/>
          </p:nvSpPr>
          <p:spPr bwMode="auto">
            <a:xfrm>
              <a:off x="9945" y="2205"/>
              <a:ext cx="1655" cy="225"/>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4829" name="Line 13"/>
            <p:cNvSpPr>
              <a:spLocks noChangeShapeType="1"/>
            </p:cNvSpPr>
            <p:nvPr/>
          </p:nvSpPr>
          <p:spPr bwMode="auto">
            <a:xfrm flipV="1">
              <a:off x="9945" y="2570"/>
              <a:ext cx="995" cy="455"/>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4830" name="Text Box 14"/>
            <p:cNvSpPr txBox="1">
              <a:spLocks noChangeArrowheads="1"/>
            </p:cNvSpPr>
            <p:nvPr/>
          </p:nvSpPr>
          <p:spPr bwMode="auto">
            <a:xfrm>
              <a:off x="9570" y="2850"/>
              <a:ext cx="400" cy="4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smtClean="0">
                  <a:ln>
                    <a:noFill/>
                  </a:ln>
                  <a:solidFill>
                    <a:srgbClr val="FFFFFF"/>
                  </a:solidFill>
                  <a:effectLst/>
                  <a:latin typeface="Calibri" pitchFamily="34" charset="0"/>
                </a:rPr>
                <a:t>5</a:t>
              </a:r>
              <a:endParaRPr kumimoji="0" lang="ru-RU" sz="1800" b="0" i="0" u="none" strike="noStrike" cap="none" normalizeH="0" baseline="0" smtClean="0">
                <a:ln>
                  <a:noFill/>
                </a:ln>
                <a:solidFill>
                  <a:schemeClr val="tx1"/>
                </a:solidFill>
                <a:effectLst/>
                <a:latin typeface="Arial" pitchFamily="34" charset="0"/>
              </a:endParaRPr>
            </a:p>
          </p:txBody>
        </p:sp>
        <p:sp>
          <p:nvSpPr>
            <p:cNvPr id="34831" name="Text Box 15"/>
            <p:cNvSpPr txBox="1">
              <a:spLocks noChangeArrowheads="1"/>
            </p:cNvSpPr>
            <p:nvPr/>
          </p:nvSpPr>
          <p:spPr bwMode="auto">
            <a:xfrm>
              <a:off x="9570" y="1980"/>
              <a:ext cx="540" cy="4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smtClean="0">
                  <a:ln>
                    <a:noFill/>
                  </a:ln>
                  <a:solidFill>
                    <a:schemeClr val="tx1"/>
                  </a:solidFill>
                  <a:effectLst/>
                  <a:latin typeface="Calibri" pitchFamily="34" charset="0"/>
                </a:rPr>
                <a:t>6</a:t>
              </a:r>
              <a:endParaRPr kumimoji="0" lang="ru-RU" sz="1800" b="0" i="0" u="none" strike="noStrike" cap="none" normalizeH="0" baseline="0" smtClean="0">
                <a:ln>
                  <a:noFill/>
                </a:ln>
                <a:solidFill>
                  <a:schemeClr val="tx1"/>
                </a:solidFill>
                <a:effectLst/>
                <a:latin typeface="Arial" pitchFamily="34" charset="0"/>
              </a:endParaRPr>
            </a:p>
          </p:txBody>
        </p:sp>
        <p:sp>
          <p:nvSpPr>
            <p:cNvPr id="34832" name="Line 16"/>
            <p:cNvSpPr>
              <a:spLocks noChangeShapeType="1"/>
            </p:cNvSpPr>
            <p:nvPr/>
          </p:nvSpPr>
          <p:spPr bwMode="auto">
            <a:xfrm flipV="1">
              <a:off x="13375" y="2320"/>
              <a:ext cx="490" cy="5"/>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4833" name="Text Box 17"/>
            <p:cNvSpPr txBox="1">
              <a:spLocks noChangeArrowheads="1"/>
            </p:cNvSpPr>
            <p:nvPr/>
          </p:nvSpPr>
          <p:spPr bwMode="auto">
            <a:xfrm>
              <a:off x="13753" y="2070"/>
              <a:ext cx="460" cy="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400" b="1" i="0" u="none" strike="noStrike" cap="none" normalizeH="0" baseline="0" smtClean="0">
                  <a:ln>
                    <a:noFill/>
                  </a:ln>
                  <a:solidFill>
                    <a:srgbClr val="FFFFFF"/>
                  </a:solidFill>
                  <a:effectLst/>
                  <a:latin typeface="Calibri" pitchFamily="34" charset="0"/>
                </a:rPr>
                <a:t>7</a:t>
              </a:r>
              <a:endParaRPr kumimoji="0" lang="ru-RU" sz="1800" b="0" i="0" u="none" strike="noStrike" cap="none" normalizeH="0" baseline="0" smtClean="0">
                <a:ln>
                  <a:noFill/>
                </a:ln>
                <a:solidFill>
                  <a:schemeClr val="tx1"/>
                </a:solidFill>
                <a:effectLst/>
                <a:latin typeface="Arial" pitchFamily="34" charset="0"/>
              </a:endParaRPr>
            </a:p>
          </p:txBody>
        </p:sp>
        <p:sp>
          <p:nvSpPr>
            <p:cNvPr id="34834" name="Line 18"/>
            <p:cNvSpPr>
              <a:spLocks noChangeShapeType="1"/>
            </p:cNvSpPr>
            <p:nvPr/>
          </p:nvSpPr>
          <p:spPr bwMode="auto">
            <a:xfrm flipV="1">
              <a:off x="9955" y="2560"/>
              <a:ext cx="765" cy="5"/>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4835" name="Text Box 19"/>
            <p:cNvSpPr txBox="1">
              <a:spLocks noChangeArrowheads="1"/>
            </p:cNvSpPr>
            <p:nvPr/>
          </p:nvSpPr>
          <p:spPr bwMode="auto">
            <a:xfrm>
              <a:off x="9580" y="2350"/>
              <a:ext cx="440" cy="4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smtClean="0">
                  <a:ln>
                    <a:noFill/>
                  </a:ln>
                  <a:solidFill>
                    <a:srgbClr val="FFFFFF"/>
                  </a:solidFill>
                  <a:effectLst/>
                  <a:latin typeface="Calibri" pitchFamily="34" charset="0"/>
                </a:rPr>
                <a:t>8</a:t>
              </a:r>
              <a:endParaRPr kumimoji="0" lang="ru-RU" sz="1800" b="0" i="0" u="none" strike="noStrike" cap="none" normalizeH="0" baseline="0" smtClean="0">
                <a:ln>
                  <a:noFill/>
                </a:ln>
                <a:solidFill>
                  <a:schemeClr val="tx1"/>
                </a:solidFill>
                <a:effectLst/>
                <a:latin typeface="Arial" pitchFamily="34" charset="0"/>
              </a:endParaRPr>
            </a:p>
          </p:txBody>
        </p:sp>
        <p:sp>
          <p:nvSpPr>
            <p:cNvPr id="34836" name="Line 20"/>
            <p:cNvSpPr>
              <a:spLocks noChangeShapeType="1"/>
            </p:cNvSpPr>
            <p:nvPr/>
          </p:nvSpPr>
          <p:spPr bwMode="auto">
            <a:xfrm flipV="1">
              <a:off x="12830" y="3380"/>
              <a:ext cx="1015" cy="5"/>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4837" name="Text Box 21"/>
            <p:cNvSpPr txBox="1">
              <a:spLocks noChangeArrowheads="1"/>
            </p:cNvSpPr>
            <p:nvPr/>
          </p:nvSpPr>
          <p:spPr bwMode="auto">
            <a:xfrm>
              <a:off x="13755" y="3157"/>
              <a:ext cx="510" cy="4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400" b="1" i="0" u="none" strike="noStrike" cap="none" normalizeH="0" baseline="0" smtClean="0">
                  <a:ln>
                    <a:noFill/>
                  </a:ln>
                  <a:solidFill>
                    <a:srgbClr val="FFFFFF"/>
                  </a:solidFill>
                  <a:effectLst/>
                  <a:latin typeface="Calibri" pitchFamily="34" charset="0"/>
                </a:rPr>
                <a:t>9</a:t>
              </a:r>
              <a:endParaRPr kumimoji="0" lang="ru-RU" sz="1800" b="0" i="0" u="none" strike="noStrike" cap="none" normalizeH="0" baseline="0" smtClean="0">
                <a:ln>
                  <a:noFill/>
                </a:ln>
                <a:solidFill>
                  <a:schemeClr val="tx1"/>
                </a:solidFill>
                <a:effectLst/>
                <a:latin typeface="Arial" pitchFamily="34" charset="0"/>
              </a:endParaRPr>
            </a:p>
          </p:txBody>
        </p:sp>
        <p:sp>
          <p:nvSpPr>
            <p:cNvPr id="34838" name="Line 22"/>
            <p:cNvSpPr>
              <a:spLocks noChangeShapeType="1"/>
            </p:cNvSpPr>
            <p:nvPr/>
          </p:nvSpPr>
          <p:spPr bwMode="auto">
            <a:xfrm flipV="1">
              <a:off x="12615" y="7333"/>
              <a:ext cx="1237" cy="2"/>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4839" name="Text Box 23"/>
            <p:cNvSpPr txBox="1">
              <a:spLocks noChangeArrowheads="1"/>
            </p:cNvSpPr>
            <p:nvPr/>
          </p:nvSpPr>
          <p:spPr bwMode="auto">
            <a:xfrm>
              <a:off x="13770" y="7110"/>
              <a:ext cx="600" cy="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400" b="1" i="0" u="none" strike="noStrike" cap="none" normalizeH="0" baseline="0" smtClean="0">
                  <a:ln>
                    <a:noFill/>
                  </a:ln>
                  <a:solidFill>
                    <a:srgbClr val="FFFFFF"/>
                  </a:solidFill>
                  <a:effectLst/>
                  <a:latin typeface="Calibri" pitchFamily="34" charset="0"/>
                </a:rPr>
                <a:t>10</a:t>
              </a:r>
              <a:endParaRPr kumimoji="0" lang="ru-RU" sz="1800" b="0" i="0" u="none" strike="noStrike" cap="none" normalizeH="0" baseline="0" smtClean="0">
                <a:ln>
                  <a:noFill/>
                </a:ln>
                <a:solidFill>
                  <a:schemeClr val="tx1"/>
                </a:solidFill>
                <a:effectLst/>
                <a:latin typeface="Arial" pitchFamily="34" charset="0"/>
              </a:endParaRPr>
            </a:p>
          </p:txBody>
        </p:sp>
        <p:sp>
          <p:nvSpPr>
            <p:cNvPr id="34840" name="Line 24"/>
            <p:cNvSpPr>
              <a:spLocks noChangeShapeType="1"/>
            </p:cNvSpPr>
            <p:nvPr/>
          </p:nvSpPr>
          <p:spPr bwMode="auto">
            <a:xfrm flipV="1">
              <a:off x="12885" y="2770"/>
              <a:ext cx="940" cy="5"/>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34841" name="Text Box 25"/>
            <p:cNvSpPr txBox="1">
              <a:spLocks noChangeArrowheads="1"/>
            </p:cNvSpPr>
            <p:nvPr/>
          </p:nvSpPr>
          <p:spPr bwMode="auto">
            <a:xfrm>
              <a:off x="13730" y="2510"/>
              <a:ext cx="610" cy="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400" b="1" i="0" u="none" strike="noStrike" cap="none" normalizeH="0" baseline="0" smtClean="0">
                  <a:ln>
                    <a:noFill/>
                  </a:ln>
                  <a:solidFill>
                    <a:srgbClr val="FFFFFF"/>
                  </a:solidFill>
                  <a:effectLst/>
                  <a:latin typeface="Calibri" pitchFamily="34" charset="0"/>
                </a:rPr>
                <a:t>11</a:t>
              </a:r>
              <a:endParaRPr kumimoji="0" lang="ru-RU" sz="1800" b="0" i="0" u="none" strike="noStrike" cap="none" normalizeH="0" baseline="0" smtClean="0">
                <a:ln>
                  <a:noFill/>
                </a:ln>
                <a:solidFill>
                  <a:schemeClr val="tx1"/>
                </a:solidFill>
                <a:effectLst/>
                <a:latin typeface="Arial" pitchFamily="34" charset="0"/>
              </a:endParaRPr>
            </a:p>
          </p:txBody>
        </p:sp>
        <p:sp>
          <p:nvSpPr>
            <p:cNvPr id="34842" name="Text Box 26"/>
            <p:cNvSpPr txBox="1">
              <a:spLocks noChangeArrowheads="1"/>
            </p:cNvSpPr>
            <p:nvPr/>
          </p:nvSpPr>
          <p:spPr bwMode="auto">
            <a:xfrm>
              <a:off x="9500" y="3890"/>
              <a:ext cx="640" cy="4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400" b="1" i="0" u="none" strike="noStrike" cap="none" normalizeH="0" baseline="0" smtClean="0">
                  <a:ln>
                    <a:noFill/>
                  </a:ln>
                  <a:solidFill>
                    <a:schemeClr val="tx1"/>
                  </a:solidFill>
                  <a:effectLst/>
                  <a:latin typeface="Calibri" pitchFamily="34" charset="0"/>
                </a:rPr>
                <a:t>12</a:t>
              </a:r>
              <a:endParaRPr kumimoji="0" lang="ru-RU" sz="1800" b="0" i="0" u="none" strike="noStrike" cap="none" normalizeH="0" baseline="0" smtClean="0">
                <a:ln>
                  <a:noFill/>
                </a:ln>
                <a:solidFill>
                  <a:schemeClr val="tx1"/>
                </a:solidFill>
                <a:effectLst/>
                <a:latin typeface="Arial" pitchFamily="34" charset="0"/>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8229600" cy="1296144"/>
          </a:xfrm>
        </p:spPr>
        <p:txBody>
          <a:bodyPr>
            <a:normAutofit fontScale="90000"/>
          </a:bodyPr>
          <a:lstStyle/>
          <a:p>
            <a:r>
              <a:rPr lang="ru-RU" dirty="0" err="1" smtClean="0"/>
              <a:t>Криоаппарат</a:t>
            </a:r>
            <a:r>
              <a:rPr lang="ru-RU" dirty="0" smtClean="0"/>
              <a:t> КРИО-01 «</a:t>
            </a:r>
            <a:r>
              <a:rPr lang="ru-RU" dirty="0" err="1" smtClean="0"/>
              <a:t>Еламед</a:t>
            </a:r>
            <a:r>
              <a:rPr lang="ru-RU" dirty="0" smtClean="0"/>
              <a:t>».</a:t>
            </a:r>
            <a:br>
              <a:rPr lang="ru-RU" dirty="0" smtClean="0"/>
            </a:br>
            <a:r>
              <a:rPr lang="ru-RU" dirty="0" smtClean="0"/>
              <a:t>Области применения.</a:t>
            </a:r>
            <a:endParaRPr lang="ru-RU" dirty="0"/>
          </a:p>
        </p:txBody>
      </p:sp>
      <p:sp>
        <p:nvSpPr>
          <p:cNvPr id="3" name="Содержимое 2"/>
          <p:cNvSpPr>
            <a:spLocks noGrp="1"/>
          </p:cNvSpPr>
          <p:nvPr>
            <p:ph idx="1"/>
          </p:nvPr>
        </p:nvSpPr>
        <p:spPr>
          <a:xfrm>
            <a:off x="683568" y="1700808"/>
            <a:ext cx="7272808" cy="4824536"/>
          </a:xfrm>
        </p:spPr>
        <p:txBody>
          <a:bodyPr/>
          <a:lstStyle/>
          <a:p>
            <a:r>
              <a:rPr lang="ru-RU" dirty="0" smtClean="0"/>
              <a:t>- онкология;</a:t>
            </a:r>
          </a:p>
          <a:p>
            <a:r>
              <a:rPr lang="ru-RU" dirty="0" smtClean="0"/>
              <a:t>- общая хирургия;</a:t>
            </a:r>
          </a:p>
          <a:p>
            <a:r>
              <a:rPr lang="ru-RU" dirty="0" smtClean="0"/>
              <a:t>- гинекология;</a:t>
            </a:r>
          </a:p>
          <a:p>
            <a:r>
              <a:rPr lang="ru-RU" dirty="0" smtClean="0"/>
              <a:t>- проктология;</a:t>
            </a:r>
          </a:p>
          <a:p>
            <a:r>
              <a:rPr lang="ru-RU" dirty="0" smtClean="0"/>
              <a:t>- лапароскопия;</a:t>
            </a:r>
          </a:p>
          <a:p>
            <a:r>
              <a:rPr lang="ru-RU" dirty="0" smtClean="0"/>
              <a:t>- дерматология;</a:t>
            </a:r>
          </a:p>
          <a:p>
            <a:r>
              <a:rPr lang="ru-RU" dirty="0" smtClean="0"/>
              <a:t>- травматология; </a:t>
            </a:r>
          </a:p>
          <a:p>
            <a:r>
              <a:rPr lang="ru-RU" dirty="0" smtClean="0"/>
              <a:t>- косметология.</a:t>
            </a:r>
          </a:p>
          <a:p>
            <a:pPr>
              <a:buNone/>
            </a:pPr>
            <a:endParaRPr lang="ru-R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052736"/>
          </a:xfrm>
        </p:spPr>
        <p:txBody>
          <a:bodyPr>
            <a:normAutofit/>
          </a:bodyPr>
          <a:lstStyle/>
          <a:p>
            <a:r>
              <a:rPr lang="ru-RU" sz="2400" dirty="0" smtClean="0"/>
              <a:t>Аппарат  обеспечивает проведение следующих локальных воздействий на биологическую ткань при задании режимов работы:</a:t>
            </a:r>
            <a:endParaRPr lang="ru-RU" sz="2400" dirty="0"/>
          </a:p>
        </p:txBody>
      </p:sp>
      <p:sp>
        <p:nvSpPr>
          <p:cNvPr id="3" name="Содержимое 2"/>
          <p:cNvSpPr>
            <a:spLocks noGrp="1"/>
          </p:cNvSpPr>
          <p:nvPr>
            <p:ph idx="1"/>
          </p:nvPr>
        </p:nvSpPr>
        <p:spPr>
          <a:xfrm>
            <a:off x="0" y="980728"/>
            <a:ext cx="9144000" cy="5877272"/>
          </a:xfrm>
        </p:spPr>
        <p:txBody>
          <a:bodyPr>
            <a:normAutofit fontScale="92500" lnSpcReduction="20000"/>
          </a:bodyPr>
          <a:lstStyle/>
          <a:p>
            <a:pPr algn="just"/>
            <a:r>
              <a:rPr lang="ru-RU" dirty="0" smtClean="0"/>
              <a:t>контактное (</a:t>
            </a:r>
            <a:r>
              <a:rPr lang="ru-RU" dirty="0" err="1" smtClean="0"/>
              <a:t>аппликаторное</a:t>
            </a:r>
            <a:r>
              <a:rPr lang="ru-RU" dirty="0" smtClean="0"/>
              <a:t>) замораживание – режим «ДЕСТРУКЦИЯ»,</a:t>
            </a:r>
          </a:p>
          <a:p>
            <a:pPr algn="just"/>
            <a:r>
              <a:rPr lang="ru-RU" dirty="0" smtClean="0"/>
              <a:t>пенетрационное замораживание – режим «ПЕНЕТРАЦИЯ»,</a:t>
            </a:r>
          </a:p>
          <a:p>
            <a:pPr algn="just"/>
            <a:r>
              <a:rPr lang="ru-RU" dirty="0" smtClean="0"/>
              <a:t>замораживание методом </a:t>
            </a:r>
            <a:r>
              <a:rPr lang="ru-RU" dirty="0" err="1" smtClean="0"/>
              <a:t>криоорошения</a:t>
            </a:r>
            <a:r>
              <a:rPr lang="ru-RU" dirty="0" smtClean="0"/>
              <a:t> – режим «ОРОШЕНИЕ»,</a:t>
            </a:r>
          </a:p>
          <a:p>
            <a:pPr algn="just"/>
            <a:r>
              <a:rPr lang="ru-RU" dirty="0" smtClean="0"/>
              <a:t>охлаждение методом непрерывного или прерывистого обдува низкотемпературной </a:t>
            </a:r>
            <a:r>
              <a:rPr lang="ru-RU" dirty="0" err="1" smtClean="0"/>
              <a:t>бескапельной</a:t>
            </a:r>
            <a:r>
              <a:rPr lang="ru-RU" dirty="0" smtClean="0"/>
              <a:t> струей паров </a:t>
            </a:r>
            <a:r>
              <a:rPr lang="ru-RU" dirty="0" err="1" smtClean="0"/>
              <a:t>криоагента</a:t>
            </a:r>
            <a:r>
              <a:rPr lang="ru-RU" dirty="0" smtClean="0"/>
              <a:t>  – режим, соответственно, «ОБДУВ» и «ОБДУВ ИМП.»,</a:t>
            </a:r>
          </a:p>
          <a:p>
            <a:pPr algn="just"/>
            <a:r>
              <a:rPr lang="ru-RU" dirty="0" smtClean="0"/>
              <a:t>контактное (</a:t>
            </a:r>
            <a:r>
              <a:rPr lang="ru-RU" dirty="0" err="1" smtClean="0"/>
              <a:t>аппликаторное</a:t>
            </a:r>
            <a:r>
              <a:rPr lang="ru-RU" dirty="0" smtClean="0"/>
              <a:t>) охлаждение – режим «ГИПОТЕРМИЯ»,</a:t>
            </a:r>
          </a:p>
          <a:p>
            <a:pPr algn="just"/>
            <a:r>
              <a:rPr lang="ru-RU" dirty="0" smtClean="0"/>
              <a:t>контактное (</a:t>
            </a:r>
            <a:r>
              <a:rPr lang="ru-RU" dirty="0" err="1" smtClean="0"/>
              <a:t>аппликаторное</a:t>
            </a:r>
            <a:r>
              <a:rPr lang="ru-RU" dirty="0" smtClean="0"/>
              <a:t>) замораживание – режим «ГИНЕКОЛОГИЯ»</a:t>
            </a:r>
            <a:endParaRPr lang="ru-RU"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562074"/>
          </a:xfrm>
        </p:spPr>
        <p:txBody>
          <a:bodyPr>
            <a:normAutofit fontScale="90000"/>
          </a:bodyPr>
          <a:lstStyle/>
          <a:p>
            <a:r>
              <a:rPr lang="ru-RU" dirty="0" smtClean="0"/>
              <a:t>Блок-схема </a:t>
            </a:r>
            <a:r>
              <a:rPr lang="ru-RU" dirty="0" err="1" smtClean="0"/>
              <a:t>криодеструктора</a:t>
            </a:r>
            <a:r>
              <a:rPr lang="ru-RU" dirty="0" smtClean="0"/>
              <a:t>.</a:t>
            </a:r>
            <a:endParaRPr lang="ru-RU" dirty="0"/>
          </a:p>
        </p:txBody>
      </p:sp>
      <p:pic>
        <p:nvPicPr>
          <p:cNvPr id="4" name="Содержимое 3"/>
          <p:cNvPicPr>
            <a:picLocks noGrp="1"/>
          </p:cNvPicPr>
          <p:nvPr>
            <p:ph idx="1"/>
          </p:nvPr>
        </p:nvPicPr>
        <p:blipFill>
          <a:blip r:embed="rId3" cstate="print"/>
          <a:srcRect l="951" t="1133" b="12730"/>
          <a:stretch>
            <a:fillRect/>
          </a:stretch>
        </p:blipFill>
        <p:spPr bwMode="auto">
          <a:xfrm>
            <a:off x="251520" y="980728"/>
            <a:ext cx="8568952" cy="56886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490066"/>
          </a:xfrm>
        </p:spPr>
        <p:txBody>
          <a:bodyPr>
            <a:noAutofit/>
          </a:bodyPr>
          <a:lstStyle/>
          <a:p>
            <a:r>
              <a:rPr lang="ru-RU" sz="2800" dirty="0" smtClean="0"/>
              <a:t>Структурная схема каналов управления </a:t>
            </a:r>
            <a:r>
              <a:rPr lang="ru-RU" sz="2800" dirty="0" err="1" smtClean="0"/>
              <a:t>криоаппарата</a:t>
            </a:r>
            <a:r>
              <a:rPr lang="ru-RU" sz="2800" dirty="0" smtClean="0"/>
              <a:t>.</a:t>
            </a:r>
            <a:endParaRPr lang="ru-RU" sz="2800" dirty="0"/>
          </a:p>
        </p:txBody>
      </p:sp>
      <p:pic>
        <p:nvPicPr>
          <p:cNvPr id="4" name="Содержимое 3"/>
          <p:cNvPicPr>
            <a:picLocks noGrp="1"/>
          </p:cNvPicPr>
          <p:nvPr>
            <p:ph idx="1"/>
          </p:nvPr>
        </p:nvPicPr>
        <p:blipFill>
          <a:blip r:embed="rId3" cstate="print"/>
          <a:srcRect l="1243" b="7524"/>
          <a:stretch>
            <a:fillRect/>
          </a:stretch>
        </p:blipFill>
        <p:spPr bwMode="auto">
          <a:xfrm>
            <a:off x="1403648" y="548680"/>
            <a:ext cx="5760640"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620688"/>
          </a:xfrm>
        </p:spPr>
        <p:txBody>
          <a:bodyPr>
            <a:normAutofit fontScale="90000"/>
          </a:bodyPr>
          <a:lstStyle/>
          <a:p>
            <a:r>
              <a:rPr lang="ru-RU" dirty="0" smtClean="0"/>
              <a:t>Постановка задачи.</a:t>
            </a:r>
            <a:endParaRPr lang="ru-RU" dirty="0"/>
          </a:p>
        </p:txBody>
      </p:sp>
      <p:sp>
        <p:nvSpPr>
          <p:cNvPr id="3" name="Содержимое 2"/>
          <p:cNvSpPr>
            <a:spLocks noGrp="1"/>
          </p:cNvSpPr>
          <p:nvPr>
            <p:ph idx="1"/>
          </p:nvPr>
        </p:nvSpPr>
        <p:spPr>
          <a:xfrm>
            <a:off x="0" y="836712"/>
            <a:ext cx="9144000" cy="6021288"/>
          </a:xfrm>
        </p:spPr>
        <p:txBody>
          <a:bodyPr>
            <a:normAutofit fontScale="85000" lnSpcReduction="10000"/>
          </a:bodyPr>
          <a:lstStyle/>
          <a:p>
            <a:pPr algn="just"/>
            <a:r>
              <a:rPr lang="ru-RU" dirty="0" smtClean="0"/>
              <a:t>      </a:t>
            </a:r>
            <a:r>
              <a:rPr lang="ru-RU" dirty="0" err="1" smtClean="0"/>
              <a:t>Криомедицинское</a:t>
            </a:r>
            <a:r>
              <a:rPr lang="ru-RU" dirty="0" smtClean="0"/>
              <a:t> лечение, очевидно, прочно вошло в медицинскую практику в развитых странах. Целесообразно эту технику использовать и на борту  будущего межпланетного корабля для лечения астронавтов от большого списка возможных заболеваний в длительных полётах. Возникает задача адаптации оборудования, которое используется на земле, для использования в космосе.  Поэтому основной задачей дипломного проекта является модернизация конкретного криохирургического аппарата. </a:t>
            </a:r>
          </a:p>
          <a:p>
            <a:pPr algn="just"/>
            <a:r>
              <a:rPr lang="ru-RU" dirty="0" smtClean="0"/>
              <a:t>        Так же требуется создать прототип системы планирования для </a:t>
            </a:r>
            <a:r>
              <a:rPr lang="ru-RU" dirty="0" err="1" smtClean="0"/>
              <a:t>криоопераций</a:t>
            </a:r>
            <a:r>
              <a:rPr lang="ru-RU" dirty="0" smtClean="0"/>
              <a:t>, который будет опробован в ближайшее время в медицинской практике, поскольку за развитием программного обеспечения в этой области будущее современной </a:t>
            </a:r>
            <a:r>
              <a:rPr lang="ru-RU" dirty="0" err="1" smtClean="0"/>
              <a:t>криомедицины</a:t>
            </a:r>
            <a:r>
              <a:rPr lang="ru-RU" dirty="0" smtClean="0"/>
              <a:t>.</a:t>
            </a:r>
            <a:endParaRPr lang="ru-R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562074"/>
          </a:xfrm>
        </p:spPr>
        <p:txBody>
          <a:bodyPr>
            <a:normAutofit fontScale="90000"/>
          </a:bodyPr>
          <a:lstStyle/>
          <a:p>
            <a:r>
              <a:rPr lang="ru-RU" dirty="0" smtClean="0"/>
              <a:t>Общее уравнение </a:t>
            </a:r>
            <a:r>
              <a:rPr lang="ru-RU" dirty="0" err="1" smtClean="0"/>
              <a:t>биотепла</a:t>
            </a:r>
            <a:r>
              <a:rPr lang="ru-RU" dirty="0" smtClean="0"/>
              <a:t>.</a:t>
            </a:r>
            <a:endParaRPr lang="ru-RU" dirty="0"/>
          </a:p>
        </p:txBody>
      </p:sp>
      <p:sp>
        <p:nvSpPr>
          <p:cNvPr id="3" name="Содержимое 2"/>
          <p:cNvSpPr>
            <a:spLocks noGrp="1"/>
          </p:cNvSpPr>
          <p:nvPr>
            <p:ph idx="1"/>
          </p:nvPr>
        </p:nvSpPr>
        <p:spPr>
          <a:xfrm>
            <a:off x="0" y="692696"/>
            <a:ext cx="9144000" cy="6165304"/>
          </a:xfrm>
        </p:spPr>
        <p:txBody>
          <a:bodyPr/>
          <a:lstStyle/>
          <a:p>
            <a:pPr>
              <a:buNone/>
            </a:pPr>
            <a:endParaRPr lang="ru-RU" dirty="0" smtClean="0"/>
          </a:p>
          <a:p>
            <a:pPr>
              <a:buNone/>
            </a:pPr>
            <a:endParaRPr lang="ru-RU" dirty="0" smtClean="0"/>
          </a:p>
          <a:p>
            <a:pPr>
              <a:buNone/>
            </a:pPr>
            <a:r>
              <a:rPr lang="ru-RU" dirty="0" smtClean="0"/>
              <a:t>С граничными и начальными условиями такими:</a:t>
            </a:r>
          </a:p>
          <a:p>
            <a:pPr>
              <a:buNone/>
            </a:pPr>
            <a:endParaRPr lang="ru-RU" dirty="0" smtClean="0"/>
          </a:p>
          <a:p>
            <a:pPr>
              <a:buNone/>
            </a:pPr>
            <a:endParaRPr lang="ru-RU" dirty="0" smtClean="0"/>
          </a:p>
          <a:p>
            <a:pPr>
              <a:buNone/>
            </a:pPr>
            <a:endParaRPr lang="ru-RU" dirty="0" smtClean="0"/>
          </a:p>
          <a:p>
            <a:pPr>
              <a:buNone/>
            </a:pPr>
            <a:endParaRPr lang="ru-RU" dirty="0" smtClean="0"/>
          </a:p>
          <a:p>
            <a:pPr>
              <a:buNone/>
            </a:pPr>
            <a:endParaRPr lang="ru-RU" dirty="0" smtClean="0"/>
          </a:p>
        </p:txBody>
      </p:sp>
      <p:pic>
        <p:nvPicPr>
          <p:cNvPr id="35842" name="Picture 2" descr="J:\Documents and Settings\Admin\Мои документы\основное уравнение.JPG"/>
          <p:cNvPicPr>
            <a:picLocks noChangeAspect="1" noChangeArrowheads="1"/>
          </p:cNvPicPr>
          <p:nvPr/>
        </p:nvPicPr>
        <p:blipFill>
          <a:blip r:embed="rId3" cstate="print"/>
          <a:srcRect/>
          <a:stretch>
            <a:fillRect/>
          </a:stretch>
        </p:blipFill>
        <p:spPr bwMode="auto">
          <a:xfrm>
            <a:off x="179512" y="836712"/>
            <a:ext cx="8710697" cy="932532"/>
          </a:xfrm>
          <a:prstGeom prst="rect">
            <a:avLst/>
          </a:prstGeom>
          <a:noFill/>
        </p:spPr>
      </p:pic>
      <p:pic>
        <p:nvPicPr>
          <p:cNvPr id="35843" name="Picture 3" descr="J:\Documents and Settings\Admin\Мои документы\условие Стефана.JPG"/>
          <p:cNvPicPr>
            <a:picLocks noChangeAspect="1" noChangeArrowheads="1"/>
          </p:cNvPicPr>
          <p:nvPr/>
        </p:nvPicPr>
        <p:blipFill>
          <a:blip r:embed="rId4" cstate="print"/>
          <a:srcRect/>
          <a:stretch>
            <a:fillRect/>
          </a:stretch>
        </p:blipFill>
        <p:spPr bwMode="auto">
          <a:xfrm>
            <a:off x="321518" y="2492896"/>
            <a:ext cx="8642970" cy="237626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229600" cy="404664"/>
          </a:xfrm>
        </p:spPr>
        <p:txBody>
          <a:bodyPr>
            <a:normAutofit fontScale="90000"/>
          </a:bodyPr>
          <a:lstStyle/>
          <a:p>
            <a:r>
              <a:rPr lang="ru-RU" dirty="0" smtClean="0"/>
              <a:t>Виды решений.</a:t>
            </a:r>
            <a:endParaRPr lang="ru-RU" dirty="0"/>
          </a:p>
        </p:txBody>
      </p:sp>
      <p:sp>
        <p:nvSpPr>
          <p:cNvPr id="3" name="Содержимое 2"/>
          <p:cNvSpPr>
            <a:spLocks noGrp="1"/>
          </p:cNvSpPr>
          <p:nvPr>
            <p:ph idx="1"/>
          </p:nvPr>
        </p:nvSpPr>
        <p:spPr>
          <a:xfrm>
            <a:off x="0" y="620688"/>
            <a:ext cx="9144000" cy="6237312"/>
          </a:xfrm>
        </p:spPr>
        <p:txBody>
          <a:bodyPr>
            <a:normAutofit fontScale="70000" lnSpcReduction="20000"/>
          </a:bodyPr>
          <a:lstStyle/>
          <a:p>
            <a:pPr algn="just"/>
            <a:r>
              <a:rPr lang="ru-RU" dirty="0" smtClean="0"/>
              <a:t>     Точные решения одномерного уравнения теплообмена в тканях для многоблочной области для постоянных теплофизических свойств получены в декартовых, сферических и  цилиндрических координат;  случай нестационарных источников  и нестационарных граничных условий тоже был рассмотрен, даже для синусоидального во времени теплового потока для полуплоскости; решение в виде рядов для двумерной задачи о паре сосудов в ограниченной области рассматривалось.</a:t>
            </a:r>
          </a:p>
          <a:p>
            <a:pPr algn="just"/>
            <a:r>
              <a:rPr lang="ru-RU" dirty="0" smtClean="0"/>
              <a:t>      Метод конечных разностей использовался для определения двумерного поля температур около </a:t>
            </a:r>
            <a:r>
              <a:rPr lang="ru-RU" dirty="0" err="1" smtClean="0"/>
              <a:t>криозонда</a:t>
            </a:r>
            <a:r>
              <a:rPr lang="ru-RU" dirty="0" smtClean="0"/>
              <a:t>. Был описан метод граничных элементов, примененный для расчета поля температуры в двух - и </a:t>
            </a:r>
            <a:r>
              <a:rPr lang="ru-RU" dirty="0" err="1" smtClean="0"/>
              <a:t>трехзондовой</a:t>
            </a:r>
            <a:r>
              <a:rPr lang="ru-RU" dirty="0" smtClean="0"/>
              <a:t> системе. Метод конечных элементов использовался для двумерного расчета теплообмена и метод конечных объемов на неструктурированных треугольных сетках. </a:t>
            </a:r>
            <a:r>
              <a:rPr lang="ru-RU" dirty="0" err="1" smtClean="0"/>
              <a:t>Осесимметричная</a:t>
            </a:r>
            <a:r>
              <a:rPr lang="ru-RU" dirty="0" smtClean="0"/>
              <a:t> задача о формировании ледяного шара вокруг одиночного </a:t>
            </a:r>
            <a:r>
              <a:rPr lang="ru-RU" dirty="0" err="1" smtClean="0"/>
              <a:t>криозонда</a:t>
            </a:r>
            <a:r>
              <a:rPr lang="ru-RU" dirty="0" smtClean="0"/>
              <a:t> решалась методом конечных элементов в трехмерной постановке в декартовых координатах. </a:t>
            </a:r>
          </a:p>
          <a:p>
            <a:pPr algn="just"/>
            <a:r>
              <a:rPr lang="ru-RU" dirty="0" smtClean="0"/>
              <a:t>  Использовалась анизотропная адаптация неструктурированной сетки.</a:t>
            </a:r>
          </a:p>
          <a:p>
            <a:pPr algn="just"/>
            <a:r>
              <a:rPr lang="ru-RU" dirty="0" smtClean="0"/>
              <a:t>Линеаризованные уравнения решались методом </a:t>
            </a:r>
            <a:r>
              <a:rPr lang="en-US" dirty="0" smtClean="0"/>
              <a:t>GMRES</a:t>
            </a:r>
            <a:r>
              <a:rPr lang="ru-RU" dirty="0" smtClean="0"/>
              <a:t> из библиотеки </a:t>
            </a:r>
            <a:r>
              <a:rPr lang="en-US" dirty="0" smtClean="0"/>
              <a:t>PETSC</a:t>
            </a:r>
            <a:r>
              <a:rPr lang="ru-RU" dirty="0" smtClean="0"/>
              <a:t> с </a:t>
            </a:r>
            <a:r>
              <a:rPr lang="ru-RU" dirty="0" err="1" smtClean="0"/>
              <a:t>предобусловливанием</a:t>
            </a:r>
            <a:r>
              <a:rPr lang="ru-RU" dirty="0" smtClean="0"/>
              <a:t> </a:t>
            </a:r>
            <a:r>
              <a:rPr lang="ru-RU" dirty="0" err="1" smtClean="0"/>
              <a:t>с</a:t>
            </a:r>
            <a:r>
              <a:rPr lang="ru-RU" dirty="0" smtClean="0"/>
              <a:t> помощью метода неполной факторизации </a:t>
            </a:r>
            <a:r>
              <a:rPr lang="en-US" dirty="0" smtClean="0"/>
              <a:t>ILU</a:t>
            </a:r>
            <a:r>
              <a:rPr lang="ru-RU" dirty="0" smtClean="0"/>
              <a:t>.</a:t>
            </a:r>
            <a:endParaRPr lang="ru-R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634082"/>
          </a:xfrm>
        </p:spPr>
        <p:txBody>
          <a:bodyPr>
            <a:normAutofit fontScale="90000"/>
          </a:bodyPr>
          <a:lstStyle/>
          <a:p>
            <a:r>
              <a:rPr lang="ru-RU" dirty="0" smtClean="0"/>
              <a:t>Определение зоны некроза.</a:t>
            </a:r>
            <a:endParaRPr lang="ru-RU" dirty="0"/>
          </a:p>
        </p:txBody>
      </p:sp>
      <p:sp>
        <p:nvSpPr>
          <p:cNvPr id="3" name="Содержимое 2"/>
          <p:cNvSpPr>
            <a:spLocks noGrp="1"/>
          </p:cNvSpPr>
          <p:nvPr>
            <p:ph idx="1"/>
          </p:nvPr>
        </p:nvSpPr>
        <p:spPr>
          <a:xfrm>
            <a:off x="0" y="1412776"/>
            <a:ext cx="9144000" cy="5445224"/>
          </a:xfrm>
        </p:spPr>
        <p:txBody>
          <a:bodyPr>
            <a:normAutofit/>
          </a:bodyPr>
          <a:lstStyle/>
          <a:p>
            <a:r>
              <a:rPr lang="ru-RU" sz="3600" b="1" dirty="0" smtClean="0"/>
              <a:t>минимальная температура, обеспечивающая деструкцию клеток,</a:t>
            </a:r>
          </a:p>
          <a:p>
            <a:r>
              <a:rPr lang="ru-RU" sz="3600" b="1" dirty="0" smtClean="0"/>
              <a:t>"индекс экспозиции замораживания", </a:t>
            </a:r>
          </a:p>
          <a:p>
            <a:r>
              <a:rPr lang="ru-RU" sz="3600" b="1" dirty="0" smtClean="0"/>
              <a:t>температура  фазового перехода.</a:t>
            </a:r>
            <a:endParaRPr lang="ru-RU" sz="36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179388" y="188913"/>
            <a:ext cx="4968875" cy="1439862"/>
          </a:xfrm>
        </p:spPr>
        <p:txBody>
          <a:bodyPr>
            <a:normAutofit fontScale="90000"/>
          </a:bodyPr>
          <a:lstStyle/>
          <a:p>
            <a:r>
              <a:rPr lang="ru-RU" sz="1800" b="1" dirty="0">
                <a:latin typeface="Roman" pitchFamily="18" charset="0"/>
              </a:rPr>
              <a:t>ФОРМИРОВАНИЕ ЗОНЫ ЗАМОРАЖИВАНИЯ  </a:t>
            </a:r>
            <a:br>
              <a:rPr lang="ru-RU" sz="1800" b="1" dirty="0">
                <a:latin typeface="Roman" pitchFamily="18" charset="0"/>
              </a:rPr>
            </a:br>
            <a:r>
              <a:rPr lang="ru-RU" sz="1800" b="1" dirty="0">
                <a:latin typeface="Roman" pitchFamily="18" charset="0"/>
              </a:rPr>
              <a:t>В ТКАНИ ЗАВИСИМОСТИ  ОТ </a:t>
            </a:r>
            <a:br>
              <a:rPr lang="ru-RU" sz="1800" b="1" dirty="0">
                <a:latin typeface="Roman" pitchFamily="18" charset="0"/>
              </a:rPr>
            </a:br>
            <a:r>
              <a:rPr lang="ru-RU" sz="1800" b="1" dirty="0">
                <a:latin typeface="Roman" pitchFamily="18" charset="0"/>
              </a:rPr>
              <a:t>СКОРОСТИ  И  ТЕМПЕРАТУРЫ  ПРОЦЕССА</a:t>
            </a:r>
          </a:p>
        </p:txBody>
      </p:sp>
      <p:grpSp>
        <p:nvGrpSpPr>
          <p:cNvPr id="5" name="Group 3"/>
          <p:cNvGrpSpPr>
            <a:grpSpLocks/>
          </p:cNvGrpSpPr>
          <p:nvPr/>
        </p:nvGrpSpPr>
        <p:grpSpPr bwMode="auto">
          <a:xfrm>
            <a:off x="5148263" y="188913"/>
            <a:ext cx="3995737" cy="6553200"/>
            <a:chOff x="3742" y="1071"/>
            <a:chExt cx="2018" cy="3176"/>
          </a:xfrm>
        </p:grpSpPr>
        <p:pic>
          <p:nvPicPr>
            <p:cNvPr id="6" name="Picture 4" descr="исто"/>
            <p:cNvPicPr>
              <a:picLocks noChangeAspect="1" noChangeArrowheads="1"/>
            </p:cNvPicPr>
            <p:nvPr/>
          </p:nvPicPr>
          <p:blipFill>
            <a:blip r:embed="rId3" cstate="print"/>
            <a:srcRect/>
            <a:stretch>
              <a:fillRect/>
            </a:stretch>
          </p:blipFill>
          <p:spPr bwMode="auto">
            <a:xfrm>
              <a:off x="3742" y="1117"/>
              <a:ext cx="1814" cy="3130"/>
            </a:xfrm>
            <a:prstGeom prst="rect">
              <a:avLst/>
            </a:prstGeom>
            <a:noFill/>
            <a:ln w="9525">
              <a:solidFill>
                <a:srgbClr val="FF0000"/>
              </a:solidFill>
              <a:miter lim="800000"/>
              <a:headEnd/>
              <a:tailEnd/>
            </a:ln>
            <a:effectLst/>
          </p:spPr>
        </p:pic>
        <p:sp>
          <p:nvSpPr>
            <p:cNvPr id="7" name="Text Box 5"/>
            <p:cNvSpPr txBox="1">
              <a:spLocks noChangeArrowheads="1"/>
            </p:cNvSpPr>
            <p:nvPr/>
          </p:nvSpPr>
          <p:spPr bwMode="auto">
            <a:xfrm>
              <a:off x="5148" y="1071"/>
              <a:ext cx="612" cy="492"/>
            </a:xfrm>
            <a:prstGeom prst="rect">
              <a:avLst/>
            </a:prstGeom>
            <a:solidFill>
              <a:schemeClr val="bg1"/>
            </a:solidFill>
            <a:ln w="9525">
              <a:solidFill>
                <a:srgbClr val="FF0000"/>
              </a:solidFill>
              <a:miter lim="800000"/>
              <a:headEnd/>
              <a:tailEnd/>
            </a:ln>
            <a:effectLst/>
          </p:spPr>
          <p:txBody>
            <a:bodyPr>
              <a:spAutoFit/>
            </a:bodyPr>
            <a:lstStyle/>
            <a:p>
              <a:pPr algn="ctr"/>
              <a:r>
                <a:rPr lang="ru-RU" sz="1000">
                  <a:solidFill>
                    <a:srgbClr val="000066"/>
                  </a:solidFill>
                  <a:latin typeface="Roman" pitchFamily="18" charset="0"/>
                </a:rPr>
                <a:t>На глубине </a:t>
              </a:r>
            </a:p>
            <a:p>
              <a:pPr algn="ctr"/>
              <a:r>
                <a:rPr lang="ru-RU" sz="1000">
                  <a:solidFill>
                    <a:srgbClr val="000066"/>
                  </a:solidFill>
                  <a:latin typeface="Roman" pitchFamily="18" charset="0"/>
                </a:rPr>
                <a:t>300-400 мкм: разрывы </a:t>
              </a:r>
            </a:p>
            <a:p>
              <a:pPr algn="ctr"/>
              <a:r>
                <a:rPr lang="ru-RU" sz="1000">
                  <a:solidFill>
                    <a:srgbClr val="000066"/>
                  </a:solidFill>
                  <a:latin typeface="Roman" pitchFamily="18" charset="0"/>
                </a:rPr>
                <a:t>ткани, </a:t>
              </a:r>
            </a:p>
            <a:p>
              <a:pPr algn="ctr"/>
              <a:r>
                <a:rPr lang="ru-RU" sz="1000">
                  <a:solidFill>
                    <a:srgbClr val="000066"/>
                  </a:solidFill>
                  <a:latin typeface="Roman" pitchFamily="18" charset="0"/>
                </a:rPr>
                <a:t>некроз клеток</a:t>
              </a:r>
            </a:p>
            <a:p>
              <a:pPr algn="ctr"/>
              <a:r>
                <a:rPr lang="ru-RU" sz="1000">
                  <a:solidFill>
                    <a:srgbClr val="000066"/>
                  </a:solidFill>
                  <a:latin typeface="Roman" pitchFamily="18" charset="0"/>
                </a:rPr>
                <a:t> и сосудов</a:t>
              </a:r>
            </a:p>
          </p:txBody>
        </p:sp>
        <p:sp>
          <p:nvSpPr>
            <p:cNvPr id="8" name="Text Box 6"/>
            <p:cNvSpPr txBox="1">
              <a:spLocks noChangeArrowheads="1"/>
            </p:cNvSpPr>
            <p:nvPr/>
          </p:nvSpPr>
          <p:spPr bwMode="auto">
            <a:xfrm>
              <a:off x="5103" y="3319"/>
              <a:ext cx="635" cy="640"/>
            </a:xfrm>
            <a:prstGeom prst="rect">
              <a:avLst/>
            </a:prstGeom>
            <a:solidFill>
              <a:schemeClr val="bg1"/>
            </a:solidFill>
            <a:ln w="9525">
              <a:solidFill>
                <a:srgbClr val="FF0000"/>
              </a:solidFill>
              <a:miter lim="800000"/>
              <a:headEnd/>
              <a:tailEnd/>
            </a:ln>
            <a:effectLst/>
          </p:spPr>
          <p:txBody>
            <a:bodyPr>
              <a:spAutoFit/>
            </a:bodyPr>
            <a:lstStyle/>
            <a:p>
              <a:pPr algn="ctr"/>
              <a:r>
                <a:rPr lang="ru-RU" sz="1000">
                  <a:solidFill>
                    <a:srgbClr val="000066"/>
                  </a:solidFill>
                  <a:latin typeface="Roman" pitchFamily="18" charset="0"/>
                </a:rPr>
                <a:t>На глубине </a:t>
              </a:r>
            </a:p>
            <a:p>
              <a:pPr algn="ctr"/>
              <a:r>
                <a:rPr lang="ru-RU" sz="1000">
                  <a:solidFill>
                    <a:srgbClr val="000066"/>
                  </a:solidFill>
                  <a:latin typeface="Roman" pitchFamily="18" charset="0"/>
                </a:rPr>
                <a:t>0,4-10 мм: вакуольная дистрофия клеток, разрывы и тромбозы кровеносных </a:t>
              </a:r>
            </a:p>
            <a:p>
              <a:pPr algn="ctr"/>
              <a:r>
                <a:rPr lang="ru-RU" sz="1000">
                  <a:solidFill>
                    <a:srgbClr val="000066"/>
                  </a:solidFill>
                  <a:latin typeface="Roman" pitchFamily="18" charset="0"/>
                </a:rPr>
                <a:t>сосудов</a:t>
              </a:r>
            </a:p>
          </p:txBody>
        </p:sp>
        <p:sp>
          <p:nvSpPr>
            <p:cNvPr id="9" name="Text Box 7"/>
            <p:cNvSpPr txBox="1">
              <a:spLocks noChangeArrowheads="1"/>
            </p:cNvSpPr>
            <p:nvPr/>
          </p:nvSpPr>
          <p:spPr bwMode="auto">
            <a:xfrm>
              <a:off x="3787" y="1117"/>
              <a:ext cx="447" cy="197"/>
            </a:xfrm>
            <a:prstGeom prst="rect">
              <a:avLst/>
            </a:prstGeom>
            <a:solidFill>
              <a:schemeClr val="bg1"/>
            </a:solidFill>
            <a:ln w="9525">
              <a:solidFill>
                <a:srgbClr val="FF0000"/>
              </a:solidFill>
              <a:miter lim="800000"/>
              <a:headEnd/>
              <a:tailEnd/>
            </a:ln>
            <a:effectLst/>
          </p:spPr>
          <p:txBody>
            <a:bodyPr wrap="none">
              <a:spAutoFit/>
            </a:bodyPr>
            <a:lstStyle/>
            <a:p>
              <a:r>
                <a:rPr lang="ru-RU" sz="2000">
                  <a:solidFill>
                    <a:srgbClr val="000066"/>
                  </a:solidFill>
                </a:rPr>
                <a:t>1 зона</a:t>
              </a:r>
            </a:p>
          </p:txBody>
        </p:sp>
        <p:sp>
          <p:nvSpPr>
            <p:cNvPr id="10" name="Text Box 8"/>
            <p:cNvSpPr txBox="1">
              <a:spLocks noChangeArrowheads="1"/>
            </p:cNvSpPr>
            <p:nvPr/>
          </p:nvSpPr>
          <p:spPr bwMode="auto">
            <a:xfrm>
              <a:off x="3742" y="2341"/>
              <a:ext cx="447" cy="197"/>
            </a:xfrm>
            <a:prstGeom prst="rect">
              <a:avLst/>
            </a:prstGeom>
            <a:solidFill>
              <a:schemeClr val="bg1"/>
            </a:solidFill>
            <a:ln w="9525">
              <a:solidFill>
                <a:srgbClr val="FF0000"/>
              </a:solidFill>
              <a:miter lim="800000"/>
              <a:headEnd/>
              <a:tailEnd/>
            </a:ln>
            <a:effectLst/>
          </p:spPr>
          <p:txBody>
            <a:bodyPr wrap="none">
              <a:spAutoFit/>
            </a:bodyPr>
            <a:lstStyle/>
            <a:p>
              <a:r>
                <a:rPr lang="ru-RU" sz="2000" dirty="0">
                  <a:solidFill>
                    <a:srgbClr val="000066"/>
                  </a:solidFill>
                </a:rPr>
                <a:t>2 зона</a:t>
              </a:r>
            </a:p>
          </p:txBody>
        </p:sp>
        <p:sp>
          <p:nvSpPr>
            <p:cNvPr id="11" name="Text Box 9"/>
            <p:cNvSpPr txBox="1">
              <a:spLocks noChangeArrowheads="1"/>
            </p:cNvSpPr>
            <p:nvPr/>
          </p:nvSpPr>
          <p:spPr bwMode="auto">
            <a:xfrm>
              <a:off x="3742" y="3945"/>
              <a:ext cx="447" cy="197"/>
            </a:xfrm>
            <a:prstGeom prst="rect">
              <a:avLst/>
            </a:prstGeom>
            <a:solidFill>
              <a:schemeClr val="bg1"/>
            </a:solidFill>
            <a:ln w="9525">
              <a:solidFill>
                <a:srgbClr val="FF0000"/>
              </a:solidFill>
              <a:miter lim="800000"/>
              <a:headEnd/>
              <a:tailEnd/>
            </a:ln>
            <a:effectLst/>
          </p:spPr>
          <p:txBody>
            <a:bodyPr wrap="none">
              <a:spAutoFit/>
            </a:bodyPr>
            <a:lstStyle/>
            <a:p>
              <a:r>
                <a:rPr lang="ru-RU" sz="2000">
                  <a:solidFill>
                    <a:srgbClr val="000066"/>
                  </a:solidFill>
                </a:rPr>
                <a:t>3 зона</a:t>
              </a:r>
            </a:p>
          </p:txBody>
        </p:sp>
      </p:grpSp>
      <p:pic>
        <p:nvPicPr>
          <p:cNvPr id="12" name="Picture 10" descr="s2_1"/>
          <p:cNvPicPr>
            <a:picLocks noChangeAspect="1" noChangeArrowheads="1" noCrop="1"/>
          </p:cNvPicPr>
          <p:nvPr/>
        </p:nvPicPr>
        <p:blipFill>
          <a:blip r:embed="rId4" cstate="print"/>
          <a:srcRect/>
          <a:stretch>
            <a:fillRect/>
          </a:stretch>
        </p:blipFill>
        <p:spPr bwMode="auto">
          <a:xfrm>
            <a:off x="73025" y="2141538"/>
            <a:ext cx="5003800" cy="460057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исто"/>
          <p:cNvPicPr>
            <a:picLocks noGrp="1" noChangeAspect="1" noChangeArrowheads="1"/>
          </p:cNvPicPr>
          <p:nvPr>
            <p:ph sz="quarter" idx="4294967295"/>
          </p:nvPr>
        </p:nvPicPr>
        <p:blipFill>
          <a:blip r:embed="rId3" cstate="print"/>
          <a:srcRect/>
          <a:stretch>
            <a:fillRect/>
          </a:stretch>
        </p:blipFill>
        <p:spPr>
          <a:xfrm>
            <a:off x="250825" y="981075"/>
            <a:ext cx="2751138" cy="4752975"/>
          </a:xfrm>
          <a:prstGeom prst="rect">
            <a:avLst/>
          </a:prstGeom>
          <a:noFill/>
          <a:ln>
            <a:solidFill>
              <a:schemeClr val="bg1"/>
            </a:solidFill>
          </a:ln>
        </p:spPr>
      </p:pic>
      <p:pic>
        <p:nvPicPr>
          <p:cNvPr id="5" name="Picture 3" descr="-1"/>
          <p:cNvPicPr>
            <a:picLocks noGrp="1" noChangeAspect="1" noChangeArrowheads="1"/>
          </p:cNvPicPr>
          <p:nvPr>
            <p:ph sz="quarter" idx="4294967295"/>
          </p:nvPr>
        </p:nvPicPr>
        <p:blipFill>
          <a:blip r:embed="rId4" cstate="print"/>
          <a:srcRect/>
          <a:stretch>
            <a:fillRect/>
          </a:stretch>
        </p:blipFill>
        <p:spPr>
          <a:xfrm>
            <a:off x="3924300" y="981075"/>
            <a:ext cx="3101975" cy="3816350"/>
          </a:xfrm>
          <a:prstGeom prst="rect">
            <a:avLst/>
          </a:prstGeom>
          <a:noFill/>
          <a:ln>
            <a:solidFill>
              <a:schemeClr val="bg1"/>
            </a:solidFill>
          </a:ln>
        </p:spPr>
      </p:pic>
      <p:pic>
        <p:nvPicPr>
          <p:cNvPr id="6" name="Picture 4" descr="ТЭМ-1"/>
          <p:cNvPicPr>
            <a:picLocks noGrp="1" noChangeAspect="1" noChangeArrowheads="1"/>
          </p:cNvPicPr>
          <p:nvPr>
            <p:ph sz="quarter" idx="1"/>
          </p:nvPr>
        </p:nvPicPr>
        <p:blipFill>
          <a:blip r:embed="rId5" cstate="print"/>
          <a:srcRect/>
          <a:stretch>
            <a:fillRect/>
          </a:stretch>
        </p:blipFill>
        <p:spPr>
          <a:xfrm>
            <a:off x="6804025" y="2420938"/>
            <a:ext cx="2132013" cy="2171700"/>
          </a:xfrm>
          <a:noFill/>
          <a:ln>
            <a:solidFill>
              <a:schemeClr val="bg1"/>
            </a:solidFill>
          </a:ln>
        </p:spPr>
      </p:pic>
      <p:pic>
        <p:nvPicPr>
          <p:cNvPr id="7" name="Picture 5" descr="имени-1 (копия)"/>
          <p:cNvPicPr>
            <a:picLocks noChangeAspect="1" noChangeArrowheads="1"/>
          </p:cNvPicPr>
          <p:nvPr/>
        </p:nvPicPr>
        <p:blipFill>
          <a:blip r:embed="rId6" cstate="print"/>
          <a:srcRect/>
          <a:stretch>
            <a:fillRect/>
          </a:stretch>
        </p:blipFill>
        <p:spPr bwMode="auto">
          <a:xfrm>
            <a:off x="1979613" y="4941888"/>
            <a:ext cx="2447925" cy="1708150"/>
          </a:xfrm>
          <a:prstGeom prst="rect">
            <a:avLst/>
          </a:prstGeom>
          <a:noFill/>
          <a:ln w="9525">
            <a:solidFill>
              <a:schemeClr val="bg1"/>
            </a:solidFill>
            <a:miter lim="800000"/>
            <a:headEnd/>
            <a:tailEnd/>
          </a:ln>
        </p:spPr>
      </p:pic>
      <p:sp>
        <p:nvSpPr>
          <p:cNvPr id="8" name="Text Box 6"/>
          <p:cNvSpPr txBox="1">
            <a:spLocks noChangeArrowheads="1"/>
          </p:cNvSpPr>
          <p:nvPr/>
        </p:nvSpPr>
        <p:spPr bwMode="auto">
          <a:xfrm>
            <a:off x="158750" y="260350"/>
            <a:ext cx="8985250" cy="369332"/>
          </a:xfrm>
          <a:prstGeom prst="rect">
            <a:avLst/>
          </a:prstGeom>
          <a:noFill/>
          <a:ln w="9525">
            <a:noFill/>
            <a:miter lim="800000"/>
            <a:headEnd/>
            <a:tailEnd/>
          </a:ln>
          <a:effectLst/>
        </p:spPr>
        <p:txBody>
          <a:bodyPr>
            <a:spAutoFit/>
          </a:bodyPr>
          <a:lstStyle/>
          <a:p>
            <a:pPr algn="ctr"/>
            <a:r>
              <a:rPr lang="ru-RU" dirty="0">
                <a:latin typeface="Roman" pitchFamily="18" charset="0"/>
              </a:rPr>
              <a:t>ТКАНЬ ПЕЧЕНИ ПОСЛЕ КРИОДЕСТРУКЦИИ</a:t>
            </a:r>
          </a:p>
        </p:txBody>
      </p:sp>
      <p:pic>
        <p:nvPicPr>
          <p:cNvPr id="9" name="Picture 7" descr="ТЭМ-2"/>
          <p:cNvPicPr>
            <a:picLocks noChangeAspect="1" noChangeArrowheads="1"/>
          </p:cNvPicPr>
          <p:nvPr/>
        </p:nvPicPr>
        <p:blipFill>
          <a:blip r:embed="rId7" cstate="print"/>
          <a:srcRect/>
          <a:stretch>
            <a:fillRect/>
          </a:stretch>
        </p:blipFill>
        <p:spPr>
          <a:xfrm>
            <a:off x="4787900" y="4724400"/>
            <a:ext cx="2486025" cy="1804988"/>
          </a:xfrm>
          <a:prstGeom prst="rect">
            <a:avLst/>
          </a:prstGeom>
          <a:noFill/>
          <a:ln>
            <a:solidFill>
              <a:schemeClr val="bg1"/>
            </a:solidFill>
          </a:ln>
        </p:spPr>
      </p:pic>
      <p:sp>
        <p:nvSpPr>
          <p:cNvPr id="10" name="Text Box 8"/>
          <p:cNvSpPr txBox="1">
            <a:spLocks noChangeArrowheads="1"/>
          </p:cNvSpPr>
          <p:nvPr/>
        </p:nvSpPr>
        <p:spPr bwMode="auto">
          <a:xfrm>
            <a:off x="250825" y="765175"/>
            <a:ext cx="823913" cy="376238"/>
          </a:xfrm>
          <a:prstGeom prst="rect">
            <a:avLst/>
          </a:prstGeom>
          <a:solidFill>
            <a:schemeClr val="bg1"/>
          </a:solidFill>
          <a:ln w="9525">
            <a:solidFill>
              <a:schemeClr val="bg1"/>
            </a:solidFill>
            <a:miter lim="800000"/>
            <a:headEnd/>
            <a:tailEnd/>
          </a:ln>
          <a:effectLst/>
        </p:spPr>
        <p:txBody>
          <a:bodyPr wrap="none">
            <a:spAutoFit/>
          </a:bodyPr>
          <a:lstStyle/>
          <a:p>
            <a:r>
              <a:rPr lang="ru-RU" sz="1800">
                <a:solidFill>
                  <a:srgbClr val="000066"/>
                </a:solidFill>
                <a:latin typeface="Roman" pitchFamily="18" charset="0"/>
              </a:rPr>
              <a:t>1 час. </a:t>
            </a:r>
          </a:p>
        </p:txBody>
      </p:sp>
      <p:sp>
        <p:nvSpPr>
          <p:cNvPr id="11" name="Text Box 9"/>
          <p:cNvSpPr txBox="1">
            <a:spLocks noChangeArrowheads="1"/>
          </p:cNvSpPr>
          <p:nvPr/>
        </p:nvSpPr>
        <p:spPr bwMode="auto">
          <a:xfrm>
            <a:off x="6011863" y="1052513"/>
            <a:ext cx="995362" cy="376237"/>
          </a:xfrm>
          <a:prstGeom prst="rect">
            <a:avLst/>
          </a:prstGeom>
          <a:solidFill>
            <a:schemeClr val="bg1"/>
          </a:solidFill>
          <a:ln w="9525">
            <a:solidFill>
              <a:schemeClr val="bg1"/>
            </a:solidFill>
            <a:miter lim="800000"/>
            <a:headEnd/>
            <a:tailEnd/>
          </a:ln>
          <a:effectLst/>
        </p:spPr>
        <p:txBody>
          <a:bodyPr wrap="none">
            <a:spAutoFit/>
          </a:bodyPr>
          <a:lstStyle/>
          <a:p>
            <a:r>
              <a:rPr lang="ru-RU" sz="1800">
                <a:solidFill>
                  <a:srgbClr val="000066"/>
                </a:solidFill>
                <a:latin typeface="Roman" pitchFamily="18" charset="0"/>
              </a:rPr>
              <a:t>24 часа.</a:t>
            </a:r>
          </a:p>
        </p:txBody>
      </p:sp>
      <p:sp>
        <p:nvSpPr>
          <p:cNvPr id="12" name="Text Box 10"/>
          <p:cNvSpPr txBox="1">
            <a:spLocks noChangeArrowheads="1"/>
          </p:cNvSpPr>
          <p:nvPr/>
        </p:nvSpPr>
        <p:spPr bwMode="auto">
          <a:xfrm>
            <a:off x="7092950" y="908050"/>
            <a:ext cx="1835150" cy="925513"/>
          </a:xfrm>
          <a:prstGeom prst="rect">
            <a:avLst/>
          </a:prstGeom>
          <a:solidFill>
            <a:schemeClr val="bg1"/>
          </a:solidFill>
          <a:ln w="9525">
            <a:solidFill>
              <a:schemeClr val="bg1"/>
            </a:solidFill>
            <a:miter lim="800000"/>
            <a:headEnd/>
            <a:tailEnd/>
          </a:ln>
          <a:effectLst/>
        </p:spPr>
        <p:txBody>
          <a:bodyPr>
            <a:spAutoFit/>
          </a:bodyPr>
          <a:lstStyle/>
          <a:p>
            <a:pPr algn="ctr"/>
            <a:r>
              <a:rPr lang="ru-RU" sz="1800">
                <a:solidFill>
                  <a:srgbClr val="000066"/>
                </a:solidFill>
                <a:latin typeface="Roman" pitchFamily="18" charset="0"/>
              </a:rPr>
              <a:t>Область ишемического некроза</a:t>
            </a:r>
          </a:p>
        </p:txBody>
      </p:sp>
      <p:sp>
        <p:nvSpPr>
          <p:cNvPr id="13" name="Line 11"/>
          <p:cNvSpPr>
            <a:spLocks noChangeShapeType="1"/>
          </p:cNvSpPr>
          <p:nvPr/>
        </p:nvSpPr>
        <p:spPr bwMode="auto">
          <a:xfrm>
            <a:off x="5940425" y="2924175"/>
            <a:ext cx="0" cy="1800225"/>
          </a:xfrm>
          <a:prstGeom prst="line">
            <a:avLst/>
          </a:prstGeom>
          <a:noFill/>
          <a:ln w="9525">
            <a:solidFill>
              <a:srgbClr val="FF0000"/>
            </a:solidFill>
            <a:round/>
            <a:headEnd/>
            <a:tailEnd type="triangle" w="med" len="med"/>
          </a:ln>
          <a:effectLst/>
        </p:spPr>
        <p:txBody>
          <a:bodyPr/>
          <a:lstStyle/>
          <a:p>
            <a:endParaRPr lang="ru-RU"/>
          </a:p>
        </p:txBody>
      </p:sp>
      <p:sp>
        <p:nvSpPr>
          <p:cNvPr id="14" name="Line 12"/>
          <p:cNvSpPr>
            <a:spLocks noChangeShapeType="1"/>
          </p:cNvSpPr>
          <p:nvPr/>
        </p:nvSpPr>
        <p:spPr bwMode="auto">
          <a:xfrm>
            <a:off x="6516688" y="2636838"/>
            <a:ext cx="287337" cy="144462"/>
          </a:xfrm>
          <a:prstGeom prst="line">
            <a:avLst/>
          </a:prstGeom>
          <a:noFill/>
          <a:ln w="9525">
            <a:solidFill>
              <a:srgbClr val="FF0000"/>
            </a:solidFill>
            <a:round/>
            <a:headEnd/>
            <a:tailEnd type="triangle" w="med" len="med"/>
          </a:ln>
          <a:effectLst/>
        </p:spPr>
        <p:txBody>
          <a:bodyPr/>
          <a:lstStyle/>
          <a:p>
            <a:endParaRPr lang="ru-RU"/>
          </a:p>
        </p:txBody>
      </p:sp>
      <p:sp>
        <p:nvSpPr>
          <p:cNvPr id="15" name="Text Box 13"/>
          <p:cNvSpPr txBox="1">
            <a:spLocks noChangeArrowheads="1"/>
          </p:cNvSpPr>
          <p:nvPr/>
        </p:nvSpPr>
        <p:spPr bwMode="auto">
          <a:xfrm>
            <a:off x="107950" y="5805488"/>
            <a:ext cx="1728788" cy="835025"/>
          </a:xfrm>
          <a:prstGeom prst="rect">
            <a:avLst/>
          </a:prstGeom>
          <a:solidFill>
            <a:schemeClr val="bg1"/>
          </a:solidFill>
          <a:ln w="9525">
            <a:solidFill>
              <a:schemeClr val="bg1"/>
            </a:solidFill>
            <a:miter lim="800000"/>
            <a:headEnd/>
            <a:tailEnd/>
          </a:ln>
          <a:effectLst/>
        </p:spPr>
        <p:txBody>
          <a:bodyPr>
            <a:spAutoFit/>
          </a:bodyPr>
          <a:lstStyle/>
          <a:p>
            <a:pPr algn="ctr"/>
            <a:r>
              <a:rPr lang="ru-RU" sz="1600">
                <a:solidFill>
                  <a:srgbClr val="000066"/>
                </a:solidFill>
                <a:latin typeface="Roman" pitchFamily="18" charset="0"/>
              </a:rPr>
              <a:t>Вакуольная дистрофия гепатоцита </a:t>
            </a:r>
          </a:p>
        </p:txBody>
      </p:sp>
      <p:sp>
        <p:nvSpPr>
          <p:cNvPr id="16" name="Line 14"/>
          <p:cNvSpPr>
            <a:spLocks noChangeShapeType="1"/>
          </p:cNvSpPr>
          <p:nvPr/>
        </p:nvSpPr>
        <p:spPr bwMode="auto">
          <a:xfrm>
            <a:off x="1403350" y="3644900"/>
            <a:ext cx="936625" cy="1512888"/>
          </a:xfrm>
          <a:prstGeom prst="line">
            <a:avLst/>
          </a:prstGeom>
          <a:noFill/>
          <a:ln w="9525">
            <a:solidFill>
              <a:srgbClr val="FF0000"/>
            </a:solidFill>
            <a:round/>
            <a:headEnd/>
            <a:tailEnd type="triangle" w="med" len="med"/>
          </a:ln>
          <a:effectLst/>
        </p:spPr>
        <p:txBody>
          <a:bodyPr/>
          <a:lstStyle/>
          <a:p>
            <a:endParaRPr lang="ru-RU"/>
          </a:p>
        </p:txBody>
      </p:sp>
      <p:sp>
        <p:nvSpPr>
          <p:cNvPr id="17" name="Text Box 15"/>
          <p:cNvSpPr txBox="1">
            <a:spLocks noChangeArrowheads="1"/>
          </p:cNvSpPr>
          <p:nvPr/>
        </p:nvSpPr>
        <p:spPr bwMode="auto">
          <a:xfrm>
            <a:off x="2771775" y="5467350"/>
            <a:ext cx="465138" cy="349250"/>
          </a:xfrm>
          <a:prstGeom prst="rect">
            <a:avLst/>
          </a:prstGeom>
          <a:solidFill>
            <a:schemeClr val="bg1"/>
          </a:solidFill>
          <a:ln w="9525">
            <a:solidFill>
              <a:srgbClr val="66FFFF"/>
            </a:solidFill>
            <a:miter lim="800000"/>
            <a:headEnd/>
            <a:tailEnd/>
          </a:ln>
          <a:effectLst/>
        </p:spPr>
        <p:txBody>
          <a:bodyPr wrap="none">
            <a:spAutoFit/>
          </a:bodyPr>
          <a:lstStyle/>
          <a:p>
            <a:pPr>
              <a:lnSpc>
                <a:spcPct val="90000"/>
              </a:lnSpc>
            </a:pPr>
            <a:r>
              <a:rPr lang="ru-RU" sz="1400">
                <a:latin typeface="Roman" pitchFamily="18" charset="0"/>
              </a:rPr>
              <a:t>Гц</a:t>
            </a:r>
            <a:r>
              <a:rPr lang="ru-RU" sz="1800">
                <a:latin typeface="Roman" pitchFamily="18" charset="0"/>
              </a:rPr>
              <a:t> </a:t>
            </a:r>
          </a:p>
        </p:txBody>
      </p:sp>
      <p:sp>
        <p:nvSpPr>
          <p:cNvPr id="18" name="Text Box 16"/>
          <p:cNvSpPr txBox="1">
            <a:spLocks noChangeArrowheads="1"/>
          </p:cNvSpPr>
          <p:nvPr/>
        </p:nvSpPr>
        <p:spPr bwMode="auto">
          <a:xfrm>
            <a:off x="7380288" y="2997200"/>
            <a:ext cx="465137" cy="376238"/>
          </a:xfrm>
          <a:prstGeom prst="rect">
            <a:avLst/>
          </a:prstGeom>
          <a:solidFill>
            <a:schemeClr val="bg1"/>
          </a:solidFill>
          <a:ln w="9525">
            <a:solidFill>
              <a:srgbClr val="66FFFF"/>
            </a:solidFill>
            <a:miter lim="800000"/>
            <a:headEnd/>
            <a:tailEnd/>
          </a:ln>
          <a:effectLst/>
        </p:spPr>
        <p:txBody>
          <a:bodyPr wrap="none">
            <a:spAutoFit/>
          </a:bodyPr>
          <a:lstStyle/>
          <a:p>
            <a:r>
              <a:rPr lang="ru-RU" sz="1400">
                <a:latin typeface="Roman" pitchFamily="18" charset="0"/>
              </a:rPr>
              <a:t>Гц</a:t>
            </a:r>
            <a:r>
              <a:rPr lang="ru-RU" sz="1800">
                <a:latin typeface="Roman" pitchFamily="18" charset="0"/>
              </a:rPr>
              <a:t> </a:t>
            </a:r>
          </a:p>
        </p:txBody>
      </p:sp>
      <p:sp>
        <p:nvSpPr>
          <p:cNvPr id="19" name="Text Box 17"/>
          <p:cNvSpPr txBox="1">
            <a:spLocks noChangeArrowheads="1"/>
          </p:cNvSpPr>
          <p:nvPr/>
        </p:nvSpPr>
        <p:spPr bwMode="auto">
          <a:xfrm>
            <a:off x="3059113" y="6165850"/>
            <a:ext cx="563562" cy="376238"/>
          </a:xfrm>
          <a:prstGeom prst="rect">
            <a:avLst/>
          </a:prstGeom>
          <a:solidFill>
            <a:schemeClr val="bg1"/>
          </a:solidFill>
          <a:ln w="9525">
            <a:solidFill>
              <a:srgbClr val="66FFFF"/>
            </a:solidFill>
            <a:miter lim="800000"/>
            <a:headEnd/>
            <a:tailEnd/>
          </a:ln>
          <a:effectLst/>
        </p:spPr>
        <p:txBody>
          <a:bodyPr wrap="none">
            <a:spAutoFit/>
          </a:bodyPr>
          <a:lstStyle/>
          <a:p>
            <a:r>
              <a:rPr lang="ru-RU" sz="1400">
                <a:latin typeface="Roman" pitchFamily="18" charset="0"/>
              </a:rPr>
              <a:t>Энд</a:t>
            </a:r>
            <a:r>
              <a:rPr lang="ru-RU" sz="1800">
                <a:latin typeface="Roman" pitchFamily="18" charset="0"/>
              </a:rPr>
              <a:t> </a:t>
            </a:r>
          </a:p>
        </p:txBody>
      </p:sp>
      <p:sp>
        <p:nvSpPr>
          <p:cNvPr id="20" name="Text Box 18"/>
          <p:cNvSpPr txBox="1">
            <a:spLocks noChangeArrowheads="1"/>
          </p:cNvSpPr>
          <p:nvPr/>
        </p:nvSpPr>
        <p:spPr bwMode="auto">
          <a:xfrm>
            <a:off x="3924300" y="5949950"/>
            <a:ext cx="468313" cy="376238"/>
          </a:xfrm>
          <a:prstGeom prst="rect">
            <a:avLst/>
          </a:prstGeom>
          <a:solidFill>
            <a:schemeClr val="bg1"/>
          </a:solidFill>
          <a:ln w="9525">
            <a:solidFill>
              <a:srgbClr val="66FFFF"/>
            </a:solidFill>
            <a:miter lim="800000"/>
            <a:headEnd/>
            <a:tailEnd/>
          </a:ln>
          <a:effectLst/>
        </p:spPr>
        <p:txBody>
          <a:bodyPr wrap="none">
            <a:spAutoFit/>
          </a:bodyPr>
          <a:lstStyle/>
          <a:p>
            <a:r>
              <a:rPr lang="ru-RU" sz="1400">
                <a:latin typeface="Roman" pitchFamily="18" charset="0"/>
              </a:rPr>
              <a:t>Эр</a:t>
            </a:r>
            <a:r>
              <a:rPr lang="ru-RU" sz="1800">
                <a:latin typeface="Roman" pitchFamily="18" charset="0"/>
              </a:rPr>
              <a:t> </a:t>
            </a:r>
          </a:p>
        </p:txBody>
      </p:sp>
      <p:sp>
        <p:nvSpPr>
          <p:cNvPr id="21" name="Text Box 19"/>
          <p:cNvSpPr txBox="1">
            <a:spLocks noChangeArrowheads="1"/>
          </p:cNvSpPr>
          <p:nvPr/>
        </p:nvSpPr>
        <p:spPr bwMode="auto">
          <a:xfrm>
            <a:off x="6300788" y="5805488"/>
            <a:ext cx="468312" cy="376237"/>
          </a:xfrm>
          <a:prstGeom prst="rect">
            <a:avLst/>
          </a:prstGeom>
          <a:solidFill>
            <a:schemeClr val="bg1"/>
          </a:solidFill>
          <a:ln w="9525">
            <a:solidFill>
              <a:srgbClr val="66FFFF"/>
            </a:solidFill>
            <a:miter lim="800000"/>
            <a:headEnd/>
            <a:tailEnd/>
          </a:ln>
          <a:effectLst/>
        </p:spPr>
        <p:txBody>
          <a:bodyPr wrap="none">
            <a:spAutoFit/>
          </a:bodyPr>
          <a:lstStyle/>
          <a:p>
            <a:r>
              <a:rPr lang="ru-RU" sz="1400">
                <a:latin typeface="Roman" pitchFamily="18" charset="0"/>
              </a:rPr>
              <a:t>Эр</a:t>
            </a:r>
            <a:r>
              <a:rPr lang="ru-RU" sz="1800">
                <a:latin typeface="Roman" pitchFamily="18" charset="0"/>
              </a:rPr>
              <a:t> </a:t>
            </a:r>
          </a:p>
        </p:txBody>
      </p:sp>
      <p:sp>
        <p:nvSpPr>
          <p:cNvPr id="22" name="Text Box 20"/>
          <p:cNvSpPr txBox="1">
            <a:spLocks noChangeArrowheads="1"/>
          </p:cNvSpPr>
          <p:nvPr/>
        </p:nvSpPr>
        <p:spPr bwMode="auto">
          <a:xfrm>
            <a:off x="5148263" y="4941888"/>
            <a:ext cx="465137" cy="376237"/>
          </a:xfrm>
          <a:prstGeom prst="rect">
            <a:avLst/>
          </a:prstGeom>
          <a:solidFill>
            <a:schemeClr val="bg1"/>
          </a:solidFill>
          <a:ln w="9525">
            <a:solidFill>
              <a:srgbClr val="66FFFF"/>
            </a:solidFill>
            <a:miter lim="800000"/>
            <a:headEnd/>
            <a:tailEnd/>
          </a:ln>
          <a:effectLst/>
        </p:spPr>
        <p:txBody>
          <a:bodyPr wrap="none">
            <a:spAutoFit/>
          </a:bodyPr>
          <a:lstStyle/>
          <a:p>
            <a:r>
              <a:rPr lang="ru-RU" sz="1400">
                <a:latin typeface="Roman" pitchFamily="18" charset="0"/>
              </a:rPr>
              <a:t>Гц</a:t>
            </a:r>
            <a:r>
              <a:rPr lang="ru-RU" sz="1800">
                <a:latin typeface="Roman" pitchFamily="18" charset="0"/>
              </a:rPr>
              <a:t> </a:t>
            </a:r>
          </a:p>
        </p:txBody>
      </p:sp>
      <p:sp>
        <p:nvSpPr>
          <p:cNvPr id="23" name="Text Box 21"/>
          <p:cNvSpPr txBox="1">
            <a:spLocks noChangeArrowheads="1"/>
          </p:cNvSpPr>
          <p:nvPr/>
        </p:nvSpPr>
        <p:spPr bwMode="auto">
          <a:xfrm>
            <a:off x="7415213" y="5445125"/>
            <a:ext cx="1728787" cy="590550"/>
          </a:xfrm>
          <a:prstGeom prst="rect">
            <a:avLst/>
          </a:prstGeom>
          <a:solidFill>
            <a:schemeClr val="bg1"/>
          </a:solidFill>
          <a:ln w="9525">
            <a:solidFill>
              <a:schemeClr val="bg1"/>
            </a:solidFill>
            <a:miter lim="800000"/>
            <a:headEnd/>
            <a:tailEnd/>
          </a:ln>
          <a:effectLst/>
        </p:spPr>
        <p:txBody>
          <a:bodyPr>
            <a:spAutoFit/>
          </a:bodyPr>
          <a:lstStyle/>
          <a:p>
            <a:pPr algn="ctr"/>
            <a:r>
              <a:rPr lang="ru-RU" sz="1600">
                <a:solidFill>
                  <a:srgbClr val="000066"/>
                </a:solidFill>
                <a:latin typeface="Roman" pitchFamily="18" charset="0"/>
              </a:rPr>
              <a:t>Некроз  гепатоцитов </a:t>
            </a:r>
          </a:p>
        </p:txBody>
      </p:sp>
      <p:pic>
        <p:nvPicPr>
          <p:cNvPr id="24" name="Picture 22" descr="j0186002"/>
          <p:cNvPicPr>
            <a:picLocks noChangeAspect="1" noChangeArrowheads="1"/>
          </p:cNvPicPr>
          <p:nvPr/>
        </p:nvPicPr>
        <p:blipFill>
          <a:blip r:embed="rId8" cstate="print"/>
          <a:srcRect/>
          <a:stretch>
            <a:fillRect/>
          </a:stretch>
        </p:blipFill>
        <p:spPr bwMode="auto">
          <a:xfrm>
            <a:off x="8469313" y="0"/>
            <a:ext cx="674687" cy="692150"/>
          </a:xfrm>
          <a:prstGeom prst="rect">
            <a:avLst/>
          </a:prstGeom>
          <a:solidFill>
            <a:srgbClr val="000099"/>
          </a:solid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124744"/>
            <a:ext cx="9144000" cy="4401205"/>
          </a:xfrm>
          <a:prstGeom prst="rect">
            <a:avLst/>
          </a:prstGeom>
        </p:spPr>
        <p:txBody>
          <a:bodyPr wrap="square">
            <a:spAutoFit/>
          </a:bodyPr>
          <a:lstStyle/>
          <a:p>
            <a:pPr algn="ctr"/>
            <a:r>
              <a:rPr lang="ru-RU" sz="4000" dirty="0" smtClean="0"/>
              <a:t>Термомеханические напряжения, возникающие в тканях при высокой скорости охлаждения, приводят к набуханию, смещениям и трещинам</a:t>
            </a:r>
            <a:r>
              <a:rPr lang="en-US" sz="4000" dirty="0" smtClean="0"/>
              <a:t>. </a:t>
            </a:r>
            <a:r>
              <a:rPr lang="ru-RU" sz="4000" dirty="0" smtClean="0"/>
              <a:t>Механические повреждения в тканях при этом довольно значительны и протекают на уровне </a:t>
            </a:r>
            <a:r>
              <a:rPr lang="ru-RU" sz="4000" dirty="0" err="1" smtClean="0"/>
              <a:t>микроциркуляции</a:t>
            </a:r>
            <a:r>
              <a:rPr lang="ru-RU" sz="4000" dirty="0" smtClean="0"/>
              <a:t>.</a:t>
            </a:r>
            <a:endParaRPr lang="ru-RU" sz="4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403648" y="1628800"/>
            <a:ext cx="7489825" cy="2995613"/>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ru-RU" sz="2800" b="0" i="0" u="none" strike="noStrike" kern="1200" cap="none" spc="0" normalizeH="0" baseline="0" noProof="0" dirty="0" smtClean="0">
                <a:ln>
                  <a:noFill/>
                </a:ln>
                <a:effectLst/>
                <a:uLnTx/>
                <a:uFillTx/>
                <a:latin typeface="Arial" charset="0"/>
                <a:ea typeface="+mj-ea"/>
                <a:cs typeface="+mj-cs"/>
              </a:rPr>
              <a:t>Широко известно, что ткани – это не только системы функционирующих клеток и межклеточного вещества, но и </a:t>
            </a:r>
            <a:r>
              <a:rPr kumimoji="0" lang="en-US" sz="2800" b="0" i="0" u="none" strike="noStrike" kern="1200" cap="none" spc="0" normalizeH="0" baseline="0" noProof="0" dirty="0" smtClean="0">
                <a:ln>
                  <a:noFill/>
                </a:ln>
                <a:effectLst/>
                <a:uLnTx/>
                <a:uFillTx/>
                <a:latin typeface="Roman" pitchFamily="18" charset="0"/>
                <a:ea typeface="+mj-ea"/>
                <a:cs typeface="+mj-cs"/>
              </a:rPr>
              <a:t> </a:t>
            </a:r>
            <a:r>
              <a:rPr kumimoji="0" lang="ru-RU" sz="2800" b="0" i="0" u="none" strike="noStrike" kern="1200" cap="none" spc="0" normalizeH="0" baseline="0" noProof="0" dirty="0" smtClean="0">
                <a:ln>
                  <a:noFill/>
                </a:ln>
                <a:effectLst/>
                <a:uLnTx/>
                <a:uFillTx/>
                <a:latin typeface="Arial" charset="0"/>
                <a:ea typeface="+mj-ea"/>
                <a:cs typeface="+mj-cs"/>
              </a:rPr>
              <a:t>в то же время – плотно упакованная и энергетически насыщенная структура, обладающая значительной механической прочностью.</a:t>
            </a:r>
            <a:r>
              <a:rPr kumimoji="0" lang="en-US" sz="2800" b="0" i="0" u="none" strike="noStrike" kern="1200" cap="none" spc="0" normalizeH="0" baseline="0" noProof="0" dirty="0" smtClean="0">
                <a:ln>
                  <a:noFill/>
                </a:ln>
                <a:effectLst/>
                <a:uLnTx/>
                <a:uFillTx/>
                <a:latin typeface="Roman" pitchFamily="18" charset="0"/>
                <a:ea typeface="+mj-ea"/>
                <a:cs typeface="+mj-cs"/>
              </a:rPr>
              <a:t/>
            </a:r>
            <a:br>
              <a:rPr kumimoji="0" lang="en-US" sz="2800" b="0" i="0" u="none" strike="noStrike" kern="1200" cap="none" spc="0" normalizeH="0" baseline="0" noProof="0" dirty="0" smtClean="0">
                <a:ln>
                  <a:noFill/>
                </a:ln>
                <a:effectLst/>
                <a:uLnTx/>
                <a:uFillTx/>
                <a:latin typeface="Roman" pitchFamily="18" charset="0"/>
                <a:ea typeface="+mj-ea"/>
                <a:cs typeface="+mj-cs"/>
              </a:rPr>
            </a:br>
            <a:r>
              <a:rPr kumimoji="0" lang="ru-RU" sz="2800" b="0" i="0" u="none" strike="noStrike" kern="1200" cap="none" spc="0" normalizeH="0" baseline="0" noProof="0" dirty="0" smtClean="0">
                <a:ln>
                  <a:noFill/>
                </a:ln>
                <a:effectLst/>
                <a:uLnTx/>
                <a:uFillTx/>
                <a:latin typeface="Arial" charset="0"/>
                <a:ea typeface="+mj-ea"/>
                <a:cs typeface="+mj-cs"/>
              </a:rPr>
              <a:t>1 грамм массы человеческого тела выделяет тепла в 10000 раз больше, чем 1 грамм массы солнца. </a:t>
            </a:r>
            <a:r>
              <a:rPr kumimoji="0" lang="ru-RU" sz="2800" b="0" i="0" u="none" strike="noStrike" kern="1200" cap="none" spc="0" normalizeH="0" baseline="0" noProof="0" dirty="0" err="1" smtClean="0">
                <a:ln>
                  <a:noFill/>
                </a:ln>
                <a:effectLst/>
                <a:uLnTx/>
                <a:uFillTx/>
                <a:latin typeface="Arial" charset="0"/>
                <a:ea typeface="+mj-ea"/>
                <a:cs typeface="+mj-cs"/>
              </a:rPr>
              <a:t>Криоинструмент</a:t>
            </a:r>
            <a:r>
              <a:rPr kumimoji="0" lang="ru-RU" sz="2800" b="0" i="0" u="none" strike="noStrike" kern="1200" cap="none" spc="0" normalizeH="0" baseline="0" noProof="0" dirty="0" smtClean="0">
                <a:ln>
                  <a:noFill/>
                </a:ln>
                <a:effectLst/>
                <a:uLnTx/>
                <a:uFillTx/>
                <a:latin typeface="Arial" charset="0"/>
                <a:ea typeface="+mj-ea"/>
                <a:cs typeface="+mj-cs"/>
              </a:rPr>
              <a:t> с наконечником может рассматриваться как точечный источник холода.</a:t>
            </a:r>
            <a:endParaRPr kumimoji="0" lang="ru-RU" sz="2800" b="0" i="0" u="none" strike="noStrike" kern="1200" cap="none" spc="0" normalizeH="0" baseline="0" noProof="0" dirty="0">
              <a:ln>
                <a:noFill/>
              </a:ln>
              <a:effectLst/>
              <a:uLnTx/>
              <a:uFillTx/>
              <a:latin typeface="Roman" pitchFamily="18" charset="0"/>
              <a:ea typeface="+mj-ea"/>
              <a:cs typeface="+mj-cs"/>
            </a:endParaRPr>
          </a:p>
        </p:txBody>
      </p:sp>
      <p:pic>
        <p:nvPicPr>
          <p:cNvPr id="5" name="Рисунок 15" descr="КЛЕТКА.jpg"/>
          <p:cNvPicPr>
            <a:picLocks noChangeAspect="1"/>
          </p:cNvPicPr>
          <p:nvPr/>
        </p:nvPicPr>
        <p:blipFill>
          <a:blip r:embed="rId3" cstate="print">
            <a:lum bright="-6000" contrast="12000"/>
          </a:blip>
          <a:srcRect/>
          <a:stretch>
            <a:fillRect/>
          </a:stretch>
        </p:blipFill>
        <p:spPr bwMode="auto">
          <a:xfrm>
            <a:off x="179512" y="188640"/>
            <a:ext cx="1254125" cy="1728787"/>
          </a:xfrm>
          <a:prstGeom prst="rect">
            <a:avLst/>
          </a:prstGeom>
          <a:noFill/>
          <a:ln w="38100">
            <a:solidFill>
              <a:srgbClr val="FF0000"/>
            </a:solidFill>
            <a:miter lim="800000"/>
            <a:headEnd/>
            <a:tailEnd/>
          </a:ln>
        </p:spPr>
      </p:pic>
      <p:pic>
        <p:nvPicPr>
          <p:cNvPr id="6" name="Рисунок 5" descr="филаменты актина.jpg"/>
          <p:cNvPicPr>
            <a:picLocks noChangeAspect="1"/>
          </p:cNvPicPr>
          <p:nvPr/>
        </p:nvPicPr>
        <p:blipFill>
          <a:blip r:embed="rId4" cstate="print"/>
          <a:srcRect/>
          <a:stretch>
            <a:fillRect/>
          </a:stretch>
        </p:blipFill>
        <p:spPr bwMode="auto">
          <a:xfrm>
            <a:off x="323528" y="4725144"/>
            <a:ext cx="1196975" cy="1728787"/>
          </a:xfrm>
          <a:prstGeom prst="rect">
            <a:avLst/>
          </a:prstGeom>
          <a:noFill/>
          <a:ln w="38100">
            <a:solidFill>
              <a:srgbClr val="FF0000"/>
            </a:solid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97346"/>
            <a:ext cx="9144000" cy="5632311"/>
          </a:xfrm>
          <a:prstGeom prst="rect">
            <a:avLst/>
          </a:prstGeom>
        </p:spPr>
        <p:txBody>
          <a:bodyPr wrap="square">
            <a:spAutoFit/>
          </a:bodyPr>
          <a:lstStyle/>
          <a:p>
            <a:pPr algn="just"/>
            <a:r>
              <a:rPr lang="ru-RU" sz="2400" b="1" dirty="0" smtClean="0">
                <a:latin typeface="Arial" charset="0"/>
              </a:rPr>
              <a:t>Локальное замораживание первично воздействует на микроциркуляторное русло, приводя к блокаде </a:t>
            </a:r>
            <a:r>
              <a:rPr lang="ru-RU" sz="2400" b="1" dirty="0" err="1" smtClean="0">
                <a:latin typeface="Arial" charset="0"/>
              </a:rPr>
              <a:t>микрогемодинамики</a:t>
            </a:r>
            <a:r>
              <a:rPr lang="ru-RU" sz="2400" b="1" dirty="0" smtClean="0">
                <a:latin typeface="Arial" charset="0"/>
              </a:rPr>
              <a:t> и развитию ишемического некроза. </a:t>
            </a:r>
            <a:r>
              <a:rPr lang="ru-RU" sz="2400" dirty="0" smtClean="0">
                <a:latin typeface="Arial" charset="0"/>
              </a:rPr>
              <a:t>Локальное замораживание ограничивается зоной термодинамического равновесия. </a:t>
            </a:r>
            <a:r>
              <a:rPr lang="ru-RU" sz="2400" dirty="0" err="1" smtClean="0">
                <a:latin typeface="Arial" charset="0"/>
              </a:rPr>
              <a:t>Криодеструкция</a:t>
            </a:r>
            <a:r>
              <a:rPr lang="ru-RU" sz="2400" dirty="0" smtClean="0">
                <a:latin typeface="Arial" charset="0"/>
              </a:rPr>
              <a:t> является стохастическим процессом, имеющим высокую степень неопределенности! Поиск фактора, значительно усиливающего локальную </a:t>
            </a:r>
            <a:r>
              <a:rPr lang="ru-RU" sz="2400" dirty="0" err="1" smtClean="0">
                <a:latin typeface="Arial" charset="0"/>
              </a:rPr>
              <a:t>криодеструкцию</a:t>
            </a:r>
            <a:r>
              <a:rPr lang="ru-RU" sz="2400" dirty="0" smtClean="0">
                <a:latin typeface="Arial" charset="0"/>
              </a:rPr>
              <a:t>, привели Шафранова В.В. и соавторы к мысли использовать с этой целью предварительное </a:t>
            </a:r>
            <a:r>
              <a:rPr lang="ru-RU" sz="2400" dirty="0" err="1" smtClean="0">
                <a:latin typeface="Arial" charset="0"/>
              </a:rPr>
              <a:t>СВЧ-воздействие</a:t>
            </a:r>
            <a:r>
              <a:rPr lang="ru-RU" sz="2400" dirty="0" smtClean="0">
                <a:latin typeface="Arial" charset="0"/>
              </a:rPr>
              <a:t>, при котором возникают феномены: 1. «Расшатывание водной решетки»; 2. Образование «свободной» воды. В следствие этого в образцах ткани происходит разрыв более 70% водородных связей, приводящий к резкому увеличению зоны </a:t>
            </a:r>
            <a:r>
              <a:rPr lang="ru-RU" sz="2400" dirty="0" err="1" smtClean="0">
                <a:latin typeface="Arial" charset="0"/>
              </a:rPr>
              <a:t>криодеструкции</a:t>
            </a:r>
            <a:r>
              <a:rPr lang="ru-RU" sz="2400" dirty="0" smtClean="0">
                <a:latin typeface="Arial" charset="0"/>
              </a:rPr>
              <a:t> в 50-60 раз (по объему).</a:t>
            </a:r>
            <a:endParaRPr lang="ru-RU"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схемаСВЧ"/>
          <p:cNvPicPr>
            <a:picLocks noGrp="1" noChangeAspect="1" noChangeArrowheads="1"/>
          </p:cNvPicPr>
          <p:nvPr>
            <p:ph/>
          </p:nvPr>
        </p:nvPicPr>
        <p:blipFill>
          <a:blip r:embed="rId2" cstate="print"/>
          <a:srcRect/>
          <a:stretch>
            <a:fillRect/>
          </a:stretch>
        </p:blipFill>
        <p:spPr>
          <a:xfrm>
            <a:off x="6442" y="404664"/>
            <a:ext cx="9137558" cy="5675461"/>
          </a:xfrm>
          <a:noFill/>
          <a:ln w="76200">
            <a:solidFill>
              <a:srgbClr val="FF0000"/>
            </a:solid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граф3"/>
          <p:cNvPicPr>
            <a:picLocks noGrp="1" noChangeAspect="1" noChangeArrowheads="1"/>
          </p:cNvPicPr>
          <p:nvPr>
            <p:ph idx="1"/>
          </p:nvPr>
        </p:nvPicPr>
        <p:blipFill>
          <a:blip r:embed="rId3" cstate="print"/>
          <a:srcRect/>
          <a:stretch>
            <a:fillRect/>
          </a:stretch>
        </p:blipFill>
        <p:spPr bwMode="auto">
          <a:xfrm>
            <a:off x="1253655" y="332657"/>
            <a:ext cx="6634509" cy="6525344"/>
          </a:xfrm>
          <a:prstGeom prst="rect">
            <a:avLst/>
          </a:prstGeom>
          <a:noFill/>
          <a:ln w="28575">
            <a:solidFill>
              <a:srgbClr val="FF0000"/>
            </a:solid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187450" y="188913"/>
            <a:ext cx="7543800" cy="1431925"/>
          </a:xfrm>
          <a:prstGeom prst="rect">
            <a:avLst/>
          </a:prstGeom>
          <a:noFill/>
          <a:ln w="9525">
            <a:noFill/>
            <a:miter lim="800000"/>
            <a:headEnd/>
            <a:tailEnd/>
          </a:ln>
          <a:effectLst/>
        </p:spPr>
        <p:txBody>
          <a:bodyPr anchor="ctr"/>
          <a:lstStyle/>
          <a:p>
            <a:pPr algn="ctr"/>
            <a:r>
              <a:rPr lang="ru-RU" sz="4400" dirty="0"/>
              <a:t>Келоидный рубец области плеча</a:t>
            </a:r>
          </a:p>
        </p:txBody>
      </p:sp>
      <p:pic>
        <p:nvPicPr>
          <p:cNvPr id="5" name="Picture 3" descr="4-39"/>
          <p:cNvPicPr>
            <a:picLocks noGrp="1" noChangeAspect="1" noChangeArrowheads="1"/>
          </p:cNvPicPr>
          <p:nvPr>
            <p:ph/>
          </p:nvPr>
        </p:nvPicPr>
        <p:blipFill>
          <a:blip r:embed="rId2" cstate="print"/>
          <a:srcRect/>
          <a:stretch>
            <a:fillRect/>
          </a:stretch>
        </p:blipFill>
        <p:spPr>
          <a:xfrm>
            <a:off x="1619250" y="1989138"/>
            <a:ext cx="6402388" cy="4275137"/>
          </a:xfrm>
          <a:noFill/>
          <a:ln>
            <a:solidFill>
              <a:schemeClr val="bg1"/>
            </a:solidFill>
          </a:ln>
        </p:spPr>
      </p:pic>
      <p:sp>
        <p:nvSpPr>
          <p:cNvPr id="6" name="Rectangle 4"/>
          <p:cNvSpPr>
            <a:spLocks noChangeArrowheads="1"/>
          </p:cNvSpPr>
          <p:nvPr/>
        </p:nvSpPr>
        <p:spPr bwMode="auto">
          <a:xfrm>
            <a:off x="2411413" y="6237288"/>
            <a:ext cx="1800225" cy="431800"/>
          </a:xfrm>
          <a:prstGeom prst="rect">
            <a:avLst/>
          </a:prstGeom>
          <a:noFill/>
          <a:ln w="9525">
            <a:noFill/>
            <a:miter lim="800000"/>
            <a:headEnd/>
            <a:tailEnd/>
          </a:ln>
          <a:effectLst/>
        </p:spPr>
        <p:txBody>
          <a:bodyPr/>
          <a:lstStyle/>
          <a:p>
            <a:pPr marL="342900" indent="-342900" algn="ctr">
              <a:lnSpc>
                <a:spcPct val="90000"/>
              </a:lnSpc>
              <a:spcBef>
                <a:spcPct val="20000"/>
              </a:spcBef>
            </a:pPr>
            <a:r>
              <a:rPr lang="ru-RU" sz="2000" dirty="0"/>
              <a:t>До лечения</a:t>
            </a:r>
          </a:p>
        </p:txBody>
      </p:sp>
      <p:sp>
        <p:nvSpPr>
          <p:cNvPr id="7" name="Rectangle 5"/>
          <p:cNvSpPr>
            <a:spLocks noChangeArrowheads="1"/>
          </p:cNvSpPr>
          <p:nvPr/>
        </p:nvSpPr>
        <p:spPr bwMode="auto">
          <a:xfrm>
            <a:off x="5076825" y="6237288"/>
            <a:ext cx="2519363" cy="431800"/>
          </a:xfrm>
          <a:prstGeom prst="rect">
            <a:avLst/>
          </a:prstGeom>
          <a:noFill/>
          <a:ln w="9525">
            <a:noFill/>
            <a:miter lim="800000"/>
            <a:headEnd/>
            <a:tailEnd/>
          </a:ln>
          <a:effectLst/>
        </p:spPr>
        <p:txBody>
          <a:bodyPr/>
          <a:lstStyle/>
          <a:p>
            <a:pPr marL="342900" indent="-342900" algn="ctr">
              <a:lnSpc>
                <a:spcPct val="90000"/>
              </a:lnSpc>
              <a:spcBef>
                <a:spcPct val="20000"/>
              </a:spcBef>
            </a:pPr>
            <a:r>
              <a:rPr lang="ru-RU" sz="2000" dirty="0"/>
              <a:t>После лечения</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12"/>
          <p:cNvGraphicFramePr>
            <a:graphicFrameLocks noChangeAspect="1"/>
          </p:cNvGraphicFramePr>
          <p:nvPr/>
        </p:nvGraphicFramePr>
        <p:xfrm>
          <a:off x="5441950" y="1844675"/>
          <a:ext cx="3017838" cy="3311525"/>
        </p:xfrm>
        <a:graphic>
          <a:graphicData uri="http://schemas.openxmlformats.org/presentationml/2006/ole">
            <mc:AlternateContent xmlns:mc="http://schemas.openxmlformats.org/markup-compatibility/2006">
              <mc:Choice xmlns:v="urn:schemas-microsoft-com:vml" Requires="v">
                <p:oleObj spid="_x0000_s90116" name="Photo Editor Photo" r:id="rId3" imgW="1467055" imgH="1828571" progId="">
                  <p:embed/>
                </p:oleObj>
              </mc:Choice>
              <mc:Fallback>
                <p:oleObj name="Photo Editor Photo" r:id="rId3" imgW="1467055" imgH="1828571"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1950" y="1844675"/>
                        <a:ext cx="3017838"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2"/>
          <p:cNvSpPr>
            <a:spLocks noGrp="1" noChangeArrowheads="1"/>
          </p:cNvSpPr>
          <p:nvPr>
            <p:ph type="title"/>
          </p:nvPr>
        </p:nvSpPr>
        <p:spPr>
          <a:xfrm>
            <a:off x="685800" y="609600"/>
            <a:ext cx="7772400" cy="1143000"/>
          </a:xfrm>
        </p:spPr>
        <p:txBody>
          <a:bodyPr/>
          <a:lstStyle/>
          <a:p>
            <a:r>
              <a:rPr lang="ru-RU" b="1" dirty="0"/>
              <a:t>Опухоль в области бронха</a:t>
            </a:r>
          </a:p>
        </p:txBody>
      </p:sp>
      <p:sp>
        <p:nvSpPr>
          <p:cNvPr id="6" name="Line 6"/>
          <p:cNvSpPr>
            <a:spLocks noChangeShapeType="1"/>
          </p:cNvSpPr>
          <p:nvPr/>
        </p:nvSpPr>
        <p:spPr bwMode="auto">
          <a:xfrm>
            <a:off x="6877050" y="2420938"/>
            <a:ext cx="215900" cy="720725"/>
          </a:xfrm>
          <a:prstGeom prst="line">
            <a:avLst/>
          </a:prstGeom>
          <a:noFill/>
          <a:ln w="9525">
            <a:solidFill>
              <a:srgbClr val="FF0000"/>
            </a:solidFill>
            <a:round/>
            <a:headEnd/>
            <a:tailEnd type="triangle" w="med" len="med"/>
          </a:ln>
          <a:effectLst/>
        </p:spPr>
        <p:txBody>
          <a:bodyPr/>
          <a:lstStyle/>
          <a:p>
            <a:endParaRPr lang="ru-RU"/>
          </a:p>
        </p:txBody>
      </p:sp>
      <p:sp>
        <p:nvSpPr>
          <p:cNvPr id="7" name="Rectangle 7"/>
          <p:cNvSpPr>
            <a:spLocks noChangeArrowheads="1"/>
          </p:cNvSpPr>
          <p:nvPr/>
        </p:nvSpPr>
        <p:spPr bwMode="auto">
          <a:xfrm>
            <a:off x="1476375" y="5157788"/>
            <a:ext cx="1800225" cy="431800"/>
          </a:xfrm>
          <a:prstGeom prst="rect">
            <a:avLst/>
          </a:prstGeom>
          <a:noFill/>
          <a:ln w="9525">
            <a:noFill/>
            <a:miter lim="800000"/>
            <a:headEnd/>
            <a:tailEnd/>
          </a:ln>
          <a:effectLst/>
        </p:spPr>
        <p:txBody>
          <a:bodyPr/>
          <a:lstStyle/>
          <a:p>
            <a:pPr marL="342900" indent="-342900" algn="ctr">
              <a:lnSpc>
                <a:spcPct val="90000"/>
              </a:lnSpc>
              <a:spcBef>
                <a:spcPct val="20000"/>
              </a:spcBef>
            </a:pPr>
            <a:r>
              <a:rPr lang="ru-RU" sz="2000" dirty="0"/>
              <a:t>До лечения</a:t>
            </a:r>
          </a:p>
        </p:txBody>
      </p:sp>
      <p:sp>
        <p:nvSpPr>
          <p:cNvPr id="8" name="Rectangle 8"/>
          <p:cNvSpPr>
            <a:spLocks noChangeArrowheads="1"/>
          </p:cNvSpPr>
          <p:nvPr/>
        </p:nvSpPr>
        <p:spPr bwMode="auto">
          <a:xfrm>
            <a:off x="4859338" y="5084763"/>
            <a:ext cx="3960812" cy="432469"/>
          </a:xfrm>
          <a:prstGeom prst="rect">
            <a:avLst/>
          </a:prstGeom>
          <a:noFill/>
          <a:ln w="9525">
            <a:noFill/>
            <a:miter lim="800000"/>
            <a:headEnd/>
            <a:tailEnd/>
          </a:ln>
          <a:effectLst/>
        </p:spPr>
        <p:txBody>
          <a:bodyPr/>
          <a:lstStyle/>
          <a:p>
            <a:pPr marL="342900" indent="-342900" algn="ctr">
              <a:lnSpc>
                <a:spcPct val="90000"/>
              </a:lnSpc>
              <a:spcBef>
                <a:spcPct val="20000"/>
              </a:spcBef>
            </a:pPr>
            <a:r>
              <a:rPr lang="ru-RU" sz="2000" dirty="0"/>
              <a:t>После</a:t>
            </a:r>
            <a:r>
              <a:rPr lang="ru-RU" sz="2000" dirty="0">
                <a:solidFill>
                  <a:schemeClr val="bg1"/>
                </a:solidFill>
              </a:rPr>
              <a:t> </a:t>
            </a:r>
            <a:r>
              <a:rPr lang="ru-RU" sz="2000" dirty="0" err="1"/>
              <a:t>криодеструкции</a:t>
            </a:r>
            <a:endParaRPr lang="ru-RU" sz="2000" dirty="0"/>
          </a:p>
        </p:txBody>
      </p:sp>
      <p:graphicFrame>
        <p:nvGraphicFramePr>
          <p:cNvPr id="9" name="Object 15"/>
          <p:cNvGraphicFramePr>
            <a:graphicFrameLocks noChangeAspect="1"/>
          </p:cNvGraphicFramePr>
          <p:nvPr/>
        </p:nvGraphicFramePr>
        <p:xfrm>
          <a:off x="682625" y="1860550"/>
          <a:ext cx="3313113" cy="3297238"/>
        </p:xfrm>
        <a:graphic>
          <a:graphicData uri="http://schemas.openxmlformats.org/presentationml/2006/ole">
            <mc:AlternateContent xmlns:mc="http://schemas.openxmlformats.org/markup-compatibility/2006">
              <mc:Choice xmlns:v="urn:schemas-microsoft-com:vml" Requires="v">
                <p:oleObj spid="_x0000_s90117" name="Photo Editor Photo" r:id="rId5" imgW="2057143" imgH="2048161" progId="">
                  <p:embed/>
                </p:oleObj>
              </mc:Choice>
              <mc:Fallback>
                <p:oleObj name="Photo Editor Photo" r:id="rId5" imgW="2057143" imgH="2048161"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625" y="1860550"/>
                        <a:ext cx="3313113" cy="329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07"/>
          <p:cNvPicPr>
            <a:picLocks noChangeAspect="1" noChangeArrowheads="1"/>
          </p:cNvPicPr>
          <p:nvPr/>
        </p:nvPicPr>
        <p:blipFill>
          <a:blip r:embed="rId2" cstate="print"/>
          <a:srcRect/>
          <a:stretch>
            <a:fillRect/>
          </a:stretch>
        </p:blipFill>
        <p:spPr bwMode="auto">
          <a:xfrm>
            <a:off x="179388" y="4598988"/>
            <a:ext cx="2557462" cy="2214562"/>
          </a:xfrm>
          <a:prstGeom prst="rect">
            <a:avLst/>
          </a:prstGeom>
          <a:noFill/>
          <a:ln w="28575">
            <a:solidFill>
              <a:schemeClr val="bg1"/>
            </a:solidFill>
            <a:miter lim="800000"/>
            <a:headEnd/>
            <a:tailEnd/>
          </a:ln>
        </p:spPr>
      </p:pic>
      <p:pic>
        <p:nvPicPr>
          <p:cNvPr id="5" name="Picture 3" descr="06"/>
          <p:cNvPicPr>
            <a:picLocks noChangeAspect="1" noChangeArrowheads="1"/>
          </p:cNvPicPr>
          <p:nvPr/>
        </p:nvPicPr>
        <p:blipFill>
          <a:blip r:embed="rId3" cstate="print"/>
          <a:srcRect/>
          <a:stretch>
            <a:fillRect/>
          </a:stretch>
        </p:blipFill>
        <p:spPr bwMode="auto">
          <a:xfrm>
            <a:off x="5219700" y="1484313"/>
            <a:ext cx="3013075" cy="2660650"/>
          </a:xfrm>
          <a:prstGeom prst="rect">
            <a:avLst/>
          </a:prstGeom>
          <a:noFill/>
          <a:ln w="28575">
            <a:solidFill>
              <a:schemeClr val="bg1"/>
            </a:solidFill>
            <a:miter lim="800000"/>
            <a:headEnd/>
            <a:tailEnd/>
          </a:ln>
        </p:spPr>
      </p:pic>
      <p:pic>
        <p:nvPicPr>
          <p:cNvPr id="6" name="Picture 4" descr="04"/>
          <p:cNvPicPr>
            <a:picLocks noChangeAspect="1" noChangeArrowheads="1"/>
          </p:cNvPicPr>
          <p:nvPr/>
        </p:nvPicPr>
        <p:blipFill>
          <a:blip r:embed="rId4" cstate="print"/>
          <a:srcRect/>
          <a:stretch>
            <a:fillRect/>
          </a:stretch>
        </p:blipFill>
        <p:spPr bwMode="auto">
          <a:xfrm>
            <a:off x="504825" y="1555750"/>
            <a:ext cx="3346450" cy="2665413"/>
          </a:xfrm>
          <a:prstGeom prst="rect">
            <a:avLst/>
          </a:prstGeom>
          <a:noFill/>
          <a:ln w="28575">
            <a:solidFill>
              <a:schemeClr val="bg1"/>
            </a:solidFill>
            <a:miter lim="800000"/>
            <a:headEnd/>
            <a:tailEnd/>
          </a:ln>
        </p:spPr>
      </p:pic>
      <p:sp>
        <p:nvSpPr>
          <p:cNvPr id="7" name="Line 5"/>
          <p:cNvSpPr>
            <a:spLocks noChangeShapeType="1"/>
          </p:cNvSpPr>
          <p:nvPr/>
        </p:nvSpPr>
        <p:spPr bwMode="auto">
          <a:xfrm>
            <a:off x="2627313" y="1412875"/>
            <a:ext cx="0" cy="1368425"/>
          </a:xfrm>
          <a:prstGeom prst="line">
            <a:avLst/>
          </a:prstGeom>
          <a:noFill/>
          <a:ln w="28575">
            <a:solidFill>
              <a:srgbClr val="FF0000"/>
            </a:solidFill>
            <a:round/>
            <a:headEnd/>
            <a:tailEnd type="triangle" w="med" len="med"/>
          </a:ln>
          <a:effectLst/>
        </p:spPr>
        <p:txBody>
          <a:bodyPr/>
          <a:lstStyle/>
          <a:p>
            <a:endParaRPr lang="ru-RU"/>
          </a:p>
        </p:txBody>
      </p:sp>
      <p:sp>
        <p:nvSpPr>
          <p:cNvPr id="8" name="Rectangle 6"/>
          <p:cNvSpPr>
            <a:spLocks noChangeArrowheads="1"/>
          </p:cNvSpPr>
          <p:nvPr/>
        </p:nvSpPr>
        <p:spPr bwMode="auto">
          <a:xfrm>
            <a:off x="179388" y="981075"/>
            <a:ext cx="3816350" cy="433388"/>
          </a:xfrm>
          <a:prstGeom prst="rect">
            <a:avLst/>
          </a:prstGeom>
          <a:solidFill>
            <a:srgbClr val="000066"/>
          </a:solidFill>
          <a:ln w="28575">
            <a:solidFill>
              <a:schemeClr val="bg1"/>
            </a:solidFill>
            <a:miter lim="800000"/>
            <a:headEnd/>
            <a:tailEnd/>
          </a:ln>
          <a:effectLst/>
        </p:spPr>
        <p:txBody>
          <a:bodyPr/>
          <a:lstStyle/>
          <a:p>
            <a:pPr marL="342900" indent="-342900">
              <a:lnSpc>
                <a:spcPct val="85000"/>
              </a:lnSpc>
              <a:spcBef>
                <a:spcPct val="20000"/>
              </a:spcBef>
            </a:pPr>
            <a:r>
              <a:rPr lang="ru-RU" sz="2000" dirty="0">
                <a:solidFill>
                  <a:schemeClr val="bg1"/>
                </a:solidFill>
              </a:rPr>
              <a:t>Область рубцового стеноза</a:t>
            </a:r>
          </a:p>
        </p:txBody>
      </p:sp>
      <p:sp>
        <p:nvSpPr>
          <p:cNvPr id="9" name="Rectangle 7"/>
          <p:cNvSpPr>
            <a:spLocks noChangeArrowheads="1"/>
          </p:cNvSpPr>
          <p:nvPr/>
        </p:nvSpPr>
        <p:spPr bwMode="auto">
          <a:xfrm>
            <a:off x="4427538" y="1052513"/>
            <a:ext cx="4537075" cy="360362"/>
          </a:xfrm>
          <a:prstGeom prst="rect">
            <a:avLst/>
          </a:prstGeom>
          <a:solidFill>
            <a:srgbClr val="000066"/>
          </a:solidFill>
          <a:ln w="28575">
            <a:solidFill>
              <a:schemeClr val="bg1"/>
            </a:solidFill>
            <a:miter lim="800000"/>
            <a:headEnd/>
            <a:tailEnd/>
          </a:ln>
          <a:effectLst/>
        </p:spPr>
        <p:txBody>
          <a:bodyPr/>
          <a:lstStyle/>
          <a:p>
            <a:pPr marL="342900" indent="-342900" algn="ctr">
              <a:lnSpc>
                <a:spcPct val="90000"/>
              </a:lnSpc>
              <a:spcBef>
                <a:spcPct val="20000"/>
              </a:spcBef>
            </a:pPr>
            <a:r>
              <a:rPr lang="ru-RU" sz="1600">
                <a:solidFill>
                  <a:schemeClr val="bg1"/>
                </a:solidFill>
              </a:rPr>
              <a:t>Криозонд в просвете рубцового стеноза</a:t>
            </a:r>
          </a:p>
        </p:txBody>
      </p:sp>
      <p:pic>
        <p:nvPicPr>
          <p:cNvPr id="10" name="Picture 8" descr="03"/>
          <p:cNvPicPr>
            <a:picLocks noChangeAspect="1" noChangeArrowheads="1"/>
          </p:cNvPicPr>
          <p:nvPr/>
        </p:nvPicPr>
        <p:blipFill>
          <a:blip r:embed="rId5" cstate="print"/>
          <a:srcRect/>
          <a:stretch>
            <a:fillRect/>
          </a:stretch>
        </p:blipFill>
        <p:spPr bwMode="auto">
          <a:xfrm>
            <a:off x="3132138" y="4710113"/>
            <a:ext cx="2693987" cy="2103437"/>
          </a:xfrm>
          <a:prstGeom prst="rect">
            <a:avLst/>
          </a:prstGeom>
          <a:noFill/>
          <a:ln w="28575">
            <a:solidFill>
              <a:schemeClr val="bg1"/>
            </a:solidFill>
            <a:miter lim="800000"/>
            <a:headEnd/>
            <a:tailEnd/>
          </a:ln>
        </p:spPr>
      </p:pic>
      <p:pic>
        <p:nvPicPr>
          <p:cNvPr id="11" name="Picture 9" descr="05"/>
          <p:cNvPicPr>
            <a:picLocks noChangeAspect="1" noChangeArrowheads="1"/>
          </p:cNvPicPr>
          <p:nvPr/>
        </p:nvPicPr>
        <p:blipFill>
          <a:blip r:embed="rId6" cstate="print"/>
          <a:srcRect l="20520" t="20848" r="20520" b="23039"/>
          <a:stretch>
            <a:fillRect/>
          </a:stretch>
        </p:blipFill>
        <p:spPr bwMode="auto">
          <a:xfrm>
            <a:off x="6156325" y="4694238"/>
            <a:ext cx="2806700" cy="2047875"/>
          </a:xfrm>
          <a:prstGeom prst="rect">
            <a:avLst/>
          </a:prstGeom>
          <a:noFill/>
          <a:ln w="28575">
            <a:solidFill>
              <a:schemeClr val="bg1"/>
            </a:solidFill>
            <a:miter lim="800000"/>
            <a:headEnd/>
            <a:tailEnd/>
          </a:ln>
        </p:spPr>
      </p:pic>
      <p:sp>
        <p:nvSpPr>
          <p:cNvPr id="12" name="Line 10"/>
          <p:cNvSpPr>
            <a:spLocks noChangeShapeType="1"/>
          </p:cNvSpPr>
          <p:nvPr/>
        </p:nvSpPr>
        <p:spPr bwMode="auto">
          <a:xfrm>
            <a:off x="6588125" y="1628775"/>
            <a:ext cx="0" cy="792163"/>
          </a:xfrm>
          <a:prstGeom prst="line">
            <a:avLst/>
          </a:prstGeom>
          <a:noFill/>
          <a:ln w="38100">
            <a:solidFill>
              <a:srgbClr val="FF0000"/>
            </a:solidFill>
            <a:round/>
            <a:headEnd/>
            <a:tailEnd type="triangle" w="med" len="med"/>
          </a:ln>
          <a:effectLst/>
        </p:spPr>
        <p:txBody>
          <a:bodyPr/>
          <a:lstStyle/>
          <a:p>
            <a:endParaRPr lang="ru-RU"/>
          </a:p>
        </p:txBody>
      </p:sp>
      <p:sp>
        <p:nvSpPr>
          <p:cNvPr id="13" name="Rectangle 11"/>
          <p:cNvSpPr>
            <a:spLocks noChangeArrowheads="1"/>
          </p:cNvSpPr>
          <p:nvPr/>
        </p:nvSpPr>
        <p:spPr bwMode="auto">
          <a:xfrm>
            <a:off x="395288" y="4368800"/>
            <a:ext cx="7531100" cy="406400"/>
          </a:xfrm>
          <a:prstGeom prst="rect">
            <a:avLst/>
          </a:prstGeom>
          <a:solidFill>
            <a:srgbClr val="000066"/>
          </a:solidFill>
          <a:ln w="9525">
            <a:solidFill>
              <a:schemeClr val="bg1"/>
            </a:solidFill>
            <a:miter lim="800000"/>
            <a:headEnd/>
            <a:tailEnd/>
          </a:ln>
          <a:effectLst/>
        </p:spPr>
        <p:txBody>
          <a:bodyPr wrap="none">
            <a:spAutoFit/>
          </a:bodyPr>
          <a:lstStyle/>
          <a:p>
            <a:r>
              <a:rPr lang="ru-RU" sz="2000">
                <a:solidFill>
                  <a:schemeClr val="bg1"/>
                </a:solidFill>
                <a:effectLst>
                  <a:outerShdw blurRad="38100" dist="38100" dir="2700000" algn="tl">
                    <a:srgbClr val="000000"/>
                  </a:outerShdw>
                </a:effectLst>
              </a:rPr>
              <a:t>Отсутствие рубцового стеноза пищевода после криодеструкции</a:t>
            </a:r>
          </a:p>
        </p:txBody>
      </p:sp>
      <p:sp>
        <p:nvSpPr>
          <p:cNvPr id="14" name="Rectangle 12"/>
          <p:cNvSpPr>
            <a:spLocks noChangeArrowheads="1"/>
          </p:cNvSpPr>
          <p:nvPr/>
        </p:nvSpPr>
        <p:spPr bwMode="auto">
          <a:xfrm>
            <a:off x="160715" y="139700"/>
            <a:ext cx="8838445" cy="523220"/>
          </a:xfrm>
          <a:prstGeom prst="rect">
            <a:avLst/>
          </a:prstGeom>
          <a:noFill/>
          <a:ln w="9525">
            <a:noFill/>
            <a:miter lim="800000"/>
            <a:headEnd/>
            <a:tailEnd/>
          </a:ln>
          <a:effectLst/>
        </p:spPr>
        <p:txBody>
          <a:bodyPr wrap="none">
            <a:spAutoFit/>
          </a:bodyPr>
          <a:lstStyle/>
          <a:p>
            <a:pPr algn="ctr"/>
            <a:r>
              <a:rPr lang="ru-RU" sz="2800" dirty="0"/>
              <a:t>Методика </a:t>
            </a:r>
            <a:r>
              <a:rPr lang="ru-RU" sz="2800" dirty="0" err="1"/>
              <a:t>криодеструкции</a:t>
            </a:r>
            <a:r>
              <a:rPr lang="ru-RU" sz="2800" dirty="0"/>
              <a:t> рубцового стеноза пищевода</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00"/>
          <p:cNvPicPr>
            <a:picLocks noChangeAspect="1" noChangeArrowheads="1"/>
          </p:cNvPicPr>
          <p:nvPr/>
        </p:nvPicPr>
        <p:blipFill>
          <a:blip r:embed="rId2" cstate="print"/>
          <a:srcRect/>
          <a:stretch>
            <a:fillRect/>
          </a:stretch>
        </p:blipFill>
        <p:spPr bwMode="auto">
          <a:xfrm>
            <a:off x="3348038" y="260350"/>
            <a:ext cx="2447925" cy="2881313"/>
          </a:xfrm>
          <a:prstGeom prst="rect">
            <a:avLst/>
          </a:prstGeom>
          <a:noFill/>
          <a:ln w="57150">
            <a:solidFill>
              <a:srgbClr val="FF0000"/>
            </a:solidFill>
            <a:miter lim="800000"/>
            <a:headEnd/>
            <a:tailEnd/>
          </a:ln>
        </p:spPr>
      </p:pic>
      <p:sp>
        <p:nvSpPr>
          <p:cNvPr id="5" name="Text Box 8"/>
          <p:cNvSpPr txBox="1">
            <a:spLocks noChangeArrowheads="1"/>
          </p:cNvSpPr>
          <p:nvPr/>
        </p:nvSpPr>
        <p:spPr bwMode="auto">
          <a:xfrm>
            <a:off x="104775" y="3141663"/>
            <a:ext cx="9039225" cy="369332"/>
          </a:xfrm>
          <a:prstGeom prst="rect">
            <a:avLst/>
          </a:prstGeom>
          <a:noFill/>
          <a:ln w="9525">
            <a:noFill/>
            <a:miter lim="800000"/>
            <a:headEnd/>
            <a:tailEnd/>
          </a:ln>
        </p:spPr>
        <p:txBody>
          <a:bodyPr>
            <a:spAutoFit/>
          </a:bodyPr>
          <a:lstStyle/>
          <a:p>
            <a:pPr algn="ctr"/>
            <a:r>
              <a:rPr lang="ru-RU" i="1" dirty="0">
                <a:latin typeface="Arial" charset="0"/>
              </a:rPr>
              <a:t>Компьютерная томография, 3-</a:t>
            </a:r>
            <a:r>
              <a:rPr lang="en-US" i="1" dirty="0">
                <a:latin typeface="Arial" charset="0"/>
              </a:rPr>
              <a:t>D</a:t>
            </a:r>
            <a:r>
              <a:rPr lang="ru-RU" i="1" dirty="0">
                <a:latin typeface="Arial" charset="0"/>
              </a:rPr>
              <a:t> реконструкция  кавернозных </a:t>
            </a:r>
            <a:r>
              <a:rPr lang="ru-RU" i="1" dirty="0" err="1">
                <a:latin typeface="Arial" charset="0"/>
              </a:rPr>
              <a:t>гемангиом</a:t>
            </a:r>
            <a:endParaRPr lang="ru-RU" i="1" dirty="0">
              <a:latin typeface="Arial" charset="0"/>
            </a:endParaRPr>
          </a:p>
        </p:txBody>
      </p:sp>
      <p:grpSp>
        <p:nvGrpSpPr>
          <p:cNvPr id="6" name="Group 4"/>
          <p:cNvGrpSpPr>
            <a:grpSpLocks/>
          </p:cNvGrpSpPr>
          <p:nvPr/>
        </p:nvGrpSpPr>
        <p:grpSpPr bwMode="auto">
          <a:xfrm>
            <a:off x="0" y="260350"/>
            <a:ext cx="9144000" cy="6597650"/>
            <a:chOff x="0" y="119"/>
            <a:chExt cx="5760" cy="4201"/>
          </a:xfrm>
        </p:grpSpPr>
        <p:pic>
          <p:nvPicPr>
            <p:cNvPr id="7" name="Picture 5" descr="05"/>
            <p:cNvPicPr>
              <a:picLocks noChangeAspect="1" noChangeArrowheads="1"/>
            </p:cNvPicPr>
            <p:nvPr/>
          </p:nvPicPr>
          <p:blipFill>
            <a:blip r:embed="rId3" cstate="print"/>
            <a:srcRect/>
            <a:stretch>
              <a:fillRect/>
            </a:stretch>
          </p:blipFill>
          <p:spPr bwMode="auto">
            <a:xfrm>
              <a:off x="0" y="119"/>
              <a:ext cx="2063" cy="1850"/>
            </a:xfrm>
            <a:prstGeom prst="rect">
              <a:avLst/>
            </a:prstGeom>
            <a:noFill/>
          </p:spPr>
        </p:pic>
        <p:pic>
          <p:nvPicPr>
            <p:cNvPr id="8" name="Picture 6" descr="01"/>
            <p:cNvPicPr>
              <a:picLocks noChangeAspect="1" noChangeArrowheads="1"/>
            </p:cNvPicPr>
            <p:nvPr/>
          </p:nvPicPr>
          <p:blipFill>
            <a:blip r:embed="rId4" cstate="print"/>
            <a:srcRect/>
            <a:stretch>
              <a:fillRect/>
            </a:stretch>
          </p:blipFill>
          <p:spPr bwMode="auto">
            <a:xfrm>
              <a:off x="3697" y="164"/>
              <a:ext cx="2063" cy="1850"/>
            </a:xfrm>
            <a:prstGeom prst="rect">
              <a:avLst/>
            </a:prstGeom>
            <a:noFill/>
          </p:spPr>
        </p:pic>
        <p:pic>
          <p:nvPicPr>
            <p:cNvPr id="9" name="Picture 7" descr="02"/>
            <p:cNvPicPr>
              <a:picLocks noChangeAspect="1" noChangeArrowheads="1"/>
            </p:cNvPicPr>
            <p:nvPr/>
          </p:nvPicPr>
          <p:blipFill>
            <a:blip r:embed="rId5" cstate="print"/>
            <a:srcRect/>
            <a:stretch>
              <a:fillRect/>
            </a:stretch>
          </p:blipFill>
          <p:spPr bwMode="auto">
            <a:xfrm>
              <a:off x="0" y="2470"/>
              <a:ext cx="2063" cy="1850"/>
            </a:xfrm>
            <a:prstGeom prst="rect">
              <a:avLst/>
            </a:prstGeom>
            <a:noFill/>
          </p:spPr>
        </p:pic>
        <p:pic>
          <p:nvPicPr>
            <p:cNvPr id="10" name="Picture 8" descr="03"/>
            <p:cNvPicPr>
              <a:picLocks noChangeAspect="1" noChangeArrowheads="1"/>
            </p:cNvPicPr>
            <p:nvPr/>
          </p:nvPicPr>
          <p:blipFill>
            <a:blip r:embed="rId6" cstate="print"/>
            <a:srcRect/>
            <a:stretch>
              <a:fillRect/>
            </a:stretch>
          </p:blipFill>
          <p:spPr bwMode="auto">
            <a:xfrm>
              <a:off x="1837" y="2470"/>
              <a:ext cx="2063" cy="1850"/>
            </a:xfrm>
            <a:prstGeom prst="rect">
              <a:avLst/>
            </a:prstGeom>
            <a:noFill/>
          </p:spPr>
        </p:pic>
        <p:pic>
          <p:nvPicPr>
            <p:cNvPr id="11" name="Picture 9" descr="04"/>
            <p:cNvPicPr>
              <a:picLocks noChangeAspect="1" noChangeArrowheads="1"/>
            </p:cNvPicPr>
            <p:nvPr/>
          </p:nvPicPr>
          <p:blipFill>
            <a:blip r:embed="rId7" cstate="print"/>
            <a:srcRect/>
            <a:stretch>
              <a:fillRect/>
            </a:stretch>
          </p:blipFill>
          <p:spPr bwMode="auto">
            <a:xfrm>
              <a:off x="3697" y="2470"/>
              <a:ext cx="2063" cy="1850"/>
            </a:xfrm>
            <a:prstGeom prst="rect">
              <a:avLst/>
            </a:prstGeom>
            <a:noFill/>
          </p:spPr>
        </p:pic>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
            <a:ext cx="9144000" cy="7078861"/>
          </a:xfrm>
          <a:prstGeom prst="rect">
            <a:avLst/>
          </a:prstGeom>
        </p:spPr>
        <p:txBody>
          <a:bodyPr wrap="square">
            <a:spAutoFit/>
          </a:bodyPr>
          <a:lstStyle/>
          <a:p>
            <a:pPr marL="342900" indent="-342900" algn="just"/>
            <a:r>
              <a:rPr lang="ru-RU" sz="3200" dirty="0" smtClean="0"/>
              <a:t>Преимущество </a:t>
            </a:r>
            <a:r>
              <a:rPr lang="ru-RU" sz="3200" dirty="0" err="1" smtClean="0"/>
              <a:t>криодеструкции</a:t>
            </a:r>
            <a:r>
              <a:rPr lang="ru-RU" sz="3200" dirty="0" smtClean="0"/>
              <a:t>:</a:t>
            </a:r>
          </a:p>
          <a:p>
            <a:pPr marL="342900" indent="-342900" algn="just"/>
            <a:endParaRPr lang="ru-RU" dirty="0" smtClean="0"/>
          </a:p>
          <a:p>
            <a:pPr marL="342900" indent="-342900" algn="just">
              <a:buFontTx/>
              <a:buAutoNum type="arabicPeriod"/>
            </a:pPr>
            <a:r>
              <a:rPr lang="ru-RU" sz="2800" dirty="0" smtClean="0"/>
              <a:t>Анестезирующий, </a:t>
            </a:r>
            <a:r>
              <a:rPr lang="ru-RU" sz="2800" dirty="0" err="1" smtClean="0"/>
              <a:t>гемостатический</a:t>
            </a:r>
            <a:r>
              <a:rPr lang="ru-RU" sz="2800" dirty="0" smtClean="0"/>
              <a:t> и противовоспалительный эффекты;</a:t>
            </a:r>
          </a:p>
          <a:p>
            <a:pPr marL="342900" indent="-342900" algn="just">
              <a:buFontTx/>
              <a:buAutoNum type="arabicPeriod"/>
            </a:pPr>
            <a:r>
              <a:rPr lang="ru-RU" sz="2800" dirty="0" smtClean="0"/>
              <a:t>Соблюдение </a:t>
            </a:r>
            <a:r>
              <a:rPr lang="ru-RU" sz="2800" dirty="0" err="1" smtClean="0"/>
              <a:t>абластики</a:t>
            </a:r>
            <a:r>
              <a:rPr lang="ru-RU" sz="2800" dirty="0" smtClean="0"/>
              <a:t>;</a:t>
            </a:r>
          </a:p>
          <a:p>
            <a:pPr marL="342900" indent="-342900" algn="just">
              <a:buFontTx/>
              <a:buAutoNum type="arabicPeriod"/>
            </a:pPr>
            <a:r>
              <a:rPr lang="ru-RU" sz="2800" dirty="0" smtClean="0"/>
              <a:t>Минимальная </a:t>
            </a:r>
            <a:r>
              <a:rPr lang="ru-RU" sz="2800" dirty="0" err="1" smtClean="0"/>
              <a:t>перифокальная</a:t>
            </a:r>
            <a:r>
              <a:rPr lang="ru-RU" sz="2800" dirty="0" smtClean="0"/>
              <a:t> реакция;</a:t>
            </a:r>
          </a:p>
          <a:p>
            <a:pPr marL="342900" indent="-342900" algn="just">
              <a:buFontTx/>
              <a:buAutoNum type="arabicPeriod"/>
            </a:pPr>
            <a:r>
              <a:rPr lang="ru-RU" sz="2800" dirty="0" smtClean="0"/>
              <a:t>Косметический эффект;</a:t>
            </a:r>
          </a:p>
          <a:p>
            <a:pPr marL="342900" indent="-342900" algn="just"/>
            <a:r>
              <a:rPr lang="ru-RU" sz="3200" dirty="0" smtClean="0"/>
              <a:t>Недостатки:  </a:t>
            </a:r>
          </a:p>
          <a:p>
            <a:pPr marL="342900" indent="-342900" algn="just"/>
            <a:endParaRPr lang="ru-RU" dirty="0" smtClean="0"/>
          </a:p>
          <a:p>
            <a:pPr marL="342900" indent="-342900" algn="just">
              <a:buFontTx/>
              <a:buAutoNum type="arabicPeriod"/>
            </a:pPr>
            <a:r>
              <a:rPr lang="ru-RU" sz="2800" dirty="0" smtClean="0"/>
              <a:t>Сложность контроля и прогнозирования результатов </a:t>
            </a:r>
            <a:r>
              <a:rPr lang="ru-RU" sz="2800" dirty="0" err="1" smtClean="0"/>
              <a:t>криовоздействия</a:t>
            </a:r>
            <a:r>
              <a:rPr lang="ru-RU" sz="2800" dirty="0" smtClean="0"/>
              <a:t>;</a:t>
            </a:r>
          </a:p>
          <a:p>
            <a:pPr marL="342900" indent="-342900" algn="just"/>
            <a:r>
              <a:rPr lang="ru-RU" sz="2800" dirty="0" smtClean="0"/>
              <a:t>1.1. Объем некроза, как правило, всегда меньше объема замораживания;</a:t>
            </a:r>
          </a:p>
          <a:p>
            <a:pPr marL="342900" indent="-342900" algn="just"/>
            <a:r>
              <a:rPr lang="ru-RU" sz="2800" dirty="0" smtClean="0"/>
              <a:t>1.2. Температура некроза индивидуальна для каждого органа или ткани (средняя равна – 20</a:t>
            </a:r>
            <a:r>
              <a:rPr lang="ru-RU" sz="2800" baseline="30000" dirty="0" smtClean="0"/>
              <a:t>0</a:t>
            </a:r>
            <a:r>
              <a:rPr lang="ru-RU" sz="2800" dirty="0" smtClean="0"/>
              <a:t>С);</a:t>
            </a:r>
          </a:p>
          <a:p>
            <a:pPr marL="342900" indent="-342900" algn="just"/>
            <a:r>
              <a:rPr lang="ru-RU" sz="2800" dirty="0" smtClean="0"/>
              <a:t>1.3. Зона некроза формируется на 3-5 сутки.</a:t>
            </a:r>
          </a:p>
          <a:p>
            <a:pPr marL="342900" indent="-342900" algn="just"/>
            <a:r>
              <a:rPr lang="ru-RU" dirty="0" smtClean="0"/>
              <a:t> </a:t>
            </a:r>
            <a:endParaRPr lang="ru-R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0" y="1341438"/>
            <a:ext cx="9074150" cy="4132262"/>
            <a:chOff x="22" y="1358"/>
            <a:chExt cx="5716" cy="2603"/>
          </a:xfrm>
        </p:grpSpPr>
        <p:pic>
          <p:nvPicPr>
            <p:cNvPr id="5" name="Picture 3" descr="01"/>
            <p:cNvPicPr>
              <a:picLocks noChangeAspect="1" noChangeArrowheads="1"/>
            </p:cNvPicPr>
            <p:nvPr/>
          </p:nvPicPr>
          <p:blipFill>
            <a:blip r:embed="rId2" cstate="print"/>
            <a:srcRect/>
            <a:stretch>
              <a:fillRect/>
            </a:stretch>
          </p:blipFill>
          <p:spPr bwMode="auto">
            <a:xfrm>
              <a:off x="22" y="1358"/>
              <a:ext cx="1451" cy="1301"/>
            </a:xfrm>
            <a:prstGeom prst="rect">
              <a:avLst/>
            </a:prstGeom>
            <a:noFill/>
          </p:spPr>
        </p:pic>
        <p:pic>
          <p:nvPicPr>
            <p:cNvPr id="6" name="Picture 4" descr="02"/>
            <p:cNvPicPr>
              <a:picLocks noChangeAspect="1" noChangeArrowheads="1"/>
            </p:cNvPicPr>
            <p:nvPr/>
          </p:nvPicPr>
          <p:blipFill>
            <a:blip r:embed="rId3" cstate="print"/>
            <a:srcRect/>
            <a:stretch>
              <a:fillRect/>
            </a:stretch>
          </p:blipFill>
          <p:spPr bwMode="auto">
            <a:xfrm>
              <a:off x="1474" y="1358"/>
              <a:ext cx="1451" cy="1301"/>
            </a:xfrm>
            <a:prstGeom prst="rect">
              <a:avLst/>
            </a:prstGeom>
            <a:noFill/>
          </p:spPr>
        </p:pic>
        <p:pic>
          <p:nvPicPr>
            <p:cNvPr id="7" name="Picture 5" descr="03"/>
            <p:cNvPicPr>
              <a:picLocks noChangeAspect="1" noChangeArrowheads="1"/>
            </p:cNvPicPr>
            <p:nvPr/>
          </p:nvPicPr>
          <p:blipFill>
            <a:blip r:embed="rId4" cstate="print"/>
            <a:srcRect/>
            <a:stretch>
              <a:fillRect/>
            </a:stretch>
          </p:blipFill>
          <p:spPr bwMode="auto">
            <a:xfrm>
              <a:off x="2880" y="1358"/>
              <a:ext cx="1451" cy="1301"/>
            </a:xfrm>
            <a:prstGeom prst="rect">
              <a:avLst/>
            </a:prstGeom>
            <a:noFill/>
          </p:spPr>
        </p:pic>
        <p:pic>
          <p:nvPicPr>
            <p:cNvPr id="8" name="Picture 6" descr="04"/>
            <p:cNvPicPr>
              <a:picLocks noChangeAspect="1" noChangeArrowheads="1"/>
            </p:cNvPicPr>
            <p:nvPr/>
          </p:nvPicPr>
          <p:blipFill>
            <a:blip r:embed="rId5" cstate="print"/>
            <a:srcRect/>
            <a:stretch>
              <a:fillRect/>
            </a:stretch>
          </p:blipFill>
          <p:spPr bwMode="auto">
            <a:xfrm>
              <a:off x="4286" y="1358"/>
              <a:ext cx="1451" cy="1301"/>
            </a:xfrm>
            <a:prstGeom prst="rect">
              <a:avLst/>
            </a:prstGeom>
            <a:noFill/>
          </p:spPr>
        </p:pic>
        <p:pic>
          <p:nvPicPr>
            <p:cNvPr id="9" name="Picture 7" descr="05"/>
            <p:cNvPicPr>
              <a:picLocks noChangeAspect="1" noChangeArrowheads="1"/>
            </p:cNvPicPr>
            <p:nvPr/>
          </p:nvPicPr>
          <p:blipFill>
            <a:blip r:embed="rId6" cstate="print"/>
            <a:srcRect/>
            <a:stretch>
              <a:fillRect/>
            </a:stretch>
          </p:blipFill>
          <p:spPr bwMode="auto">
            <a:xfrm>
              <a:off x="23" y="2659"/>
              <a:ext cx="1451" cy="1301"/>
            </a:xfrm>
            <a:prstGeom prst="rect">
              <a:avLst/>
            </a:prstGeom>
            <a:noFill/>
          </p:spPr>
        </p:pic>
        <p:pic>
          <p:nvPicPr>
            <p:cNvPr id="10" name="Picture 8" descr="06"/>
            <p:cNvPicPr>
              <a:picLocks noChangeAspect="1" noChangeArrowheads="1"/>
            </p:cNvPicPr>
            <p:nvPr/>
          </p:nvPicPr>
          <p:blipFill>
            <a:blip r:embed="rId7" cstate="print"/>
            <a:srcRect/>
            <a:stretch>
              <a:fillRect/>
            </a:stretch>
          </p:blipFill>
          <p:spPr bwMode="auto">
            <a:xfrm>
              <a:off x="1429" y="2659"/>
              <a:ext cx="1451" cy="1301"/>
            </a:xfrm>
            <a:prstGeom prst="rect">
              <a:avLst/>
            </a:prstGeom>
            <a:noFill/>
          </p:spPr>
        </p:pic>
        <p:pic>
          <p:nvPicPr>
            <p:cNvPr id="11" name="Picture 9" descr="07"/>
            <p:cNvPicPr>
              <a:picLocks noChangeAspect="1" noChangeArrowheads="1"/>
            </p:cNvPicPr>
            <p:nvPr/>
          </p:nvPicPr>
          <p:blipFill>
            <a:blip r:embed="rId8" cstate="print"/>
            <a:srcRect/>
            <a:stretch>
              <a:fillRect/>
            </a:stretch>
          </p:blipFill>
          <p:spPr bwMode="auto">
            <a:xfrm>
              <a:off x="2835" y="2659"/>
              <a:ext cx="1451" cy="1301"/>
            </a:xfrm>
            <a:prstGeom prst="rect">
              <a:avLst/>
            </a:prstGeom>
            <a:noFill/>
          </p:spPr>
        </p:pic>
        <p:pic>
          <p:nvPicPr>
            <p:cNvPr id="12" name="Picture 10" descr="08"/>
            <p:cNvPicPr>
              <a:picLocks noChangeAspect="1" noChangeArrowheads="1"/>
            </p:cNvPicPr>
            <p:nvPr/>
          </p:nvPicPr>
          <p:blipFill>
            <a:blip r:embed="rId9" cstate="print"/>
            <a:srcRect/>
            <a:stretch>
              <a:fillRect/>
            </a:stretch>
          </p:blipFill>
          <p:spPr bwMode="auto">
            <a:xfrm>
              <a:off x="4286" y="2659"/>
              <a:ext cx="1452" cy="1302"/>
            </a:xfrm>
            <a:prstGeom prst="rect">
              <a:avLst/>
            </a:prstGeom>
            <a:noFill/>
          </p:spPr>
        </p:pic>
      </p:grpSp>
      <p:sp>
        <p:nvSpPr>
          <p:cNvPr id="13" name="Text Box 8"/>
          <p:cNvSpPr txBox="1">
            <a:spLocks noChangeArrowheads="1"/>
          </p:cNvSpPr>
          <p:nvPr/>
        </p:nvSpPr>
        <p:spPr bwMode="auto">
          <a:xfrm>
            <a:off x="104775" y="333375"/>
            <a:ext cx="9039225" cy="822325"/>
          </a:xfrm>
          <a:prstGeom prst="rect">
            <a:avLst/>
          </a:prstGeom>
          <a:noFill/>
          <a:ln w="9525">
            <a:noFill/>
            <a:miter lim="800000"/>
            <a:headEnd/>
            <a:tailEnd/>
          </a:ln>
        </p:spPr>
        <p:txBody>
          <a:bodyPr>
            <a:spAutoFit/>
          </a:bodyPr>
          <a:lstStyle/>
          <a:p>
            <a:pPr algn="ctr"/>
            <a:r>
              <a:rPr lang="ru-RU" i="1" dirty="0">
                <a:latin typeface="Arial" charset="0"/>
              </a:rPr>
              <a:t>Компьютерная томография, 3-</a:t>
            </a:r>
            <a:r>
              <a:rPr lang="en-US" i="1" dirty="0">
                <a:latin typeface="Arial" charset="0"/>
              </a:rPr>
              <a:t>D</a:t>
            </a:r>
            <a:r>
              <a:rPr lang="ru-RU" i="1" dirty="0">
                <a:latin typeface="Arial" charset="0"/>
              </a:rPr>
              <a:t> реконструкция  кавернозных </a:t>
            </a:r>
            <a:r>
              <a:rPr lang="ru-RU" i="1" dirty="0" err="1">
                <a:latin typeface="Arial" charset="0"/>
              </a:rPr>
              <a:t>гемангиом</a:t>
            </a:r>
            <a:endParaRPr lang="ru-RU" i="1" dirty="0">
              <a:latin typeface="Roman" pitchFamily="18" charset="0"/>
            </a:endParaRPr>
          </a:p>
        </p:txBody>
      </p:sp>
      <p:pic>
        <p:nvPicPr>
          <p:cNvPr id="14" name="Picture 12" descr="05"/>
          <p:cNvPicPr>
            <a:picLocks noChangeAspect="1" noChangeArrowheads="1"/>
          </p:cNvPicPr>
          <p:nvPr/>
        </p:nvPicPr>
        <p:blipFill>
          <a:blip r:embed="rId10" cstate="print"/>
          <a:srcRect/>
          <a:stretch>
            <a:fillRect/>
          </a:stretch>
        </p:blipFill>
        <p:spPr bwMode="auto">
          <a:xfrm>
            <a:off x="971550" y="333375"/>
            <a:ext cx="7345363" cy="64087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770" decel="100000"/>
                                        <p:tgtEl>
                                          <p:spTgt spid="14"/>
                                        </p:tgtEl>
                                      </p:cBhvr>
                                    </p:animEffect>
                                    <p:animScale>
                                      <p:cBhvr>
                                        <p:cTn id="13" dur="770" decel="100000"/>
                                        <p:tgtEl>
                                          <p:spTgt spid="14"/>
                                        </p:tgtEl>
                                      </p:cBhvr>
                                      <p:from x="10000" y="10000"/>
                                      <p:to x="200000" y="450000"/>
                                    </p:animScale>
                                    <p:animScale>
                                      <p:cBhvr>
                                        <p:cTn id="14" dur="1230" accel="100000" fill="hold">
                                          <p:stCondLst>
                                            <p:cond delay="770"/>
                                          </p:stCondLst>
                                        </p:cTn>
                                        <p:tgtEl>
                                          <p:spTgt spid="14"/>
                                        </p:tgtEl>
                                      </p:cBhvr>
                                      <p:from x="200000" y="450000"/>
                                      <p:to x="100000" y="100000"/>
                                    </p:animScale>
                                    <p:set>
                                      <p:cBhvr>
                                        <p:cTn id="15" dur="770" fill="hold"/>
                                        <p:tgtEl>
                                          <p:spTgt spid="14"/>
                                        </p:tgtEl>
                                        <p:attrNameLst>
                                          <p:attrName>ppt_x</p:attrName>
                                        </p:attrNameLst>
                                      </p:cBhvr>
                                      <p:to>
                                        <p:strVal val="(0.5)"/>
                                      </p:to>
                                    </p:set>
                                    <p:anim from="(0.5)" to="(#ppt_x)" calcmode="lin" valueType="num">
                                      <p:cBhvr>
                                        <p:cTn id="16" dur="1230" accel="100000" fill="hold">
                                          <p:stCondLst>
                                            <p:cond delay="770"/>
                                          </p:stCondLst>
                                        </p:cTn>
                                        <p:tgtEl>
                                          <p:spTgt spid="14"/>
                                        </p:tgtEl>
                                        <p:attrNameLst>
                                          <p:attrName>ppt_x</p:attrName>
                                        </p:attrNameLst>
                                      </p:cBhvr>
                                    </p:anim>
                                    <p:set>
                                      <p:cBhvr>
                                        <p:cTn id="17" dur="770" fill="hold"/>
                                        <p:tgtEl>
                                          <p:spTgt spid="14"/>
                                        </p:tgtEl>
                                        <p:attrNameLst>
                                          <p:attrName>ppt_y</p:attrName>
                                        </p:attrNameLst>
                                      </p:cBhvr>
                                      <p:to>
                                        <p:strVal val="(#ppt_y+0.4)"/>
                                      </p:to>
                                    </p:set>
                                    <p:anim from="(#ppt_y+0.4)" to="(#ppt_y)" calcmode="lin" valueType="num">
                                      <p:cBhvr>
                                        <p:cTn id="18" dur="1230" accel="100000" fill="hold">
                                          <p:stCondLst>
                                            <p:cond delay="770"/>
                                          </p:stCondLst>
                                        </p:cTn>
                                        <p:tgtEl>
                                          <p:spTgt spid="1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DVD_004"/>
          <p:cNvPicPr>
            <a:picLocks noChangeAspect="1" noChangeArrowheads="1"/>
          </p:cNvPicPr>
          <p:nvPr/>
        </p:nvPicPr>
        <p:blipFill>
          <a:blip r:embed="rId2" cstate="print"/>
          <a:srcRect l="16273" t="6569" r="18634" b="6799"/>
          <a:stretch>
            <a:fillRect/>
          </a:stretch>
        </p:blipFill>
        <p:spPr bwMode="auto">
          <a:xfrm>
            <a:off x="5580063" y="3436938"/>
            <a:ext cx="3600450" cy="3448050"/>
          </a:xfrm>
          <a:prstGeom prst="rect">
            <a:avLst/>
          </a:prstGeom>
          <a:noFill/>
        </p:spPr>
      </p:pic>
      <p:pic>
        <p:nvPicPr>
          <p:cNvPr id="5" name="Picture 3" descr="PDVD_005"/>
          <p:cNvPicPr>
            <a:picLocks noChangeAspect="1" noChangeArrowheads="1"/>
          </p:cNvPicPr>
          <p:nvPr/>
        </p:nvPicPr>
        <p:blipFill>
          <a:blip r:embed="rId3" cstate="print"/>
          <a:srcRect l="15741" t="6569" r="19167" b="6799"/>
          <a:stretch>
            <a:fillRect/>
          </a:stretch>
        </p:blipFill>
        <p:spPr bwMode="auto">
          <a:xfrm>
            <a:off x="5580063" y="-26988"/>
            <a:ext cx="3563937" cy="3494088"/>
          </a:xfrm>
          <a:prstGeom prst="rect">
            <a:avLst/>
          </a:prstGeom>
          <a:noFill/>
        </p:spPr>
      </p:pic>
      <p:sp>
        <p:nvSpPr>
          <p:cNvPr id="6" name="Text Box 8"/>
          <p:cNvSpPr txBox="1">
            <a:spLocks noChangeArrowheads="1"/>
          </p:cNvSpPr>
          <p:nvPr/>
        </p:nvSpPr>
        <p:spPr bwMode="auto">
          <a:xfrm>
            <a:off x="323850" y="6237288"/>
            <a:ext cx="5148263" cy="369332"/>
          </a:xfrm>
          <a:prstGeom prst="rect">
            <a:avLst/>
          </a:prstGeom>
          <a:noFill/>
          <a:ln w="9525">
            <a:noFill/>
            <a:miter lim="800000"/>
            <a:headEnd/>
            <a:tailEnd/>
          </a:ln>
        </p:spPr>
        <p:txBody>
          <a:bodyPr>
            <a:spAutoFit/>
          </a:bodyPr>
          <a:lstStyle/>
          <a:p>
            <a:pPr algn="ctr"/>
            <a:r>
              <a:rPr lang="ru-RU" i="1" dirty="0"/>
              <a:t>Обширная кавернозная </a:t>
            </a:r>
            <a:r>
              <a:rPr lang="ru-RU" i="1" dirty="0" err="1"/>
              <a:t>гемангиома</a:t>
            </a:r>
            <a:endParaRPr lang="ru-RU" i="1" dirty="0"/>
          </a:p>
        </p:txBody>
      </p:sp>
      <p:pic>
        <p:nvPicPr>
          <p:cNvPr id="911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404664"/>
            <a:ext cx="4248150" cy="5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53"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0" fill="hold"/>
                                        <p:tgtEl>
                                          <p:spTgt spid="5"/>
                                        </p:tgtEl>
                                        <p:attrNameLst>
                                          <p:attrName>ppt_w</p:attrName>
                                        </p:attrNameLst>
                                      </p:cBhvr>
                                      <p:tavLst>
                                        <p:tav tm="0">
                                          <p:val>
                                            <p:fltVal val="0"/>
                                          </p:val>
                                        </p:tav>
                                        <p:tav tm="100000">
                                          <p:val>
                                            <p:strVal val="#ppt_w"/>
                                          </p:val>
                                        </p:tav>
                                      </p:tavLst>
                                    </p:anim>
                                    <p:anim calcmode="lin" valueType="num">
                                      <p:cBhvr>
                                        <p:cTn id="11" dur="5000" fill="hold"/>
                                        <p:tgtEl>
                                          <p:spTgt spid="5"/>
                                        </p:tgtEl>
                                        <p:attrNameLst>
                                          <p:attrName>ppt_h</p:attrName>
                                        </p:attrNameLst>
                                      </p:cBhvr>
                                      <p:tavLst>
                                        <p:tav tm="0">
                                          <p:val>
                                            <p:fltVal val="0"/>
                                          </p:val>
                                        </p:tav>
                                        <p:tav tm="100000">
                                          <p:val>
                                            <p:strVal val="#ppt_h"/>
                                          </p:val>
                                        </p:tav>
                                      </p:tavLst>
                                    </p:anim>
                                    <p:animEffect transition="in" filter="fade">
                                      <p:cBhvr>
                                        <p:cTn id="12" dur="5000"/>
                                        <p:tgtEl>
                                          <p:spTgt spid="5"/>
                                        </p:tgtEl>
                                      </p:cBhvr>
                                    </p:animEffect>
                                  </p:childTnLst>
                                </p:cTn>
                              </p:par>
                              <p:par>
                                <p:cTn id="13" presetID="53"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0" fill="hold"/>
                                        <p:tgtEl>
                                          <p:spTgt spid="4"/>
                                        </p:tgtEl>
                                        <p:attrNameLst>
                                          <p:attrName>ppt_w</p:attrName>
                                        </p:attrNameLst>
                                      </p:cBhvr>
                                      <p:tavLst>
                                        <p:tav tm="0">
                                          <p:val>
                                            <p:fltVal val="0"/>
                                          </p:val>
                                        </p:tav>
                                        <p:tav tm="100000">
                                          <p:val>
                                            <p:strVal val="#ppt_w"/>
                                          </p:val>
                                        </p:tav>
                                      </p:tavLst>
                                    </p:anim>
                                    <p:anim calcmode="lin" valueType="num">
                                      <p:cBhvr>
                                        <p:cTn id="16" dur="5000" fill="hold"/>
                                        <p:tgtEl>
                                          <p:spTgt spid="4"/>
                                        </p:tgtEl>
                                        <p:attrNameLst>
                                          <p:attrName>ppt_h</p:attrName>
                                        </p:attrNameLst>
                                      </p:cBhvr>
                                      <p:tavLst>
                                        <p:tav tm="0">
                                          <p:val>
                                            <p:fltVal val="0"/>
                                          </p:val>
                                        </p:tav>
                                        <p:tav tm="100000">
                                          <p:val>
                                            <p:strVal val="#ppt_h"/>
                                          </p:val>
                                        </p:tav>
                                      </p:tavLst>
                                    </p:anim>
                                    <p:animEffect transition="in" filter="fade">
                                      <p:cBhvr>
                                        <p:cTn id="1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634082"/>
          </a:xfrm>
        </p:spPr>
        <p:txBody>
          <a:bodyPr>
            <a:normAutofit fontScale="90000"/>
          </a:bodyPr>
          <a:lstStyle/>
          <a:p>
            <a:r>
              <a:rPr lang="ru-RU" dirty="0" smtClean="0"/>
              <a:t>Эффективная теплопроводность</a:t>
            </a:r>
            <a:endParaRPr lang="ru-RU" dirty="0"/>
          </a:p>
        </p:txBody>
      </p:sp>
      <p:sp>
        <p:nvSpPr>
          <p:cNvPr id="3" name="Содержимое 2"/>
          <p:cNvSpPr>
            <a:spLocks noGrp="1"/>
          </p:cNvSpPr>
          <p:nvPr>
            <p:ph idx="1"/>
          </p:nvPr>
        </p:nvSpPr>
        <p:spPr>
          <a:xfrm>
            <a:off x="0" y="620688"/>
            <a:ext cx="9144000" cy="6237312"/>
          </a:xfrm>
        </p:spPr>
        <p:txBody>
          <a:bodyPr/>
          <a:lstStyle/>
          <a:p>
            <a:pPr>
              <a:buNone/>
            </a:pPr>
            <a:endParaRPr lang="ru-RU" dirty="0" smtClean="0"/>
          </a:p>
          <a:p>
            <a:pPr>
              <a:buNone/>
            </a:pPr>
            <a:endParaRPr lang="ru-RU" dirty="0" smtClean="0"/>
          </a:p>
          <a:p>
            <a:pPr>
              <a:buNone/>
            </a:pPr>
            <a:r>
              <a:rPr lang="ru-RU" sz="2400" dirty="0" smtClean="0"/>
              <a:t>Граничные условия</a:t>
            </a:r>
          </a:p>
          <a:p>
            <a:pPr>
              <a:buNone/>
            </a:pPr>
            <a:r>
              <a:rPr lang="ru-RU" sz="2400" dirty="0" smtClean="0"/>
              <a:t>       </a:t>
            </a:r>
            <a:r>
              <a:rPr lang="en-US" sz="2400" dirty="0" smtClean="0"/>
              <a:t>z</a:t>
            </a:r>
            <a:r>
              <a:rPr lang="ru-RU" sz="2400" dirty="0" err="1" smtClean="0"/>
              <a:t>=0</a:t>
            </a:r>
            <a:r>
              <a:rPr lang="ru-RU" sz="2400" dirty="0" smtClean="0"/>
              <a:t>, </a:t>
            </a:r>
            <a:r>
              <a:rPr lang="en-US" sz="2400" dirty="0" smtClean="0"/>
              <a:t>T</a:t>
            </a:r>
            <a:r>
              <a:rPr lang="ru-RU" sz="2400" dirty="0" smtClean="0"/>
              <a:t>=</a:t>
            </a:r>
            <a:r>
              <a:rPr lang="en-US" sz="2400" dirty="0" smtClean="0"/>
              <a:t>T</a:t>
            </a:r>
            <a:r>
              <a:rPr lang="ru-RU" sz="2400" baseline="-25000" dirty="0" smtClean="0"/>
              <a:t>2</a:t>
            </a:r>
            <a:r>
              <a:rPr lang="ru-RU" sz="2400" dirty="0" smtClean="0"/>
              <a:t>,             </a:t>
            </a:r>
            <a:r>
              <a:rPr lang="en-US" sz="2400" dirty="0" smtClean="0"/>
              <a:t>z</a:t>
            </a:r>
            <a:r>
              <a:rPr lang="ru-RU" sz="2400" dirty="0" smtClean="0"/>
              <a:t>=</a:t>
            </a:r>
            <a:r>
              <a:rPr lang="en-US" sz="2400" dirty="0" smtClean="0"/>
              <a:t>l</a:t>
            </a:r>
            <a:r>
              <a:rPr lang="ru-RU" sz="2400" dirty="0" smtClean="0"/>
              <a:t>, </a:t>
            </a:r>
            <a:r>
              <a:rPr lang="en-US" sz="2400" dirty="0" smtClean="0"/>
              <a:t>T</a:t>
            </a:r>
            <a:r>
              <a:rPr lang="ru-RU" sz="2400" dirty="0" smtClean="0"/>
              <a:t>=</a:t>
            </a:r>
            <a:r>
              <a:rPr lang="en-US" sz="2400" dirty="0" smtClean="0"/>
              <a:t>T</a:t>
            </a:r>
            <a:r>
              <a:rPr lang="ru-RU" sz="2400" baseline="-25000" dirty="0" smtClean="0"/>
              <a:t>1</a:t>
            </a:r>
            <a:r>
              <a:rPr lang="ru-RU" sz="2400" dirty="0" smtClean="0"/>
              <a:t>, </a:t>
            </a:r>
          </a:p>
          <a:p>
            <a:pPr>
              <a:buNone/>
            </a:pPr>
            <a:r>
              <a:rPr lang="ru-RU" sz="2400" dirty="0" smtClean="0"/>
              <a:t> </a:t>
            </a:r>
          </a:p>
          <a:p>
            <a:pPr>
              <a:buNone/>
            </a:pPr>
            <a:r>
              <a:rPr lang="ru-RU" sz="2400" dirty="0" smtClean="0"/>
              <a:t> Удельный тепловой поток через слои </a:t>
            </a:r>
            <a:r>
              <a:rPr lang="ru-RU" sz="2400" dirty="0" err="1" smtClean="0"/>
              <a:t>биоткани</a:t>
            </a:r>
            <a:r>
              <a:rPr lang="en-US" sz="2400" dirty="0" smtClean="0"/>
              <a:t>       Q=</a:t>
            </a:r>
            <a:r>
              <a:rPr lang="ru-RU" sz="2400" dirty="0" smtClean="0"/>
              <a:t>          </a:t>
            </a:r>
            <a:r>
              <a:rPr lang="en-US" sz="2400" dirty="0" smtClean="0"/>
              <a:t>(</a:t>
            </a:r>
            <a:r>
              <a:rPr lang="en-US" sz="2400" dirty="0" err="1" smtClean="0"/>
              <a:t>T2-T1</a:t>
            </a:r>
            <a:r>
              <a:rPr lang="en-US" sz="2400" dirty="0" smtClean="0"/>
              <a:t>)</a:t>
            </a:r>
            <a:r>
              <a:rPr lang="ru-RU" sz="2400" dirty="0" smtClean="0"/>
              <a:t>  </a:t>
            </a:r>
          </a:p>
          <a:p>
            <a:pPr>
              <a:buNone/>
            </a:pPr>
            <a:r>
              <a:rPr lang="ru-RU" sz="2400" dirty="0" smtClean="0"/>
              <a:t>Эффективная теплопроводность с учетом граничного условия</a:t>
            </a:r>
            <a:endParaRPr lang="en-US" sz="2400" dirty="0" smtClean="0"/>
          </a:p>
          <a:p>
            <a:pPr>
              <a:buNone/>
            </a:pPr>
            <a:endParaRPr lang="en-US" sz="2400" dirty="0" smtClean="0"/>
          </a:p>
          <a:p>
            <a:pPr>
              <a:buNone/>
            </a:pPr>
            <a:endParaRPr lang="en-US" sz="2400" dirty="0" smtClean="0"/>
          </a:p>
          <a:p>
            <a:pPr>
              <a:buNone/>
            </a:pPr>
            <a:r>
              <a:rPr lang="ru-RU" sz="2400" dirty="0" smtClean="0"/>
              <a:t>                                            </a:t>
            </a:r>
            <a:r>
              <a:rPr lang="ru-RU" sz="2400" u="sng" dirty="0" smtClean="0"/>
              <a:t>РЕШЕНИЕ</a:t>
            </a:r>
            <a:endParaRPr lang="ru-RU" sz="2400" dirty="0" smtClean="0"/>
          </a:p>
          <a:p>
            <a:pPr>
              <a:buNone/>
            </a:pPr>
            <a:r>
              <a:rPr lang="ru-RU" sz="2400" dirty="0" smtClean="0"/>
              <a:t>                                         </a:t>
            </a:r>
            <a:endParaRPr lang="en-US" sz="2400" u="sng" dirty="0" smtClean="0"/>
          </a:p>
        </p:txBody>
      </p:sp>
      <p:graphicFrame>
        <p:nvGraphicFramePr>
          <p:cNvPr id="1026" name="Object 2"/>
          <p:cNvGraphicFramePr>
            <a:graphicFrameLocks noChangeAspect="1"/>
          </p:cNvGraphicFramePr>
          <p:nvPr/>
        </p:nvGraphicFramePr>
        <p:xfrm>
          <a:off x="0" y="692696"/>
          <a:ext cx="4355976" cy="958315"/>
        </p:xfrm>
        <a:graphic>
          <a:graphicData uri="http://schemas.openxmlformats.org/presentationml/2006/ole">
            <mc:AlternateContent xmlns:mc="http://schemas.openxmlformats.org/markup-compatibility/2006">
              <mc:Choice xmlns:v="urn:schemas-microsoft-com:vml" Requires="v">
                <p:oleObj spid="_x0000_s1036" name="Equation" r:id="rId3" imgW="1269720" imgH="279360" progId="Equation.DSMT4">
                  <p:embed/>
                </p:oleObj>
              </mc:Choice>
              <mc:Fallback>
                <p:oleObj name="Equation" r:id="rId3" imgW="1269720" imgH="27936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92696"/>
                        <a:ext cx="4355976" cy="958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4572000" y="1700808"/>
          <a:ext cx="1935144" cy="844922"/>
        </p:xfrm>
        <a:graphic>
          <a:graphicData uri="http://schemas.openxmlformats.org/presentationml/2006/ole">
            <mc:AlternateContent xmlns:mc="http://schemas.openxmlformats.org/markup-compatibility/2006">
              <mc:Choice xmlns:v="urn:schemas-microsoft-com:vml" Requires="v">
                <p:oleObj spid="_x0000_s1037" name="Equation" r:id="rId5" imgW="901440" imgH="393480" progId="Equation.DSMT4">
                  <p:embed/>
                </p:oleObj>
              </mc:Choice>
              <mc:Fallback>
                <p:oleObj name="Equation" r:id="rId5" imgW="901440" imgH="39348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700808"/>
                        <a:ext cx="1935144" cy="844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8" name="Picture 4"/>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236296" y="3068960"/>
            <a:ext cx="504056" cy="504056"/>
          </a:xfrm>
          <a:prstGeom prst="rect">
            <a:avLst/>
          </a:prstGeom>
          <a:noFill/>
        </p:spPr>
      </p:pic>
      <p:graphicFrame>
        <p:nvGraphicFramePr>
          <p:cNvPr id="1031" name="Object 7"/>
          <p:cNvGraphicFramePr>
            <a:graphicFrameLocks noChangeAspect="1"/>
          </p:cNvGraphicFramePr>
          <p:nvPr/>
        </p:nvGraphicFramePr>
        <p:xfrm>
          <a:off x="251520" y="4077072"/>
          <a:ext cx="2725714" cy="792088"/>
        </p:xfrm>
        <a:graphic>
          <a:graphicData uri="http://schemas.openxmlformats.org/presentationml/2006/ole">
            <mc:AlternateContent xmlns:mc="http://schemas.openxmlformats.org/markup-compatibility/2006">
              <mc:Choice xmlns:v="urn:schemas-microsoft-com:vml" Requires="v">
                <p:oleObj spid="_x0000_s1038" name="Equation" r:id="rId8" imgW="1485720" imgH="431640" progId="Equation.DSMT4">
                  <p:embed/>
                </p:oleObj>
              </mc:Choice>
              <mc:Fallback>
                <p:oleObj name="Equation" r:id="rId8" imgW="1485720" imgH="431640" progId="Equation.DSMT4">
                  <p:embed/>
                  <p:pic>
                    <p:nvPicPr>
                      <p:cNvPr id="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520" y="4077072"/>
                        <a:ext cx="2725714"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2" name="Object 8"/>
          <p:cNvGraphicFramePr>
            <a:graphicFrameLocks noChangeAspect="1"/>
          </p:cNvGraphicFramePr>
          <p:nvPr/>
        </p:nvGraphicFramePr>
        <p:xfrm>
          <a:off x="5436096" y="4437112"/>
          <a:ext cx="3433632" cy="876672"/>
        </p:xfrm>
        <a:graphic>
          <a:graphicData uri="http://schemas.openxmlformats.org/presentationml/2006/ole">
            <mc:AlternateContent xmlns:mc="http://schemas.openxmlformats.org/markup-compatibility/2006">
              <mc:Choice xmlns:v="urn:schemas-microsoft-com:vml" Requires="v">
                <p:oleObj spid="_x0000_s1039" name="Equation" r:id="rId10" imgW="1790640" imgH="457200" progId="Equation.DSMT4">
                  <p:embed/>
                </p:oleObj>
              </mc:Choice>
              <mc:Fallback>
                <p:oleObj name="Equation" r:id="rId10" imgW="1790640" imgH="457200" progId="Equation.DSMT4">
                  <p:embed/>
                  <p:pic>
                    <p:nvPicPr>
                      <p:cNvPr id="0"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36096" y="4437112"/>
                        <a:ext cx="3433632" cy="87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3" name="Object 9"/>
          <p:cNvGraphicFramePr>
            <a:graphicFrameLocks noChangeAspect="1"/>
          </p:cNvGraphicFramePr>
          <p:nvPr/>
        </p:nvGraphicFramePr>
        <p:xfrm>
          <a:off x="323528" y="5733256"/>
          <a:ext cx="1770550" cy="792088"/>
        </p:xfrm>
        <a:graphic>
          <a:graphicData uri="http://schemas.openxmlformats.org/presentationml/2006/ole">
            <mc:AlternateContent xmlns:mc="http://schemas.openxmlformats.org/markup-compatibility/2006">
              <mc:Choice xmlns:v="urn:schemas-microsoft-com:vml" Requires="v">
                <p:oleObj spid="_x0000_s1040" name="Equation" r:id="rId12" imgW="965160" imgH="431640" progId="Equation.DSMT4">
                  <p:embed/>
                </p:oleObj>
              </mc:Choice>
              <mc:Fallback>
                <p:oleObj name="Equation" r:id="rId12" imgW="965160" imgH="431640" progId="Equation.DSMT4">
                  <p:embed/>
                  <p:pic>
                    <p:nvPicPr>
                      <p:cNvPr id="0"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3528" y="5733256"/>
                        <a:ext cx="177055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4" name="Object 10"/>
          <p:cNvGraphicFramePr>
            <a:graphicFrameLocks noChangeAspect="1"/>
          </p:cNvGraphicFramePr>
          <p:nvPr/>
        </p:nvGraphicFramePr>
        <p:xfrm>
          <a:off x="2771800" y="5805264"/>
          <a:ext cx="1812528" cy="557701"/>
        </p:xfrm>
        <a:graphic>
          <a:graphicData uri="http://schemas.openxmlformats.org/presentationml/2006/ole">
            <mc:AlternateContent xmlns:mc="http://schemas.openxmlformats.org/markup-compatibility/2006">
              <mc:Choice xmlns:v="urn:schemas-microsoft-com:vml" Requires="v">
                <p:oleObj spid="_x0000_s1041" name="Equation" r:id="rId14" imgW="660240" imgH="203040" progId="Equation.DSMT4">
                  <p:embed/>
                </p:oleObj>
              </mc:Choice>
              <mc:Fallback>
                <p:oleObj name="Equation" r:id="rId14" imgW="660240" imgH="203040" progId="Equation.DSMT4">
                  <p:embed/>
                  <p:pic>
                    <p:nvPicPr>
                      <p:cNvPr id="0" name="Picture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71800" y="5805264"/>
                        <a:ext cx="1812528" cy="55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5" name="Object 11"/>
          <p:cNvGraphicFramePr>
            <a:graphicFrameLocks noChangeAspect="1"/>
          </p:cNvGraphicFramePr>
          <p:nvPr/>
        </p:nvGraphicFramePr>
        <p:xfrm>
          <a:off x="5796136" y="5589240"/>
          <a:ext cx="2913608" cy="876548"/>
        </p:xfrm>
        <a:graphic>
          <a:graphicData uri="http://schemas.openxmlformats.org/presentationml/2006/ole">
            <mc:AlternateContent xmlns:mc="http://schemas.openxmlformats.org/markup-compatibility/2006">
              <mc:Choice xmlns:v="urn:schemas-microsoft-com:vml" Requires="v">
                <p:oleObj spid="_x0000_s1042" name="Equation" r:id="rId16" imgW="1041120" imgH="444240" progId="Equation.DSMT4">
                  <p:embed/>
                </p:oleObj>
              </mc:Choice>
              <mc:Fallback>
                <p:oleObj name="Equation" r:id="rId16" imgW="1041120" imgH="444240" progId="Equation.DSMT4">
                  <p:embed/>
                  <p:pic>
                    <p:nvPicPr>
                      <p:cNvPr id="0" name="Picture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96136" y="5589240"/>
                        <a:ext cx="2913608" cy="876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562074"/>
          </a:xfrm>
        </p:spPr>
        <p:txBody>
          <a:bodyPr>
            <a:normAutofit fontScale="90000"/>
          </a:bodyPr>
          <a:lstStyle/>
          <a:p>
            <a:r>
              <a:rPr lang="ru-RU" dirty="0" smtClean="0"/>
              <a:t>Эффективная теплопроводность</a:t>
            </a:r>
            <a:endParaRPr lang="ru-RU" dirty="0"/>
          </a:p>
        </p:txBody>
      </p:sp>
      <p:sp>
        <p:nvSpPr>
          <p:cNvPr id="3" name="Содержимое 2"/>
          <p:cNvSpPr>
            <a:spLocks noGrp="1"/>
          </p:cNvSpPr>
          <p:nvPr>
            <p:ph idx="1"/>
          </p:nvPr>
        </p:nvSpPr>
        <p:spPr>
          <a:xfrm>
            <a:off x="0" y="620688"/>
            <a:ext cx="9144000" cy="6237312"/>
          </a:xfrm>
        </p:spPr>
        <p:txBody>
          <a:bodyPr>
            <a:normAutofit/>
          </a:bodyPr>
          <a:lstStyle/>
          <a:p>
            <a:pPr>
              <a:buNone/>
            </a:pPr>
            <a:r>
              <a:rPr lang="ru-RU" dirty="0" smtClean="0"/>
              <a:t>                                    </a:t>
            </a:r>
            <a:r>
              <a:rPr lang="ru-RU" dirty="0" err="1" smtClean="0"/>
              <a:t>λ</a:t>
            </a:r>
            <a:r>
              <a:rPr lang="ru-RU" baseline="-25000" dirty="0" err="1" smtClean="0"/>
              <a:t>эф</a:t>
            </a:r>
            <a:r>
              <a:rPr lang="ru-RU" dirty="0" err="1" smtClean="0"/>
              <a:t>= φ (α,β</a:t>
            </a:r>
            <a:r>
              <a:rPr lang="ru-RU" dirty="0" smtClean="0"/>
              <a:t>)</a:t>
            </a:r>
          </a:p>
          <a:p>
            <a:pPr>
              <a:buNone/>
            </a:pPr>
            <a:r>
              <a:rPr lang="ru-RU" dirty="0" smtClean="0"/>
              <a:t>              </a:t>
            </a:r>
            <a:r>
              <a:rPr lang="ru-RU" dirty="0" err="1" smtClean="0"/>
              <a:t>β=</a:t>
            </a:r>
            <a:r>
              <a:rPr lang="ru-RU" dirty="0" smtClean="0"/>
              <a:t> </a:t>
            </a:r>
            <a:r>
              <a:rPr lang="en-US" dirty="0" smtClean="0"/>
              <a:t>N</a:t>
            </a:r>
            <a:r>
              <a:rPr lang="ru-RU" baseline="-25000" dirty="0" err="1" smtClean="0"/>
              <a:t>к</a:t>
            </a:r>
            <a:r>
              <a:rPr lang="ru-RU" dirty="0" err="1" smtClean="0"/>
              <a:t>υ</a:t>
            </a:r>
            <a:r>
              <a:rPr lang="ru-RU" baseline="-25000" dirty="0" err="1" smtClean="0"/>
              <a:t>к</a:t>
            </a:r>
            <a:r>
              <a:rPr lang="ru-RU" dirty="0" err="1" smtClean="0"/>
              <a:t>С</a:t>
            </a:r>
            <a:r>
              <a:rPr lang="ru-RU" baseline="-25000" dirty="0" err="1" smtClean="0"/>
              <a:t>к</a:t>
            </a:r>
            <a:r>
              <a:rPr lang="en-US" dirty="0" smtClean="0"/>
              <a:t>l</a:t>
            </a:r>
            <a:r>
              <a:rPr lang="ru-RU" dirty="0" err="1" smtClean="0"/>
              <a:t>/λ=Ре          α=</a:t>
            </a:r>
            <a:r>
              <a:rPr lang="en-US" dirty="0" err="1" smtClean="0"/>
              <a:t>q</a:t>
            </a:r>
            <a:r>
              <a:rPr lang="en-US" baseline="-25000" dirty="0" err="1" smtClean="0"/>
              <a:t>m</a:t>
            </a:r>
            <a:r>
              <a:rPr lang="ru-RU" dirty="0" smtClean="0"/>
              <a:t>/</a:t>
            </a:r>
            <a:r>
              <a:rPr lang="en-US" dirty="0" err="1" smtClean="0"/>
              <a:t>q</a:t>
            </a:r>
            <a:r>
              <a:rPr lang="en-US" baseline="-25000" dirty="0" err="1" smtClean="0"/>
              <a:t>k</a:t>
            </a:r>
            <a:endParaRPr lang="ru-RU" dirty="0" smtClean="0"/>
          </a:p>
          <a:p>
            <a:pPr>
              <a:buNone/>
            </a:pPr>
            <a:r>
              <a:rPr lang="ru-RU" dirty="0" smtClean="0"/>
              <a:t>Значение параметра </a:t>
            </a:r>
            <a:r>
              <a:rPr lang="ru-RU" dirty="0" err="1" smtClean="0"/>
              <a:t>β </a:t>
            </a:r>
            <a:r>
              <a:rPr lang="ru-RU" dirty="0" smtClean="0"/>
              <a:t>изменяется от 0,01 до 6.</a:t>
            </a:r>
          </a:p>
          <a:p>
            <a:pPr>
              <a:buNone/>
            </a:pPr>
            <a:r>
              <a:rPr lang="ru-RU" dirty="0" smtClean="0"/>
              <a:t>Значение параметра </a:t>
            </a:r>
            <a:r>
              <a:rPr lang="ru-RU" dirty="0" err="1" smtClean="0"/>
              <a:t>α </a:t>
            </a:r>
            <a:r>
              <a:rPr lang="ru-RU" dirty="0" smtClean="0"/>
              <a:t>изменяется от 0,017 до 1.</a:t>
            </a:r>
          </a:p>
          <a:p>
            <a:pPr>
              <a:buNone/>
            </a:pPr>
            <a:r>
              <a:rPr lang="ru-RU" sz="2400" dirty="0" err="1" smtClean="0"/>
              <a:t>α </a:t>
            </a:r>
            <a:r>
              <a:rPr lang="ru-RU" sz="2400" dirty="0" smtClean="0"/>
              <a:t>является мерой отношения полного количества внутренней</a:t>
            </a:r>
            <a:r>
              <a:rPr lang="en-US" sz="2400" dirty="0" smtClean="0"/>
              <a:t> </a:t>
            </a:r>
            <a:r>
              <a:rPr lang="ru-RU" sz="2400" dirty="0" smtClean="0"/>
              <a:t>теплоты метаболизма к максимально возможному конвективному переносу теплоты за счёт кровотока.</a:t>
            </a:r>
            <a:endParaRPr lang="en-US" sz="2400" dirty="0" smtClean="0"/>
          </a:p>
          <a:p>
            <a:pPr>
              <a:buNone/>
            </a:pPr>
            <a:r>
              <a:rPr lang="ru-RU" sz="2400" dirty="0" err="1" smtClean="0"/>
              <a:t>β </a:t>
            </a:r>
            <a:r>
              <a:rPr lang="ru-RU" sz="2400" dirty="0" smtClean="0"/>
              <a:t>является безразмерной величиной и служит мерой отношения конвективного переноса теплоты, происходящего благодаря наличию кровотока, к </a:t>
            </a:r>
            <a:r>
              <a:rPr lang="ru-RU" sz="2400" dirty="0" err="1" smtClean="0"/>
              <a:t>кондуктивной</a:t>
            </a:r>
            <a:r>
              <a:rPr lang="ru-RU" sz="2400" dirty="0" smtClean="0"/>
              <a:t> теплопроводности </a:t>
            </a:r>
            <a:r>
              <a:rPr lang="ru-RU" sz="2400" dirty="0" err="1" smtClean="0"/>
              <a:t>биоткани</a:t>
            </a:r>
            <a:r>
              <a:rPr lang="en-US" sz="2400" dirty="0" smtClean="0"/>
              <a:t>.</a:t>
            </a:r>
          </a:p>
          <a:p>
            <a:pPr>
              <a:buNone/>
            </a:pPr>
            <a:r>
              <a:rPr lang="en-US" sz="2400" dirty="0" smtClean="0"/>
              <a:t>     </a:t>
            </a:r>
            <a:endParaRPr lang="ru-RU" sz="2400" dirty="0" smtClean="0"/>
          </a:p>
          <a:p>
            <a:pPr algn="ctr">
              <a:buNone/>
            </a:pPr>
            <a:r>
              <a:rPr lang="ru-RU" sz="3600" dirty="0" smtClean="0"/>
              <a:t>Ошибка вычисления составляет менее 8%!</a:t>
            </a:r>
            <a:endParaRPr lang="ru-RU" sz="36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778098"/>
          </a:xfrm>
        </p:spPr>
        <p:txBody>
          <a:bodyPr>
            <a:noAutofit/>
          </a:bodyPr>
          <a:lstStyle/>
          <a:p>
            <a:r>
              <a:rPr lang="ru-RU" sz="3200" b="1" dirty="0" smtClean="0"/>
              <a:t>Структурную модель и метод расчёта </a:t>
            </a:r>
            <a:r>
              <a:rPr lang="ru-RU" sz="3200" b="1" dirty="0" err="1" smtClean="0"/>
              <a:t>биоткани</a:t>
            </a:r>
            <a:r>
              <a:rPr lang="ru-RU" sz="3200" b="1" dirty="0" smtClean="0"/>
              <a:t> </a:t>
            </a:r>
            <a:br>
              <a:rPr lang="ru-RU" sz="3200" b="1" dirty="0" smtClean="0"/>
            </a:br>
            <a:r>
              <a:rPr lang="en-US" sz="3200" b="1" dirty="0" smtClean="0"/>
              <a:t>in vitro</a:t>
            </a:r>
            <a:endParaRPr lang="ru-RU" sz="3200" dirty="0"/>
          </a:p>
        </p:txBody>
      </p:sp>
      <p:pic>
        <p:nvPicPr>
          <p:cNvPr id="4" name="Содержимое 3"/>
          <p:cNvPicPr>
            <a:picLocks noGrp="1"/>
          </p:cNvPicPr>
          <p:nvPr>
            <p:ph idx="1"/>
          </p:nvPr>
        </p:nvPicPr>
        <p:blipFill>
          <a:blip r:embed="rId2" cstate="print"/>
          <a:srcRect/>
          <a:stretch>
            <a:fillRect/>
          </a:stretch>
        </p:blipFill>
        <p:spPr bwMode="auto">
          <a:xfrm>
            <a:off x="1" y="1052736"/>
            <a:ext cx="4716016" cy="2958610"/>
          </a:xfrm>
          <a:prstGeom prst="rect">
            <a:avLst/>
          </a:prstGeom>
          <a:noFill/>
          <a:ln w="9525">
            <a:noFill/>
            <a:miter lim="800000"/>
            <a:headEnd/>
            <a:tailEnd/>
          </a:ln>
        </p:spPr>
      </p:pic>
      <p:pic>
        <p:nvPicPr>
          <p:cNvPr id="5" name="Рисунок 4"/>
          <p:cNvPicPr/>
          <p:nvPr/>
        </p:nvPicPr>
        <p:blipFill>
          <a:blip r:embed="rId3" cstate="print"/>
          <a:srcRect r="19791" b="43326"/>
          <a:stretch>
            <a:fillRect/>
          </a:stretch>
        </p:blipFill>
        <p:spPr bwMode="auto">
          <a:xfrm>
            <a:off x="4355976" y="1412776"/>
            <a:ext cx="4788024" cy="2664296"/>
          </a:xfrm>
          <a:prstGeom prst="rect">
            <a:avLst/>
          </a:prstGeom>
          <a:noFill/>
          <a:ln w="9525">
            <a:noFill/>
            <a:miter lim="800000"/>
            <a:headEnd/>
            <a:tailEnd/>
          </a:ln>
        </p:spPr>
      </p:pic>
      <p:sp>
        <p:nvSpPr>
          <p:cNvPr id="6" name="TextBox 5"/>
          <p:cNvSpPr txBox="1"/>
          <p:nvPr/>
        </p:nvSpPr>
        <p:spPr>
          <a:xfrm>
            <a:off x="0" y="3995678"/>
            <a:ext cx="9144000" cy="2862322"/>
          </a:xfrm>
          <a:prstGeom prst="rect">
            <a:avLst/>
          </a:prstGeom>
          <a:noFill/>
        </p:spPr>
        <p:txBody>
          <a:bodyPr wrap="square" rtlCol="0">
            <a:spAutoFit/>
          </a:bodyPr>
          <a:lstStyle/>
          <a:p>
            <a:pPr algn="just"/>
            <a:r>
              <a:rPr lang="ru-RU" dirty="0" smtClean="0"/>
              <a:t>Для представленной хаотической модели справедливы следующие допущения: при Т &gt; </a:t>
            </a:r>
            <a:r>
              <a:rPr lang="ru-RU" dirty="0" err="1" smtClean="0"/>
              <a:t>Т</a:t>
            </a:r>
            <a:r>
              <a:rPr lang="ru-RU" baseline="-25000" dirty="0" err="1" smtClean="0"/>
              <a:t>КР</a:t>
            </a:r>
            <a:r>
              <a:rPr lang="ru-RU" dirty="0" smtClean="0"/>
              <a:t> - газовая фаза отсутствует, теплопроводность и объемная концентрация жидкого компонента с растворённым в нем газом равны тем же значениям, что и для свободной воды; при </a:t>
            </a:r>
            <a:r>
              <a:rPr lang="ru-RU" i="1" dirty="0" err="1" smtClean="0"/>
              <a:t>Т=</a:t>
            </a:r>
            <a:r>
              <a:rPr lang="ru-RU" i="1" dirty="0" smtClean="0"/>
              <a:t> </a:t>
            </a:r>
            <a:r>
              <a:rPr lang="ru-RU" dirty="0" err="1" smtClean="0"/>
              <a:t>Т</a:t>
            </a:r>
            <a:r>
              <a:rPr lang="ru-RU" baseline="-25000" dirty="0" err="1" smtClean="0"/>
              <a:t>э</a:t>
            </a:r>
            <a:r>
              <a:rPr lang="ru-RU" dirty="0" smtClean="0"/>
              <a:t> и давлении, равном атмосферному, весь </a:t>
            </a:r>
            <a:r>
              <a:rPr lang="ru-RU" dirty="0" err="1" smtClean="0"/>
              <a:t>расгворенный</a:t>
            </a:r>
            <a:r>
              <a:rPr lang="ru-RU" dirty="0" smtClean="0"/>
              <a:t> газ переходит в газовую фазу, </a:t>
            </a:r>
            <a:r>
              <a:rPr lang="ru-RU" dirty="0" err="1" smtClean="0"/>
              <a:t>представляюшую</a:t>
            </a:r>
            <a:r>
              <a:rPr lang="ru-RU" dirty="0" smtClean="0"/>
              <a:t> замкнутые включения в твердую фазу жидкого компонента. Учитывая, что форма замкнутых  включений мало влияет на обобщенную теплопроводность системы в целом, в упорядоченной модели каждое отдельное замкнутое газовое включение представлено в виде куба. Для аналитического расчёта </a:t>
            </a:r>
            <a:r>
              <a:rPr lang="ru-RU" dirty="0" err="1" smtClean="0"/>
              <a:t>кондуктивной</a:t>
            </a:r>
            <a:r>
              <a:rPr lang="ru-RU" dirty="0" smtClean="0"/>
              <a:t> теплопроводности по структурной модели использовался метод обобщённой проводимости.</a:t>
            </a:r>
            <a:endParaRPr lang="ru-RU"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908720"/>
            <a:ext cx="9144000" cy="5949280"/>
          </a:xfrm>
        </p:spPr>
        <p:txBody>
          <a:bodyPr>
            <a:normAutofit/>
          </a:bodyPr>
          <a:lstStyle/>
          <a:p>
            <a:pPr>
              <a:buNone/>
            </a:pPr>
            <a:endParaRPr lang="ru-RU" dirty="0" smtClean="0"/>
          </a:p>
          <a:p>
            <a:pPr>
              <a:buNone/>
            </a:pPr>
            <a:endParaRPr lang="ru-RU" dirty="0" smtClean="0"/>
          </a:p>
          <a:p>
            <a:pPr>
              <a:buNone/>
            </a:pPr>
            <a:r>
              <a:rPr lang="ru-RU" sz="2400" dirty="0" smtClean="0"/>
              <a:t>Принимая                 ,а                      где     - безразмерный коэффициент, равный объёмной концентрации замёрзшей ткани. Тогда:  </a:t>
            </a:r>
          </a:p>
          <a:p>
            <a:pPr>
              <a:buNone/>
            </a:pPr>
            <a:endParaRPr lang="ru-RU" sz="2400" dirty="0" smtClean="0"/>
          </a:p>
          <a:p>
            <a:pPr>
              <a:buNone/>
            </a:pPr>
            <a:endParaRPr lang="ru-RU" sz="2400" dirty="0" smtClean="0"/>
          </a:p>
          <a:p>
            <a:pPr>
              <a:buNone/>
            </a:pPr>
            <a:r>
              <a:rPr lang="ru-RU" sz="2400" dirty="0" err="1" smtClean="0"/>
              <a:t>Т</a:t>
            </a:r>
            <a:r>
              <a:rPr lang="ru-RU" sz="2400" baseline="-25000" dirty="0" err="1" smtClean="0"/>
              <a:t>1</a:t>
            </a:r>
            <a:r>
              <a:rPr lang="ru-RU" sz="2400" dirty="0" err="1" smtClean="0"/>
              <a:t>≥Т</a:t>
            </a:r>
            <a:r>
              <a:rPr lang="ru-RU" sz="2400" baseline="-25000" dirty="0" err="1" smtClean="0"/>
              <a:t>КР</a:t>
            </a:r>
            <a:r>
              <a:rPr lang="ru-RU" sz="2400" dirty="0" smtClean="0"/>
              <a:t>                            </a:t>
            </a:r>
            <a:r>
              <a:rPr lang="ru-RU" sz="2400" dirty="0" err="1" smtClean="0"/>
              <a:t>=0</a:t>
            </a:r>
            <a:r>
              <a:rPr lang="ru-RU" sz="2400" dirty="0" smtClean="0"/>
              <a:t>                    </a:t>
            </a:r>
            <a:r>
              <a:rPr lang="ru-RU" sz="2400" dirty="0" err="1" smtClean="0"/>
              <a:t>λ</a:t>
            </a:r>
            <a:r>
              <a:rPr lang="ru-RU" sz="2400" baseline="-25000" dirty="0" err="1" smtClean="0"/>
              <a:t>Р</a:t>
            </a:r>
            <a:r>
              <a:rPr lang="ru-RU" sz="2400" dirty="0" err="1" smtClean="0"/>
              <a:t>= λ</a:t>
            </a:r>
            <a:r>
              <a:rPr lang="ru-RU" sz="2400" baseline="-25000" dirty="0" err="1" smtClean="0"/>
              <a:t>Н</a:t>
            </a:r>
            <a:r>
              <a:rPr lang="ru-RU" sz="2400" dirty="0" smtClean="0"/>
              <a:t>   </a:t>
            </a:r>
          </a:p>
          <a:p>
            <a:pPr>
              <a:buNone/>
            </a:pPr>
            <a:r>
              <a:rPr lang="ru-RU" sz="2400" dirty="0" err="1" smtClean="0"/>
              <a:t>Т</a:t>
            </a:r>
            <a:r>
              <a:rPr lang="ru-RU" sz="2400" baseline="-25000" dirty="0" err="1" smtClean="0"/>
              <a:t>2</a:t>
            </a:r>
            <a:r>
              <a:rPr lang="ru-RU" sz="2400" dirty="0" smtClean="0"/>
              <a:t>&lt;</a:t>
            </a:r>
            <a:r>
              <a:rPr lang="ru-RU" sz="2400" dirty="0" err="1" smtClean="0"/>
              <a:t>Т</a:t>
            </a:r>
            <a:r>
              <a:rPr lang="ru-RU" sz="2400" baseline="-25000" dirty="0" err="1" smtClean="0"/>
              <a:t>КР</a:t>
            </a:r>
            <a:r>
              <a:rPr lang="ru-RU" sz="2400" dirty="0" smtClean="0"/>
              <a:t>&lt; </a:t>
            </a:r>
            <a:r>
              <a:rPr lang="ru-RU" sz="2400" dirty="0" err="1" smtClean="0"/>
              <a:t>Т</a:t>
            </a:r>
            <a:r>
              <a:rPr lang="ru-RU" sz="2400" baseline="-25000" dirty="0" err="1" smtClean="0"/>
              <a:t>1</a:t>
            </a:r>
            <a:r>
              <a:rPr lang="ru-RU" sz="2400" baseline="-25000" dirty="0" smtClean="0"/>
              <a:t>               </a:t>
            </a:r>
            <a:r>
              <a:rPr lang="ru-RU" sz="2400" dirty="0" smtClean="0"/>
              <a:t>     0&lt;     &lt;1              </a:t>
            </a:r>
            <a:r>
              <a:rPr lang="ru-RU" sz="2400" dirty="0" err="1" smtClean="0"/>
              <a:t>λ</a:t>
            </a:r>
            <a:r>
              <a:rPr lang="ru-RU" sz="2400" baseline="-25000" dirty="0" err="1" smtClean="0"/>
              <a:t>Р</a:t>
            </a:r>
            <a:r>
              <a:rPr lang="ru-RU" sz="2400" dirty="0" smtClean="0"/>
              <a:t>=</a:t>
            </a:r>
            <a:r>
              <a:rPr lang="ru-RU" sz="2400" dirty="0" err="1" smtClean="0"/>
              <a:t>φ</a:t>
            </a:r>
            <a:r>
              <a:rPr lang="ru-RU" sz="2400" dirty="0" smtClean="0"/>
              <a:t>(</a:t>
            </a:r>
            <a:r>
              <a:rPr lang="ru-RU" sz="2400" dirty="0" err="1" smtClean="0"/>
              <a:t>λ</a:t>
            </a:r>
            <a:r>
              <a:rPr lang="ru-RU" sz="2400" baseline="-25000" dirty="0" err="1" smtClean="0"/>
              <a:t>Н</a:t>
            </a:r>
            <a:r>
              <a:rPr lang="ru-RU" sz="2400" dirty="0" smtClean="0"/>
              <a:t>, </a:t>
            </a:r>
            <a:r>
              <a:rPr lang="ru-RU" sz="2400" dirty="0" err="1" smtClean="0"/>
              <a:t>λ</a:t>
            </a:r>
            <a:r>
              <a:rPr lang="ru-RU" sz="2400" baseline="-25000" dirty="0" err="1" smtClean="0"/>
              <a:t>3</a:t>
            </a:r>
            <a:r>
              <a:rPr lang="ru-RU" sz="2400" dirty="0" smtClean="0"/>
              <a:t>)</a:t>
            </a:r>
          </a:p>
          <a:p>
            <a:pPr>
              <a:buNone/>
            </a:pPr>
            <a:r>
              <a:rPr lang="ru-RU" sz="2400" dirty="0" err="1" smtClean="0"/>
              <a:t>Т</a:t>
            </a:r>
            <a:r>
              <a:rPr lang="ru-RU" sz="2400" baseline="-25000" dirty="0" err="1" smtClean="0"/>
              <a:t>2</a:t>
            </a:r>
            <a:r>
              <a:rPr lang="ru-RU" sz="2400" dirty="0" err="1" smtClean="0"/>
              <a:t>≤Т</a:t>
            </a:r>
            <a:r>
              <a:rPr lang="ru-RU" sz="2400" baseline="-25000" dirty="0" err="1" smtClean="0"/>
              <a:t>КР</a:t>
            </a:r>
            <a:r>
              <a:rPr lang="ru-RU" sz="2400" baseline="-25000" dirty="0" smtClean="0"/>
              <a:t>                                           </a:t>
            </a:r>
            <a:r>
              <a:rPr lang="ru-RU" sz="2400" dirty="0" err="1" smtClean="0"/>
              <a:t>=1</a:t>
            </a:r>
            <a:r>
              <a:rPr lang="ru-RU" sz="2400" dirty="0" smtClean="0"/>
              <a:t>                   </a:t>
            </a:r>
            <a:r>
              <a:rPr lang="ru-RU" sz="2400" dirty="0" err="1" smtClean="0"/>
              <a:t>λ</a:t>
            </a:r>
            <a:r>
              <a:rPr lang="ru-RU" sz="2400" baseline="-25000" dirty="0" err="1" smtClean="0"/>
              <a:t>Р</a:t>
            </a:r>
            <a:r>
              <a:rPr lang="ru-RU" sz="2400" dirty="0" err="1" smtClean="0"/>
              <a:t>= λ</a:t>
            </a:r>
            <a:r>
              <a:rPr lang="ru-RU" sz="2400" baseline="-25000" dirty="0" err="1" smtClean="0"/>
              <a:t>Н</a:t>
            </a:r>
            <a:endParaRPr lang="ru-RU" sz="2400" baseline="-25000" dirty="0" smtClean="0"/>
          </a:p>
          <a:p>
            <a:pPr>
              <a:buNone/>
            </a:pPr>
            <a:endParaRPr lang="ru-RU" sz="2400" baseline="-25000" dirty="0" smtClean="0"/>
          </a:p>
          <a:p>
            <a:pPr algn="just">
              <a:buNone/>
            </a:pPr>
            <a:r>
              <a:rPr lang="ru-RU" sz="2400" dirty="0" smtClean="0"/>
              <a:t> </a:t>
            </a:r>
            <a:r>
              <a:rPr lang="ru-RU" sz="2000" dirty="0" smtClean="0"/>
              <a:t>Приближённый метод расчёта </a:t>
            </a:r>
            <a:r>
              <a:rPr lang="ru-RU" sz="2000" dirty="0" err="1" smtClean="0"/>
              <a:t>λ</a:t>
            </a:r>
            <a:r>
              <a:rPr lang="ru-RU" sz="2000" baseline="-25000" dirty="0" err="1" smtClean="0"/>
              <a:t>Р</a:t>
            </a:r>
            <a:r>
              <a:rPr lang="ru-RU" sz="2000" dirty="0" err="1" smtClean="0"/>
              <a:t> </a:t>
            </a:r>
            <a:r>
              <a:rPr lang="ru-RU" sz="2000" dirty="0" smtClean="0"/>
              <a:t>основывается на линеаризации теплового потока, проходящего через биоматериал, с помощью дробления элементарной ячейки вспомогательной адиабатной и изотермической плоскостями, параллельно и перпендикулярно тепловому потоку.</a:t>
            </a:r>
            <a:endParaRPr lang="ru-RU" sz="2000" dirty="0"/>
          </a:p>
        </p:txBody>
      </p:sp>
      <p:sp>
        <p:nvSpPr>
          <p:cNvPr id="4" name="Заголовок 1"/>
          <p:cNvSpPr>
            <a:spLocks noGrp="1"/>
          </p:cNvSpPr>
          <p:nvPr>
            <p:ph type="title"/>
          </p:nvPr>
        </p:nvSpPr>
        <p:spPr>
          <a:xfrm>
            <a:off x="0" y="0"/>
            <a:ext cx="9144000" cy="778098"/>
          </a:xfrm>
        </p:spPr>
        <p:txBody>
          <a:bodyPr>
            <a:noAutofit/>
          </a:bodyPr>
          <a:lstStyle/>
          <a:p>
            <a:r>
              <a:rPr lang="ru-RU" sz="3200" b="1" dirty="0" smtClean="0"/>
              <a:t>Структурную модель и метод расчёта </a:t>
            </a:r>
            <a:r>
              <a:rPr lang="ru-RU" sz="3200" b="1" dirty="0" err="1" smtClean="0"/>
              <a:t>биоткани</a:t>
            </a:r>
            <a:r>
              <a:rPr lang="ru-RU" sz="3200" b="1" dirty="0" smtClean="0"/>
              <a:t> </a:t>
            </a:r>
            <a:br>
              <a:rPr lang="ru-RU" sz="3200" b="1" dirty="0" smtClean="0"/>
            </a:br>
            <a:r>
              <a:rPr lang="en-US" sz="3200" b="1" dirty="0" smtClean="0"/>
              <a:t>in vitro</a:t>
            </a:r>
            <a:endParaRPr lang="ru-RU" sz="3200" dirty="0"/>
          </a:p>
        </p:txBody>
      </p:sp>
      <p:graphicFrame>
        <p:nvGraphicFramePr>
          <p:cNvPr id="64514" name="Object 2"/>
          <p:cNvGraphicFramePr>
            <a:graphicFrameLocks noChangeAspect="1"/>
          </p:cNvGraphicFramePr>
          <p:nvPr/>
        </p:nvGraphicFramePr>
        <p:xfrm>
          <a:off x="251520" y="980728"/>
          <a:ext cx="1600889" cy="863972"/>
        </p:xfrm>
        <a:graphic>
          <a:graphicData uri="http://schemas.openxmlformats.org/presentationml/2006/ole">
            <mc:AlternateContent xmlns:mc="http://schemas.openxmlformats.org/markup-compatibility/2006">
              <mc:Choice xmlns:v="urn:schemas-microsoft-com:vml" Requires="v">
                <p:oleObj spid="_x0000_s64528" name="Equation" r:id="rId3" imgW="799920" imgH="431640" progId="Equation.DSMT4">
                  <p:embed/>
                </p:oleObj>
              </mc:Choice>
              <mc:Fallback>
                <p:oleObj name="Equation" r:id="rId3" imgW="799920" imgH="43164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980728"/>
                        <a:ext cx="1600889" cy="863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515" name="Object 3"/>
          <p:cNvGraphicFramePr>
            <a:graphicFrameLocks noChangeAspect="1"/>
          </p:cNvGraphicFramePr>
          <p:nvPr/>
        </p:nvGraphicFramePr>
        <p:xfrm>
          <a:off x="2771800" y="1124744"/>
          <a:ext cx="1810873" cy="529332"/>
        </p:xfrm>
        <a:graphic>
          <a:graphicData uri="http://schemas.openxmlformats.org/presentationml/2006/ole">
            <mc:AlternateContent xmlns:mc="http://schemas.openxmlformats.org/markup-compatibility/2006">
              <mc:Choice xmlns:v="urn:schemas-microsoft-com:vml" Requires="v">
                <p:oleObj spid="_x0000_s64529" name="Equation" r:id="rId5" imgW="825480" imgH="241200" progId="Equation.DSMT4">
                  <p:embed/>
                </p:oleObj>
              </mc:Choice>
              <mc:Fallback>
                <p:oleObj name="Equation" r:id="rId5" imgW="825480" imgH="2412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800" y="1124744"/>
                        <a:ext cx="1810873" cy="52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516" name="Object 4"/>
          <p:cNvGraphicFramePr>
            <a:graphicFrameLocks noChangeAspect="1"/>
          </p:cNvGraphicFramePr>
          <p:nvPr/>
        </p:nvGraphicFramePr>
        <p:xfrm>
          <a:off x="5148064" y="980728"/>
          <a:ext cx="1312861" cy="719956"/>
        </p:xfrm>
        <a:graphic>
          <a:graphicData uri="http://schemas.openxmlformats.org/presentationml/2006/ole">
            <mc:AlternateContent xmlns:mc="http://schemas.openxmlformats.org/markup-compatibility/2006">
              <mc:Choice xmlns:v="urn:schemas-microsoft-com:vml" Requires="v">
                <p:oleObj spid="_x0000_s64530" name="Equation" r:id="rId7" imgW="787320" imgH="431640" progId="Equation.DSMT4">
                  <p:embed/>
                </p:oleObj>
              </mc:Choice>
              <mc:Fallback>
                <p:oleObj name="Equation" r:id="rId7" imgW="787320" imgH="43164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8064" y="980728"/>
                        <a:ext cx="1312861" cy="719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517" name="Object 5"/>
          <p:cNvGraphicFramePr>
            <a:graphicFrameLocks noChangeAspect="1"/>
          </p:cNvGraphicFramePr>
          <p:nvPr/>
        </p:nvGraphicFramePr>
        <p:xfrm>
          <a:off x="7092280" y="980728"/>
          <a:ext cx="1649586" cy="837103"/>
        </p:xfrm>
        <a:graphic>
          <a:graphicData uri="http://schemas.openxmlformats.org/presentationml/2006/ole">
            <mc:AlternateContent xmlns:mc="http://schemas.openxmlformats.org/markup-compatibility/2006">
              <mc:Choice xmlns:v="urn:schemas-microsoft-com:vml" Requires="v">
                <p:oleObj spid="_x0000_s64531" name="Equation" r:id="rId9" imgW="850680" imgH="431640" progId="Equation.DSMT4">
                  <p:embed/>
                </p:oleObj>
              </mc:Choice>
              <mc:Fallback>
                <p:oleObj name="Equation" r:id="rId9" imgW="850680" imgH="43164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2280" y="980728"/>
                        <a:ext cx="1649586" cy="837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518" name="Object 6"/>
          <p:cNvGraphicFramePr>
            <a:graphicFrameLocks noChangeAspect="1"/>
          </p:cNvGraphicFramePr>
          <p:nvPr/>
        </p:nvGraphicFramePr>
        <p:xfrm>
          <a:off x="1475656" y="2132856"/>
          <a:ext cx="1152128" cy="384043"/>
        </p:xfrm>
        <a:graphic>
          <a:graphicData uri="http://schemas.openxmlformats.org/presentationml/2006/ole">
            <mc:AlternateContent xmlns:mc="http://schemas.openxmlformats.org/markup-compatibility/2006">
              <mc:Choice xmlns:v="urn:schemas-microsoft-com:vml" Requires="v">
                <p:oleObj spid="_x0000_s64532" name="Equation" r:id="rId11" imgW="685800" imgH="228600" progId="Equation.DSMT4">
                  <p:embed/>
                </p:oleObj>
              </mc:Choice>
              <mc:Fallback>
                <p:oleObj name="Equation" r:id="rId11" imgW="685800" imgH="2286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75656" y="2132856"/>
                        <a:ext cx="1152128" cy="384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519" name="Object 7"/>
          <p:cNvGraphicFramePr>
            <a:graphicFrameLocks noChangeAspect="1"/>
          </p:cNvGraphicFramePr>
          <p:nvPr/>
        </p:nvGraphicFramePr>
        <p:xfrm>
          <a:off x="2843808" y="2132856"/>
          <a:ext cx="1440160" cy="360040"/>
        </p:xfrm>
        <a:graphic>
          <a:graphicData uri="http://schemas.openxmlformats.org/presentationml/2006/ole">
            <mc:AlternateContent xmlns:mc="http://schemas.openxmlformats.org/markup-compatibility/2006">
              <mc:Choice xmlns:v="urn:schemas-microsoft-com:vml" Requires="v">
                <p:oleObj spid="_x0000_s64533" name="Equation" r:id="rId13" imgW="914400" imgH="228600" progId="Equation.DSMT4">
                  <p:embed/>
                </p:oleObj>
              </mc:Choice>
              <mc:Fallback>
                <p:oleObj name="Equation" r:id="rId13" imgW="914400" imgH="22860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43808" y="2132856"/>
                        <a:ext cx="144016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520" name="Object 8"/>
          <p:cNvGraphicFramePr>
            <a:graphicFrameLocks noChangeAspect="1"/>
          </p:cNvGraphicFramePr>
          <p:nvPr/>
        </p:nvGraphicFramePr>
        <p:xfrm>
          <a:off x="4716016" y="2060848"/>
          <a:ext cx="376932" cy="484627"/>
        </p:xfrm>
        <a:graphic>
          <a:graphicData uri="http://schemas.openxmlformats.org/presentationml/2006/ole">
            <mc:AlternateContent xmlns:mc="http://schemas.openxmlformats.org/markup-compatibility/2006">
              <mc:Choice xmlns:v="urn:schemas-microsoft-com:vml" Requires="v">
                <p:oleObj spid="_x0000_s64534" name="Equation" r:id="rId15" imgW="177480" imgH="228600" progId="Equation.DSMT4">
                  <p:embed/>
                </p:oleObj>
              </mc:Choice>
              <mc:Fallback>
                <p:oleObj name="Equation" r:id="rId15" imgW="177480" imgH="228600" progId="Equation.DSMT4">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16016" y="2060848"/>
                        <a:ext cx="376932" cy="484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521" name="Object 9"/>
          <p:cNvGraphicFramePr>
            <a:graphicFrameLocks noChangeAspect="1"/>
          </p:cNvGraphicFramePr>
          <p:nvPr/>
        </p:nvGraphicFramePr>
        <p:xfrm>
          <a:off x="3203848" y="2924944"/>
          <a:ext cx="2232628" cy="902072"/>
        </p:xfrm>
        <a:graphic>
          <a:graphicData uri="http://schemas.openxmlformats.org/presentationml/2006/ole">
            <mc:AlternateContent xmlns:mc="http://schemas.openxmlformats.org/markup-compatibility/2006">
              <mc:Choice xmlns:v="urn:schemas-microsoft-com:vml" Requires="v">
                <p:oleObj spid="_x0000_s64535" name="Equation" r:id="rId17" imgW="1257120" imgH="507960" progId="Equation.DSMT4">
                  <p:embed/>
                </p:oleObj>
              </mc:Choice>
              <mc:Fallback>
                <p:oleObj name="Equation" r:id="rId17" imgW="1257120" imgH="507960" progId="Equation.DSMT4">
                  <p:embed/>
                  <p:pic>
                    <p:nvPicPr>
                      <p:cNvPr id="0"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03848" y="2924944"/>
                        <a:ext cx="2232628" cy="902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525" name="Object 13"/>
          <p:cNvGraphicFramePr>
            <a:graphicFrameLocks noChangeAspect="1"/>
          </p:cNvGraphicFramePr>
          <p:nvPr/>
        </p:nvGraphicFramePr>
        <p:xfrm>
          <a:off x="2483768" y="4653136"/>
          <a:ext cx="336038" cy="432048"/>
        </p:xfrm>
        <a:graphic>
          <a:graphicData uri="http://schemas.openxmlformats.org/presentationml/2006/ole">
            <mc:AlternateContent xmlns:mc="http://schemas.openxmlformats.org/markup-compatibility/2006">
              <mc:Choice xmlns:v="urn:schemas-microsoft-com:vml" Requires="v">
                <p:oleObj spid="_x0000_s64536" name="Equation" r:id="rId19" imgW="177480" imgH="228600" progId="Equation.DSMT4">
                  <p:embed/>
                </p:oleObj>
              </mc:Choice>
              <mc:Fallback>
                <p:oleObj name="Equation" r:id="rId19" imgW="177480" imgH="228600" progId="Equation.DSMT4">
                  <p:embed/>
                  <p:pic>
                    <p:nvPicPr>
                      <p:cNvPr id="0" name="Picture 1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83768" y="4653136"/>
                        <a:ext cx="336038"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526" name="Object 14"/>
          <p:cNvGraphicFramePr>
            <a:graphicFrameLocks noChangeAspect="1"/>
          </p:cNvGraphicFramePr>
          <p:nvPr/>
        </p:nvGraphicFramePr>
        <p:xfrm>
          <a:off x="2411760" y="3717032"/>
          <a:ext cx="336037" cy="432048"/>
        </p:xfrm>
        <a:graphic>
          <a:graphicData uri="http://schemas.openxmlformats.org/presentationml/2006/ole">
            <mc:AlternateContent xmlns:mc="http://schemas.openxmlformats.org/markup-compatibility/2006">
              <mc:Choice xmlns:v="urn:schemas-microsoft-com:vml" Requires="v">
                <p:oleObj spid="_x0000_s64537" name="Equation" r:id="rId21" imgW="177480" imgH="228600" progId="Equation.DSMT4">
                  <p:embed/>
                </p:oleObj>
              </mc:Choice>
              <mc:Fallback>
                <p:oleObj name="Equation" r:id="rId21" imgW="177480" imgH="228600" progId="Equation.DSMT4">
                  <p:embed/>
                  <p:pic>
                    <p:nvPicPr>
                      <p:cNvPr id="0" name="Picture 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1760" y="3717032"/>
                        <a:ext cx="336037"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527" name="Object 15"/>
          <p:cNvGraphicFramePr>
            <a:graphicFrameLocks noChangeAspect="1"/>
          </p:cNvGraphicFramePr>
          <p:nvPr/>
        </p:nvGraphicFramePr>
        <p:xfrm>
          <a:off x="2699792" y="4149080"/>
          <a:ext cx="360040" cy="462909"/>
        </p:xfrm>
        <a:graphic>
          <a:graphicData uri="http://schemas.openxmlformats.org/presentationml/2006/ole">
            <mc:AlternateContent xmlns:mc="http://schemas.openxmlformats.org/markup-compatibility/2006">
              <mc:Choice xmlns:v="urn:schemas-microsoft-com:vml" Requires="v">
                <p:oleObj spid="_x0000_s64538" name="Equation" r:id="rId22" imgW="177480" imgH="228600" progId="Equation.DSMT4">
                  <p:embed/>
                </p:oleObj>
              </mc:Choice>
              <mc:Fallback>
                <p:oleObj name="Equation" r:id="rId22" imgW="177480" imgH="228600" progId="Equation.DSMT4">
                  <p:embed/>
                  <p:pic>
                    <p:nvPicPr>
                      <p:cNvPr id="0" name="Picture 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99792" y="4149080"/>
                        <a:ext cx="360040" cy="462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908720"/>
            <a:ext cx="9144000" cy="5949280"/>
          </a:xfrm>
        </p:spPr>
        <p:txBody>
          <a:bodyPr>
            <a:normAutofit/>
          </a:bodyPr>
          <a:lstStyle/>
          <a:p>
            <a:pPr>
              <a:buNone/>
            </a:pPr>
            <a:endParaRPr lang="ru-RU" dirty="0" smtClean="0"/>
          </a:p>
          <a:p>
            <a:pPr>
              <a:buNone/>
            </a:pPr>
            <a:endParaRPr lang="ru-RU" dirty="0" smtClean="0"/>
          </a:p>
          <a:p>
            <a:pPr>
              <a:buNone/>
            </a:pPr>
            <a:endParaRPr lang="ru-RU" dirty="0" smtClean="0"/>
          </a:p>
          <a:p>
            <a:pPr>
              <a:buNone/>
            </a:pPr>
            <a:endParaRPr lang="ru-RU" dirty="0" smtClean="0"/>
          </a:p>
          <a:p>
            <a:pPr>
              <a:buNone/>
            </a:pPr>
            <a:endParaRPr lang="ru-RU" dirty="0" smtClean="0"/>
          </a:p>
          <a:p>
            <a:pPr>
              <a:buNone/>
            </a:pPr>
            <a:r>
              <a:rPr lang="ru-RU" sz="2000" dirty="0" smtClean="0"/>
              <a:t>       При адиабатном дроблении:                         При изотермическом дроблении: </a:t>
            </a:r>
          </a:p>
          <a:p>
            <a:pPr>
              <a:buNone/>
            </a:pPr>
            <a:endParaRPr lang="ru-RU" sz="2000" dirty="0" smtClean="0"/>
          </a:p>
          <a:p>
            <a:pPr>
              <a:buNone/>
            </a:pPr>
            <a:endParaRPr lang="ru-RU" sz="2000" dirty="0" smtClean="0"/>
          </a:p>
          <a:p>
            <a:pPr>
              <a:buNone/>
            </a:pPr>
            <a:endParaRPr lang="ru-RU" sz="2000" dirty="0" smtClean="0"/>
          </a:p>
          <a:p>
            <a:pPr>
              <a:buNone/>
            </a:pPr>
            <a:r>
              <a:rPr lang="ru-RU" sz="2000" dirty="0" smtClean="0"/>
              <a:t> </a:t>
            </a:r>
          </a:p>
          <a:p>
            <a:pPr>
              <a:buNone/>
            </a:pPr>
            <a:endParaRPr lang="ru-RU" sz="2000" dirty="0" smtClean="0"/>
          </a:p>
          <a:p>
            <a:pPr>
              <a:buNone/>
            </a:pPr>
            <a:r>
              <a:rPr lang="ru-RU" sz="2000" dirty="0" smtClean="0"/>
              <a:t>Где </a:t>
            </a:r>
            <a:r>
              <a:rPr lang="ru-RU" sz="2000" dirty="0" err="1" smtClean="0"/>
              <a:t>μ</a:t>
            </a:r>
            <a:r>
              <a:rPr lang="ru-RU" sz="2000" baseline="-25000" dirty="0" err="1" smtClean="0"/>
              <a:t>2</a:t>
            </a:r>
            <a:r>
              <a:rPr lang="ru-RU" sz="2000" dirty="0" smtClean="0"/>
              <a:t>=(</a:t>
            </a:r>
            <a:r>
              <a:rPr lang="en-US" sz="2000" dirty="0" smtClean="0"/>
              <a:t>l</a:t>
            </a:r>
            <a:r>
              <a:rPr lang="ru-RU" sz="2000" dirty="0" smtClean="0"/>
              <a:t>/</a:t>
            </a:r>
            <a:r>
              <a:rPr lang="en-US" sz="2000" dirty="0" smtClean="0"/>
              <a:t>L</a:t>
            </a:r>
            <a:r>
              <a:rPr lang="ru-RU" sz="2000" dirty="0" smtClean="0"/>
              <a:t>)</a:t>
            </a:r>
            <a:r>
              <a:rPr lang="ru-RU" sz="2000" baseline="30000" dirty="0" smtClean="0"/>
              <a:t>2</a:t>
            </a:r>
            <a:r>
              <a:rPr lang="ru-RU" sz="2000" dirty="0" smtClean="0"/>
              <a:t> – объёмная концентрация сухого остатка </a:t>
            </a:r>
            <a:r>
              <a:rPr lang="ru-RU" sz="2000" dirty="0" err="1" smtClean="0"/>
              <a:t>υ</a:t>
            </a:r>
            <a:r>
              <a:rPr lang="ru-RU" sz="2000" dirty="0" smtClean="0"/>
              <a:t>= </a:t>
            </a:r>
            <a:r>
              <a:rPr lang="ru-RU" sz="2000" dirty="0" err="1" smtClean="0"/>
              <a:t>λ</a:t>
            </a:r>
            <a:r>
              <a:rPr lang="ru-RU" sz="2000" baseline="-25000" dirty="0" err="1" smtClean="0"/>
              <a:t>2</a:t>
            </a:r>
            <a:r>
              <a:rPr lang="ru-RU" sz="2000" dirty="0" smtClean="0"/>
              <a:t>/</a:t>
            </a:r>
            <a:r>
              <a:rPr lang="ru-RU" sz="2000" dirty="0" err="1" smtClean="0"/>
              <a:t>λ</a:t>
            </a:r>
            <a:r>
              <a:rPr lang="ru-RU" sz="2000" baseline="-25000" dirty="0" err="1" smtClean="0"/>
              <a:t>1</a:t>
            </a:r>
            <a:endParaRPr lang="ru-RU" sz="2000" dirty="0" smtClean="0"/>
          </a:p>
          <a:p>
            <a:pPr>
              <a:buNone/>
            </a:pPr>
            <a:r>
              <a:rPr lang="ru-RU" sz="1600" dirty="0" smtClean="0"/>
              <a:t>                                                                                 </a:t>
            </a:r>
            <a:r>
              <a:rPr lang="ru-RU" sz="2400" dirty="0" err="1" smtClean="0"/>
              <a:t>λ  </a:t>
            </a:r>
            <a:r>
              <a:rPr lang="ru-RU" sz="2400" dirty="0" smtClean="0"/>
              <a:t>=(       +       )/2</a:t>
            </a:r>
            <a:endParaRPr lang="ru-RU" sz="2400" dirty="0"/>
          </a:p>
        </p:txBody>
      </p:sp>
      <p:sp>
        <p:nvSpPr>
          <p:cNvPr id="4" name="Заголовок 1"/>
          <p:cNvSpPr>
            <a:spLocks noGrp="1"/>
          </p:cNvSpPr>
          <p:nvPr>
            <p:ph type="title"/>
          </p:nvPr>
        </p:nvSpPr>
        <p:spPr>
          <a:xfrm>
            <a:off x="0" y="0"/>
            <a:ext cx="9144000" cy="778098"/>
          </a:xfrm>
        </p:spPr>
        <p:txBody>
          <a:bodyPr>
            <a:noAutofit/>
          </a:bodyPr>
          <a:lstStyle/>
          <a:p>
            <a:r>
              <a:rPr lang="ru-RU" sz="3200" b="1" dirty="0" smtClean="0"/>
              <a:t>Структурную модель и метод расчёта </a:t>
            </a:r>
            <a:r>
              <a:rPr lang="ru-RU" sz="3200" b="1" dirty="0" err="1" smtClean="0"/>
              <a:t>биоткани</a:t>
            </a:r>
            <a:r>
              <a:rPr lang="ru-RU" sz="3200" b="1" dirty="0" smtClean="0"/>
              <a:t> </a:t>
            </a:r>
            <a:br>
              <a:rPr lang="ru-RU" sz="3200" b="1" dirty="0" smtClean="0"/>
            </a:br>
            <a:r>
              <a:rPr lang="en-US" sz="3200" b="1" dirty="0" smtClean="0"/>
              <a:t>in vitro</a:t>
            </a:r>
            <a:endParaRPr lang="ru-RU" sz="3200" dirty="0"/>
          </a:p>
        </p:txBody>
      </p:sp>
      <p:pic>
        <p:nvPicPr>
          <p:cNvPr id="65538" name="Picture 2"/>
          <p:cNvPicPr>
            <a:picLocks noChangeAspect="1" noChangeArrowheads="1"/>
          </p:cNvPicPr>
          <p:nvPr/>
        </p:nvPicPr>
        <p:blipFill>
          <a:blip r:embed="rId3" cstate="print"/>
          <a:srcRect/>
          <a:stretch>
            <a:fillRect/>
          </a:stretch>
        </p:blipFill>
        <p:spPr bwMode="auto">
          <a:xfrm>
            <a:off x="179512" y="908721"/>
            <a:ext cx="5112568" cy="2875820"/>
          </a:xfrm>
          <a:prstGeom prst="rect">
            <a:avLst/>
          </a:prstGeom>
          <a:noFill/>
          <a:ln w="9525">
            <a:noFill/>
            <a:miter lim="800000"/>
            <a:headEnd/>
            <a:tailEnd/>
          </a:ln>
        </p:spPr>
      </p:pic>
      <p:graphicFrame>
        <p:nvGraphicFramePr>
          <p:cNvPr id="65539" name="Object 3"/>
          <p:cNvGraphicFramePr>
            <a:graphicFrameLocks noChangeAspect="1"/>
          </p:cNvGraphicFramePr>
          <p:nvPr/>
        </p:nvGraphicFramePr>
        <p:xfrm>
          <a:off x="5160929" y="1052736"/>
          <a:ext cx="3983071" cy="1152128"/>
        </p:xfrm>
        <a:graphic>
          <a:graphicData uri="http://schemas.openxmlformats.org/presentationml/2006/ole">
            <mc:AlternateContent xmlns:mc="http://schemas.openxmlformats.org/markup-compatibility/2006">
              <mc:Choice xmlns:v="urn:schemas-microsoft-com:vml" Requires="v">
                <p:oleObj spid="_x0000_s65549" name="Equation" r:id="rId4" imgW="3073320" imgH="888840" progId="Equation.DSMT4">
                  <p:embed/>
                </p:oleObj>
              </mc:Choice>
              <mc:Fallback>
                <p:oleObj name="Equation" r:id="rId4" imgW="3073320" imgH="888840" progId="Equation.DSMT4">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0929" y="1052736"/>
                        <a:ext cx="3983071"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Box 6"/>
          <p:cNvSpPr txBox="1"/>
          <p:nvPr/>
        </p:nvSpPr>
        <p:spPr>
          <a:xfrm>
            <a:off x="5580112" y="2708920"/>
            <a:ext cx="3384376" cy="923330"/>
          </a:xfrm>
          <a:prstGeom prst="rect">
            <a:avLst/>
          </a:prstGeom>
          <a:noFill/>
        </p:spPr>
        <p:txBody>
          <a:bodyPr wrap="square" rtlCol="0">
            <a:spAutoFit/>
          </a:bodyPr>
          <a:lstStyle/>
          <a:p>
            <a:r>
              <a:rPr lang="ru-RU" dirty="0" err="1" smtClean="0"/>
              <a:t>λ, λ</a:t>
            </a:r>
            <a:r>
              <a:rPr lang="ru-RU" baseline="-25000" dirty="0" err="1" smtClean="0"/>
              <a:t>1</a:t>
            </a:r>
            <a:r>
              <a:rPr lang="ru-RU" dirty="0" err="1" smtClean="0"/>
              <a:t>, λ</a:t>
            </a:r>
            <a:r>
              <a:rPr lang="ru-RU" baseline="-25000" dirty="0" err="1" smtClean="0"/>
              <a:t>2</a:t>
            </a:r>
            <a:r>
              <a:rPr lang="ru-RU" dirty="0" err="1" smtClean="0"/>
              <a:t> </a:t>
            </a:r>
            <a:r>
              <a:rPr lang="ru-RU" dirty="0" smtClean="0"/>
              <a:t>– теплопроводность, соответственно, всей ячейки, заполнителя и сухого остатка.</a:t>
            </a:r>
            <a:endParaRPr lang="ru-RU" dirty="0"/>
          </a:p>
        </p:txBody>
      </p:sp>
      <p:graphicFrame>
        <p:nvGraphicFramePr>
          <p:cNvPr id="65540" name="Object 4"/>
          <p:cNvGraphicFramePr>
            <a:graphicFrameLocks noChangeAspect="1"/>
          </p:cNvGraphicFramePr>
          <p:nvPr/>
        </p:nvGraphicFramePr>
        <p:xfrm>
          <a:off x="1187624" y="4221088"/>
          <a:ext cx="1848205" cy="792088"/>
        </p:xfrm>
        <a:graphic>
          <a:graphicData uri="http://schemas.openxmlformats.org/presentationml/2006/ole">
            <mc:AlternateContent xmlns:mc="http://schemas.openxmlformats.org/markup-compatibility/2006">
              <mc:Choice xmlns:v="urn:schemas-microsoft-com:vml" Requires="v">
                <p:oleObj spid="_x0000_s65550" name="Equation" r:id="rId6" imgW="1155600" imgH="495000" progId="Equation.DSMT4">
                  <p:embed/>
                </p:oleObj>
              </mc:Choice>
              <mc:Fallback>
                <p:oleObj name="Equation" r:id="rId6" imgW="1155600" imgH="495000" progId="Equation.DSMT4">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624" y="4221088"/>
                        <a:ext cx="1848205"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41" name="Object 5"/>
          <p:cNvGraphicFramePr>
            <a:graphicFrameLocks noChangeAspect="1"/>
          </p:cNvGraphicFramePr>
          <p:nvPr/>
        </p:nvGraphicFramePr>
        <p:xfrm>
          <a:off x="6012160" y="4149080"/>
          <a:ext cx="1958218" cy="792088"/>
        </p:xfrm>
        <a:graphic>
          <a:graphicData uri="http://schemas.openxmlformats.org/presentationml/2006/ole">
            <mc:AlternateContent xmlns:mc="http://schemas.openxmlformats.org/markup-compatibility/2006">
              <mc:Choice xmlns:v="urn:schemas-microsoft-com:vml" Requires="v">
                <p:oleObj spid="_x0000_s65551" name="Equation" r:id="rId8" imgW="1130040" imgH="457200" progId="Equation.DSMT4">
                  <p:embed/>
                </p:oleObj>
              </mc:Choice>
              <mc:Fallback>
                <p:oleObj name="Equation" r:id="rId8" imgW="1130040" imgH="457200" progId="Equation.DSMT4">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2160" y="4149080"/>
                        <a:ext cx="1958218"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42" name="Object 6"/>
          <p:cNvGraphicFramePr>
            <a:graphicFrameLocks noChangeAspect="1"/>
          </p:cNvGraphicFramePr>
          <p:nvPr/>
        </p:nvGraphicFramePr>
        <p:xfrm>
          <a:off x="251520" y="5013176"/>
          <a:ext cx="3438382" cy="792088"/>
        </p:xfrm>
        <a:graphic>
          <a:graphicData uri="http://schemas.openxmlformats.org/presentationml/2006/ole">
            <mc:AlternateContent xmlns:mc="http://schemas.openxmlformats.org/markup-compatibility/2006">
              <mc:Choice xmlns:v="urn:schemas-microsoft-com:vml" Requires="v">
                <p:oleObj spid="_x0000_s65552" name="Equation" r:id="rId10" imgW="2425680" imgH="558720" progId="Equation.DSMT4">
                  <p:embed/>
                </p:oleObj>
              </mc:Choice>
              <mc:Fallback>
                <p:oleObj name="Equation" r:id="rId10" imgW="2425680" imgH="558720" progId="Equation.DSMT4">
                  <p:embed/>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520" y="5013176"/>
                        <a:ext cx="3438382"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43" name="Object 7"/>
          <p:cNvGraphicFramePr>
            <a:graphicFrameLocks noChangeAspect="1"/>
          </p:cNvGraphicFramePr>
          <p:nvPr/>
        </p:nvGraphicFramePr>
        <p:xfrm>
          <a:off x="4716016" y="4869160"/>
          <a:ext cx="4084817" cy="864096"/>
        </p:xfrm>
        <a:graphic>
          <a:graphicData uri="http://schemas.openxmlformats.org/presentationml/2006/ole">
            <mc:AlternateContent xmlns:mc="http://schemas.openxmlformats.org/markup-compatibility/2006">
              <mc:Choice xmlns:v="urn:schemas-microsoft-com:vml" Requires="v">
                <p:oleObj spid="_x0000_s65553" name="Equation" r:id="rId12" imgW="2641320" imgH="558720" progId="Equation.DSMT4">
                  <p:embed/>
                </p:oleObj>
              </mc:Choice>
              <mc:Fallback>
                <p:oleObj name="Equation" r:id="rId12" imgW="2641320" imgH="558720" progId="Equation.DSMT4">
                  <p:embed/>
                  <p:pic>
                    <p:nvPicPr>
                      <p:cNvPr id="0"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16016" y="4869160"/>
                        <a:ext cx="4084817"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44" name="Object 8"/>
          <p:cNvGraphicFramePr>
            <a:graphicFrameLocks noChangeAspect="1"/>
          </p:cNvGraphicFramePr>
          <p:nvPr/>
        </p:nvGraphicFramePr>
        <p:xfrm>
          <a:off x="4427984" y="6305302"/>
          <a:ext cx="436341" cy="552698"/>
        </p:xfrm>
        <a:graphic>
          <a:graphicData uri="http://schemas.openxmlformats.org/presentationml/2006/ole">
            <mc:AlternateContent xmlns:mc="http://schemas.openxmlformats.org/markup-compatibility/2006">
              <mc:Choice xmlns:v="urn:schemas-microsoft-com:vml" Requires="v">
                <p:oleObj spid="_x0000_s65554" name="Equation" r:id="rId14" imgW="190440" imgH="241200" progId="Equation.DSMT4">
                  <p:embed/>
                </p:oleObj>
              </mc:Choice>
              <mc:Fallback>
                <p:oleObj name="Equation" r:id="rId14" imgW="190440" imgH="241200" progId="Equation.DSMT4">
                  <p:embed/>
                  <p:pic>
                    <p:nvPicPr>
                      <p:cNvPr id="0"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27984" y="6305302"/>
                        <a:ext cx="436341" cy="552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45" name="Object 9"/>
          <p:cNvGraphicFramePr>
            <a:graphicFrameLocks noChangeAspect="1"/>
          </p:cNvGraphicFramePr>
          <p:nvPr/>
        </p:nvGraphicFramePr>
        <p:xfrm>
          <a:off x="5004048" y="6375123"/>
          <a:ext cx="432048" cy="482877"/>
        </p:xfrm>
        <a:graphic>
          <a:graphicData uri="http://schemas.openxmlformats.org/presentationml/2006/ole">
            <mc:AlternateContent xmlns:mc="http://schemas.openxmlformats.org/markup-compatibility/2006">
              <mc:Choice xmlns:v="urn:schemas-microsoft-com:vml" Requires="v">
                <p:oleObj spid="_x0000_s65555" name="Equation" r:id="rId16" imgW="215640" imgH="241200" progId="Equation.DSMT4">
                  <p:embed/>
                </p:oleObj>
              </mc:Choice>
              <mc:Fallback>
                <p:oleObj name="Equation" r:id="rId16" imgW="215640" imgH="241200" progId="Equation.DSMT4">
                  <p:embed/>
                  <p:pic>
                    <p:nvPicPr>
                      <p:cNvPr id="0" name="Picture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04048" y="6375123"/>
                        <a:ext cx="432048" cy="482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547"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65546" name="Picture 10"/>
          <p:cNvPicPr>
            <a:picLocks noChangeAspect="1" noChangeArrowheads="1"/>
          </p:cNvPicPr>
          <p:nvPr/>
        </p:nvPicPr>
        <p:blipFill>
          <a:blip r:embed="rId18" cstate="print">
            <a:clrChange>
              <a:clrFrom>
                <a:srgbClr val="FFFFFF"/>
              </a:clrFrom>
              <a:clrTo>
                <a:srgbClr val="FFFFFF">
                  <a:alpha val="0"/>
                </a:srgbClr>
              </a:clrTo>
            </a:clrChange>
          </a:blip>
          <a:srcRect/>
          <a:stretch>
            <a:fillRect/>
          </a:stretch>
        </p:blipFill>
        <p:spPr bwMode="auto">
          <a:xfrm>
            <a:off x="0" y="0"/>
            <a:ext cx="114300" cy="209550"/>
          </a:xfrm>
          <a:prstGeom prst="rect">
            <a:avLst/>
          </a:prstGeom>
          <a:noFill/>
        </p:spPr>
      </p:pic>
      <p:graphicFrame>
        <p:nvGraphicFramePr>
          <p:cNvPr id="65548" name="Object 12"/>
          <p:cNvGraphicFramePr>
            <a:graphicFrameLocks noChangeAspect="1"/>
          </p:cNvGraphicFramePr>
          <p:nvPr/>
        </p:nvGraphicFramePr>
        <p:xfrm>
          <a:off x="3923928" y="6584826"/>
          <a:ext cx="273174" cy="273174"/>
        </p:xfrm>
        <a:graphic>
          <a:graphicData uri="http://schemas.openxmlformats.org/presentationml/2006/ole">
            <mc:AlternateContent xmlns:mc="http://schemas.openxmlformats.org/markup-compatibility/2006">
              <mc:Choice xmlns:v="urn:schemas-microsoft-com:vml" Requires="v">
                <p:oleObj spid="_x0000_s65556" name="Equation" r:id="rId19" imgW="114120" imgH="114120" progId="Equation.DSMT4">
                  <p:embed/>
                </p:oleObj>
              </mc:Choice>
              <mc:Fallback>
                <p:oleObj name="Equation" r:id="rId19" imgW="114120" imgH="114120" progId="Equation.DSMT4">
                  <p:embed/>
                  <p:pic>
                    <p:nvPicPr>
                      <p:cNvPr id="0" name="Picture 1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23928" y="6584826"/>
                        <a:ext cx="273174" cy="273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836712"/>
            <a:ext cx="9036496" cy="6021288"/>
          </a:xfrm>
        </p:spPr>
        <p:txBody>
          <a:bodyPr>
            <a:normAutofit fontScale="92500" lnSpcReduction="20000"/>
          </a:bodyPr>
          <a:lstStyle/>
          <a:p>
            <a:pPr>
              <a:buNone/>
            </a:pPr>
            <a:r>
              <a:rPr lang="ru-RU" sz="2800" dirty="0" smtClean="0"/>
              <a:t>                           </a:t>
            </a:r>
            <a:r>
              <a:rPr lang="ru-RU" sz="2800" dirty="0" err="1" smtClean="0"/>
              <a:t>λ</a:t>
            </a:r>
            <a:r>
              <a:rPr lang="ru-RU" sz="2800" baseline="-25000" dirty="0" err="1" smtClean="0"/>
              <a:t>Р</a:t>
            </a:r>
            <a:r>
              <a:rPr lang="ru-RU" sz="2800" dirty="0" err="1" smtClean="0"/>
              <a:t>=</a:t>
            </a:r>
            <a:r>
              <a:rPr lang="en-US" sz="2800" dirty="0" smtClean="0"/>
              <a:t>f</a:t>
            </a:r>
            <a:r>
              <a:rPr lang="ru-RU" sz="2800" dirty="0" err="1" smtClean="0"/>
              <a:t>(λ</a:t>
            </a:r>
            <a:r>
              <a:rPr lang="ru-RU" sz="2800" baseline="-25000" dirty="0" err="1" smtClean="0"/>
              <a:t>Р</a:t>
            </a:r>
            <a:r>
              <a:rPr lang="ru-RU" sz="2800" dirty="0" err="1" smtClean="0"/>
              <a:t> </a:t>
            </a:r>
            <a:r>
              <a:rPr lang="ru-RU" sz="2800" dirty="0" smtClean="0"/>
              <a:t>, </a:t>
            </a:r>
            <a:r>
              <a:rPr lang="ru-RU" sz="2800" dirty="0" err="1" smtClean="0"/>
              <a:t>λ</a:t>
            </a:r>
            <a:r>
              <a:rPr lang="ru-RU" sz="2800" baseline="-25000" dirty="0" err="1" smtClean="0"/>
              <a:t>Н</a:t>
            </a:r>
            <a:r>
              <a:rPr lang="ru-RU" sz="2800" dirty="0" err="1" smtClean="0"/>
              <a:t> </a:t>
            </a:r>
            <a:r>
              <a:rPr lang="ru-RU" sz="2800" dirty="0" smtClean="0"/>
              <a:t>, </a:t>
            </a:r>
            <a:r>
              <a:rPr lang="ru-RU" sz="2800" dirty="0" err="1" smtClean="0"/>
              <a:t>ω</a:t>
            </a:r>
            <a:r>
              <a:rPr lang="ru-RU" sz="2800" dirty="0" smtClean="0"/>
              <a:t>)= </a:t>
            </a:r>
            <a:r>
              <a:rPr lang="en-US" sz="2800" dirty="0" smtClean="0"/>
              <a:t>f</a:t>
            </a:r>
            <a:r>
              <a:rPr lang="ru-RU" sz="2800" dirty="0" err="1" smtClean="0"/>
              <a:t>(λ</a:t>
            </a:r>
            <a:r>
              <a:rPr lang="ru-RU" sz="2800" baseline="-25000" dirty="0" err="1" smtClean="0"/>
              <a:t>1</a:t>
            </a:r>
            <a:r>
              <a:rPr lang="ru-RU" sz="2800" dirty="0" err="1" smtClean="0"/>
              <a:t>,… ,λ</a:t>
            </a:r>
            <a:r>
              <a:rPr lang="en-US" sz="2800" baseline="-25000" dirty="0" err="1" smtClean="0"/>
              <a:t>i</a:t>
            </a:r>
            <a:r>
              <a:rPr lang="ru-RU" sz="2800" dirty="0" smtClean="0"/>
              <a:t>, </a:t>
            </a:r>
            <a:r>
              <a:rPr lang="en-US" sz="2800" dirty="0" smtClean="0"/>
              <a:t>μ</a:t>
            </a:r>
            <a:r>
              <a:rPr lang="ru-RU" sz="2800" baseline="-25000" dirty="0" smtClean="0"/>
              <a:t>1</a:t>
            </a:r>
            <a:r>
              <a:rPr lang="ru-RU" sz="2800" dirty="0" smtClean="0"/>
              <a:t>,…. </a:t>
            </a:r>
            <a:r>
              <a:rPr lang="en-US" sz="2800" dirty="0" err="1" smtClean="0"/>
              <a:t>μ</a:t>
            </a:r>
            <a:r>
              <a:rPr lang="en-US" sz="2800" baseline="-25000" dirty="0" err="1" smtClean="0"/>
              <a:t>i</a:t>
            </a:r>
            <a:r>
              <a:rPr lang="ru-RU" sz="2800" dirty="0" smtClean="0"/>
              <a:t> ).</a:t>
            </a:r>
          </a:p>
          <a:p>
            <a:pPr>
              <a:buNone/>
            </a:pPr>
            <a:endParaRPr lang="ru-RU" dirty="0" smtClean="0"/>
          </a:p>
          <a:p>
            <a:pPr>
              <a:buNone/>
            </a:pPr>
            <a:endParaRPr lang="ru-RU" dirty="0" smtClean="0"/>
          </a:p>
          <a:p>
            <a:pPr>
              <a:buNone/>
            </a:pPr>
            <a:endParaRPr lang="ru-RU" dirty="0" smtClean="0"/>
          </a:p>
          <a:p>
            <a:pPr>
              <a:buNone/>
            </a:pPr>
            <a:endParaRPr lang="ru-RU" dirty="0" smtClean="0"/>
          </a:p>
          <a:p>
            <a:pPr>
              <a:buNone/>
            </a:pPr>
            <a:r>
              <a:rPr lang="ru-RU" dirty="0" smtClean="0"/>
              <a:t>                                             </a:t>
            </a:r>
            <a:r>
              <a:rPr lang="ru-RU" sz="2800" dirty="0" err="1" smtClean="0"/>
              <a:t>υ=</a:t>
            </a:r>
            <a:r>
              <a:rPr lang="en-US" sz="2800" dirty="0" smtClean="0"/>
              <a:t>T</a:t>
            </a:r>
            <a:r>
              <a:rPr lang="ru-RU" sz="2800" baseline="-25000" dirty="0" err="1" smtClean="0"/>
              <a:t>КР</a:t>
            </a:r>
            <a:r>
              <a:rPr lang="ru-RU" sz="2800" baseline="-25000" dirty="0" smtClean="0"/>
              <a:t> </a:t>
            </a:r>
            <a:r>
              <a:rPr lang="ru-RU" sz="2800" dirty="0" err="1" smtClean="0"/>
              <a:t>+Δ</a:t>
            </a:r>
            <a:endParaRPr lang="ru-RU" sz="2800" dirty="0" smtClean="0"/>
          </a:p>
          <a:p>
            <a:pPr algn="just">
              <a:buNone/>
            </a:pPr>
            <a:endParaRPr lang="ru-RU" sz="2000" dirty="0" smtClean="0"/>
          </a:p>
          <a:p>
            <a:pPr algn="just">
              <a:buNone/>
            </a:pPr>
            <a:r>
              <a:rPr lang="ru-RU" sz="2000" dirty="0" err="1" smtClean="0"/>
              <a:t>γ=1,1, Δ=1, </a:t>
            </a:r>
            <a:r>
              <a:rPr lang="ru-RU" sz="2000" dirty="0" smtClean="0"/>
              <a:t>то есть не учитывался фазовый переход при </a:t>
            </a:r>
            <a:r>
              <a:rPr lang="ru-RU" sz="2000" dirty="0" err="1" smtClean="0"/>
              <a:t>субкриоскопических</a:t>
            </a:r>
            <a:r>
              <a:rPr lang="ru-RU" sz="2000" dirty="0" smtClean="0"/>
              <a:t> температурах: </a:t>
            </a:r>
            <a:r>
              <a:rPr lang="ru-RU" sz="2000" dirty="0" err="1" smtClean="0"/>
              <a:t>Т</a:t>
            </a:r>
            <a:r>
              <a:rPr lang="ru-RU" sz="2000" baseline="-25000" dirty="0" err="1" smtClean="0"/>
              <a:t>КР</a:t>
            </a:r>
            <a:r>
              <a:rPr lang="ru-RU" sz="2000" dirty="0" err="1" smtClean="0"/>
              <a:t>=272,15</a:t>
            </a:r>
            <a:r>
              <a:rPr lang="ru-RU" sz="2000" dirty="0" smtClean="0"/>
              <a:t> К, </a:t>
            </a:r>
            <a:r>
              <a:rPr lang="ru-RU" sz="2000" dirty="0" err="1" smtClean="0"/>
              <a:t>Т</a:t>
            </a:r>
            <a:r>
              <a:rPr lang="ru-RU" sz="2000" baseline="-25000" dirty="0" err="1" smtClean="0"/>
              <a:t>Э</a:t>
            </a:r>
            <a:r>
              <a:rPr lang="ru-RU" sz="2000" dirty="0" err="1" smtClean="0"/>
              <a:t>=77К</a:t>
            </a:r>
            <a:r>
              <a:rPr lang="ru-RU" sz="2000" dirty="0" smtClean="0"/>
              <a:t>. В биоматериалах фазовые переходы свободной воды в твёрдую фазу, в основном, завершаются в диапазоне </a:t>
            </a:r>
            <a:r>
              <a:rPr lang="ru-RU" sz="2000" dirty="0" err="1" smtClean="0"/>
              <a:t>Т</a:t>
            </a:r>
            <a:r>
              <a:rPr lang="ru-RU" sz="2000" baseline="-25000" dirty="0" err="1" smtClean="0"/>
              <a:t>Э</a:t>
            </a:r>
            <a:r>
              <a:rPr lang="ru-RU" sz="2000" dirty="0" err="1" smtClean="0"/>
              <a:t>=240-260</a:t>
            </a:r>
            <a:r>
              <a:rPr lang="ru-RU" sz="2000" dirty="0" smtClean="0"/>
              <a:t> К. Выбор более низкого значения Т, позволяет учесть незначительное увеличение доли замёрзшей воды за счёт фазового перехода слабосвязанной воды. </a:t>
            </a:r>
          </a:p>
          <a:p>
            <a:pPr algn="just">
              <a:buNone/>
            </a:pPr>
            <a:r>
              <a:rPr lang="ru-RU" sz="2000" dirty="0" smtClean="0"/>
              <a:t>     Относительная доля, приходящаяся на газовые включения в твёрдой фазе, определяется зависимостью :   </a:t>
            </a:r>
            <a:r>
              <a:rPr lang="ru-RU" sz="2000" dirty="0" err="1" smtClean="0"/>
              <a:t>ω</a:t>
            </a:r>
            <a:r>
              <a:rPr lang="ru-RU" sz="2000" baseline="-25000" dirty="0" err="1" smtClean="0"/>
              <a:t>г</a:t>
            </a:r>
            <a:r>
              <a:rPr lang="ru-RU" sz="2000" dirty="0" err="1" smtClean="0"/>
              <a:t>=М</a:t>
            </a:r>
            <a:r>
              <a:rPr lang="ru-RU" sz="2000" baseline="-25000" dirty="0" err="1" smtClean="0"/>
              <a:t>г</a:t>
            </a:r>
            <a:r>
              <a:rPr lang="ru-RU" sz="2000" dirty="0" smtClean="0"/>
              <a:t>/</a:t>
            </a:r>
            <a:r>
              <a:rPr lang="ru-RU" sz="2000" dirty="0" err="1" smtClean="0"/>
              <a:t>М</a:t>
            </a:r>
            <a:r>
              <a:rPr lang="ru-RU" sz="2000" baseline="-25000" dirty="0" err="1" smtClean="0"/>
              <a:t>г,в</a:t>
            </a:r>
            <a:r>
              <a:rPr lang="ru-RU" sz="2000" dirty="0" smtClean="0"/>
              <a:t>  , где  М</a:t>
            </a:r>
            <a:r>
              <a:rPr lang="ru-RU" sz="2000" baseline="-25000" dirty="0" smtClean="0"/>
              <a:t>г</a:t>
            </a:r>
            <a:r>
              <a:rPr lang="ru-RU" sz="2000" dirty="0" smtClean="0"/>
              <a:t> – массовая доля газовых включений в твёрдой фазе, </a:t>
            </a:r>
            <a:r>
              <a:rPr lang="ru-RU" sz="2000" dirty="0" err="1" smtClean="0"/>
              <a:t>М</a:t>
            </a:r>
            <a:r>
              <a:rPr lang="ru-RU" sz="2000" baseline="-25000" dirty="0" err="1" smtClean="0"/>
              <a:t>г,в</a:t>
            </a:r>
            <a:r>
              <a:rPr lang="ru-RU" sz="2000" dirty="0" smtClean="0"/>
              <a:t>  - массовая доля растворённого газа в жидком компоненте, при </a:t>
            </a:r>
            <a:r>
              <a:rPr lang="ru-RU" sz="2000" dirty="0" err="1" smtClean="0"/>
              <a:t>Т≥Т</a:t>
            </a:r>
            <a:r>
              <a:rPr lang="ru-RU" sz="2000" baseline="-25000" dirty="0" err="1" smtClean="0"/>
              <a:t>кр</a:t>
            </a:r>
            <a:r>
              <a:rPr lang="ru-RU" sz="2000" baseline="-25000" dirty="0" smtClean="0"/>
              <a:t> </a:t>
            </a:r>
            <a:r>
              <a:rPr lang="ru-RU" sz="2000" dirty="0" smtClean="0"/>
              <a:t>, а граничными условиями будут тогда:  при </a:t>
            </a:r>
            <a:r>
              <a:rPr lang="ru-RU" sz="2000" dirty="0" err="1" smtClean="0"/>
              <a:t>Т≥Т</a:t>
            </a:r>
            <a:r>
              <a:rPr lang="ru-RU" sz="2000" baseline="-25000" dirty="0" err="1" smtClean="0"/>
              <a:t>кр</a:t>
            </a:r>
            <a:r>
              <a:rPr lang="ru-RU" sz="2000" baseline="-25000" dirty="0" smtClean="0"/>
              <a:t> </a:t>
            </a:r>
            <a:r>
              <a:rPr lang="ru-RU" sz="2000" dirty="0" smtClean="0"/>
              <a:t>, </a:t>
            </a:r>
            <a:r>
              <a:rPr lang="ru-RU" sz="2000" dirty="0" err="1" smtClean="0"/>
              <a:t>ω</a:t>
            </a:r>
            <a:r>
              <a:rPr lang="ru-RU" sz="2000" baseline="-25000" dirty="0" err="1" smtClean="0"/>
              <a:t>г</a:t>
            </a:r>
            <a:r>
              <a:rPr lang="ru-RU" sz="2000" dirty="0" err="1" smtClean="0"/>
              <a:t>=0</a:t>
            </a:r>
            <a:r>
              <a:rPr lang="ru-RU" sz="2000" dirty="0" smtClean="0"/>
              <a:t>,   </a:t>
            </a:r>
            <a:r>
              <a:rPr lang="ru-RU" sz="2000" dirty="0" err="1" smtClean="0"/>
              <a:t>при</a:t>
            </a:r>
            <a:r>
              <a:rPr lang="ru-RU" sz="2000" dirty="0" smtClean="0"/>
              <a:t> </a:t>
            </a:r>
            <a:r>
              <a:rPr lang="ru-RU" sz="2000" dirty="0" err="1" smtClean="0"/>
              <a:t>Т≤Т</a:t>
            </a:r>
            <a:r>
              <a:rPr lang="ru-RU" sz="2000" baseline="-25000" dirty="0" err="1" smtClean="0"/>
              <a:t>Э</a:t>
            </a:r>
            <a:r>
              <a:rPr lang="ru-RU" sz="2000" baseline="-25000" dirty="0" smtClean="0"/>
              <a:t>   </a:t>
            </a:r>
            <a:r>
              <a:rPr lang="ru-RU" sz="2000" dirty="0" smtClean="0"/>
              <a:t>, </a:t>
            </a:r>
            <a:r>
              <a:rPr lang="ru-RU" sz="2000" dirty="0" err="1" smtClean="0"/>
              <a:t>ω</a:t>
            </a:r>
            <a:r>
              <a:rPr lang="ru-RU" sz="2000" baseline="-25000" dirty="0" err="1" smtClean="0"/>
              <a:t>г</a:t>
            </a:r>
            <a:r>
              <a:rPr lang="ru-RU" sz="2000" dirty="0" err="1" smtClean="0"/>
              <a:t>=1</a:t>
            </a:r>
            <a:r>
              <a:rPr lang="ru-RU" sz="2000" dirty="0" smtClean="0"/>
              <a:t>. Среднее значение </a:t>
            </a:r>
            <a:r>
              <a:rPr lang="ru-RU" sz="2000" dirty="0" err="1" smtClean="0"/>
              <a:t>М</a:t>
            </a:r>
            <a:r>
              <a:rPr lang="ru-RU" sz="2000" baseline="-25000" dirty="0" err="1" smtClean="0"/>
              <a:t>г,в</a:t>
            </a:r>
            <a:r>
              <a:rPr lang="ru-RU" sz="2000" dirty="0" smtClean="0"/>
              <a:t>   при </a:t>
            </a:r>
            <a:r>
              <a:rPr lang="ru-RU" sz="2000" dirty="0" err="1" smtClean="0"/>
              <a:t>Т=Т</a:t>
            </a:r>
            <a:r>
              <a:rPr lang="ru-RU" sz="2000" baseline="-25000" dirty="0" err="1" smtClean="0"/>
              <a:t>кр</a:t>
            </a:r>
            <a:r>
              <a:rPr lang="ru-RU" sz="2000" baseline="-25000" dirty="0" smtClean="0"/>
              <a:t> </a:t>
            </a:r>
            <a:r>
              <a:rPr lang="ru-RU" sz="2000" dirty="0" smtClean="0"/>
              <a:t>выбиралось из диапазона рекомендуемых значений (12÷37)10</a:t>
            </a:r>
            <a:r>
              <a:rPr lang="ru-RU" sz="2000" baseline="30000" dirty="0" smtClean="0"/>
              <a:t>-4</a:t>
            </a:r>
            <a:r>
              <a:rPr lang="ru-RU" sz="2000" dirty="0" smtClean="0"/>
              <a:t> </a:t>
            </a:r>
          </a:p>
          <a:p>
            <a:pPr>
              <a:buNone/>
            </a:pPr>
            <a:endParaRPr lang="ru-RU" sz="1400" dirty="0"/>
          </a:p>
        </p:txBody>
      </p:sp>
      <p:sp>
        <p:nvSpPr>
          <p:cNvPr id="4" name="Заголовок 1"/>
          <p:cNvSpPr>
            <a:spLocks noGrp="1"/>
          </p:cNvSpPr>
          <p:nvPr>
            <p:ph type="title"/>
          </p:nvPr>
        </p:nvSpPr>
        <p:spPr>
          <a:xfrm>
            <a:off x="0" y="0"/>
            <a:ext cx="9144000" cy="778098"/>
          </a:xfrm>
        </p:spPr>
        <p:txBody>
          <a:bodyPr>
            <a:noAutofit/>
          </a:bodyPr>
          <a:lstStyle/>
          <a:p>
            <a:r>
              <a:rPr lang="ru-RU" sz="3200" b="1" dirty="0" smtClean="0"/>
              <a:t>Структурную модель и метод расчёта </a:t>
            </a:r>
            <a:r>
              <a:rPr lang="ru-RU" sz="3200" b="1" dirty="0" err="1" smtClean="0"/>
              <a:t>биоткани</a:t>
            </a:r>
            <a:r>
              <a:rPr lang="ru-RU" sz="3200" b="1" dirty="0" smtClean="0"/>
              <a:t> </a:t>
            </a:r>
            <a:br>
              <a:rPr lang="ru-RU" sz="3200" b="1" dirty="0" smtClean="0"/>
            </a:br>
            <a:r>
              <a:rPr lang="en-US" sz="3200" b="1" dirty="0" smtClean="0"/>
              <a:t>in vitro</a:t>
            </a:r>
            <a:endParaRPr lang="ru-RU" sz="3200" dirty="0"/>
          </a:p>
        </p:txBody>
      </p:sp>
      <p:graphicFrame>
        <p:nvGraphicFramePr>
          <p:cNvPr id="69633" name="Object 1"/>
          <p:cNvGraphicFramePr>
            <a:graphicFrameLocks noChangeAspect="1"/>
          </p:cNvGraphicFramePr>
          <p:nvPr/>
        </p:nvGraphicFramePr>
        <p:xfrm>
          <a:off x="179512" y="1412777"/>
          <a:ext cx="4104456" cy="1043745"/>
        </p:xfrm>
        <a:graphic>
          <a:graphicData uri="http://schemas.openxmlformats.org/presentationml/2006/ole">
            <mc:AlternateContent xmlns:mc="http://schemas.openxmlformats.org/markup-compatibility/2006">
              <mc:Choice xmlns:v="urn:schemas-microsoft-com:vml" Requires="v">
                <p:oleObj spid="_x0000_s69636" name="Equation" r:id="rId3" imgW="3695400" imgH="939600" progId="Equation.DSMT4">
                  <p:embed/>
                </p:oleObj>
              </mc:Choice>
              <mc:Fallback>
                <p:oleObj name="Equation" r:id="rId3" imgW="3695400" imgH="93960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412777"/>
                        <a:ext cx="4104456" cy="1043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634" name="Object 2"/>
          <p:cNvGraphicFramePr>
            <a:graphicFrameLocks noChangeAspect="1"/>
          </p:cNvGraphicFramePr>
          <p:nvPr/>
        </p:nvGraphicFramePr>
        <p:xfrm>
          <a:off x="251520" y="2564904"/>
          <a:ext cx="6077475" cy="576064"/>
        </p:xfrm>
        <a:graphic>
          <a:graphicData uri="http://schemas.openxmlformats.org/presentationml/2006/ole">
            <mc:AlternateContent xmlns:mc="http://schemas.openxmlformats.org/markup-compatibility/2006">
              <mc:Choice xmlns:v="urn:schemas-microsoft-com:vml" Requires="v">
                <p:oleObj spid="_x0000_s69637" name="Equation" r:id="rId5" imgW="5359320" imgH="507960" progId="Equation.DSMT4">
                  <p:embed/>
                </p:oleObj>
              </mc:Choice>
              <mc:Fallback>
                <p:oleObj name="Equation" r:id="rId5" imgW="5359320" imgH="507960" progId="Equation.DSMT4">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2564904"/>
                        <a:ext cx="6077475"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635" name="Object 3"/>
          <p:cNvGraphicFramePr>
            <a:graphicFrameLocks noChangeAspect="1"/>
          </p:cNvGraphicFramePr>
          <p:nvPr/>
        </p:nvGraphicFramePr>
        <p:xfrm>
          <a:off x="179512" y="3212976"/>
          <a:ext cx="3564396" cy="648072"/>
        </p:xfrm>
        <a:graphic>
          <a:graphicData uri="http://schemas.openxmlformats.org/presentationml/2006/ole">
            <mc:AlternateContent xmlns:mc="http://schemas.openxmlformats.org/markup-compatibility/2006">
              <mc:Choice xmlns:v="urn:schemas-microsoft-com:vml" Requires="v">
                <p:oleObj spid="_x0000_s69638" name="Equation" r:id="rId7" imgW="2374560" imgH="431640" progId="Equation.DSMT4">
                  <p:embed/>
                </p:oleObj>
              </mc:Choice>
              <mc:Fallback>
                <p:oleObj name="Equation" r:id="rId7" imgW="2374560" imgH="431640" progId="Equation.DSMT4">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3212976"/>
                        <a:ext cx="356439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908720"/>
            <a:ext cx="9144000" cy="5949280"/>
          </a:xfrm>
        </p:spPr>
        <p:txBody>
          <a:bodyPr>
            <a:normAutofit fontScale="77500" lnSpcReduction="20000"/>
          </a:bodyPr>
          <a:lstStyle/>
          <a:p>
            <a:r>
              <a:rPr lang="ru-RU" dirty="0" smtClean="0"/>
              <a:t> Многокомпонентная структура с дальним порядком сводится к бинарной с пересчётом концентрации компонент. На первом этапе расчёта определялась теплопроводность  </a:t>
            </a:r>
            <a:r>
              <a:rPr lang="el-GR" dirty="0" smtClean="0"/>
              <a:t>λ</a:t>
            </a:r>
            <a:r>
              <a:rPr lang="ru-RU" baseline="-25000" dirty="0" smtClean="0"/>
              <a:t>0</a:t>
            </a:r>
            <a:r>
              <a:rPr lang="ru-RU" dirty="0" smtClean="0"/>
              <a:t> сухого остатка, представляющего бинарную смесь белок (</a:t>
            </a:r>
            <a:r>
              <a:rPr lang="el-GR" dirty="0" smtClean="0"/>
              <a:t>λ</a:t>
            </a:r>
            <a:r>
              <a:rPr lang="ru-RU" baseline="-25000" dirty="0" smtClean="0"/>
              <a:t>б</a:t>
            </a:r>
            <a:r>
              <a:rPr lang="ru-RU" dirty="0" smtClean="0"/>
              <a:t>, </a:t>
            </a:r>
            <a:r>
              <a:rPr lang="ru-RU" dirty="0" err="1" smtClean="0"/>
              <a:t>µ</a:t>
            </a:r>
            <a:r>
              <a:rPr lang="ru-RU" baseline="-25000" dirty="0" err="1" smtClean="0"/>
              <a:t>б</a:t>
            </a:r>
            <a:r>
              <a:rPr lang="ru-RU" dirty="0" smtClean="0"/>
              <a:t> )-</a:t>
            </a:r>
            <a:r>
              <a:rPr lang="ru-RU" dirty="0" err="1" smtClean="0"/>
              <a:t>(λ</a:t>
            </a:r>
            <a:r>
              <a:rPr lang="ru-RU" baseline="-25000" dirty="0" err="1" smtClean="0"/>
              <a:t>ж</a:t>
            </a:r>
            <a:r>
              <a:rPr lang="ru-RU" dirty="0" err="1" smtClean="0"/>
              <a:t>, µ</a:t>
            </a:r>
            <a:r>
              <a:rPr lang="ru-RU" baseline="-25000" dirty="0" err="1" smtClean="0"/>
              <a:t>ж</a:t>
            </a:r>
            <a:r>
              <a:rPr lang="ru-RU" dirty="0" smtClean="0"/>
              <a:t>):</a:t>
            </a:r>
          </a:p>
          <a:p>
            <a:r>
              <a:rPr lang="ru-RU" dirty="0" smtClean="0"/>
              <a:t> </a:t>
            </a:r>
            <a:r>
              <a:rPr lang="el-GR" dirty="0" smtClean="0"/>
              <a:t>λ</a:t>
            </a:r>
            <a:r>
              <a:rPr lang="ru-RU" baseline="-25000" dirty="0" smtClean="0"/>
              <a:t>б</a:t>
            </a:r>
            <a:r>
              <a:rPr lang="ru-RU" dirty="0" smtClean="0"/>
              <a:t> = </a:t>
            </a:r>
            <a:r>
              <a:rPr lang="el-GR" dirty="0" smtClean="0"/>
              <a:t>λ</a:t>
            </a:r>
            <a:r>
              <a:rPr lang="ru-RU" baseline="-25000" dirty="0" err="1" smtClean="0"/>
              <a:t>бж</a:t>
            </a:r>
            <a:r>
              <a:rPr lang="el-GR" dirty="0" smtClean="0"/>
              <a:t> </a:t>
            </a:r>
            <a:r>
              <a:rPr lang="ru-RU" dirty="0" smtClean="0"/>
              <a:t>=</a:t>
            </a:r>
            <a:r>
              <a:rPr lang="en-US" dirty="0" smtClean="0"/>
              <a:t>f</a:t>
            </a:r>
            <a:r>
              <a:rPr lang="ru-RU" dirty="0" smtClean="0"/>
              <a:t>(</a:t>
            </a:r>
            <a:r>
              <a:rPr lang="el-GR" dirty="0" smtClean="0"/>
              <a:t>λ</a:t>
            </a:r>
            <a:r>
              <a:rPr lang="ru-RU" baseline="-25000" dirty="0" smtClean="0"/>
              <a:t>б</a:t>
            </a:r>
            <a:r>
              <a:rPr lang="ru-RU" dirty="0" smtClean="0"/>
              <a:t> ,</a:t>
            </a:r>
            <a:r>
              <a:rPr lang="ru-RU" dirty="0" err="1" smtClean="0"/>
              <a:t>µ</a:t>
            </a:r>
            <a:r>
              <a:rPr lang="ru-RU" baseline="-25000" dirty="0" err="1" smtClean="0"/>
              <a:t>б</a:t>
            </a:r>
            <a:r>
              <a:rPr lang="ru-RU" dirty="0" smtClean="0"/>
              <a:t> , </a:t>
            </a:r>
            <a:r>
              <a:rPr lang="ru-RU" dirty="0" err="1" smtClean="0"/>
              <a:t>λ</a:t>
            </a:r>
            <a:r>
              <a:rPr lang="ru-RU" baseline="-25000" dirty="0" err="1" smtClean="0"/>
              <a:t>ж </a:t>
            </a:r>
            <a:r>
              <a:rPr lang="ru-RU" dirty="0" smtClean="0"/>
              <a:t>, </a:t>
            </a:r>
            <a:r>
              <a:rPr lang="ru-RU" dirty="0" err="1" smtClean="0"/>
              <a:t>µ</a:t>
            </a:r>
            <a:r>
              <a:rPr lang="ru-RU" baseline="-25000" dirty="0" err="1" smtClean="0"/>
              <a:t>ж</a:t>
            </a:r>
            <a:r>
              <a:rPr lang="ru-RU" dirty="0" smtClean="0"/>
              <a:t>).</a:t>
            </a:r>
          </a:p>
          <a:p>
            <a:r>
              <a:rPr lang="ru-RU" dirty="0" smtClean="0"/>
              <a:t>На следующем этапе определяется обобщённая теплопроводность  пористого льда </a:t>
            </a:r>
            <a:r>
              <a:rPr lang="el-GR" dirty="0" smtClean="0"/>
              <a:t>λ</a:t>
            </a:r>
            <a:r>
              <a:rPr lang="ru-RU" baseline="-25000" dirty="0" err="1" smtClean="0"/>
              <a:t>лг</a:t>
            </a:r>
            <a:r>
              <a:rPr lang="ru-RU" dirty="0" smtClean="0"/>
              <a:t> , с объёмной концентрацией </a:t>
            </a:r>
            <a:r>
              <a:rPr lang="ru-RU" dirty="0" err="1" smtClean="0"/>
              <a:t>µ</a:t>
            </a:r>
            <a:r>
              <a:rPr lang="ru-RU" baseline="-25000" dirty="0" err="1" smtClean="0"/>
              <a:t>лг</a:t>
            </a:r>
            <a:r>
              <a:rPr lang="ru-RU" dirty="0" smtClean="0"/>
              <a:t>, представляющего </a:t>
            </a:r>
            <a:r>
              <a:rPr lang="ru-RU" dirty="0" err="1" smtClean="0"/>
              <a:t>бирарную</a:t>
            </a:r>
            <a:r>
              <a:rPr lang="ru-RU" dirty="0" smtClean="0"/>
              <a:t> смесь чистого льда (</a:t>
            </a:r>
            <a:r>
              <a:rPr lang="el-GR" dirty="0" smtClean="0"/>
              <a:t>λ</a:t>
            </a:r>
            <a:r>
              <a:rPr lang="ru-RU" baseline="-25000" dirty="0" smtClean="0"/>
              <a:t>л</a:t>
            </a:r>
            <a:r>
              <a:rPr lang="ru-RU" dirty="0" smtClean="0"/>
              <a:t>, </a:t>
            </a:r>
            <a:r>
              <a:rPr lang="ru-RU" dirty="0" err="1" smtClean="0"/>
              <a:t>µ</a:t>
            </a:r>
            <a:r>
              <a:rPr lang="ru-RU" baseline="-25000" dirty="0" err="1" smtClean="0"/>
              <a:t>л</a:t>
            </a:r>
            <a:r>
              <a:rPr lang="ru-RU" dirty="0" smtClean="0"/>
              <a:t>) и замкнутых включений газа (</a:t>
            </a:r>
            <a:r>
              <a:rPr lang="el-GR" dirty="0" smtClean="0"/>
              <a:t>λ</a:t>
            </a:r>
            <a:r>
              <a:rPr lang="ru-RU" baseline="-25000" dirty="0" smtClean="0"/>
              <a:t>г</a:t>
            </a:r>
            <a:r>
              <a:rPr lang="ru-RU" dirty="0" smtClean="0"/>
              <a:t> , </a:t>
            </a:r>
            <a:r>
              <a:rPr lang="ru-RU" dirty="0" err="1" smtClean="0"/>
              <a:t>µ</a:t>
            </a:r>
            <a:r>
              <a:rPr lang="ru-RU" baseline="-25000" dirty="0" err="1" smtClean="0"/>
              <a:t>г</a:t>
            </a:r>
            <a:r>
              <a:rPr lang="ru-RU" dirty="0" smtClean="0"/>
              <a:t>. ). Затем рассчитывалась обобщённая теплопроводность </a:t>
            </a:r>
            <a:r>
              <a:rPr lang="ru-RU" dirty="0" err="1" smtClean="0"/>
              <a:t>λ</a:t>
            </a:r>
            <a:r>
              <a:rPr lang="ru-RU" baseline="-25000" dirty="0" err="1" smtClean="0"/>
              <a:t>Р </a:t>
            </a:r>
            <a:r>
              <a:rPr lang="ru-RU" dirty="0" smtClean="0"/>
              <a:t>структуры, состоящей из воды (</a:t>
            </a:r>
            <a:r>
              <a:rPr lang="el-GR" dirty="0" smtClean="0"/>
              <a:t>λ</a:t>
            </a:r>
            <a:r>
              <a:rPr lang="ru-RU" baseline="-25000" dirty="0" smtClean="0"/>
              <a:t>в</a:t>
            </a:r>
            <a:r>
              <a:rPr lang="ru-RU" dirty="0" smtClean="0"/>
              <a:t> , </a:t>
            </a:r>
            <a:r>
              <a:rPr lang="ru-RU" dirty="0" err="1" smtClean="0"/>
              <a:t>µ</a:t>
            </a:r>
            <a:r>
              <a:rPr lang="ru-RU" baseline="-25000" dirty="0" err="1" smtClean="0"/>
              <a:t>б</a:t>
            </a:r>
            <a:r>
              <a:rPr lang="ru-RU" dirty="0" smtClean="0"/>
              <a:t>)  , пористого льда (</a:t>
            </a:r>
            <a:r>
              <a:rPr lang="el-GR" dirty="0" smtClean="0"/>
              <a:t>λ</a:t>
            </a:r>
            <a:r>
              <a:rPr lang="ru-RU" baseline="-25000" dirty="0" err="1" smtClean="0"/>
              <a:t>лг</a:t>
            </a:r>
            <a:r>
              <a:rPr lang="ru-RU" dirty="0" smtClean="0"/>
              <a:t> , </a:t>
            </a:r>
            <a:r>
              <a:rPr lang="el-GR" dirty="0" smtClean="0"/>
              <a:t>λ</a:t>
            </a:r>
            <a:r>
              <a:rPr lang="ru-RU" baseline="-25000" dirty="0" smtClean="0"/>
              <a:t>л</a:t>
            </a:r>
            <a:r>
              <a:rPr lang="ru-RU" dirty="0" smtClean="0"/>
              <a:t>) и сухого остатка: (</a:t>
            </a:r>
            <a:r>
              <a:rPr lang="el-GR" dirty="0" smtClean="0"/>
              <a:t>λ</a:t>
            </a:r>
            <a:r>
              <a:rPr lang="ru-RU" baseline="-25000" dirty="0" smtClean="0"/>
              <a:t>0</a:t>
            </a:r>
            <a:r>
              <a:rPr lang="ru-RU" dirty="0" smtClean="0"/>
              <a:t> , </a:t>
            </a:r>
            <a:r>
              <a:rPr lang="ru-RU" dirty="0" err="1" smtClean="0"/>
              <a:t>µ</a:t>
            </a:r>
            <a:r>
              <a:rPr lang="ru-RU" baseline="-25000" dirty="0" err="1" smtClean="0"/>
              <a:t>0</a:t>
            </a:r>
            <a:r>
              <a:rPr lang="ru-RU" dirty="0" smtClean="0"/>
              <a:t>): </a:t>
            </a:r>
          </a:p>
          <a:p>
            <a:r>
              <a:rPr lang="ru-RU" dirty="0" smtClean="0"/>
              <a:t>                                                                                                                       .</a:t>
            </a:r>
          </a:p>
          <a:p>
            <a:r>
              <a:rPr lang="ru-RU" dirty="0" smtClean="0"/>
              <a:t>Аналогично, при Т&gt;</a:t>
            </a:r>
            <a:r>
              <a:rPr lang="ru-RU" dirty="0" err="1" smtClean="0"/>
              <a:t>Т</a:t>
            </a:r>
            <a:r>
              <a:rPr lang="ru-RU" baseline="-25000" dirty="0" err="1" smtClean="0"/>
              <a:t>кр</a:t>
            </a:r>
            <a:r>
              <a:rPr lang="ru-RU" dirty="0" smtClean="0"/>
              <a:t>.</a:t>
            </a:r>
          </a:p>
          <a:p>
            <a:r>
              <a:rPr lang="ru-RU" dirty="0" smtClean="0"/>
              <a:t> </a:t>
            </a:r>
          </a:p>
          <a:p>
            <a:r>
              <a:rPr lang="ru-RU" dirty="0" smtClean="0"/>
              <a:t>.</a:t>
            </a:r>
            <a:endParaRPr lang="ru-RU" dirty="0"/>
          </a:p>
        </p:txBody>
      </p:sp>
      <p:sp>
        <p:nvSpPr>
          <p:cNvPr id="4" name="Заголовок 1"/>
          <p:cNvSpPr>
            <a:spLocks noGrp="1"/>
          </p:cNvSpPr>
          <p:nvPr>
            <p:ph type="title"/>
          </p:nvPr>
        </p:nvSpPr>
        <p:spPr>
          <a:xfrm>
            <a:off x="0" y="0"/>
            <a:ext cx="9144000" cy="778098"/>
          </a:xfrm>
        </p:spPr>
        <p:txBody>
          <a:bodyPr>
            <a:noAutofit/>
          </a:bodyPr>
          <a:lstStyle/>
          <a:p>
            <a:r>
              <a:rPr lang="ru-RU" sz="3200" b="1" dirty="0" smtClean="0"/>
              <a:t>Структурную модель и метод расчёта </a:t>
            </a:r>
            <a:r>
              <a:rPr lang="ru-RU" sz="3200" b="1" dirty="0" err="1" smtClean="0"/>
              <a:t>биоткани</a:t>
            </a:r>
            <a:r>
              <a:rPr lang="ru-RU" sz="3200" b="1" dirty="0" smtClean="0"/>
              <a:t> </a:t>
            </a:r>
            <a:br>
              <a:rPr lang="ru-RU" sz="3200" b="1" dirty="0" smtClean="0"/>
            </a:br>
            <a:r>
              <a:rPr lang="en-US" sz="3200" b="1" dirty="0" smtClean="0"/>
              <a:t>in vitro</a:t>
            </a:r>
            <a:endParaRPr lang="ru-RU" sz="3200" dirty="0"/>
          </a:p>
        </p:txBody>
      </p:sp>
      <p:graphicFrame>
        <p:nvGraphicFramePr>
          <p:cNvPr id="68610" name="Object 2"/>
          <p:cNvGraphicFramePr>
            <a:graphicFrameLocks noChangeAspect="1"/>
          </p:cNvGraphicFramePr>
          <p:nvPr/>
        </p:nvGraphicFramePr>
        <p:xfrm>
          <a:off x="179004" y="5157192"/>
          <a:ext cx="8964996" cy="360040"/>
        </p:xfrm>
        <a:graphic>
          <a:graphicData uri="http://schemas.openxmlformats.org/presentationml/2006/ole">
            <mc:AlternateContent xmlns:mc="http://schemas.openxmlformats.org/markup-compatibility/2006">
              <mc:Choice xmlns:v="urn:schemas-microsoft-com:vml" Requires="v">
                <p:oleObj spid="_x0000_s68612" name="Equation" r:id="rId3" imgW="6324480" imgH="253800" progId="Equation.DSMT4">
                  <p:embed/>
                </p:oleObj>
              </mc:Choice>
              <mc:Fallback>
                <p:oleObj name="Equation" r:id="rId3" imgW="6324480" imgH="2538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04" y="5157192"/>
                        <a:ext cx="896499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8611" name="Object 3"/>
          <p:cNvGraphicFramePr>
            <a:graphicFrameLocks noChangeAspect="1"/>
          </p:cNvGraphicFramePr>
          <p:nvPr/>
        </p:nvGraphicFramePr>
        <p:xfrm>
          <a:off x="467544" y="5949280"/>
          <a:ext cx="3153950" cy="432048"/>
        </p:xfrm>
        <a:graphic>
          <a:graphicData uri="http://schemas.openxmlformats.org/presentationml/2006/ole">
            <mc:AlternateContent xmlns:mc="http://schemas.openxmlformats.org/markup-compatibility/2006">
              <mc:Choice xmlns:v="urn:schemas-microsoft-com:vml" Requires="v">
                <p:oleObj spid="_x0000_s68613" name="Equation" r:id="rId5" imgW="1854000" imgH="253800" progId="Equation.DSMT4">
                  <p:embed/>
                </p:oleObj>
              </mc:Choice>
              <mc:Fallback>
                <p:oleObj name="Equation" r:id="rId5" imgW="1854000" imgH="2538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5949280"/>
                        <a:ext cx="315395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620688"/>
            <a:ext cx="9144000" cy="6237312"/>
          </a:xfrm>
        </p:spPr>
        <p:txBody>
          <a:bodyPr/>
          <a:lstStyle/>
          <a:p>
            <a:pPr algn="ctr">
              <a:buNone/>
            </a:pPr>
            <a:r>
              <a:rPr lang="ru-RU" dirty="0" smtClean="0"/>
              <a:t>Общий вид </a:t>
            </a:r>
            <a:r>
              <a:rPr lang="ru-RU" dirty="0" err="1" smtClean="0"/>
              <a:t>решиния</a:t>
            </a:r>
            <a:r>
              <a:rPr lang="ru-RU" dirty="0" smtClean="0"/>
              <a:t> задачи криохирургии.</a:t>
            </a:r>
          </a:p>
          <a:p>
            <a:pPr algn="r">
              <a:buNone/>
            </a:pPr>
            <a:r>
              <a:rPr lang="ru-RU" sz="2800" dirty="0" err="1" smtClean="0"/>
              <a:t>То=173</a:t>
            </a:r>
            <a:r>
              <a:rPr lang="ru-RU" sz="2800" dirty="0" smtClean="0"/>
              <a:t> К (-</a:t>
            </a:r>
            <a:r>
              <a:rPr lang="ru-RU" sz="2800" dirty="0" err="1" smtClean="0"/>
              <a:t>100°</a:t>
            </a:r>
            <a:r>
              <a:rPr lang="ru-RU" sz="2800" dirty="0" smtClean="0"/>
              <a:t>)</a:t>
            </a:r>
          </a:p>
          <a:p>
            <a:pPr algn="r">
              <a:buNone/>
            </a:pPr>
            <a:endParaRPr lang="ru-RU" dirty="0" smtClean="0"/>
          </a:p>
          <a:p>
            <a:pPr algn="r">
              <a:buNone/>
            </a:pPr>
            <a:endParaRPr lang="ru-RU" dirty="0" smtClean="0"/>
          </a:p>
          <a:p>
            <a:pPr algn="r">
              <a:buNone/>
            </a:pPr>
            <a:endParaRPr lang="ru-RU" dirty="0" smtClean="0"/>
          </a:p>
          <a:p>
            <a:pPr algn="r">
              <a:buNone/>
            </a:pPr>
            <a:r>
              <a:rPr lang="ru-RU" sz="2800" dirty="0" err="1" smtClean="0"/>
              <a:t>То=133</a:t>
            </a:r>
            <a:r>
              <a:rPr lang="ru-RU" sz="2800" dirty="0" smtClean="0"/>
              <a:t> К (-</a:t>
            </a:r>
            <a:r>
              <a:rPr lang="ru-RU" sz="2800" dirty="0" err="1" smtClean="0"/>
              <a:t>140°</a:t>
            </a:r>
            <a:r>
              <a:rPr lang="ru-RU" sz="2800" dirty="0" smtClean="0"/>
              <a:t>)</a:t>
            </a:r>
          </a:p>
          <a:p>
            <a:pPr algn="r">
              <a:buNone/>
            </a:pPr>
            <a:endParaRPr lang="ru-RU" dirty="0" smtClean="0"/>
          </a:p>
          <a:p>
            <a:pPr algn="r">
              <a:buNone/>
            </a:pPr>
            <a:endParaRPr lang="ru-RU" dirty="0" smtClean="0"/>
          </a:p>
          <a:p>
            <a:pPr algn="r">
              <a:buNone/>
            </a:pPr>
            <a:r>
              <a:rPr lang="ru-RU" sz="2800" dirty="0" err="1" smtClean="0"/>
              <a:t>То=95</a:t>
            </a:r>
            <a:r>
              <a:rPr lang="ru-RU" sz="2800" dirty="0" smtClean="0"/>
              <a:t> К (-</a:t>
            </a:r>
            <a:r>
              <a:rPr lang="ru-RU" sz="2800" dirty="0" err="1" smtClean="0"/>
              <a:t>180°</a:t>
            </a:r>
            <a:r>
              <a:rPr lang="ru-RU" sz="2800" dirty="0" smtClean="0"/>
              <a:t>)</a:t>
            </a:r>
          </a:p>
          <a:p>
            <a:pPr algn="r">
              <a:buNone/>
            </a:pPr>
            <a:endParaRPr lang="ru-RU" dirty="0"/>
          </a:p>
        </p:txBody>
      </p:sp>
      <p:sp>
        <p:nvSpPr>
          <p:cNvPr id="4" name="Заголовок 1"/>
          <p:cNvSpPr>
            <a:spLocks noGrp="1"/>
          </p:cNvSpPr>
          <p:nvPr>
            <p:ph type="title"/>
          </p:nvPr>
        </p:nvSpPr>
        <p:spPr>
          <a:xfrm>
            <a:off x="0" y="0"/>
            <a:ext cx="9144000" cy="778098"/>
          </a:xfrm>
        </p:spPr>
        <p:txBody>
          <a:bodyPr>
            <a:noAutofit/>
          </a:bodyPr>
          <a:lstStyle/>
          <a:p>
            <a:r>
              <a:rPr lang="ru-RU" sz="3200" b="1" dirty="0" smtClean="0"/>
              <a:t>Структурную модель и метод расчёта </a:t>
            </a:r>
            <a:r>
              <a:rPr lang="ru-RU" sz="3200" b="1" dirty="0" err="1" smtClean="0"/>
              <a:t>биоткани</a:t>
            </a:r>
            <a:r>
              <a:rPr lang="ru-RU" sz="3200" b="1" dirty="0" smtClean="0"/>
              <a:t> </a:t>
            </a:r>
            <a:br>
              <a:rPr lang="ru-RU" sz="3200" b="1" dirty="0" smtClean="0"/>
            </a:br>
            <a:r>
              <a:rPr lang="en-US" sz="3200" b="1" dirty="0" smtClean="0"/>
              <a:t>in vitro</a:t>
            </a:r>
            <a:endParaRPr lang="ru-RU" sz="3200" dirty="0"/>
          </a:p>
        </p:txBody>
      </p:sp>
      <p:pic>
        <p:nvPicPr>
          <p:cNvPr id="5" name="Рисунок 4" descr="афранов51а"/>
          <p:cNvPicPr/>
          <p:nvPr/>
        </p:nvPicPr>
        <p:blipFill>
          <a:blip r:embed="rId2" cstate="print"/>
          <a:srcRect/>
          <a:stretch>
            <a:fillRect/>
          </a:stretch>
        </p:blipFill>
        <p:spPr bwMode="auto">
          <a:xfrm>
            <a:off x="2339752" y="1268760"/>
            <a:ext cx="4248472" cy="1872208"/>
          </a:xfrm>
          <a:prstGeom prst="rect">
            <a:avLst/>
          </a:prstGeom>
          <a:noFill/>
          <a:ln w="9525">
            <a:solidFill>
              <a:srgbClr val="FF0000"/>
            </a:solidFill>
            <a:miter lim="800000"/>
            <a:headEnd/>
            <a:tailEnd/>
          </a:ln>
          <a:effectLst/>
        </p:spPr>
      </p:pic>
      <p:pic>
        <p:nvPicPr>
          <p:cNvPr id="6" name="Рисунок 5" descr="афранов51б"/>
          <p:cNvPicPr/>
          <p:nvPr/>
        </p:nvPicPr>
        <p:blipFill>
          <a:blip r:embed="rId3" cstate="print"/>
          <a:srcRect/>
          <a:stretch>
            <a:fillRect/>
          </a:stretch>
        </p:blipFill>
        <p:spPr bwMode="auto">
          <a:xfrm>
            <a:off x="2339752" y="3212976"/>
            <a:ext cx="4248472" cy="1773560"/>
          </a:xfrm>
          <a:prstGeom prst="rect">
            <a:avLst/>
          </a:prstGeom>
          <a:noFill/>
          <a:ln w="9525">
            <a:solidFill>
              <a:srgbClr val="FF0000"/>
            </a:solidFill>
            <a:miter lim="800000"/>
            <a:headEnd/>
            <a:tailEnd/>
          </a:ln>
          <a:effectLst/>
        </p:spPr>
      </p:pic>
      <p:pic>
        <p:nvPicPr>
          <p:cNvPr id="7" name="Рисунок 6" descr="афранов51в"/>
          <p:cNvPicPr/>
          <p:nvPr/>
        </p:nvPicPr>
        <p:blipFill>
          <a:blip r:embed="rId4" cstate="print"/>
          <a:srcRect/>
          <a:stretch>
            <a:fillRect/>
          </a:stretch>
        </p:blipFill>
        <p:spPr bwMode="auto">
          <a:xfrm>
            <a:off x="2339752" y="5157192"/>
            <a:ext cx="4248472" cy="1700808"/>
          </a:xfrm>
          <a:prstGeom prst="rect">
            <a:avLst/>
          </a:prstGeom>
          <a:noFill/>
          <a:ln w="9525">
            <a:solidFill>
              <a:srgbClr val="FF0000"/>
            </a:solid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260648"/>
            <a:ext cx="8712968" cy="5977021"/>
          </a:xfrm>
          <a:prstGeom prst="rect">
            <a:avLst/>
          </a:prstGeom>
        </p:spPr>
        <p:txBody>
          <a:bodyPr wrap="square">
            <a:spAutoFit/>
          </a:bodyPr>
          <a:lstStyle/>
          <a:p>
            <a:pPr algn="just">
              <a:lnSpc>
                <a:spcPct val="80000"/>
              </a:lnSpc>
            </a:pPr>
            <a:r>
              <a:rPr lang="ru-RU" sz="2000" dirty="0" smtClean="0"/>
              <a:t>	</a:t>
            </a:r>
            <a:r>
              <a:rPr lang="ru-RU" sz="2800" b="1" dirty="0" smtClean="0"/>
              <a:t>История метода</a:t>
            </a:r>
          </a:p>
          <a:p>
            <a:pPr algn="just">
              <a:lnSpc>
                <a:spcPct val="80000"/>
              </a:lnSpc>
            </a:pPr>
            <a:endParaRPr lang="ru-RU" sz="1600" b="1" dirty="0" smtClean="0"/>
          </a:p>
          <a:p>
            <a:pPr algn="just">
              <a:lnSpc>
                <a:spcPct val="80000"/>
              </a:lnSpc>
            </a:pPr>
            <a:r>
              <a:rPr lang="ru-RU" sz="2000" dirty="0" smtClean="0"/>
              <a:t>1897г. </a:t>
            </a:r>
            <a:r>
              <a:rPr lang="ru-RU" sz="2000" dirty="0" err="1" smtClean="0"/>
              <a:t>Джейм</a:t>
            </a:r>
            <a:r>
              <a:rPr lang="ru-RU" sz="2000" dirty="0" smtClean="0"/>
              <a:t> </a:t>
            </a:r>
            <a:r>
              <a:rPr lang="ru-RU" sz="2000" dirty="0" err="1" smtClean="0"/>
              <a:t>Арнот</a:t>
            </a:r>
            <a:r>
              <a:rPr lang="ru-RU" sz="2000" dirty="0" smtClean="0"/>
              <a:t> – лечение рака молочной железы.</a:t>
            </a:r>
          </a:p>
          <a:p>
            <a:pPr algn="just">
              <a:lnSpc>
                <a:spcPct val="80000"/>
              </a:lnSpc>
            </a:pPr>
            <a:endParaRPr lang="ru-RU" sz="2000" dirty="0" smtClean="0"/>
          </a:p>
          <a:p>
            <a:pPr algn="just">
              <a:lnSpc>
                <a:spcPct val="80000"/>
              </a:lnSpc>
            </a:pPr>
            <a:r>
              <a:rPr lang="ru-RU" sz="2000" dirty="0" smtClean="0"/>
              <a:t>1961г. </a:t>
            </a:r>
            <a:r>
              <a:rPr lang="ru-RU" sz="2000" dirty="0" err="1" smtClean="0"/>
              <a:t>Ирвинг</a:t>
            </a:r>
            <a:r>
              <a:rPr lang="ru-RU" sz="2000" dirty="0" smtClean="0"/>
              <a:t> Купер (США) – </a:t>
            </a:r>
            <a:r>
              <a:rPr lang="ru-RU" sz="2000" dirty="0" err="1" smtClean="0"/>
              <a:t>стереотоксическая</a:t>
            </a:r>
            <a:r>
              <a:rPr lang="ru-RU" sz="2000" dirty="0" smtClean="0"/>
              <a:t> операция головного мозга. </a:t>
            </a:r>
          </a:p>
          <a:p>
            <a:pPr algn="just">
              <a:lnSpc>
                <a:spcPct val="80000"/>
              </a:lnSpc>
            </a:pPr>
            <a:endParaRPr lang="ru-RU" sz="2000" dirty="0" smtClean="0"/>
          </a:p>
          <a:p>
            <a:pPr algn="just">
              <a:lnSpc>
                <a:spcPct val="80000"/>
              </a:lnSpc>
            </a:pPr>
            <a:r>
              <a:rPr lang="ru-RU" sz="2000" dirty="0" smtClean="0"/>
              <a:t>1962г. Первую </a:t>
            </a:r>
            <a:r>
              <a:rPr lang="ru-RU" sz="2000" dirty="0" err="1" smtClean="0"/>
              <a:t>нейрооперацию</a:t>
            </a:r>
            <a:r>
              <a:rPr lang="ru-RU" sz="2000" dirty="0" smtClean="0"/>
              <a:t> провел профессор </a:t>
            </a:r>
            <a:r>
              <a:rPr lang="ru-RU" sz="2000" dirty="0" err="1" smtClean="0"/>
              <a:t>Э.И.Кандель</a:t>
            </a:r>
            <a:r>
              <a:rPr lang="ru-RU" sz="2000" dirty="0" smtClean="0"/>
              <a:t> в институте нейрохирургии имени Н.Н.Бурденко в 1962 г. В ее подготовке принимали участие академики Б.В.Петровский и П.Л.Капица.</a:t>
            </a:r>
          </a:p>
          <a:p>
            <a:pPr algn="just">
              <a:lnSpc>
                <a:spcPct val="80000"/>
              </a:lnSpc>
            </a:pPr>
            <a:endParaRPr lang="ru-RU" sz="2000" dirty="0" smtClean="0"/>
          </a:p>
          <a:p>
            <a:pPr algn="just">
              <a:lnSpc>
                <a:spcPct val="80000"/>
              </a:lnSpc>
            </a:pPr>
            <a:r>
              <a:rPr lang="ru-RU" sz="2000" dirty="0" smtClean="0"/>
              <a:t>80-е годы </a:t>
            </a:r>
          </a:p>
          <a:p>
            <a:pPr algn="just">
              <a:lnSpc>
                <a:spcPct val="80000"/>
              </a:lnSpc>
            </a:pPr>
            <a:r>
              <a:rPr lang="ru-RU" sz="2000" dirty="0" smtClean="0"/>
              <a:t>- г. Москва (РОНЦ, ВНИИМТ, НЦССХ им. А.Н. Бакулева, НИИВТ им. С.А. </a:t>
            </a:r>
            <a:r>
              <a:rPr lang="ru-RU" sz="2000" dirty="0" err="1" smtClean="0"/>
              <a:t>Векшинского</a:t>
            </a:r>
            <a:r>
              <a:rPr lang="ru-RU" sz="2000" dirty="0" smtClean="0"/>
              <a:t>, 2 МОЛГМИ, ЦНИЛ, МВТУ им. Н.Э. Баумана, ДКБ №13 им. Н.Ф, Филатова, МОНИКИ им. М.Ф. Владимирского);</a:t>
            </a:r>
          </a:p>
          <a:p>
            <a:pPr algn="just">
              <a:lnSpc>
                <a:spcPct val="80000"/>
              </a:lnSpc>
            </a:pPr>
            <a:r>
              <a:rPr lang="ru-RU" sz="2000" dirty="0" smtClean="0"/>
              <a:t>- г. Харьков (Институт криобиологии и </a:t>
            </a:r>
            <a:r>
              <a:rPr lang="ru-RU" sz="2000" dirty="0" err="1" smtClean="0"/>
              <a:t>криомедицины</a:t>
            </a:r>
            <a:r>
              <a:rPr lang="ru-RU" sz="2000" dirty="0" smtClean="0"/>
              <a:t>);</a:t>
            </a:r>
          </a:p>
          <a:p>
            <a:pPr algn="just">
              <a:lnSpc>
                <a:spcPct val="80000"/>
              </a:lnSpc>
              <a:buClr>
                <a:schemeClr val="tx1"/>
              </a:buClr>
            </a:pPr>
            <a:r>
              <a:rPr lang="ru-RU" sz="2000" dirty="0" smtClean="0"/>
              <a:t>- г. Киев (НПО «Сатурн», Институты фтизиатрии и оториноларингологии);</a:t>
            </a:r>
          </a:p>
          <a:p>
            <a:pPr algn="just">
              <a:lnSpc>
                <a:spcPct val="80000"/>
              </a:lnSpc>
              <a:buClr>
                <a:schemeClr val="tx1"/>
              </a:buClr>
              <a:buFontTx/>
              <a:buChar char="-"/>
            </a:pPr>
            <a:r>
              <a:rPr lang="ru-RU" sz="2000" dirty="0" smtClean="0"/>
              <a:t>г.Ленинград (Военно-медицинская академия им. Кирова, ВНИИ холодильной промышленности). </a:t>
            </a:r>
          </a:p>
          <a:p>
            <a:pPr algn="just">
              <a:lnSpc>
                <a:spcPct val="80000"/>
              </a:lnSpc>
              <a:buClr>
                <a:schemeClr val="tx1"/>
              </a:buClr>
              <a:buFontTx/>
              <a:buChar char="-"/>
            </a:pPr>
            <a:endParaRPr lang="ru-RU" sz="2000" dirty="0" smtClean="0"/>
          </a:p>
          <a:p>
            <a:pPr algn="just">
              <a:lnSpc>
                <a:spcPct val="80000"/>
              </a:lnSpc>
              <a:buClr>
                <a:schemeClr val="tx1"/>
              </a:buClr>
              <a:buFontTx/>
              <a:buChar char="-"/>
            </a:pPr>
            <a:r>
              <a:rPr lang="ru-RU" sz="2000" dirty="0" smtClean="0"/>
              <a:t>2006 г. Нижний Новгород - международный сборник «Медицинская криология»;</a:t>
            </a:r>
          </a:p>
          <a:p>
            <a:pPr algn="just">
              <a:lnSpc>
                <a:spcPct val="80000"/>
              </a:lnSpc>
              <a:buClr>
                <a:schemeClr val="tx1"/>
              </a:buClr>
              <a:buFontTx/>
              <a:buChar char="-"/>
            </a:pPr>
            <a:endParaRPr lang="ru-RU" sz="2000" dirty="0" smtClean="0"/>
          </a:p>
          <a:p>
            <a:pPr algn="just">
              <a:lnSpc>
                <a:spcPct val="80000"/>
              </a:lnSpc>
              <a:buClr>
                <a:schemeClr val="tx1"/>
              </a:buClr>
              <a:buFontTx/>
              <a:buChar char="-"/>
            </a:pPr>
            <a:r>
              <a:rPr lang="ru-RU" sz="2000" dirty="0" smtClean="0"/>
              <a:t>2007 г. Москва – НПК «</a:t>
            </a:r>
            <a:r>
              <a:rPr lang="ru-RU" sz="2000" dirty="0" err="1" smtClean="0"/>
              <a:t>Криомедицина</a:t>
            </a:r>
            <a:r>
              <a:rPr lang="ru-RU" sz="2000" dirty="0" smtClean="0"/>
              <a:t>. Современные методы».</a:t>
            </a:r>
          </a:p>
          <a:p>
            <a:pPr algn="just">
              <a:lnSpc>
                <a:spcPct val="80000"/>
              </a:lnSpc>
              <a:buFontTx/>
              <a:buChar char="-"/>
            </a:pPr>
            <a:endParaRPr lang="ru-RU"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0" y="0"/>
            <a:ext cx="9144000" cy="778098"/>
          </a:xfrm>
        </p:spPr>
        <p:txBody>
          <a:bodyPr>
            <a:noAutofit/>
          </a:bodyPr>
          <a:lstStyle/>
          <a:p>
            <a:r>
              <a:rPr lang="ru-RU" sz="3200" b="1" dirty="0" smtClean="0"/>
              <a:t>Адекватность модели.</a:t>
            </a:r>
            <a:endParaRPr lang="ru-RU" sz="3200" dirty="0"/>
          </a:p>
        </p:txBody>
      </p:sp>
      <p:pic>
        <p:nvPicPr>
          <p:cNvPr id="5" name="Содержимое 4" descr="H:\Диплом новенький мой\Цыганов Спецчасть\Довесочек\рис 1.jpg"/>
          <p:cNvPicPr>
            <a:picLocks noGrp="1"/>
          </p:cNvPicPr>
          <p:nvPr>
            <p:ph idx="1"/>
          </p:nvPr>
        </p:nvPicPr>
        <p:blipFill>
          <a:blip r:embed="rId2" cstate="print"/>
          <a:srcRect/>
          <a:stretch>
            <a:fillRect/>
          </a:stretch>
        </p:blipFill>
        <p:spPr bwMode="auto">
          <a:xfrm>
            <a:off x="1691680" y="908720"/>
            <a:ext cx="5798127" cy="4335087"/>
          </a:xfrm>
          <a:prstGeom prst="rect">
            <a:avLst/>
          </a:prstGeom>
          <a:noFill/>
          <a:ln w="9525">
            <a:noFill/>
            <a:miter lim="800000"/>
            <a:headEnd/>
            <a:tailEnd/>
          </a:ln>
        </p:spPr>
      </p:pic>
      <p:sp>
        <p:nvSpPr>
          <p:cNvPr id="6" name="TextBox 5"/>
          <p:cNvSpPr txBox="1"/>
          <p:nvPr/>
        </p:nvSpPr>
        <p:spPr>
          <a:xfrm>
            <a:off x="395536" y="5373216"/>
            <a:ext cx="8748464" cy="1200329"/>
          </a:xfrm>
          <a:prstGeom prst="rect">
            <a:avLst/>
          </a:prstGeom>
          <a:noFill/>
        </p:spPr>
        <p:txBody>
          <a:bodyPr wrap="square" rtlCol="0">
            <a:spAutoFit/>
          </a:bodyPr>
          <a:lstStyle/>
          <a:p>
            <a:r>
              <a:rPr lang="ru-RU" dirty="0" smtClean="0"/>
              <a:t>Сравнение результатов расчётов и экспериментов динамики роста замороженной зоны в печени собаки при: </a:t>
            </a:r>
          </a:p>
          <a:p>
            <a:r>
              <a:rPr lang="ru-RU" dirty="0" smtClean="0"/>
              <a:t>А) </a:t>
            </a:r>
            <a:r>
              <a:rPr lang="en-US" dirty="0" smtClean="0"/>
              <a:t>R</a:t>
            </a:r>
            <a:r>
              <a:rPr lang="ru-RU" baseline="-25000" dirty="0" smtClean="0"/>
              <a:t>И </a:t>
            </a:r>
            <a:r>
              <a:rPr lang="ru-RU" dirty="0" smtClean="0"/>
              <a:t>= 3,5 мм,   - </a:t>
            </a:r>
            <a:r>
              <a:rPr lang="ru-RU" dirty="0" err="1" smtClean="0"/>
              <a:t>Т</a:t>
            </a:r>
            <a:r>
              <a:rPr lang="ru-RU" baseline="-25000" dirty="0" err="1" smtClean="0"/>
              <a:t>и</a:t>
            </a:r>
            <a:r>
              <a:rPr lang="ru-RU" dirty="0" smtClean="0"/>
              <a:t> = 103 </a:t>
            </a:r>
            <a:r>
              <a:rPr lang="ru-RU" dirty="0" err="1" smtClean="0"/>
              <a:t>°С</a:t>
            </a:r>
            <a:r>
              <a:rPr lang="ru-RU" dirty="0" smtClean="0"/>
              <a:t>,   - </a:t>
            </a:r>
            <a:r>
              <a:rPr lang="ru-RU" dirty="0" err="1" smtClean="0"/>
              <a:t>Т</a:t>
            </a:r>
            <a:r>
              <a:rPr lang="ru-RU" baseline="-25000" dirty="0" err="1" smtClean="0"/>
              <a:t>и</a:t>
            </a:r>
            <a:r>
              <a:rPr lang="ru-RU" dirty="0" smtClean="0"/>
              <a:t> = </a:t>
            </a:r>
            <a:r>
              <a:rPr lang="ru-RU" dirty="0" err="1" smtClean="0"/>
              <a:t>213°С</a:t>
            </a:r>
            <a:r>
              <a:rPr lang="ru-RU" dirty="0" smtClean="0"/>
              <a:t>,</a:t>
            </a:r>
          </a:p>
          <a:p>
            <a:r>
              <a:rPr lang="ru-RU" dirty="0" smtClean="0"/>
              <a:t>Б) </a:t>
            </a:r>
            <a:r>
              <a:rPr lang="en-US" dirty="0" smtClean="0"/>
              <a:t>R</a:t>
            </a:r>
            <a:r>
              <a:rPr lang="ru-RU" baseline="-25000" dirty="0" smtClean="0"/>
              <a:t>И </a:t>
            </a:r>
            <a:r>
              <a:rPr lang="ru-RU" dirty="0" smtClean="0"/>
              <a:t>= 6 мм,   - </a:t>
            </a:r>
            <a:r>
              <a:rPr lang="ru-RU" dirty="0" err="1" smtClean="0"/>
              <a:t>Т</a:t>
            </a:r>
            <a:r>
              <a:rPr lang="ru-RU" baseline="-25000" dirty="0" err="1" smtClean="0"/>
              <a:t>и</a:t>
            </a:r>
            <a:r>
              <a:rPr lang="ru-RU" dirty="0" smtClean="0"/>
              <a:t> = </a:t>
            </a:r>
            <a:r>
              <a:rPr lang="ru-RU" dirty="0" err="1" smtClean="0"/>
              <a:t>173°С</a:t>
            </a:r>
            <a:r>
              <a:rPr lang="ru-RU" dirty="0" smtClean="0"/>
              <a:t>,   - </a:t>
            </a:r>
            <a:r>
              <a:rPr lang="ru-RU" dirty="0" err="1" smtClean="0"/>
              <a:t>Т</a:t>
            </a:r>
            <a:r>
              <a:rPr lang="ru-RU" baseline="-25000" dirty="0" err="1" smtClean="0"/>
              <a:t>и</a:t>
            </a:r>
            <a:r>
              <a:rPr lang="ru-RU" dirty="0" smtClean="0"/>
              <a:t> = </a:t>
            </a:r>
            <a:r>
              <a:rPr lang="ru-RU" dirty="0" err="1" smtClean="0"/>
              <a:t>213°С</a:t>
            </a:r>
            <a:r>
              <a:rPr lang="ru-RU" dirty="0" smtClean="0"/>
              <a:t>.</a:t>
            </a:r>
            <a:endParaRPr lang="ru-RU"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0"/>
            <a:ext cx="8229600" cy="706090"/>
          </a:xfrm>
        </p:spPr>
        <p:txBody>
          <a:bodyPr>
            <a:normAutofit fontScale="90000"/>
          </a:bodyPr>
          <a:lstStyle/>
          <a:p>
            <a:r>
              <a:rPr lang="ru-RU" b="1" dirty="0" smtClean="0"/>
              <a:t>Адекватность модели.</a:t>
            </a:r>
            <a:endParaRPr lang="ru-RU" dirty="0"/>
          </a:p>
        </p:txBody>
      </p:sp>
      <p:pic>
        <p:nvPicPr>
          <p:cNvPr id="4" name="Содержимое 3" descr="H:\Диплом новенький мой\Цыганов Спецчасть\Довесочек\6.jpg"/>
          <p:cNvPicPr>
            <a:picLocks noGrp="1"/>
          </p:cNvPicPr>
          <p:nvPr>
            <p:ph idx="1"/>
          </p:nvPr>
        </p:nvPicPr>
        <p:blipFill>
          <a:blip r:embed="rId2" cstate="print"/>
          <a:srcRect/>
          <a:stretch>
            <a:fillRect/>
          </a:stretch>
        </p:blipFill>
        <p:spPr bwMode="auto">
          <a:xfrm>
            <a:off x="179512" y="620688"/>
            <a:ext cx="4536504" cy="3024336"/>
          </a:xfrm>
          <a:prstGeom prst="rect">
            <a:avLst/>
          </a:prstGeom>
          <a:noFill/>
          <a:ln w="9525">
            <a:noFill/>
            <a:miter lim="800000"/>
            <a:headEnd/>
            <a:tailEnd/>
          </a:ln>
        </p:spPr>
      </p:pic>
      <p:pic>
        <p:nvPicPr>
          <p:cNvPr id="5" name="Рисунок 4" descr="H:\Диплом новенький мой\Цыганов Спецчасть\Довесочек\7.jpg"/>
          <p:cNvPicPr/>
          <p:nvPr/>
        </p:nvPicPr>
        <p:blipFill>
          <a:blip r:embed="rId3" cstate="print"/>
          <a:srcRect/>
          <a:stretch>
            <a:fillRect/>
          </a:stretch>
        </p:blipFill>
        <p:spPr bwMode="auto">
          <a:xfrm>
            <a:off x="4463480" y="3761656"/>
            <a:ext cx="4680520" cy="3096344"/>
          </a:xfrm>
          <a:prstGeom prst="rect">
            <a:avLst/>
          </a:prstGeom>
          <a:noFill/>
          <a:ln w="9525">
            <a:noFill/>
            <a:miter lim="800000"/>
            <a:headEnd/>
            <a:tailEnd/>
          </a:ln>
        </p:spPr>
      </p:pic>
      <p:sp>
        <p:nvSpPr>
          <p:cNvPr id="8" name="TextBox 7"/>
          <p:cNvSpPr txBox="1"/>
          <p:nvPr/>
        </p:nvSpPr>
        <p:spPr>
          <a:xfrm>
            <a:off x="107504" y="4437112"/>
            <a:ext cx="4176464" cy="2031325"/>
          </a:xfrm>
          <a:prstGeom prst="rect">
            <a:avLst/>
          </a:prstGeom>
          <a:noFill/>
        </p:spPr>
        <p:txBody>
          <a:bodyPr wrap="square" rtlCol="0">
            <a:spAutoFit/>
          </a:bodyPr>
          <a:lstStyle/>
          <a:p>
            <a:r>
              <a:rPr lang="ru-RU" dirty="0" smtClean="0"/>
              <a:t>Сравнение расчётных и экспериментальных результатов изучения динамики температуры под центром наконечника в мышце:</a:t>
            </a:r>
          </a:p>
          <a:p>
            <a:r>
              <a:rPr lang="ru-RU" dirty="0" smtClean="0"/>
              <a:t>(1)- 5 мм, (2)- 2,5 мм, (3)- 1 мм.     </a:t>
            </a:r>
          </a:p>
          <a:p>
            <a:r>
              <a:rPr lang="ru-RU" dirty="0" smtClean="0"/>
              <a:t>--- эксперимент,   ___  расчёт.</a:t>
            </a:r>
          </a:p>
          <a:p>
            <a:r>
              <a:rPr lang="ru-RU" dirty="0" smtClean="0"/>
              <a:t>А) телёнок,    Б)человек.</a:t>
            </a:r>
            <a:endParaRPr lang="ru-RU"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706090"/>
          </a:xfrm>
        </p:spPr>
        <p:txBody>
          <a:bodyPr>
            <a:normAutofit fontScale="90000"/>
          </a:bodyPr>
          <a:lstStyle/>
          <a:p>
            <a:r>
              <a:rPr lang="ru-RU" b="1" dirty="0" smtClean="0"/>
              <a:t>Адекватность модели.</a:t>
            </a:r>
            <a:endParaRPr lang="ru-RU" dirty="0"/>
          </a:p>
        </p:txBody>
      </p:sp>
      <p:pic>
        <p:nvPicPr>
          <p:cNvPr id="4" name="Содержимое 3" descr="H:\Диплом новенький мой\Цыганов Спецчасть\Довесочек\рис 4.jpg"/>
          <p:cNvPicPr>
            <a:picLocks noGrp="1"/>
          </p:cNvPicPr>
          <p:nvPr>
            <p:ph idx="1"/>
          </p:nvPr>
        </p:nvPicPr>
        <p:blipFill>
          <a:blip r:embed="rId2" cstate="print"/>
          <a:srcRect/>
          <a:stretch>
            <a:fillRect/>
          </a:stretch>
        </p:blipFill>
        <p:spPr bwMode="auto">
          <a:xfrm>
            <a:off x="0" y="620688"/>
            <a:ext cx="4572000" cy="3024336"/>
          </a:xfrm>
          <a:prstGeom prst="rect">
            <a:avLst/>
          </a:prstGeom>
          <a:noFill/>
          <a:ln w="9525">
            <a:noFill/>
            <a:miter lim="800000"/>
            <a:headEnd/>
            <a:tailEnd/>
          </a:ln>
        </p:spPr>
      </p:pic>
      <p:pic>
        <p:nvPicPr>
          <p:cNvPr id="5" name="Рисунок 4" descr="H:\Диплом новенький мой\Цыганов Спецчасть\Довесочек\5.jpg"/>
          <p:cNvPicPr/>
          <p:nvPr/>
        </p:nvPicPr>
        <p:blipFill>
          <a:blip r:embed="rId3" cstate="print"/>
          <a:srcRect/>
          <a:stretch>
            <a:fillRect/>
          </a:stretch>
        </p:blipFill>
        <p:spPr bwMode="auto">
          <a:xfrm>
            <a:off x="4283968" y="3645024"/>
            <a:ext cx="4860032" cy="2898468"/>
          </a:xfrm>
          <a:prstGeom prst="rect">
            <a:avLst/>
          </a:prstGeom>
          <a:noFill/>
          <a:ln w="9525">
            <a:noFill/>
            <a:miter lim="800000"/>
            <a:headEnd/>
            <a:tailEnd/>
          </a:ln>
        </p:spPr>
      </p:pic>
      <p:sp>
        <p:nvSpPr>
          <p:cNvPr id="8" name="TextBox 7"/>
          <p:cNvSpPr txBox="1"/>
          <p:nvPr/>
        </p:nvSpPr>
        <p:spPr>
          <a:xfrm>
            <a:off x="0" y="4077072"/>
            <a:ext cx="4283968" cy="2308324"/>
          </a:xfrm>
          <a:prstGeom prst="rect">
            <a:avLst/>
          </a:prstGeom>
          <a:noFill/>
        </p:spPr>
        <p:txBody>
          <a:bodyPr wrap="square" rtlCol="0">
            <a:spAutoFit/>
          </a:bodyPr>
          <a:lstStyle/>
          <a:p>
            <a:r>
              <a:rPr lang="ru-RU" dirty="0" smtClean="0"/>
              <a:t>Сравнение экспериментальных и расчётных данных исследования динамики роста замороженной зоны мышцы при               </a:t>
            </a:r>
          </a:p>
          <a:p>
            <a:r>
              <a:rPr lang="ru-RU" dirty="0" smtClean="0"/>
              <a:t>  </a:t>
            </a:r>
            <a:r>
              <a:rPr lang="en-US" dirty="0" smtClean="0"/>
              <a:t>R</a:t>
            </a:r>
            <a:r>
              <a:rPr lang="ru-RU" baseline="-25000" dirty="0" smtClean="0"/>
              <a:t>и</a:t>
            </a:r>
            <a:r>
              <a:rPr lang="ru-RU" dirty="0" smtClean="0"/>
              <a:t> = </a:t>
            </a:r>
            <a:r>
              <a:rPr lang="en-US" dirty="0" smtClean="0"/>
              <a:t>6.5 </a:t>
            </a:r>
            <a:r>
              <a:rPr lang="ru-RU" dirty="0" smtClean="0"/>
              <a:t>мм,       </a:t>
            </a:r>
          </a:p>
          <a:p>
            <a:r>
              <a:rPr lang="ru-RU" dirty="0" smtClean="0"/>
              <a:t>  </a:t>
            </a:r>
            <a:r>
              <a:rPr lang="en-US" dirty="0" smtClean="0"/>
              <a:t>R</a:t>
            </a:r>
            <a:r>
              <a:rPr lang="ru-RU" baseline="-25000" dirty="0" smtClean="0"/>
              <a:t>и</a:t>
            </a:r>
            <a:r>
              <a:rPr lang="ru-RU" dirty="0" smtClean="0"/>
              <a:t> = </a:t>
            </a:r>
            <a:r>
              <a:rPr lang="en-US" dirty="0" smtClean="0"/>
              <a:t>4.5</a:t>
            </a:r>
            <a:r>
              <a:rPr lang="ru-RU" dirty="0" smtClean="0"/>
              <a:t> мм,                          </a:t>
            </a:r>
          </a:p>
          <a:p>
            <a:r>
              <a:rPr lang="ru-RU" dirty="0" smtClean="0"/>
              <a:t>   А) для мышцы,  Б) для печени      </a:t>
            </a:r>
          </a:p>
          <a:p>
            <a:r>
              <a:rPr lang="ru-RU" dirty="0" smtClean="0"/>
              <a:t>           при </a:t>
            </a:r>
            <a:r>
              <a:rPr lang="ru-RU" dirty="0" err="1" smtClean="0"/>
              <a:t>Т=88К</a:t>
            </a:r>
            <a:endParaRPr lang="ru-RU"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706090"/>
          </a:xfrm>
        </p:spPr>
        <p:txBody>
          <a:bodyPr>
            <a:normAutofit fontScale="90000"/>
          </a:bodyPr>
          <a:lstStyle/>
          <a:p>
            <a:r>
              <a:rPr lang="ru-RU" b="1" dirty="0" smtClean="0"/>
              <a:t>Адекватность модели.</a:t>
            </a:r>
            <a:endParaRPr lang="ru-RU" dirty="0"/>
          </a:p>
        </p:txBody>
      </p:sp>
      <p:pic>
        <p:nvPicPr>
          <p:cNvPr id="4" name="Содержимое 3" descr="H:\Диплом новенький мой\Цыганов Спецчасть\Довесочек\рис 2.jpg"/>
          <p:cNvPicPr>
            <a:picLocks noGrp="1"/>
          </p:cNvPicPr>
          <p:nvPr>
            <p:ph idx="1"/>
          </p:nvPr>
        </p:nvPicPr>
        <p:blipFill>
          <a:blip r:embed="rId2" cstate="print"/>
          <a:srcRect/>
          <a:stretch>
            <a:fillRect/>
          </a:stretch>
        </p:blipFill>
        <p:spPr bwMode="auto">
          <a:xfrm>
            <a:off x="0" y="4077073"/>
            <a:ext cx="4355976" cy="2780928"/>
          </a:xfrm>
          <a:prstGeom prst="rect">
            <a:avLst/>
          </a:prstGeom>
          <a:noFill/>
          <a:ln w="9525">
            <a:noFill/>
            <a:miter lim="800000"/>
            <a:headEnd/>
            <a:tailEnd/>
          </a:ln>
        </p:spPr>
      </p:pic>
      <p:pic>
        <p:nvPicPr>
          <p:cNvPr id="5" name="Рисунок 4" descr="H:\Диплом новенький мой\Цыганов Спецчасть\Довесочек\3.5.jpg"/>
          <p:cNvPicPr/>
          <p:nvPr/>
        </p:nvPicPr>
        <p:blipFill>
          <a:blip r:embed="rId3" cstate="print"/>
          <a:srcRect/>
          <a:stretch>
            <a:fillRect/>
          </a:stretch>
        </p:blipFill>
        <p:spPr bwMode="auto">
          <a:xfrm>
            <a:off x="4283968" y="1052736"/>
            <a:ext cx="4661322" cy="3170858"/>
          </a:xfrm>
          <a:prstGeom prst="rect">
            <a:avLst/>
          </a:prstGeom>
          <a:noFill/>
          <a:ln w="9525">
            <a:noFill/>
            <a:miter lim="800000"/>
            <a:headEnd/>
            <a:tailEnd/>
          </a:ln>
        </p:spPr>
      </p:pic>
      <p:sp>
        <p:nvSpPr>
          <p:cNvPr id="6" name="TextBox 5"/>
          <p:cNvSpPr txBox="1"/>
          <p:nvPr/>
        </p:nvSpPr>
        <p:spPr>
          <a:xfrm>
            <a:off x="179512" y="980728"/>
            <a:ext cx="3096344" cy="2862322"/>
          </a:xfrm>
          <a:prstGeom prst="rect">
            <a:avLst/>
          </a:prstGeom>
          <a:noFill/>
        </p:spPr>
        <p:txBody>
          <a:bodyPr wrap="square" rtlCol="0">
            <a:spAutoFit/>
          </a:bodyPr>
          <a:lstStyle/>
          <a:p>
            <a:r>
              <a:rPr lang="ru-RU" dirty="0" smtClean="0"/>
              <a:t>Сравнение экспериментальных и расчётных данных исследования динамики роста замороженной зоны мышцы при           </a:t>
            </a:r>
          </a:p>
          <a:p>
            <a:r>
              <a:rPr lang="ru-RU" dirty="0" smtClean="0"/>
              <a:t>*          - </a:t>
            </a:r>
            <a:r>
              <a:rPr lang="ru-RU" dirty="0" err="1" smtClean="0"/>
              <a:t>Т</a:t>
            </a:r>
            <a:r>
              <a:rPr lang="ru-RU" baseline="-25000" dirty="0" err="1" smtClean="0"/>
              <a:t>и</a:t>
            </a:r>
            <a:r>
              <a:rPr lang="ru-RU" dirty="0" smtClean="0"/>
              <a:t> = </a:t>
            </a:r>
            <a:r>
              <a:rPr lang="ru-RU" dirty="0" err="1" smtClean="0"/>
              <a:t>88°С</a:t>
            </a:r>
            <a:r>
              <a:rPr lang="ru-RU" dirty="0" smtClean="0"/>
              <a:t>,       </a:t>
            </a:r>
          </a:p>
          <a:p>
            <a:r>
              <a:rPr lang="ru-RU" dirty="0" smtClean="0"/>
              <a:t> Х         - </a:t>
            </a:r>
            <a:r>
              <a:rPr lang="ru-RU" dirty="0" err="1" smtClean="0"/>
              <a:t>Т</a:t>
            </a:r>
            <a:r>
              <a:rPr lang="ru-RU" baseline="-25000" dirty="0" err="1" smtClean="0"/>
              <a:t>и</a:t>
            </a:r>
            <a:r>
              <a:rPr lang="ru-RU" dirty="0" smtClean="0"/>
              <a:t> = </a:t>
            </a:r>
            <a:r>
              <a:rPr lang="ru-RU" dirty="0" err="1" smtClean="0"/>
              <a:t>133°С</a:t>
            </a:r>
            <a:r>
              <a:rPr lang="ru-RU" dirty="0" smtClean="0"/>
              <a:t>,</a:t>
            </a:r>
          </a:p>
          <a:p>
            <a:r>
              <a:rPr lang="ru-RU" dirty="0" smtClean="0"/>
              <a:t> </a:t>
            </a:r>
            <a:r>
              <a:rPr lang="ru-RU" dirty="0" err="1" smtClean="0"/>
              <a:t>Δ         </a:t>
            </a:r>
            <a:r>
              <a:rPr lang="ru-RU" dirty="0" smtClean="0"/>
              <a:t>- </a:t>
            </a:r>
            <a:r>
              <a:rPr lang="ru-RU" dirty="0" err="1" smtClean="0"/>
              <a:t>Т</a:t>
            </a:r>
            <a:r>
              <a:rPr lang="ru-RU" baseline="-25000" dirty="0" err="1" smtClean="0"/>
              <a:t>и</a:t>
            </a:r>
            <a:r>
              <a:rPr lang="ru-RU" dirty="0" smtClean="0"/>
              <a:t> = </a:t>
            </a:r>
            <a:r>
              <a:rPr lang="ru-RU" dirty="0" err="1" smtClean="0"/>
              <a:t>173°С</a:t>
            </a:r>
            <a:r>
              <a:rPr lang="ru-RU" dirty="0" smtClean="0"/>
              <a:t>.</a:t>
            </a:r>
          </a:p>
          <a:p>
            <a:r>
              <a:rPr lang="ru-RU" dirty="0" smtClean="0"/>
              <a:t>А) </a:t>
            </a:r>
            <a:r>
              <a:rPr lang="en-US" dirty="0" smtClean="0"/>
              <a:t>R</a:t>
            </a:r>
            <a:r>
              <a:rPr lang="ru-RU" baseline="-25000" dirty="0" smtClean="0"/>
              <a:t>И </a:t>
            </a:r>
            <a:r>
              <a:rPr lang="ru-RU" dirty="0" smtClean="0"/>
              <a:t>= 3,5 мм,  Б) </a:t>
            </a:r>
            <a:r>
              <a:rPr lang="en-US" dirty="0" smtClean="0"/>
              <a:t>R</a:t>
            </a:r>
            <a:r>
              <a:rPr lang="ru-RU" baseline="-25000" dirty="0" smtClean="0"/>
              <a:t>И </a:t>
            </a:r>
            <a:r>
              <a:rPr lang="ru-RU" dirty="0" smtClean="0"/>
              <a:t>= 6 мм.</a:t>
            </a:r>
            <a:endParaRPr lang="ru-RU"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476672"/>
            <a:ext cx="8568952" cy="6120680"/>
          </a:xfrm>
        </p:spPr>
        <p:txBody>
          <a:bodyPr>
            <a:normAutofit fontScale="92500" lnSpcReduction="10000"/>
          </a:bodyPr>
          <a:lstStyle/>
          <a:p>
            <a:pPr algn="just">
              <a:buNone/>
            </a:pPr>
            <a:r>
              <a:rPr lang="ru-RU" dirty="0" smtClean="0"/>
              <a:t>Если охлаждение происходит достаточно медленно, то при прохождении молекул воды сквозь клеточную мембрану химический потенциал раствора внутри клетки и во внешней среде успевают сравняться, и клетка переходит в </a:t>
            </a:r>
            <a:r>
              <a:rPr lang="ru-RU" dirty="0" err="1" smtClean="0"/>
              <a:t>дегидратированное</a:t>
            </a:r>
            <a:r>
              <a:rPr lang="ru-RU" dirty="0" smtClean="0"/>
              <a:t> состояние. При этом концентрация внутриклеточных растворов возрастает, что может привести к гибели клетки. С другой стороны, если охлаждение происходит очень быстро, то молекулы воды не успевают пройти сквозь клеточную мембрану, и образование кристаллов воды происходит внутри клетки, в результате чего клетка разрушается.</a:t>
            </a:r>
            <a:endParaRPr lang="ru-RU"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фф реж апп"/>
          <p:cNvPicPr>
            <a:picLocks noChangeAspect="1" noChangeArrowheads="1"/>
          </p:cNvPicPr>
          <p:nvPr/>
        </p:nvPicPr>
        <p:blipFill>
          <a:blip r:embed="rId3" cstate="print"/>
          <a:srcRect/>
          <a:stretch>
            <a:fillRect/>
          </a:stretch>
        </p:blipFill>
        <p:spPr bwMode="auto">
          <a:xfrm>
            <a:off x="0" y="0"/>
            <a:ext cx="5201442" cy="3861048"/>
          </a:xfrm>
          <a:prstGeom prst="rect">
            <a:avLst/>
          </a:prstGeom>
          <a:noFill/>
          <a:ln w="9525">
            <a:solidFill>
              <a:srgbClr val="FF0000"/>
            </a:solidFill>
            <a:miter lim="800000"/>
            <a:headEnd/>
            <a:tailEnd/>
          </a:ln>
        </p:spPr>
      </p:pic>
      <p:graphicFrame>
        <p:nvGraphicFramePr>
          <p:cNvPr id="10" name="Object 9"/>
          <p:cNvGraphicFramePr>
            <a:graphicFrameLocks noChangeAspect="1"/>
          </p:cNvGraphicFramePr>
          <p:nvPr/>
        </p:nvGraphicFramePr>
        <p:xfrm>
          <a:off x="4716462" y="3762375"/>
          <a:ext cx="4427538" cy="3095625"/>
        </p:xfrm>
        <a:graphic>
          <a:graphicData uri="http://schemas.openxmlformats.org/presentationml/2006/ole">
            <mc:AlternateContent xmlns:mc="http://schemas.openxmlformats.org/markup-compatibility/2006">
              <mc:Choice xmlns:v="urn:schemas-microsoft-com:vml" Requires="v">
                <p:oleObj spid="_x0000_s72707" name="Презентация" r:id="rId5" imgW="4571890" imgH="3429089" progId="PowerPoint.Show.8">
                  <p:embed/>
                </p:oleObj>
              </mc:Choice>
              <mc:Fallback>
                <p:oleObj name="Презентация" r:id="rId5" imgW="4571890" imgH="3429089" progId="PowerPoint.Show.8">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l="32497" t="25386" r="5701" b="16989"/>
                      <a:stretch>
                        <a:fillRect/>
                      </a:stretch>
                    </p:blipFill>
                    <p:spPr bwMode="auto">
                      <a:xfrm>
                        <a:off x="4716462" y="3762375"/>
                        <a:ext cx="4427538" cy="30956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32656"/>
            <a:ext cx="8229600" cy="6192688"/>
          </a:xfrm>
        </p:spPr>
        <p:txBody>
          <a:bodyPr>
            <a:normAutofit fontScale="92500" lnSpcReduction="20000"/>
          </a:bodyPr>
          <a:lstStyle/>
          <a:p>
            <a:pPr algn="just"/>
            <a:r>
              <a:rPr lang="ru-RU" dirty="0" smtClean="0"/>
              <a:t>Вероятность выживания клеток после замораживания зависит от скорости их оттаивания. Выживаемость клеток возрастает с увеличением скорости оттаивания. Объяснение подобному явлению заключается в том, что более высокие скорости отогрева снижают вероятность рекристаллизации внутри клетки во время этого процесса. Совершенно очевидно, что этот факт может оказывать существенное влияние на эффективность разрушения клеток ткани при проведении криохирургических процедур.</a:t>
            </a:r>
          </a:p>
          <a:p>
            <a:pPr algn="just"/>
            <a:r>
              <a:rPr lang="ru-RU" dirty="0" smtClean="0"/>
              <a:t>При одинаковых скоростях охлаждения и отогрева вероятность гибели клеток существенно зависит от температуры, до которой произведено охлаждение.</a:t>
            </a:r>
            <a:endParaRPr lang="ru-RU"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32656"/>
            <a:ext cx="8229600" cy="6525344"/>
          </a:xfrm>
        </p:spPr>
        <p:txBody>
          <a:bodyPr>
            <a:normAutofit fontScale="92500" lnSpcReduction="10000"/>
          </a:bodyPr>
          <a:lstStyle/>
          <a:p>
            <a:pPr algn="just">
              <a:buNone/>
            </a:pPr>
            <a:r>
              <a:rPr lang="ru-RU" dirty="0" smtClean="0"/>
              <a:t>Одним из основных факторов, влияющих на вероятность гибели клеток ткани при ее охлаждении, является уровень достигаемых температур. Так же, разрушение ткани зависит от скорости изменения в ней температуры. И оба этих фактора, неразрывно связаны между собой. К повреждающим факторам </a:t>
            </a:r>
            <a:r>
              <a:rPr lang="ru-RU" dirty="0" err="1" smtClean="0"/>
              <a:t>криовоздействия</a:t>
            </a:r>
            <a:r>
              <a:rPr lang="ru-RU" dirty="0" smtClean="0"/>
              <a:t> следует отнести то, что в замороженной ткани происходит прекращение кровообращения. Дефицит кровоснабжения вследствие облитерации </a:t>
            </a:r>
            <a:r>
              <a:rPr lang="ru-RU" dirty="0" err="1" smtClean="0"/>
              <a:t>микрососудов</a:t>
            </a:r>
            <a:r>
              <a:rPr lang="ru-RU" dirty="0" smtClean="0"/>
              <a:t> в замороженной ткани зачастую приводит к разрушению ткани, клетки ко­торой могли бы выжить при замораживании/оттаивании </a:t>
            </a:r>
            <a:r>
              <a:rPr lang="en-US" dirty="0" smtClean="0"/>
              <a:t>in vitro</a:t>
            </a:r>
            <a:r>
              <a:rPr lang="ru-RU" dirty="0" smtClean="0"/>
              <a:t>.</a:t>
            </a:r>
            <a:endParaRPr lang="ru-RU"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32656"/>
            <a:ext cx="8229600" cy="6192688"/>
          </a:xfrm>
        </p:spPr>
        <p:txBody>
          <a:bodyPr>
            <a:normAutofit fontScale="92500" lnSpcReduction="10000"/>
          </a:bodyPr>
          <a:lstStyle/>
          <a:p>
            <a:pPr algn="just">
              <a:buNone/>
            </a:pPr>
            <a:r>
              <a:rPr lang="ru-RU" dirty="0" smtClean="0"/>
              <a:t>Образование </a:t>
            </a:r>
            <a:r>
              <a:rPr lang="ru-RU" dirty="0" err="1" smtClean="0"/>
              <a:t>крионекроза</a:t>
            </a:r>
            <a:r>
              <a:rPr lang="ru-RU" dirty="0" smtClean="0"/>
              <a:t> не оказывает ощутимого отрицательного воздействия на весь организм. Местная реакция вокруг очага поражения тканей также минимальна. Это позволяет расценивать криогенный метод как один из наиболее физиологичных методов, применяемых в медицине. Такое подтверждается и результатами восстановительных процессов в зоне </a:t>
            </a:r>
            <a:r>
              <a:rPr lang="ru-RU" dirty="0" err="1" smtClean="0"/>
              <a:t>криовоздействия</a:t>
            </a:r>
            <a:r>
              <a:rPr lang="ru-RU" dirty="0" smtClean="0"/>
              <a:t>. Практически во всех тканях происходит регенерация без образования гипертрофических и келоидных рубцов, что исключает существенные функциональные нарушения, а также косметические дефекты.</a:t>
            </a:r>
            <a:endParaRPr lang="ru-RU"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normAutofit fontScale="90000"/>
          </a:bodyPr>
          <a:lstStyle/>
          <a:p>
            <a:r>
              <a:rPr lang="ru-RU" b="1" dirty="0" smtClean="0"/>
              <a:t>Планирование </a:t>
            </a:r>
            <a:r>
              <a:rPr lang="ru-RU" b="1" dirty="0" err="1" smtClean="0"/>
              <a:t>криооперации</a:t>
            </a:r>
            <a:r>
              <a:rPr lang="ru-RU" b="1" dirty="0" smtClean="0"/>
              <a:t> в программе </a:t>
            </a:r>
            <a:r>
              <a:rPr lang="en-US" b="1" dirty="0" err="1" smtClean="0"/>
              <a:t>comsol</a:t>
            </a:r>
            <a:r>
              <a:rPr lang="ru-RU" b="1" dirty="0" smtClean="0"/>
              <a:t> 3.5</a:t>
            </a:r>
            <a:endParaRPr lang="ru-RU" dirty="0"/>
          </a:p>
        </p:txBody>
      </p:sp>
      <p:sp>
        <p:nvSpPr>
          <p:cNvPr id="3" name="Содержимое 2"/>
          <p:cNvSpPr>
            <a:spLocks noGrp="1"/>
          </p:cNvSpPr>
          <p:nvPr>
            <p:ph idx="1"/>
          </p:nvPr>
        </p:nvSpPr>
        <p:spPr>
          <a:xfrm>
            <a:off x="457200" y="1340768"/>
            <a:ext cx="8507288" cy="5328592"/>
          </a:xfrm>
        </p:spPr>
        <p:txBody>
          <a:bodyPr>
            <a:normAutofit fontScale="92500" lnSpcReduction="10000"/>
          </a:bodyPr>
          <a:lstStyle/>
          <a:p>
            <a:pPr>
              <a:buNone/>
            </a:pPr>
            <a:r>
              <a:rPr lang="ru-RU" dirty="0" smtClean="0"/>
              <a:t>С помощью программного обеспечения, например от компании </a:t>
            </a:r>
            <a:r>
              <a:rPr lang="ru-RU" dirty="0" err="1" smtClean="0"/>
              <a:t>Simpleware</a:t>
            </a:r>
            <a:r>
              <a:rPr lang="ru-RU" dirty="0" smtClean="0"/>
              <a:t>, можно задать реальную геометрию опухоли, полученную диагностической медицинской техникой (</a:t>
            </a:r>
            <a:r>
              <a:rPr lang="ru-RU" dirty="0" err="1" smtClean="0"/>
              <a:t>МРТ</a:t>
            </a:r>
            <a:r>
              <a:rPr lang="ru-RU" dirty="0" smtClean="0"/>
              <a:t>, КТ, </a:t>
            </a:r>
            <a:r>
              <a:rPr lang="ru-RU" dirty="0" err="1" smtClean="0"/>
              <a:t>УЗИ</a:t>
            </a:r>
            <a:r>
              <a:rPr lang="ru-RU" dirty="0" smtClean="0"/>
              <a:t>). Эти данные можно импортировать в программу </a:t>
            </a:r>
            <a:r>
              <a:rPr lang="ru-RU" dirty="0" err="1" smtClean="0"/>
              <a:t>comsol</a:t>
            </a:r>
            <a:r>
              <a:rPr lang="ru-RU" dirty="0" smtClean="0"/>
              <a:t> </a:t>
            </a:r>
            <a:r>
              <a:rPr lang="ru-RU" dirty="0" err="1" smtClean="0"/>
              <a:t>multiphysics</a:t>
            </a:r>
            <a:r>
              <a:rPr lang="ru-RU" dirty="0" smtClean="0"/>
              <a:t>. По литературным данным возможно задать теплофизические свойства </a:t>
            </a:r>
            <a:r>
              <a:rPr lang="ru-RU" dirty="0" err="1" smtClean="0"/>
              <a:t>биотканей</a:t>
            </a:r>
            <a:r>
              <a:rPr lang="ru-RU" dirty="0" smtClean="0"/>
              <a:t> в организме человека и ввести эти свойства в библиотеку </a:t>
            </a:r>
            <a:r>
              <a:rPr lang="ru-RU" dirty="0" err="1" smtClean="0"/>
              <a:t>comsol</a:t>
            </a:r>
            <a:r>
              <a:rPr lang="ru-RU" dirty="0" smtClean="0"/>
              <a:t> </a:t>
            </a:r>
            <a:r>
              <a:rPr lang="ru-RU" dirty="0" err="1" smtClean="0"/>
              <a:t>multiphysics</a:t>
            </a:r>
            <a:r>
              <a:rPr lang="ru-RU" dirty="0" smtClean="0"/>
              <a:t>. Далее в этой программе выбирается модуль </a:t>
            </a:r>
            <a:r>
              <a:rPr lang="ru-RU" dirty="0" err="1" smtClean="0"/>
              <a:t>биотепла</a:t>
            </a:r>
            <a:r>
              <a:rPr lang="ru-RU" dirty="0" smtClean="0"/>
              <a:t> и выбирается динамическая модель для расчёта.</a:t>
            </a:r>
            <a:endParaRPr lang="ru-RU"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Типы и виды источников холода в медицине.</a:t>
            </a:r>
            <a:endParaRPr lang="ru-RU" dirty="0"/>
          </a:p>
        </p:txBody>
      </p:sp>
      <p:sp>
        <p:nvSpPr>
          <p:cNvPr id="3" name="Содержимое 2"/>
          <p:cNvSpPr>
            <a:spLocks noGrp="1"/>
          </p:cNvSpPr>
          <p:nvPr>
            <p:ph idx="1"/>
          </p:nvPr>
        </p:nvSpPr>
        <p:spPr/>
        <p:txBody>
          <a:bodyPr/>
          <a:lstStyle/>
          <a:p>
            <a:pPr>
              <a:buFontTx/>
              <a:buChar char="-"/>
            </a:pPr>
            <a:r>
              <a:rPr lang="ru-RU" b="1" dirty="0" smtClean="0"/>
              <a:t>Термоэлектрическое охлаждение. </a:t>
            </a:r>
            <a:r>
              <a:rPr lang="ru-RU" dirty="0"/>
              <a:t> </a:t>
            </a:r>
            <a:r>
              <a:rPr lang="ru-RU" dirty="0" smtClean="0"/>
              <a:t> (Эффект </a:t>
            </a:r>
            <a:r>
              <a:rPr lang="ru-RU" dirty="0" err="1" smtClean="0"/>
              <a:t>Пельтье</a:t>
            </a:r>
            <a:r>
              <a:rPr lang="ru-RU" dirty="0" smtClean="0"/>
              <a:t>)</a:t>
            </a:r>
          </a:p>
          <a:p>
            <a:pPr>
              <a:buFontTx/>
              <a:buChar char="-"/>
            </a:pPr>
            <a:r>
              <a:rPr lang="ru-RU" b="1" dirty="0" smtClean="0"/>
              <a:t>Изменение температуры газа при адиабатическом </a:t>
            </a:r>
            <a:r>
              <a:rPr lang="ru-RU" b="1" dirty="0" err="1" smtClean="0"/>
              <a:t>дросселировании</a:t>
            </a:r>
            <a:r>
              <a:rPr lang="ru-RU" b="1" dirty="0" smtClean="0"/>
              <a:t>. </a:t>
            </a:r>
            <a:r>
              <a:rPr lang="ru-RU" dirty="0" smtClean="0"/>
              <a:t>(Эффект Джоуля-Томсона)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normAutofit fontScale="90000"/>
          </a:bodyPr>
          <a:lstStyle/>
          <a:p>
            <a:r>
              <a:rPr lang="ru-RU" b="1" dirty="0" smtClean="0"/>
              <a:t>Планирование </a:t>
            </a:r>
            <a:r>
              <a:rPr lang="ru-RU" b="1" dirty="0" err="1" smtClean="0"/>
              <a:t>криооперации</a:t>
            </a:r>
            <a:r>
              <a:rPr lang="ru-RU" b="1" dirty="0" smtClean="0"/>
              <a:t> в программе </a:t>
            </a:r>
            <a:r>
              <a:rPr lang="en-US" b="1" dirty="0" err="1" smtClean="0"/>
              <a:t>comsol</a:t>
            </a:r>
            <a:r>
              <a:rPr lang="ru-RU" b="1" dirty="0" smtClean="0"/>
              <a:t> 3.5</a:t>
            </a:r>
            <a:endParaRPr lang="ru-RU" dirty="0"/>
          </a:p>
        </p:txBody>
      </p:sp>
      <p:sp>
        <p:nvSpPr>
          <p:cNvPr id="3" name="Содержимое 2"/>
          <p:cNvSpPr>
            <a:spLocks noGrp="1"/>
          </p:cNvSpPr>
          <p:nvPr>
            <p:ph idx="1"/>
          </p:nvPr>
        </p:nvSpPr>
        <p:spPr>
          <a:xfrm>
            <a:off x="0" y="1124744"/>
            <a:ext cx="9144000" cy="5733256"/>
          </a:xfrm>
        </p:spPr>
        <p:txBody>
          <a:bodyPr>
            <a:normAutofit fontScale="77500" lnSpcReduction="20000"/>
          </a:bodyPr>
          <a:lstStyle/>
          <a:p>
            <a:pPr>
              <a:buNone/>
            </a:pPr>
            <a:endParaRPr lang="ru-RU" dirty="0" smtClean="0"/>
          </a:p>
          <a:p>
            <a:pPr>
              <a:buNone/>
            </a:pPr>
            <a:endParaRPr lang="ru-RU" dirty="0" smtClean="0"/>
          </a:p>
          <a:p>
            <a:pPr>
              <a:buNone/>
            </a:pPr>
            <a:r>
              <a:rPr lang="ru-RU" dirty="0" smtClean="0"/>
              <a:t>Где:</a:t>
            </a:r>
          </a:p>
          <a:p>
            <a:pPr>
              <a:buNone/>
            </a:pPr>
            <a:r>
              <a:rPr lang="ru-RU" dirty="0" smtClean="0"/>
              <a:t>           -коэффициент масштабирования времени;</a:t>
            </a:r>
          </a:p>
          <a:p>
            <a:pPr>
              <a:buNone/>
            </a:pPr>
            <a:r>
              <a:rPr lang="ru-RU" dirty="0" smtClean="0"/>
              <a:t>           - плотность ткани, кг/</a:t>
            </a:r>
            <a:r>
              <a:rPr lang="ru-RU" dirty="0" err="1" smtClean="0"/>
              <a:t>м</a:t>
            </a:r>
            <a:r>
              <a:rPr lang="ru-RU" baseline="30000" dirty="0" err="1" smtClean="0"/>
              <a:t>3</a:t>
            </a:r>
            <a:r>
              <a:rPr lang="ru-RU" dirty="0" smtClean="0"/>
              <a:t>;</a:t>
            </a:r>
          </a:p>
          <a:p>
            <a:pPr>
              <a:buNone/>
            </a:pPr>
            <a:r>
              <a:rPr lang="ru-RU" dirty="0" smtClean="0"/>
              <a:t>           -удельная теплоёмкость ткани, Дж/(кг* К);</a:t>
            </a:r>
          </a:p>
          <a:p>
            <a:pPr>
              <a:buNone/>
            </a:pPr>
            <a:r>
              <a:rPr lang="ru-RU" dirty="0" smtClean="0"/>
              <a:t>           -температура, К;</a:t>
            </a:r>
          </a:p>
          <a:p>
            <a:pPr>
              <a:buNone/>
            </a:pPr>
            <a:r>
              <a:rPr lang="ru-RU" dirty="0" smtClean="0"/>
              <a:t>           -теплопроводность ткани, Вт/(м*К);</a:t>
            </a:r>
          </a:p>
          <a:p>
            <a:pPr>
              <a:buNone/>
            </a:pPr>
            <a:r>
              <a:rPr lang="ru-RU" dirty="0" smtClean="0"/>
              <a:t>           -плотность крови, кг/</a:t>
            </a:r>
            <a:r>
              <a:rPr lang="ru-RU" dirty="0" err="1" smtClean="0"/>
              <a:t>м</a:t>
            </a:r>
            <a:r>
              <a:rPr lang="ru-RU" baseline="30000" dirty="0" err="1" smtClean="0"/>
              <a:t>3</a:t>
            </a:r>
            <a:r>
              <a:rPr lang="ru-RU" dirty="0" smtClean="0"/>
              <a:t>;</a:t>
            </a:r>
          </a:p>
          <a:p>
            <a:pPr>
              <a:buNone/>
            </a:pPr>
            <a:r>
              <a:rPr lang="ru-RU" dirty="0" smtClean="0"/>
              <a:t>           -удельная теплоёмкость крови ,Дж/(кг* К);</a:t>
            </a:r>
          </a:p>
          <a:p>
            <a:pPr>
              <a:buNone/>
            </a:pPr>
            <a:r>
              <a:rPr lang="ru-RU" dirty="0" smtClean="0"/>
              <a:t>           -интенсивность перфузии крови, 1/с;</a:t>
            </a:r>
          </a:p>
          <a:p>
            <a:pPr>
              <a:buNone/>
            </a:pPr>
            <a:r>
              <a:rPr lang="ru-RU" dirty="0" smtClean="0"/>
              <a:t>           -температура артериальной крови, К</a:t>
            </a:r>
          </a:p>
          <a:p>
            <a:pPr>
              <a:buNone/>
            </a:pPr>
            <a:r>
              <a:rPr lang="ru-RU" dirty="0" smtClean="0"/>
              <a:t>           -метаболический источник тепла, Дж/</a:t>
            </a:r>
            <a:r>
              <a:rPr lang="ru-RU" dirty="0" err="1" smtClean="0"/>
              <a:t>м</a:t>
            </a:r>
            <a:r>
              <a:rPr lang="ru-RU" baseline="30000" dirty="0" err="1" smtClean="0"/>
              <a:t>3</a:t>
            </a:r>
            <a:r>
              <a:rPr lang="ru-RU" dirty="0" smtClean="0"/>
              <a:t>;</a:t>
            </a:r>
          </a:p>
          <a:p>
            <a:pPr>
              <a:buNone/>
            </a:pPr>
            <a:r>
              <a:rPr lang="ru-RU" dirty="0" smtClean="0"/>
              <a:t>           -пространственный источник тепла, Дж/</a:t>
            </a:r>
            <a:r>
              <a:rPr lang="ru-RU" dirty="0" err="1" smtClean="0"/>
              <a:t>м</a:t>
            </a:r>
            <a:r>
              <a:rPr lang="ru-RU" baseline="30000" dirty="0" err="1" smtClean="0"/>
              <a:t>3</a:t>
            </a:r>
            <a:r>
              <a:rPr lang="ru-RU" dirty="0" smtClean="0"/>
              <a:t>;</a:t>
            </a:r>
          </a:p>
          <a:p>
            <a:pPr>
              <a:buNone/>
            </a:pPr>
            <a:r>
              <a:rPr lang="ru-RU" dirty="0" smtClean="0"/>
              <a:t>           - время, с.</a:t>
            </a:r>
            <a:endParaRPr lang="ru-RU" dirty="0"/>
          </a:p>
        </p:txBody>
      </p:sp>
      <p:graphicFrame>
        <p:nvGraphicFramePr>
          <p:cNvPr id="70658" name="Object 2"/>
          <p:cNvGraphicFramePr>
            <a:graphicFrameLocks noChangeAspect="1"/>
          </p:cNvGraphicFramePr>
          <p:nvPr/>
        </p:nvGraphicFramePr>
        <p:xfrm>
          <a:off x="1331640" y="1124744"/>
          <a:ext cx="6332908" cy="772914"/>
        </p:xfrm>
        <a:graphic>
          <a:graphicData uri="http://schemas.openxmlformats.org/presentationml/2006/ole">
            <mc:AlternateContent xmlns:mc="http://schemas.openxmlformats.org/markup-compatibility/2006">
              <mc:Choice xmlns:v="urn:schemas-microsoft-com:vml" Requires="v">
                <p:oleObj spid="_x0000_s70671" name="Equation" r:id="rId3" imgW="3225600" imgH="393480" progId="Equation.DSMT4">
                  <p:embed/>
                </p:oleObj>
              </mc:Choice>
              <mc:Fallback>
                <p:oleObj name="Equation" r:id="rId3" imgW="3225600" imgH="39348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1124744"/>
                        <a:ext cx="6332908" cy="772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0659" name="Object 3"/>
          <p:cNvGraphicFramePr>
            <a:graphicFrameLocks noChangeAspect="1"/>
          </p:cNvGraphicFramePr>
          <p:nvPr/>
        </p:nvGraphicFramePr>
        <p:xfrm>
          <a:off x="467544" y="6528105"/>
          <a:ext cx="192439" cy="329895"/>
        </p:xfrm>
        <a:graphic>
          <a:graphicData uri="http://schemas.openxmlformats.org/presentationml/2006/ole">
            <mc:AlternateContent xmlns:mc="http://schemas.openxmlformats.org/markup-compatibility/2006">
              <mc:Choice xmlns:v="urn:schemas-microsoft-com:vml" Requires="v">
                <p:oleObj spid="_x0000_s70672" name="Equation" r:id="rId5" imgW="88560" imgH="152280" progId="Equation.DSMT4">
                  <p:embed/>
                </p:oleObj>
              </mc:Choice>
              <mc:Fallback>
                <p:oleObj name="Equation" r:id="rId5" imgW="88560" imgH="15228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6528105"/>
                        <a:ext cx="192439" cy="3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0660" name="Object 4"/>
          <p:cNvGraphicFramePr>
            <a:graphicFrameLocks noChangeAspect="1"/>
          </p:cNvGraphicFramePr>
          <p:nvPr/>
        </p:nvGraphicFramePr>
        <p:xfrm>
          <a:off x="323528" y="6021288"/>
          <a:ext cx="480053" cy="432048"/>
        </p:xfrm>
        <a:graphic>
          <a:graphicData uri="http://schemas.openxmlformats.org/presentationml/2006/ole">
            <mc:AlternateContent xmlns:mc="http://schemas.openxmlformats.org/markup-compatibility/2006">
              <mc:Choice xmlns:v="urn:schemas-microsoft-com:vml" Requires="v">
                <p:oleObj spid="_x0000_s70673" name="Equation" r:id="rId7" imgW="253800" imgH="228600" progId="Equation.DSMT4">
                  <p:embed/>
                </p:oleObj>
              </mc:Choice>
              <mc:Fallback>
                <p:oleObj name="Equation" r:id="rId7" imgW="253800" imgH="2286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28" y="6021288"/>
                        <a:ext cx="480053"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0661" name="Object 5"/>
          <p:cNvGraphicFramePr>
            <a:graphicFrameLocks noChangeAspect="1"/>
          </p:cNvGraphicFramePr>
          <p:nvPr/>
        </p:nvGraphicFramePr>
        <p:xfrm>
          <a:off x="323528" y="5661248"/>
          <a:ext cx="528058" cy="432048"/>
        </p:xfrm>
        <a:graphic>
          <a:graphicData uri="http://schemas.openxmlformats.org/presentationml/2006/ole">
            <mc:AlternateContent xmlns:mc="http://schemas.openxmlformats.org/markup-compatibility/2006">
              <mc:Choice xmlns:v="urn:schemas-microsoft-com:vml" Requires="v">
                <p:oleObj spid="_x0000_s70674" name="Equation" r:id="rId9" imgW="279360" imgH="228600" progId="Equation.DSMT4">
                  <p:embed/>
                </p:oleObj>
              </mc:Choice>
              <mc:Fallback>
                <p:oleObj name="Equation" r:id="rId9" imgW="279360" imgH="2286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528" y="5661248"/>
                        <a:ext cx="528058"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0662" name="Object 6"/>
          <p:cNvGraphicFramePr>
            <a:graphicFrameLocks noChangeAspect="1"/>
          </p:cNvGraphicFramePr>
          <p:nvPr/>
        </p:nvGraphicFramePr>
        <p:xfrm>
          <a:off x="323528" y="5301208"/>
          <a:ext cx="298574" cy="413410"/>
        </p:xfrm>
        <a:graphic>
          <a:graphicData uri="http://schemas.openxmlformats.org/presentationml/2006/ole">
            <mc:AlternateContent xmlns:mc="http://schemas.openxmlformats.org/markup-compatibility/2006">
              <mc:Choice xmlns:v="urn:schemas-microsoft-com:vml" Requires="v">
                <p:oleObj spid="_x0000_s70675" name="Equation" r:id="rId11" imgW="164880" imgH="228600" progId="Equation.DSMT4">
                  <p:embed/>
                </p:oleObj>
              </mc:Choice>
              <mc:Fallback>
                <p:oleObj name="Equation" r:id="rId11" imgW="164880" imgH="2286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3528" y="5301208"/>
                        <a:ext cx="298574" cy="413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0663" name="Object 7"/>
          <p:cNvGraphicFramePr>
            <a:graphicFrameLocks noChangeAspect="1"/>
          </p:cNvGraphicFramePr>
          <p:nvPr/>
        </p:nvGraphicFramePr>
        <p:xfrm>
          <a:off x="323528" y="4869160"/>
          <a:ext cx="383282" cy="459938"/>
        </p:xfrm>
        <a:graphic>
          <a:graphicData uri="http://schemas.openxmlformats.org/presentationml/2006/ole">
            <mc:AlternateContent xmlns:mc="http://schemas.openxmlformats.org/markup-compatibility/2006">
              <mc:Choice xmlns:v="urn:schemas-microsoft-com:vml" Requires="v">
                <p:oleObj spid="_x0000_s70676" name="Equation" r:id="rId13" imgW="190440" imgH="228600" progId="Equation.DSMT4">
                  <p:embed/>
                </p:oleObj>
              </mc:Choice>
              <mc:Fallback>
                <p:oleObj name="Equation" r:id="rId13" imgW="190440" imgH="22860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3528" y="4869160"/>
                        <a:ext cx="383282" cy="45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0664" name="Object 8"/>
          <p:cNvGraphicFramePr>
            <a:graphicFrameLocks noChangeAspect="1"/>
          </p:cNvGraphicFramePr>
          <p:nvPr/>
        </p:nvGraphicFramePr>
        <p:xfrm>
          <a:off x="323528" y="4509120"/>
          <a:ext cx="383282" cy="459938"/>
        </p:xfrm>
        <a:graphic>
          <a:graphicData uri="http://schemas.openxmlformats.org/presentationml/2006/ole">
            <mc:AlternateContent xmlns:mc="http://schemas.openxmlformats.org/markup-compatibility/2006">
              <mc:Choice xmlns:v="urn:schemas-microsoft-com:vml" Requires="v">
                <p:oleObj spid="_x0000_s70677" name="Equation" r:id="rId15" imgW="190440" imgH="228600" progId="Equation.DSMT4">
                  <p:embed/>
                </p:oleObj>
              </mc:Choice>
              <mc:Fallback>
                <p:oleObj name="Equation" r:id="rId15" imgW="190440" imgH="228600" progId="Equation.DSMT4">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3528" y="4509120"/>
                        <a:ext cx="383282" cy="45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0665" name="Object 9"/>
          <p:cNvGraphicFramePr>
            <a:graphicFrameLocks noChangeAspect="1"/>
          </p:cNvGraphicFramePr>
          <p:nvPr/>
        </p:nvGraphicFramePr>
        <p:xfrm>
          <a:off x="323528" y="4077072"/>
          <a:ext cx="383282" cy="459938"/>
        </p:xfrm>
        <a:graphic>
          <a:graphicData uri="http://schemas.openxmlformats.org/presentationml/2006/ole">
            <mc:AlternateContent xmlns:mc="http://schemas.openxmlformats.org/markup-compatibility/2006">
              <mc:Choice xmlns:v="urn:schemas-microsoft-com:vml" Requires="v">
                <p:oleObj spid="_x0000_s70678" name="Equation" r:id="rId17" imgW="190440" imgH="228600" progId="Equation.DSMT4">
                  <p:embed/>
                </p:oleObj>
              </mc:Choice>
              <mc:Fallback>
                <p:oleObj name="Equation" r:id="rId17" imgW="190440" imgH="228600" progId="Equation.DSMT4">
                  <p:embed/>
                  <p:pic>
                    <p:nvPicPr>
                      <p:cNvPr id="0"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3528" y="4077072"/>
                        <a:ext cx="383282" cy="45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0666" name="Object 10"/>
          <p:cNvGraphicFramePr>
            <a:graphicFrameLocks noChangeAspect="1"/>
          </p:cNvGraphicFramePr>
          <p:nvPr/>
        </p:nvGraphicFramePr>
        <p:xfrm>
          <a:off x="395536" y="3717032"/>
          <a:ext cx="279524" cy="391334"/>
        </p:xfrm>
        <a:graphic>
          <a:graphicData uri="http://schemas.openxmlformats.org/presentationml/2006/ole">
            <mc:AlternateContent xmlns:mc="http://schemas.openxmlformats.org/markup-compatibility/2006">
              <mc:Choice xmlns:v="urn:schemas-microsoft-com:vml" Requires="v">
                <p:oleObj spid="_x0000_s70679" name="Equation" r:id="rId19" imgW="126720" imgH="177480" progId="Equation.DSMT4">
                  <p:embed/>
                </p:oleObj>
              </mc:Choice>
              <mc:Fallback>
                <p:oleObj name="Equation" r:id="rId19" imgW="126720" imgH="177480" progId="Equation.DSMT4">
                  <p:embed/>
                  <p:pic>
                    <p:nvPicPr>
                      <p:cNvPr id="0" name="Picture 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5536" y="3717032"/>
                        <a:ext cx="279524" cy="39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0667" name="Object 11"/>
          <p:cNvGraphicFramePr>
            <a:graphicFrameLocks noChangeAspect="1"/>
          </p:cNvGraphicFramePr>
          <p:nvPr/>
        </p:nvGraphicFramePr>
        <p:xfrm>
          <a:off x="395536" y="3356992"/>
          <a:ext cx="285874" cy="337851"/>
        </p:xfrm>
        <a:graphic>
          <a:graphicData uri="http://schemas.openxmlformats.org/presentationml/2006/ole">
            <mc:AlternateContent xmlns:mc="http://schemas.openxmlformats.org/markup-compatibility/2006">
              <mc:Choice xmlns:v="urn:schemas-microsoft-com:vml" Requires="v">
                <p:oleObj spid="_x0000_s70680" name="Equation" r:id="rId21" imgW="139680" imgH="164880" progId="Equation.DSMT4">
                  <p:embed/>
                </p:oleObj>
              </mc:Choice>
              <mc:Fallback>
                <p:oleObj name="Equation" r:id="rId21" imgW="139680" imgH="164880" progId="Equation.DSMT4">
                  <p:embed/>
                  <p:pic>
                    <p:nvPicPr>
                      <p:cNvPr id="0"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95536" y="3356992"/>
                        <a:ext cx="285874" cy="33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0668" name="Object 12"/>
          <p:cNvGraphicFramePr>
            <a:graphicFrameLocks noChangeAspect="1"/>
          </p:cNvGraphicFramePr>
          <p:nvPr/>
        </p:nvGraphicFramePr>
        <p:xfrm>
          <a:off x="395536" y="2996952"/>
          <a:ext cx="323086" cy="376933"/>
        </p:xfrm>
        <a:graphic>
          <a:graphicData uri="http://schemas.openxmlformats.org/presentationml/2006/ole">
            <mc:AlternateContent xmlns:mc="http://schemas.openxmlformats.org/markup-compatibility/2006">
              <mc:Choice xmlns:v="urn:schemas-microsoft-com:vml" Requires="v">
                <p:oleObj spid="_x0000_s70681" name="Equation" r:id="rId23" imgW="152280" imgH="177480" progId="Equation.DSMT4">
                  <p:embed/>
                </p:oleObj>
              </mc:Choice>
              <mc:Fallback>
                <p:oleObj name="Equation" r:id="rId23" imgW="152280" imgH="177480" progId="Equation.DSMT4">
                  <p:embed/>
                  <p:pic>
                    <p:nvPicPr>
                      <p:cNvPr id="0" name="Picture 1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5536" y="2996952"/>
                        <a:ext cx="323086" cy="37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0669" name="Object 13"/>
          <p:cNvGraphicFramePr>
            <a:graphicFrameLocks noChangeAspect="1"/>
          </p:cNvGraphicFramePr>
          <p:nvPr/>
        </p:nvGraphicFramePr>
        <p:xfrm>
          <a:off x="395536" y="2708920"/>
          <a:ext cx="292224" cy="316576"/>
        </p:xfrm>
        <a:graphic>
          <a:graphicData uri="http://schemas.openxmlformats.org/presentationml/2006/ole">
            <mc:AlternateContent xmlns:mc="http://schemas.openxmlformats.org/markup-compatibility/2006">
              <mc:Choice xmlns:v="urn:schemas-microsoft-com:vml" Requires="v">
                <p:oleObj spid="_x0000_s70682" name="Equation" r:id="rId25" imgW="152280" imgH="164880" progId="Equation.DSMT4">
                  <p:embed/>
                </p:oleObj>
              </mc:Choice>
              <mc:Fallback>
                <p:oleObj name="Equation" r:id="rId25" imgW="152280" imgH="164880" progId="Equation.DSMT4">
                  <p:embed/>
                  <p:pic>
                    <p:nvPicPr>
                      <p:cNvPr id="0" name="Picture 1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95536" y="2708920"/>
                        <a:ext cx="292224" cy="316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0670" name="Object 14"/>
          <p:cNvGraphicFramePr>
            <a:graphicFrameLocks noChangeAspect="1"/>
          </p:cNvGraphicFramePr>
          <p:nvPr/>
        </p:nvGraphicFramePr>
        <p:xfrm>
          <a:off x="395536" y="2204864"/>
          <a:ext cx="335277" cy="402332"/>
        </p:xfrm>
        <a:graphic>
          <a:graphicData uri="http://schemas.openxmlformats.org/presentationml/2006/ole">
            <mc:AlternateContent xmlns:mc="http://schemas.openxmlformats.org/markup-compatibility/2006">
              <mc:Choice xmlns:v="urn:schemas-microsoft-com:vml" Requires="v">
                <p:oleObj spid="_x0000_s70683" name="Equation" r:id="rId27" imgW="190440" imgH="228600" progId="Equation.DSMT4">
                  <p:embed/>
                </p:oleObj>
              </mc:Choice>
              <mc:Fallback>
                <p:oleObj name="Equation" r:id="rId27" imgW="190440" imgH="228600" progId="Equation.DSMT4">
                  <p:embed/>
                  <p:pic>
                    <p:nvPicPr>
                      <p:cNvPr id="0" name="Picture 14"/>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95536" y="2204864"/>
                        <a:ext cx="335277" cy="402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normAutofit fontScale="90000"/>
          </a:bodyPr>
          <a:lstStyle/>
          <a:p>
            <a:r>
              <a:rPr lang="ru-RU" b="1" dirty="0" smtClean="0"/>
              <a:t>Планирование </a:t>
            </a:r>
            <a:r>
              <a:rPr lang="ru-RU" b="1" dirty="0" err="1" smtClean="0"/>
              <a:t>криооперации</a:t>
            </a:r>
            <a:r>
              <a:rPr lang="ru-RU" b="1" dirty="0" smtClean="0"/>
              <a:t> в программе </a:t>
            </a:r>
            <a:r>
              <a:rPr lang="en-US" b="1" dirty="0" err="1" smtClean="0"/>
              <a:t>comsol</a:t>
            </a:r>
            <a:r>
              <a:rPr lang="ru-RU" b="1" dirty="0" smtClean="0"/>
              <a:t> 3.5</a:t>
            </a:r>
            <a:endParaRPr lang="ru-RU" dirty="0"/>
          </a:p>
        </p:txBody>
      </p:sp>
      <p:sp>
        <p:nvSpPr>
          <p:cNvPr id="3" name="Содержимое 2"/>
          <p:cNvSpPr>
            <a:spLocks noGrp="1"/>
          </p:cNvSpPr>
          <p:nvPr>
            <p:ph idx="1"/>
          </p:nvPr>
        </p:nvSpPr>
        <p:spPr>
          <a:xfrm>
            <a:off x="0" y="1196752"/>
            <a:ext cx="9144000" cy="5661248"/>
          </a:xfrm>
        </p:spPr>
        <p:txBody>
          <a:bodyPr/>
          <a:lstStyle/>
          <a:p>
            <a:pPr>
              <a:buNone/>
            </a:pPr>
            <a:r>
              <a:rPr lang="ru-RU" sz="2200" dirty="0" smtClean="0"/>
              <a:t>Граничные условия задаются неоднородностью потока тепла по формуле:</a:t>
            </a:r>
          </a:p>
          <a:p>
            <a:pPr>
              <a:buNone/>
            </a:pPr>
            <a:endParaRPr lang="ru-RU" sz="2200" dirty="0" smtClean="0"/>
          </a:p>
          <a:p>
            <a:pPr>
              <a:buNone/>
            </a:pPr>
            <a:r>
              <a:rPr lang="ru-RU" sz="2400" dirty="0" smtClean="0"/>
              <a:t>       Где:</a:t>
            </a:r>
          </a:p>
          <a:p>
            <a:pPr>
              <a:buNone/>
            </a:pPr>
            <a:r>
              <a:rPr lang="ru-RU" sz="2400" dirty="0" smtClean="0"/>
              <a:t>                        - нормаль к поверхности;</a:t>
            </a:r>
          </a:p>
          <a:p>
            <a:pPr>
              <a:buNone/>
            </a:pPr>
            <a:r>
              <a:rPr lang="ru-RU" sz="2400" dirty="0" smtClean="0"/>
              <a:t>                        - градиент температуры;</a:t>
            </a:r>
          </a:p>
          <a:p>
            <a:pPr>
              <a:buNone/>
            </a:pPr>
            <a:r>
              <a:rPr lang="ru-RU" sz="2400" dirty="0" smtClean="0"/>
              <a:t>                        -внутренний поток тепла, Вт/</a:t>
            </a:r>
            <a:r>
              <a:rPr lang="ru-RU" sz="2400" dirty="0" err="1" smtClean="0"/>
              <a:t>м</a:t>
            </a:r>
            <a:r>
              <a:rPr lang="ru-RU" sz="2400" baseline="30000" dirty="0" err="1" smtClean="0"/>
              <a:t>2</a:t>
            </a:r>
            <a:r>
              <a:rPr lang="ru-RU" sz="2400" dirty="0" smtClean="0"/>
              <a:t>;</a:t>
            </a:r>
          </a:p>
          <a:p>
            <a:pPr>
              <a:buNone/>
            </a:pPr>
            <a:r>
              <a:rPr lang="ru-RU" sz="2400" dirty="0" smtClean="0"/>
              <a:t>                        -коэффициент передачи тепла, Вт/(</a:t>
            </a:r>
            <a:r>
              <a:rPr lang="ru-RU" sz="2400" dirty="0" err="1" smtClean="0"/>
              <a:t>м</a:t>
            </a:r>
            <a:r>
              <a:rPr lang="ru-RU" sz="2400" baseline="30000" dirty="0" err="1" smtClean="0"/>
              <a:t>2</a:t>
            </a:r>
            <a:r>
              <a:rPr lang="ru-RU" sz="2400" dirty="0" smtClean="0"/>
              <a:t>*К);</a:t>
            </a:r>
          </a:p>
          <a:p>
            <a:pPr>
              <a:buNone/>
            </a:pPr>
            <a:r>
              <a:rPr lang="ru-RU" sz="2400" dirty="0" smtClean="0"/>
              <a:t>                        -внешняя температура, К.</a:t>
            </a:r>
            <a:endParaRPr lang="ru-RU" sz="2200" dirty="0" smtClean="0"/>
          </a:p>
          <a:p>
            <a:pPr>
              <a:buNone/>
            </a:pPr>
            <a:endParaRPr lang="ru-RU" dirty="0"/>
          </a:p>
        </p:txBody>
      </p:sp>
      <p:graphicFrame>
        <p:nvGraphicFramePr>
          <p:cNvPr id="71682" name="Object 2"/>
          <p:cNvGraphicFramePr>
            <a:graphicFrameLocks noChangeAspect="1"/>
          </p:cNvGraphicFramePr>
          <p:nvPr/>
        </p:nvGraphicFramePr>
        <p:xfrm>
          <a:off x="2267744" y="1700808"/>
          <a:ext cx="4919622" cy="559048"/>
        </p:xfrm>
        <a:graphic>
          <a:graphicData uri="http://schemas.openxmlformats.org/presentationml/2006/ole">
            <mc:AlternateContent xmlns:mc="http://schemas.openxmlformats.org/markup-compatibility/2006">
              <mc:Choice xmlns:v="urn:schemas-microsoft-com:vml" Requires="v">
                <p:oleObj spid="_x0000_s71688" name="Equation" r:id="rId3" imgW="2234880" imgH="253800" progId="Equation.DSMT4">
                  <p:embed/>
                </p:oleObj>
              </mc:Choice>
              <mc:Fallback>
                <p:oleObj name="Equation" r:id="rId3" imgW="2234880" imgH="2538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1700808"/>
                        <a:ext cx="4919622" cy="55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83" name="Object 3"/>
          <p:cNvGraphicFramePr>
            <a:graphicFrameLocks noChangeAspect="1"/>
          </p:cNvGraphicFramePr>
          <p:nvPr/>
        </p:nvGraphicFramePr>
        <p:xfrm>
          <a:off x="1259632" y="2492896"/>
          <a:ext cx="271016" cy="298118"/>
        </p:xfrm>
        <a:graphic>
          <a:graphicData uri="http://schemas.openxmlformats.org/presentationml/2006/ole">
            <mc:AlternateContent xmlns:mc="http://schemas.openxmlformats.org/markup-compatibility/2006">
              <mc:Choice xmlns:v="urn:schemas-microsoft-com:vml" Requires="v">
                <p:oleObj spid="_x0000_s71689" name="Equation" r:id="rId5" imgW="126720" imgH="139680" progId="Equation.DSMT4">
                  <p:embed/>
                </p:oleObj>
              </mc:Choice>
              <mc:Fallback>
                <p:oleObj name="Equation" r:id="rId5" imgW="126720" imgH="13968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632" y="2492896"/>
                        <a:ext cx="271016" cy="29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84" name="Object 4"/>
          <p:cNvGraphicFramePr>
            <a:graphicFrameLocks noChangeAspect="1"/>
          </p:cNvGraphicFramePr>
          <p:nvPr/>
        </p:nvGraphicFramePr>
        <p:xfrm>
          <a:off x="179512" y="2924944"/>
          <a:ext cx="1423550" cy="343024"/>
        </p:xfrm>
        <a:graphic>
          <a:graphicData uri="http://schemas.openxmlformats.org/presentationml/2006/ole">
            <mc:AlternateContent xmlns:mc="http://schemas.openxmlformats.org/markup-compatibility/2006">
              <mc:Choice xmlns:v="urn:schemas-microsoft-com:vml" Requires="v">
                <p:oleObj spid="_x0000_s71690" name="Equation" r:id="rId7" imgW="1054080" imgH="253800" progId="Equation.DSMT4">
                  <p:embed/>
                </p:oleObj>
              </mc:Choice>
              <mc:Fallback>
                <p:oleObj name="Equation" r:id="rId7" imgW="1054080" imgH="2538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2924944"/>
                        <a:ext cx="1423550" cy="34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85" name="Object 5"/>
          <p:cNvGraphicFramePr>
            <a:graphicFrameLocks noChangeAspect="1"/>
          </p:cNvGraphicFramePr>
          <p:nvPr/>
        </p:nvGraphicFramePr>
        <p:xfrm>
          <a:off x="1259632" y="3356992"/>
          <a:ext cx="312034" cy="432048"/>
        </p:xfrm>
        <a:graphic>
          <a:graphicData uri="http://schemas.openxmlformats.org/presentationml/2006/ole">
            <mc:AlternateContent xmlns:mc="http://schemas.openxmlformats.org/markup-compatibility/2006">
              <mc:Choice xmlns:v="urn:schemas-microsoft-com:vml" Requires="v">
                <p:oleObj spid="_x0000_s71691" name="Equation" r:id="rId9" imgW="164880" imgH="228600" progId="Equation.DSMT4">
                  <p:embed/>
                </p:oleObj>
              </mc:Choice>
              <mc:Fallback>
                <p:oleObj name="Equation" r:id="rId9" imgW="164880" imgH="2286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9632" y="3356992"/>
                        <a:ext cx="312034"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86" name="Object 6"/>
          <p:cNvGraphicFramePr>
            <a:graphicFrameLocks noChangeAspect="1"/>
          </p:cNvGraphicFramePr>
          <p:nvPr/>
        </p:nvGraphicFramePr>
        <p:xfrm>
          <a:off x="1259632" y="3861048"/>
          <a:ext cx="279524" cy="391334"/>
        </p:xfrm>
        <a:graphic>
          <a:graphicData uri="http://schemas.openxmlformats.org/presentationml/2006/ole">
            <mc:AlternateContent xmlns:mc="http://schemas.openxmlformats.org/markup-compatibility/2006">
              <mc:Choice xmlns:v="urn:schemas-microsoft-com:vml" Requires="v">
                <p:oleObj spid="_x0000_s71692" name="Equation" r:id="rId11" imgW="126720" imgH="177480" progId="Equation.DSMT4">
                  <p:embed/>
                </p:oleObj>
              </mc:Choice>
              <mc:Fallback>
                <p:oleObj name="Equation" r:id="rId11" imgW="126720" imgH="17748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59632" y="3861048"/>
                        <a:ext cx="279524" cy="39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87" name="Object 7"/>
          <p:cNvGraphicFramePr>
            <a:graphicFrameLocks noChangeAspect="1"/>
          </p:cNvGraphicFramePr>
          <p:nvPr/>
        </p:nvGraphicFramePr>
        <p:xfrm>
          <a:off x="1187624" y="4221088"/>
          <a:ext cx="474340" cy="474340"/>
        </p:xfrm>
        <a:graphic>
          <a:graphicData uri="http://schemas.openxmlformats.org/presentationml/2006/ole">
            <mc:AlternateContent xmlns:mc="http://schemas.openxmlformats.org/markup-compatibility/2006">
              <mc:Choice xmlns:v="urn:schemas-microsoft-com:vml" Requires="v">
                <p:oleObj spid="_x0000_s71693" name="Equation" r:id="rId13" imgW="228600" imgH="228600" progId="Equation.DSMT4">
                  <p:embed/>
                </p:oleObj>
              </mc:Choice>
              <mc:Fallback>
                <p:oleObj name="Equation" r:id="rId13" imgW="228600" imgH="22860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87624" y="4221088"/>
                        <a:ext cx="474340" cy="474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 name="Содержимое 3" descr="J:\Documents and Settings\Admin\Рабочий стол\1122.jpg"/>
          <p:cNvPicPr>
            <a:picLocks/>
          </p:cNvPicPr>
          <p:nvPr/>
        </p:nvPicPr>
        <p:blipFill>
          <a:blip r:embed="rId15" cstate="print"/>
          <a:srcRect/>
          <a:stretch>
            <a:fillRect/>
          </a:stretch>
        </p:blipFill>
        <p:spPr bwMode="auto">
          <a:xfrm>
            <a:off x="5364088" y="4221088"/>
            <a:ext cx="3779912" cy="2636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418058"/>
          </a:xfrm>
        </p:spPr>
        <p:txBody>
          <a:bodyPr>
            <a:normAutofit fontScale="90000"/>
          </a:bodyPr>
          <a:lstStyle/>
          <a:p>
            <a:r>
              <a:rPr lang="ru-RU" dirty="0" smtClean="0"/>
              <a:t>Технология</a:t>
            </a:r>
            <a:endParaRPr lang="ru-RU" dirty="0"/>
          </a:p>
        </p:txBody>
      </p:sp>
      <p:sp>
        <p:nvSpPr>
          <p:cNvPr id="5" name="Содержимое 4"/>
          <p:cNvSpPr>
            <a:spLocks noGrp="1"/>
          </p:cNvSpPr>
          <p:nvPr>
            <p:ph idx="1"/>
          </p:nvPr>
        </p:nvSpPr>
        <p:spPr>
          <a:xfrm>
            <a:off x="251520" y="764704"/>
            <a:ext cx="8640960" cy="6093296"/>
          </a:xfrm>
        </p:spPr>
        <p:txBody>
          <a:bodyPr>
            <a:normAutofit lnSpcReduction="10000"/>
          </a:bodyPr>
          <a:lstStyle/>
          <a:p>
            <a:pPr algn="just">
              <a:buNone/>
            </a:pPr>
            <a:r>
              <a:rPr lang="ru-RU" dirty="0" smtClean="0"/>
              <a:t>В технологической части были решены следующие задачи:</a:t>
            </a:r>
          </a:p>
          <a:p>
            <a:pPr algn="just">
              <a:buNone/>
            </a:pPr>
            <a:r>
              <a:rPr lang="ru-RU" dirty="0" smtClean="0"/>
              <a:t>1) составление перечня требований для системы испытания на удар;</a:t>
            </a:r>
          </a:p>
          <a:p>
            <a:pPr algn="just">
              <a:buNone/>
            </a:pPr>
            <a:r>
              <a:rPr lang="ru-RU" dirty="0" smtClean="0"/>
              <a:t>2) выбор оборудования согласно требованиям;</a:t>
            </a:r>
          </a:p>
          <a:p>
            <a:pPr algn="just">
              <a:buNone/>
            </a:pPr>
            <a:r>
              <a:rPr lang="ru-RU" dirty="0" smtClean="0"/>
              <a:t>3) написание технического задания на испытание на удар;</a:t>
            </a:r>
          </a:p>
          <a:p>
            <a:pPr algn="just">
              <a:buNone/>
            </a:pPr>
            <a:r>
              <a:rPr lang="ru-RU" dirty="0" smtClean="0"/>
              <a:t>4) предложение по креплению баллона внутри контейнера;</a:t>
            </a:r>
          </a:p>
          <a:p>
            <a:pPr algn="just">
              <a:buNone/>
            </a:pPr>
            <a:r>
              <a:rPr lang="ru-RU" dirty="0" smtClean="0"/>
              <a:t>5)составление технологического процесса проведения испытания на удар;</a:t>
            </a:r>
          </a:p>
          <a:p>
            <a:pPr algn="just">
              <a:buNone/>
            </a:pPr>
            <a:r>
              <a:rPr lang="ru-RU" dirty="0" smtClean="0"/>
              <a:t> 6) разработка испытательного стенда.</a:t>
            </a:r>
            <a:endParaRPr lang="ru-RU"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260648"/>
            <a:ext cx="8352928" cy="5865515"/>
          </a:xfrm>
        </p:spPr>
        <p:txBody>
          <a:bodyPr/>
          <a:lstStyle/>
          <a:p>
            <a:pPr algn="just"/>
            <a:r>
              <a:rPr lang="ru-RU" dirty="0" smtClean="0"/>
              <a:t>В разделе «Охрана труда»  были указаны необходимые и дополнительные мероприятия по повышению работоспособности, обеспечению комфортных условий, снижению утомляемости и снижению риска возникновения профессиональных заболеваний программиста.</a:t>
            </a:r>
          </a:p>
          <a:p>
            <a:pPr algn="just"/>
            <a:r>
              <a:rPr lang="ru-RU" dirty="0" smtClean="0"/>
              <a:t> В экономической части была проведена оценка затрат на проведения  дополнительных исследований.</a:t>
            </a:r>
          </a:p>
          <a:p>
            <a:pPr>
              <a:buNone/>
            </a:pPr>
            <a:endParaRPr lang="ru-RU"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p:spPr>
        <p:txBody>
          <a:bodyPr/>
          <a:lstStyle/>
          <a:p>
            <a:pPr algn="ctr">
              <a:buNone/>
            </a:pPr>
            <a:endParaRPr lang="ru-RU" dirty="0" smtClean="0"/>
          </a:p>
          <a:p>
            <a:pPr algn="ctr">
              <a:buNone/>
            </a:pPr>
            <a:r>
              <a:rPr lang="ru-RU" dirty="0" smtClean="0"/>
              <a:t>СПАСИБО ЗА ВНИМАНИЕ !</a:t>
            </a:r>
          </a:p>
          <a:p>
            <a:pPr algn="ctr">
              <a:buNone/>
            </a:pPr>
            <a:endParaRPr lang="ru-RU" dirty="0" smtClean="0"/>
          </a:p>
          <a:p>
            <a:pPr algn="ctr">
              <a:buNone/>
            </a:pPr>
            <a:r>
              <a:rPr lang="ru-RU" dirty="0" smtClean="0"/>
              <a:t>Выражаю благодарность моему руководителю-</a:t>
            </a:r>
          </a:p>
          <a:p>
            <a:pPr algn="ctr">
              <a:buNone/>
            </a:pPr>
            <a:r>
              <a:rPr lang="ru-RU" dirty="0" err="1" smtClean="0"/>
              <a:t>ПИЧУЛИНУ</a:t>
            </a:r>
            <a:r>
              <a:rPr lang="ru-RU" dirty="0" smtClean="0"/>
              <a:t> ВЛАДИМИРУ СЕРГЕЕВИЧУ.</a:t>
            </a:r>
          </a:p>
          <a:p>
            <a:pPr algn="ctr">
              <a:buNone/>
            </a:pPr>
            <a:r>
              <a:rPr lang="ru-RU" dirty="0" smtClean="0"/>
              <a:t>(Кафедра Системы жизнеобеспечения </a:t>
            </a:r>
            <a:r>
              <a:rPr lang="ru-RU" dirty="0" err="1" smtClean="0"/>
              <a:t>МАИ</a:t>
            </a:r>
            <a:r>
              <a:rPr lang="ru-RU" dirty="0" smtClean="0"/>
              <a:t>)</a:t>
            </a:r>
          </a:p>
          <a:p>
            <a:pPr algn="ctr">
              <a:buNone/>
            </a:pPr>
            <a:r>
              <a:rPr lang="ru-RU" dirty="0" smtClean="0"/>
              <a:t>А так же </a:t>
            </a:r>
          </a:p>
          <a:p>
            <a:pPr algn="ctr">
              <a:buNone/>
            </a:pPr>
            <a:r>
              <a:rPr lang="ru-RU" dirty="0" smtClean="0"/>
              <a:t>ШАФРАНОВУ ВЛАДИМИРУ ВАСИЛЬЕВИЧУ.</a:t>
            </a:r>
          </a:p>
          <a:p>
            <a:pPr algn="ctr">
              <a:buNone/>
            </a:pPr>
            <a:r>
              <a:rPr lang="ru-RU" dirty="0" smtClean="0"/>
              <a:t>(</a:t>
            </a:r>
            <a:r>
              <a:rPr lang="ru-RU" dirty="0" smtClean="0">
                <a:latin typeface="Roman" pitchFamily="18" charset="0"/>
              </a:rPr>
              <a:t>Кафедра Детской хирургии </a:t>
            </a:r>
            <a:r>
              <a:rPr lang="ru-RU" dirty="0" err="1" smtClean="0">
                <a:latin typeface="Roman" pitchFamily="18" charset="0"/>
              </a:rPr>
              <a:t>РГМУ</a:t>
            </a:r>
            <a:r>
              <a:rPr lang="ru-RU" dirty="0" smtClean="0"/>
              <a:t>)</a:t>
            </a:r>
          </a:p>
          <a:p>
            <a:pPr algn="ctr">
              <a:buNone/>
            </a:pPr>
            <a:endParaRPr lang="ru-RU" dirty="0" smtClean="0"/>
          </a:p>
          <a:p>
            <a:pPr algn="ctr">
              <a:buNone/>
            </a:pPr>
            <a:r>
              <a:rPr lang="en-US" dirty="0" smtClean="0"/>
              <a:t>pegasds1@mail.ru</a:t>
            </a:r>
            <a:endParaRPr lang="ru-RU"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J:\Documents and Settings\Admin\Рабочий стол\S1031545.JPG"/>
          <p:cNvPicPr>
            <a:picLocks noChangeAspect="1" noChangeArrowheads="1"/>
          </p:cNvPicPr>
          <p:nvPr/>
        </p:nvPicPr>
        <p:blipFill>
          <a:blip r:embed="rId2" cstate="print"/>
          <a:srcRect/>
          <a:stretch>
            <a:fillRect/>
          </a:stretch>
        </p:blipFill>
        <p:spPr bwMode="auto">
          <a:xfrm>
            <a:off x="0" y="0"/>
            <a:ext cx="3168352" cy="2376264"/>
          </a:xfrm>
          <a:prstGeom prst="rect">
            <a:avLst/>
          </a:prstGeom>
          <a:noFill/>
        </p:spPr>
      </p:pic>
      <p:pic>
        <p:nvPicPr>
          <p:cNvPr id="91139" name="Picture 3" descr="J:\Documents and Settings\Admin\Рабочий стол\S1032163.JPG"/>
          <p:cNvPicPr>
            <a:picLocks noChangeAspect="1" noChangeArrowheads="1"/>
          </p:cNvPicPr>
          <p:nvPr/>
        </p:nvPicPr>
        <p:blipFill>
          <a:blip r:embed="rId3" cstate="print"/>
          <a:srcRect/>
          <a:stretch>
            <a:fillRect/>
          </a:stretch>
        </p:blipFill>
        <p:spPr bwMode="auto">
          <a:xfrm>
            <a:off x="1403648" y="2340006"/>
            <a:ext cx="6023992" cy="4517994"/>
          </a:xfrm>
          <a:prstGeom prst="rect">
            <a:avLst/>
          </a:prstGeom>
          <a:noFill/>
        </p:spPr>
      </p:pic>
      <p:pic>
        <p:nvPicPr>
          <p:cNvPr id="91140" name="Picture 4" descr="J:\Documents and Settings\Admin\Рабочий стол\S1033104.JPG"/>
          <p:cNvPicPr>
            <a:picLocks noChangeAspect="1" noChangeArrowheads="1"/>
          </p:cNvPicPr>
          <p:nvPr/>
        </p:nvPicPr>
        <p:blipFill>
          <a:blip r:embed="rId4" cstate="print"/>
          <a:srcRect/>
          <a:stretch>
            <a:fillRect/>
          </a:stretch>
        </p:blipFill>
        <p:spPr bwMode="auto">
          <a:xfrm>
            <a:off x="6012161" y="0"/>
            <a:ext cx="3131840" cy="234888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normAutofit fontScale="90000"/>
          </a:bodyPr>
          <a:lstStyle/>
          <a:p>
            <a:r>
              <a:rPr lang="ru-RU" b="1" dirty="0" smtClean="0"/>
              <a:t>Возможные заболевания при межпланетных перелётов.</a:t>
            </a:r>
            <a:endParaRPr lang="ru-RU" b="1" dirty="0"/>
          </a:p>
        </p:txBody>
      </p:sp>
      <p:sp>
        <p:nvSpPr>
          <p:cNvPr id="3" name="Содержимое 2"/>
          <p:cNvSpPr>
            <a:spLocks noGrp="1"/>
          </p:cNvSpPr>
          <p:nvPr>
            <p:ph idx="1"/>
          </p:nvPr>
        </p:nvSpPr>
        <p:spPr>
          <a:xfrm>
            <a:off x="0" y="1600200"/>
            <a:ext cx="9144000" cy="5257800"/>
          </a:xfrm>
        </p:spPr>
        <p:txBody>
          <a:bodyPr/>
          <a:lstStyle/>
          <a:p>
            <a:pPr>
              <a:buFontTx/>
              <a:buChar char="-"/>
            </a:pPr>
            <a:r>
              <a:rPr lang="ru-RU" dirty="0" smtClean="0"/>
              <a:t>Первичные и рецидивные опухоли кожи любой локализации. </a:t>
            </a:r>
          </a:p>
          <a:p>
            <a:pPr>
              <a:buFontTx/>
              <a:buChar char="-"/>
            </a:pPr>
            <a:r>
              <a:rPr lang="ru-RU" dirty="0" smtClean="0"/>
              <a:t>Стоматология (умерщвления зубного нерва.).</a:t>
            </a:r>
          </a:p>
          <a:p>
            <a:pPr>
              <a:buFontTx/>
              <a:buChar char="-"/>
            </a:pPr>
            <a:r>
              <a:rPr lang="ru-RU" dirty="0" smtClean="0"/>
              <a:t>Кровотечений из уха, горла, носа.</a:t>
            </a:r>
          </a:p>
          <a:p>
            <a:pPr>
              <a:buFontTx/>
              <a:buChar char="-"/>
            </a:pPr>
            <a:r>
              <a:rPr lang="ru-RU" dirty="0" err="1" smtClean="0"/>
              <a:t>Гемангиомы</a:t>
            </a:r>
            <a:r>
              <a:rPr lang="ru-RU" dirty="0" smtClean="0"/>
              <a:t> и меланомы.</a:t>
            </a:r>
          </a:p>
          <a:p>
            <a:pPr>
              <a:buFontTx/>
              <a:buChar char="-"/>
            </a:pPr>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490066"/>
          </a:xfrm>
        </p:spPr>
        <p:txBody>
          <a:bodyPr>
            <a:normAutofit fontScale="90000"/>
          </a:bodyPr>
          <a:lstStyle/>
          <a:p>
            <a:r>
              <a:rPr lang="ru-RU" dirty="0" smtClean="0"/>
              <a:t>Виды </a:t>
            </a:r>
            <a:r>
              <a:rPr lang="ru-RU" dirty="0" err="1" smtClean="0"/>
              <a:t>криоаппаратов</a:t>
            </a:r>
            <a:r>
              <a:rPr lang="ru-RU" dirty="0" smtClean="0"/>
              <a:t> современных</a:t>
            </a:r>
            <a:endParaRPr lang="ru-RU"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395536" y="692696"/>
            <a:ext cx="3816424" cy="2967270"/>
          </a:xfrm>
          <a:prstGeom prst="rect">
            <a:avLst/>
          </a:prstGeom>
          <a:noFill/>
          <a:ln w="9525">
            <a:noFill/>
            <a:miter lim="800000"/>
            <a:headEnd/>
            <a:tailEnd/>
          </a:ln>
        </p:spPr>
      </p:pic>
      <p:graphicFrame>
        <p:nvGraphicFramePr>
          <p:cNvPr id="8" name="Таблица 7"/>
          <p:cNvGraphicFramePr>
            <a:graphicFrameLocks noGrp="1"/>
          </p:cNvGraphicFramePr>
          <p:nvPr/>
        </p:nvGraphicFramePr>
        <p:xfrm>
          <a:off x="1691680" y="3933055"/>
          <a:ext cx="5369426" cy="2634864"/>
        </p:xfrm>
        <a:graphic>
          <a:graphicData uri="http://schemas.openxmlformats.org/drawingml/2006/table">
            <a:tbl>
              <a:tblPr/>
              <a:tblGrid>
                <a:gridCol w="2974839"/>
                <a:gridCol w="2394587"/>
              </a:tblGrid>
              <a:tr h="297742">
                <a:tc>
                  <a:txBody>
                    <a:bodyPr/>
                    <a:lstStyle/>
                    <a:p>
                      <a:pPr marL="94615">
                        <a:lnSpc>
                          <a:spcPct val="115000"/>
                        </a:lnSpc>
                        <a:spcAft>
                          <a:spcPts val="1000"/>
                        </a:spcAft>
                      </a:pPr>
                      <a:r>
                        <a:rPr lang="ru-RU" sz="1100" dirty="0" err="1">
                          <a:latin typeface="Calibri"/>
                          <a:ea typeface="Calibri"/>
                          <a:cs typeface="Times New Roman"/>
                        </a:rPr>
                        <a:t>Криоагент</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100">
                          <a:latin typeface="Calibri"/>
                          <a:ea typeface="Calibri"/>
                          <a:cs typeface="Times New Roman"/>
                        </a:rPr>
                        <a:t>жидкий азот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501">
                <a:tc>
                  <a:txBody>
                    <a:bodyPr/>
                    <a:lstStyle/>
                    <a:p>
                      <a:pPr marL="94615">
                        <a:lnSpc>
                          <a:spcPct val="115000"/>
                        </a:lnSpc>
                        <a:spcAft>
                          <a:spcPts val="1000"/>
                        </a:spcAft>
                      </a:pPr>
                      <a:r>
                        <a:rPr lang="ru-RU" sz="1100" dirty="0">
                          <a:latin typeface="Calibri"/>
                          <a:ea typeface="Calibri"/>
                          <a:cs typeface="Times New Roman"/>
                        </a:rPr>
                        <a:t>Минимальная температура наконечника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100">
                          <a:latin typeface="Calibri"/>
                          <a:ea typeface="Calibri"/>
                          <a:cs typeface="Times New Roman"/>
                        </a:rPr>
                        <a:t>-170°С</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208">
                <a:tc>
                  <a:txBody>
                    <a:bodyPr/>
                    <a:lstStyle/>
                    <a:p>
                      <a:pPr marL="94615">
                        <a:lnSpc>
                          <a:spcPct val="115000"/>
                        </a:lnSpc>
                        <a:spcAft>
                          <a:spcPts val="1000"/>
                        </a:spcAft>
                      </a:pPr>
                      <a:r>
                        <a:rPr lang="ru-RU" sz="1100">
                          <a:latin typeface="Calibri"/>
                          <a:ea typeface="Calibri"/>
                          <a:cs typeface="Times New Roman"/>
                        </a:rPr>
                        <a:t>Емкость резервуара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100">
                          <a:latin typeface="Calibri"/>
                          <a:ea typeface="Calibri"/>
                          <a:cs typeface="Times New Roman"/>
                        </a:rPr>
                        <a:t>450 мл.</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1536">
                <a:tc>
                  <a:txBody>
                    <a:bodyPr/>
                    <a:lstStyle/>
                    <a:p>
                      <a:pPr marL="94615">
                        <a:lnSpc>
                          <a:spcPct val="115000"/>
                        </a:lnSpc>
                        <a:spcAft>
                          <a:spcPts val="1000"/>
                        </a:spcAft>
                      </a:pPr>
                      <a:r>
                        <a:rPr lang="ru-RU" sz="1100">
                          <a:latin typeface="Calibri"/>
                          <a:ea typeface="Calibri"/>
                          <a:cs typeface="Times New Roman"/>
                        </a:rPr>
                        <a:t>Рабочее избыточное давление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100">
                          <a:latin typeface="Calibri"/>
                          <a:ea typeface="Calibri"/>
                          <a:cs typeface="Times New Roman"/>
                        </a:rPr>
                        <a:t>300 мм рт.ст.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708">
                <a:tc>
                  <a:txBody>
                    <a:bodyPr/>
                    <a:lstStyle/>
                    <a:p>
                      <a:pPr marL="94615">
                        <a:lnSpc>
                          <a:spcPct val="115000"/>
                        </a:lnSpc>
                        <a:spcAft>
                          <a:spcPts val="1000"/>
                        </a:spcAft>
                      </a:pPr>
                      <a:r>
                        <a:rPr lang="ru-RU" sz="1100">
                          <a:latin typeface="Calibri"/>
                          <a:ea typeface="Calibri"/>
                          <a:cs typeface="Times New Roman"/>
                        </a:rPr>
                        <a:t>Высота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100">
                          <a:latin typeface="Calibri"/>
                          <a:ea typeface="Calibri"/>
                          <a:cs typeface="Times New Roman"/>
                        </a:rPr>
                        <a:t>280 мм</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639">
                <a:tc>
                  <a:txBody>
                    <a:bodyPr/>
                    <a:lstStyle/>
                    <a:p>
                      <a:pPr marL="94615">
                        <a:lnSpc>
                          <a:spcPct val="115000"/>
                        </a:lnSpc>
                        <a:spcAft>
                          <a:spcPts val="1000"/>
                        </a:spcAft>
                      </a:pPr>
                      <a:r>
                        <a:rPr lang="ru-RU" sz="1100">
                          <a:latin typeface="Calibri"/>
                          <a:ea typeface="Calibri"/>
                          <a:cs typeface="Times New Roman"/>
                        </a:rPr>
                        <a:t>Длина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100">
                          <a:latin typeface="Calibri"/>
                          <a:ea typeface="Calibri"/>
                          <a:cs typeface="Times New Roman"/>
                        </a:rPr>
                        <a:t>350 мм</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2173">
                <a:tc>
                  <a:txBody>
                    <a:bodyPr/>
                    <a:lstStyle/>
                    <a:p>
                      <a:pPr marL="94615">
                        <a:lnSpc>
                          <a:spcPct val="115000"/>
                        </a:lnSpc>
                        <a:spcAft>
                          <a:spcPts val="1000"/>
                        </a:spcAft>
                      </a:pPr>
                      <a:r>
                        <a:rPr lang="ru-RU" sz="1100">
                          <a:latin typeface="Calibri"/>
                          <a:ea typeface="Calibri"/>
                          <a:cs typeface="Times New Roman"/>
                        </a:rPr>
                        <a:t>Масса Криодеструктора, не более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100">
                          <a:latin typeface="Calibri"/>
                          <a:ea typeface="Calibri"/>
                          <a:cs typeface="Times New Roman"/>
                        </a:rPr>
                        <a:t>950 г</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070">
                <a:tc>
                  <a:txBody>
                    <a:bodyPr/>
                    <a:lstStyle/>
                    <a:p>
                      <a:pPr marL="94615">
                        <a:lnSpc>
                          <a:spcPct val="115000"/>
                        </a:lnSpc>
                        <a:spcAft>
                          <a:spcPts val="1000"/>
                        </a:spcAft>
                      </a:pPr>
                      <a:r>
                        <a:rPr lang="ru-RU" sz="1100">
                          <a:latin typeface="Calibri"/>
                          <a:ea typeface="Calibri"/>
                          <a:cs typeface="Times New Roman"/>
                        </a:rPr>
                        <a:t>Количество сменных наконечников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100">
                          <a:latin typeface="Calibri"/>
                          <a:ea typeface="Calibri"/>
                          <a:cs typeface="Times New Roman"/>
                        </a:rPr>
                        <a:t>универсальный комплект (10 шт.)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1287">
                <a:tc>
                  <a:txBody>
                    <a:bodyPr/>
                    <a:lstStyle/>
                    <a:p>
                      <a:pPr marL="94615">
                        <a:lnSpc>
                          <a:spcPct val="115000"/>
                        </a:lnSpc>
                        <a:spcAft>
                          <a:spcPts val="1000"/>
                        </a:spcAft>
                      </a:pPr>
                      <a:r>
                        <a:rPr lang="ru-RU" sz="1100" dirty="0">
                          <a:latin typeface="Calibri"/>
                          <a:ea typeface="Calibri"/>
                          <a:cs typeface="Times New Roman"/>
                        </a:rPr>
                        <a:t>Электрическое питание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100" dirty="0">
                          <a:latin typeface="Calibri"/>
                          <a:ea typeface="Calibri"/>
                          <a:cs typeface="Times New Roman"/>
                        </a:rPr>
                        <a:t>не требуется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27" name="Rectangle 3"/>
          <p:cNvSpPr>
            <a:spLocks noChangeArrowheads="1"/>
          </p:cNvSpPr>
          <p:nvPr/>
        </p:nvSpPr>
        <p:spPr bwMode="auto">
          <a:xfrm>
            <a:off x="3059832" y="3645024"/>
            <a:ext cx="3068597"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ru-RU" dirty="0" smtClean="0">
                <a:latin typeface="Calibri" pitchFamily="34" charset="0"/>
                <a:ea typeface="Calibri" pitchFamily="34" charset="0"/>
                <a:cs typeface="Times New Roman" pitchFamily="18" charset="0"/>
              </a:rPr>
              <a:t>Технические характеристики:</a:t>
            </a:r>
            <a:endParaRPr kumimoji="0" lang="ru-RU" sz="1800" b="0" i="0" u="none" strike="noStrike" cap="none" normalizeH="0" baseline="0" dirty="0" smtClean="0">
              <a:ln>
                <a:noFill/>
              </a:ln>
              <a:solidFill>
                <a:schemeClr val="tx1"/>
              </a:solidFill>
              <a:effectLst/>
              <a:latin typeface="Arial" pitchFamily="34" charset="0"/>
            </a:endParaRPr>
          </a:p>
        </p:txBody>
      </p:sp>
      <p:sp>
        <p:nvSpPr>
          <p:cNvPr id="10" name="Прямоугольник 9"/>
          <p:cNvSpPr/>
          <p:nvPr/>
        </p:nvSpPr>
        <p:spPr>
          <a:xfrm>
            <a:off x="4427984" y="2348880"/>
            <a:ext cx="3694088" cy="461665"/>
          </a:xfrm>
          <a:prstGeom prst="rect">
            <a:avLst/>
          </a:prstGeom>
        </p:spPr>
        <p:txBody>
          <a:bodyPr wrap="none">
            <a:spAutoFit/>
          </a:bodyPr>
          <a:lstStyle/>
          <a:p>
            <a:r>
              <a:rPr lang="ru-RU" sz="2400" dirty="0" err="1" smtClean="0"/>
              <a:t>Криодеструктор</a:t>
            </a:r>
            <a:r>
              <a:rPr lang="ru-RU" sz="2400" dirty="0" smtClean="0"/>
              <a:t> </a:t>
            </a:r>
            <a:r>
              <a:rPr lang="ru-RU" sz="2400" dirty="0" err="1" smtClean="0"/>
              <a:t>КриоИней</a:t>
            </a:r>
            <a:endParaRPr lang="ru-RU"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562074"/>
          </a:xfrm>
        </p:spPr>
        <p:txBody>
          <a:bodyPr>
            <a:normAutofit fontScale="90000"/>
          </a:bodyPr>
          <a:lstStyle/>
          <a:p>
            <a:r>
              <a:rPr lang="ru-RU" dirty="0" smtClean="0"/>
              <a:t>Виды </a:t>
            </a:r>
            <a:r>
              <a:rPr lang="ru-RU" dirty="0" err="1" smtClean="0"/>
              <a:t>криоаппаратов</a:t>
            </a:r>
            <a:r>
              <a:rPr lang="ru-RU" dirty="0" smtClean="0"/>
              <a:t> современных</a:t>
            </a:r>
            <a:endParaRPr lang="ru-RU" dirty="0"/>
          </a:p>
        </p:txBody>
      </p:sp>
      <p:pic>
        <p:nvPicPr>
          <p:cNvPr id="26626" name="Picture 2"/>
          <p:cNvPicPr>
            <a:picLocks noGrp="1" noChangeAspect="1" noChangeArrowheads="1"/>
          </p:cNvPicPr>
          <p:nvPr>
            <p:ph idx="1"/>
          </p:nvPr>
        </p:nvPicPr>
        <p:blipFill>
          <a:blip r:embed="rId3" cstate="print"/>
          <a:srcRect/>
          <a:stretch>
            <a:fillRect/>
          </a:stretch>
        </p:blipFill>
        <p:spPr bwMode="auto">
          <a:xfrm>
            <a:off x="179512" y="836712"/>
            <a:ext cx="2808312" cy="4968552"/>
          </a:xfrm>
          <a:prstGeom prst="rect">
            <a:avLst/>
          </a:prstGeom>
          <a:noFill/>
          <a:ln w="9525">
            <a:noFill/>
            <a:miter lim="800000"/>
            <a:headEnd/>
            <a:tailEnd/>
          </a:ln>
        </p:spPr>
      </p:pic>
      <p:sp>
        <p:nvSpPr>
          <p:cNvPr id="5" name="Rectangle 3"/>
          <p:cNvSpPr>
            <a:spLocks noChangeArrowheads="1"/>
          </p:cNvSpPr>
          <p:nvPr/>
        </p:nvSpPr>
        <p:spPr bwMode="auto">
          <a:xfrm>
            <a:off x="4572000" y="620688"/>
            <a:ext cx="3068597"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ru-RU" dirty="0" smtClean="0">
                <a:latin typeface="Calibri" pitchFamily="34" charset="0"/>
                <a:ea typeface="Calibri" pitchFamily="34" charset="0"/>
                <a:cs typeface="Times New Roman" pitchFamily="18" charset="0"/>
              </a:rPr>
              <a:t>Технические характеристики:</a:t>
            </a:r>
            <a:endParaRPr kumimoji="0" lang="ru-RU" sz="1800" b="0" i="0" u="none" strike="noStrike" cap="none" normalizeH="0" baseline="0" dirty="0" smtClean="0">
              <a:ln>
                <a:noFill/>
              </a:ln>
              <a:solidFill>
                <a:schemeClr val="tx1"/>
              </a:solidFill>
              <a:effectLst/>
              <a:latin typeface="Arial" pitchFamily="34" charset="0"/>
            </a:endParaRPr>
          </a:p>
        </p:txBody>
      </p:sp>
      <p:sp>
        <p:nvSpPr>
          <p:cNvPr id="6" name="Прямоугольник 5"/>
          <p:cNvSpPr/>
          <p:nvPr/>
        </p:nvSpPr>
        <p:spPr>
          <a:xfrm>
            <a:off x="3041576" y="980728"/>
            <a:ext cx="6102424" cy="5632311"/>
          </a:xfrm>
          <a:prstGeom prst="rect">
            <a:avLst/>
          </a:prstGeom>
        </p:spPr>
        <p:txBody>
          <a:bodyPr wrap="square">
            <a:spAutoFit/>
          </a:bodyPr>
          <a:lstStyle/>
          <a:p>
            <a:pPr algn="just"/>
            <a:r>
              <a:rPr lang="ru-RU" dirty="0" smtClean="0"/>
              <a:t>Насос для жидкого азота с вынесенным электродвигателем: рабочее давление до 15 бар (регулируется автоматически), подача 1,5 л/мин </a:t>
            </a:r>
          </a:p>
          <a:p>
            <a:pPr algn="just"/>
            <a:r>
              <a:rPr lang="ru-RU" dirty="0" smtClean="0"/>
              <a:t>Присоединительная трубка для </a:t>
            </a:r>
            <a:r>
              <a:rPr lang="ru-RU" dirty="0" err="1" smtClean="0"/>
              <a:t>криозондов</a:t>
            </a:r>
            <a:r>
              <a:rPr lang="ru-RU" dirty="0" smtClean="0"/>
              <a:t>: поворотная насадка с упругим металлическим уплотнением, контроль подключения зондов, тип BF, допускающий одновременное использование </a:t>
            </a:r>
            <a:r>
              <a:rPr lang="ru-RU" dirty="0" err="1" smtClean="0"/>
              <a:t>ВЧ-аппаратов</a:t>
            </a:r>
            <a:r>
              <a:rPr lang="ru-RU" dirty="0" smtClean="0"/>
              <a:t> </a:t>
            </a:r>
          </a:p>
          <a:p>
            <a:pPr algn="just"/>
            <a:r>
              <a:rPr lang="ru-RU" dirty="0" smtClean="0"/>
              <a:t>Нагрев: устройство для оттаивания горячим газом, установленное в линии подвода хладагента </a:t>
            </a:r>
          </a:p>
          <a:p>
            <a:pPr algn="just"/>
            <a:r>
              <a:rPr lang="ru-RU" dirty="0" smtClean="0"/>
              <a:t>Бак для жидкого азота: емкость 47 л, с вакуумной изоляцией </a:t>
            </a:r>
          </a:p>
          <a:p>
            <a:pPr algn="just"/>
            <a:r>
              <a:rPr lang="ru-RU" dirty="0" smtClean="0"/>
              <a:t>Измерение температуры: термоэлемент типа К, с гальванической развязкой каналов, 6 отдельных каналов для внешнего измерения температуры, тип BF </a:t>
            </a:r>
          </a:p>
          <a:p>
            <a:pPr algn="just"/>
            <a:r>
              <a:rPr lang="ru-RU" dirty="0" err="1" smtClean="0"/>
              <a:t>Криозонды</a:t>
            </a:r>
            <a:r>
              <a:rPr lang="ru-RU" dirty="0" smtClean="0"/>
              <a:t>: допускают </a:t>
            </a:r>
            <a:r>
              <a:rPr lang="ru-RU" dirty="0" err="1" smtClean="0"/>
              <a:t>автоклавирование</a:t>
            </a:r>
            <a:r>
              <a:rPr lang="ru-RU" dirty="0" smtClean="0"/>
              <a:t> при температуре до 134 град., вакуумная изоляция, </a:t>
            </a:r>
            <a:r>
              <a:rPr lang="ru-RU" dirty="0" err="1" smtClean="0"/>
              <a:t>диам</a:t>
            </a:r>
            <a:r>
              <a:rPr lang="ru-RU" dirty="0" smtClean="0"/>
              <a:t>. 3,2 мм, длина 220 мм, зона замораживания 30 мм </a:t>
            </a:r>
          </a:p>
          <a:p>
            <a:pPr algn="just"/>
            <a:r>
              <a:rPr lang="ru-RU" dirty="0" smtClean="0"/>
              <a:t>Размеры 550 мм - 550 мм - 1300 мм </a:t>
            </a:r>
          </a:p>
          <a:p>
            <a:pPr algn="just"/>
            <a:r>
              <a:rPr lang="ru-RU" dirty="0" smtClean="0"/>
              <a:t>Вес 90 кг </a:t>
            </a:r>
          </a:p>
          <a:p>
            <a:pPr algn="just"/>
            <a:r>
              <a:rPr lang="ru-RU" dirty="0" smtClean="0"/>
              <a:t>Напряжение питающей сети 110 В / 115 В / 230 В</a:t>
            </a:r>
            <a:endParaRPr lang="ru-RU" dirty="0"/>
          </a:p>
        </p:txBody>
      </p:sp>
      <p:sp>
        <p:nvSpPr>
          <p:cNvPr id="7" name="Прямоугольник 6"/>
          <p:cNvSpPr/>
          <p:nvPr/>
        </p:nvSpPr>
        <p:spPr>
          <a:xfrm>
            <a:off x="1187624" y="6093296"/>
            <a:ext cx="1080120" cy="461665"/>
          </a:xfrm>
          <a:prstGeom prst="rect">
            <a:avLst/>
          </a:prstGeom>
        </p:spPr>
        <p:txBody>
          <a:bodyPr wrap="square">
            <a:spAutoFit/>
          </a:bodyPr>
          <a:lstStyle/>
          <a:p>
            <a:r>
              <a:rPr lang="en-US" sz="2400" dirty="0" smtClean="0"/>
              <a:t>CRYO 6</a:t>
            </a:r>
            <a:endParaRPr lang="ru-RU"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562074"/>
          </a:xfrm>
        </p:spPr>
        <p:txBody>
          <a:bodyPr>
            <a:normAutofit fontScale="90000"/>
          </a:bodyPr>
          <a:lstStyle/>
          <a:p>
            <a:r>
              <a:rPr lang="ru-RU" dirty="0" smtClean="0"/>
              <a:t>Виды </a:t>
            </a:r>
            <a:r>
              <a:rPr lang="ru-RU" dirty="0" err="1" smtClean="0"/>
              <a:t>криоаппаратов</a:t>
            </a:r>
            <a:r>
              <a:rPr lang="ru-RU" dirty="0" smtClean="0"/>
              <a:t> современных</a:t>
            </a:r>
            <a:endParaRPr lang="ru-RU" dirty="0"/>
          </a:p>
        </p:txBody>
      </p:sp>
      <p:graphicFrame>
        <p:nvGraphicFramePr>
          <p:cNvPr id="12" name="Содержимое 11"/>
          <p:cNvGraphicFramePr>
            <a:graphicFrameLocks noGrp="1"/>
          </p:cNvGraphicFramePr>
          <p:nvPr>
            <p:ph idx="1"/>
          </p:nvPr>
        </p:nvGraphicFramePr>
        <p:xfrm>
          <a:off x="2699792" y="497625"/>
          <a:ext cx="5915024" cy="6099726"/>
        </p:xfrm>
        <a:graphic>
          <a:graphicData uri="http://schemas.openxmlformats.org/drawingml/2006/table">
            <a:tbl>
              <a:tblPr/>
              <a:tblGrid>
                <a:gridCol w="1586019"/>
                <a:gridCol w="1282060"/>
                <a:gridCol w="1282060"/>
                <a:gridCol w="1042629"/>
                <a:gridCol w="722256"/>
              </a:tblGrid>
              <a:tr h="332307">
                <a:tc rowSpan="2">
                  <a:txBody>
                    <a:bodyPr/>
                    <a:lstStyle/>
                    <a:p>
                      <a:pPr>
                        <a:spcAft>
                          <a:spcPts val="0"/>
                        </a:spcAft>
                      </a:pPr>
                      <a:r>
                        <a:rPr lang="ru-RU" sz="1400" dirty="0">
                          <a:latin typeface="Times New Roman"/>
                          <a:ea typeface="Times New Roman"/>
                          <a:cs typeface="Times New Roman"/>
                        </a:rPr>
                        <a:t>Наименование составной части             </a:t>
                      </a:r>
                      <a:endParaRPr lang="ru-RU"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spcAft>
                          <a:spcPts val="0"/>
                        </a:spcAft>
                      </a:pPr>
                      <a:r>
                        <a:rPr lang="ru-RU" sz="1400">
                          <a:latin typeface="Times New Roman"/>
                          <a:ea typeface="Times New Roman"/>
                          <a:cs typeface="Times New Roman"/>
                        </a:rPr>
                        <a:t>Габаритные размеры, мм, не более</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rowSpan="2">
                  <a:txBody>
                    <a:bodyPr/>
                    <a:lstStyle/>
                    <a:p>
                      <a:pPr>
                        <a:spcAft>
                          <a:spcPts val="0"/>
                        </a:spcAft>
                      </a:pPr>
                      <a:r>
                        <a:rPr lang="ru-RU" sz="1400">
                          <a:latin typeface="Times New Roman"/>
                          <a:ea typeface="Times New Roman"/>
                          <a:cs typeface="Times New Roman"/>
                        </a:rPr>
                        <a:t>Масса, кг</a:t>
                      </a:r>
                      <a:endParaRPr lang="ru-RU" sz="1200">
                        <a:latin typeface="Times New Roman"/>
                        <a:ea typeface="Times New Roman"/>
                        <a:cs typeface="Times New Roman"/>
                      </a:endParaRPr>
                    </a:p>
                    <a:p>
                      <a:pPr>
                        <a:spcAft>
                          <a:spcPts val="0"/>
                        </a:spcAft>
                      </a:pPr>
                      <a:r>
                        <a:rPr lang="ru-RU" sz="1400">
                          <a:latin typeface="Times New Roman"/>
                          <a:ea typeface="Times New Roman"/>
                          <a:cs typeface="Times New Roman"/>
                        </a:rPr>
                        <a:t>не более</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5996">
                <a:tc vMerge="1">
                  <a:txBody>
                    <a:bodyPr/>
                    <a:lstStyle/>
                    <a:p>
                      <a:endParaRPr lang="ru-RU"/>
                    </a:p>
                  </a:txBody>
                  <a:tcPr/>
                </a:tc>
                <a:tc>
                  <a:txBody>
                    <a:bodyPr/>
                    <a:lstStyle/>
                    <a:p>
                      <a:pPr>
                        <a:spcAft>
                          <a:spcPts val="0"/>
                        </a:spcAft>
                      </a:pPr>
                      <a:r>
                        <a:rPr lang="ru-RU" sz="1400">
                          <a:latin typeface="Times New Roman"/>
                          <a:ea typeface="Times New Roman"/>
                          <a:cs typeface="Times New Roman"/>
                        </a:rPr>
                        <a:t>длина</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a:latin typeface="Times New Roman"/>
                          <a:ea typeface="Times New Roman"/>
                          <a:cs typeface="Times New Roman"/>
                        </a:rPr>
                        <a:t>ширина</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a:latin typeface="Times New Roman"/>
                          <a:ea typeface="Times New Roman"/>
                          <a:cs typeface="Times New Roman"/>
                        </a:rPr>
                        <a:t>высота</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r>
              <a:tr h="888302">
                <a:tc>
                  <a:txBody>
                    <a:bodyPr/>
                    <a:lstStyle/>
                    <a:p>
                      <a:pPr>
                        <a:spcAft>
                          <a:spcPts val="0"/>
                        </a:spcAft>
                      </a:pPr>
                      <a:r>
                        <a:rPr lang="ru-RU" sz="1400">
                          <a:latin typeface="Times New Roman"/>
                          <a:ea typeface="Times New Roman"/>
                          <a:cs typeface="Times New Roman"/>
                        </a:rPr>
                        <a:t>Криоаппарат КРИО-01 «Еламед», </a:t>
                      </a:r>
                      <a:endParaRPr lang="ru-RU" sz="1200">
                        <a:latin typeface="Times New Roman"/>
                        <a:ea typeface="Times New Roman"/>
                        <a:cs typeface="Times New Roman"/>
                      </a:endParaRPr>
                    </a:p>
                    <a:p>
                      <a:pPr>
                        <a:spcAft>
                          <a:spcPts val="0"/>
                        </a:spcAft>
                      </a:pPr>
                      <a:r>
                        <a:rPr lang="ru-RU" sz="1400">
                          <a:latin typeface="Times New Roman"/>
                          <a:ea typeface="Times New Roman"/>
                          <a:cs typeface="Times New Roman"/>
                        </a:rPr>
                        <a:t>в том числе:</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dirty="0">
                        <a:latin typeface="Times New Roman"/>
                        <a:ea typeface="Times New Roman"/>
                        <a:cs typeface="Times New Roman"/>
                      </a:endParaRPr>
                    </a:p>
                    <a:p>
                      <a:pPr>
                        <a:spcAft>
                          <a:spcPts val="0"/>
                        </a:spcAft>
                      </a:pPr>
                      <a:r>
                        <a:rPr lang="en-US" sz="1400" dirty="0">
                          <a:latin typeface="Times New Roman"/>
                          <a:ea typeface="Times New Roman"/>
                          <a:cs typeface="Times New Roman"/>
                        </a:rPr>
                        <a:t>730</a:t>
                      </a:r>
                      <a:endParaRPr lang="ru-RU"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a:latin typeface="Times New Roman"/>
                        <a:ea typeface="Times New Roman"/>
                        <a:cs typeface="Times New Roman"/>
                      </a:endParaRPr>
                    </a:p>
                    <a:p>
                      <a:pPr>
                        <a:spcAft>
                          <a:spcPts val="0"/>
                        </a:spcAft>
                      </a:pPr>
                      <a:r>
                        <a:rPr lang="ru-RU" sz="1400">
                          <a:latin typeface="Times New Roman"/>
                          <a:ea typeface="Times New Roman"/>
                          <a:cs typeface="Times New Roman"/>
                        </a:rPr>
                        <a:t>480</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a:latin typeface="Times New Roman"/>
                        <a:ea typeface="Times New Roman"/>
                        <a:cs typeface="Times New Roman"/>
                      </a:endParaRPr>
                    </a:p>
                    <a:p>
                      <a:pPr>
                        <a:spcAft>
                          <a:spcPts val="0"/>
                        </a:spcAft>
                      </a:pPr>
                      <a:r>
                        <a:rPr lang="ru-RU" sz="1400">
                          <a:latin typeface="Times New Roman"/>
                          <a:ea typeface="Times New Roman"/>
                          <a:cs typeface="Times New Roman"/>
                        </a:rPr>
                        <a:t>1200</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a:latin typeface="Times New Roman"/>
                        <a:ea typeface="Times New Roman"/>
                        <a:cs typeface="Times New Roman"/>
                      </a:endParaRPr>
                    </a:p>
                    <a:p>
                      <a:pPr>
                        <a:spcAft>
                          <a:spcPts val="0"/>
                        </a:spcAft>
                      </a:pPr>
                      <a:r>
                        <a:rPr lang="ru-RU" sz="1400">
                          <a:latin typeface="Times New Roman"/>
                          <a:ea typeface="Times New Roman"/>
                          <a:cs typeface="Times New Roman"/>
                        </a:rPr>
                        <a:t>45</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4151">
                <a:tc>
                  <a:txBody>
                    <a:bodyPr/>
                    <a:lstStyle/>
                    <a:p>
                      <a:pPr>
                        <a:spcAft>
                          <a:spcPts val="0"/>
                        </a:spcAft>
                      </a:pPr>
                      <a:r>
                        <a:rPr lang="ru-RU" sz="1400">
                          <a:latin typeface="Times New Roman"/>
                          <a:ea typeface="Times New Roman"/>
                          <a:cs typeface="Times New Roman"/>
                        </a:rPr>
                        <a:t>блок криогенный</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dirty="0">
                        <a:latin typeface="Times New Roman"/>
                        <a:ea typeface="Times New Roman"/>
                        <a:cs typeface="Times New Roman"/>
                      </a:endParaRPr>
                    </a:p>
                    <a:p>
                      <a:pPr>
                        <a:spcAft>
                          <a:spcPts val="0"/>
                        </a:spcAft>
                      </a:pPr>
                      <a:r>
                        <a:rPr lang="en-US" sz="1400" dirty="0">
                          <a:latin typeface="Times New Roman"/>
                          <a:ea typeface="Times New Roman"/>
                          <a:cs typeface="Times New Roman"/>
                        </a:rPr>
                        <a:t>620</a:t>
                      </a:r>
                      <a:endParaRPr lang="ru-RU"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a:latin typeface="Times New Roman"/>
                        <a:ea typeface="Times New Roman"/>
                        <a:cs typeface="Times New Roman"/>
                      </a:endParaRPr>
                    </a:p>
                    <a:p>
                      <a:pPr>
                        <a:spcAft>
                          <a:spcPts val="0"/>
                        </a:spcAft>
                      </a:pPr>
                      <a:r>
                        <a:rPr lang="ru-RU" sz="1400">
                          <a:latin typeface="Times New Roman"/>
                          <a:ea typeface="Times New Roman"/>
                          <a:cs typeface="Times New Roman"/>
                        </a:rPr>
                        <a:t>170</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a:latin typeface="Times New Roman"/>
                        <a:ea typeface="Times New Roman"/>
                        <a:cs typeface="Times New Roman"/>
                      </a:endParaRPr>
                    </a:p>
                    <a:p>
                      <a:pPr>
                        <a:spcAft>
                          <a:spcPts val="0"/>
                        </a:spcAft>
                      </a:pPr>
                      <a:r>
                        <a:rPr lang="ru-RU" sz="1400">
                          <a:latin typeface="Times New Roman"/>
                          <a:ea typeface="Times New Roman"/>
                          <a:cs typeface="Times New Roman"/>
                        </a:rPr>
                        <a:t>140</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a:latin typeface="Times New Roman"/>
                        <a:ea typeface="Times New Roman"/>
                        <a:cs typeface="Times New Roman"/>
                      </a:endParaRPr>
                    </a:p>
                    <a:p>
                      <a:pPr>
                        <a:spcAft>
                          <a:spcPts val="0"/>
                        </a:spcAft>
                      </a:pPr>
                      <a:r>
                        <a:rPr lang="en-US" sz="1400">
                          <a:latin typeface="Times New Roman"/>
                          <a:ea typeface="Times New Roman"/>
                          <a:cs typeface="Times New Roman"/>
                        </a:rPr>
                        <a:t>1</a:t>
                      </a:r>
                      <a:r>
                        <a:rPr lang="ru-RU" sz="1400">
                          <a:latin typeface="Times New Roman"/>
                          <a:ea typeface="Times New Roman"/>
                          <a:cs typeface="Times New Roman"/>
                        </a:rPr>
                        <a:t>,4</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4151">
                <a:tc>
                  <a:txBody>
                    <a:bodyPr/>
                    <a:lstStyle/>
                    <a:p>
                      <a:pPr>
                        <a:spcAft>
                          <a:spcPts val="0"/>
                        </a:spcAft>
                      </a:pPr>
                      <a:r>
                        <a:rPr lang="ru-RU" sz="1400">
                          <a:latin typeface="Times New Roman"/>
                          <a:ea typeface="Times New Roman"/>
                          <a:cs typeface="Times New Roman"/>
                        </a:rPr>
                        <a:t>криотрубопровод </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a:latin typeface="Times New Roman"/>
                        <a:ea typeface="Times New Roman"/>
                        <a:cs typeface="Times New Roman"/>
                      </a:endParaRPr>
                    </a:p>
                    <a:p>
                      <a:pPr>
                        <a:spcAft>
                          <a:spcPts val="0"/>
                        </a:spcAft>
                      </a:pPr>
                      <a:r>
                        <a:rPr lang="ru-RU" sz="1400">
                          <a:latin typeface="Times New Roman"/>
                          <a:ea typeface="Times New Roman"/>
                          <a:cs typeface="Times New Roman"/>
                        </a:rPr>
                        <a:t>1500</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a:latin typeface="Times New Roman"/>
                        <a:ea typeface="Times New Roman"/>
                        <a:cs typeface="Times New Roman"/>
                      </a:endParaRPr>
                    </a:p>
                    <a:p>
                      <a:pPr>
                        <a:spcAft>
                          <a:spcPts val="0"/>
                        </a:spcAft>
                      </a:pPr>
                      <a:r>
                        <a:rPr lang="ru-RU" sz="1400">
                          <a:latin typeface="Times New Roman"/>
                          <a:ea typeface="Times New Roman"/>
                          <a:cs typeface="Times New Roman"/>
                        </a:rPr>
                        <a:t>45</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a:latin typeface="Times New Roman"/>
                        <a:ea typeface="Times New Roman"/>
                        <a:cs typeface="Times New Roman"/>
                      </a:endParaRPr>
                    </a:p>
                    <a:p>
                      <a:pPr>
                        <a:spcAft>
                          <a:spcPts val="0"/>
                        </a:spcAft>
                      </a:pPr>
                      <a:r>
                        <a:rPr lang="ru-RU" sz="1400">
                          <a:latin typeface="Times New Roman"/>
                          <a:ea typeface="Times New Roman"/>
                          <a:cs typeface="Times New Roman"/>
                        </a:rPr>
                        <a:t>45</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a:latin typeface="Times New Roman"/>
                        <a:ea typeface="Times New Roman"/>
                        <a:cs typeface="Times New Roman"/>
                      </a:endParaRPr>
                    </a:p>
                    <a:p>
                      <a:pPr>
                        <a:spcAft>
                          <a:spcPts val="0"/>
                        </a:spcAft>
                      </a:pPr>
                      <a:r>
                        <a:rPr lang="ru-RU" sz="1400">
                          <a:latin typeface="Times New Roman"/>
                          <a:ea typeface="Times New Roman"/>
                          <a:cs typeface="Times New Roman"/>
                        </a:rPr>
                        <a:t>1,7</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69128">
                <a:tc>
                  <a:txBody>
                    <a:bodyPr/>
                    <a:lstStyle/>
                    <a:p>
                      <a:pPr>
                        <a:spcAft>
                          <a:spcPts val="0"/>
                        </a:spcAft>
                      </a:pPr>
                      <a:r>
                        <a:rPr lang="ru-RU" sz="1400">
                          <a:latin typeface="Times New Roman"/>
                          <a:ea typeface="Times New Roman"/>
                          <a:cs typeface="Times New Roman"/>
                        </a:rPr>
                        <a:t>криоинструмент* общехирургический  с комплектом принадлежностей</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a:latin typeface="Times New Roman"/>
                        <a:ea typeface="Times New Roman"/>
                        <a:cs typeface="Times New Roman"/>
                      </a:endParaRPr>
                    </a:p>
                    <a:p>
                      <a:pPr>
                        <a:spcAft>
                          <a:spcPts val="0"/>
                        </a:spcAft>
                      </a:pPr>
                      <a:r>
                        <a:rPr lang="ru-RU" sz="1400">
                          <a:latin typeface="Times New Roman"/>
                          <a:ea typeface="Times New Roman"/>
                          <a:cs typeface="Times New Roman"/>
                        </a:rPr>
                        <a:t>220</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a:latin typeface="Times New Roman"/>
                        <a:ea typeface="Times New Roman"/>
                        <a:cs typeface="Times New Roman"/>
                      </a:endParaRPr>
                    </a:p>
                    <a:p>
                      <a:pPr>
                        <a:spcAft>
                          <a:spcPts val="0"/>
                        </a:spcAft>
                      </a:pPr>
                      <a:r>
                        <a:rPr lang="ru-RU" sz="1400">
                          <a:latin typeface="Times New Roman"/>
                          <a:ea typeface="Times New Roman"/>
                          <a:cs typeface="Times New Roman"/>
                        </a:rPr>
                        <a:t>диаметр рабочей части </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a:latin typeface="Times New Roman"/>
                        <a:ea typeface="Times New Roman"/>
                        <a:cs typeface="Times New Roman"/>
                      </a:endParaRPr>
                    </a:p>
                    <a:p>
                      <a:pPr>
                        <a:spcAft>
                          <a:spcPts val="0"/>
                        </a:spcAft>
                      </a:pPr>
                      <a:r>
                        <a:rPr lang="ru-RU" sz="1400">
                          <a:latin typeface="Times New Roman"/>
                          <a:ea typeface="Times New Roman"/>
                          <a:cs typeface="Times New Roman"/>
                        </a:rPr>
                        <a:t>диаметр стыковочного узла </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a:latin typeface="Times New Roman"/>
                        <a:ea typeface="Times New Roman"/>
                        <a:cs typeface="Times New Roman"/>
                      </a:endParaRPr>
                    </a:p>
                    <a:p>
                      <a:pPr>
                        <a:spcAft>
                          <a:spcPts val="0"/>
                        </a:spcAft>
                      </a:pPr>
                      <a:r>
                        <a:rPr lang="ru-RU" sz="1400">
                          <a:latin typeface="Times New Roman"/>
                          <a:ea typeface="Times New Roman"/>
                          <a:cs typeface="Times New Roman"/>
                        </a:rPr>
                        <a:t>0,18</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41858">
                <a:tc>
                  <a:txBody>
                    <a:bodyPr/>
                    <a:lstStyle/>
                    <a:p>
                      <a:pPr>
                        <a:spcAft>
                          <a:spcPts val="0"/>
                        </a:spcAft>
                      </a:pPr>
                      <a:r>
                        <a:rPr lang="ru-RU" sz="1400">
                          <a:latin typeface="Times New Roman"/>
                          <a:ea typeface="Times New Roman"/>
                          <a:cs typeface="Times New Roman"/>
                        </a:rPr>
                        <a:t>криоинструмент* для гинекологии с комплектом принадлежностей</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a:latin typeface="Times New Roman"/>
                        <a:ea typeface="Times New Roman"/>
                        <a:cs typeface="Times New Roman"/>
                      </a:endParaRPr>
                    </a:p>
                    <a:p>
                      <a:pPr>
                        <a:spcAft>
                          <a:spcPts val="0"/>
                        </a:spcAft>
                      </a:pPr>
                      <a:r>
                        <a:rPr lang="ru-RU" sz="1400">
                          <a:latin typeface="Times New Roman"/>
                          <a:ea typeface="Times New Roman"/>
                          <a:cs typeface="Times New Roman"/>
                        </a:rPr>
                        <a:t>280</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a:latin typeface="Times New Roman"/>
                        <a:ea typeface="Times New Roman"/>
                        <a:cs typeface="Times New Roman"/>
                      </a:endParaRPr>
                    </a:p>
                    <a:p>
                      <a:pPr>
                        <a:spcAft>
                          <a:spcPts val="0"/>
                        </a:spcAft>
                      </a:pPr>
                      <a:r>
                        <a:rPr lang="ru-RU" sz="1400">
                          <a:latin typeface="Times New Roman"/>
                          <a:ea typeface="Times New Roman"/>
                          <a:cs typeface="Times New Roman"/>
                        </a:rPr>
                        <a:t>диаметр рабочей части </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a:latin typeface="Times New Roman"/>
                        <a:ea typeface="Times New Roman"/>
                        <a:cs typeface="Times New Roman"/>
                      </a:endParaRPr>
                    </a:p>
                    <a:p>
                      <a:pPr>
                        <a:spcAft>
                          <a:spcPts val="0"/>
                        </a:spcAft>
                      </a:pPr>
                      <a:r>
                        <a:rPr lang="ru-RU" sz="1400">
                          <a:latin typeface="Times New Roman"/>
                          <a:ea typeface="Times New Roman"/>
                          <a:cs typeface="Times New Roman"/>
                        </a:rPr>
                        <a:t>диаметр стыковочного узла </a:t>
                      </a:r>
                      <a:endParaRPr lang="ru-RU"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dirty="0">
                        <a:latin typeface="Times New Roman"/>
                        <a:ea typeface="Times New Roman"/>
                        <a:cs typeface="Times New Roman"/>
                      </a:endParaRPr>
                    </a:p>
                    <a:p>
                      <a:pPr>
                        <a:spcAft>
                          <a:spcPts val="0"/>
                        </a:spcAft>
                      </a:pPr>
                      <a:r>
                        <a:rPr lang="ru-RU" sz="1400" dirty="0">
                          <a:latin typeface="Times New Roman"/>
                          <a:ea typeface="Times New Roman"/>
                          <a:cs typeface="Times New Roman"/>
                        </a:rPr>
                        <a:t>0,22</a:t>
                      </a:r>
                      <a:endParaRPr lang="ru-RU"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3833">
                <a:tc>
                  <a:txBody>
                    <a:bodyPr/>
                    <a:lstStyle/>
                    <a:p>
                      <a:pPr>
                        <a:spcAft>
                          <a:spcPts val="0"/>
                        </a:spcAft>
                      </a:pPr>
                      <a:r>
                        <a:rPr lang="ru-RU" sz="1400" dirty="0" err="1" smtClean="0">
                          <a:latin typeface="Times New Roman"/>
                          <a:ea typeface="Times New Roman"/>
                          <a:cs typeface="Times New Roman"/>
                        </a:rPr>
                        <a:t>Криоинструмент</a:t>
                      </a:r>
                      <a:r>
                        <a:rPr lang="ru-RU" sz="1400" baseline="0" dirty="0" smtClean="0">
                          <a:latin typeface="Times New Roman"/>
                          <a:ea typeface="Times New Roman"/>
                          <a:cs typeface="Times New Roman"/>
                        </a:rPr>
                        <a:t> </a:t>
                      </a:r>
                      <a:r>
                        <a:rPr lang="ru-RU" sz="1400" dirty="0" err="1" smtClean="0">
                          <a:latin typeface="Times New Roman"/>
                          <a:ea typeface="Times New Roman"/>
                          <a:cs typeface="Times New Roman"/>
                        </a:rPr>
                        <a:t>лапароскопический</a:t>
                      </a:r>
                      <a:r>
                        <a:rPr lang="ru-RU" sz="1400" dirty="0" smtClean="0">
                          <a:latin typeface="Times New Roman"/>
                          <a:ea typeface="Times New Roman"/>
                          <a:cs typeface="Times New Roman"/>
                        </a:rPr>
                        <a:t> </a:t>
                      </a:r>
                      <a:r>
                        <a:rPr lang="ru-RU" sz="1400" dirty="0">
                          <a:latin typeface="Times New Roman"/>
                          <a:ea typeface="Times New Roman"/>
                          <a:cs typeface="Times New Roman"/>
                        </a:rPr>
                        <a:t>с комплектом принадлежностей</a:t>
                      </a:r>
                      <a:endParaRPr lang="ru-RU"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dirty="0">
                        <a:latin typeface="Times New Roman"/>
                        <a:ea typeface="Times New Roman"/>
                        <a:cs typeface="Times New Roman"/>
                      </a:endParaRPr>
                    </a:p>
                    <a:p>
                      <a:pPr>
                        <a:spcAft>
                          <a:spcPts val="0"/>
                        </a:spcAft>
                      </a:pPr>
                      <a:r>
                        <a:rPr lang="ru-RU" sz="1400" dirty="0">
                          <a:latin typeface="Times New Roman"/>
                          <a:ea typeface="Times New Roman"/>
                          <a:cs typeface="Times New Roman"/>
                        </a:rPr>
                        <a:t>320</a:t>
                      </a:r>
                      <a:endParaRPr lang="ru-RU"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dirty="0">
                        <a:latin typeface="Times New Roman"/>
                        <a:ea typeface="Times New Roman"/>
                        <a:cs typeface="Times New Roman"/>
                      </a:endParaRPr>
                    </a:p>
                    <a:p>
                      <a:pPr>
                        <a:spcAft>
                          <a:spcPts val="0"/>
                        </a:spcAft>
                      </a:pPr>
                      <a:r>
                        <a:rPr lang="ru-RU" sz="1400" dirty="0">
                          <a:latin typeface="Times New Roman"/>
                          <a:ea typeface="Times New Roman"/>
                          <a:cs typeface="Times New Roman"/>
                        </a:rPr>
                        <a:t>диаметр рабочей части </a:t>
                      </a:r>
                      <a:endParaRPr lang="ru-RU"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dirty="0">
                        <a:latin typeface="Times New Roman"/>
                        <a:ea typeface="Times New Roman"/>
                        <a:cs typeface="Times New Roman"/>
                      </a:endParaRPr>
                    </a:p>
                    <a:p>
                      <a:pPr>
                        <a:spcAft>
                          <a:spcPts val="0"/>
                        </a:spcAft>
                      </a:pPr>
                      <a:r>
                        <a:rPr lang="ru-RU" sz="1400" dirty="0">
                          <a:latin typeface="Times New Roman"/>
                          <a:ea typeface="Times New Roman"/>
                          <a:cs typeface="Times New Roman"/>
                        </a:rPr>
                        <a:t>диаметр стыковочного узла </a:t>
                      </a:r>
                      <a:endParaRPr lang="ru-RU"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400" dirty="0">
                        <a:latin typeface="Times New Roman"/>
                        <a:ea typeface="Times New Roman"/>
                        <a:cs typeface="Times New Roman"/>
                      </a:endParaRPr>
                    </a:p>
                    <a:p>
                      <a:pPr>
                        <a:spcAft>
                          <a:spcPts val="0"/>
                        </a:spcAft>
                      </a:pPr>
                      <a:r>
                        <a:rPr lang="ru-RU" sz="1400" dirty="0">
                          <a:latin typeface="Times New Roman"/>
                          <a:ea typeface="Times New Roman"/>
                          <a:cs typeface="Times New Roman"/>
                        </a:rPr>
                        <a:t>0,2</a:t>
                      </a:r>
                      <a:endParaRPr lang="ru-RU"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9" name="Рисунок 8" descr="74rrbw"/>
          <p:cNvPicPr/>
          <p:nvPr/>
        </p:nvPicPr>
        <p:blipFill>
          <a:blip r:embed="rId3" cstate="print"/>
          <a:srcRect/>
          <a:stretch>
            <a:fillRect/>
          </a:stretch>
        </p:blipFill>
        <p:spPr bwMode="auto">
          <a:xfrm>
            <a:off x="323528" y="548680"/>
            <a:ext cx="2160624" cy="2952328"/>
          </a:xfrm>
          <a:prstGeom prst="rect">
            <a:avLst/>
          </a:prstGeom>
          <a:noFill/>
          <a:ln w="9525">
            <a:noFill/>
            <a:miter lim="800000"/>
            <a:headEnd/>
            <a:tailEnd/>
          </a:ln>
        </p:spPr>
      </p:pic>
      <p:pic>
        <p:nvPicPr>
          <p:cNvPr id="10" name="Рисунок 9" descr="027rrbw"/>
          <p:cNvPicPr/>
          <p:nvPr/>
        </p:nvPicPr>
        <p:blipFill>
          <a:blip r:embed="rId4" cstate="print"/>
          <a:srcRect/>
          <a:stretch>
            <a:fillRect/>
          </a:stretch>
        </p:blipFill>
        <p:spPr bwMode="auto">
          <a:xfrm>
            <a:off x="323528" y="3501008"/>
            <a:ext cx="2160240" cy="2952328"/>
          </a:xfrm>
          <a:prstGeom prst="rect">
            <a:avLst/>
          </a:prstGeom>
          <a:noFill/>
          <a:ln w="9525">
            <a:noFill/>
            <a:miter lim="800000"/>
            <a:headEnd/>
            <a:tailEnd/>
          </a:ln>
        </p:spPr>
      </p:pic>
      <p:sp>
        <p:nvSpPr>
          <p:cNvPr id="13" name="Прямоугольник 12"/>
          <p:cNvSpPr/>
          <p:nvPr/>
        </p:nvSpPr>
        <p:spPr>
          <a:xfrm>
            <a:off x="683568" y="6488668"/>
            <a:ext cx="1032655" cy="369332"/>
          </a:xfrm>
          <a:prstGeom prst="rect">
            <a:avLst/>
          </a:prstGeom>
        </p:spPr>
        <p:txBody>
          <a:bodyPr wrap="none">
            <a:spAutoFit/>
          </a:bodyPr>
          <a:lstStyle/>
          <a:p>
            <a:r>
              <a:rPr lang="ru-RU" dirty="0" smtClean="0"/>
              <a:t>КРИО-01</a:t>
            </a:r>
            <a:endParaRPr lang="ru-RU"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1134</TotalTime>
  <Words>2824</Words>
  <Application>Microsoft Office PowerPoint</Application>
  <PresentationFormat>Экран (4:3)</PresentationFormat>
  <Paragraphs>408</Paragraphs>
  <Slides>55</Slides>
  <Notes>24</Notes>
  <HiddenSlides>0</HiddenSlides>
  <MMClips>0</MMClips>
  <ScaleCrop>false</ScaleCrop>
  <HeadingPairs>
    <vt:vector size="6" baseType="variant">
      <vt:variant>
        <vt:lpstr>Тема</vt:lpstr>
      </vt:variant>
      <vt:variant>
        <vt:i4>1</vt:i4>
      </vt:variant>
      <vt:variant>
        <vt:lpstr>Внедренные серверы OLE</vt:lpstr>
      </vt:variant>
      <vt:variant>
        <vt:i4>3</vt:i4>
      </vt:variant>
      <vt:variant>
        <vt:lpstr>Заголовки слайдов</vt:lpstr>
      </vt:variant>
      <vt:variant>
        <vt:i4>55</vt:i4>
      </vt:variant>
    </vt:vector>
  </HeadingPairs>
  <TitlesOfParts>
    <vt:vector size="59" baseType="lpstr">
      <vt:lpstr>Тема Office</vt:lpstr>
      <vt:lpstr>Photo Editor Photo</vt:lpstr>
      <vt:lpstr>Equation</vt:lpstr>
      <vt:lpstr>Презентация</vt:lpstr>
      <vt:lpstr>Презентация PowerPoint</vt:lpstr>
      <vt:lpstr>Презентация PowerPoint</vt:lpstr>
      <vt:lpstr>Презентация PowerPoint</vt:lpstr>
      <vt:lpstr>Презентация PowerPoint</vt:lpstr>
      <vt:lpstr>Типы и виды источников холода в медицине.</vt:lpstr>
      <vt:lpstr>Возможные заболевания при межпланетных перелётов.</vt:lpstr>
      <vt:lpstr>Виды криоаппаратов современных</vt:lpstr>
      <vt:lpstr>Виды криоаппаратов современных</vt:lpstr>
      <vt:lpstr>Виды криоаппаратов современных</vt:lpstr>
      <vt:lpstr>Презентация PowerPoint</vt:lpstr>
      <vt:lpstr>Криоаппарат КРИО-01 «Еламед». Области применения.</vt:lpstr>
      <vt:lpstr>Аппарат  обеспечивает проведение следующих локальных воздействий на биологическую ткань при задании режимов работы:</vt:lpstr>
      <vt:lpstr>Блок-схема криодеструктора.</vt:lpstr>
      <vt:lpstr>Структурная схема каналов управления криоаппарата.</vt:lpstr>
      <vt:lpstr>Постановка задачи.</vt:lpstr>
      <vt:lpstr>Общее уравнение биотепла.</vt:lpstr>
      <vt:lpstr>Виды решений.</vt:lpstr>
      <vt:lpstr>Определение зоны некроза.</vt:lpstr>
      <vt:lpstr>ФОРМИРОВАНИЕ ЗОНЫ ЗАМОРАЖИВАНИЯ   В ТКАНИ ЗАВИСИМОСТИ  ОТ  СКОРОСТИ  И  ТЕМПЕРАТУРЫ  ПРОЦЕССА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Опухоль в области бронха</vt:lpstr>
      <vt:lpstr>Презентация PowerPoint</vt:lpstr>
      <vt:lpstr>Презентация PowerPoint</vt:lpstr>
      <vt:lpstr>Презентация PowerPoint</vt:lpstr>
      <vt:lpstr>Презентация PowerPoint</vt:lpstr>
      <vt:lpstr>Эффективная теплопроводность</vt:lpstr>
      <vt:lpstr>Эффективная теплопроводность</vt:lpstr>
      <vt:lpstr>Структурную модель и метод расчёта биоткани  in vitro</vt:lpstr>
      <vt:lpstr>Структурную модель и метод расчёта биоткани  in vitro</vt:lpstr>
      <vt:lpstr>Структурную модель и метод расчёта биоткани  in vitro</vt:lpstr>
      <vt:lpstr>Структурную модель и метод расчёта биоткани  in vitro</vt:lpstr>
      <vt:lpstr>Структурную модель и метод расчёта биоткани  in vitro</vt:lpstr>
      <vt:lpstr>Структурную модель и метод расчёта биоткани  in vitro</vt:lpstr>
      <vt:lpstr>Адекватность модели.</vt:lpstr>
      <vt:lpstr>Адекватность модели.</vt:lpstr>
      <vt:lpstr>Адекватность модели.</vt:lpstr>
      <vt:lpstr>Адекватность модели.</vt:lpstr>
      <vt:lpstr>Презентация PowerPoint</vt:lpstr>
      <vt:lpstr>Презентация PowerPoint</vt:lpstr>
      <vt:lpstr>Презентация PowerPoint</vt:lpstr>
      <vt:lpstr>Презентация PowerPoint</vt:lpstr>
      <vt:lpstr>Презентация PowerPoint</vt:lpstr>
      <vt:lpstr>Планирование криооперации в программе comsol 3.5</vt:lpstr>
      <vt:lpstr>Планирование криооперации в программе comsol 3.5</vt:lpstr>
      <vt:lpstr>Планирование криооперации в программе comsol 3.5</vt:lpstr>
      <vt:lpstr>Технология</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Admin</cp:lastModifiedBy>
  <cp:revision>307</cp:revision>
  <dcterms:modified xsi:type="dcterms:W3CDTF">2021-05-06T19:42:52Z</dcterms:modified>
</cp:coreProperties>
</file>