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2" r:id="rId2"/>
    <p:sldId id="320" r:id="rId3"/>
    <p:sldId id="31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54" autoAdjust="0"/>
  </p:normalViewPr>
  <p:slideViewPr>
    <p:cSldViewPr snapToGrid="0">
      <p:cViewPr varScale="1">
        <p:scale>
          <a:sx n="55" d="100"/>
          <a:sy n="55" d="100"/>
        </p:scale>
        <p:origin x="2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27F5C-ABE5-4A82-A1EE-8C273174C455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198D7-5DF2-4859-86AD-2C288F28DC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60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69805-FB25-4D72-A0B6-E510177EB95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12EB5B-B789-4AD2-B69C-38475166F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C78AD2-2638-465B-A115-F233CFB35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CAC4FD-A62F-47AE-83C6-3F94142E9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832F-3C70-49DB-AAA0-E5586BCBBC97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B2FE18-2976-4F69-BBCA-CB4B8EB3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3F04C2-3B40-4AEC-B120-F3F44516B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2374-8985-4B24-AE8C-0B663958DE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27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83033B-FD6C-4820-907A-4CBA8C61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2DD8312-40C0-4A2D-AACB-D86177506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CAFA32-62A4-47BB-9824-9F4303DF6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832F-3C70-49DB-AAA0-E5586BCBBC97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2296E5-6F49-4FE3-AE4D-9695F107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59757A-13BF-49BF-A728-3CDA5C9FD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2374-8985-4B24-AE8C-0B663958DE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0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A6175AC-947F-4085-9B38-6B75EC119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6D43C7E-6212-4BB3-9C58-7F4E14FDA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1EE0B5-42C5-4B18-B9E7-C24355478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832F-3C70-49DB-AAA0-E5586BCBBC97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9C8B9F-067A-4B3A-9DC8-49CCE48DE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8ABDDF-1372-401E-A297-C6389C566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2374-8985-4B24-AE8C-0B663958DE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39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8B2836-4C7F-42FC-8792-F7AE1FB8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FF3C6D-7C27-4512-B0E7-FE745F3C7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020DEF-DFA8-43AB-995B-9A9E7EAA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832F-3C70-49DB-AAA0-E5586BCBBC97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307436-EFAC-4A7D-B61C-728C38B27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9544C8-5516-4206-8CB8-9A1109913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2374-8985-4B24-AE8C-0B663958DE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06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C739BB-525D-42B8-A0A3-5C5F1A67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65FFA70-81AF-42CC-8D8E-93F97EC56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6CB36A-CE32-4DB8-A58F-8407AE324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832F-3C70-49DB-AAA0-E5586BCBBC97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318ABC-3C10-46D8-AA4E-1984C27B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627876-1BEF-4025-882C-E1F98193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2374-8985-4B24-AE8C-0B663958DE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9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B80E6A-E052-494E-941A-A3FAF29A4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22C79F-523B-4FCD-8FFB-0C92D028E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975D437-6381-48B9-BC14-BBFE74E31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E031957-86BE-4CF6-BE8B-E4C1785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832F-3C70-49DB-AAA0-E5586BCBBC97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7895843-D51C-415E-9701-5CEDBB2BF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183E35A-366C-4296-8C83-180C7444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2374-8985-4B24-AE8C-0B663958DE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25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7C66D6-7B20-4278-9F6A-D08C13AC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311669-45A7-4FB7-9AE3-9596E73D1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3AD7C9C-9D5A-4152-93DD-7BC616849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4FF4860-D239-4D44-AE58-A424D0437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76511D7-FF1F-4A58-A125-16EADAB568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80BA261-FDDD-41BE-B6CC-555070895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832F-3C70-49DB-AAA0-E5586BCBBC97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61DE925-94B1-4CF8-90C6-3B82777F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A6B1756-8BF6-4352-8949-A85D223D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2374-8985-4B24-AE8C-0B663958DE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50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2A8247-E841-4098-8471-355127EA7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9B263C3-AD98-469B-A34E-F7C967593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832F-3C70-49DB-AAA0-E5586BCBBC97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2634D54-2877-4D6B-B9B7-75F2DE5D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29FB864-8D14-4CF2-8DE1-2CA91D7A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2374-8985-4B24-AE8C-0B663958DE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76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422998A-C59F-4495-AB53-F80BC95F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832F-3C70-49DB-AAA0-E5586BCBBC97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E1FF66A-07E6-4DA6-833B-F88C3A95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ADD7B0B-41D5-4310-A68E-A959BB21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2374-8985-4B24-AE8C-0B663958DE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151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6B7674-B59E-4E70-963D-18CA810A8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F4EF82-ABFB-4549-BCFD-E7C7303B7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9A7A1CB-0E55-4E2A-B2BF-9D6C44D5B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E82576-CED7-4924-896C-89570D22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832F-3C70-49DB-AAA0-E5586BCBBC97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91D864-E58F-49CB-BE7B-3B95D80C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62FDBD-B9D7-46EA-BEE1-A1107C49C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2374-8985-4B24-AE8C-0B663958DE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38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EBBA8A-5862-4482-9BDF-42C575F21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6DDFBFD-9EFD-47B5-AF87-74F14E9594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B25B3C0-A42A-4F42-ADCC-0B57C58E6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60DA373-064E-4F5F-90F1-1340488D3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832F-3C70-49DB-AAA0-E5586BCBBC97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DCFF4A-4749-46C2-BE61-DCEA3563C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5E83239-0EEC-4DCE-BE4A-D287DFC7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2374-8985-4B24-AE8C-0B663958DE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56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1AE2EBF-31A6-47FE-8700-F7B3FACAA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14CA013-80AC-4616-A955-E77E1BE7A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F917D7-1FC5-4618-8B8E-8247ECE51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5832F-3C70-49DB-AAA0-E5586BCBBC97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B4E8E0-65DF-4101-B559-72B53DBD3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CF7F30-DBCE-4BFF-8BB5-E196CBE5B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02374-8985-4B24-AE8C-0B663958DE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138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e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2.emf"/><Relationship Id="rId21" Type="http://schemas.openxmlformats.org/officeDocument/2006/relationships/image" Target="../media/image11.emf"/><Relationship Id="rId7" Type="http://schemas.openxmlformats.org/officeDocument/2006/relationships/image" Target="../media/image4.e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4">
            <a:extLst>
              <a:ext uri="{FF2B5EF4-FFF2-40B4-BE49-F238E27FC236}">
                <a16:creationId xmlns:a16="http://schemas.microsoft.com/office/drawing/2014/main" id="{107AACD9-6FE1-42A9-BBB5-F1D535FD7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28" y="1"/>
            <a:ext cx="6868596" cy="638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1A4B-E62A-4F8E-837E-E9B10A41F2CC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212BFF9-B79C-41EB-96FE-3DB4C31FA6F1}"/>
              </a:ext>
            </a:extLst>
          </p:cNvPr>
          <p:cNvSpPr/>
          <p:nvPr/>
        </p:nvSpPr>
        <p:spPr>
          <a:xfrm>
            <a:off x="503245" y="164451"/>
            <a:ext cx="43011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Supplement Fig.1 </a:t>
            </a:r>
            <a:r>
              <a:rPr lang="en-US" altLang="zh-CN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ABCC5 adenovirus map</a:t>
            </a:r>
            <a:endParaRPr lang="zh-CN" alt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6882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DAED752-CCE3-47E8-8CA9-095A77D2F087}"/>
              </a:ext>
            </a:extLst>
          </p:cNvPr>
          <p:cNvSpPr/>
          <p:nvPr/>
        </p:nvSpPr>
        <p:spPr>
          <a:xfrm>
            <a:off x="461946" y="53287"/>
            <a:ext cx="9972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Supplement </a:t>
            </a:r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Fig.2 </a:t>
            </a:r>
            <a:r>
              <a:rPr lang="en-US" altLang="zh-CN" sz="1800" b="1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Expression of ABC transporters mRNA in MCF-7 and MCF-7ADR cell lines</a:t>
            </a:r>
            <a:endParaRPr lang="zh-CN" altLang="zh-CN" sz="1800" kern="1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α-tubulin was used for normalizing of cDNA sample. Results are given as mean ± SD from three separate experiments *</a:t>
            </a:r>
            <a:r>
              <a:rPr lang="en-US" altLang="zh-CN" sz="1800" i="1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&lt;0.05.</a:t>
            </a:r>
            <a:endParaRPr lang="zh-CN" altLang="zh-CN" sz="1800" kern="1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A076CFCF-D515-42F5-B540-DA9A18BCF30A}"/>
              </a:ext>
            </a:extLst>
          </p:cNvPr>
          <p:cNvGrpSpPr/>
          <p:nvPr/>
        </p:nvGrpSpPr>
        <p:grpSpPr>
          <a:xfrm>
            <a:off x="2595444" y="1397832"/>
            <a:ext cx="7001112" cy="4379545"/>
            <a:chOff x="1592008" y="1493388"/>
            <a:chExt cx="5049383" cy="3278361"/>
          </a:xfrm>
        </p:grpSpPr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CFAC80E0-E1F1-4835-B309-1B4A17922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4876" y="4062413"/>
              <a:ext cx="138113" cy="269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BB618BBD-5B90-47BF-9431-A7D4D1316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4876" y="4062413"/>
              <a:ext cx="136525" cy="263525"/>
            </a:xfrm>
            <a:custGeom>
              <a:avLst/>
              <a:gdLst>
                <a:gd name="T0" fmla="*/ 0 w 83"/>
                <a:gd name="T1" fmla="*/ 162 h 162"/>
                <a:gd name="T2" fmla="*/ 0 w 83"/>
                <a:gd name="T3" fmla="*/ 162 h 162"/>
                <a:gd name="T4" fmla="*/ 0 w 83"/>
                <a:gd name="T5" fmla="*/ 0 h 162"/>
                <a:gd name="T6" fmla="*/ 83 w 83"/>
                <a:gd name="T7" fmla="*/ 0 h 162"/>
                <a:gd name="T8" fmla="*/ 83 w 83"/>
                <a:gd name="T9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62">
                  <a:moveTo>
                    <a:pt x="0" y="162"/>
                  </a:moveTo>
                  <a:lnTo>
                    <a:pt x="0" y="16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6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C49D8BBF-5A0B-433C-A944-11056D7E4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801" y="4033838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7ED25F49-EE52-4695-80A4-B5439389C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4726" y="4033838"/>
              <a:ext cx="0" cy="28575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0DF672C8-E102-497D-A2E8-B7B73E316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7626" y="2921000"/>
              <a:ext cx="136525" cy="1411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83891134-C97E-41E1-A8CB-4B136E9AA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7626" y="2921000"/>
              <a:ext cx="134938" cy="1404937"/>
            </a:xfrm>
            <a:custGeom>
              <a:avLst/>
              <a:gdLst>
                <a:gd name="T0" fmla="*/ 0 w 83"/>
                <a:gd name="T1" fmla="*/ 861 h 861"/>
                <a:gd name="T2" fmla="*/ 0 w 83"/>
                <a:gd name="T3" fmla="*/ 861 h 861"/>
                <a:gd name="T4" fmla="*/ 0 w 83"/>
                <a:gd name="T5" fmla="*/ 0 h 861"/>
                <a:gd name="T6" fmla="*/ 83 w 83"/>
                <a:gd name="T7" fmla="*/ 0 h 861"/>
                <a:gd name="T8" fmla="*/ 83 w 83"/>
                <a:gd name="T9" fmla="*/ 861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61">
                  <a:moveTo>
                    <a:pt x="0" y="861"/>
                  </a:moveTo>
                  <a:lnTo>
                    <a:pt x="0" y="861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86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7E833B6F-FA33-436D-9BB0-BBDB42511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0963" y="2784475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04EA16FF-5EBC-4BAB-A70D-CE2C6E5659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5888" y="2784475"/>
              <a:ext cx="0" cy="136525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1438C406-38AD-4D68-A117-609F3C7B8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8788" y="4116388"/>
              <a:ext cx="136525" cy="21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ABD97A67-4E29-45E4-B469-23364BF48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8788" y="4116388"/>
              <a:ext cx="134938" cy="209550"/>
            </a:xfrm>
            <a:custGeom>
              <a:avLst/>
              <a:gdLst>
                <a:gd name="T0" fmla="*/ 0 w 83"/>
                <a:gd name="T1" fmla="*/ 129 h 129"/>
                <a:gd name="T2" fmla="*/ 0 w 83"/>
                <a:gd name="T3" fmla="*/ 129 h 129"/>
                <a:gd name="T4" fmla="*/ 0 w 83"/>
                <a:gd name="T5" fmla="*/ 0 h 129"/>
                <a:gd name="T6" fmla="*/ 83 w 83"/>
                <a:gd name="T7" fmla="*/ 0 h 129"/>
                <a:gd name="T8" fmla="*/ 83 w 83"/>
                <a:gd name="T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9">
                  <a:moveTo>
                    <a:pt x="0" y="129"/>
                  </a:moveTo>
                  <a:lnTo>
                    <a:pt x="0" y="129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2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BAA55405-7E58-4008-8897-330A5A79D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3713" y="4062413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Line 18">
              <a:extLst>
                <a:ext uri="{FF2B5EF4-FFF2-40B4-BE49-F238E27FC236}">
                  <a16:creationId xmlns:a16="http://schemas.microsoft.com/office/drawing/2014/main" id="{163A5D94-4510-415B-ACEA-3BD928A2AA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7051" y="4062413"/>
              <a:ext cx="0" cy="53975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C8BEE277-E5E6-40AF-817C-0596F1E68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9951" y="4116388"/>
              <a:ext cx="138113" cy="21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1B33A34D-1FBE-4E27-9CCF-835F2A45E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9951" y="4116388"/>
              <a:ext cx="136525" cy="209550"/>
            </a:xfrm>
            <a:custGeom>
              <a:avLst/>
              <a:gdLst>
                <a:gd name="T0" fmla="*/ 0 w 83"/>
                <a:gd name="T1" fmla="*/ 129 h 129"/>
                <a:gd name="T2" fmla="*/ 0 w 83"/>
                <a:gd name="T3" fmla="*/ 129 h 129"/>
                <a:gd name="T4" fmla="*/ 0 w 83"/>
                <a:gd name="T5" fmla="*/ 0 h 129"/>
                <a:gd name="T6" fmla="*/ 83 w 83"/>
                <a:gd name="T7" fmla="*/ 0 h 129"/>
                <a:gd name="T8" fmla="*/ 83 w 83"/>
                <a:gd name="T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9">
                  <a:moveTo>
                    <a:pt x="0" y="129"/>
                  </a:moveTo>
                  <a:lnTo>
                    <a:pt x="0" y="129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2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DAB23553-54B5-4DD7-A680-A054A59FE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4876" y="4033838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22">
              <a:extLst>
                <a:ext uri="{FF2B5EF4-FFF2-40B4-BE49-F238E27FC236}">
                  <a16:creationId xmlns:a16="http://schemas.microsoft.com/office/drawing/2014/main" id="{D9DFE8FE-1D86-43C9-82C2-EE6CC2B608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8213" y="4033838"/>
              <a:ext cx="0" cy="8255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4754F58B-D8BB-4550-9950-A42963680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1113" y="4122738"/>
              <a:ext cx="138113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FB29716D-CAE7-4994-B62B-845B7B1BD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113" y="4122738"/>
              <a:ext cx="136525" cy="203200"/>
            </a:xfrm>
            <a:custGeom>
              <a:avLst/>
              <a:gdLst>
                <a:gd name="T0" fmla="*/ 0 w 83"/>
                <a:gd name="T1" fmla="*/ 125 h 125"/>
                <a:gd name="T2" fmla="*/ 0 w 83"/>
                <a:gd name="T3" fmla="*/ 125 h 125"/>
                <a:gd name="T4" fmla="*/ 0 w 83"/>
                <a:gd name="T5" fmla="*/ 0 h 125"/>
                <a:gd name="T6" fmla="*/ 83 w 83"/>
                <a:gd name="T7" fmla="*/ 0 h 125"/>
                <a:gd name="T8" fmla="*/ 83 w 83"/>
                <a:gd name="T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5">
                  <a:moveTo>
                    <a:pt x="0" y="125"/>
                  </a:moveTo>
                  <a:lnTo>
                    <a:pt x="0" y="125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2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9D2F5A77-4EE8-40F1-AA52-90ED9B0E5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038" y="4081463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26">
              <a:extLst>
                <a:ext uri="{FF2B5EF4-FFF2-40B4-BE49-F238E27FC236}">
                  <a16:creationId xmlns:a16="http://schemas.microsoft.com/office/drawing/2014/main" id="{E13C5672-6659-4E00-A61D-1C33EDE5BD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0963" y="4081463"/>
              <a:ext cx="0" cy="41275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FA55C1A8-DAA5-49F8-A738-C94B16CD4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863" y="4225925"/>
              <a:ext cx="136525" cy="106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BEA30BC6-A179-43FF-8EF7-E74FC0FF3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3863" y="4225925"/>
              <a:ext cx="134938" cy="100012"/>
            </a:xfrm>
            <a:custGeom>
              <a:avLst/>
              <a:gdLst>
                <a:gd name="T0" fmla="*/ 0 w 83"/>
                <a:gd name="T1" fmla="*/ 62 h 62"/>
                <a:gd name="T2" fmla="*/ 0 w 83"/>
                <a:gd name="T3" fmla="*/ 62 h 62"/>
                <a:gd name="T4" fmla="*/ 0 w 83"/>
                <a:gd name="T5" fmla="*/ 0 h 62"/>
                <a:gd name="T6" fmla="*/ 83 w 83"/>
                <a:gd name="T7" fmla="*/ 0 h 62"/>
                <a:gd name="T8" fmla="*/ 83 w 83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62">
                  <a:moveTo>
                    <a:pt x="0" y="62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6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EEB99175-06BD-4F8B-8DAC-71540D59E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201" y="4205288"/>
              <a:ext cx="69850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31E6601B-D906-47D7-B498-C31720EC5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2126" y="4205288"/>
              <a:ext cx="0" cy="20637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Rectangle 31">
              <a:extLst>
                <a:ext uri="{FF2B5EF4-FFF2-40B4-BE49-F238E27FC236}">
                  <a16:creationId xmlns:a16="http://schemas.microsoft.com/office/drawing/2014/main" id="{DB9716FE-7B0E-4544-9A15-1ADE92639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026" y="4278313"/>
              <a:ext cx="136525" cy="53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515D1830-5AAA-40D6-91EE-6A42BF4BB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5026" y="4278313"/>
              <a:ext cx="134938" cy="47625"/>
            </a:xfrm>
            <a:custGeom>
              <a:avLst/>
              <a:gdLst>
                <a:gd name="T0" fmla="*/ 0 w 83"/>
                <a:gd name="T1" fmla="*/ 29 h 29"/>
                <a:gd name="T2" fmla="*/ 0 w 83"/>
                <a:gd name="T3" fmla="*/ 29 h 29"/>
                <a:gd name="T4" fmla="*/ 0 w 83"/>
                <a:gd name="T5" fmla="*/ 0 h 29"/>
                <a:gd name="T6" fmla="*/ 83 w 83"/>
                <a:gd name="T7" fmla="*/ 0 h 29"/>
                <a:gd name="T8" fmla="*/ 83 w 83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9">
                  <a:moveTo>
                    <a:pt x="0" y="29"/>
                  </a:moveTo>
                  <a:lnTo>
                    <a:pt x="0" y="29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2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D460BEAD-B5D6-45AC-9121-3A3C95F3C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951" y="4265613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Line 34">
              <a:extLst>
                <a:ext uri="{FF2B5EF4-FFF2-40B4-BE49-F238E27FC236}">
                  <a16:creationId xmlns:a16="http://schemas.microsoft.com/office/drawing/2014/main" id="{AB799735-BE4F-4156-BE72-03F072E59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3288" y="4265613"/>
              <a:ext cx="0" cy="1270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Rectangle 35">
              <a:extLst>
                <a:ext uri="{FF2B5EF4-FFF2-40B4-BE49-F238E27FC236}">
                  <a16:creationId xmlns:a16="http://schemas.microsoft.com/office/drawing/2014/main" id="{48827F60-E4D8-42A2-BFBC-A40072F4A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188" y="4278313"/>
              <a:ext cx="138113" cy="53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EA23EEEF-BB99-460E-9D84-0440C0260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6188" y="4278313"/>
              <a:ext cx="136525" cy="47625"/>
            </a:xfrm>
            <a:custGeom>
              <a:avLst/>
              <a:gdLst>
                <a:gd name="T0" fmla="*/ 0 w 83"/>
                <a:gd name="T1" fmla="*/ 29 h 29"/>
                <a:gd name="T2" fmla="*/ 0 w 83"/>
                <a:gd name="T3" fmla="*/ 29 h 29"/>
                <a:gd name="T4" fmla="*/ 0 w 83"/>
                <a:gd name="T5" fmla="*/ 0 h 29"/>
                <a:gd name="T6" fmla="*/ 83 w 83"/>
                <a:gd name="T7" fmla="*/ 0 h 29"/>
                <a:gd name="T8" fmla="*/ 83 w 83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9">
                  <a:moveTo>
                    <a:pt x="0" y="29"/>
                  </a:moveTo>
                  <a:lnTo>
                    <a:pt x="0" y="29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2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86939BD8-293F-4209-86C7-CECFEF2AB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1113" y="4265613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Line 38">
              <a:extLst>
                <a:ext uri="{FF2B5EF4-FFF2-40B4-BE49-F238E27FC236}">
                  <a16:creationId xmlns:a16="http://schemas.microsoft.com/office/drawing/2014/main" id="{7779B873-2E29-42D7-A901-0A03996F7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6038" y="4265613"/>
              <a:ext cx="0" cy="1270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Rectangle 39">
              <a:extLst>
                <a:ext uri="{FF2B5EF4-FFF2-40B4-BE49-F238E27FC236}">
                  <a16:creationId xmlns:a16="http://schemas.microsoft.com/office/drawing/2014/main" id="{F7EDA129-9AE7-49C0-83E2-1EB48688C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8938" y="4219575"/>
              <a:ext cx="136525" cy="1127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Freeform 40">
              <a:extLst>
                <a:ext uri="{FF2B5EF4-FFF2-40B4-BE49-F238E27FC236}">
                  <a16:creationId xmlns:a16="http://schemas.microsoft.com/office/drawing/2014/main" id="{5C6362A8-DA59-4881-86BA-7EFCEBDC9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8938" y="4219575"/>
              <a:ext cx="134938" cy="106362"/>
            </a:xfrm>
            <a:custGeom>
              <a:avLst/>
              <a:gdLst>
                <a:gd name="T0" fmla="*/ 0 w 83"/>
                <a:gd name="T1" fmla="*/ 65 h 65"/>
                <a:gd name="T2" fmla="*/ 0 w 83"/>
                <a:gd name="T3" fmla="*/ 65 h 65"/>
                <a:gd name="T4" fmla="*/ 0 w 83"/>
                <a:gd name="T5" fmla="*/ 0 h 65"/>
                <a:gd name="T6" fmla="*/ 83 w 83"/>
                <a:gd name="T7" fmla="*/ 0 h 65"/>
                <a:gd name="T8" fmla="*/ 83 w 83"/>
                <a:gd name="T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65">
                  <a:moveTo>
                    <a:pt x="0" y="65"/>
                  </a:moveTo>
                  <a:lnTo>
                    <a:pt x="0" y="65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6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Freeform 41">
              <a:extLst>
                <a:ext uri="{FF2B5EF4-FFF2-40B4-BE49-F238E27FC236}">
                  <a16:creationId xmlns:a16="http://schemas.microsoft.com/office/drawing/2014/main" id="{5D0594AE-7C8B-4D2D-8008-DF3D7D589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2276" y="4192588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Line 42">
              <a:extLst>
                <a:ext uri="{FF2B5EF4-FFF2-40B4-BE49-F238E27FC236}">
                  <a16:creationId xmlns:a16="http://schemas.microsoft.com/office/drawing/2014/main" id="{9C301EA3-0469-4452-AF21-2B25CBBAC7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7201" y="4192588"/>
              <a:ext cx="0" cy="26987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Rectangle 43">
              <a:extLst>
                <a:ext uri="{FF2B5EF4-FFF2-40B4-BE49-F238E27FC236}">
                  <a16:creationId xmlns:a16="http://schemas.microsoft.com/office/drawing/2014/main" id="{6818130E-E28B-4AF1-B40A-DBE75A6CF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101" y="3246438"/>
              <a:ext cx="136525" cy="10858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8A0E1A09-FB04-4C0B-A6E6-6E0826BE8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0101" y="3246438"/>
              <a:ext cx="134938" cy="1079500"/>
            </a:xfrm>
            <a:custGeom>
              <a:avLst/>
              <a:gdLst>
                <a:gd name="T0" fmla="*/ 0 w 83"/>
                <a:gd name="T1" fmla="*/ 662 h 662"/>
                <a:gd name="T2" fmla="*/ 0 w 83"/>
                <a:gd name="T3" fmla="*/ 662 h 662"/>
                <a:gd name="T4" fmla="*/ 0 w 83"/>
                <a:gd name="T5" fmla="*/ 0 h 662"/>
                <a:gd name="T6" fmla="*/ 83 w 83"/>
                <a:gd name="T7" fmla="*/ 0 h 662"/>
                <a:gd name="T8" fmla="*/ 83 w 83"/>
                <a:gd name="T9" fmla="*/ 662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662">
                  <a:moveTo>
                    <a:pt x="0" y="662"/>
                  </a:moveTo>
                  <a:lnTo>
                    <a:pt x="0" y="66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66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Freeform 45">
              <a:extLst>
                <a:ext uri="{FF2B5EF4-FFF2-40B4-BE49-F238E27FC236}">
                  <a16:creationId xmlns:a16="http://schemas.microsoft.com/office/drawing/2014/main" id="{F236EE1F-78C3-4A1F-8D35-460F40A69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5026" y="2987675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Line 46">
              <a:extLst>
                <a:ext uri="{FF2B5EF4-FFF2-40B4-BE49-F238E27FC236}">
                  <a16:creationId xmlns:a16="http://schemas.microsoft.com/office/drawing/2014/main" id="{473AAF89-E142-49DD-B8AE-D01FA72543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8363" y="2987675"/>
              <a:ext cx="0" cy="258762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Rectangle 47">
              <a:extLst>
                <a:ext uri="{FF2B5EF4-FFF2-40B4-BE49-F238E27FC236}">
                  <a16:creationId xmlns:a16="http://schemas.microsoft.com/office/drawing/2014/main" id="{C3995441-8089-4147-863B-EDBB55D40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1263" y="3382963"/>
              <a:ext cx="138113" cy="949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Freeform 48">
              <a:extLst>
                <a:ext uri="{FF2B5EF4-FFF2-40B4-BE49-F238E27FC236}">
                  <a16:creationId xmlns:a16="http://schemas.microsoft.com/office/drawing/2014/main" id="{82C4C8E6-A53B-4407-81C5-EAD98909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263" y="3382963"/>
              <a:ext cx="136525" cy="942975"/>
            </a:xfrm>
            <a:custGeom>
              <a:avLst/>
              <a:gdLst>
                <a:gd name="T0" fmla="*/ 0 w 83"/>
                <a:gd name="T1" fmla="*/ 578 h 578"/>
                <a:gd name="T2" fmla="*/ 0 w 83"/>
                <a:gd name="T3" fmla="*/ 578 h 578"/>
                <a:gd name="T4" fmla="*/ 0 w 83"/>
                <a:gd name="T5" fmla="*/ 0 h 578"/>
                <a:gd name="T6" fmla="*/ 83 w 83"/>
                <a:gd name="T7" fmla="*/ 0 h 578"/>
                <a:gd name="T8" fmla="*/ 83 w 83"/>
                <a:gd name="T9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78">
                  <a:moveTo>
                    <a:pt x="0" y="578"/>
                  </a:moveTo>
                  <a:lnTo>
                    <a:pt x="0" y="578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57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Freeform 49">
              <a:extLst>
                <a:ext uri="{FF2B5EF4-FFF2-40B4-BE49-F238E27FC236}">
                  <a16:creationId xmlns:a16="http://schemas.microsoft.com/office/drawing/2014/main" id="{2A8441BA-0B6A-44E5-8BC6-8B256B279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6188" y="3055938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Line 50">
              <a:extLst>
                <a:ext uri="{FF2B5EF4-FFF2-40B4-BE49-F238E27FC236}">
                  <a16:creationId xmlns:a16="http://schemas.microsoft.com/office/drawing/2014/main" id="{6CBF8358-2ED0-4E49-B694-10B5EB1E42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9526" y="3055938"/>
              <a:ext cx="0" cy="327025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Rectangle 51">
              <a:extLst>
                <a:ext uri="{FF2B5EF4-FFF2-40B4-BE49-F238E27FC236}">
                  <a16:creationId xmlns:a16="http://schemas.microsoft.com/office/drawing/2014/main" id="{4A2FAB87-A092-46F4-9D89-62853C707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988" y="3925888"/>
              <a:ext cx="136525" cy="406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Freeform 52">
              <a:extLst>
                <a:ext uri="{FF2B5EF4-FFF2-40B4-BE49-F238E27FC236}">
                  <a16:creationId xmlns:a16="http://schemas.microsoft.com/office/drawing/2014/main" id="{209A740B-FF42-4F7C-A665-02A48A009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988" y="3925888"/>
              <a:ext cx="134938" cy="400050"/>
            </a:xfrm>
            <a:custGeom>
              <a:avLst/>
              <a:gdLst>
                <a:gd name="T0" fmla="*/ 0 w 83"/>
                <a:gd name="T1" fmla="*/ 245 h 245"/>
                <a:gd name="T2" fmla="*/ 0 w 83"/>
                <a:gd name="T3" fmla="*/ 245 h 245"/>
                <a:gd name="T4" fmla="*/ 0 w 83"/>
                <a:gd name="T5" fmla="*/ 0 h 245"/>
                <a:gd name="T6" fmla="*/ 83 w 83"/>
                <a:gd name="T7" fmla="*/ 0 h 245"/>
                <a:gd name="T8" fmla="*/ 83 w 83"/>
                <a:gd name="T9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45">
                  <a:moveTo>
                    <a:pt x="0" y="245"/>
                  </a:moveTo>
                  <a:lnTo>
                    <a:pt x="0" y="245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24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Freeform 53">
              <a:extLst>
                <a:ext uri="{FF2B5EF4-FFF2-40B4-BE49-F238E27FC236}">
                  <a16:creationId xmlns:a16="http://schemas.microsoft.com/office/drawing/2014/main" id="{DB2B4F7A-DEA4-44B1-92A7-0D232303D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6326" y="3862388"/>
              <a:ext cx="69850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Line 54">
              <a:extLst>
                <a:ext uri="{FF2B5EF4-FFF2-40B4-BE49-F238E27FC236}">
                  <a16:creationId xmlns:a16="http://schemas.microsoft.com/office/drawing/2014/main" id="{B43E7A37-D979-41FF-A9DF-269DB16070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251" y="3862388"/>
              <a:ext cx="0" cy="6350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ectangle 55">
              <a:extLst>
                <a:ext uri="{FF2B5EF4-FFF2-40B4-BE49-F238E27FC236}">
                  <a16:creationId xmlns:a16="http://schemas.microsoft.com/office/drawing/2014/main" id="{7883DCD8-905D-49A4-89CD-E1824F7DE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4151" y="2268538"/>
              <a:ext cx="136525" cy="2063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Freeform 56">
              <a:extLst>
                <a:ext uri="{FF2B5EF4-FFF2-40B4-BE49-F238E27FC236}">
                  <a16:creationId xmlns:a16="http://schemas.microsoft.com/office/drawing/2014/main" id="{800327DA-5F5A-46CA-B9C7-B30982F24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4151" y="2268538"/>
              <a:ext cx="134938" cy="2057400"/>
            </a:xfrm>
            <a:custGeom>
              <a:avLst/>
              <a:gdLst>
                <a:gd name="T0" fmla="*/ 0 w 83"/>
                <a:gd name="T1" fmla="*/ 1261 h 1261"/>
                <a:gd name="T2" fmla="*/ 0 w 83"/>
                <a:gd name="T3" fmla="*/ 1261 h 1261"/>
                <a:gd name="T4" fmla="*/ 0 w 83"/>
                <a:gd name="T5" fmla="*/ 0 h 1261"/>
                <a:gd name="T6" fmla="*/ 83 w 83"/>
                <a:gd name="T7" fmla="*/ 0 h 1261"/>
                <a:gd name="T8" fmla="*/ 83 w 83"/>
                <a:gd name="T9" fmla="*/ 1261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61">
                  <a:moveTo>
                    <a:pt x="0" y="1261"/>
                  </a:moveTo>
                  <a:lnTo>
                    <a:pt x="0" y="1261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26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Freeform 57">
              <a:extLst>
                <a:ext uri="{FF2B5EF4-FFF2-40B4-BE49-F238E27FC236}">
                  <a16:creationId xmlns:a16="http://schemas.microsoft.com/office/drawing/2014/main" id="{09A942B0-85BF-44ED-8AB6-CE54DAEE9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6" y="2087563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Line 58">
              <a:extLst>
                <a:ext uri="{FF2B5EF4-FFF2-40B4-BE49-F238E27FC236}">
                  <a16:creationId xmlns:a16="http://schemas.microsoft.com/office/drawing/2014/main" id="{AA96233F-CB8A-406E-8113-D89F84ADE8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2413" y="2087563"/>
              <a:ext cx="0" cy="180975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Rectangle 59">
              <a:extLst>
                <a:ext uri="{FF2B5EF4-FFF2-40B4-BE49-F238E27FC236}">
                  <a16:creationId xmlns:a16="http://schemas.microsoft.com/office/drawing/2014/main" id="{2C2CC17A-A866-4A88-88A4-2778CCE26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5313" y="4089400"/>
              <a:ext cx="138113" cy="2428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Freeform 60">
              <a:extLst>
                <a:ext uri="{FF2B5EF4-FFF2-40B4-BE49-F238E27FC236}">
                  <a16:creationId xmlns:a16="http://schemas.microsoft.com/office/drawing/2014/main" id="{E698D920-5F60-465D-A61E-2E0684DBF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313" y="4089400"/>
              <a:ext cx="136525" cy="236537"/>
            </a:xfrm>
            <a:custGeom>
              <a:avLst/>
              <a:gdLst>
                <a:gd name="T0" fmla="*/ 0 w 83"/>
                <a:gd name="T1" fmla="*/ 145 h 145"/>
                <a:gd name="T2" fmla="*/ 0 w 83"/>
                <a:gd name="T3" fmla="*/ 145 h 145"/>
                <a:gd name="T4" fmla="*/ 0 w 83"/>
                <a:gd name="T5" fmla="*/ 0 h 145"/>
                <a:gd name="T6" fmla="*/ 83 w 83"/>
                <a:gd name="T7" fmla="*/ 0 h 145"/>
                <a:gd name="T8" fmla="*/ 83 w 83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45">
                  <a:moveTo>
                    <a:pt x="0" y="145"/>
                  </a:moveTo>
                  <a:lnTo>
                    <a:pt x="0" y="145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4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Freeform 61">
              <a:extLst>
                <a:ext uri="{FF2B5EF4-FFF2-40B4-BE49-F238E27FC236}">
                  <a16:creationId xmlns:a16="http://schemas.microsoft.com/office/drawing/2014/main" id="{9DFAAE05-D9DA-4A78-AA03-67B235497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0238" y="4033838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Line 62">
              <a:extLst>
                <a:ext uri="{FF2B5EF4-FFF2-40B4-BE49-F238E27FC236}">
                  <a16:creationId xmlns:a16="http://schemas.microsoft.com/office/drawing/2014/main" id="{73538077-2539-4192-8852-5DAAE4D8F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5163" y="4033838"/>
              <a:ext cx="0" cy="55562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Rectangle 63">
              <a:extLst>
                <a:ext uri="{FF2B5EF4-FFF2-40B4-BE49-F238E27FC236}">
                  <a16:creationId xmlns:a16="http://schemas.microsoft.com/office/drawing/2014/main" id="{20AEF207-9419-4A21-9D8D-31F2B2B4B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8063" y="3395663"/>
              <a:ext cx="136525" cy="9366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Freeform 64">
              <a:extLst>
                <a:ext uri="{FF2B5EF4-FFF2-40B4-BE49-F238E27FC236}">
                  <a16:creationId xmlns:a16="http://schemas.microsoft.com/office/drawing/2014/main" id="{171DED3A-B2DD-4386-BF00-B8271A4E2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063" y="3395663"/>
              <a:ext cx="134938" cy="930275"/>
            </a:xfrm>
            <a:custGeom>
              <a:avLst/>
              <a:gdLst>
                <a:gd name="T0" fmla="*/ 0 w 83"/>
                <a:gd name="T1" fmla="*/ 570 h 570"/>
                <a:gd name="T2" fmla="*/ 0 w 83"/>
                <a:gd name="T3" fmla="*/ 570 h 570"/>
                <a:gd name="T4" fmla="*/ 0 w 83"/>
                <a:gd name="T5" fmla="*/ 0 h 570"/>
                <a:gd name="T6" fmla="*/ 83 w 83"/>
                <a:gd name="T7" fmla="*/ 0 h 570"/>
                <a:gd name="T8" fmla="*/ 83 w 83"/>
                <a:gd name="T9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70">
                  <a:moveTo>
                    <a:pt x="0" y="570"/>
                  </a:moveTo>
                  <a:lnTo>
                    <a:pt x="0" y="570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57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Freeform 65">
              <a:extLst>
                <a:ext uri="{FF2B5EF4-FFF2-40B4-BE49-F238E27FC236}">
                  <a16:creationId xmlns:a16="http://schemas.microsoft.com/office/drawing/2014/main" id="{2BAA1717-659F-4C2F-B2EE-1F25591C07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1401" y="3302000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66">
              <a:extLst>
                <a:ext uri="{FF2B5EF4-FFF2-40B4-BE49-F238E27FC236}">
                  <a16:creationId xmlns:a16="http://schemas.microsoft.com/office/drawing/2014/main" id="{B024119E-15A4-4D81-AF70-4C8EF8FAC7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6326" y="3302000"/>
              <a:ext cx="0" cy="93662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Rectangle 67">
              <a:extLst>
                <a:ext uri="{FF2B5EF4-FFF2-40B4-BE49-F238E27FC236}">
                  <a16:creationId xmlns:a16="http://schemas.microsoft.com/office/drawing/2014/main" id="{DD926C1D-8A2D-4E0E-A92C-747028EDE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9226" y="3306763"/>
              <a:ext cx="136525" cy="1025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Freeform 68">
              <a:extLst>
                <a:ext uri="{FF2B5EF4-FFF2-40B4-BE49-F238E27FC236}">
                  <a16:creationId xmlns:a16="http://schemas.microsoft.com/office/drawing/2014/main" id="{5858B2D5-31C2-4D19-8225-E58CE56AE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9226" y="3306763"/>
              <a:ext cx="134938" cy="1019175"/>
            </a:xfrm>
            <a:custGeom>
              <a:avLst/>
              <a:gdLst>
                <a:gd name="T0" fmla="*/ 0 w 83"/>
                <a:gd name="T1" fmla="*/ 625 h 625"/>
                <a:gd name="T2" fmla="*/ 0 w 83"/>
                <a:gd name="T3" fmla="*/ 625 h 625"/>
                <a:gd name="T4" fmla="*/ 0 w 83"/>
                <a:gd name="T5" fmla="*/ 0 h 625"/>
                <a:gd name="T6" fmla="*/ 83 w 83"/>
                <a:gd name="T7" fmla="*/ 0 h 625"/>
                <a:gd name="T8" fmla="*/ 83 w 83"/>
                <a:gd name="T9" fmla="*/ 62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625">
                  <a:moveTo>
                    <a:pt x="0" y="625"/>
                  </a:moveTo>
                  <a:lnTo>
                    <a:pt x="0" y="625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62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Freeform 69">
              <a:extLst>
                <a:ext uri="{FF2B5EF4-FFF2-40B4-BE49-F238E27FC236}">
                  <a16:creationId xmlns:a16="http://schemas.microsoft.com/office/drawing/2014/main" id="{2099F463-4B3E-4A1A-B91B-F073CBA67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4151" y="3265488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Line 70">
              <a:extLst>
                <a:ext uri="{FF2B5EF4-FFF2-40B4-BE49-F238E27FC236}">
                  <a16:creationId xmlns:a16="http://schemas.microsoft.com/office/drawing/2014/main" id="{B9BD63EE-F641-42EF-9624-110E03D688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488" y="3265488"/>
              <a:ext cx="0" cy="41275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Rectangle 71">
              <a:extLst>
                <a:ext uri="{FF2B5EF4-FFF2-40B4-BE49-F238E27FC236}">
                  <a16:creationId xmlns:a16="http://schemas.microsoft.com/office/drawing/2014/main" id="{B9C6D83B-21C9-46EA-9447-A0BC7AD09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0388" y="4211638"/>
              <a:ext cx="138113" cy="1206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Freeform 72">
              <a:extLst>
                <a:ext uri="{FF2B5EF4-FFF2-40B4-BE49-F238E27FC236}">
                  <a16:creationId xmlns:a16="http://schemas.microsoft.com/office/drawing/2014/main" id="{72E46BD8-F37B-499B-BE0D-9036529AC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0388" y="4211638"/>
              <a:ext cx="136525" cy="114300"/>
            </a:xfrm>
            <a:custGeom>
              <a:avLst/>
              <a:gdLst>
                <a:gd name="T0" fmla="*/ 0 w 83"/>
                <a:gd name="T1" fmla="*/ 70 h 70"/>
                <a:gd name="T2" fmla="*/ 0 w 83"/>
                <a:gd name="T3" fmla="*/ 70 h 70"/>
                <a:gd name="T4" fmla="*/ 0 w 83"/>
                <a:gd name="T5" fmla="*/ 0 h 70"/>
                <a:gd name="T6" fmla="*/ 83 w 83"/>
                <a:gd name="T7" fmla="*/ 0 h 70"/>
                <a:gd name="T8" fmla="*/ 83 w 83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70">
                  <a:moveTo>
                    <a:pt x="0" y="70"/>
                  </a:moveTo>
                  <a:lnTo>
                    <a:pt x="0" y="70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7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Freeform 73">
              <a:extLst>
                <a:ext uri="{FF2B5EF4-FFF2-40B4-BE49-F238E27FC236}">
                  <a16:creationId xmlns:a16="http://schemas.microsoft.com/office/drawing/2014/main" id="{B6877F98-EEC6-4D6E-B560-7090391FBD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4179888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Line 74">
              <a:extLst>
                <a:ext uri="{FF2B5EF4-FFF2-40B4-BE49-F238E27FC236}">
                  <a16:creationId xmlns:a16="http://schemas.microsoft.com/office/drawing/2014/main" id="{7195C842-AC3D-4917-A8BB-C6E04E37C1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8651" y="4179888"/>
              <a:ext cx="0" cy="3175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Rectangle 75">
              <a:extLst>
                <a:ext uri="{FF2B5EF4-FFF2-40B4-BE49-F238E27FC236}">
                  <a16:creationId xmlns:a16="http://schemas.microsoft.com/office/drawing/2014/main" id="{D95B6759-68B1-404B-93F1-7475F5879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1551" y="4270375"/>
              <a:ext cx="138113" cy="619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Freeform 76">
              <a:extLst>
                <a:ext uri="{FF2B5EF4-FFF2-40B4-BE49-F238E27FC236}">
                  <a16:creationId xmlns:a16="http://schemas.microsoft.com/office/drawing/2014/main" id="{86CB0655-4EB7-4B33-961F-AA3B2E31D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1551" y="4270375"/>
              <a:ext cx="136525" cy="55562"/>
            </a:xfrm>
            <a:custGeom>
              <a:avLst/>
              <a:gdLst>
                <a:gd name="T0" fmla="*/ 0 w 83"/>
                <a:gd name="T1" fmla="*/ 34 h 34"/>
                <a:gd name="T2" fmla="*/ 0 w 83"/>
                <a:gd name="T3" fmla="*/ 34 h 34"/>
                <a:gd name="T4" fmla="*/ 0 w 83"/>
                <a:gd name="T5" fmla="*/ 0 h 34"/>
                <a:gd name="T6" fmla="*/ 83 w 83"/>
                <a:gd name="T7" fmla="*/ 0 h 34"/>
                <a:gd name="T8" fmla="*/ 83 w 8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34">
                  <a:moveTo>
                    <a:pt x="0" y="34"/>
                  </a:moveTo>
                  <a:lnTo>
                    <a:pt x="0" y="34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3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Freeform 77">
              <a:extLst>
                <a:ext uri="{FF2B5EF4-FFF2-40B4-BE49-F238E27FC236}">
                  <a16:creationId xmlns:a16="http://schemas.microsoft.com/office/drawing/2014/main" id="{F553D04B-2616-4824-9F53-920E576687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6476" y="4244975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Line 78">
              <a:extLst>
                <a:ext uri="{FF2B5EF4-FFF2-40B4-BE49-F238E27FC236}">
                  <a16:creationId xmlns:a16="http://schemas.microsoft.com/office/drawing/2014/main" id="{F715431A-8A96-4B5D-8FB4-A7E1E481B4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1401" y="4244975"/>
              <a:ext cx="0" cy="2540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Rectangle 79">
              <a:extLst>
                <a:ext uri="{FF2B5EF4-FFF2-40B4-BE49-F238E27FC236}">
                  <a16:creationId xmlns:a16="http://schemas.microsoft.com/office/drawing/2014/main" id="{8F0A23C3-E8A6-40A8-9152-712809E3D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4301" y="4276725"/>
              <a:ext cx="136525" cy="555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Freeform 80">
              <a:extLst>
                <a:ext uri="{FF2B5EF4-FFF2-40B4-BE49-F238E27FC236}">
                  <a16:creationId xmlns:a16="http://schemas.microsoft.com/office/drawing/2014/main" id="{801B19C2-CC0A-4326-9B93-19D678375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301" y="4276725"/>
              <a:ext cx="134938" cy="49212"/>
            </a:xfrm>
            <a:custGeom>
              <a:avLst/>
              <a:gdLst>
                <a:gd name="T0" fmla="*/ 0 w 83"/>
                <a:gd name="T1" fmla="*/ 30 h 30"/>
                <a:gd name="T2" fmla="*/ 0 w 83"/>
                <a:gd name="T3" fmla="*/ 30 h 30"/>
                <a:gd name="T4" fmla="*/ 0 w 83"/>
                <a:gd name="T5" fmla="*/ 0 h 30"/>
                <a:gd name="T6" fmla="*/ 83 w 83"/>
                <a:gd name="T7" fmla="*/ 0 h 30"/>
                <a:gd name="T8" fmla="*/ 83 w 83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30">
                  <a:moveTo>
                    <a:pt x="0" y="30"/>
                  </a:moveTo>
                  <a:lnTo>
                    <a:pt x="0" y="30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3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Freeform 81">
              <a:extLst>
                <a:ext uri="{FF2B5EF4-FFF2-40B4-BE49-F238E27FC236}">
                  <a16:creationId xmlns:a16="http://schemas.microsoft.com/office/drawing/2014/main" id="{754D8639-3B0C-4617-9561-C766A4C96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7638" y="4270375"/>
              <a:ext cx="69850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Line 82">
              <a:extLst>
                <a:ext uri="{FF2B5EF4-FFF2-40B4-BE49-F238E27FC236}">
                  <a16:creationId xmlns:a16="http://schemas.microsoft.com/office/drawing/2014/main" id="{18AD893B-C1CF-47F1-A78F-FC3BB98FC1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62563" y="4270375"/>
              <a:ext cx="0" cy="635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Rectangle 83">
              <a:extLst>
                <a:ext uri="{FF2B5EF4-FFF2-40B4-BE49-F238E27FC236}">
                  <a16:creationId xmlns:a16="http://schemas.microsoft.com/office/drawing/2014/main" id="{60142A1C-5727-4CFD-8481-CFDDA5D14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463" y="4200525"/>
              <a:ext cx="138113" cy="1317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Freeform 84">
              <a:extLst>
                <a:ext uri="{FF2B5EF4-FFF2-40B4-BE49-F238E27FC236}">
                  <a16:creationId xmlns:a16="http://schemas.microsoft.com/office/drawing/2014/main" id="{9BC9BF68-25EE-43BC-9F75-BC00BCA2F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5463" y="4200525"/>
              <a:ext cx="134938" cy="125412"/>
            </a:xfrm>
            <a:custGeom>
              <a:avLst/>
              <a:gdLst>
                <a:gd name="T0" fmla="*/ 0 w 83"/>
                <a:gd name="T1" fmla="*/ 77 h 77"/>
                <a:gd name="T2" fmla="*/ 0 w 83"/>
                <a:gd name="T3" fmla="*/ 77 h 77"/>
                <a:gd name="T4" fmla="*/ 0 w 83"/>
                <a:gd name="T5" fmla="*/ 0 h 77"/>
                <a:gd name="T6" fmla="*/ 83 w 83"/>
                <a:gd name="T7" fmla="*/ 0 h 77"/>
                <a:gd name="T8" fmla="*/ 83 w 83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77">
                  <a:moveTo>
                    <a:pt x="0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77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Freeform 85">
              <a:extLst>
                <a:ext uri="{FF2B5EF4-FFF2-40B4-BE49-F238E27FC236}">
                  <a16:creationId xmlns:a16="http://schemas.microsoft.com/office/drawing/2014/main" id="{19D60A05-FE3F-4AC1-B0C4-89DA75A36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0388" y="4187825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Line 86">
              <a:extLst>
                <a:ext uri="{FF2B5EF4-FFF2-40B4-BE49-F238E27FC236}">
                  <a16:creationId xmlns:a16="http://schemas.microsoft.com/office/drawing/2014/main" id="{C19C257C-F025-40DD-BEA5-22993C96D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3726" y="4187825"/>
              <a:ext cx="0" cy="1270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Rectangle 87">
              <a:extLst>
                <a:ext uri="{FF2B5EF4-FFF2-40B4-BE49-F238E27FC236}">
                  <a16:creationId xmlns:a16="http://schemas.microsoft.com/office/drawing/2014/main" id="{977BBB88-F410-40B8-BC01-A9982C474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6626" y="3109913"/>
              <a:ext cx="138113" cy="12223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Freeform 88">
              <a:extLst>
                <a:ext uri="{FF2B5EF4-FFF2-40B4-BE49-F238E27FC236}">
                  <a16:creationId xmlns:a16="http://schemas.microsoft.com/office/drawing/2014/main" id="{B6CB303C-7BFB-4A1B-9567-8CC1748A8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6626" y="3109913"/>
              <a:ext cx="136525" cy="1216025"/>
            </a:xfrm>
            <a:custGeom>
              <a:avLst/>
              <a:gdLst>
                <a:gd name="T0" fmla="*/ 0 w 83"/>
                <a:gd name="T1" fmla="*/ 745 h 745"/>
                <a:gd name="T2" fmla="*/ 0 w 83"/>
                <a:gd name="T3" fmla="*/ 745 h 745"/>
                <a:gd name="T4" fmla="*/ 0 w 83"/>
                <a:gd name="T5" fmla="*/ 0 h 745"/>
                <a:gd name="T6" fmla="*/ 83 w 83"/>
                <a:gd name="T7" fmla="*/ 0 h 745"/>
                <a:gd name="T8" fmla="*/ 83 w 83"/>
                <a:gd name="T9" fmla="*/ 745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745">
                  <a:moveTo>
                    <a:pt x="0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74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Freeform 89">
              <a:extLst>
                <a:ext uri="{FF2B5EF4-FFF2-40B4-BE49-F238E27FC236}">
                  <a16:creationId xmlns:a16="http://schemas.microsoft.com/office/drawing/2014/main" id="{485F2B46-E59B-40FE-842A-69D3CB385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1551" y="2757488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Line 90">
              <a:extLst>
                <a:ext uri="{FF2B5EF4-FFF2-40B4-BE49-F238E27FC236}">
                  <a16:creationId xmlns:a16="http://schemas.microsoft.com/office/drawing/2014/main" id="{D47099EE-C4EC-46F0-B404-70E41813C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6476" y="2757488"/>
              <a:ext cx="0" cy="352425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Rectangle 91">
              <a:extLst>
                <a:ext uri="{FF2B5EF4-FFF2-40B4-BE49-F238E27FC236}">
                  <a16:creationId xmlns:a16="http://schemas.microsoft.com/office/drawing/2014/main" id="{0ABF98CC-D130-4636-B77C-7F4F251F1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9376" y="3003550"/>
              <a:ext cx="136525" cy="13287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Freeform 92">
              <a:extLst>
                <a:ext uri="{FF2B5EF4-FFF2-40B4-BE49-F238E27FC236}">
                  <a16:creationId xmlns:a16="http://schemas.microsoft.com/office/drawing/2014/main" id="{250B1B89-4FDB-462A-8BAE-E89D44C64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376" y="3003550"/>
              <a:ext cx="134938" cy="1322387"/>
            </a:xfrm>
            <a:custGeom>
              <a:avLst/>
              <a:gdLst>
                <a:gd name="T0" fmla="*/ 0 w 83"/>
                <a:gd name="T1" fmla="*/ 811 h 811"/>
                <a:gd name="T2" fmla="*/ 0 w 83"/>
                <a:gd name="T3" fmla="*/ 811 h 811"/>
                <a:gd name="T4" fmla="*/ 0 w 83"/>
                <a:gd name="T5" fmla="*/ 0 h 811"/>
                <a:gd name="T6" fmla="*/ 83 w 83"/>
                <a:gd name="T7" fmla="*/ 0 h 811"/>
                <a:gd name="T8" fmla="*/ 83 w 83"/>
                <a:gd name="T9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11">
                  <a:moveTo>
                    <a:pt x="0" y="811"/>
                  </a:moveTo>
                  <a:lnTo>
                    <a:pt x="0" y="811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81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Freeform 93">
              <a:extLst>
                <a:ext uri="{FF2B5EF4-FFF2-40B4-BE49-F238E27FC236}">
                  <a16:creationId xmlns:a16="http://schemas.microsoft.com/office/drawing/2014/main" id="{5F7B4464-9C9D-4A0D-BBF6-2E743149A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2713" y="2816225"/>
              <a:ext cx="68263" cy="0"/>
            </a:xfrm>
            <a:custGeom>
              <a:avLst/>
              <a:gdLst>
                <a:gd name="T0" fmla="*/ 0 w 42"/>
                <a:gd name="T1" fmla="*/ 42 w 42"/>
                <a:gd name="T2" fmla="*/ 0 w 4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4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Line 94">
              <a:extLst>
                <a:ext uri="{FF2B5EF4-FFF2-40B4-BE49-F238E27FC236}">
                  <a16:creationId xmlns:a16="http://schemas.microsoft.com/office/drawing/2014/main" id="{6BA57CD1-B6DA-49E2-9163-63DBF7BB6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7638" y="2816225"/>
              <a:ext cx="0" cy="187325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Line 95">
              <a:extLst>
                <a:ext uri="{FF2B5EF4-FFF2-40B4-BE49-F238E27FC236}">
                  <a16:creationId xmlns:a16="http://schemas.microsoft.com/office/drawing/2014/main" id="{34B6077C-A69E-44D8-B1AD-F66FAF893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6613" y="4332288"/>
              <a:ext cx="45275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Line 118">
              <a:extLst>
                <a:ext uri="{FF2B5EF4-FFF2-40B4-BE49-F238E27FC236}">
                  <a16:creationId xmlns:a16="http://schemas.microsoft.com/office/drawing/2014/main" id="{44C102F4-5FB6-4ECB-95A3-205CF7C137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6613" y="1616075"/>
              <a:ext cx="0" cy="27162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Line 119">
              <a:extLst>
                <a:ext uri="{FF2B5EF4-FFF2-40B4-BE49-F238E27FC236}">
                  <a16:creationId xmlns:a16="http://schemas.microsoft.com/office/drawing/2014/main" id="{CEE68591-3C96-4CCC-8713-A0647EAF97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1051" y="4332288"/>
              <a:ext cx="555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Line 121">
              <a:extLst>
                <a:ext uri="{FF2B5EF4-FFF2-40B4-BE49-F238E27FC236}">
                  <a16:creationId xmlns:a16="http://schemas.microsoft.com/office/drawing/2014/main" id="{57B9631E-5CC9-4907-80FC-C47F516997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1051" y="3789363"/>
              <a:ext cx="555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Line 123">
              <a:extLst>
                <a:ext uri="{FF2B5EF4-FFF2-40B4-BE49-F238E27FC236}">
                  <a16:creationId xmlns:a16="http://schemas.microsoft.com/office/drawing/2014/main" id="{AC1C39FC-199E-4BF3-A83B-39231D0D82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1051" y="3246438"/>
              <a:ext cx="555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Line 125">
              <a:extLst>
                <a:ext uri="{FF2B5EF4-FFF2-40B4-BE49-F238E27FC236}">
                  <a16:creationId xmlns:a16="http://schemas.microsoft.com/office/drawing/2014/main" id="{4FB4CA34-458E-4BE9-8B69-2A43A694A4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1051" y="2701925"/>
              <a:ext cx="555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Line 127">
              <a:extLst>
                <a:ext uri="{FF2B5EF4-FFF2-40B4-BE49-F238E27FC236}">
                  <a16:creationId xmlns:a16="http://schemas.microsoft.com/office/drawing/2014/main" id="{C2831DA1-B53B-40B9-8D13-1B03F1E379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1051" y="2159000"/>
              <a:ext cx="555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Line 129">
              <a:extLst>
                <a:ext uri="{FF2B5EF4-FFF2-40B4-BE49-F238E27FC236}">
                  <a16:creationId xmlns:a16="http://schemas.microsoft.com/office/drawing/2014/main" id="{9197E1C4-4176-480E-A27E-9BD062ACB6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51051" y="1616075"/>
              <a:ext cx="555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Rectangle 132">
              <a:extLst>
                <a:ext uri="{FF2B5EF4-FFF2-40B4-BE49-F238E27FC236}">
                  <a16:creationId xmlns:a16="http://schemas.microsoft.com/office/drawing/2014/main" id="{B88A8597-351E-4499-AF12-262003788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0338" y="1611313"/>
              <a:ext cx="207963" cy="107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Freeform 133">
              <a:extLst>
                <a:ext uri="{FF2B5EF4-FFF2-40B4-BE49-F238E27FC236}">
                  <a16:creationId xmlns:a16="http://schemas.microsoft.com/office/drawing/2014/main" id="{AF853ACC-73AA-40E5-976F-CC240E490C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0338" y="1611313"/>
              <a:ext cx="207963" cy="107950"/>
            </a:xfrm>
            <a:custGeom>
              <a:avLst/>
              <a:gdLst>
                <a:gd name="T0" fmla="*/ 0 w 128"/>
                <a:gd name="T1" fmla="*/ 0 h 66"/>
                <a:gd name="T2" fmla="*/ 0 w 128"/>
                <a:gd name="T3" fmla="*/ 0 h 66"/>
                <a:gd name="T4" fmla="*/ 128 w 128"/>
                <a:gd name="T5" fmla="*/ 0 h 66"/>
                <a:gd name="T6" fmla="*/ 128 w 128"/>
                <a:gd name="T7" fmla="*/ 66 h 66"/>
                <a:gd name="T8" fmla="*/ 0 w 128"/>
                <a:gd name="T9" fmla="*/ 66 h 66"/>
                <a:gd name="T10" fmla="*/ 0 w 128"/>
                <a:gd name="T1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" h="66">
                  <a:moveTo>
                    <a:pt x="0" y="0"/>
                  </a:moveTo>
                  <a:lnTo>
                    <a:pt x="0" y="0"/>
                  </a:lnTo>
                  <a:lnTo>
                    <a:pt x="128" y="0"/>
                  </a:lnTo>
                  <a:lnTo>
                    <a:pt x="128" y="66"/>
                  </a:ln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Rectangle 135">
              <a:extLst>
                <a:ext uri="{FF2B5EF4-FFF2-40B4-BE49-F238E27FC236}">
                  <a16:creationId xmlns:a16="http://schemas.microsoft.com/office/drawing/2014/main" id="{A3491EF3-9A5C-49BC-972F-63D097EA5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0338" y="1836738"/>
              <a:ext cx="207963" cy="1063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Freeform 136">
              <a:extLst>
                <a:ext uri="{FF2B5EF4-FFF2-40B4-BE49-F238E27FC236}">
                  <a16:creationId xmlns:a16="http://schemas.microsoft.com/office/drawing/2014/main" id="{A2A05ED4-D4BC-41E9-B96F-5C8AD759D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0338" y="1836738"/>
              <a:ext cx="207963" cy="106362"/>
            </a:xfrm>
            <a:custGeom>
              <a:avLst/>
              <a:gdLst>
                <a:gd name="T0" fmla="*/ 0 w 128"/>
                <a:gd name="T1" fmla="*/ 0 h 66"/>
                <a:gd name="T2" fmla="*/ 0 w 128"/>
                <a:gd name="T3" fmla="*/ 0 h 66"/>
                <a:gd name="T4" fmla="*/ 128 w 128"/>
                <a:gd name="T5" fmla="*/ 0 h 66"/>
                <a:gd name="T6" fmla="*/ 128 w 128"/>
                <a:gd name="T7" fmla="*/ 66 h 66"/>
                <a:gd name="T8" fmla="*/ 0 w 128"/>
                <a:gd name="T9" fmla="*/ 66 h 66"/>
                <a:gd name="T10" fmla="*/ 0 w 128"/>
                <a:gd name="T1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" h="66">
                  <a:moveTo>
                    <a:pt x="0" y="0"/>
                  </a:moveTo>
                  <a:lnTo>
                    <a:pt x="0" y="0"/>
                  </a:lnTo>
                  <a:lnTo>
                    <a:pt x="128" y="0"/>
                  </a:lnTo>
                  <a:lnTo>
                    <a:pt x="128" y="66"/>
                  </a:ln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矩形 106">
              <a:extLst>
                <a:ext uri="{FF2B5EF4-FFF2-40B4-BE49-F238E27FC236}">
                  <a16:creationId xmlns:a16="http://schemas.microsoft.com/office/drawing/2014/main" id="{229EFD07-382D-459A-BB4F-F281C30BCD67}"/>
                </a:ext>
              </a:extLst>
            </p:cNvPr>
            <p:cNvSpPr/>
            <p:nvPr/>
          </p:nvSpPr>
          <p:spPr>
            <a:xfrm rot="16200000">
              <a:off x="313938" y="2857813"/>
              <a:ext cx="2778117" cy="2219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E</a:t>
              </a:r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xpression level of gene (ratio of control)</a:t>
              </a:r>
            </a:p>
          </p:txBody>
        </p:sp>
        <p:sp>
          <p:nvSpPr>
            <p:cNvPr id="108" name="矩形 107">
              <a:extLst>
                <a:ext uri="{FF2B5EF4-FFF2-40B4-BE49-F238E27FC236}">
                  <a16:creationId xmlns:a16="http://schemas.microsoft.com/office/drawing/2014/main" id="{1AB4F719-C6C8-4E00-A0DB-DEE3C198D9B5}"/>
                </a:ext>
              </a:extLst>
            </p:cNvPr>
            <p:cNvSpPr/>
            <p:nvPr/>
          </p:nvSpPr>
          <p:spPr>
            <a:xfrm>
              <a:off x="1852139" y="4215485"/>
              <a:ext cx="204866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0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9" name="矩形 108">
              <a:extLst>
                <a:ext uri="{FF2B5EF4-FFF2-40B4-BE49-F238E27FC236}">
                  <a16:creationId xmlns:a16="http://schemas.microsoft.com/office/drawing/2014/main" id="{8B5A8909-5779-4E96-BA14-A6F886989048}"/>
                </a:ext>
              </a:extLst>
            </p:cNvPr>
            <p:cNvSpPr/>
            <p:nvPr/>
          </p:nvSpPr>
          <p:spPr>
            <a:xfrm>
              <a:off x="1852139" y="3668616"/>
              <a:ext cx="204866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2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395EFEA3-1608-4648-A096-5A6C988F33A6}"/>
                </a:ext>
              </a:extLst>
            </p:cNvPr>
            <p:cNvSpPr/>
            <p:nvPr/>
          </p:nvSpPr>
          <p:spPr>
            <a:xfrm>
              <a:off x="1852139" y="2581002"/>
              <a:ext cx="204866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6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025B265F-C34E-4BC5-8897-B25322B65A24}"/>
                </a:ext>
              </a:extLst>
            </p:cNvPr>
            <p:cNvSpPr/>
            <p:nvPr/>
          </p:nvSpPr>
          <p:spPr>
            <a:xfrm>
              <a:off x="1852139" y="3127253"/>
              <a:ext cx="204866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358399F4-39F1-4910-BC8D-B94AE10DAB81}"/>
                </a:ext>
              </a:extLst>
            </p:cNvPr>
            <p:cNvSpPr/>
            <p:nvPr/>
          </p:nvSpPr>
          <p:spPr>
            <a:xfrm>
              <a:off x="5448301" y="1546409"/>
              <a:ext cx="527425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MCF-7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3" name="矩形 112">
              <a:extLst>
                <a:ext uri="{FF2B5EF4-FFF2-40B4-BE49-F238E27FC236}">
                  <a16:creationId xmlns:a16="http://schemas.microsoft.com/office/drawing/2014/main" id="{5708EC86-3D99-4C7C-8CB1-666DF36F0402}"/>
                </a:ext>
              </a:extLst>
            </p:cNvPr>
            <p:cNvSpPr/>
            <p:nvPr/>
          </p:nvSpPr>
          <p:spPr>
            <a:xfrm>
              <a:off x="1852139" y="2035460"/>
              <a:ext cx="204866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8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4" name="矩形 113">
              <a:extLst>
                <a:ext uri="{FF2B5EF4-FFF2-40B4-BE49-F238E27FC236}">
                  <a16:creationId xmlns:a16="http://schemas.microsoft.com/office/drawing/2014/main" id="{BF2AB231-E84D-4AC4-9F18-3051805EC29B}"/>
                </a:ext>
              </a:extLst>
            </p:cNvPr>
            <p:cNvSpPr/>
            <p:nvPr/>
          </p:nvSpPr>
          <p:spPr>
            <a:xfrm>
              <a:off x="5448301" y="1782316"/>
              <a:ext cx="851141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MCF-7-ADR</a:t>
              </a:r>
            </a:p>
          </p:txBody>
        </p:sp>
        <p:sp>
          <p:nvSpPr>
            <p:cNvPr id="115" name="矩形 114">
              <a:extLst>
                <a:ext uri="{FF2B5EF4-FFF2-40B4-BE49-F238E27FC236}">
                  <a16:creationId xmlns:a16="http://schemas.microsoft.com/office/drawing/2014/main" id="{9F62714A-32AF-4798-A0F6-700263B91112}"/>
                </a:ext>
              </a:extLst>
            </p:cNvPr>
            <p:cNvSpPr/>
            <p:nvPr/>
          </p:nvSpPr>
          <p:spPr>
            <a:xfrm rot="19093133">
              <a:off x="1873169" y="4513054"/>
              <a:ext cx="579451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ABCC1</a:t>
              </a:r>
            </a:p>
          </p:txBody>
        </p:sp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0151FB6C-072B-4DB0-B6D8-AC13EB1ED1BF}"/>
                </a:ext>
              </a:extLst>
            </p:cNvPr>
            <p:cNvSpPr/>
            <p:nvPr/>
          </p:nvSpPr>
          <p:spPr>
            <a:xfrm rot="19093133">
              <a:off x="2273603" y="4513054"/>
              <a:ext cx="579451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ABCC2</a:t>
              </a:r>
            </a:p>
          </p:txBody>
        </p:sp>
        <p:sp>
          <p:nvSpPr>
            <p:cNvPr id="117" name="矩形 116">
              <a:extLst>
                <a:ext uri="{FF2B5EF4-FFF2-40B4-BE49-F238E27FC236}">
                  <a16:creationId xmlns:a16="http://schemas.microsoft.com/office/drawing/2014/main" id="{8A765E23-6FA5-40C8-9587-5A405157ACE9}"/>
                </a:ext>
              </a:extLst>
            </p:cNvPr>
            <p:cNvSpPr/>
            <p:nvPr/>
          </p:nvSpPr>
          <p:spPr>
            <a:xfrm rot="19093133">
              <a:off x="2684445" y="4513054"/>
              <a:ext cx="579451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ABCC</a:t>
              </a:r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3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66E9E24B-8CEB-4362-8824-57B2F655271F}"/>
                </a:ext>
              </a:extLst>
            </p:cNvPr>
            <p:cNvSpPr/>
            <p:nvPr/>
          </p:nvSpPr>
          <p:spPr>
            <a:xfrm rot="19093133">
              <a:off x="3541073" y="4513056"/>
              <a:ext cx="579451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ABCC</a:t>
              </a:r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5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9" name="矩形 118">
              <a:extLst>
                <a:ext uri="{FF2B5EF4-FFF2-40B4-BE49-F238E27FC236}">
                  <a16:creationId xmlns:a16="http://schemas.microsoft.com/office/drawing/2014/main" id="{1AD6500A-8280-442B-8D06-7EB267D632B2}"/>
                </a:ext>
              </a:extLst>
            </p:cNvPr>
            <p:cNvSpPr/>
            <p:nvPr/>
          </p:nvSpPr>
          <p:spPr>
            <a:xfrm rot="19093133">
              <a:off x="3111803" y="4513054"/>
              <a:ext cx="579451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ABC</a:t>
              </a:r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C4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02DB4940-9494-4D9E-A329-DD7EB045A441}"/>
                </a:ext>
              </a:extLst>
            </p:cNvPr>
            <p:cNvSpPr/>
            <p:nvPr/>
          </p:nvSpPr>
          <p:spPr>
            <a:xfrm rot="19093133">
              <a:off x="4372808" y="4514430"/>
              <a:ext cx="579451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ABCC</a:t>
              </a:r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8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1" name="矩形 120">
              <a:extLst>
                <a:ext uri="{FF2B5EF4-FFF2-40B4-BE49-F238E27FC236}">
                  <a16:creationId xmlns:a16="http://schemas.microsoft.com/office/drawing/2014/main" id="{5C694357-F3D2-46F3-806C-E710E43948B6}"/>
                </a:ext>
              </a:extLst>
            </p:cNvPr>
            <p:cNvSpPr/>
            <p:nvPr/>
          </p:nvSpPr>
          <p:spPr>
            <a:xfrm rot="19093133">
              <a:off x="3951852" y="4513054"/>
              <a:ext cx="579451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ABCC</a:t>
              </a:r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6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A164D0D6-A51D-4F94-9784-5BBD344EB84C}"/>
                </a:ext>
              </a:extLst>
            </p:cNvPr>
            <p:cNvSpPr/>
            <p:nvPr/>
          </p:nvSpPr>
          <p:spPr>
            <a:xfrm rot="19093133">
              <a:off x="4767721" y="4537558"/>
              <a:ext cx="644009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ABCC</a:t>
              </a:r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11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B065D7C8-B32C-40C4-B22A-1FE2D8D537A3}"/>
                </a:ext>
              </a:extLst>
            </p:cNvPr>
            <p:cNvSpPr/>
            <p:nvPr/>
          </p:nvSpPr>
          <p:spPr>
            <a:xfrm rot="19093133">
              <a:off x="5157195" y="4541359"/>
              <a:ext cx="651131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ABCC</a:t>
              </a:r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DC4197F4-8EA2-4C46-A2EB-927B1DEE0090}"/>
                </a:ext>
              </a:extLst>
            </p:cNvPr>
            <p:cNvSpPr/>
            <p:nvPr/>
          </p:nvSpPr>
          <p:spPr>
            <a:xfrm rot="19093133">
              <a:off x="5635003" y="4515445"/>
              <a:ext cx="579451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ABC</a:t>
              </a:r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B1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5C271EB3-198D-4F2F-A2A6-AF16D776AE0C}"/>
                </a:ext>
              </a:extLst>
            </p:cNvPr>
            <p:cNvSpPr/>
            <p:nvPr/>
          </p:nvSpPr>
          <p:spPr>
            <a:xfrm rot="19093133">
              <a:off x="6055003" y="4487956"/>
              <a:ext cx="586388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latin typeface="Arial" charset="0"/>
                  <a:ea typeface="Arial" charset="0"/>
                  <a:cs typeface="Arial" charset="0"/>
                </a:rPr>
                <a:t>ABC</a:t>
              </a:r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G2</a:t>
              </a:r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600195C7-C218-480B-8078-F205D7CF73D1}"/>
                </a:ext>
              </a:extLst>
            </p:cNvPr>
            <p:cNvSpPr/>
            <p:nvPr/>
          </p:nvSpPr>
          <p:spPr>
            <a:xfrm>
              <a:off x="1796895" y="1493388"/>
              <a:ext cx="276545" cy="230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latin typeface="Arial" charset="0"/>
                  <a:ea typeface="Arial" charset="0"/>
                  <a:cs typeface="Arial" charset="0"/>
                </a:rPr>
                <a:t>10</a:t>
              </a:r>
              <a:endParaRPr lang="zh-CN" alt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7" name="矩形 126">
              <a:extLst>
                <a:ext uri="{FF2B5EF4-FFF2-40B4-BE49-F238E27FC236}">
                  <a16:creationId xmlns:a16="http://schemas.microsoft.com/office/drawing/2014/main" id="{2720D113-C5A8-4FFE-95BE-AD6B402ED68E}"/>
                </a:ext>
              </a:extLst>
            </p:cNvPr>
            <p:cNvSpPr/>
            <p:nvPr/>
          </p:nvSpPr>
          <p:spPr>
            <a:xfrm>
              <a:off x="2699369" y="1811141"/>
              <a:ext cx="227841" cy="2869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latin typeface="Times New Roman" pitchFamily="18" charset="0"/>
                  <a:cs typeface="Times New Roman" pitchFamily="18" charset="0"/>
                </a:rPr>
                <a:t>*</a:t>
              </a:r>
            </a:p>
          </p:txBody>
        </p:sp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id="{0BF7CC91-F890-4AEB-AF02-0277E97DDF35}"/>
                </a:ext>
              </a:extLst>
            </p:cNvPr>
            <p:cNvSpPr/>
            <p:nvPr/>
          </p:nvSpPr>
          <p:spPr>
            <a:xfrm>
              <a:off x="3922282" y="2932510"/>
              <a:ext cx="310379" cy="2869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dirty="0">
                  <a:latin typeface="Times New Roman" pitchFamily="18" charset="0"/>
                  <a:cs typeface="Times New Roman" pitchFamily="18" charset="0"/>
                </a:rPr>
                <a:t>*</a:t>
              </a:r>
            </a:p>
          </p:txBody>
        </p:sp>
        <p:sp>
          <p:nvSpPr>
            <p:cNvPr id="129" name="矩形 128">
              <a:extLst>
                <a:ext uri="{FF2B5EF4-FFF2-40B4-BE49-F238E27FC236}">
                  <a16:creationId xmlns:a16="http://schemas.microsoft.com/office/drawing/2014/main" id="{44DB9944-953B-47F7-B9B6-08A0FAB3636F}"/>
                </a:ext>
              </a:extLst>
            </p:cNvPr>
            <p:cNvSpPr/>
            <p:nvPr/>
          </p:nvSpPr>
          <p:spPr>
            <a:xfrm>
              <a:off x="3518291" y="3023592"/>
              <a:ext cx="227841" cy="2869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latin typeface="Times New Roman" pitchFamily="18" charset="0"/>
                  <a:cs typeface="Times New Roman" pitchFamily="18" charset="0"/>
                </a:rPr>
                <a:t>*</a:t>
              </a:r>
            </a:p>
          </p:txBody>
        </p:sp>
        <p:sp>
          <p:nvSpPr>
            <p:cNvPr id="130" name="矩形 129">
              <a:extLst>
                <a:ext uri="{FF2B5EF4-FFF2-40B4-BE49-F238E27FC236}">
                  <a16:creationId xmlns:a16="http://schemas.microsoft.com/office/drawing/2014/main" id="{539BA4F3-0279-422A-8D51-A0D253B1E4CB}"/>
                </a:ext>
              </a:extLst>
            </p:cNvPr>
            <p:cNvSpPr/>
            <p:nvPr/>
          </p:nvSpPr>
          <p:spPr>
            <a:xfrm>
              <a:off x="6394451" y="2497536"/>
              <a:ext cx="227841" cy="2869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latin typeface="Times New Roman" pitchFamily="18" charset="0"/>
                  <a:cs typeface="Times New Roman" pitchFamily="18" charset="0"/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768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E1709D-11D2-4940-B65F-817E0C75C7E8}"/>
              </a:ext>
            </a:extLst>
          </p:cNvPr>
          <p:cNvSpPr/>
          <p:nvPr/>
        </p:nvSpPr>
        <p:spPr>
          <a:xfrm>
            <a:off x="79123" y="135751"/>
            <a:ext cx="76683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Supplement Fig.3 </a:t>
            </a:r>
            <a:r>
              <a:rPr lang="en-US" altLang="zh-CN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 of IC</a:t>
            </a:r>
            <a:r>
              <a:rPr lang="en-US" altLang="zh-CN" sz="1800" kern="1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altLang="zh-CN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values of MTA and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mRNA expression of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ABCC transporters in </a:t>
            </a:r>
            <a:r>
              <a:rPr lang="en-US" altLang="zh-CN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cell lines from patients</a:t>
            </a:r>
            <a:endParaRPr lang="zh-CN" altLang="zh-CN" sz="1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>
            <a:extLst>
              <a:ext uri="{FF2B5EF4-FFF2-40B4-BE49-F238E27FC236}">
                <a16:creationId xmlns:a16="http://schemas.microsoft.com/office/drawing/2014/main" id="{B86E8DF7-9241-4FA2-B10D-8E0FF8CDFF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954498"/>
              </p:ext>
            </p:extLst>
          </p:nvPr>
        </p:nvGraphicFramePr>
        <p:xfrm>
          <a:off x="7667319" y="3427169"/>
          <a:ext cx="2267498" cy="21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2" imgW="4005069" imgH="3045279" progId="Prism8.Document">
                  <p:embed/>
                </p:oleObj>
              </mc:Choice>
              <mc:Fallback>
                <p:oleObj name="Prism 8" r:id="rId2" imgW="4005069" imgH="3045279" progId="Prism8.Documen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319" y="3427169"/>
                        <a:ext cx="2267498" cy="21619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5F6B32F0-B542-4FA2-BE50-8382C82BB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58683"/>
              </p:ext>
            </p:extLst>
          </p:nvPr>
        </p:nvGraphicFramePr>
        <p:xfrm>
          <a:off x="26113" y="1030731"/>
          <a:ext cx="2412287" cy="21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4" imgW="4040002" imgH="3109367" progId="Prism8.Document">
                  <p:embed/>
                </p:oleObj>
              </mc:Choice>
              <mc:Fallback>
                <p:oleObj name="Prism 8" r:id="rId4" imgW="4040002" imgH="3109367" progId="Prism8.Documen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3" y="1030731"/>
                        <a:ext cx="2412287" cy="21619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F063CF32-FBB9-43B9-9592-A952904E49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377818"/>
              </p:ext>
            </p:extLst>
          </p:nvPr>
        </p:nvGraphicFramePr>
        <p:xfrm>
          <a:off x="2438400" y="1030731"/>
          <a:ext cx="2556905" cy="21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6" imgW="4081418" imgH="3077323" progId="Prism8.Document">
                  <p:embed/>
                </p:oleObj>
              </mc:Choice>
              <mc:Fallback>
                <p:oleObj name="Prism 8" r:id="rId6" imgW="4081418" imgH="3077323" progId="Prism8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030731"/>
                        <a:ext cx="2556905" cy="21619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60F85177-5BF2-485C-8A63-A432DC4CEF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80389"/>
              </p:ext>
            </p:extLst>
          </p:nvPr>
        </p:nvGraphicFramePr>
        <p:xfrm>
          <a:off x="5016362" y="1028900"/>
          <a:ext cx="2650958" cy="21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8" imgW="4040002" imgH="3077323" progId="Prism8.Document">
                  <p:embed/>
                </p:oleObj>
              </mc:Choice>
              <mc:Fallback>
                <p:oleObj name="Prism 8" r:id="rId8" imgW="4040002" imgH="3077323" progId="Prism8.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362" y="1028900"/>
                        <a:ext cx="2650958" cy="21619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D4513DE5-60E9-48A4-BE38-E7133D0312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693838"/>
              </p:ext>
            </p:extLst>
          </p:nvPr>
        </p:nvGraphicFramePr>
        <p:xfrm>
          <a:off x="9970375" y="1033681"/>
          <a:ext cx="2267498" cy="21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0" imgW="4040002" imgH="3077323" progId="Prism8.Document">
                  <p:embed/>
                </p:oleObj>
              </mc:Choice>
              <mc:Fallback>
                <p:oleObj name="Prism 8" r:id="rId10" imgW="4040002" imgH="3077323" progId="Prism8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0375" y="1033681"/>
                        <a:ext cx="2267498" cy="21619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310B045B-54FE-4739-8455-E3F15BFA1F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759365"/>
              </p:ext>
            </p:extLst>
          </p:nvPr>
        </p:nvGraphicFramePr>
        <p:xfrm>
          <a:off x="9983075" y="3429000"/>
          <a:ext cx="2267498" cy="216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2" imgW="3959332" imgH="3077323" progId="Prism8.Document">
                  <p:embed/>
                </p:oleObj>
              </mc:Choice>
              <mc:Fallback>
                <p:oleObj name="Prism 8" r:id="rId12" imgW="3959332" imgH="3077323" progId="Prism8.Document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3075" y="3429000"/>
                        <a:ext cx="2267498" cy="216011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60913B79-C411-4EF0-B7E2-F67CDEA1C5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928703"/>
              </p:ext>
            </p:extLst>
          </p:nvPr>
        </p:nvGraphicFramePr>
        <p:xfrm>
          <a:off x="7667320" y="1030731"/>
          <a:ext cx="2267497" cy="216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4" imgW="4040002" imgH="3077323" progId="Prism8.Document">
                  <p:embed/>
                </p:oleObj>
              </mc:Choice>
              <mc:Fallback>
                <p:oleObj name="Prism 8" r:id="rId14" imgW="4040002" imgH="3077323" progId="Prism8.Document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320" y="1030731"/>
                        <a:ext cx="2267497" cy="216011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669CC4FB-152A-438F-A8A0-C58350B2B3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709536"/>
              </p:ext>
            </p:extLst>
          </p:nvPr>
        </p:nvGraphicFramePr>
        <p:xfrm>
          <a:off x="2428563" y="3427168"/>
          <a:ext cx="2566742" cy="216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6" imgW="4116351" imgH="3077323" progId="Prism8.Document">
                  <p:embed/>
                </p:oleObj>
              </mc:Choice>
              <mc:Fallback>
                <p:oleObj name="Prism 8" r:id="rId16" imgW="4116351" imgH="3077323" progId="Prism8.Document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563" y="3427168"/>
                        <a:ext cx="2566742" cy="216195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6EFCD2B5-AAEE-46F3-BC01-9C16D30408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341554"/>
              </p:ext>
            </p:extLst>
          </p:nvPr>
        </p:nvGraphicFramePr>
        <p:xfrm>
          <a:off x="4995305" y="3427168"/>
          <a:ext cx="2650958" cy="216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8" imgW="4029559" imgH="3077323" progId="Prism8.Document">
                  <p:embed/>
                </p:oleObj>
              </mc:Choice>
              <mc:Fallback>
                <p:oleObj name="Prism 8" r:id="rId18" imgW="4029559" imgH="3077323" progId="Prism8.Document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305" y="3427168"/>
                        <a:ext cx="2650958" cy="216011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8617F21A-1BCB-4A69-B2B9-40604B79D5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901929"/>
              </p:ext>
            </p:extLst>
          </p:nvPr>
        </p:nvGraphicFramePr>
        <p:xfrm>
          <a:off x="19927" y="3425336"/>
          <a:ext cx="2360378" cy="216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20" imgW="4041803" imgH="3077323" progId="Prism8.Document">
                  <p:embed/>
                </p:oleObj>
              </mc:Choice>
              <mc:Fallback>
                <p:oleObj name="Prism 8" r:id="rId20" imgW="4041803" imgH="3077323" progId="Prism8.Document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7" y="3425336"/>
                        <a:ext cx="2360378" cy="216195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05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125</Words>
  <Application>Microsoft Office PowerPoint</Application>
  <PresentationFormat>宽屏</PresentationFormat>
  <Paragraphs>31</Paragraphs>
  <Slides>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Arial</vt:lpstr>
      <vt:lpstr>Times New Roman</vt:lpstr>
      <vt:lpstr>Office 主题​​</vt:lpstr>
      <vt:lpstr>Prism 8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zhipeng wang</dc:creator>
  <cp:lastModifiedBy>zhipeng wang</cp:lastModifiedBy>
  <cp:revision>21</cp:revision>
  <dcterms:created xsi:type="dcterms:W3CDTF">2020-10-15T08:09:30Z</dcterms:created>
  <dcterms:modified xsi:type="dcterms:W3CDTF">2021-01-18T08:58:35Z</dcterms:modified>
</cp:coreProperties>
</file>