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2" r:id="rId5"/>
    <p:sldId id="263" r:id="rId6"/>
    <p:sldId id="294" r:id="rId7"/>
    <p:sldId id="264" r:id="rId8"/>
    <p:sldId id="266" r:id="rId9"/>
    <p:sldId id="295" r:id="rId10"/>
    <p:sldId id="269" r:id="rId11"/>
    <p:sldId id="296" r:id="rId12"/>
    <p:sldId id="281" r:id="rId13"/>
    <p:sldId id="298" r:id="rId14"/>
    <p:sldId id="300" r:id="rId15"/>
    <p:sldId id="299" r:id="rId16"/>
    <p:sldId id="270" r:id="rId17"/>
    <p:sldId id="274" r:id="rId18"/>
    <p:sldId id="301" r:id="rId19"/>
    <p:sldId id="297" r:id="rId20"/>
    <p:sldId id="302" r:id="rId21"/>
    <p:sldId id="276" r:id="rId22"/>
    <p:sldId id="303" r:id="rId23"/>
    <p:sldId id="304" r:id="rId24"/>
    <p:sldId id="273" r:id="rId25"/>
    <p:sldId id="277" r:id="rId26"/>
    <p:sldId id="278" r:id="rId27"/>
    <p:sldId id="280" r:id="rId28"/>
    <p:sldId id="287" r:id="rId29"/>
    <p:sldId id="288" r:id="rId30"/>
    <p:sldId id="291" r:id="rId31"/>
    <p:sldId id="293" r:id="rId32"/>
    <p:sldId id="292" r:id="rId33"/>
    <p:sldId id="305" r:id="rId34"/>
    <p:sldId id="306" r:id="rId35"/>
    <p:sldId id="30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5D68F-D961-4E19-B022-9B4F7CF47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C75E9-4FDC-41EF-8F30-6008934A4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2B6A6-D6F9-41DF-B5C2-424AF54A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AF77-4FB9-475F-8B38-4029AACFC66A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3DC52-8161-4514-AAF4-C0B0CA81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8D80F-B419-483A-9B01-058AD45E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DAFD-D04C-40AD-B94F-088047121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9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D6FA-C263-40FB-874B-102203E4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61277-EDC6-465E-BD28-791C4BD5B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AFA5-D171-4489-82F0-FD49B5C6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AF77-4FB9-475F-8B38-4029AACFC66A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730D4-92F3-4886-93B8-450AA52B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A9F7A-E444-437C-89BC-47217357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DAFD-D04C-40AD-B94F-088047121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51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C7861C-B2C0-459E-B2BB-F515597AE0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383C0-B001-45B0-B32D-42408F029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B16C4-2DBD-4343-B30E-B167B7DB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AF77-4FB9-475F-8B38-4029AACFC66A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1D4CB-831B-4226-8660-6E6BD624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321D9-6AA1-4F9D-9BF8-2C9EEF93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DAFD-D04C-40AD-B94F-088047121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1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B3C7-88FC-4A3D-AD4E-006972B5E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61D23-ED12-4578-B2D3-8B39CCD2B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1AA02-1345-4B2A-83A0-3D2022DE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AF77-4FB9-475F-8B38-4029AACFC66A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E64DF-5A95-4431-BBF3-99CBD8D0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DBF77-FDFD-4D0E-B925-031E787ED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DAFD-D04C-40AD-B94F-088047121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95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DDFC-6E44-4F7F-85CD-33132CBE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D8D30-5B5D-4AEB-9373-8CC30BC66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9229-B9BD-4DDE-A381-4D72BD9B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AF77-4FB9-475F-8B38-4029AACFC66A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0A7F9-7F02-44A6-9F1D-E62CA71B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87C8C-8BD5-4F95-BFCD-E6889045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DAFD-D04C-40AD-B94F-088047121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9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5D8E-EA49-48F4-976F-6FA5CE2A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1CE0D-ED7A-403F-9118-4306AF50B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F2DDB-DE29-4B01-A347-AE29826B3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AC15C-3EEF-48B6-B2B1-F7F3DFC3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AF77-4FB9-475F-8B38-4029AACFC66A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87BF6-3E29-422D-A3F3-106AA9D8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7A441-FA75-4078-AFD7-B0F68CD8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DAFD-D04C-40AD-B94F-088047121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48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89D4-4CC5-41F8-9DE7-85B36DF1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902FD-CEB2-4A84-AE1D-F9CCD9B49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88F5D-7737-4927-AC2B-AE8381BA6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0553CD-DE7F-46C3-9E27-6CAFA067E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9E22C-FB69-4E2A-B1EF-4E59C19FE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06993B-9C92-43AD-9A4C-1EF54B30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AF77-4FB9-475F-8B38-4029AACFC66A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8C5D2-84C6-40EC-8FA4-60E4EF7B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85B18F-91AA-403E-A2B6-3499B1E6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DAFD-D04C-40AD-B94F-088047121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2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9D9D-D7A1-4151-9CE4-883AFAF6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785DE1-BFA8-4BFA-91D3-6E24D257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AF77-4FB9-475F-8B38-4029AACFC66A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B67D7-8C78-41B5-BB8F-682AF4BB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80582-3616-4101-9BED-76F974CD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DAFD-D04C-40AD-B94F-088047121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65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25E12-576E-4F7D-B5B7-4B334F8B6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AF77-4FB9-475F-8B38-4029AACFC66A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3D4585-B97C-48BE-8813-A2C0B0D2D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85DFB-EB0A-4E02-A2EA-45C1A9D6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DAFD-D04C-40AD-B94F-088047121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5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D0064-E56E-4C70-A948-A5727836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EEFB-B7D8-4DED-83FE-E86759EF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BA78A-30F9-452F-B186-4F8711E44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1ADE4-FE26-418B-8E22-D79FF059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AF77-4FB9-475F-8B38-4029AACFC66A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8CAEB-BB18-417D-B806-6B728746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21A02-DEA2-4C17-B98A-42A86DB1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DAFD-D04C-40AD-B94F-088047121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00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6733-EEDB-4AEF-9822-45F49F093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E2BCC-0A50-43D0-A104-70A55615E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8347E-C656-458D-87D0-7F1A26226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CEC1-FF4F-4086-8B14-0FEFE0C1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9AF77-4FB9-475F-8B38-4029AACFC66A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7A8F5-4C4E-4778-BDF5-98484134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F0E09-09AE-4B48-AD37-AEB90227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DAFD-D04C-40AD-B94F-088047121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92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526CA-90A5-4578-8FDE-DDFD7830E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66B33-628D-4E0A-95AB-B398D89E1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74A63-4580-4656-B4A0-7A08402881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9AF77-4FB9-475F-8B38-4029AACFC66A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A2A2C-4F6E-4ADE-85EC-4434B6690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DC833-04CF-4FA9-A09E-354F31949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9DAFD-D04C-40AD-B94F-088047121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0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mailto:jc2216@cam.ac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ure.com/articles/s42254-020-0175-7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elancet.com/journals/lanplh/article/PIIS2542-5196(21)00011-5/fulltext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www.biorxiv.org/content/early/2015/07/11/022368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59.tmp"/><Relationship Id="rId5" Type="http://schemas.openxmlformats.org/officeDocument/2006/relationships/image" Target="../media/image4.jpeg"/><Relationship Id="rId10" Type="http://schemas.openxmlformats.org/officeDocument/2006/relationships/image" Target="../media/image58.tmp"/><Relationship Id="rId4" Type="http://schemas.openxmlformats.org/officeDocument/2006/relationships/image" Target="../media/image3.jpeg"/><Relationship Id="rId9" Type="http://schemas.openxmlformats.org/officeDocument/2006/relationships/image" Target="../media/image5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tmp"/><Relationship Id="rId4" Type="http://schemas.openxmlformats.org/officeDocument/2006/relationships/hyperlink" Target="https://asapbio.org/surve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thelancet.com/journals/lanplh/article/PIIS2542-5196(21)00011-5/fulltex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0E0EDA-66BC-4E20-8374-0CA12D85E8A7}"/>
              </a:ext>
            </a:extLst>
          </p:cNvPr>
          <p:cNvSpPr txBox="1"/>
          <p:nvPr/>
        </p:nvSpPr>
        <p:spPr>
          <a:xfrm>
            <a:off x="71021" y="28397"/>
            <a:ext cx="11913833" cy="2283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1000"/>
              </a:lnSpc>
            </a:pPr>
            <a:r>
              <a:rPr lang="en-GB" sz="48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Preprinting</a:t>
            </a:r>
            <a:r>
              <a:rPr lang="en-GB" sz="4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pandemic: trends, dissemination, and regulation of COVID-19 preprints</a:t>
            </a:r>
            <a:endParaRPr lang="en-IN" sz="4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893A2-6E80-4FEB-83F2-24568F2F00D4}"/>
              </a:ext>
            </a:extLst>
          </p:cNvPr>
          <p:cNvSpPr txBox="1"/>
          <p:nvPr/>
        </p:nvSpPr>
        <p:spPr>
          <a:xfrm>
            <a:off x="6960811" y="2998273"/>
            <a:ext cx="52111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dirty="0"/>
          </a:p>
          <a:p>
            <a:pPr algn="ctr"/>
            <a:r>
              <a:rPr lang="en-GB" sz="2000" b="1" dirty="0"/>
              <a:t>Jonny A Coates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William Harvey Research Institute, QMUL</a:t>
            </a:r>
          </a:p>
          <a:p>
            <a:pPr algn="ctr"/>
            <a:r>
              <a:rPr lang="en-GB" sz="2000" dirty="0" err="1"/>
              <a:t>preLighter</a:t>
            </a:r>
            <a:endParaRPr lang="en-GB" sz="2000" dirty="0"/>
          </a:p>
          <a:p>
            <a:pPr algn="ctr"/>
            <a:endParaRPr lang="en-GB" sz="2000" dirty="0">
              <a:hlinkClick r:id="rId2"/>
            </a:endParaRPr>
          </a:p>
          <a:p>
            <a:pPr algn="ctr"/>
            <a:r>
              <a:rPr lang="en-GB" sz="2000" dirty="0">
                <a:hlinkClick r:id="rId2"/>
              </a:rPr>
              <a:t>Jonathon.coates@qmul.ac.uk</a:t>
            </a:r>
            <a:endParaRPr lang="en-GB" sz="2000" dirty="0"/>
          </a:p>
          <a:p>
            <a:pPr algn="ctr"/>
            <a:r>
              <a:rPr lang="en-GB" sz="2000" b="1" dirty="0"/>
              <a:t>@JACoates91</a:t>
            </a:r>
          </a:p>
        </p:txBody>
      </p:sp>
      <p:pic>
        <p:nvPicPr>
          <p:cNvPr id="5" name="Picture 4" descr="Nick Fraser on Twitter: &quot;1/ Great to see our #bioRxiv preprint out ...">
            <a:extLst>
              <a:ext uri="{FF2B5EF4-FFF2-40B4-BE49-F238E27FC236}">
                <a16:creationId xmlns:a16="http://schemas.microsoft.com/office/drawing/2014/main" id="{29999409-9BCF-40A8-96AF-A0E47E6B5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2" b="10412"/>
          <a:stretch/>
        </p:blipFill>
        <p:spPr bwMode="auto">
          <a:xfrm>
            <a:off x="0" y="5321203"/>
            <a:ext cx="1508400" cy="150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autam Dey (@Dey_Gautam) | Twitter">
            <a:extLst>
              <a:ext uri="{FF2B5EF4-FFF2-40B4-BE49-F238E27FC236}">
                <a16:creationId xmlns:a16="http://schemas.microsoft.com/office/drawing/2014/main" id="{0BDE2CA4-1B12-44C4-9FA7-AA64BE152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7118" b="13952"/>
          <a:stretch/>
        </p:blipFill>
        <p:spPr bwMode="auto">
          <a:xfrm>
            <a:off x="5370824" y="2728734"/>
            <a:ext cx="1508400" cy="150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essica Polka – ASAPbio">
            <a:extLst>
              <a:ext uri="{FF2B5EF4-FFF2-40B4-BE49-F238E27FC236}">
                <a16:creationId xmlns:a16="http://schemas.microsoft.com/office/drawing/2014/main" id="{CEEE7E3E-4596-405E-BC7F-D896E482D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12279" r="8359"/>
          <a:stretch/>
        </p:blipFill>
        <p:spPr bwMode="auto">
          <a:xfrm>
            <a:off x="3442900" y="4680712"/>
            <a:ext cx="1536683" cy="150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ate Palfy (@mate_palfy) | Twitter">
            <a:extLst>
              <a:ext uri="{FF2B5EF4-FFF2-40B4-BE49-F238E27FC236}">
                <a16:creationId xmlns:a16="http://schemas.microsoft.com/office/drawing/2014/main" id="{1FA5FFB7-3750-43FB-A8AB-BA88F93C6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r="2872" b="9185"/>
          <a:stretch/>
        </p:blipFill>
        <p:spPr bwMode="auto">
          <a:xfrm>
            <a:off x="2493337" y="1831564"/>
            <a:ext cx="1508400" cy="150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ederico Nanni">
            <a:extLst>
              <a:ext uri="{FF2B5EF4-FFF2-40B4-BE49-F238E27FC236}">
                <a16:creationId xmlns:a16="http://schemas.microsoft.com/office/drawing/2014/main" id="{994F137E-7A4C-468D-BC55-1AB33C23F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2"/>
          <a:stretch/>
        </p:blipFill>
        <p:spPr bwMode="auto">
          <a:xfrm>
            <a:off x="6027937" y="5257031"/>
            <a:ext cx="1458451" cy="150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26C834BF-7411-4E25-A734-7ECEF0B01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8" t="3486" r="10422" b="26434"/>
          <a:stretch/>
        </p:blipFill>
        <p:spPr bwMode="auto">
          <a:xfrm>
            <a:off x="1725435" y="3482934"/>
            <a:ext cx="1508400" cy="150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2AFD8756-0324-4FAD-B500-D0F494E589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" y="1993588"/>
            <a:ext cx="1509059" cy="1509059"/>
          </a:xfrm>
          <a:prstGeom prst="ellipse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8E13DAA-8D06-4E51-A326-3BB09FB7AEBF}"/>
              </a:ext>
            </a:extLst>
          </p:cNvPr>
          <p:cNvCxnSpPr>
            <a:cxnSpLocks/>
            <a:stCxn id="11" idx="1"/>
            <a:endCxn id="12" idx="5"/>
          </p:cNvCxnSpPr>
          <p:nvPr/>
        </p:nvCxnSpPr>
        <p:spPr>
          <a:xfrm flipH="1" flipV="1">
            <a:off x="1327114" y="3281650"/>
            <a:ext cx="619221" cy="422184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1F1D5B-AA7E-4511-8158-4E9668D1C60A}"/>
              </a:ext>
            </a:extLst>
          </p:cNvPr>
          <p:cNvCxnSpPr>
            <a:cxnSpLocks/>
            <a:stCxn id="5" idx="0"/>
            <a:endCxn id="12" idx="4"/>
          </p:cNvCxnSpPr>
          <p:nvPr/>
        </p:nvCxnSpPr>
        <p:spPr>
          <a:xfrm flipV="1">
            <a:off x="754200" y="3502647"/>
            <a:ext cx="39382" cy="1818556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76F07C-DDCF-48B5-8141-5C83101C9A86}"/>
              </a:ext>
            </a:extLst>
          </p:cNvPr>
          <p:cNvCxnSpPr>
            <a:cxnSpLocks/>
            <a:stCxn id="5" idx="7"/>
            <a:endCxn id="11" idx="3"/>
          </p:cNvCxnSpPr>
          <p:nvPr/>
        </p:nvCxnSpPr>
        <p:spPr>
          <a:xfrm flipV="1">
            <a:off x="1287500" y="4770434"/>
            <a:ext cx="658835" cy="771669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D6D828-B21C-407F-BF65-BEAB728B134B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 flipV="1">
            <a:off x="1508400" y="5434912"/>
            <a:ext cx="1934500" cy="640491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1AAC90-E3AF-4EEB-AD6D-4D3D451D2030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4979583" y="5434912"/>
            <a:ext cx="1048354" cy="576319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6059BE-2C11-400B-862A-B8C9482BFF9B}"/>
              </a:ext>
            </a:extLst>
          </p:cNvPr>
          <p:cNvCxnSpPr>
            <a:cxnSpLocks/>
            <a:stCxn id="8" idx="7"/>
            <a:endCxn id="7" idx="3"/>
          </p:cNvCxnSpPr>
          <p:nvPr/>
        </p:nvCxnSpPr>
        <p:spPr>
          <a:xfrm flipV="1">
            <a:off x="4754541" y="4016234"/>
            <a:ext cx="837183" cy="885378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43695D-122F-48CF-8E7F-95B5C84D7CC7}"/>
              </a:ext>
            </a:extLst>
          </p:cNvPr>
          <p:cNvCxnSpPr>
            <a:cxnSpLocks/>
            <a:stCxn id="10" idx="0"/>
            <a:endCxn id="7" idx="4"/>
          </p:cNvCxnSpPr>
          <p:nvPr/>
        </p:nvCxnSpPr>
        <p:spPr>
          <a:xfrm flipH="1" flipV="1">
            <a:off x="6125024" y="4237134"/>
            <a:ext cx="632139" cy="1019897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A4102F-7B31-4A64-8C74-8B8F6C746DCF}"/>
              </a:ext>
            </a:extLst>
          </p:cNvPr>
          <p:cNvCxnSpPr>
            <a:cxnSpLocks/>
            <a:stCxn id="11" idx="6"/>
            <a:endCxn id="7" idx="2"/>
          </p:cNvCxnSpPr>
          <p:nvPr/>
        </p:nvCxnSpPr>
        <p:spPr>
          <a:xfrm flipV="1">
            <a:off x="3233835" y="3482934"/>
            <a:ext cx="2136989" cy="754200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1A3745-D844-4CCE-A978-94ACACE036FF}"/>
              </a:ext>
            </a:extLst>
          </p:cNvPr>
          <p:cNvCxnSpPr>
            <a:cxnSpLocks/>
            <a:stCxn id="11" idx="7"/>
            <a:endCxn id="9" idx="4"/>
          </p:cNvCxnSpPr>
          <p:nvPr/>
        </p:nvCxnSpPr>
        <p:spPr>
          <a:xfrm flipV="1">
            <a:off x="3012935" y="3339964"/>
            <a:ext cx="234602" cy="363870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B076E9-4F16-4BF2-A574-9E818F5BD663}"/>
              </a:ext>
            </a:extLst>
          </p:cNvPr>
          <p:cNvCxnSpPr>
            <a:cxnSpLocks/>
            <a:stCxn id="9" idx="6"/>
            <a:endCxn id="7" idx="1"/>
          </p:cNvCxnSpPr>
          <p:nvPr/>
        </p:nvCxnSpPr>
        <p:spPr>
          <a:xfrm>
            <a:off x="4001737" y="2585764"/>
            <a:ext cx="1589987" cy="363870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D653ECF-E149-4B3C-86E0-F8B91689DA8B}"/>
              </a:ext>
            </a:extLst>
          </p:cNvPr>
          <p:cNvCxnSpPr>
            <a:cxnSpLocks/>
            <a:stCxn id="11" idx="5"/>
            <a:endCxn id="8" idx="1"/>
          </p:cNvCxnSpPr>
          <p:nvPr/>
        </p:nvCxnSpPr>
        <p:spPr>
          <a:xfrm>
            <a:off x="3012935" y="4770434"/>
            <a:ext cx="655007" cy="131178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4E8700A-F8CC-4E29-BDC8-53170E1295F3}"/>
              </a:ext>
            </a:extLst>
          </p:cNvPr>
          <p:cNvCxnSpPr>
            <a:cxnSpLocks/>
            <a:stCxn id="12" idx="6"/>
            <a:endCxn id="9" idx="2"/>
          </p:cNvCxnSpPr>
          <p:nvPr/>
        </p:nvCxnSpPr>
        <p:spPr>
          <a:xfrm flipV="1">
            <a:off x="1548111" y="2585764"/>
            <a:ext cx="945226" cy="162354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8">
            <a:extLst>
              <a:ext uri="{FF2B5EF4-FFF2-40B4-BE49-F238E27FC236}">
                <a16:creationId xmlns:a16="http://schemas.microsoft.com/office/drawing/2014/main" id="{BE600483-1700-4633-B20F-80BB1EA98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8" t="3486" r="10422" b="26434"/>
          <a:stretch/>
        </p:blipFill>
        <p:spPr bwMode="auto">
          <a:xfrm>
            <a:off x="5382828" y="2727282"/>
            <a:ext cx="1508400" cy="150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Gautam Dey (@Dey_Gautam) | Twitter">
            <a:extLst>
              <a:ext uri="{FF2B5EF4-FFF2-40B4-BE49-F238E27FC236}">
                <a16:creationId xmlns:a16="http://schemas.microsoft.com/office/drawing/2014/main" id="{29733E9A-ACFC-40AD-90E6-3EFA3FBAA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7118" b="13952"/>
          <a:stretch/>
        </p:blipFill>
        <p:spPr bwMode="auto">
          <a:xfrm>
            <a:off x="1728377" y="3483948"/>
            <a:ext cx="1508400" cy="150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1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529A2C-B2EF-472C-A712-467C66DAB5B3}"/>
              </a:ext>
            </a:extLst>
          </p:cNvPr>
          <p:cNvSpPr/>
          <p:nvPr/>
        </p:nvSpPr>
        <p:spPr>
          <a:xfrm>
            <a:off x="2068497" y="44356"/>
            <a:ext cx="10582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COVID-19 preprints are being published at accelerated rates</a:t>
            </a:r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F4FDE66D-5CC6-4381-9453-78F4FA1D5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26" y="477603"/>
            <a:ext cx="7920052" cy="633604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833F5B-584B-413C-A100-EE4F4162F659}"/>
              </a:ext>
            </a:extLst>
          </p:cNvPr>
          <p:cNvSpPr txBox="1">
            <a:spLocks/>
          </p:cNvSpPr>
          <p:nvPr/>
        </p:nvSpPr>
        <p:spPr>
          <a:xfrm>
            <a:off x="159657" y="849087"/>
            <a:ext cx="4034972" cy="592182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More likely to be published</a:t>
            </a:r>
            <a:b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(21.1% vs 15.4%)</a:t>
            </a:r>
            <a:b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GB" sz="18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Chi-square test, p &lt; 0.001)</a:t>
            </a:r>
          </a:p>
          <a:p>
            <a:endParaRPr lang="en-GB" sz="18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18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Published more quickly</a:t>
            </a:r>
            <a:b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(median publishing time, </a:t>
            </a:r>
            <a:b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68 days vs 116 days)</a:t>
            </a:r>
            <a:b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GB" sz="18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Mann-Whitney test, p &lt; 0.001)</a:t>
            </a:r>
          </a:p>
        </p:txBody>
      </p:sp>
    </p:spTree>
    <p:extLst>
      <p:ext uri="{BB962C8B-B14F-4D97-AF65-F5344CB8AC3E}">
        <p14:creationId xmlns:p14="http://schemas.microsoft.com/office/powerpoint/2010/main" val="392466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66556D2C-E90F-4E38-907C-4E515375C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" y="747484"/>
            <a:ext cx="7540171" cy="60321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F875BB-DDFA-4860-96EA-45093B84A60D}"/>
              </a:ext>
            </a:extLst>
          </p:cNvPr>
          <p:cNvSpPr txBox="1">
            <a:spLocks/>
          </p:cNvSpPr>
          <p:nvPr/>
        </p:nvSpPr>
        <p:spPr>
          <a:xfrm>
            <a:off x="7750629" y="986971"/>
            <a:ext cx="4034972" cy="581297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much more quickly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depends on publisher!</a:t>
            </a: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Greatest estimated difference for AAAS (</a:t>
            </a:r>
            <a:r>
              <a:rPr lang="en-GB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Science),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= 102 days</a:t>
            </a: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5B454-5292-49B9-962E-4C1BC4F9BCB2}"/>
              </a:ext>
            </a:extLst>
          </p:cNvPr>
          <p:cNvSpPr txBox="1"/>
          <p:nvPr/>
        </p:nvSpPr>
        <p:spPr>
          <a:xfrm>
            <a:off x="50348" y="6410289"/>
            <a:ext cx="10428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GB" sz="18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two-way ANOVA, preprint type*publisher interaction, F</a:t>
            </a:r>
            <a:r>
              <a:rPr lang="en-GB" sz="1800" i="1" baseline="-25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9,5273</a:t>
            </a:r>
            <a:r>
              <a:rPr lang="en-GB" sz="18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= 6.6, p &lt; 0.001)</a:t>
            </a:r>
          </a:p>
        </p:txBody>
      </p:sp>
    </p:spTree>
    <p:extLst>
      <p:ext uri="{BB962C8B-B14F-4D97-AF65-F5344CB8AC3E}">
        <p14:creationId xmlns:p14="http://schemas.microsoft.com/office/powerpoint/2010/main" val="349110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27E93D-3943-4CBA-ADD3-576830AEAE6F}"/>
              </a:ext>
            </a:extLst>
          </p:cNvPr>
          <p:cNvSpPr/>
          <p:nvPr/>
        </p:nvSpPr>
        <p:spPr>
          <a:xfrm>
            <a:off x="716131" y="2644170"/>
            <a:ext cx="10759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scientific response to the pandemic was rapid – within 1 month of first case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Preprints represent a significant proportion of the COVID-19 literature</a:t>
            </a:r>
          </a:p>
          <a:p>
            <a:pPr algn="ctr"/>
            <a:r>
              <a:rPr lang="en-GB" sz="2400" dirty="0"/>
              <a:t>Especially early on….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E65F5B-7B44-45D2-859A-B6E2056E5093}"/>
              </a:ext>
            </a:extLst>
          </p:cNvPr>
          <p:cNvSpPr/>
          <p:nvPr/>
        </p:nvSpPr>
        <p:spPr>
          <a:xfrm>
            <a:off x="5122415" y="0"/>
            <a:ext cx="1686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Summary I</a:t>
            </a:r>
          </a:p>
        </p:txBody>
      </p:sp>
    </p:spTree>
    <p:extLst>
      <p:ext uri="{BB962C8B-B14F-4D97-AF65-F5344CB8AC3E}">
        <p14:creationId xmlns:p14="http://schemas.microsoft.com/office/powerpoint/2010/main" val="308760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CFBE78-555B-4B0E-933D-429941918528}"/>
              </a:ext>
            </a:extLst>
          </p:cNvPr>
          <p:cNvSpPr/>
          <p:nvPr/>
        </p:nvSpPr>
        <p:spPr>
          <a:xfrm>
            <a:off x="2811262" y="0"/>
            <a:ext cx="6569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So who is publishing all these preprints?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846AA63-ACFD-4339-AE6A-2225DA04A7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71" y="768529"/>
            <a:ext cx="5942696" cy="4754157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C0F066B3-2926-444A-B46D-9DC3A2717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91" y="768529"/>
            <a:ext cx="6191256" cy="495300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1A529D-64E9-43F0-8375-9AE30AB14F13}"/>
              </a:ext>
            </a:extLst>
          </p:cNvPr>
          <p:cNvSpPr txBox="1">
            <a:spLocks/>
          </p:cNvSpPr>
          <p:nvPr/>
        </p:nvSpPr>
        <p:spPr>
          <a:xfrm>
            <a:off x="108852" y="5619934"/>
            <a:ext cx="5885547" cy="108566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Most COVID-19 corresponding authors from US, UK or Chinese institutions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FC8FEC-82E8-4AD9-B691-E80849B04FC7}"/>
              </a:ext>
            </a:extLst>
          </p:cNvPr>
          <p:cNvSpPr txBox="1">
            <a:spLocks/>
          </p:cNvSpPr>
          <p:nvPr/>
        </p:nvSpPr>
        <p:spPr>
          <a:xfrm>
            <a:off x="6146799" y="5619934"/>
            <a:ext cx="5885547" cy="108566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First preprints posted close to first cases</a:t>
            </a:r>
            <a:b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GB" sz="18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Spearman’s rank, rho = 0.54, p &lt; 0.001)</a:t>
            </a: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C0CEA2D5-149C-4076-BF79-7B40AFECCF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"/>
          <a:stretch/>
        </p:blipFill>
        <p:spPr>
          <a:xfrm>
            <a:off x="1507106" y="599507"/>
            <a:ext cx="9121055" cy="531506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DC3003-A1B6-46B3-AE53-52E0AEE6E74E}"/>
              </a:ext>
            </a:extLst>
          </p:cNvPr>
          <p:cNvSpPr txBox="1">
            <a:spLocks/>
          </p:cNvSpPr>
          <p:nvPr/>
        </p:nvSpPr>
        <p:spPr>
          <a:xfrm>
            <a:off x="10462068" y="748895"/>
            <a:ext cx="1122478" cy="50659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***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91A5EC-34A5-4B0E-B2C3-F5B3483CADC4}"/>
              </a:ext>
            </a:extLst>
          </p:cNvPr>
          <p:cNvSpPr txBox="1">
            <a:spLocks/>
          </p:cNvSpPr>
          <p:nvPr/>
        </p:nvSpPr>
        <p:spPr>
          <a:xfrm>
            <a:off x="1275269" y="6008130"/>
            <a:ext cx="10916731" cy="76925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More authors posting preprint for first time among COVID-19 authors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GB" sz="1800" i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Bonferroni-adjusted Chi-square tests, *** p &lt; 0.001, ** p &lt; 0.01, * p &lt; 0.05)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589029-D290-4DA0-BE13-DD4AFF2A6DC7}"/>
              </a:ext>
            </a:extLst>
          </p:cNvPr>
          <p:cNvSpPr txBox="1">
            <a:spLocks/>
          </p:cNvSpPr>
          <p:nvPr/>
        </p:nvSpPr>
        <p:spPr>
          <a:xfrm>
            <a:off x="10462068" y="1649120"/>
            <a:ext cx="1122478" cy="50659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***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80806D-F540-4FF5-984E-297B610497E8}"/>
              </a:ext>
            </a:extLst>
          </p:cNvPr>
          <p:cNvSpPr txBox="1">
            <a:spLocks/>
          </p:cNvSpPr>
          <p:nvPr/>
        </p:nvSpPr>
        <p:spPr>
          <a:xfrm>
            <a:off x="10462068" y="1949195"/>
            <a:ext cx="1122478" cy="50659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**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A36DC3-C5C3-4122-BE79-A3338268A483}"/>
              </a:ext>
            </a:extLst>
          </p:cNvPr>
          <p:cNvSpPr txBox="1">
            <a:spLocks/>
          </p:cNvSpPr>
          <p:nvPr/>
        </p:nvSpPr>
        <p:spPr>
          <a:xfrm>
            <a:off x="10462068" y="2549345"/>
            <a:ext cx="1122478" cy="50659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**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7F2FE4C-DB95-4EB0-841D-2DE4ED27F3F3}"/>
              </a:ext>
            </a:extLst>
          </p:cNvPr>
          <p:cNvSpPr txBox="1">
            <a:spLocks/>
          </p:cNvSpPr>
          <p:nvPr/>
        </p:nvSpPr>
        <p:spPr>
          <a:xfrm>
            <a:off x="10462068" y="1048970"/>
            <a:ext cx="1122478" cy="50659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***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3ECCD09-8386-4D9C-BD3A-312365A836C9}"/>
              </a:ext>
            </a:extLst>
          </p:cNvPr>
          <p:cNvSpPr txBox="1">
            <a:spLocks/>
          </p:cNvSpPr>
          <p:nvPr/>
        </p:nvSpPr>
        <p:spPr>
          <a:xfrm>
            <a:off x="10462068" y="4649870"/>
            <a:ext cx="1122478" cy="50659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**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F6C7674-D8FD-489D-98C1-E5454A4EE6A0}"/>
              </a:ext>
            </a:extLst>
          </p:cNvPr>
          <p:cNvSpPr txBox="1">
            <a:spLocks/>
          </p:cNvSpPr>
          <p:nvPr/>
        </p:nvSpPr>
        <p:spPr>
          <a:xfrm>
            <a:off x="10462068" y="3175704"/>
            <a:ext cx="1122478" cy="50659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***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55FAF60-314C-408D-88D9-BF10569E473C}"/>
              </a:ext>
            </a:extLst>
          </p:cNvPr>
          <p:cNvSpPr txBox="1">
            <a:spLocks/>
          </p:cNvSpPr>
          <p:nvPr/>
        </p:nvSpPr>
        <p:spPr>
          <a:xfrm>
            <a:off x="10462068" y="1321131"/>
            <a:ext cx="1122478" cy="50659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52712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334F6F-4F62-405F-BF10-21497E72B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74" y="607353"/>
            <a:ext cx="9700028" cy="1131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5CB757-DC81-4C9A-AFEF-A522E44D9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720337" y="-1475778"/>
            <a:ext cx="4751326" cy="11878318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A82F3A63-291D-46DE-BC15-8BDF83B2C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614" y="1734432"/>
            <a:ext cx="3494403" cy="15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numCol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 dirty="0">
                <a:latin typeface="Arial" charset="0"/>
                <a:hlinkClick r:id="rId4"/>
              </a:rPr>
              <a:t>Gog. Nature Reviews Physics. 2020;2,274-275</a:t>
            </a:r>
            <a:endParaRPr lang="en-GB" sz="1100" b="1" baseline="300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DFF8B2-F082-4F3C-A904-C5A5286C9C6A}"/>
              </a:ext>
            </a:extLst>
          </p:cNvPr>
          <p:cNvSpPr/>
          <p:nvPr/>
        </p:nvSpPr>
        <p:spPr>
          <a:xfrm>
            <a:off x="1781452" y="44815"/>
            <a:ext cx="8463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Labs are shifting expertise to best help with pandemic research</a:t>
            </a:r>
          </a:p>
        </p:txBody>
      </p:sp>
    </p:spTree>
    <p:extLst>
      <p:ext uri="{BB962C8B-B14F-4D97-AF65-F5344CB8AC3E}">
        <p14:creationId xmlns:p14="http://schemas.microsoft.com/office/powerpoint/2010/main" val="199352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9531ED-FACF-4015-A877-254D045AA54D}"/>
              </a:ext>
            </a:extLst>
          </p:cNvPr>
          <p:cNvSpPr/>
          <p:nvPr/>
        </p:nvSpPr>
        <p:spPr>
          <a:xfrm>
            <a:off x="1034243" y="0"/>
            <a:ext cx="10759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COVID-19 preprints are being accessed and downloaded at unprecedented levels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C1DEED-03A4-450D-AD09-17B2609BA488}"/>
              </a:ext>
            </a:extLst>
          </p:cNvPr>
          <p:cNvSpPr/>
          <p:nvPr/>
        </p:nvSpPr>
        <p:spPr>
          <a:xfrm>
            <a:off x="4913791" y="1831039"/>
            <a:ext cx="2139518" cy="4507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40FDA34C-A3FF-46BD-9EC8-2311940F1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4" y="512992"/>
            <a:ext cx="7907565" cy="632605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6B161F-EA3A-49DB-AF54-C7C38A2F430C}"/>
              </a:ext>
            </a:extLst>
          </p:cNvPr>
          <p:cNvSpPr txBox="1">
            <a:spLocks/>
          </p:cNvSpPr>
          <p:nvPr/>
        </p:nvSpPr>
        <p:spPr>
          <a:xfrm>
            <a:off x="227902" y="917078"/>
            <a:ext cx="4034972" cy="5812974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Early COVID-19 preprints </a:t>
            </a: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viewed 18.2 times 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</a:t>
            </a:r>
            <a:r>
              <a:rPr lang="en-GB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downloaded 27.1 times more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than non-COVID-19</a:t>
            </a:r>
            <a:b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(rate ratios from time-adjusted negative binomial GLMs, p &lt; 0.001)</a:t>
            </a:r>
          </a:p>
          <a:p>
            <a:endParaRPr lang="en-GB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b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Did early COVID-19 preprints slowly accumulate usage?</a:t>
            </a:r>
            <a:b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have less competition?</a:t>
            </a:r>
          </a:p>
          <a:p>
            <a:pPr marL="0" indent="0">
              <a:buNone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Or COVID fatigue?</a:t>
            </a:r>
            <a:b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529A2C-B2EF-472C-A712-467C66DAB5B3}"/>
              </a:ext>
            </a:extLst>
          </p:cNvPr>
          <p:cNvSpPr/>
          <p:nvPr/>
        </p:nvSpPr>
        <p:spPr>
          <a:xfrm>
            <a:off x="1296140" y="26"/>
            <a:ext cx="9907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How are COVID-19 preprints being shared?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1EBC3-E620-4EB5-8495-B0D5054767C2}"/>
              </a:ext>
            </a:extLst>
          </p:cNvPr>
          <p:cNvSpPr/>
          <p:nvPr/>
        </p:nvSpPr>
        <p:spPr>
          <a:xfrm>
            <a:off x="1217107" y="0"/>
            <a:ext cx="9757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COVID-19 preprints are cited, tweeted and covered by news organisations</a:t>
            </a:r>
          </a:p>
        </p:txBody>
      </p:sp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5E7D7D18-45D6-4218-B0CE-6F106BA82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33"/>
          <a:stretch/>
        </p:blipFill>
        <p:spPr>
          <a:xfrm>
            <a:off x="720378" y="577412"/>
            <a:ext cx="9907481" cy="3434593"/>
          </a:xfrm>
          <a:prstGeom prst="rect">
            <a:avLst/>
          </a:prstGeom>
        </p:spPr>
      </p:pic>
      <p:pic>
        <p:nvPicPr>
          <p:cNvPr id="14" name="Picture 13" descr="Chart, diagram&#10;&#10;Description automatically generated">
            <a:extLst>
              <a:ext uri="{FF2B5EF4-FFF2-40B4-BE49-F238E27FC236}">
                <a16:creationId xmlns:a16="http://schemas.microsoft.com/office/drawing/2014/main" id="{C7E857DC-FBEC-4036-8511-B578D6D53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26409" r="50000" b="50821"/>
          <a:stretch/>
        </p:blipFill>
        <p:spPr>
          <a:xfrm>
            <a:off x="766677" y="3925333"/>
            <a:ext cx="4899525" cy="2932667"/>
          </a:xfrm>
          <a:prstGeom prst="rect">
            <a:avLst/>
          </a:prstGeom>
        </p:spPr>
      </p:pic>
      <p:pic>
        <p:nvPicPr>
          <p:cNvPr id="16" name="Picture 15" descr="Chart, diagram&#10;&#10;Description automatically generated">
            <a:extLst>
              <a:ext uri="{FF2B5EF4-FFF2-40B4-BE49-F238E27FC236}">
                <a16:creationId xmlns:a16="http://schemas.microsoft.com/office/drawing/2014/main" id="{175FAE48-A59C-4CCC-A25A-42F4935676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74622" r="67954" b="4179"/>
          <a:stretch/>
        </p:blipFill>
        <p:spPr>
          <a:xfrm>
            <a:off x="7153153" y="4069851"/>
            <a:ext cx="2835373" cy="273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ltmetric Info">
            <a:extLst>
              <a:ext uri="{FF2B5EF4-FFF2-40B4-BE49-F238E27FC236}">
                <a16:creationId xmlns:a16="http://schemas.microsoft.com/office/drawing/2014/main" id="{9F1FCCAF-E40F-4E8C-825A-F088FDE53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6" y="408023"/>
            <a:ext cx="4584925" cy="211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FC4FFA39-F763-4D33-90BC-7FB5317EE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918" y="1018220"/>
            <a:ext cx="6837082" cy="546966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C7A7DD4-97F9-4CB0-B292-D7BC2A4591DC}"/>
              </a:ext>
            </a:extLst>
          </p:cNvPr>
          <p:cNvGrpSpPr/>
          <p:nvPr/>
        </p:nvGrpSpPr>
        <p:grpSpPr>
          <a:xfrm>
            <a:off x="202388" y="2578263"/>
            <a:ext cx="5259840" cy="1251930"/>
            <a:chOff x="161246" y="3180971"/>
            <a:chExt cx="5259840" cy="1251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14B5D9-C86C-429F-88BE-5CD71B001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77879"/>
            <a:stretch/>
          </p:blipFill>
          <p:spPr>
            <a:xfrm>
              <a:off x="202388" y="3180971"/>
              <a:ext cx="5218698" cy="56371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6318AE-4D97-484F-A6C4-B8EE3F59FC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2993" b="1"/>
            <a:stretch/>
          </p:blipFill>
          <p:spPr>
            <a:xfrm>
              <a:off x="161246" y="3744686"/>
              <a:ext cx="5218698" cy="688215"/>
            </a:xfrm>
            <a:prstGeom prst="rect">
              <a:avLst/>
            </a:prstGeom>
          </p:spPr>
        </p:pic>
      </p:grp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06E5B829-CBAC-4EE6-8D27-E4B84EF39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445118"/>
              </p:ext>
            </p:extLst>
          </p:nvPr>
        </p:nvGraphicFramePr>
        <p:xfrm>
          <a:off x="894218" y="4057043"/>
          <a:ext cx="3445553" cy="2590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48125">
                  <a:extLst>
                    <a:ext uri="{9D8B030D-6E8A-4147-A177-3AD203B41FA5}">
                      <a16:colId xmlns:a16="http://schemas.microsoft.com/office/drawing/2014/main" val="2320254582"/>
                    </a:ext>
                  </a:extLst>
                </a:gridCol>
                <a:gridCol w="1197428">
                  <a:extLst>
                    <a:ext uri="{9D8B030D-6E8A-4147-A177-3AD203B41FA5}">
                      <a16:colId xmlns:a16="http://schemas.microsoft.com/office/drawing/2014/main" val="152509202"/>
                    </a:ext>
                  </a:extLst>
                </a:gridCol>
              </a:tblGrid>
              <a:tr h="241420">
                <a:tc>
                  <a:txBody>
                    <a:bodyPr/>
                    <a:lstStyle/>
                    <a:p>
                      <a:r>
                        <a:rPr lang="en-GB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usage metric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rate 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99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Blogs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309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Wikipedia 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1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Tweets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02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087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49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News 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53535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2FAC0E-4403-4C94-88F0-20F7AE55F256}"/>
              </a:ext>
            </a:extLst>
          </p:cNvPr>
          <p:cNvSpPr txBox="1"/>
          <p:nvPr/>
        </p:nvSpPr>
        <p:spPr>
          <a:xfrm>
            <a:off x="7065832" y="6230733"/>
            <a:ext cx="5734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(all correlations Spearman’s rank rho estimates)</a:t>
            </a:r>
            <a:endParaRPr lang="en-GB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AB7029-7739-4F35-A9F3-99D004D20325}"/>
              </a:ext>
            </a:extLst>
          </p:cNvPr>
          <p:cNvSpPr/>
          <p:nvPr/>
        </p:nvSpPr>
        <p:spPr>
          <a:xfrm>
            <a:off x="1034243" y="0"/>
            <a:ext cx="10759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COVID-19 preprints are being widely shared across multiple platforms</a:t>
            </a:r>
          </a:p>
        </p:txBody>
      </p:sp>
    </p:spTree>
    <p:extLst>
      <p:ext uri="{BB962C8B-B14F-4D97-AF65-F5344CB8AC3E}">
        <p14:creationId xmlns:p14="http://schemas.microsoft.com/office/powerpoint/2010/main" val="21245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27E93D-3943-4CBA-ADD3-576830AEAE6F}"/>
              </a:ext>
            </a:extLst>
          </p:cNvPr>
          <p:cNvSpPr/>
          <p:nvPr/>
        </p:nvSpPr>
        <p:spPr>
          <a:xfrm>
            <a:off x="716131" y="2090172"/>
            <a:ext cx="10759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Preprints represent a significant proportion of the COVID-19 literature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Labs are posting preprints for the first time directly as a response to the pandemic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COVID-19 preprints are being accessed, downloaded and shared at unprecedented levels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E65F5B-7B44-45D2-859A-B6E2056E5093}"/>
              </a:ext>
            </a:extLst>
          </p:cNvPr>
          <p:cNvSpPr/>
          <p:nvPr/>
        </p:nvSpPr>
        <p:spPr>
          <a:xfrm>
            <a:off x="5122415" y="0"/>
            <a:ext cx="1686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Summary II</a:t>
            </a:r>
          </a:p>
        </p:txBody>
      </p:sp>
    </p:spTree>
    <p:extLst>
      <p:ext uri="{BB962C8B-B14F-4D97-AF65-F5344CB8AC3E}">
        <p14:creationId xmlns:p14="http://schemas.microsoft.com/office/powerpoint/2010/main" val="185331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0E0EDA-66BC-4E20-8374-0CA12D85E8A7}"/>
              </a:ext>
            </a:extLst>
          </p:cNvPr>
          <p:cNvSpPr txBox="1"/>
          <p:nvPr/>
        </p:nvSpPr>
        <p:spPr>
          <a:xfrm>
            <a:off x="0" y="11575"/>
            <a:ext cx="382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Traditional publishing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6579E1A-E998-4D82-B0D4-593EEC42B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10388" r="5501"/>
          <a:stretch/>
        </p:blipFill>
        <p:spPr>
          <a:xfrm>
            <a:off x="91475" y="1555385"/>
            <a:ext cx="7457243" cy="37523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5DBDB7-8BC0-463E-ACF7-09E124A484AE}"/>
              </a:ext>
            </a:extLst>
          </p:cNvPr>
          <p:cNvSpPr/>
          <p:nvPr/>
        </p:nvSpPr>
        <p:spPr>
          <a:xfrm>
            <a:off x="0" y="6488668"/>
            <a:ext cx="3074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https://asapbio.org/digital-age</a:t>
            </a:r>
          </a:p>
        </p:txBody>
      </p:sp>
      <p:pic>
        <p:nvPicPr>
          <p:cNvPr id="7" name="Picture 6" descr="A picture containing fireworks, clock&#10;&#10;Description automatically generated">
            <a:extLst>
              <a:ext uri="{FF2B5EF4-FFF2-40B4-BE49-F238E27FC236}">
                <a16:creationId xmlns:a16="http://schemas.microsoft.com/office/drawing/2014/main" id="{D96BD480-7DA5-48BD-B36F-9F7F32204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31" y="230832"/>
            <a:ext cx="4986116" cy="44679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52ED25-FFA8-4208-BFBC-AFAC4C2A01C2}"/>
              </a:ext>
            </a:extLst>
          </p:cNvPr>
          <p:cNvSpPr/>
          <p:nvPr/>
        </p:nvSpPr>
        <p:spPr>
          <a:xfrm>
            <a:off x="5548543" y="6483630"/>
            <a:ext cx="7007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https://katatrepsis.com/2012/01/28/scientific-publishing-what-a-con/</a:t>
            </a:r>
          </a:p>
        </p:txBody>
      </p:sp>
    </p:spTree>
    <p:extLst>
      <p:ext uri="{BB962C8B-B14F-4D97-AF65-F5344CB8AC3E}">
        <p14:creationId xmlns:p14="http://schemas.microsoft.com/office/powerpoint/2010/main" val="18762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p&#10;&#10;Description automatically generated">
            <a:extLst>
              <a:ext uri="{FF2B5EF4-FFF2-40B4-BE49-F238E27FC236}">
                <a16:creationId xmlns:a16="http://schemas.microsoft.com/office/drawing/2014/main" id="{6ADC3900-01B3-4067-BC72-CF443F854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9" y="380176"/>
            <a:ext cx="8483917" cy="647782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1C367A-75BE-4CA0-B84D-DA90D4A09683}"/>
              </a:ext>
            </a:extLst>
          </p:cNvPr>
          <p:cNvSpPr txBox="1">
            <a:spLocks/>
          </p:cNvSpPr>
          <p:nvPr/>
        </p:nvSpPr>
        <p:spPr>
          <a:xfrm>
            <a:off x="30566" y="1894218"/>
            <a:ext cx="4034972" cy="328558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Top hashtags associated with top 100 most tweeted preprints shows audiences beyond scientific ones </a:t>
            </a:r>
            <a:b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including conspiracy theory and nationalist ideologies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B87CF-3DFA-498C-93F1-16AD2D2A6CE6}"/>
              </a:ext>
            </a:extLst>
          </p:cNvPr>
          <p:cNvSpPr/>
          <p:nvPr/>
        </p:nvSpPr>
        <p:spPr>
          <a:xfrm>
            <a:off x="4115293" y="3573226"/>
            <a:ext cx="1047623" cy="327004"/>
          </a:xfrm>
          <a:custGeom>
            <a:avLst/>
            <a:gdLst>
              <a:gd name="connsiteX0" fmla="*/ 0 w 1047623"/>
              <a:gd name="connsiteY0" fmla="*/ 0 h 327004"/>
              <a:gd name="connsiteX1" fmla="*/ 513335 w 1047623"/>
              <a:gd name="connsiteY1" fmla="*/ 0 h 327004"/>
              <a:gd name="connsiteX2" fmla="*/ 1047623 w 1047623"/>
              <a:gd name="connsiteY2" fmla="*/ 0 h 327004"/>
              <a:gd name="connsiteX3" fmla="*/ 1047623 w 1047623"/>
              <a:gd name="connsiteY3" fmla="*/ 327004 h 327004"/>
              <a:gd name="connsiteX4" fmla="*/ 523812 w 1047623"/>
              <a:gd name="connsiteY4" fmla="*/ 327004 h 327004"/>
              <a:gd name="connsiteX5" fmla="*/ 0 w 1047623"/>
              <a:gd name="connsiteY5" fmla="*/ 327004 h 327004"/>
              <a:gd name="connsiteX6" fmla="*/ 0 w 1047623"/>
              <a:gd name="connsiteY6" fmla="*/ 0 h 32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623" h="327004" extrusionOk="0">
                <a:moveTo>
                  <a:pt x="0" y="0"/>
                </a:moveTo>
                <a:cubicBezTo>
                  <a:pt x="152973" y="-51239"/>
                  <a:pt x="384363" y="46730"/>
                  <a:pt x="513335" y="0"/>
                </a:cubicBezTo>
                <a:cubicBezTo>
                  <a:pt x="642307" y="-46730"/>
                  <a:pt x="811562" y="32272"/>
                  <a:pt x="1047623" y="0"/>
                </a:cubicBezTo>
                <a:cubicBezTo>
                  <a:pt x="1083634" y="97887"/>
                  <a:pt x="1034304" y="259778"/>
                  <a:pt x="1047623" y="327004"/>
                </a:cubicBezTo>
                <a:cubicBezTo>
                  <a:pt x="820244" y="374556"/>
                  <a:pt x="753293" y="300702"/>
                  <a:pt x="523812" y="327004"/>
                </a:cubicBezTo>
                <a:cubicBezTo>
                  <a:pt x="294331" y="353306"/>
                  <a:pt x="122400" y="297654"/>
                  <a:pt x="0" y="327004"/>
                </a:cubicBezTo>
                <a:cubicBezTo>
                  <a:pt x="-10607" y="183076"/>
                  <a:pt x="31903" y="160979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37F88F-6DAC-46B2-BF75-0738CA51E3C3}"/>
              </a:ext>
            </a:extLst>
          </p:cNvPr>
          <p:cNvSpPr/>
          <p:nvPr/>
        </p:nvSpPr>
        <p:spPr>
          <a:xfrm rot="21115638">
            <a:off x="10852257" y="3639219"/>
            <a:ext cx="1047623" cy="327004"/>
          </a:xfrm>
          <a:custGeom>
            <a:avLst/>
            <a:gdLst>
              <a:gd name="connsiteX0" fmla="*/ 0 w 1047623"/>
              <a:gd name="connsiteY0" fmla="*/ 0 h 327004"/>
              <a:gd name="connsiteX1" fmla="*/ 513335 w 1047623"/>
              <a:gd name="connsiteY1" fmla="*/ 0 h 327004"/>
              <a:gd name="connsiteX2" fmla="*/ 1047623 w 1047623"/>
              <a:gd name="connsiteY2" fmla="*/ 0 h 327004"/>
              <a:gd name="connsiteX3" fmla="*/ 1047623 w 1047623"/>
              <a:gd name="connsiteY3" fmla="*/ 327004 h 327004"/>
              <a:gd name="connsiteX4" fmla="*/ 523812 w 1047623"/>
              <a:gd name="connsiteY4" fmla="*/ 327004 h 327004"/>
              <a:gd name="connsiteX5" fmla="*/ 0 w 1047623"/>
              <a:gd name="connsiteY5" fmla="*/ 327004 h 327004"/>
              <a:gd name="connsiteX6" fmla="*/ 0 w 1047623"/>
              <a:gd name="connsiteY6" fmla="*/ 0 h 32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623" h="327004" extrusionOk="0">
                <a:moveTo>
                  <a:pt x="0" y="0"/>
                </a:moveTo>
                <a:cubicBezTo>
                  <a:pt x="152973" y="-51239"/>
                  <a:pt x="384363" y="46730"/>
                  <a:pt x="513335" y="0"/>
                </a:cubicBezTo>
                <a:cubicBezTo>
                  <a:pt x="642307" y="-46730"/>
                  <a:pt x="811562" y="32272"/>
                  <a:pt x="1047623" y="0"/>
                </a:cubicBezTo>
                <a:cubicBezTo>
                  <a:pt x="1083634" y="97887"/>
                  <a:pt x="1034304" y="259778"/>
                  <a:pt x="1047623" y="327004"/>
                </a:cubicBezTo>
                <a:cubicBezTo>
                  <a:pt x="820244" y="374556"/>
                  <a:pt x="753293" y="300702"/>
                  <a:pt x="523812" y="327004"/>
                </a:cubicBezTo>
                <a:cubicBezTo>
                  <a:pt x="294331" y="353306"/>
                  <a:pt x="122400" y="297654"/>
                  <a:pt x="0" y="327004"/>
                </a:cubicBezTo>
                <a:cubicBezTo>
                  <a:pt x="-10607" y="183076"/>
                  <a:pt x="31903" y="160979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16C9B9-5209-4C52-AFF6-33564E50B9AA}"/>
              </a:ext>
            </a:extLst>
          </p:cNvPr>
          <p:cNvSpPr/>
          <p:nvPr/>
        </p:nvSpPr>
        <p:spPr>
          <a:xfrm rot="19940740">
            <a:off x="8740429" y="3479421"/>
            <a:ext cx="1047623" cy="327004"/>
          </a:xfrm>
          <a:custGeom>
            <a:avLst/>
            <a:gdLst>
              <a:gd name="connsiteX0" fmla="*/ 0 w 1047623"/>
              <a:gd name="connsiteY0" fmla="*/ 0 h 327004"/>
              <a:gd name="connsiteX1" fmla="*/ 513335 w 1047623"/>
              <a:gd name="connsiteY1" fmla="*/ 0 h 327004"/>
              <a:gd name="connsiteX2" fmla="*/ 1047623 w 1047623"/>
              <a:gd name="connsiteY2" fmla="*/ 0 h 327004"/>
              <a:gd name="connsiteX3" fmla="*/ 1047623 w 1047623"/>
              <a:gd name="connsiteY3" fmla="*/ 327004 h 327004"/>
              <a:gd name="connsiteX4" fmla="*/ 523812 w 1047623"/>
              <a:gd name="connsiteY4" fmla="*/ 327004 h 327004"/>
              <a:gd name="connsiteX5" fmla="*/ 0 w 1047623"/>
              <a:gd name="connsiteY5" fmla="*/ 327004 h 327004"/>
              <a:gd name="connsiteX6" fmla="*/ 0 w 1047623"/>
              <a:gd name="connsiteY6" fmla="*/ 0 h 32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623" h="327004" extrusionOk="0">
                <a:moveTo>
                  <a:pt x="0" y="0"/>
                </a:moveTo>
                <a:cubicBezTo>
                  <a:pt x="152973" y="-51239"/>
                  <a:pt x="384363" y="46730"/>
                  <a:pt x="513335" y="0"/>
                </a:cubicBezTo>
                <a:cubicBezTo>
                  <a:pt x="642307" y="-46730"/>
                  <a:pt x="811562" y="32272"/>
                  <a:pt x="1047623" y="0"/>
                </a:cubicBezTo>
                <a:cubicBezTo>
                  <a:pt x="1083634" y="97887"/>
                  <a:pt x="1034304" y="259778"/>
                  <a:pt x="1047623" y="327004"/>
                </a:cubicBezTo>
                <a:cubicBezTo>
                  <a:pt x="820244" y="374556"/>
                  <a:pt x="753293" y="300702"/>
                  <a:pt x="523812" y="327004"/>
                </a:cubicBezTo>
                <a:cubicBezTo>
                  <a:pt x="294331" y="353306"/>
                  <a:pt x="122400" y="297654"/>
                  <a:pt x="0" y="327004"/>
                </a:cubicBezTo>
                <a:cubicBezTo>
                  <a:pt x="-10607" y="183076"/>
                  <a:pt x="31903" y="160979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19C1D-BF94-4353-8E33-45B1D7F40A88}"/>
              </a:ext>
            </a:extLst>
          </p:cNvPr>
          <p:cNvSpPr/>
          <p:nvPr/>
        </p:nvSpPr>
        <p:spPr>
          <a:xfrm rot="20438235">
            <a:off x="8438744" y="2822585"/>
            <a:ext cx="785919" cy="265712"/>
          </a:xfrm>
          <a:custGeom>
            <a:avLst/>
            <a:gdLst>
              <a:gd name="connsiteX0" fmla="*/ 0 w 785919"/>
              <a:gd name="connsiteY0" fmla="*/ 0 h 265712"/>
              <a:gd name="connsiteX1" fmla="*/ 385100 w 785919"/>
              <a:gd name="connsiteY1" fmla="*/ 0 h 265712"/>
              <a:gd name="connsiteX2" fmla="*/ 785919 w 785919"/>
              <a:gd name="connsiteY2" fmla="*/ 0 h 265712"/>
              <a:gd name="connsiteX3" fmla="*/ 785919 w 785919"/>
              <a:gd name="connsiteY3" fmla="*/ 265712 h 265712"/>
              <a:gd name="connsiteX4" fmla="*/ 392960 w 785919"/>
              <a:gd name="connsiteY4" fmla="*/ 265712 h 265712"/>
              <a:gd name="connsiteX5" fmla="*/ 0 w 785919"/>
              <a:gd name="connsiteY5" fmla="*/ 265712 h 265712"/>
              <a:gd name="connsiteX6" fmla="*/ 0 w 785919"/>
              <a:gd name="connsiteY6" fmla="*/ 0 h 26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919" h="265712" extrusionOk="0">
                <a:moveTo>
                  <a:pt x="0" y="0"/>
                </a:moveTo>
                <a:cubicBezTo>
                  <a:pt x="191276" y="-7321"/>
                  <a:pt x="229366" y="27270"/>
                  <a:pt x="385100" y="0"/>
                </a:cubicBezTo>
                <a:cubicBezTo>
                  <a:pt x="540834" y="-27270"/>
                  <a:pt x="703865" y="18694"/>
                  <a:pt x="785919" y="0"/>
                </a:cubicBezTo>
                <a:cubicBezTo>
                  <a:pt x="796395" y="78787"/>
                  <a:pt x="783967" y="149097"/>
                  <a:pt x="785919" y="265712"/>
                </a:cubicBezTo>
                <a:cubicBezTo>
                  <a:pt x="693107" y="310596"/>
                  <a:pt x="566744" y="264152"/>
                  <a:pt x="392960" y="265712"/>
                </a:cubicBezTo>
                <a:cubicBezTo>
                  <a:pt x="219176" y="267272"/>
                  <a:pt x="136789" y="239831"/>
                  <a:pt x="0" y="265712"/>
                </a:cubicBezTo>
                <a:cubicBezTo>
                  <a:pt x="-20239" y="200530"/>
                  <a:pt x="27625" y="72455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CBDF32-1147-4754-B0F6-B7E515C63CBC}"/>
              </a:ext>
            </a:extLst>
          </p:cNvPr>
          <p:cNvSpPr/>
          <p:nvPr/>
        </p:nvSpPr>
        <p:spPr>
          <a:xfrm>
            <a:off x="6908076" y="3537010"/>
            <a:ext cx="785919" cy="265712"/>
          </a:xfrm>
          <a:custGeom>
            <a:avLst/>
            <a:gdLst>
              <a:gd name="connsiteX0" fmla="*/ 0 w 785919"/>
              <a:gd name="connsiteY0" fmla="*/ 0 h 265712"/>
              <a:gd name="connsiteX1" fmla="*/ 385100 w 785919"/>
              <a:gd name="connsiteY1" fmla="*/ 0 h 265712"/>
              <a:gd name="connsiteX2" fmla="*/ 785919 w 785919"/>
              <a:gd name="connsiteY2" fmla="*/ 0 h 265712"/>
              <a:gd name="connsiteX3" fmla="*/ 785919 w 785919"/>
              <a:gd name="connsiteY3" fmla="*/ 265712 h 265712"/>
              <a:gd name="connsiteX4" fmla="*/ 392960 w 785919"/>
              <a:gd name="connsiteY4" fmla="*/ 265712 h 265712"/>
              <a:gd name="connsiteX5" fmla="*/ 0 w 785919"/>
              <a:gd name="connsiteY5" fmla="*/ 265712 h 265712"/>
              <a:gd name="connsiteX6" fmla="*/ 0 w 785919"/>
              <a:gd name="connsiteY6" fmla="*/ 0 h 26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919" h="265712" extrusionOk="0">
                <a:moveTo>
                  <a:pt x="0" y="0"/>
                </a:moveTo>
                <a:cubicBezTo>
                  <a:pt x="191276" y="-7321"/>
                  <a:pt x="229366" y="27270"/>
                  <a:pt x="385100" y="0"/>
                </a:cubicBezTo>
                <a:cubicBezTo>
                  <a:pt x="540834" y="-27270"/>
                  <a:pt x="703865" y="18694"/>
                  <a:pt x="785919" y="0"/>
                </a:cubicBezTo>
                <a:cubicBezTo>
                  <a:pt x="796395" y="78787"/>
                  <a:pt x="783967" y="149097"/>
                  <a:pt x="785919" y="265712"/>
                </a:cubicBezTo>
                <a:cubicBezTo>
                  <a:pt x="693107" y="310596"/>
                  <a:pt x="566744" y="264152"/>
                  <a:pt x="392960" y="265712"/>
                </a:cubicBezTo>
                <a:cubicBezTo>
                  <a:pt x="219176" y="267272"/>
                  <a:pt x="136789" y="239831"/>
                  <a:pt x="0" y="265712"/>
                </a:cubicBezTo>
                <a:cubicBezTo>
                  <a:pt x="-20239" y="200530"/>
                  <a:pt x="27625" y="72455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97A0BF-6F05-4D63-8045-4F41277366EB}"/>
              </a:ext>
            </a:extLst>
          </p:cNvPr>
          <p:cNvSpPr/>
          <p:nvPr/>
        </p:nvSpPr>
        <p:spPr>
          <a:xfrm rot="21442075">
            <a:off x="9977267" y="4386051"/>
            <a:ext cx="945566" cy="264028"/>
          </a:xfrm>
          <a:custGeom>
            <a:avLst/>
            <a:gdLst>
              <a:gd name="connsiteX0" fmla="*/ 0 w 945566"/>
              <a:gd name="connsiteY0" fmla="*/ 0 h 264028"/>
              <a:gd name="connsiteX1" fmla="*/ 463327 w 945566"/>
              <a:gd name="connsiteY1" fmla="*/ 0 h 264028"/>
              <a:gd name="connsiteX2" fmla="*/ 945566 w 945566"/>
              <a:gd name="connsiteY2" fmla="*/ 0 h 264028"/>
              <a:gd name="connsiteX3" fmla="*/ 945566 w 945566"/>
              <a:gd name="connsiteY3" fmla="*/ 264028 h 264028"/>
              <a:gd name="connsiteX4" fmla="*/ 472783 w 945566"/>
              <a:gd name="connsiteY4" fmla="*/ 264028 h 264028"/>
              <a:gd name="connsiteX5" fmla="*/ 0 w 945566"/>
              <a:gd name="connsiteY5" fmla="*/ 264028 h 264028"/>
              <a:gd name="connsiteX6" fmla="*/ 0 w 945566"/>
              <a:gd name="connsiteY6" fmla="*/ 0 h 2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566" h="264028" extrusionOk="0">
                <a:moveTo>
                  <a:pt x="0" y="0"/>
                </a:moveTo>
                <a:cubicBezTo>
                  <a:pt x="126933" y="-14038"/>
                  <a:pt x="313956" y="2573"/>
                  <a:pt x="463327" y="0"/>
                </a:cubicBezTo>
                <a:cubicBezTo>
                  <a:pt x="612698" y="-2573"/>
                  <a:pt x="713974" y="30491"/>
                  <a:pt x="945566" y="0"/>
                </a:cubicBezTo>
                <a:cubicBezTo>
                  <a:pt x="959460" y="61757"/>
                  <a:pt x="927556" y="150728"/>
                  <a:pt x="945566" y="264028"/>
                </a:cubicBezTo>
                <a:cubicBezTo>
                  <a:pt x="814833" y="278196"/>
                  <a:pt x="660404" y="254108"/>
                  <a:pt x="472783" y="264028"/>
                </a:cubicBezTo>
                <a:cubicBezTo>
                  <a:pt x="285162" y="273948"/>
                  <a:pt x="169869" y="229857"/>
                  <a:pt x="0" y="264028"/>
                </a:cubicBezTo>
                <a:cubicBezTo>
                  <a:pt x="-7934" y="161836"/>
                  <a:pt x="22808" y="61592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C2D77-44BD-46EB-AE5F-91DD1359EFCA}"/>
              </a:ext>
            </a:extLst>
          </p:cNvPr>
          <p:cNvSpPr/>
          <p:nvPr/>
        </p:nvSpPr>
        <p:spPr>
          <a:xfrm rot="19720143">
            <a:off x="4072411" y="2676061"/>
            <a:ext cx="945566" cy="264028"/>
          </a:xfrm>
          <a:custGeom>
            <a:avLst/>
            <a:gdLst>
              <a:gd name="connsiteX0" fmla="*/ 0 w 945566"/>
              <a:gd name="connsiteY0" fmla="*/ 0 h 264028"/>
              <a:gd name="connsiteX1" fmla="*/ 463327 w 945566"/>
              <a:gd name="connsiteY1" fmla="*/ 0 h 264028"/>
              <a:gd name="connsiteX2" fmla="*/ 945566 w 945566"/>
              <a:gd name="connsiteY2" fmla="*/ 0 h 264028"/>
              <a:gd name="connsiteX3" fmla="*/ 945566 w 945566"/>
              <a:gd name="connsiteY3" fmla="*/ 264028 h 264028"/>
              <a:gd name="connsiteX4" fmla="*/ 472783 w 945566"/>
              <a:gd name="connsiteY4" fmla="*/ 264028 h 264028"/>
              <a:gd name="connsiteX5" fmla="*/ 0 w 945566"/>
              <a:gd name="connsiteY5" fmla="*/ 264028 h 264028"/>
              <a:gd name="connsiteX6" fmla="*/ 0 w 945566"/>
              <a:gd name="connsiteY6" fmla="*/ 0 h 26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566" h="264028" extrusionOk="0">
                <a:moveTo>
                  <a:pt x="0" y="0"/>
                </a:moveTo>
                <a:cubicBezTo>
                  <a:pt x="126933" y="-14038"/>
                  <a:pt x="313956" y="2573"/>
                  <a:pt x="463327" y="0"/>
                </a:cubicBezTo>
                <a:cubicBezTo>
                  <a:pt x="612698" y="-2573"/>
                  <a:pt x="713974" y="30491"/>
                  <a:pt x="945566" y="0"/>
                </a:cubicBezTo>
                <a:cubicBezTo>
                  <a:pt x="959460" y="61757"/>
                  <a:pt x="927556" y="150728"/>
                  <a:pt x="945566" y="264028"/>
                </a:cubicBezTo>
                <a:cubicBezTo>
                  <a:pt x="814833" y="278196"/>
                  <a:pt x="660404" y="254108"/>
                  <a:pt x="472783" y="264028"/>
                </a:cubicBezTo>
                <a:cubicBezTo>
                  <a:pt x="285162" y="273948"/>
                  <a:pt x="169869" y="229857"/>
                  <a:pt x="0" y="264028"/>
                </a:cubicBezTo>
                <a:cubicBezTo>
                  <a:pt x="-7934" y="161836"/>
                  <a:pt x="22808" y="61592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67DA9F-4CAE-4E09-8E5F-230E720D9005}"/>
              </a:ext>
            </a:extLst>
          </p:cNvPr>
          <p:cNvSpPr/>
          <p:nvPr/>
        </p:nvSpPr>
        <p:spPr>
          <a:xfrm rot="918555">
            <a:off x="5331413" y="4072432"/>
            <a:ext cx="651357" cy="225152"/>
          </a:xfrm>
          <a:custGeom>
            <a:avLst/>
            <a:gdLst>
              <a:gd name="connsiteX0" fmla="*/ 0 w 651357"/>
              <a:gd name="connsiteY0" fmla="*/ 0 h 225152"/>
              <a:gd name="connsiteX1" fmla="*/ 319165 w 651357"/>
              <a:gd name="connsiteY1" fmla="*/ 0 h 225152"/>
              <a:gd name="connsiteX2" fmla="*/ 651357 w 651357"/>
              <a:gd name="connsiteY2" fmla="*/ 0 h 225152"/>
              <a:gd name="connsiteX3" fmla="*/ 651357 w 651357"/>
              <a:gd name="connsiteY3" fmla="*/ 225152 h 225152"/>
              <a:gd name="connsiteX4" fmla="*/ 325679 w 651357"/>
              <a:gd name="connsiteY4" fmla="*/ 225152 h 225152"/>
              <a:gd name="connsiteX5" fmla="*/ 0 w 651357"/>
              <a:gd name="connsiteY5" fmla="*/ 225152 h 225152"/>
              <a:gd name="connsiteX6" fmla="*/ 0 w 651357"/>
              <a:gd name="connsiteY6" fmla="*/ 0 h 22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357" h="225152" extrusionOk="0">
                <a:moveTo>
                  <a:pt x="0" y="0"/>
                </a:moveTo>
                <a:cubicBezTo>
                  <a:pt x="132345" y="-1196"/>
                  <a:pt x="198324" y="27458"/>
                  <a:pt x="319165" y="0"/>
                </a:cubicBezTo>
                <a:cubicBezTo>
                  <a:pt x="440006" y="-27458"/>
                  <a:pt x="527702" y="4832"/>
                  <a:pt x="651357" y="0"/>
                </a:cubicBezTo>
                <a:cubicBezTo>
                  <a:pt x="652855" y="89613"/>
                  <a:pt x="646118" y="138123"/>
                  <a:pt x="651357" y="225152"/>
                </a:cubicBezTo>
                <a:cubicBezTo>
                  <a:pt x="507750" y="249714"/>
                  <a:pt x="481592" y="194733"/>
                  <a:pt x="325679" y="225152"/>
                </a:cubicBezTo>
                <a:cubicBezTo>
                  <a:pt x="169766" y="255571"/>
                  <a:pt x="75113" y="223251"/>
                  <a:pt x="0" y="225152"/>
                </a:cubicBezTo>
                <a:cubicBezTo>
                  <a:pt x="-17783" y="119150"/>
                  <a:pt x="19943" y="56634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23C246-C7AB-4F25-9DC4-F13DBE84C14F}"/>
              </a:ext>
            </a:extLst>
          </p:cNvPr>
          <p:cNvSpPr/>
          <p:nvPr/>
        </p:nvSpPr>
        <p:spPr>
          <a:xfrm rot="21406849">
            <a:off x="7899344" y="5084720"/>
            <a:ext cx="1358371" cy="301554"/>
          </a:xfrm>
          <a:custGeom>
            <a:avLst/>
            <a:gdLst>
              <a:gd name="connsiteX0" fmla="*/ 0 w 1358371"/>
              <a:gd name="connsiteY0" fmla="*/ 0 h 301554"/>
              <a:gd name="connsiteX1" fmla="*/ 439207 w 1358371"/>
              <a:gd name="connsiteY1" fmla="*/ 0 h 301554"/>
              <a:gd name="connsiteX2" fmla="*/ 919164 w 1358371"/>
              <a:gd name="connsiteY2" fmla="*/ 0 h 301554"/>
              <a:gd name="connsiteX3" fmla="*/ 1358371 w 1358371"/>
              <a:gd name="connsiteY3" fmla="*/ 0 h 301554"/>
              <a:gd name="connsiteX4" fmla="*/ 1358371 w 1358371"/>
              <a:gd name="connsiteY4" fmla="*/ 301554 h 301554"/>
              <a:gd name="connsiteX5" fmla="*/ 932748 w 1358371"/>
              <a:gd name="connsiteY5" fmla="*/ 301554 h 301554"/>
              <a:gd name="connsiteX6" fmla="*/ 452790 w 1358371"/>
              <a:gd name="connsiteY6" fmla="*/ 301554 h 301554"/>
              <a:gd name="connsiteX7" fmla="*/ 0 w 1358371"/>
              <a:gd name="connsiteY7" fmla="*/ 301554 h 301554"/>
              <a:gd name="connsiteX8" fmla="*/ 0 w 1358371"/>
              <a:gd name="connsiteY8" fmla="*/ 0 h 30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371" h="301554" extrusionOk="0">
                <a:moveTo>
                  <a:pt x="0" y="0"/>
                </a:moveTo>
                <a:cubicBezTo>
                  <a:pt x="148844" y="-20056"/>
                  <a:pt x="248564" y="11905"/>
                  <a:pt x="439207" y="0"/>
                </a:cubicBezTo>
                <a:cubicBezTo>
                  <a:pt x="629850" y="-11905"/>
                  <a:pt x="727106" y="35545"/>
                  <a:pt x="919164" y="0"/>
                </a:cubicBezTo>
                <a:cubicBezTo>
                  <a:pt x="1111222" y="-35545"/>
                  <a:pt x="1268442" y="34999"/>
                  <a:pt x="1358371" y="0"/>
                </a:cubicBezTo>
                <a:cubicBezTo>
                  <a:pt x="1379319" y="63112"/>
                  <a:pt x="1331176" y="236124"/>
                  <a:pt x="1358371" y="301554"/>
                </a:cubicBezTo>
                <a:cubicBezTo>
                  <a:pt x="1147233" y="302823"/>
                  <a:pt x="1018300" y="299374"/>
                  <a:pt x="932748" y="301554"/>
                </a:cubicBezTo>
                <a:cubicBezTo>
                  <a:pt x="847196" y="303734"/>
                  <a:pt x="549410" y="263024"/>
                  <a:pt x="452790" y="301554"/>
                </a:cubicBezTo>
                <a:cubicBezTo>
                  <a:pt x="356170" y="340084"/>
                  <a:pt x="92761" y="263187"/>
                  <a:pt x="0" y="301554"/>
                </a:cubicBezTo>
                <a:cubicBezTo>
                  <a:pt x="-12003" y="185444"/>
                  <a:pt x="35573" y="76324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7032D2-C757-4369-9E8B-C778B02B1C9C}"/>
              </a:ext>
            </a:extLst>
          </p:cNvPr>
          <p:cNvSpPr/>
          <p:nvPr/>
        </p:nvSpPr>
        <p:spPr>
          <a:xfrm>
            <a:off x="-292962" y="-14993"/>
            <a:ext cx="12210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But there is a danger to all this sharing as science is hijacked by right-wing media and conspiracy groups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1EA43EE-D596-4A6B-85C9-A122252D9932}"/>
              </a:ext>
            </a:extLst>
          </p:cNvPr>
          <p:cNvCxnSpPr/>
          <p:nvPr/>
        </p:nvCxnSpPr>
        <p:spPr>
          <a:xfrm flipH="1" flipV="1">
            <a:off x="10049522" y="5424175"/>
            <a:ext cx="1535837" cy="9411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505ECA-3248-4CCB-8B91-0D9F180F3C99}"/>
              </a:ext>
            </a:extLst>
          </p:cNvPr>
          <p:cNvCxnSpPr>
            <a:cxnSpLocks/>
          </p:cNvCxnSpPr>
          <p:nvPr/>
        </p:nvCxnSpPr>
        <p:spPr>
          <a:xfrm flipH="1">
            <a:off x="10990555" y="1380932"/>
            <a:ext cx="835982" cy="12024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DC0821D-9432-4423-AFB1-3F8412790A6D}"/>
              </a:ext>
            </a:extLst>
          </p:cNvPr>
          <p:cNvSpPr/>
          <p:nvPr/>
        </p:nvSpPr>
        <p:spPr>
          <a:xfrm rot="20903685">
            <a:off x="7338193" y="4229746"/>
            <a:ext cx="1514967" cy="377933"/>
          </a:xfrm>
          <a:custGeom>
            <a:avLst/>
            <a:gdLst>
              <a:gd name="connsiteX0" fmla="*/ 0 w 1514967"/>
              <a:gd name="connsiteY0" fmla="*/ 0 h 377933"/>
              <a:gd name="connsiteX1" fmla="*/ 489839 w 1514967"/>
              <a:gd name="connsiteY1" fmla="*/ 0 h 377933"/>
              <a:gd name="connsiteX2" fmla="*/ 1025128 w 1514967"/>
              <a:gd name="connsiteY2" fmla="*/ 0 h 377933"/>
              <a:gd name="connsiteX3" fmla="*/ 1514967 w 1514967"/>
              <a:gd name="connsiteY3" fmla="*/ 0 h 377933"/>
              <a:gd name="connsiteX4" fmla="*/ 1514967 w 1514967"/>
              <a:gd name="connsiteY4" fmla="*/ 377933 h 377933"/>
              <a:gd name="connsiteX5" fmla="*/ 1040277 w 1514967"/>
              <a:gd name="connsiteY5" fmla="*/ 377933 h 377933"/>
              <a:gd name="connsiteX6" fmla="*/ 504989 w 1514967"/>
              <a:gd name="connsiteY6" fmla="*/ 377933 h 377933"/>
              <a:gd name="connsiteX7" fmla="*/ 0 w 1514967"/>
              <a:gd name="connsiteY7" fmla="*/ 377933 h 377933"/>
              <a:gd name="connsiteX8" fmla="*/ 0 w 1514967"/>
              <a:gd name="connsiteY8" fmla="*/ 0 h 377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4967" h="377933" extrusionOk="0">
                <a:moveTo>
                  <a:pt x="0" y="0"/>
                </a:moveTo>
                <a:cubicBezTo>
                  <a:pt x="217735" y="-26218"/>
                  <a:pt x="379734" y="30461"/>
                  <a:pt x="489839" y="0"/>
                </a:cubicBezTo>
                <a:cubicBezTo>
                  <a:pt x="599944" y="-30461"/>
                  <a:pt x="902690" y="31595"/>
                  <a:pt x="1025128" y="0"/>
                </a:cubicBezTo>
                <a:cubicBezTo>
                  <a:pt x="1147566" y="-31595"/>
                  <a:pt x="1392610" y="50888"/>
                  <a:pt x="1514967" y="0"/>
                </a:cubicBezTo>
                <a:cubicBezTo>
                  <a:pt x="1520746" y="126870"/>
                  <a:pt x="1501396" y="287170"/>
                  <a:pt x="1514967" y="377933"/>
                </a:cubicBezTo>
                <a:cubicBezTo>
                  <a:pt x="1355147" y="379008"/>
                  <a:pt x="1271767" y="321071"/>
                  <a:pt x="1040277" y="377933"/>
                </a:cubicBezTo>
                <a:cubicBezTo>
                  <a:pt x="808787" y="434795"/>
                  <a:pt x="740341" y="320619"/>
                  <a:pt x="504989" y="377933"/>
                </a:cubicBezTo>
                <a:cubicBezTo>
                  <a:pt x="269637" y="435247"/>
                  <a:pt x="193628" y="336388"/>
                  <a:pt x="0" y="377933"/>
                </a:cubicBezTo>
                <a:cubicBezTo>
                  <a:pt x="-25079" y="229012"/>
                  <a:pt x="37623" y="150839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23378A-5C67-4C35-83CD-86C9C56301C1}"/>
              </a:ext>
            </a:extLst>
          </p:cNvPr>
          <p:cNvSpPr/>
          <p:nvPr/>
        </p:nvSpPr>
        <p:spPr>
          <a:xfrm rot="21406849">
            <a:off x="7330209" y="2855120"/>
            <a:ext cx="935445" cy="237893"/>
          </a:xfrm>
          <a:custGeom>
            <a:avLst/>
            <a:gdLst>
              <a:gd name="connsiteX0" fmla="*/ 0 w 935445"/>
              <a:gd name="connsiteY0" fmla="*/ 0 h 237893"/>
              <a:gd name="connsiteX1" fmla="*/ 458368 w 935445"/>
              <a:gd name="connsiteY1" fmla="*/ 0 h 237893"/>
              <a:gd name="connsiteX2" fmla="*/ 935445 w 935445"/>
              <a:gd name="connsiteY2" fmla="*/ 0 h 237893"/>
              <a:gd name="connsiteX3" fmla="*/ 935445 w 935445"/>
              <a:gd name="connsiteY3" fmla="*/ 237893 h 237893"/>
              <a:gd name="connsiteX4" fmla="*/ 467723 w 935445"/>
              <a:gd name="connsiteY4" fmla="*/ 237893 h 237893"/>
              <a:gd name="connsiteX5" fmla="*/ 0 w 935445"/>
              <a:gd name="connsiteY5" fmla="*/ 237893 h 237893"/>
              <a:gd name="connsiteX6" fmla="*/ 0 w 935445"/>
              <a:gd name="connsiteY6" fmla="*/ 0 h 23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445" h="237893" extrusionOk="0">
                <a:moveTo>
                  <a:pt x="0" y="0"/>
                </a:moveTo>
                <a:cubicBezTo>
                  <a:pt x="100851" y="-13193"/>
                  <a:pt x="238414" y="37366"/>
                  <a:pt x="458368" y="0"/>
                </a:cubicBezTo>
                <a:cubicBezTo>
                  <a:pt x="678322" y="-37366"/>
                  <a:pt x="719050" y="39271"/>
                  <a:pt x="935445" y="0"/>
                </a:cubicBezTo>
                <a:cubicBezTo>
                  <a:pt x="941859" y="93160"/>
                  <a:pt x="932229" y="179298"/>
                  <a:pt x="935445" y="237893"/>
                </a:cubicBezTo>
                <a:cubicBezTo>
                  <a:pt x="829195" y="243771"/>
                  <a:pt x="592181" y="191681"/>
                  <a:pt x="467723" y="237893"/>
                </a:cubicBezTo>
                <a:cubicBezTo>
                  <a:pt x="343265" y="284105"/>
                  <a:pt x="97048" y="211347"/>
                  <a:pt x="0" y="237893"/>
                </a:cubicBezTo>
                <a:cubicBezTo>
                  <a:pt x="-15811" y="185742"/>
                  <a:pt x="2607" y="58155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9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B1EBC3-E620-4EB5-8495-B0D5054767C2}"/>
              </a:ext>
            </a:extLst>
          </p:cNvPr>
          <p:cNvSpPr/>
          <p:nvPr/>
        </p:nvSpPr>
        <p:spPr>
          <a:xfrm>
            <a:off x="76781" y="0"/>
            <a:ext cx="11908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Scientific messages are getting through but significant “hijacking” by right-wing conspiracy groups – and this can be linked to specific preprints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E734DA-664C-4ECD-BD2F-C9854706447B}"/>
              </a:ext>
            </a:extLst>
          </p:cNvPr>
          <p:cNvSpPr txBox="1"/>
          <p:nvPr/>
        </p:nvSpPr>
        <p:spPr>
          <a:xfrm>
            <a:off x="685114" y="6087311"/>
            <a:ext cx="424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Aerosol and surface stability of HCoV-19 (SARS-CoV-2) compared to SARS-CoV-1 </a:t>
            </a:r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159FF33-A6F9-421E-9C83-FCDF0542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1" y="1754353"/>
            <a:ext cx="5462885" cy="4245116"/>
          </a:xfrm>
          <a:prstGeom prst="rect">
            <a:avLst/>
          </a:prstGeom>
        </p:spPr>
      </p:pic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7A1A5B6-41BA-45A4-9AE6-BF07F3A92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754353"/>
            <a:ext cx="5462885" cy="42451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4E5123-D85C-45F5-BFDF-75F4314BDD9C}"/>
              </a:ext>
            </a:extLst>
          </p:cNvPr>
          <p:cNvSpPr txBox="1"/>
          <p:nvPr/>
        </p:nvSpPr>
        <p:spPr>
          <a:xfrm>
            <a:off x="7010669" y="6087311"/>
            <a:ext cx="4246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COVID-19 Antibody Seroprevalence in Santa Clara County, California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F08CD-9BD0-4984-A1AB-8291E3D6D5F6}"/>
              </a:ext>
            </a:extLst>
          </p:cNvPr>
          <p:cNvSpPr txBox="1"/>
          <p:nvPr/>
        </p:nvSpPr>
        <p:spPr>
          <a:xfrm>
            <a:off x="8126080" y="764949"/>
            <a:ext cx="4133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Nb. This data was sampled earlier than the </a:t>
            </a:r>
            <a:r>
              <a:rPr lang="en-GB" sz="1400" dirty="0" err="1"/>
              <a:t>prev</a:t>
            </a:r>
            <a:r>
              <a:rPr lang="en-GB" sz="1400" dirty="0"/>
              <a:t>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FF5CB2-F1E1-4C02-832A-34BB0E243C99}"/>
              </a:ext>
            </a:extLst>
          </p:cNvPr>
          <p:cNvSpPr/>
          <p:nvPr/>
        </p:nvSpPr>
        <p:spPr>
          <a:xfrm rot="21406849">
            <a:off x="7414096" y="4951404"/>
            <a:ext cx="1968622" cy="415782"/>
          </a:xfrm>
          <a:custGeom>
            <a:avLst/>
            <a:gdLst>
              <a:gd name="connsiteX0" fmla="*/ 0 w 1968622"/>
              <a:gd name="connsiteY0" fmla="*/ 0 h 415782"/>
              <a:gd name="connsiteX1" fmla="*/ 472469 w 1968622"/>
              <a:gd name="connsiteY1" fmla="*/ 0 h 415782"/>
              <a:gd name="connsiteX2" fmla="*/ 1003997 w 1968622"/>
              <a:gd name="connsiteY2" fmla="*/ 0 h 415782"/>
              <a:gd name="connsiteX3" fmla="*/ 1456780 w 1968622"/>
              <a:gd name="connsiteY3" fmla="*/ 0 h 415782"/>
              <a:gd name="connsiteX4" fmla="*/ 1968622 w 1968622"/>
              <a:gd name="connsiteY4" fmla="*/ 0 h 415782"/>
              <a:gd name="connsiteX5" fmla="*/ 1968622 w 1968622"/>
              <a:gd name="connsiteY5" fmla="*/ 415782 h 415782"/>
              <a:gd name="connsiteX6" fmla="*/ 1515839 w 1968622"/>
              <a:gd name="connsiteY6" fmla="*/ 415782 h 415782"/>
              <a:gd name="connsiteX7" fmla="*/ 1023683 w 1968622"/>
              <a:gd name="connsiteY7" fmla="*/ 415782 h 415782"/>
              <a:gd name="connsiteX8" fmla="*/ 570900 w 1968622"/>
              <a:gd name="connsiteY8" fmla="*/ 415782 h 415782"/>
              <a:gd name="connsiteX9" fmla="*/ 0 w 1968622"/>
              <a:gd name="connsiteY9" fmla="*/ 415782 h 415782"/>
              <a:gd name="connsiteX10" fmla="*/ 0 w 1968622"/>
              <a:gd name="connsiteY10" fmla="*/ 0 h 41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8622" h="415782" extrusionOk="0">
                <a:moveTo>
                  <a:pt x="0" y="0"/>
                </a:moveTo>
                <a:cubicBezTo>
                  <a:pt x="228932" y="-44384"/>
                  <a:pt x="319109" y="35209"/>
                  <a:pt x="472469" y="0"/>
                </a:cubicBezTo>
                <a:cubicBezTo>
                  <a:pt x="625829" y="-35209"/>
                  <a:pt x="790634" y="32373"/>
                  <a:pt x="1003997" y="0"/>
                </a:cubicBezTo>
                <a:cubicBezTo>
                  <a:pt x="1217360" y="-32373"/>
                  <a:pt x="1252689" y="44740"/>
                  <a:pt x="1456780" y="0"/>
                </a:cubicBezTo>
                <a:cubicBezTo>
                  <a:pt x="1660871" y="-44740"/>
                  <a:pt x="1770787" y="44173"/>
                  <a:pt x="1968622" y="0"/>
                </a:cubicBezTo>
                <a:cubicBezTo>
                  <a:pt x="2000006" y="136710"/>
                  <a:pt x="1921740" y="320340"/>
                  <a:pt x="1968622" y="415782"/>
                </a:cubicBezTo>
                <a:cubicBezTo>
                  <a:pt x="1873000" y="419553"/>
                  <a:pt x="1625090" y="369063"/>
                  <a:pt x="1515839" y="415782"/>
                </a:cubicBezTo>
                <a:cubicBezTo>
                  <a:pt x="1406588" y="462501"/>
                  <a:pt x="1168277" y="403950"/>
                  <a:pt x="1023683" y="415782"/>
                </a:cubicBezTo>
                <a:cubicBezTo>
                  <a:pt x="879089" y="427614"/>
                  <a:pt x="684150" y="410104"/>
                  <a:pt x="570900" y="415782"/>
                </a:cubicBezTo>
                <a:cubicBezTo>
                  <a:pt x="457650" y="421460"/>
                  <a:pt x="122235" y="386922"/>
                  <a:pt x="0" y="415782"/>
                </a:cubicBezTo>
                <a:cubicBezTo>
                  <a:pt x="-29190" y="231857"/>
                  <a:pt x="11390" y="144759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BB6975-A7A6-4DD3-9F93-9B2F6AFA11AB}"/>
              </a:ext>
            </a:extLst>
          </p:cNvPr>
          <p:cNvSpPr/>
          <p:nvPr/>
        </p:nvSpPr>
        <p:spPr>
          <a:xfrm>
            <a:off x="6625703" y="5627225"/>
            <a:ext cx="1828203" cy="283300"/>
          </a:xfrm>
          <a:custGeom>
            <a:avLst/>
            <a:gdLst>
              <a:gd name="connsiteX0" fmla="*/ 0 w 1828203"/>
              <a:gd name="connsiteY0" fmla="*/ 0 h 283300"/>
              <a:gd name="connsiteX1" fmla="*/ 438769 w 1828203"/>
              <a:gd name="connsiteY1" fmla="*/ 0 h 283300"/>
              <a:gd name="connsiteX2" fmla="*/ 932384 w 1828203"/>
              <a:gd name="connsiteY2" fmla="*/ 0 h 283300"/>
              <a:gd name="connsiteX3" fmla="*/ 1352870 w 1828203"/>
              <a:gd name="connsiteY3" fmla="*/ 0 h 283300"/>
              <a:gd name="connsiteX4" fmla="*/ 1828203 w 1828203"/>
              <a:gd name="connsiteY4" fmla="*/ 0 h 283300"/>
              <a:gd name="connsiteX5" fmla="*/ 1828203 w 1828203"/>
              <a:gd name="connsiteY5" fmla="*/ 283300 h 283300"/>
              <a:gd name="connsiteX6" fmla="*/ 1407716 w 1828203"/>
              <a:gd name="connsiteY6" fmla="*/ 283300 h 283300"/>
              <a:gd name="connsiteX7" fmla="*/ 950666 w 1828203"/>
              <a:gd name="connsiteY7" fmla="*/ 283300 h 283300"/>
              <a:gd name="connsiteX8" fmla="*/ 530179 w 1828203"/>
              <a:gd name="connsiteY8" fmla="*/ 283300 h 283300"/>
              <a:gd name="connsiteX9" fmla="*/ 0 w 1828203"/>
              <a:gd name="connsiteY9" fmla="*/ 283300 h 283300"/>
              <a:gd name="connsiteX10" fmla="*/ 0 w 1828203"/>
              <a:gd name="connsiteY10" fmla="*/ 0 h 28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8203" h="283300" extrusionOk="0">
                <a:moveTo>
                  <a:pt x="0" y="0"/>
                </a:moveTo>
                <a:cubicBezTo>
                  <a:pt x="104322" y="-7267"/>
                  <a:pt x="321846" y="2033"/>
                  <a:pt x="438769" y="0"/>
                </a:cubicBezTo>
                <a:cubicBezTo>
                  <a:pt x="555692" y="-2033"/>
                  <a:pt x="707405" y="41748"/>
                  <a:pt x="932384" y="0"/>
                </a:cubicBezTo>
                <a:cubicBezTo>
                  <a:pt x="1157364" y="-41748"/>
                  <a:pt x="1212283" y="14645"/>
                  <a:pt x="1352870" y="0"/>
                </a:cubicBezTo>
                <a:cubicBezTo>
                  <a:pt x="1493457" y="-14645"/>
                  <a:pt x="1617710" y="46619"/>
                  <a:pt x="1828203" y="0"/>
                </a:cubicBezTo>
                <a:cubicBezTo>
                  <a:pt x="1838198" y="135799"/>
                  <a:pt x="1807160" y="159304"/>
                  <a:pt x="1828203" y="283300"/>
                </a:cubicBezTo>
                <a:cubicBezTo>
                  <a:pt x="1676839" y="308820"/>
                  <a:pt x="1535101" y="245433"/>
                  <a:pt x="1407716" y="283300"/>
                </a:cubicBezTo>
                <a:cubicBezTo>
                  <a:pt x="1280331" y="321167"/>
                  <a:pt x="1088327" y="229928"/>
                  <a:pt x="950666" y="283300"/>
                </a:cubicBezTo>
                <a:cubicBezTo>
                  <a:pt x="813005" y="336672"/>
                  <a:pt x="659511" y="235423"/>
                  <a:pt x="530179" y="283300"/>
                </a:cubicBezTo>
                <a:cubicBezTo>
                  <a:pt x="400847" y="331177"/>
                  <a:pt x="131690" y="250740"/>
                  <a:pt x="0" y="283300"/>
                </a:cubicBezTo>
                <a:cubicBezTo>
                  <a:pt x="-292" y="188416"/>
                  <a:pt x="9408" y="138681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4DB2AE-816C-4740-B035-9242E932AD88}"/>
              </a:ext>
            </a:extLst>
          </p:cNvPr>
          <p:cNvSpPr/>
          <p:nvPr/>
        </p:nvSpPr>
        <p:spPr>
          <a:xfrm rot="501211">
            <a:off x="9491747" y="5631885"/>
            <a:ext cx="702574" cy="283593"/>
          </a:xfrm>
          <a:custGeom>
            <a:avLst/>
            <a:gdLst>
              <a:gd name="connsiteX0" fmla="*/ 0 w 702574"/>
              <a:gd name="connsiteY0" fmla="*/ 0 h 283593"/>
              <a:gd name="connsiteX1" fmla="*/ 344261 w 702574"/>
              <a:gd name="connsiteY1" fmla="*/ 0 h 283593"/>
              <a:gd name="connsiteX2" fmla="*/ 702574 w 702574"/>
              <a:gd name="connsiteY2" fmla="*/ 0 h 283593"/>
              <a:gd name="connsiteX3" fmla="*/ 702574 w 702574"/>
              <a:gd name="connsiteY3" fmla="*/ 283593 h 283593"/>
              <a:gd name="connsiteX4" fmla="*/ 351287 w 702574"/>
              <a:gd name="connsiteY4" fmla="*/ 283593 h 283593"/>
              <a:gd name="connsiteX5" fmla="*/ 0 w 702574"/>
              <a:gd name="connsiteY5" fmla="*/ 283593 h 283593"/>
              <a:gd name="connsiteX6" fmla="*/ 0 w 702574"/>
              <a:gd name="connsiteY6" fmla="*/ 0 h 28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574" h="283593" extrusionOk="0">
                <a:moveTo>
                  <a:pt x="0" y="0"/>
                </a:moveTo>
                <a:cubicBezTo>
                  <a:pt x="140186" y="-13206"/>
                  <a:pt x="208525" y="5661"/>
                  <a:pt x="344261" y="0"/>
                </a:cubicBezTo>
                <a:cubicBezTo>
                  <a:pt x="479997" y="-5661"/>
                  <a:pt x="540915" y="21530"/>
                  <a:pt x="702574" y="0"/>
                </a:cubicBezTo>
                <a:cubicBezTo>
                  <a:pt x="732833" y="97639"/>
                  <a:pt x="673512" y="200123"/>
                  <a:pt x="702574" y="283593"/>
                </a:cubicBezTo>
                <a:cubicBezTo>
                  <a:pt x="616580" y="288314"/>
                  <a:pt x="461029" y="261668"/>
                  <a:pt x="351287" y="283593"/>
                </a:cubicBezTo>
                <a:cubicBezTo>
                  <a:pt x="241545" y="305518"/>
                  <a:pt x="141807" y="257583"/>
                  <a:pt x="0" y="283593"/>
                </a:cubicBezTo>
                <a:cubicBezTo>
                  <a:pt x="-8998" y="150408"/>
                  <a:pt x="26847" y="88367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783123-7A2B-4C2C-ACCF-59473E0FA3CA}"/>
              </a:ext>
            </a:extLst>
          </p:cNvPr>
          <p:cNvSpPr/>
          <p:nvPr/>
        </p:nvSpPr>
        <p:spPr>
          <a:xfrm rot="19556389">
            <a:off x="10156900" y="4916738"/>
            <a:ext cx="1359539" cy="282117"/>
          </a:xfrm>
          <a:custGeom>
            <a:avLst/>
            <a:gdLst>
              <a:gd name="connsiteX0" fmla="*/ 0 w 1359539"/>
              <a:gd name="connsiteY0" fmla="*/ 0 h 282117"/>
              <a:gd name="connsiteX1" fmla="*/ 439584 w 1359539"/>
              <a:gd name="connsiteY1" fmla="*/ 0 h 282117"/>
              <a:gd name="connsiteX2" fmla="*/ 919955 w 1359539"/>
              <a:gd name="connsiteY2" fmla="*/ 0 h 282117"/>
              <a:gd name="connsiteX3" fmla="*/ 1359539 w 1359539"/>
              <a:gd name="connsiteY3" fmla="*/ 0 h 282117"/>
              <a:gd name="connsiteX4" fmla="*/ 1359539 w 1359539"/>
              <a:gd name="connsiteY4" fmla="*/ 282117 h 282117"/>
              <a:gd name="connsiteX5" fmla="*/ 933550 w 1359539"/>
              <a:gd name="connsiteY5" fmla="*/ 282117 h 282117"/>
              <a:gd name="connsiteX6" fmla="*/ 453180 w 1359539"/>
              <a:gd name="connsiteY6" fmla="*/ 282117 h 282117"/>
              <a:gd name="connsiteX7" fmla="*/ 0 w 1359539"/>
              <a:gd name="connsiteY7" fmla="*/ 282117 h 282117"/>
              <a:gd name="connsiteX8" fmla="*/ 0 w 1359539"/>
              <a:gd name="connsiteY8" fmla="*/ 0 h 28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539" h="282117" extrusionOk="0">
                <a:moveTo>
                  <a:pt x="0" y="0"/>
                </a:moveTo>
                <a:cubicBezTo>
                  <a:pt x="146334" y="-1266"/>
                  <a:pt x="239379" y="11500"/>
                  <a:pt x="439584" y="0"/>
                </a:cubicBezTo>
                <a:cubicBezTo>
                  <a:pt x="639789" y="-11500"/>
                  <a:pt x="772731" y="43763"/>
                  <a:pt x="919955" y="0"/>
                </a:cubicBezTo>
                <a:cubicBezTo>
                  <a:pt x="1067179" y="-43763"/>
                  <a:pt x="1174433" y="46809"/>
                  <a:pt x="1359539" y="0"/>
                </a:cubicBezTo>
                <a:cubicBezTo>
                  <a:pt x="1376697" y="66177"/>
                  <a:pt x="1358765" y="200640"/>
                  <a:pt x="1359539" y="282117"/>
                </a:cubicBezTo>
                <a:cubicBezTo>
                  <a:pt x="1270850" y="308963"/>
                  <a:pt x="1069524" y="247725"/>
                  <a:pt x="933550" y="282117"/>
                </a:cubicBezTo>
                <a:cubicBezTo>
                  <a:pt x="797576" y="316509"/>
                  <a:pt x="583350" y="243760"/>
                  <a:pt x="453180" y="282117"/>
                </a:cubicBezTo>
                <a:cubicBezTo>
                  <a:pt x="323010" y="320474"/>
                  <a:pt x="156003" y="244077"/>
                  <a:pt x="0" y="282117"/>
                </a:cubicBezTo>
                <a:cubicBezTo>
                  <a:pt x="-10446" y="152946"/>
                  <a:pt x="6166" y="64790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614C1F-8305-4DD0-B0FE-98ED1224659F}"/>
              </a:ext>
            </a:extLst>
          </p:cNvPr>
          <p:cNvSpPr/>
          <p:nvPr/>
        </p:nvSpPr>
        <p:spPr>
          <a:xfrm rot="21406849">
            <a:off x="8770677" y="2336444"/>
            <a:ext cx="1831199" cy="298610"/>
          </a:xfrm>
          <a:custGeom>
            <a:avLst/>
            <a:gdLst>
              <a:gd name="connsiteX0" fmla="*/ 0 w 1831199"/>
              <a:gd name="connsiteY0" fmla="*/ 0 h 298610"/>
              <a:gd name="connsiteX1" fmla="*/ 439488 w 1831199"/>
              <a:gd name="connsiteY1" fmla="*/ 0 h 298610"/>
              <a:gd name="connsiteX2" fmla="*/ 933911 w 1831199"/>
              <a:gd name="connsiteY2" fmla="*/ 0 h 298610"/>
              <a:gd name="connsiteX3" fmla="*/ 1355087 w 1831199"/>
              <a:gd name="connsiteY3" fmla="*/ 0 h 298610"/>
              <a:gd name="connsiteX4" fmla="*/ 1831199 w 1831199"/>
              <a:gd name="connsiteY4" fmla="*/ 0 h 298610"/>
              <a:gd name="connsiteX5" fmla="*/ 1831199 w 1831199"/>
              <a:gd name="connsiteY5" fmla="*/ 298610 h 298610"/>
              <a:gd name="connsiteX6" fmla="*/ 1410023 w 1831199"/>
              <a:gd name="connsiteY6" fmla="*/ 298610 h 298610"/>
              <a:gd name="connsiteX7" fmla="*/ 952223 w 1831199"/>
              <a:gd name="connsiteY7" fmla="*/ 298610 h 298610"/>
              <a:gd name="connsiteX8" fmla="*/ 531048 w 1831199"/>
              <a:gd name="connsiteY8" fmla="*/ 298610 h 298610"/>
              <a:gd name="connsiteX9" fmla="*/ 0 w 1831199"/>
              <a:gd name="connsiteY9" fmla="*/ 298610 h 298610"/>
              <a:gd name="connsiteX10" fmla="*/ 0 w 1831199"/>
              <a:gd name="connsiteY10" fmla="*/ 0 h 29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1199" h="298610" extrusionOk="0">
                <a:moveTo>
                  <a:pt x="0" y="0"/>
                </a:moveTo>
                <a:cubicBezTo>
                  <a:pt x="218803" y="-30250"/>
                  <a:pt x="279995" y="1017"/>
                  <a:pt x="439488" y="0"/>
                </a:cubicBezTo>
                <a:cubicBezTo>
                  <a:pt x="598981" y="-1017"/>
                  <a:pt x="691982" y="9144"/>
                  <a:pt x="933911" y="0"/>
                </a:cubicBezTo>
                <a:cubicBezTo>
                  <a:pt x="1175840" y="-9144"/>
                  <a:pt x="1164786" y="39335"/>
                  <a:pt x="1355087" y="0"/>
                </a:cubicBezTo>
                <a:cubicBezTo>
                  <a:pt x="1545388" y="-39335"/>
                  <a:pt x="1699527" y="17583"/>
                  <a:pt x="1831199" y="0"/>
                </a:cubicBezTo>
                <a:cubicBezTo>
                  <a:pt x="1841048" y="95042"/>
                  <a:pt x="1799108" y="207779"/>
                  <a:pt x="1831199" y="298610"/>
                </a:cubicBezTo>
                <a:cubicBezTo>
                  <a:pt x="1697233" y="306861"/>
                  <a:pt x="1602913" y="277513"/>
                  <a:pt x="1410023" y="298610"/>
                </a:cubicBezTo>
                <a:cubicBezTo>
                  <a:pt x="1217133" y="319707"/>
                  <a:pt x="1097113" y="288240"/>
                  <a:pt x="952223" y="298610"/>
                </a:cubicBezTo>
                <a:cubicBezTo>
                  <a:pt x="807333" y="308980"/>
                  <a:pt x="711274" y="262540"/>
                  <a:pt x="531048" y="298610"/>
                </a:cubicBezTo>
                <a:cubicBezTo>
                  <a:pt x="350823" y="334680"/>
                  <a:pt x="115135" y="268078"/>
                  <a:pt x="0" y="298610"/>
                </a:cubicBezTo>
                <a:cubicBezTo>
                  <a:pt x="-5681" y="160375"/>
                  <a:pt x="17957" y="76893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DF94F-DC61-4096-A462-BFDC458CD06E}"/>
              </a:ext>
            </a:extLst>
          </p:cNvPr>
          <p:cNvSpPr/>
          <p:nvPr/>
        </p:nvSpPr>
        <p:spPr>
          <a:xfrm rot="1066195">
            <a:off x="7812024" y="4372686"/>
            <a:ext cx="1172753" cy="314706"/>
          </a:xfrm>
          <a:custGeom>
            <a:avLst/>
            <a:gdLst>
              <a:gd name="connsiteX0" fmla="*/ 0 w 1172753"/>
              <a:gd name="connsiteY0" fmla="*/ 0 h 314706"/>
              <a:gd name="connsiteX1" fmla="*/ 574649 w 1172753"/>
              <a:gd name="connsiteY1" fmla="*/ 0 h 314706"/>
              <a:gd name="connsiteX2" fmla="*/ 1172753 w 1172753"/>
              <a:gd name="connsiteY2" fmla="*/ 0 h 314706"/>
              <a:gd name="connsiteX3" fmla="*/ 1172753 w 1172753"/>
              <a:gd name="connsiteY3" fmla="*/ 314706 h 314706"/>
              <a:gd name="connsiteX4" fmla="*/ 586377 w 1172753"/>
              <a:gd name="connsiteY4" fmla="*/ 314706 h 314706"/>
              <a:gd name="connsiteX5" fmla="*/ 0 w 1172753"/>
              <a:gd name="connsiteY5" fmla="*/ 314706 h 314706"/>
              <a:gd name="connsiteX6" fmla="*/ 0 w 1172753"/>
              <a:gd name="connsiteY6" fmla="*/ 0 h 31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753" h="314706" extrusionOk="0">
                <a:moveTo>
                  <a:pt x="0" y="0"/>
                </a:moveTo>
                <a:cubicBezTo>
                  <a:pt x="243024" y="-56208"/>
                  <a:pt x="327755" y="1723"/>
                  <a:pt x="574649" y="0"/>
                </a:cubicBezTo>
                <a:cubicBezTo>
                  <a:pt x="821543" y="-1723"/>
                  <a:pt x="962335" y="22668"/>
                  <a:pt x="1172753" y="0"/>
                </a:cubicBezTo>
                <a:cubicBezTo>
                  <a:pt x="1202622" y="105656"/>
                  <a:pt x="1164961" y="179989"/>
                  <a:pt x="1172753" y="314706"/>
                </a:cubicBezTo>
                <a:cubicBezTo>
                  <a:pt x="982966" y="332473"/>
                  <a:pt x="788059" y="270961"/>
                  <a:pt x="586377" y="314706"/>
                </a:cubicBezTo>
                <a:cubicBezTo>
                  <a:pt x="384695" y="358451"/>
                  <a:pt x="152565" y="272005"/>
                  <a:pt x="0" y="314706"/>
                </a:cubicBezTo>
                <a:cubicBezTo>
                  <a:pt x="-35704" y="234479"/>
                  <a:pt x="33440" y="92414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B8AEBA-63EC-4FDA-AA26-2B973F5A73A2}"/>
              </a:ext>
            </a:extLst>
          </p:cNvPr>
          <p:cNvSpPr/>
          <p:nvPr/>
        </p:nvSpPr>
        <p:spPr>
          <a:xfrm>
            <a:off x="6837231" y="4575252"/>
            <a:ext cx="702574" cy="283593"/>
          </a:xfrm>
          <a:custGeom>
            <a:avLst/>
            <a:gdLst>
              <a:gd name="connsiteX0" fmla="*/ 0 w 702574"/>
              <a:gd name="connsiteY0" fmla="*/ 0 h 283593"/>
              <a:gd name="connsiteX1" fmla="*/ 344261 w 702574"/>
              <a:gd name="connsiteY1" fmla="*/ 0 h 283593"/>
              <a:gd name="connsiteX2" fmla="*/ 702574 w 702574"/>
              <a:gd name="connsiteY2" fmla="*/ 0 h 283593"/>
              <a:gd name="connsiteX3" fmla="*/ 702574 w 702574"/>
              <a:gd name="connsiteY3" fmla="*/ 283593 h 283593"/>
              <a:gd name="connsiteX4" fmla="*/ 351287 w 702574"/>
              <a:gd name="connsiteY4" fmla="*/ 283593 h 283593"/>
              <a:gd name="connsiteX5" fmla="*/ 0 w 702574"/>
              <a:gd name="connsiteY5" fmla="*/ 283593 h 283593"/>
              <a:gd name="connsiteX6" fmla="*/ 0 w 702574"/>
              <a:gd name="connsiteY6" fmla="*/ 0 h 28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574" h="283593" extrusionOk="0">
                <a:moveTo>
                  <a:pt x="0" y="0"/>
                </a:moveTo>
                <a:cubicBezTo>
                  <a:pt x="140186" y="-13206"/>
                  <a:pt x="208525" y="5661"/>
                  <a:pt x="344261" y="0"/>
                </a:cubicBezTo>
                <a:cubicBezTo>
                  <a:pt x="479997" y="-5661"/>
                  <a:pt x="540915" y="21530"/>
                  <a:pt x="702574" y="0"/>
                </a:cubicBezTo>
                <a:cubicBezTo>
                  <a:pt x="732833" y="97639"/>
                  <a:pt x="673512" y="200123"/>
                  <a:pt x="702574" y="283593"/>
                </a:cubicBezTo>
                <a:cubicBezTo>
                  <a:pt x="616580" y="288314"/>
                  <a:pt x="461029" y="261668"/>
                  <a:pt x="351287" y="283593"/>
                </a:cubicBezTo>
                <a:cubicBezTo>
                  <a:pt x="241545" y="305518"/>
                  <a:pt x="141807" y="257583"/>
                  <a:pt x="0" y="283593"/>
                </a:cubicBezTo>
                <a:cubicBezTo>
                  <a:pt x="-8998" y="150408"/>
                  <a:pt x="26847" y="88367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3B2A2B-E95E-4264-94E4-9FB993DDBC9B}"/>
              </a:ext>
            </a:extLst>
          </p:cNvPr>
          <p:cNvSpPr/>
          <p:nvPr/>
        </p:nvSpPr>
        <p:spPr>
          <a:xfrm rot="19692696">
            <a:off x="6359316" y="3123421"/>
            <a:ext cx="702574" cy="283593"/>
          </a:xfrm>
          <a:custGeom>
            <a:avLst/>
            <a:gdLst>
              <a:gd name="connsiteX0" fmla="*/ 0 w 702574"/>
              <a:gd name="connsiteY0" fmla="*/ 0 h 283593"/>
              <a:gd name="connsiteX1" fmla="*/ 344261 w 702574"/>
              <a:gd name="connsiteY1" fmla="*/ 0 h 283593"/>
              <a:gd name="connsiteX2" fmla="*/ 702574 w 702574"/>
              <a:gd name="connsiteY2" fmla="*/ 0 h 283593"/>
              <a:gd name="connsiteX3" fmla="*/ 702574 w 702574"/>
              <a:gd name="connsiteY3" fmla="*/ 283593 h 283593"/>
              <a:gd name="connsiteX4" fmla="*/ 351287 w 702574"/>
              <a:gd name="connsiteY4" fmla="*/ 283593 h 283593"/>
              <a:gd name="connsiteX5" fmla="*/ 0 w 702574"/>
              <a:gd name="connsiteY5" fmla="*/ 283593 h 283593"/>
              <a:gd name="connsiteX6" fmla="*/ 0 w 702574"/>
              <a:gd name="connsiteY6" fmla="*/ 0 h 28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574" h="283593" extrusionOk="0">
                <a:moveTo>
                  <a:pt x="0" y="0"/>
                </a:moveTo>
                <a:cubicBezTo>
                  <a:pt x="140186" y="-13206"/>
                  <a:pt x="208525" y="5661"/>
                  <a:pt x="344261" y="0"/>
                </a:cubicBezTo>
                <a:cubicBezTo>
                  <a:pt x="479997" y="-5661"/>
                  <a:pt x="540915" y="21530"/>
                  <a:pt x="702574" y="0"/>
                </a:cubicBezTo>
                <a:cubicBezTo>
                  <a:pt x="732833" y="97639"/>
                  <a:pt x="673512" y="200123"/>
                  <a:pt x="702574" y="283593"/>
                </a:cubicBezTo>
                <a:cubicBezTo>
                  <a:pt x="616580" y="288314"/>
                  <a:pt x="461029" y="261668"/>
                  <a:pt x="351287" y="283593"/>
                </a:cubicBezTo>
                <a:cubicBezTo>
                  <a:pt x="241545" y="305518"/>
                  <a:pt x="141807" y="257583"/>
                  <a:pt x="0" y="283593"/>
                </a:cubicBezTo>
                <a:cubicBezTo>
                  <a:pt x="-8998" y="150408"/>
                  <a:pt x="26847" y="88367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85B09C-CBFC-48CE-BEED-3F3BD290894B}"/>
              </a:ext>
            </a:extLst>
          </p:cNvPr>
          <p:cNvSpPr/>
          <p:nvPr/>
        </p:nvSpPr>
        <p:spPr>
          <a:xfrm>
            <a:off x="6939591" y="2652620"/>
            <a:ext cx="702574" cy="283593"/>
          </a:xfrm>
          <a:custGeom>
            <a:avLst/>
            <a:gdLst>
              <a:gd name="connsiteX0" fmla="*/ 0 w 702574"/>
              <a:gd name="connsiteY0" fmla="*/ 0 h 283593"/>
              <a:gd name="connsiteX1" fmla="*/ 344261 w 702574"/>
              <a:gd name="connsiteY1" fmla="*/ 0 h 283593"/>
              <a:gd name="connsiteX2" fmla="*/ 702574 w 702574"/>
              <a:gd name="connsiteY2" fmla="*/ 0 h 283593"/>
              <a:gd name="connsiteX3" fmla="*/ 702574 w 702574"/>
              <a:gd name="connsiteY3" fmla="*/ 283593 h 283593"/>
              <a:gd name="connsiteX4" fmla="*/ 351287 w 702574"/>
              <a:gd name="connsiteY4" fmla="*/ 283593 h 283593"/>
              <a:gd name="connsiteX5" fmla="*/ 0 w 702574"/>
              <a:gd name="connsiteY5" fmla="*/ 283593 h 283593"/>
              <a:gd name="connsiteX6" fmla="*/ 0 w 702574"/>
              <a:gd name="connsiteY6" fmla="*/ 0 h 28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574" h="283593" extrusionOk="0">
                <a:moveTo>
                  <a:pt x="0" y="0"/>
                </a:moveTo>
                <a:cubicBezTo>
                  <a:pt x="140186" y="-13206"/>
                  <a:pt x="208525" y="5661"/>
                  <a:pt x="344261" y="0"/>
                </a:cubicBezTo>
                <a:cubicBezTo>
                  <a:pt x="479997" y="-5661"/>
                  <a:pt x="540915" y="21530"/>
                  <a:pt x="702574" y="0"/>
                </a:cubicBezTo>
                <a:cubicBezTo>
                  <a:pt x="732833" y="97639"/>
                  <a:pt x="673512" y="200123"/>
                  <a:pt x="702574" y="283593"/>
                </a:cubicBezTo>
                <a:cubicBezTo>
                  <a:pt x="616580" y="288314"/>
                  <a:pt x="461029" y="261668"/>
                  <a:pt x="351287" y="283593"/>
                </a:cubicBezTo>
                <a:cubicBezTo>
                  <a:pt x="241545" y="305518"/>
                  <a:pt x="141807" y="257583"/>
                  <a:pt x="0" y="283593"/>
                </a:cubicBezTo>
                <a:cubicBezTo>
                  <a:pt x="-8998" y="150408"/>
                  <a:pt x="26847" y="88367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3017FFA-BF9F-413A-92EA-D7D6CF6082C8}"/>
              </a:ext>
            </a:extLst>
          </p:cNvPr>
          <p:cNvSpPr/>
          <p:nvPr/>
        </p:nvSpPr>
        <p:spPr>
          <a:xfrm rot="20858192">
            <a:off x="7105077" y="2266238"/>
            <a:ext cx="1034416" cy="300138"/>
          </a:xfrm>
          <a:custGeom>
            <a:avLst/>
            <a:gdLst>
              <a:gd name="connsiteX0" fmla="*/ 0 w 1034416"/>
              <a:gd name="connsiteY0" fmla="*/ 0 h 300138"/>
              <a:gd name="connsiteX1" fmla="*/ 506864 w 1034416"/>
              <a:gd name="connsiteY1" fmla="*/ 0 h 300138"/>
              <a:gd name="connsiteX2" fmla="*/ 1034416 w 1034416"/>
              <a:gd name="connsiteY2" fmla="*/ 0 h 300138"/>
              <a:gd name="connsiteX3" fmla="*/ 1034416 w 1034416"/>
              <a:gd name="connsiteY3" fmla="*/ 300138 h 300138"/>
              <a:gd name="connsiteX4" fmla="*/ 517208 w 1034416"/>
              <a:gd name="connsiteY4" fmla="*/ 300138 h 300138"/>
              <a:gd name="connsiteX5" fmla="*/ 0 w 1034416"/>
              <a:gd name="connsiteY5" fmla="*/ 300138 h 300138"/>
              <a:gd name="connsiteX6" fmla="*/ 0 w 1034416"/>
              <a:gd name="connsiteY6" fmla="*/ 0 h 30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416" h="300138" extrusionOk="0">
                <a:moveTo>
                  <a:pt x="0" y="0"/>
                </a:moveTo>
                <a:cubicBezTo>
                  <a:pt x="245268" y="-30577"/>
                  <a:pt x="308968" y="58381"/>
                  <a:pt x="506864" y="0"/>
                </a:cubicBezTo>
                <a:cubicBezTo>
                  <a:pt x="704760" y="-58381"/>
                  <a:pt x="874445" y="59298"/>
                  <a:pt x="1034416" y="0"/>
                </a:cubicBezTo>
                <a:cubicBezTo>
                  <a:pt x="1054792" y="82828"/>
                  <a:pt x="1026749" y="178162"/>
                  <a:pt x="1034416" y="300138"/>
                </a:cubicBezTo>
                <a:cubicBezTo>
                  <a:pt x="852144" y="311801"/>
                  <a:pt x="722372" y="285705"/>
                  <a:pt x="517208" y="300138"/>
                </a:cubicBezTo>
                <a:cubicBezTo>
                  <a:pt x="312044" y="314571"/>
                  <a:pt x="257562" y="280797"/>
                  <a:pt x="0" y="300138"/>
                </a:cubicBezTo>
                <a:cubicBezTo>
                  <a:pt x="-4162" y="198077"/>
                  <a:pt x="3492" y="81688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C0037E-AD3F-4946-B2FF-2305810E5D8E}"/>
              </a:ext>
            </a:extLst>
          </p:cNvPr>
          <p:cNvSpPr/>
          <p:nvPr/>
        </p:nvSpPr>
        <p:spPr>
          <a:xfrm>
            <a:off x="1827532" y="5280336"/>
            <a:ext cx="1785680" cy="302018"/>
          </a:xfrm>
          <a:custGeom>
            <a:avLst/>
            <a:gdLst>
              <a:gd name="connsiteX0" fmla="*/ 0 w 1785680"/>
              <a:gd name="connsiteY0" fmla="*/ 0 h 302018"/>
              <a:gd name="connsiteX1" fmla="*/ 577370 w 1785680"/>
              <a:gd name="connsiteY1" fmla="*/ 0 h 302018"/>
              <a:gd name="connsiteX2" fmla="*/ 1208310 w 1785680"/>
              <a:gd name="connsiteY2" fmla="*/ 0 h 302018"/>
              <a:gd name="connsiteX3" fmla="*/ 1785680 w 1785680"/>
              <a:gd name="connsiteY3" fmla="*/ 0 h 302018"/>
              <a:gd name="connsiteX4" fmla="*/ 1785680 w 1785680"/>
              <a:gd name="connsiteY4" fmla="*/ 302018 h 302018"/>
              <a:gd name="connsiteX5" fmla="*/ 1226167 w 1785680"/>
              <a:gd name="connsiteY5" fmla="*/ 302018 h 302018"/>
              <a:gd name="connsiteX6" fmla="*/ 595227 w 1785680"/>
              <a:gd name="connsiteY6" fmla="*/ 302018 h 302018"/>
              <a:gd name="connsiteX7" fmla="*/ 0 w 1785680"/>
              <a:gd name="connsiteY7" fmla="*/ 302018 h 302018"/>
              <a:gd name="connsiteX8" fmla="*/ 0 w 1785680"/>
              <a:gd name="connsiteY8" fmla="*/ 0 h 30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5680" h="302018" extrusionOk="0">
                <a:moveTo>
                  <a:pt x="0" y="0"/>
                </a:moveTo>
                <a:cubicBezTo>
                  <a:pt x="229730" y="-21668"/>
                  <a:pt x="312202" y="54929"/>
                  <a:pt x="577370" y="0"/>
                </a:cubicBezTo>
                <a:cubicBezTo>
                  <a:pt x="842538" y="-54929"/>
                  <a:pt x="1027073" y="59720"/>
                  <a:pt x="1208310" y="0"/>
                </a:cubicBezTo>
                <a:cubicBezTo>
                  <a:pt x="1389547" y="-59720"/>
                  <a:pt x="1592511" y="53857"/>
                  <a:pt x="1785680" y="0"/>
                </a:cubicBezTo>
                <a:cubicBezTo>
                  <a:pt x="1789268" y="101256"/>
                  <a:pt x="1764581" y="178375"/>
                  <a:pt x="1785680" y="302018"/>
                </a:cubicBezTo>
                <a:cubicBezTo>
                  <a:pt x="1584694" y="338793"/>
                  <a:pt x="1353147" y="273564"/>
                  <a:pt x="1226167" y="302018"/>
                </a:cubicBezTo>
                <a:cubicBezTo>
                  <a:pt x="1099187" y="330472"/>
                  <a:pt x="897766" y="277814"/>
                  <a:pt x="595227" y="302018"/>
                </a:cubicBezTo>
                <a:cubicBezTo>
                  <a:pt x="292688" y="326222"/>
                  <a:pt x="163314" y="249729"/>
                  <a:pt x="0" y="302018"/>
                </a:cubicBezTo>
                <a:cubicBezTo>
                  <a:pt x="-30251" y="157537"/>
                  <a:pt x="864" y="108843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245DCA-9419-47F8-9F74-A412E8BE4083}"/>
              </a:ext>
            </a:extLst>
          </p:cNvPr>
          <p:cNvSpPr/>
          <p:nvPr/>
        </p:nvSpPr>
        <p:spPr>
          <a:xfrm rot="1635294">
            <a:off x="1032921" y="4620186"/>
            <a:ext cx="1582695" cy="222247"/>
          </a:xfrm>
          <a:custGeom>
            <a:avLst/>
            <a:gdLst>
              <a:gd name="connsiteX0" fmla="*/ 0 w 1582695"/>
              <a:gd name="connsiteY0" fmla="*/ 0 h 222247"/>
              <a:gd name="connsiteX1" fmla="*/ 511738 w 1582695"/>
              <a:gd name="connsiteY1" fmla="*/ 0 h 222247"/>
              <a:gd name="connsiteX2" fmla="*/ 1070957 w 1582695"/>
              <a:gd name="connsiteY2" fmla="*/ 0 h 222247"/>
              <a:gd name="connsiteX3" fmla="*/ 1582695 w 1582695"/>
              <a:gd name="connsiteY3" fmla="*/ 0 h 222247"/>
              <a:gd name="connsiteX4" fmla="*/ 1582695 w 1582695"/>
              <a:gd name="connsiteY4" fmla="*/ 222247 h 222247"/>
              <a:gd name="connsiteX5" fmla="*/ 1086784 w 1582695"/>
              <a:gd name="connsiteY5" fmla="*/ 222247 h 222247"/>
              <a:gd name="connsiteX6" fmla="*/ 527565 w 1582695"/>
              <a:gd name="connsiteY6" fmla="*/ 222247 h 222247"/>
              <a:gd name="connsiteX7" fmla="*/ 0 w 1582695"/>
              <a:gd name="connsiteY7" fmla="*/ 222247 h 222247"/>
              <a:gd name="connsiteX8" fmla="*/ 0 w 1582695"/>
              <a:gd name="connsiteY8" fmla="*/ 0 h 22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2695" h="222247" extrusionOk="0">
                <a:moveTo>
                  <a:pt x="0" y="0"/>
                </a:moveTo>
                <a:cubicBezTo>
                  <a:pt x="182543" y="-35305"/>
                  <a:pt x="266791" y="1829"/>
                  <a:pt x="511738" y="0"/>
                </a:cubicBezTo>
                <a:cubicBezTo>
                  <a:pt x="756685" y="-1829"/>
                  <a:pt x="919911" y="36313"/>
                  <a:pt x="1070957" y="0"/>
                </a:cubicBezTo>
                <a:cubicBezTo>
                  <a:pt x="1222003" y="-36313"/>
                  <a:pt x="1353420" y="12245"/>
                  <a:pt x="1582695" y="0"/>
                </a:cubicBezTo>
                <a:cubicBezTo>
                  <a:pt x="1584398" y="69262"/>
                  <a:pt x="1579550" y="172221"/>
                  <a:pt x="1582695" y="222247"/>
                </a:cubicBezTo>
                <a:cubicBezTo>
                  <a:pt x="1479371" y="244523"/>
                  <a:pt x="1243905" y="210809"/>
                  <a:pt x="1086784" y="222247"/>
                </a:cubicBezTo>
                <a:cubicBezTo>
                  <a:pt x="929663" y="233685"/>
                  <a:pt x="761846" y="218110"/>
                  <a:pt x="527565" y="222247"/>
                </a:cubicBezTo>
                <a:cubicBezTo>
                  <a:pt x="293284" y="226384"/>
                  <a:pt x="214981" y="208369"/>
                  <a:pt x="0" y="222247"/>
                </a:cubicBezTo>
                <a:cubicBezTo>
                  <a:pt x="-6266" y="134914"/>
                  <a:pt x="15811" y="81304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E11AB78-12F7-45F4-8F1D-E8D52CF51DF2}"/>
              </a:ext>
            </a:extLst>
          </p:cNvPr>
          <p:cNvSpPr/>
          <p:nvPr/>
        </p:nvSpPr>
        <p:spPr>
          <a:xfrm>
            <a:off x="3919532" y="1948637"/>
            <a:ext cx="1582695" cy="222247"/>
          </a:xfrm>
          <a:custGeom>
            <a:avLst/>
            <a:gdLst>
              <a:gd name="connsiteX0" fmla="*/ 0 w 1582695"/>
              <a:gd name="connsiteY0" fmla="*/ 0 h 222247"/>
              <a:gd name="connsiteX1" fmla="*/ 511738 w 1582695"/>
              <a:gd name="connsiteY1" fmla="*/ 0 h 222247"/>
              <a:gd name="connsiteX2" fmla="*/ 1070957 w 1582695"/>
              <a:gd name="connsiteY2" fmla="*/ 0 h 222247"/>
              <a:gd name="connsiteX3" fmla="*/ 1582695 w 1582695"/>
              <a:gd name="connsiteY3" fmla="*/ 0 h 222247"/>
              <a:gd name="connsiteX4" fmla="*/ 1582695 w 1582695"/>
              <a:gd name="connsiteY4" fmla="*/ 222247 h 222247"/>
              <a:gd name="connsiteX5" fmla="*/ 1086784 w 1582695"/>
              <a:gd name="connsiteY5" fmla="*/ 222247 h 222247"/>
              <a:gd name="connsiteX6" fmla="*/ 527565 w 1582695"/>
              <a:gd name="connsiteY6" fmla="*/ 222247 h 222247"/>
              <a:gd name="connsiteX7" fmla="*/ 0 w 1582695"/>
              <a:gd name="connsiteY7" fmla="*/ 222247 h 222247"/>
              <a:gd name="connsiteX8" fmla="*/ 0 w 1582695"/>
              <a:gd name="connsiteY8" fmla="*/ 0 h 22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2695" h="222247" extrusionOk="0">
                <a:moveTo>
                  <a:pt x="0" y="0"/>
                </a:moveTo>
                <a:cubicBezTo>
                  <a:pt x="182543" y="-35305"/>
                  <a:pt x="266791" y="1829"/>
                  <a:pt x="511738" y="0"/>
                </a:cubicBezTo>
                <a:cubicBezTo>
                  <a:pt x="756685" y="-1829"/>
                  <a:pt x="919911" y="36313"/>
                  <a:pt x="1070957" y="0"/>
                </a:cubicBezTo>
                <a:cubicBezTo>
                  <a:pt x="1222003" y="-36313"/>
                  <a:pt x="1353420" y="12245"/>
                  <a:pt x="1582695" y="0"/>
                </a:cubicBezTo>
                <a:cubicBezTo>
                  <a:pt x="1584398" y="69262"/>
                  <a:pt x="1579550" y="172221"/>
                  <a:pt x="1582695" y="222247"/>
                </a:cubicBezTo>
                <a:cubicBezTo>
                  <a:pt x="1479371" y="244523"/>
                  <a:pt x="1243905" y="210809"/>
                  <a:pt x="1086784" y="222247"/>
                </a:cubicBezTo>
                <a:cubicBezTo>
                  <a:pt x="929663" y="233685"/>
                  <a:pt x="761846" y="218110"/>
                  <a:pt x="527565" y="222247"/>
                </a:cubicBezTo>
                <a:cubicBezTo>
                  <a:pt x="293284" y="226384"/>
                  <a:pt x="214981" y="208369"/>
                  <a:pt x="0" y="222247"/>
                </a:cubicBezTo>
                <a:cubicBezTo>
                  <a:pt x="-6266" y="134914"/>
                  <a:pt x="15811" y="81304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6C6B2B-7FEF-428C-BBB0-FF80CB462B06}"/>
              </a:ext>
            </a:extLst>
          </p:cNvPr>
          <p:cNvSpPr/>
          <p:nvPr/>
        </p:nvSpPr>
        <p:spPr>
          <a:xfrm>
            <a:off x="4367066" y="5063614"/>
            <a:ext cx="657695" cy="302018"/>
          </a:xfrm>
          <a:custGeom>
            <a:avLst/>
            <a:gdLst>
              <a:gd name="connsiteX0" fmla="*/ 0 w 657695"/>
              <a:gd name="connsiteY0" fmla="*/ 0 h 302018"/>
              <a:gd name="connsiteX1" fmla="*/ 322271 w 657695"/>
              <a:gd name="connsiteY1" fmla="*/ 0 h 302018"/>
              <a:gd name="connsiteX2" fmla="*/ 657695 w 657695"/>
              <a:gd name="connsiteY2" fmla="*/ 0 h 302018"/>
              <a:gd name="connsiteX3" fmla="*/ 657695 w 657695"/>
              <a:gd name="connsiteY3" fmla="*/ 302018 h 302018"/>
              <a:gd name="connsiteX4" fmla="*/ 328848 w 657695"/>
              <a:gd name="connsiteY4" fmla="*/ 302018 h 302018"/>
              <a:gd name="connsiteX5" fmla="*/ 0 w 657695"/>
              <a:gd name="connsiteY5" fmla="*/ 302018 h 302018"/>
              <a:gd name="connsiteX6" fmla="*/ 0 w 657695"/>
              <a:gd name="connsiteY6" fmla="*/ 0 h 30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695" h="302018" extrusionOk="0">
                <a:moveTo>
                  <a:pt x="0" y="0"/>
                </a:moveTo>
                <a:cubicBezTo>
                  <a:pt x="138174" y="-27358"/>
                  <a:pt x="173050" y="18806"/>
                  <a:pt x="322271" y="0"/>
                </a:cubicBezTo>
                <a:cubicBezTo>
                  <a:pt x="471492" y="-18806"/>
                  <a:pt x="506387" y="10730"/>
                  <a:pt x="657695" y="0"/>
                </a:cubicBezTo>
                <a:cubicBezTo>
                  <a:pt x="686135" y="95082"/>
                  <a:pt x="648809" y="241163"/>
                  <a:pt x="657695" y="302018"/>
                </a:cubicBezTo>
                <a:cubicBezTo>
                  <a:pt x="521307" y="330856"/>
                  <a:pt x="451669" y="296031"/>
                  <a:pt x="328848" y="302018"/>
                </a:cubicBezTo>
                <a:cubicBezTo>
                  <a:pt x="206027" y="308005"/>
                  <a:pt x="137080" y="288765"/>
                  <a:pt x="0" y="302018"/>
                </a:cubicBezTo>
                <a:cubicBezTo>
                  <a:pt x="-23318" y="199057"/>
                  <a:pt x="33845" y="74985"/>
                  <a:pt x="0" y="0"/>
                </a:cubicBezTo>
                <a:close/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295526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75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9" grpId="0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0A5605-3B07-4B39-A73C-BADBF29AE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625" y="474858"/>
            <a:ext cx="8332839" cy="2396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5652ED-18FF-42AD-B60C-8D373D586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30" y="2975820"/>
            <a:ext cx="6517433" cy="1992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D05544-89F1-4574-A772-8B4939DC2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245" y="4244353"/>
            <a:ext cx="7324106" cy="25946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AA8C1B-9F4E-4D68-8406-FF44C7117FD6}"/>
              </a:ext>
            </a:extLst>
          </p:cNvPr>
          <p:cNvSpPr/>
          <p:nvPr/>
        </p:nvSpPr>
        <p:spPr>
          <a:xfrm>
            <a:off x="2234209" y="0"/>
            <a:ext cx="7797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Can we trust preprints?</a:t>
            </a:r>
          </a:p>
        </p:txBody>
      </p:sp>
    </p:spTree>
    <p:extLst>
      <p:ext uri="{BB962C8B-B14F-4D97-AF65-F5344CB8AC3E}">
        <p14:creationId xmlns:p14="http://schemas.microsoft.com/office/powerpoint/2010/main" val="1445200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48A950-7E49-44D2-B15C-D3162D541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1" y="5139066"/>
            <a:ext cx="6077393" cy="13027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3E941C-5FC4-4EC1-A6BD-AD94D2A39D3D}"/>
              </a:ext>
            </a:extLst>
          </p:cNvPr>
          <p:cNvSpPr/>
          <p:nvPr/>
        </p:nvSpPr>
        <p:spPr>
          <a:xfrm>
            <a:off x="121571" y="1234278"/>
            <a:ext cx="108512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Ji et al., </a:t>
            </a: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‘Homologous recombination within the spike glycoprotein of the newly identified coronavirus may boost cross-species transmission from snake to human’, Journal of Medical Virology. </a:t>
            </a:r>
            <a:b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Claim: snakes are a likely origin of SARS-CoV-2.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3652A-EEA1-4C4D-9C26-6A4E52359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91" y="2488174"/>
            <a:ext cx="5784700" cy="1302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23297F-67F6-4A95-B31C-7ABB42239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72" y="4020245"/>
            <a:ext cx="5638313" cy="8925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01F795-5EE9-4944-9363-28FE446E7B9F}"/>
              </a:ext>
            </a:extLst>
          </p:cNvPr>
          <p:cNvSpPr/>
          <p:nvPr/>
        </p:nvSpPr>
        <p:spPr>
          <a:xfrm>
            <a:off x="121572" y="521728"/>
            <a:ext cx="116771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Pradhan et al., </a:t>
            </a: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‘Uncanny similarity of unique inserts in the 2019-nCoV spike protein to HIV-1 gp120 and Gag’, </a:t>
            </a:r>
            <a:r>
              <a:rPr lang="en-GB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bioRxiv</a:t>
            </a:r>
            <a: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br>
              <a:rPr lang="en-GB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Claim: genetic material from HIV is in SARS-CoV-2. Withdrawn after 3 days. (3</a:t>
            </a:r>
            <a:r>
              <a:rPr lang="en-GB" b="1" baseline="30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rd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comments, 4</a:t>
            </a:r>
            <a:r>
              <a:rPr lang="en-GB" b="1" baseline="30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tweets)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00DFA5D0-713D-4FAF-8142-B1AB1BCE2A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84" y="2323330"/>
            <a:ext cx="8759625" cy="4379812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E14B012F-2F37-4032-8A78-0C887B003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597" y="6668360"/>
            <a:ext cx="3494403" cy="15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numCol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 dirty="0">
                <a:latin typeface="Arial" charset="0"/>
                <a:hlinkClick r:id="rId6"/>
              </a:rPr>
              <a:t>Brierley. Lancet Planetary Health. 2021;5,e115-e117</a:t>
            </a:r>
            <a:endParaRPr lang="en-GB" sz="1100" b="1" baseline="30000" dirty="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667967-2DCB-4F23-9F08-102589896B91}"/>
              </a:ext>
            </a:extLst>
          </p:cNvPr>
          <p:cNvSpPr/>
          <p:nvPr/>
        </p:nvSpPr>
        <p:spPr>
          <a:xfrm>
            <a:off x="2234209" y="0"/>
            <a:ext cx="7797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Can we trust preprints? A justified question</a:t>
            </a:r>
          </a:p>
        </p:txBody>
      </p:sp>
    </p:spTree>
    <p:extLst>
      <p:ext uri="{BB962C8B-B14F-4D97-AF65-F5344CB8AC3E}">
        <p14:creationId xmlns:p14="http://schemas.microsoft.com/office/powerpoint/2010/main" val="14805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529A2C-B2EF-472C-A712-467C66DAB5B3}"/>
              </a:ext>
            </a:extLst>
          </p:cNvPr>
          <p:cNvSpPr/>
          <p:nvPr/>
        </p:nvSpPr>
        <p:spPr>
          <a:xfrm>
            <a:off x="1296140" y="26"/>
            <a:ext cx="9907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What do COVID-19 preprints look like?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1EBC3-E620-4EB5-8495-B0D5054767C2}"/>
              </a:ext>
            </a:extLst>
          </p:cNvPr>
          <p:cNvSpPr/>
          <p:nvPr/>
        </p:nvSpPr>
        <p:spPr>
          <a:xfrm>
            <a:off x="2009809" y="10641"/>
            <a:ext cx="8411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COVID-19 preprints are shorter than non-COVID-19 preprints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C9144CFD-8046-40B2-9081-94348C484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2" t="64477" r="118" b="5481"/>
          <a:stretch/>
        </p:blipFill>
        <p:spPr>
          <a:xfrm>
            <a:off x="5834091" y="1703843"/>
            <a:ext cx="6357909" cy="3884582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1E58D907-FA48-447F-8F4E-255398833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64119" r="50000" b="5839"/>
          <a:stretch/>
        </p:blipFill>
        <p:spPr>
          <a:xfrm>
            <a:off x="0" y="1611245"/>
            <a:ext cx="6130728" cy="3884582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257F0AEF-FF8D-4AC1-8128-9B957DBC76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3" t="95446" r="47181" b="1240"/>
          <a:stretch/>
        </p:blipFill>
        <p:spPr>
          <a:xfrm>
            <a:off x="3628664" y="6201139"/>
            <a:ext cx="5173883" cy="60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19E9398-C88D-46D2-A2A6-03A6A673B432}"/>
              </a:ext>
            </a:extLst>
          </p:cNvPr>
          <p:cNvSpPr/>
          <p:nvPr/>
        </p:nvSpPr>
        <p:spPr>
          <a:xfrm>
            <a:off x="1095683" y="71021"/>
            <a:ext cx="979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COVID-19 preprints published more and in wide-array of journals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DB76FA55-F64B-4A05-B63E-027BAE16F0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68"/>
          <a:stretch/>
        </p:blipFill>
        <p:spPr>
          <a:xfrm>
            <a:off x="473363" y="1740287"/>
            <a:ext cx="11245274" cy="38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0F6B58E5-FB1B-4D4F-95C4-B78E7BFAE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5" y="591135"/>
            <a:ext cx="3199510" cy="23440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5939A-F166-4814-816E-7B5130E10F74}"/>
              </a:ext>
            </a:extLst>
          </p:cNvPr>
          <p:cNvSpPr txBox="1"/>
          <p:nvPr/>
        </p:nvSpPr>
        <p:spPr>
          <a:xfrm>
            <a:off x="1320335" y="1389367"/>
            <a:ext cx="122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~100 articles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7AADD-240C-40D9-B795-942AE1DB09F8}"/>
              </a:ext>
            </a:extLst>
          </p:cNvPr>
          <p:cNvSpPr txBox="1"/>
          <p:nvPr/>
        </p:nvSpPr>
        <p:spPr>
          <a:xfrm>
            <a:off x="4065972" y="78134"/>
            <a:ext cx="478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Jan – April 2020 (initial phase of the pandemic)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7BEED4-59D4-43C5-9CCC-36B3BFA9B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94" y="2837237"/>
            <a:ext cx="8326209" cy="394262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8C32C2-A1FA-459D-A8F1-4E7439E3BB1A}"/>
              </a:ext>
            </a:extLst>
          </p:cNvPr>
          <p:cNvCxnSpPr>
            <a:cxnSpLocks/>
          </p:cNvCxnSpPr>
          <p:nvPr/>
        </p:nvCxnSpPr>
        <p:spPr>
          <a:xfrm>
            <a:off x="3204839" y="2837237"/>
            <a:ext cx="0" cy="1557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471D65-F379-4959-8B52-7BB7750641F4}"/>
              </a:ext>
            </a:extLst>
          </p:cNvPr>
          <p:cNvCxnSpPr>
            <a:cxnSpLocks/>
          </p:cNvCxnSpPr>
          <p:nvPr/>
        </p:nvCxnSpPr>
        <p:spPr>
          <a:xfrm>
            <a:off x="7165759" y="2720018"/>
            <a:ext cx="0" cy="1557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50D07B-8BF9-4A74-835F-CE7EBB6F7646}"/>
              </a:ext>
            </a:extLst>
          </p:cNvPr>
          <p:cNvCxnSpPr>
            <a:cxnSpLocks/>
          </p:cNvCxnSpPr>
          <p:nvPr/>
        </p:nvCxnSpPr>
        <p:spPr>
          <a:xfrm>
            <a:off x="9546454" y="2650395"/>
            <a:ext cx="0" cy="1557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695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7E4272-816E-4C70-9175-E38F571F4094}"/>
              </a:ext>
            </a:extLst>
          </p:cNvPr>
          <p:cNvSpPr/>
          <p:nvPr/>
        </p:nvSpPr>
        <p:spPr>
          <a:xfrm>
            <a:off x="1284154" y="-33323"/>
            <a:ext cx="9790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COVID-19 articles have less data availability and less transparency in peer-review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FA97EA1F-BF45-4C87-922C-88F2828D6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8348"/>
          <a:stretch/>
        </p:blipFill>
        <p:spPr>
          <a:xfrm>
            <a:off x="6655293" y="1889165"/>
            <a:ext cx="4892019" cy="3079669"/>
          </a:xfrm>
          <a:prstGeom prst="rect">
            <a:avLst/>
          </a:prstGeom>
        </p:spPr>
      </p:pic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68612BE7-D2AA-41B4-8FAE-9F737EF75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50000" r="48891" b="628"/>
          <a:stretch/>
        </p:blipFill>
        <p:spPr>
          <a:xfrm>
            <a:off x="735366" y="1827021"/>
            <a:ext cx="4892019" cy="3650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CF472-623B-4773-9E30-4BFE0A052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62" y="6197810"/>
            <a:ext cx="3440853" cy="6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53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7E4272-816E-4C70-9175-E38F571F4094}"/>
              </a:ext>
            </a:extLst>
          </p:cNvPr>
          <p:cNvSpPr/>
          <p:nvPr/>
        </p:nvSpPr>
        <p:spPr>
          <a:xfrm>
            <a:off x="1284154" y="-33323"/>
            <a:ext cx="979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COVID-19 preprints show little change in figure content upon publication</a:t>
            </a:r>
          </a:p>
        </p:txBody>
      </p:sp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51D7B69C-48AF-44B7-8440-DADFF0005B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42"/>
          <a:stretch/>
        </p:blipFill>
        <p:spPr>
          <a:xfrm>
            <a:off x="5581219" y="1687490"/>
            <a:ext cx="6491511" cy="4441207"/>
          </a:xfrm>
          <a:prstGeom prst="rect">
            <a:avLst/>
          </a:prstGeom>
        </p:spPr>
      </p:pic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051B1459-5195-42F6-9035-228167A44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84" b="56828"/>
          <a:stretch/>
        </p:blipFill>
        <p:spPr>
          <a:xfrm>
            <a:off x="585253" y="737645"/>
            <a:ext cx="4788830" cy="49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49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7E4272-816E-4C70-9175-E38F571F4094}"/>
              </a:ext>
            </a:extLst>
          </p:cNvPr>
          <p:cNvSpPr/>
          <p:nvPr/>
        </p:nvSpPr>
        <p:spPr>
          <a:xfrm>
            <a:off x="1284154" y="-33323"/>
            <a:ext cx="9790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Over 85% of COVID-19 (&gt;94% of non-COVID-19) abstracts have no significant changes upon publication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31EF0B52-1582-4FC0-850D-02D3ED6EA5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1" b="73395"/>
          <a:stretch/>
        </p:blipFill>
        <p:spPr>
          <a:xfrm>
            <a:off x="129049" y="3429000"/>
            <a:ext cx="3226709" cy="2063187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4850E4C9-C292-4708-ADC0-75C6C1196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96" r="49298" b="38358"/>
          <a:stretch/>
        </p:blipFill>
        <p:spPr>
          <a:xfrm>
            <a:off x="3331867" y="1451940"/>
            <a:ext cx="5436514" cy="4423159"/>
          </a:xfrm>
          <a:prstGeom prst="rect">
            <a:avLst/>
          </a:prstGeom>
        </p:spPr>
      </p:pic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6D73F11E-C109-46DB-8585-15A5150B7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" t="1110" r="50254" b="72285"/>
          <a:stretch/>
        </p:blipFill>
        <p:spPr>
          <a:xfrm>
            <a:off x="129050" y="1365813"/>
            <a:ext cx="3226709" cy="2063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838194-15FA-47F2-AD4C-24C75C3CD113}"/>
              </a:ext>
            </a:extLst>
          </p:cNvPr>
          <p:cNvSpPr txBox="1"/>
          <p:nvPr/>
        </p:nvSpPr>
        <p:spPr>
          <a:xfrm>
            <a:off x="9131637" y="1147508"/>
            <a:ext cx="293131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Nunito"/>
              </a:rPr>
              <a:t>6% of non-COVID-19</a:t>
            </a:r>
            <a:endParaRPr lang="en-GB" sz="24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Nunito"/>
              </a:rPr>
              <a:t>15% of COVID-19 abstracts undergo a discrete change in key conclusions</a:t>
            </a:r>
            <a:endParaRPr lang="en-GB" sz="24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2400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Or, phrased differently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GB" sz="2400" dirty="0"/>
            </a:b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Nunito"/>
              </a:rPr>
              <a:t>94%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Nunito"/>
              </a:rPr>
              <a:t> of non-COVID-19</a:t>
            </a:r>
            <a:endParaRPr lang="en-GB" sz="240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Nunito"/>
              </a:rPr>
              <a:t>85%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Nunito"/>
              </a:rPr>
              <a:t> of COVID-19</a:t>
            </a:r>
            <a:br>
              <a:rPr lang="en-GB" sz="2400" dirty="0"/>
            </a:br>
            <a:r>
              <a:rPr lang="en-GB" sz="2400" b="1" i="0" u="none" strike="noStrike" dirty="0">
                <a:solidFill>
                  <a:srgbClr val="000000"/>
                </a:solidFill>
                <a:effectLst/>
                <a:latin typeface="Nunito"/>
              </a:rPr>
              <a:t>no discrete change to their conclusions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Nunito"/>
              </a:rPr>
              <a:t>within abstracts</a:t>
            </a: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756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AC4A7B-C0B1-4910-8188-5E6AF4466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73" y="719015"/>
            <a:ext cx="3202558" cy="409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B43F7F92-7A60-4FF1-9302-78105BB3D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8" y="677604"/>
            <a:ext cx="5002453" cy="400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FF93C1-161E-4C25-A06E-A41197C75E4B}"/>
              </a:ext>
            </a:extLst>
          </p:cNvPr>
          <p:cNvSpPr txBox="1"/>
          <p:nvPr/>
        </p:nvSpPr>
        <p:spPr>
          <a:xfrm>
            <a:off x="393577" y="-110161"/>
            <a:ext cx="11798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Traditional publishing is slow, requires more data than ever and hinders ECRs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619D4F-5A73-443A-91EC-DEA1EC6F19E3}"/>
              </a:ext>
            </a:extLst>
          </p:cNvPr>
          <p:cNvSpPr/>
          <p:nvPr/>
        </p:nvSpPr>
        <p:spPr>
          <a:xfrm>
            <a:off x="0" y="6457890"/>
            <a:ext cx="3338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solidFill>
                  <a:srgbClr val="000000"/>
                </a:solidFill>
                <a:latin typeface="Calibri" panose="020F0502020204030204" pitchFamily="34" charset="0"/>
              </a:rPr>
              <a:t>Ron Vale – bioRxiv &amp; PNAS 2015</a:t>
            </a:r>
            <a:endParaRPr lang="sv-SE" sz="1000" dirty="0"/>
          </a:p>
          <a:p>
            <a:r>
              <a:rPr lang="sv-SE" sz="1000" u="sng" dirty="0">
                <a:solidFill>
                  <a:srgbClr val="0563C1"/>
                </a:solidFill>
                <a:latin typeface="Calibri" panose="020F0502020204030204" pitchFamily="34" charset="0"/>
                <a:hlinkClick r:id="rId4"/>
              </a:rPr>
              <a:t>http://www.biorxiv.org/content/early/2015/07/11/022368</a:t>
            </a:r>
            <a:endParaRPr lang="sv-SE" sz="1000" dirty="0">
              <a:effectLst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B7060A12-CACE-4F26-A532-CB097B0E5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35935"/>
          <a:stretch/>
        </p:blipFill>
        <p:spPr bwMode="auto">
          <a:xfrm>
            <a:off x="8094950" y="1681191"/>
            <a:ext cx="3991772" cy="203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21DDB6-7879-42BF-B480-96F286F96EEE}"/>
              </a:ext>
            </a:extLst>
          </p:cNvPr>
          <p:cNvSpPr/>
          <p:nvPr/>
        </p:nvSpPr>
        <p:spPr>
          <a:xfrm>
            <a:off x="9787512" y="6481566"/>
            <a:ext cx="2587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>
                <a:solidFill>
                  <a:srgbClr val="000000"/>
                </a:solidFill>
                <a:latin typeface="Nunito"/>
              </a:rPr>
              <a:t>Sekara</a:t>
            </a:r>
            <a:r>
              <a:rPr lang="en-GB" sz="1000" dirty="0">
                <a:solidFill>
                  <a:srgbClr val="000000"/>
                </a:solidFill>
                <a:latin typeface="Nunito"/>
              </a:rPr>
              <a:t> et al. PNAS 2018</a:t>
            </a:r>
            <a:endParaRPr lang="en-GB" sz="1000" dirty="0"/>
          </a:p>
          <a:p>
            <a:r>
              <a:rPr lang="en-GB" sz="1000" dirty="0">
                <a:solidFill>
                  <a:srgbClr val="000000"/>
                </a:solidFill>
                <a:latin typeface="Nunito"/>
              </a:rPr>
              <a:t>https://doi.org/10.1073/pnas.1800471115</a:t>
            </a:r>
            <a:endParaRPr lang="en-GB" sz="1000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E36C95-4B2E-4D46-A935-0E807ED8EAAA}"/>
              </a:ext>
            </a:extLst>
          </p:cNvPr>
          <p:cNvSpPr/>
          <p:nvPr/>
        </p:nvSpPr>
        <p:spPr>
          <a:xfrm>
            <a:off x="1915868" y="5342009"/>
            <a:ext cx="9056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We need to improve </a:t>
            </a:r>
            <a:r>
              <a:rPr lang="en-GB" b="1" i="1" dirty="0">
                <a:solidFill>
                  <a:srgbClr val="000000"/>
                </a:solidFill>
              </a:rPr>
              <a:t>speed</a:t>
            </a:r>
            <a:r>
              <a:rPr lang="en-GB" dirty="0">
                <a:solidFill>
                  <a:srgbClr val="000000"/>
                </a:solidFill>
              </a:rPr>
              <a:t> of knowledge distribution and our </a:t>
            </a:r>
            <a:r>
              <a:rPr lang="en-GB" b="1" i="1" dirty="0">
                <a:solidFill>
                  <a:srgbClr val="000000"/>
                </a:solidFill>
              </a:rPr>
              <a:t>means of quality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8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7E4272-816E-4C70-9175-E38F571F4094}"/>
              </a:ext>
            </a:extLst>
          </p:cNvPr>
          <p:cNvSpPr/>
          <p:nvPr/>
        </p:nvSpPr>
        <p:spPr>
          <a:xfrm>
            <a:off x="1284154" y="-33323"/>
            <a:ext cx="9790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The degree of change is not associated with any specific location or type of change</a:t>
            </a:r>
          </a:p>
        </p:txBody>
      </p:sp>
      <p:pic>
        <p:nvPicPr>
          <p:cNvPr id="3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96B3F66A-6CEB-4F52-A22A-4D9151BE1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2" t="30447" r="373" b="45629"/>
          <a:stretch/>
        </p:blipFill>
        <p:spPr>
          <a:xfrm>
            <a:off x="406709" y="2140086"/>
            <a:ext cx="5141835" cy="3142128"/>
          </a:xfrm>
          <a:prstGeom prst="rect">
            <a:avLst/>
          </a:prstGeom>
        </p:spPr>
      </p:pic>
      <p:pic>
        <p:nvPicPr>
          <p:cNvPr id="4" name="Picture 3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CBBEA016-2D51-46C8-B027-61341B37E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0" t="55457" r="20180" b="23796"/>
          <a:stretch/>
        </p:blipFill>
        <p:spPr>
          <a:xfrm>
            <a:off x="6096000" y="2140086"/>
            <a:ext cx="5791200" cy="272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90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6EDB1930-F98D-4CDA-A6D5-9B213D2DD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34" y="836963"/>
            <a:ext cx="8312465" cy="55416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D4D854-8836-4885-B99D-C04C0D9D7153}"/>
              </a:ext>
            </a:extLst>
          </p:cNvPr>
          <p:cNvSpPr/>
          <p:nvPr/>
        </p:nvSpPr>
        <p:spPr>
          <a:xfrm>
            <a:off x="1284154" y="0"/>
            <a:ext cx="979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Major conclusion changes do not associate with a longer time to publication</a:t>
            </a:r>
          </a:p>
        </p:txBody>
      </p:sp>
    </p:spTree>
    <p:extLst>
      <p:ext uri="{BB962C8B-B14F-4D97-AF65-F5344CB8AC3E}">
        <p14:creationId xmlns:p14="http://schemas.microsoft.com/office/powerpoint/2010/main" val="3488391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7E4272-816E-4C70-9175-E38F571F4094}"/>
              </a:ext>
            </a:extLst>
          </p:cNvPr>
          <p:cNvSpPr/>
          <p:nvPr/>
        </p:nvSpPr>
        <p:spPr>
          <a:xfrm>
            <a:off x="1284154" y="-33323"/>
            <a:ext cx="97900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The degree of change does not appear to be impacted by final published journal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50549-CAB6-437D-9DE2-3C4C86979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" y="1828935"/>
            <a:ext cx="11695690" cy="36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34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9DBB50-B225-486A-8065-0DF66878A5BF}"/>
              </a:ext>
            </a:extLst>
          </p:cNvPr>
          <p:cNvSpPr txBox="1">
            <a:spLocks/>
          </p:cNvSpPr>
          <p:nvPr/>
        </p:nvSpPr>
        <p:spPr>
          <a:xfrm>
            <a:off x="294968" y="818535"/>
            <a:ext cx="4535129" cy="5250426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Variation is difficult to capture!</a:t>
            </a: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Following study of reporting standards</a:t>
            </a:r>
            <a:r>
              <a:rPr lang="en-GB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examine change in preprint -&gt; publication</a:t>
            </a: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Large scale (&gt;30,000) NLP analysis of bioRxiv corpus</a:t>
            </a:r>
            <a:r>
              <a:rPr lang="en-GB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lang="en-GB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Separately investigated our subset</a:t>
            </a: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Couldn’t readily separate our data from the rest of the corpus – suggesting our dataset is applicable to the wider preprint literature</a:t>
            </a:r>
          </a:p>
          <a:p>
            <a:pPr marL="0" indent="0">
              <a:buNone/>
            </a:pP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6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56A841-A6B2-4208-9FA0-502B409380FE}"/>
              </a:ext>
            </a:extLst>
          </p:cNvPr>
          <p:cNvSpPr/>
          <p:nvPr/>
        </p:nvSpPr>
        <p:spPr>
          <a:xfrm>
            <a:off x="766982" y="680677"/>
            <a:ext cx="3090965" cy="1066799"/>
          </a:xfrm>
          <a:prstGeom prst="roundRect">
            <a:avLst/>
          </a:prstGeom>
          <a:solidFill>
            <a:srgbClr val="FFFFFF">
              <a:alpha val="83922"/>
            </a:srgbClr>
          </a:solidFill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What are the rates of preprint posting?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2A7E72-E64C-4E71-8810-4121625F2021}"/>
              </a:ext>
            </a:extLst>
          </p:cNvPr>
          <p:cNvSpPr/>
          <p:nvPr/>
        </p:nvSpPr>
        <p:spPr>
          <a:xfrm>
            <a:off x="766981" y="1747476"/>
            <a:ext cx="3090965" cy="1066799"/>
          </a:xfrm>
          <a:prstGeom prst="roundRect">
            <a:avLst/>
          </a:prstGeom>
          <a:solidFill>
            <a:srgbClr val="FFFFFF">
              <a:alpha val="83922"/>
            </a:srgbClr>
          </a:solidFill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Who is posting COVID-19 preprints?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BB5B30-7EA0-45E9-9F2B-2C3DE6034CBF}"/>
              </a:ext>
            </a:extLst>
          </p:cNvPr>
          <p:cNvSpPr/>
          <p:nvPr/>
        </p:nvSpPr>
        <p:spPr>
          <a:xfrm>
            <a:off x="766981" y="2804284"/>
            <a:ext cx="3926731" cy="1066799"/>
          </a:xfrm>
          <a:prstGeom prst="roundRect">
            <a:avLst/>
          </a:prstGeom>
          <a:solidFill>
            <a:srgbClr val="FFFFFF">
              <a:alpha val="83922"/>
            </a:srgbClr>
          </a:solidFill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How are COVID-19 preprints accessed and shared? 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2374A9-6B76-4A01-A532-D5C978B1CA75}"/>
              </a:ext>
            </a:extLst>
          </p:cNvPr>
          <p:cNvSpPr/>
          <p:nvPr/>
        </p:nvSpPr>
        <p:spPr>
          <a:xfrm>
            <a:off x="766981" y="3859961"/>
            <a:ext cx="3338614" cy="1066799"/>
          </a:xfrm>
          <a:prstGeom prst="roundRect">
            <a:avLst/>
          </a:prstGeom>
          <a:solidFill>
            <a:srgbClr val="FFFFFF">
              <a:alpha val="83922"/>
            </a:srgbClr>
          </a:solidFill>
          <a:ln w="571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4. Are COVID-19 preprints sufficient “quality”?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662AB4-4E5C-4E35-8F03-AD73B7D1D6FC}"/>
              </a:ext>
            </a:extLst>
          </p:cNvPr>
          <p:cNvSpPr txBox="1"/>
          <p:nvPr/>
        </p:nvSpPr>
        <p:spPr>
          <a:xfrm>
            <a:off x="4980761" y="947220"/>
            <a:ext cx="6854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100 times past epidemics, ¼ of articles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BBF42-647C-4276-A78F-865A14DD9FCC}"/>
              </a:ext>
            </a:extLst>
          </p:cNvPr>
          <p:cNvSpPr txBox="1"/>
          <p:nvPr/>
        </p:nvSpPr>
        <p:spPr>
          <a:xfrm>
            <a:off x="4980761" y="1819210"/>
            <a:ext cx="6854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authors from UK, US, China new to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preprinting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9D6074-B1DB-479A-953C-7E7B2DDD03DD}"/>
              </a:ext>
            </a:extLst>
          </p:cNvPr>
          <p:cNvSpPr txBox="1"/>
          <p:nvPr/>
        </p:nvSpPr>
        <p:spPr>
          <a:xfrm>
            <a:off x="4980761" y="2900822"/>
            <a:ext cx="68549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 times more views; 27 times more downloads than non-COVID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A4B11-7A1F-46CE-8D50-7C0856D5503B}"/>
              </a:ext>
            </a:extLst>
          </p:cNvPr>
          <p:cNvSpPr txBox="1"/>
          <p:nvPr/>
        </p:nvSpPr>
        <p:spPr>
          <a:xfrm>
            <a:off x="4980761" y="3915263"/>
            <a:ext cx="6854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quality not detectably different to non-COVID, &gt;85% have no significant changes to key conclusions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A3C77-4963-400D-B3F8-66CD48683321}"/>
              </a:ext>
            </a:extLst>
          </p:cNvPr>
          <p:cNvSpPr txBox="1"/>
          <p:nvPr/>
        </p:nvSpPr>
        <p:spPr>
          <a:xfrm>
            <a:off x="2611465" y="6347953"/>
            <a:ext cx="7628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sharing work/code on Twitter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</a:t>
            </a:r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lead to collabs!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C1253-4EBF-46E7-8033-60EF7C168128}"/>
              </a:ext>
            </a:extLst>
          </p:cNvPr>
          <p:cNvSpPr txBox="1"/>
          <p:nvPr/>
        </p:nvSpPr>
        <p:spPr>
          <a:xfrm>
            <a:off x="183472" y="5439385"/>
            <a:ext cx="11825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Preprints have experienced a </a:t>
            </a:r>
            <a:r>
              <a:rPr lang="en-GB" sz="32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cultural shift </a:t>
            </a:r>
            <a:r>
              <a:rPr lang="en-GB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during COVID-19</a:t>
            </a:r>
          </a:p>
        </p:txBody>
      </p:sp>
    </p:spTree>
    <p:extLst>
      <p:ext uri="{BB962C8B-B14F-4D97-AF65-F5344CB8AC3E}">
        <p14:creationId xmlns:p14="http://schemas.microsoft.com/office/powerpoint/2010/main" val="26211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ck Fraser on Twitter: &quot;1/ Great to see our #bioRxiv preprint out ...">
            <a:extLst>
              <a:ext uri="{FF2B5EF4-FFF2-40B4-BE49-F238E27FC236}">
                <a16:creationId xmlns:a16="http://schemas.microsoft.com/office/drawing/2014/main" id="{0CDB67CE-90C1-4DF2-9EC4-EDD7E1406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2" b="10412"/>
          <a:stretch/>
        </p:blipFill>
        <p:spPr bwMode="auto">
          <a:xfrm>
            <a:off x="5670124" y="4273937"/>
            <a:ext cx="1508400" cy="150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autam Dey (@Dey_Gautam) | Twitter">
            <a:extLst>
              <a:ext uri="{FF2B5EF4-FFF2-40B4-BE49-F238E27FC236}">
                <a16:creationId xmlns:a16="http://schemas.microsoft.com/office/drawing/2014/main" id="{8A5EFCF4-6B56-4BFD-B040-084371BFE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r="7118" b="13952"/>
          <a:stretch/>
        </p:blipFill>
        <p:spPr bwMode="auto">
          <a:xfrm>
            <a:off x="10624894" y="1766852"/>
            <a:ext cx="1508400" cy="150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Jessica Polka – ASAPbio">
            <a:extLst>
              <a:ext uri="{FF2B5EF4-FFF2-40B4-BE49-F238E27FC236}">
                <a16:creationId xmlns:a16="http://schemas.microsoft.com/office/drawing/2014/main" id="{771B56F6-4861-489E-852D-E91C5D349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" t="12279" r="8359"/>
          <a:stretch/>
        </p:blipFill>
        <p:spPr bwMode="auto">
          <a:xfrm>
            <a:off x="8515427" y="4165449"/>
            <a:ext cx="1536683" cy="150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te Palfy (@mate_palfy) | Twitter">
            <a:extLst>
              <a:ext uri="{FF2B5EF4-FFF2-40B4-BE49-F238E27FC236}">
                <a16:creationId xmlns:a16="http://schemas.microsoft.com/office/drawing/2014/main" id="{1599DF92-2206-41EE-85F7-FDAE5F784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r="2872" b="9185"/>
          <a:stretch/>
        </p:blipFill>
        <p:spPr bwMode="auto">
          <a:xfrm>
            <a:off x="8812047" y="475074"/>
            <a:ext cx="1508400" cy="150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ederico Nanni">
            <a:extLst>
              <a:ext uri="{FF2B5EF4-FFF2-40B4-BE49-F238E27FC236}">
                <a16:creationId xmlns:a16="http://schemas.microsoft.com/office/drawing/2014/main" id="{995EFE21-C1A3-4F63-B110-2ABF85487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2"/>
          <a:stretch/>
        </p:blipFill>
        <p:spPr bwMode="auto">
          <a:xfrm>
            <a:off x="10573639" y="4590479"/>
            <a:ext cx="1458451" cy="150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E13DB4F7-02AE-4D41-A0EA-C0603E8C6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8" t="3486" r="10422" b="26434"/>
          <a:stretch/>
        </p:blipFill>
        <p:spPr bwMode="auto">
          <a:xfrm>
            <a:off x="7459285" y="2401308"/>
            <a:ext cx="1508400" cy="1508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440B2369-B2C0-4E7A-9768-3C6F3C1E3A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65" y="925481"/>
            <a:ext cx="1509059" cy="1509059"/>
          </a:xfrm>
          <a:prstGeom prst="ellipse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C2F4D6-6BA9-4F50-9C2F-A361187E92EC}"/>
              </a:ext>
            </a:extLst>
          </p:cNvPr>
          <p:cNvCxnSpPr>
            <a:cxnSpLocks/>
            <a:stCxn id="7" idx="1"/>
            <a:endCxn id="8" idx="5"/>
          </p:cNvCxnSpPr>
          <p:nvPr/>
        </p:nvCxnSpPr>
        <p:spPr>
          <a:xfrm flipH="1" flipV="1">
            <a:off x="7190527" y="2213543"/>
            <a:ext cx="489658" cy="408665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3661A6-CE13-4C21-995B-C0E13A28F3FB}"/>
              </a:ext>
            </a:extLst>
          </p:cNvPr>
          <p:cNvCxnSpPr>
            <a:cxnSpLocks/>
            <a:stCxn id="2" idx="0"/>
            <a:endCxn id="8" idx="4"/>
          </p:cNvCxnSpPr>
          <p:nvPr/>
        </p:nvCxnSpPr>
        <p:spPr>
          <a:xfrm flipV="1">
            <a:off x="6424324" y="2434540"/>
            <a:ext cx="232671" cy="1839397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3FB0E7-3253-4B75-B8C7-086223EF218A}"/>
              </a:ext>
            </a:extLst>
          </p:cNvPr>
          <p:cNvCxnSpPr>
            <a:cxnSpLocks/>
            <a:stCxn id="2" idx="7"/>
            <a:endCxn id="7" idx="3"/>
          </p:cNvCxnSpPr>
          <p:nvPr/>
        </p:nvCxnSpPr>
        <p:spPr>
          <a:xfrm flipV="1">
            <a:off x="6957624" y="3688808"/>
            <a:ext cx="722561" cy="806029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37FA3A-3CA6-4C51-8967-CA4EAE55244C}"/>
              </a:ext>
            </a:extLst>
          </p:cNvPr>
          <p:cNvCxnSpPr>
            <a:cxnSpLocks/>
            <a:stCxn id="2" idx="6"/>
            <a:endCxn id="4" idx="2"/>
          </p:cNvCxnSpPr>
          <p:nvPr/>
        </p:nvCxnSpPr>
        <p:spPr>
          <a:xfrm flipV="1">
            <a:off x="7178524" y="4919649"/>
            <a:ext cx="1336903" cy="108488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4D44F5-CB84-4942-8ACE-EA7E8EFA1297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>
            <a:off x="10052110" y="4919649"/>
            <a:ext cx="521529" cy="425030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B836B0-6811-4534-849A-2B0BE194B814}"/>
              </a:ext>
            </a:extLst>
          </p:cNvPr>
          <p:cNvCxnSpPr>
            <a:cxnSpLocks/>
            <a:stCxn id="4" idx="7"/>
            <a:endCxn id="3" idx="3"/>
          </p:cNvCxnSpPr>
          <p:nvPr/>
        </p:nvCxnSpPr>
        <p:spPr>
          <a:xfrm flipV="1">
            <a:off x="9827068" y="3054352"/>
            <a:ext cx="1018726" cy="1331997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975A38-5D4D-4376-BADF-A6ADB97AFC1A}"/>
              </a:ext>
            </a:extLst>
          </p:cNvPr>
          <p:cNvCxnSpPr>
            <a:cxnSpLocks/>
            <a:stCxn id="6" idx="0"/>
            <a:endCxn id="3" idx="4"/>
          </p:cNvCxnSpPr>
          <p:nvPr/>
        </p:nvCxnSpPr>
        <p:spPr>
          <a:xfrm flipV="1">
            <a:off x="11302865" y="3275252"/>
            <a:ext cx="76229" cy="1315227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2523AE-F006-4376-8C05-7D8C2ABE2C90}"/>
              </a:ext>
            </a:extLst>
          </p:cNvPr>
          <p:cNvCxnSpPr>
            <a:cxnSpLocks/>
            <a:stCxn id="7" idx="6"/>
            <a:endCxn id="3" idx="2"/>
          </p:cNvCxnSpPr>
          <p:nvPr/>
        </p:nvCxnSpPr>
        <p:spPr>
          <a:xfrm flipV="1">
            <a:off x="8967685" y="2521052"/>
            <a:ext cx="1657209" cy="634456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93442F-31A2-489C-81C1-0C7B9DE32CAC}"/>
              </a:ext>
            </a:extLst>
          </p:cNvPr>
          <p:cNvCxnSpPr>
            <a:cxnSpLocks/>
            <a:stCxn id="7" idx="7"/>
            <a:endCxn id="5" idx="3"/>
          </p:cNvCxnSpPr>
          <p:nvPr/>
        </p:nvCxnSpPr>
        <p:spPr>
          <a:xfrm flipV="1">
            <a:off x="8746785" y="1762574"/>
            <a:ext cx="286162" cy="859634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1A41EA-F66B-4B49-A3A7-2610CB0A7554}"/>
              </a:ext>
            </a:extLst>
          </p:cNvPr>
          <p:cNvCxnSpPr>
            <a:cxnSpLocks/>
            <a:stCxn id="5" idx="5"/>
            <a:endCxn id="3" idx="1"/>
          </p:cNvCxnSpPr>
          <p:nvPr/>
        </p:nvCxnSpPr>
        <p:spPr>
          <a:xfrm>
            <a:off x="10099547" y="1762574"/>
            <a:ext cx="746247" cy="225178"/>
          </a:xfrm>
          <a:prstGeom prst="line">
            <a:avLst/>
          </a:prstGeom>
          <a:ln w="762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C69F700-017F-4E07-A6D2-097018E15A40}"/>
              </a:ext>
            </a:extLst>
          </p:cNvPr>
          <p:cNvSpPr txBox="1">
            <a:spLocks/>
          </p:cNvSpPr>
          <p:nvPr/>
        </p:nvSpPr>
        <p:spPr>
          <a:xfrm>
            <a:off x="-21814" y="4632525"/>
            <a:ext cx="6630637" cy="217498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 bottom left clockwise:</a:t>
            </a:r>
            <a:br>
              <a:rPr lang="en-GB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 Nicholas Fraser</a:t>
            </a:r>
            <a:r>
              <a:rPr lang="en-GB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7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Leibniz Information Centre for Economics</a:t>
            </a:r>
          </a:p>
          <a:p>
            <a:pPr marL="0" indent="0"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 Liam Brierley</a:t>
            </a:r>
            <a:r>
              <a:rPr lang="en-GB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University of </a:t>
            </a:r>
            <a:r>
              <a:rPr lang="en-GB" sz="17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Liverpool</a:t>
            </a:r>
            <a:endParaRPr lang="en-GB" sz="1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 </a:t>
            </a:r>
            <a:r>
              <a:rPr lang="en-GB" sz="1700" dirty="0" err="1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Máté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700" dirty="0" err="1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Pálfy</a:t>
            </a:r>
            <a:r>
              <a:rPr lang="en-GB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7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Company of Biologists</a:t>
            </a:r>
          </a:p>
          <a:p>
            <a:pPr marL="0" indent="0"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 Gautam Dey</a:t>
            </a:r>
            <a:r>
              <a:rPr lang="en-GB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7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EMBL</a:t>
            </a:r>
          </a:p>
          <a:p>
            <a:pPr marL="0" indent="0"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 Federico </a:t>
            </a:r>
            <a:r>
              <a:rPr lang="en-GB" sz="1700" dirty="0" err="1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Nanni</a:t>
            </a:r>
            <a:r>
              <a:rPr lang="en-GB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7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Alan Turing Institute</a:t>
            </a:r>
          </a:p>
          <a:p>
            <a:pPr marL="0" indent="0">
              <a:buNone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 Jessica Polka</a:t>
            </a:r>
            <a:r>
              <a:rPr lang="en-GB" sz="1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700" i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ASAPbio</a:t>
            </a:r>
            <a:endParaRPr lang="en-GB" sz="1700" dirty="0">
              <a:solidFill>
                <a:schemeClr val="accent5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F179A2-4397-4418-A679-EF1854E3D3FE}"/>
              </a:ext>
            </a:extLst>
          </p:cNvPr>
          <p:cNvSpPr txBox="1"/>
          <p:nvPr/>
        </p:nvSpPr>
        <p:spPr>
          <a:xfrm>
            <a:off x="1787925" y="0"/>
            <a:ext cx="902177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Thanks, </a:t>
            </a:r>
            <a:r>
              <a:rPr lang="it-IT" sz="2000" b="1" dirty="0"/>
              <a:t>Grazie, </a:t>
            </a:r>
            <a:r>
              <a:rPr lang="es-ES" sz="2000" b="1" dirty="0"/>
              <a:t>Gracias, </a:t>
            </a:r>
            <a:r>
              <a:rPr lang="es-ES" sz="2000" b="1" dirty="0" err="1"/>
              <a:t>danke</a:t>
            </a:r>
            <a:r>
              <a:rPr lang="es-ES" sz="2000" b="1" dirty="0"/>
              <a:t>, </a:t>
            </a:r>
            <a:r>
              <a:rPr lang="fi-FI" sz="2000" b="1" dirty="0"/>
              <a:t>Kiitos, </a:t>
            </a:r>
            <a:r>
              <a:rPr lang="fi-FI" sz="2000" b="1" i="1" dirty="0"/>
              <a:t>Kea </a:t>
            </a:r>
            <a:r>
              <a:rPr lang="fi-FI" sz="2000" b="1" i="1" dirty="0" err="1"/>
              <a:t>leboga</a:t>
            </a:r>
            <a:r>
              <a:rPr lang="fi-FI" sz="2000" b="1" i="1" dirty="0"/>
              <a:t>, </a:t>
            </a:r>
            <a:r>
              <a:rPr lang="fi-FI" sz="2000" b="1" i="1" dirty="0" err="1"/>
              <a:t>Merci</a:t>
            </a:r>
            <a:r>
              <a:rPr lang="fi-FI" sz="2000" b="1" i="1" dirty="0"/>
              <a:t>, </a:t>
            </a:r>
            <a:r>
              <a:rPr lang="fi-FI" sz="2000" b="1" i="1" dirty="0" err="1"/>
              <a:t>ob-ree-gah-doh</a:t>
            </a:r>
            <a:r>
              <a:rPr lang="fi-FI" sz="2000" b="1" i="1" dirty="0"/>
              <a:t>, </a:t>
            </a:r>
            <a:r>
              <a:rPr lang="fi-FI" sz="2000" b="1" i="1" dirty="0" err="1"/>
              <a:t>Asante</a:t>
            </a:r>
            <a:r>
              <a:rPr lang="fi-FI" sz="2000" b="1" i="1" dirty="0"/>
              <a:t> </a:t>
            </a:r>
            <a:r>
              <a:rPr lang="it-IT" sz="2000" b="1" dirty="0"/>
              <a:t> </a:t>
            </a:r>
            <a:endParaRPr lang="en-GB" sz="2000" b="1" dirty="0"/>
          </a:p>
        </p:txBody>
      </p:sp>
      <p:pic>
        <p:nvPicPr>
          <p:cNvPr id="22" name="Picture 2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655BE6D-6FAC-4821-870B-0BE766EFAC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" y="447220"/>
            <a:ext cx="5434523" cy="217498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DB161B7-D93C-4FCE-906C-1C34C0DCAFF5}"/>
              </a:ext>
            </a:extLst>
          </p:cNvPr>
          <p:cNvGrpSpPr/>
          <p:nvPr/>
        </p:nvGrpSpPr>
        <p:grpSpPr>
          <a:xfrm>
            <a:off x="58706" y="2809391"/>
            <a:ext cx="5154548" cy="1545215"/>
            <a:chOff x="81289" y="2652544"/>
            <a:chExt cx="5154548" cy="1545215"/>
          </a:xfrm>
        </p:grpSpPr>
        <p:pic>
          <p:nvPicPr>
            <p:cNvPr id="24" name="Picture 2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3DECA5A-287A-4046-BF83-EFE3EA33F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9" y="2652544"/>
              <a:ext cx="2306804" cy="664843"/>
            </a:xfrm>
            <a:prstGeom prst="rect">
              <a:avLst/>
            </a:prstGeom>
          </p:spPr>
        </p:pic>
        <p:pic>
          <p:nvPicPr>
            <p:cNvPr id="26" name="Picture 25" descr="Text&#10;&#10;Description automatically generated">
              <a:extLst>
                <a:ext uri="{FF2B5EF4-FFF2-40B4-BE49-F238E27FC236}">
                  <a16:creationId xmlns:a16="http://schemas.microsoft.com/office/drawing/2014/main" id="{B8FAA1C4-3E06-41DE-B690-779AE6338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42" y="3315058"/>
              <a:ext cx="5151195" cy="882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79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0A277DE-28E1-4300-9C7D-15EB1338B01F}"/>
              </a:ext>
            </a:extLst>
          </p:cNvPr>
          <p:cNvGrpSpPr/>
          <p:nvPr/>
        </p:nvGrpSpPr>
        <p:grpSpPr>
          <a:xfrm>
            <a:off x="6890233" y="4423839"/>
            <a:ext cx="5192784" cy="1652660"/>
            <a:chOff x="6843252" y="3546987"/>
            <a:chExt cx="4784858" cy="152283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05907DC-40A9-489F-8894-7E34E62C7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676" t="11100" r="21965" b="70918"/>
            <a:stretch/>
          </p:blipFill>
          <p:spPr>
            <a:xfrm>
              <a:off x="6945468" y="3546987"/>
              <a:ext cx="4682641" cy="14084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5D62753-D431-45DA-AFD2-E7613E337B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035" t="43518" r="21965" b="51335"/>
            <a:stretch/>
          </p:blipFill>
          <p:spPr>
            <a:xfrm>
              <a:off x="6843252" y="4666699"/>
              <a:ext cx="4784858" cy="40312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80E0EDA-66BC-4E20-8374-0CA12D85E8A7}"/>
              </a:ext>
            </a:extLst>
          </p:cNvPr>
          <p:cNvSpPr txBox="1"/>
          <p:nvPr/>
        </p:nvSpPr>
        <p:spPr>
          <a:xfrm>
            <a:off x="0" y="0"/>
            <a:ext cx="3338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Preprints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388A67-6646-47A3-A075-267E20AEA3FF}"/>
              </a:ext>
            </a:extLst>
          </p:cNvPr>
          <p:cNvSpPr/>
          <p:nvPr/>
        </p:nvSpPr>
        <p:spPr>
          <a:xfrm>
            <a:off x="708734" y="575699"/>
            <a:ext cx="10774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</a:rPr>
              <a:t>Preprints are manuscripts shared online before the completion of journal-organized peer review.</a:t>
            </a:r>
            <a:endParaRPr lang="en-GB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EB218-9E2C-411C-BA94-599FBA405E38}"/>
              </a:ext>
            </a:extLst>
          </p:cNvPr>
          <p:cNvSpPr/>
          <p:nvPr/>
        </p:nvSpPr>
        <p:spPr>
          <a:xfrm>
            <a:off x="3056878" y="1338378"/>
            <a:ext cx="1408590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Permanent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ts val="1000"/>
              </a:spcBef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Versioned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ts val="1000"/>
              </a:spcBef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Citable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 descr="A picture containing clock&#10;&#10;Description automatically generated">
            <a:extLst>
              <a:ext uri="{FF2B5EF4-FFF2-40B4-BE49-F238E27FC236}">
                <a16:creationId xmlns:a16="http://schemas.microsoft.com/office/drawing/2014/main" id="{FB453E43-F354-48E2-8B57-5CB433600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4" y="2855235"/>
            <a:ext cx="6797629" cy="380271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5B685CA8-218F-4A6C-B579-58C67A437674}"/>
              </a:ext>
            </a:extLst>
          </p:cNvPr>
          <p:cNvSpPr/>
          <p:nvPr/>
        </p:nvSpPr>
        <p:spPr>
          <a:xfrm>
            <a:off x="2661453" y="6582597"/>
            <a:ext cx="25560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Fraser et al, 2019 10.1101/673665v1</a:t>
            </a:r>
            <a:endParaRPr lang="en-GB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17CE8-D9BB-4E38-82F5-1CDB832FB4DD}"/>
              </a:ext>
            </a:extLst>
          </p:cNvPr>
          <p:cNvSpPr txBox="1"/>
          <p:nvPr/>
        </p:nvSpPr>
        <p:spPr>
          <a:xfrm>
            <a:off x="7107182" y="1244684"/>
            <a:ext cx="36436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 peer reviewed ≠ poor quality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55127B6-B446-410E-9583-DE4FBA3CF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262" y="6167341"/>
            <a:ext cx="4784857" cy="15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numCol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 dirty="0">
                <a:latin typeface="Arial" charset="0"/>
              </a:rPr>
              <a:t>Sources: </a:t>
            </a:r>
            <a:r>
              <a:rPr lang="en-GB" sz="1100" b="1" dirty="0">
                <a:latin typeface="Arial" charset="0"/>
                <a:hlinkClick r:id="rId4"/>
              </a:rPr>
              <a:t>ASAPbio</a:t>
            </a:r>
            <a:r>
              <a:rPr lang="en-GB" sz="1100" b="1" dirty="0">
                <a:latin typeface="Arial" charset="0"/>
              </a:rPr>
              <a:t>; Puebla et al, in prep.</a:t>
            </a:r>
            <a:endParaRPr lang="en-GB" sz="1100" b="1" baseline="30000" dirty="0">
              <a:latin typeface="+mj-lt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B8CCB9-D728-4344-96F5-C61F77D0DFAC}"/>
              </a:ext>
            </a:extLst>
          </p:cNvPr>
          <p:cNvSpPr txBox="1">
            <a:spLocks/>
          </p:cNvSpPr>
          <p:nvPr/>
        </p:nvSpPr>
        <p:spPr>
          <a:xfrm>
            <a:off x="8377706" y="3538444"/>
            <a:ext cx="4942220" cy="121814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2020 survey:</a:t>
            </a:r>
            <a:b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42% posted, 81% read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FE4329E-1245-4F81-8580-5B26D9208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42" y="1659437"/>
            <a:ext cx="5707875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0" grpId="0"/>
      <p:bldP spid="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0E0EDA-66BC-4E20-8374-0CA12D85E8A7}"/>
              </a:ext>
            </a:extLst>
          </p:cNvPr>
          <p:cNvSpPr txBox="1"/>
          <p:nvPr/>
        </p:nvSpPr>
        <p:spPr>
          <a:xfrm>
            <a:off x="5067811" y="-22020"/>
            <a:ext cx="3338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Why preprint?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66DDA-5F66-4664-B17B-98E4A78BB0DC}"/>
              </a:ext>
            </a:extLst>
          </p:cNvPr>
          <p:cNvSpPr txBox="1"/>
          <p:nvPr/>
        </p:nvSpPr>
        <p:spPr>
          <a:xfrm>
            <a:off x="765868" y="318895"/>
            <a:ext cx="423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Gives you more visibility &amp; more  citations</a:t>
            </a:r>
          </a:p>
        </p:txBody>
      </p: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51A2187F-3DBF-4BC9-ACD4-B3C1CEDDC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6"/>
          <a:stretch/>
        </p:blipFill>
        <p:spPr>
          <a:xfrm>
            <a:off x="469121" y="685904"/>
            <a:ext cx="4810132" cy="24183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88B5AA-84BC-47D3-B73E-A6D5D9D2DF76}"/>
              </a:ext>
            </a:extLst>
          </p:cNvPr>
          <p:cNvSpPr/>
          <p:nvPr/>
        </p:nvSpPr>
        <p:spPr>
          <a:xfrm>
            <a:off x="5067811" y="1705563"/>
            <a:ext cx="14085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1000" dirty="0">
                <a:solidFill>
                  <a:srgbClr val="000000"/>
                </a:solidFill>
                <a:latin typeface="Calibri" panose="020F0502020204030204" pitchFamily="34" charset="0"/>
              </a:rPr>
              <a:t>Fraser et al, 2019 10.1101/673665v1</a:t>
            </a:r>
            <a:endParaRPr lang="en-GB" sz="1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0EE990-04B1-4E99-8668-75DD32A01E56}"/>
              </a:ext>
            </a:extLst>
          </p:cNvPr>
          <p:cNvSpPr/>
          <p:nvPr/>
        </p:nvSpPr>
        <p:spPr>
          <a:xfrm>
            <a:off x="10281737" y="1635451"/>
            <a:ext cx="14322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Steve </a:t>
            </a:r>
            <a:r>
              <a:rPr lang="en-GB" sz="1000" dirty="0" err="1"/>
              <a:t>Royle</a:t>
            </a:r>
            <a:r>
              <a:rPr lang="en-GB" sz="1000" dirty="0"/>
              <a:t>, https://quantixed.org/2020/03/30/screenager-screening-times-at-biorxiv/</a:t>
            </a:r>
          </a:p>
        </p:txBody>
      </p:sp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7D1A9BA-8A97-45B1-B695-EB85EAD4D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492" y="613687"/>
            <a:ext cx="3649775" cy="2905302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D701122-5450-4470-AB2B-CC949C3B9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9" y="3917894"/>
            <a:ext cx="5730737" cy="11507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FBFEAA-1912-4A7C-81A2-254AFE91EC01}"/>
              </a:ext>
            </a:extLst>
          </p:cNvPr>
          <p:cNvSpPr txBox="1"/>
          <p:nvPr/>
        </p:nvSpPr>
        <p:spPr>
          <a:xfrm>
            <a:off x="665828" y="3068751"/>
            <a:ext cx="46134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Can use </a:t>
            </a:r>
            <a:r>
              <a:rPr lang="en-GB" sz="1400" dirty="0" err="1"/>
              <a:t>altmetrics</a:t>
            </a:r>
            <a:r>
              <a:rPr lang="en-GB" sz="1400" dirty="0"/>
              <a:t> in cover letter to journals to show 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7FBCD6-AC61-40E2-B9B1-83BAF2D774D3}"/>
              </a:ext>
            </a:extLst>
          </p:cNvPr>
          <p:cNvSpPr txBox="1"/>
          <p:nvPr/>
        </p:nvSpPr>
        <p:spPr>
          <a:xfrm>
            <a:off x="7069586" y="318895"/>
            <a:ext cx="240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Screening takes ~1 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558FB0-9C9D-4688-BDBA-4146D8FD6EC8}"/>
              </a:ext>
            </a:extLst>
          </p:cNvPr>
          <p:cNvSpPr txBox="1"/>
          <p:nvPr/>
        </p:nvSpPr>
        <p:spPr>
          <a:xfrm>
            <a:off x="3214091" y="3548562"/>
            <a:ext cx="5116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Makes academia more equitable and supports ECRs</a:t>
            </a:r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707A80E1-0E0F-4A9D-A9EB-B76073F35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9" y="5161315"/>
            <a:ext cx="5768840" cy="1646063"/>
          </a:xfrm>
          <a:prstGeom prst="rect">
            <a:avLst/>
          </a:prstGeom>
        </p:spPr>
      </p:pic>
      <p:pic>
        <p:nvPicPr>
          <p:cNvPr id="23" name="Picture 2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50DBF99-591E-47BF-992D-E1F42FE549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7"/>
          <a:stretch/>
        </p:blipFill>
        <p:spPr>
          <a:xfrm>
            <a:off x="6476401" y="4426881"/>
            <a:ext cx="5560265" cy="108018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4153A28-E6A1-4CB3-8AD1-30EC17A6E30B}"/>
              </a:ext>
            </a:extLst>
          </p:cNvPr>
          <p:cNvSpPr txBox="1"/>
          <p:nvPr/>
        </p:nvSpPr>
        <p:spPr>
          <a:xfrm>
            <a:off x="9717335" y="6253380"/>
            <a:ext cx="25610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https://ecrlife.org/why-you-should-publish-your-work-as-a-preprint-a-conversation-with-dr-prachee-avasthi/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0BF01-B764-47E7-804B-E33517A0E925}"/>
              </a:ext>
            </a:extLst>
          </p:cNvPr>
          <p:cNvSpPr txBox="1"/>
          <p:nvPr/>
        </p:nvSpPr>
        <p:spPr>
          <a:xfrm>
            <a:off x="8424379" y="5514749"/>
            <a:ext cx="1778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Prachee</a:t>
            </a:r>
            <a:r>
              <a:rPr lang="en-GB" dirty="0"/>
              <a:t> </a:t>
            </a:r>
            <a:r>
              <a:rPr lang="en-GB" dirty="0" err="1"/>
              <a:t>Avasthi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C862C7-7961-4E29-B855-6B2BBBC7DFC6}"/>
              </a:ext>
            </a:extLst>
          </p:cNvPr>
          <p:cNvSpPr/>
          <p:nvPr/>
        </p:nvSpPr>
        <p:spPr>
          <a:xfrm>
            <a:off x="6476401" y="5005762"/>
            <a:ext cx="5560265" cy="55399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29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C7D06A-C6A0-4F4F-BE2A-618FFC182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6" y="503769"/>
            <a:ext cx="11211860" cy="61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9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0E0EDA-66BC-4E20-8374-0CA12D85E8A7}"/>
              </a:ext>
            </a:extLst>
          </p:cNvPr>
          <p:cNvSpPr txBox="1"/>
          <p:nvPr/>
        </p:nvSpPr>
        <p:spPr>
          <a:xfrm>
            <a:off x="3080550" y="763480"/>
            <a:ext cx="6702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Preprints were almost poised for a pandemic…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7CC7F-B380-4098-958D-40CFAEE83BA4}"/>
              </a:ext>
            </a:extLst>
          </p:cNvPr>
          <p:cNvSpPr txBox="1"/>
          <p:nvPr/>
        </p:nvSpPr>
        <p:spPr>
          <a:xfrm>
            <a:off x="1895381" y="161992"/>
            <a:ext cx="820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contrast to the slow, laborious traditional publishing methods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5564F-1EB8-44CF-A37C-3AA7CF10009D}"/>
              </a:ext>
            </a:extLst>
          </p:cNvPr>
          <p:cNvSpPr txBox="1"/>
          <p:nvPr/>
        </p:nvSpPr>
        <p:spPr>
          <a:xfrm>
            <a:off x="1324252" y="2961961"/>
            <a:ext cx="9543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Are preprints being used more than normal to communicate COVID-19 science?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What usage are preprint servers experiencing?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What do COVID-19 preprints look like?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How are preprints being shared?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Can we comment on the quality of preprints?</a:t>
            </a:r>
          </a:p>
        </p:txBody>
      </p:sp>
    </p:spTree>
    <p:extLst>
      <p:ext uri="{BB962C8B-B14F-4D97-AF65-F5344CB8AC3E}">
        <p14:creationId xmlns:p14="http://schemas.microsoft.com/office/powerpoint/2010/main" val="24269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DE929F-8FEC-4A0A-97C0-CD0DEDABD405}"/>
              </a:ext>
            </a:extLst>
          </p:cNvPr>
          <p:cNvSpPr/>
          <p:nvPr/>
        </p:nvSpPr>
        <p:spPr>
          <a:xfrm>
            <a:off x="701336" y="0"/>
            <a:ext cx="10312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Are preprints being used more than normal to communicate COVID-19 science?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9531ED-FACF-4015-A877-254D045AA54D}"/>
              </a:ext>
            </a:extLst>
          </p:cNvPr>
          <p:cNvSpPr/>
          <p:nvPr/>
        </p:nvSpPr>
        <p:spPr>
          <a:xfrm>
            <a:off x="2039641" y="-1"/>
            <a:ext cx="7883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Scientific community has rapidly responded to the pandemic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BE72DC47-A35A-44C8-B91C-46AC01DBE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51"/>
          <a:stretch/>
        </p:blipFill>
        <p:spPr>
          <a:xfrm>
            <a:off x="0" y="461664"/>
            <a:ext cx="9372997" cy="3116423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D453E300-96B5-42DC-A5E5-2812151D6A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3" b="34094"/>
          <a:stretch/>
        </p:blipFill>
        <p:spPr>
          <a:xfrm>
            <a:off x="0" y="3703899"/>
            <a:ext cx="9372997" cy="302488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EE15F5-FBBA-4ADC-A6E0-570906ECDDFE}"/>
              </a:ext>
            </a:extLst>
          </p:cNvPr>
          <p:cNvSpPr txBox="1">
            <a:spLocks/>
          </p:cNvSpPr>
          <p:nvPr/>
        </p:nvSpPr>
        <p:spPr>
          <a:xfrm>
            <a:off x="9129487" y="765178"/>
            <a:ext cx="3062513" cy="587744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30,260 COVID-19 preprints</a:t>
            </a: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= 25% of all COVID-19 research</a:t>
            </a:r>
          </a:p>
          <a:p>
            <a:pPr marL="0" indent="0">
              <a:buNone/>
            </a:pP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10,232 posted to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medRxiv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+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bioRxiv</a:t>
            </a: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23% of all preprints on </a:t>
            </a:r>
            <a:r>
              <a:rPr lang="en-GB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medRxiv</a:t>
            </a: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+ bioRxiv</a:t>
            </a:r>
          </a:p>
        </p:txBody>
      </p:sp>
    </p:spTree>
    <p:extLst>
      <p:ext uri="{BB962C8B-B14F-4D97-AF65-F5344CB8AC3E}">
        <p14:creationId xmlns:p14="http://schemas.microsoft.com/office/powerpoint/2010/main" val="422006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0AD6A558-89E1-40EC-8F91-7A7ED37CC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8" y="6668360"/>
            <a:ext cx="3494403" cy="15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numCol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 dirty="0">
                <a:latin typeface="Arial" charset="0"/>
                <a:hlinkClick r:id="rId2"/>
              </a:rPr>
              <a:t>Brierley. Lancet Planetary Health. 2021;5,e115-e117</a:t>
            </a:r>
            <a:endParaRPr lang="en-GB" sz="1100" b="1" baseline="30000" dirty="0"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5395A3-0B33-4D76-B7FC-774ABF47CF22}"/>
              </a:ext>
            </a:extLst>
          </p:cNvPr>
          <p:cNvSpPr txBox="1">
            <a:spLocks/>
          </p:cNvSpPr>
          <p:nvPr/>
        </p:nvSpPr>
        <p:spPr>
          <a:xfrm>
            <a:off x="210457" y="5994400"/>
            <a:ext cx="5297714" cy="52251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COVID-19 rate: 39.5 preprints/day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5F7E67-2FB4-4D18-9324-DD79AE4D0A4E}"/>
              </a:ext>
            </a:extLst>
          </p:cNvPr>
          <p:cNvSpPr txBox="1">
            <a:spLocks/>
          </p:cNvSpPr>
          <p:nvPr/>
        </p:nvSpPr>
        <p:spPr>
          <a:xfrm>
            <a:off x="5670688" y="5993634"/>
            <a:ext cx="5998798" cy="522514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Ebola, Zika rates: &lt; 0.3 preprints/day</a:t>
            </a:r>
          </a:p>
          <a:p>
            <a:pPr marL="0" indent="0">
              <a:buNone/>
            </a:pP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A9811F22-29BA-4517-A5F7-67926E225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9" y="555893"/>
            <a:ext cx="10815235" cy="54076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FE9060-0749-4170-8EB1-4705880E7941}"/>
              </a:ext>
            </a:extLst>
          </p:cNvPr>
          <p:cNvSpPr/>
          <p:nvPr/>
        </p:nvSpPr>
        <p:spPr>
          <a:xfrm>
            <a:off x="1553592" y="18505"/>
            <a:ext cx="10312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This significant use of preprints is unique to the COVID-19 pandemic</a:t>
            </a:r>
          </a:p>
        </p:txBody>
      </p:sp>
    </p:spTree>
    <p:extLst>
      <p:ext uri="{BB962C8B-B14F-4D97-AF65-F5344CB8AC3E}">
        <p14:creationId xmlns:p14="http://schemas.microsoft.com/office/powerpoint/2010/main" val="27636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1321</Words>
  <Application>Microsoft Office PowerPoint</Application>
  <PresentationFormat>Widescreen</PresentationFormat>
  <Paragraphs>183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Lato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jonathon coates</dc:creator>
  <cp:lastModifiedBy>jonathon coates</cp:lastModifiedBy>
  <cp:revision>108</cp:revision>
  <dcterms:created xsi:type="dcterms:W3CDTF">2020-05-28T08:17:16Z</dcterms:created>
  <dcterms:modified xsi:type="dcterms:W3CDTF">2021-04-15T22:15:24Z</dcterms:modified>
</cp:coreProperties>
</file>