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84" r:id="rId3"/>
    <p:sldId id="282" r:id="rId4"/>
    <p:sldId id="333" r:id="rId5"/>
    <p:sldId id="334" r:id="rId6"/>
    <p:sldId id="328" r:id="rId7"/>
    <p:sldId id="335" r:id="rId8"/>
    <p:sldId id="320" r:id="rId9"/>
    <p:sldId id="332" r:id="rId10"/>
    <p:sldId id="319" r:id="rId11"/>
    <p:sldId id="337" r:id="rId12"/>
    <p:sldId id="338" r:id="rId13"/>
    <p:sldId id="318" r:id="rId14"/>
    <p:sldId id="336" r:id="rId15"/>
    <p:sldId id="340" r:id="rId16"/>
    <p:sldId id="367" r:id="rId17"/>
    <p:sldId id="343" r:id="rId18"/>
    <p:sldId id="346" r:id="rId19"/>
    <p:sldId id="342" r:id="rId20"/>
    <p:sldId id="344" r:id="rId21"/>
    <p:sldId id="341" r:id="rId22"/>
    <p:sldId id="345" r:id="rId23"/>
    <p:sldId id="339" r:id="rId24"/>
    <p:sldId id="327" r:id="rId25"/>
    <p:sldId id="347" r:id="rId26"/>
    <p:sldId id="349" r:id="rId27"/>
    <p:sldId id="368" r:id="rId28"/>
    <p:sldId id="369" r:id="rId29"/>
    <p:sldId id="370" r:id="rId30"/>
    <p:sldId id="306" r:id="rId31"/>
    <p:sldId id="351" r:id="rId32"/>
    <p:sldId id="352" r:id="rId33"/>
    <p:sldId id="366" r:id="rId34"/>
    <p:sldId id="353" r:id="rId35"/>
    <p:sldId id="354" r:id="rId36"/>
    <p:sldId id="355" r:id="rId37"/>
    <p:sldId id="302" r:id="rId38"/>
    <p:sldId id="329" r:id="rId39"/>
    <p:sldId id="364" r:id="rId40"/>
    <p:sldId id="365" r:id="rId41"/>
    <p:sldId id="330" r:id="rId42"/>
    <p:sldId id="331" r:id="rId43"/>
    <p:sldId id="356" r:id="rId44"/>
    <p:sldId id="1039" r:id="rId45"/>
    <p:sldId id="267" r:id="rId46"/>
    <p:sldId id="265" r:id="rId47"/>
    <p:sldId id="1038"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86376" autoAdjust="0"/>
  </p:normalViewPr>
  <p:slideViewPr>
    <p:cSldViewPr snapToGrid="0" snapToObjects="1">
      <p:cViewPr>
        <p:scale>
          <a:sx n="125" d="100"/>
          <a:sy n="125" d="100"/>
        </p:scale>
        <p:origin x="2136" y="43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54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Sheet1!$A$1:$A$156</c:f>
              <c:numCache>
                <c:formatCode>General</c:formatCode>
                <c:ptCount val="156"/>
                <c:pt idx="0">
                  <c:v>582</c:v>
                </c:pt>
                <c:pt idx="1">
                  <c:v>113</c:v>
                </c:pt>
                <c:pt idx="2">
                  <c:v>84</c:v>
                </c:pt>
                <c:pt idx="3">
                  <c:v>80</c:v>
                </c:pt>
                <c:pt idx="4">
                  <c:v>75</c:v>
                </c:pt>
                <c:pt idx="5">
                  <c:v>70</c:v>
                </c:pt>
                <c:pt idx="6">
                  <c:v>70</c:v>
                </c:pt>
                <c:pt idx="7">
                  <c:v>67</c:v>
                </c:pt>
                <c:pt idx="8">
                  <c:v>66</c:v>
                </c:pt>
                <c:pt idx="9">
                  <c:v>65</c:v>
                </c:pt>
                <c:pt idx="10">
                  <c:v>64</c:v>
                </c:pt>
                <c:pt idx="11">
                  <c:v>64</c:v>
                </c:pt>
                <c:pt idx="12">
                  <c:v>61</c:v>
                </c:pt>
                <c:pt idx="13">
                  <c:v>54</c:v>
                </c:pt>
                <c:pt idx="14">
                  <c:v>50</c:v>
                </c:pt>
                <c:pt idx="15">
                  <c:v>49</c:v>
                </c:pt>
                <c:pt idx="16">
                  <c:v>47</c:v>
                </c:pt>
                <c:pt idx="17">
                  <c:v>47</c:v>
                </c:pt>
                <c:pt idx="18">
                  <c:v>46</c:v>
                </c:pt>
                <c:pt idx="19">
                  <c:v>42</c:v>
                </c:pt>
                <c:pt idx="20">
                  <c:v>40</c:v>
                </c:pt>
                <c:pt idx="21">
                  <c:v>40</c:v>
                </c:pt>
                <c:pt idx="22">
                  <c:v>40</c:v>
                </c:pt>
                <c:pt idx="23">
                  <c:v>38</c:v>
                </c:pt>
                <c:pt idx="24">
                  <c:v>37</c:v>
                </c:pt>
                <c:pt idx="25">
                  <c:v>35</c:v>
                </c:pt>
                <c:pt idx="26">
                  <c:v>34</c:v>
                </c:pt>
                <c:pt idx="27">
                  <c:v>34</c:v>
                </c:pt>
                <c:pt idx="28">
                  <c:v>33</c:v>
                </c:pt>
                <c:pt idx="29">
                  <c:v>32</c:v>
                </c:pt>
                <c:pt idx="30">
                  <c:v>31</c:v>
                </c:pt>
                <c:pt idx="31">
                  <c:v>31</c:v>
                </c:pt>
                <c:pt idx="32">
                  <c:v>30</c:v>
                </c:pt>
                <c:pt idx="33">
                  <c:v>29</c:v>
                </c:pt>
                <c:pt idx="34">
                  <c:v>28</c:v>
                </c:pt>
                <c:pt idx="35">
                  <c:v>27</c:v>
                </c:pt>
                <c:pt idx="36">
                  <c:v>27</c:v>
                </c:pt>
                <c:pt idx="37">
                  <c:v>26</c:v>
                </c:pt>
                <c:pt idx="38">
                  <c:v>26</c:v>
                </c:pt>
                <c:pt idx="39">
                  <c:v>26</c:v>
                </c:pt>
                <c:pt idx="40">
                  <c:v>25</c:v>
                </c:pt>
                <c:pt idx="41">
                  <c:v>25</c:v>
                </c:pt>
                <c:pt idx="42">
                  <c:v>25</c:v>
                </c:pt>
                <c:pt idx="43">
                  <c:v>24</c:v>
                </c:pt>
                <c:pt idx="44">
                  <c:v>24</c:v>
                </c:pt>
                <c:pt idx="45">
                  <c:v>24</c:v>
                </c:pt>
                <c:pt idx="46">
                  <c:v>24</c:v>
                </c:pt>
                <c:pt idx="47">
                  <c:v>22</c:v>
                </c:pt>
                <c:pt idx="48">
                  <c:v>22</c:v>
                </c:pt>
                <c:pt idx="49">
                  <c:v>21</c:v>
                </c:pt>
                <c:pt idx="50">
                  <c:v>20</c:v>
                </c:pt>
                <c:pt idx="51">
                  <c:v>20</c:v>
                </c:pt>
                <c:pt idx="52">
                  <c:v>19</c:v>
                </c:pt>
                <c:pt idx="53">
                  <c:v>18</c:v>
                </c:pt>
                <c:pt idx="54">
                  <c:v>18</c:v>
                </c:pt>
                <c:pt idx="55">
                  <c:v>18</c:v>
                </c:pt>
                <c:pt idx="56">
                  <c:v>17</c:v>
                </c:pt>
                <c:pt idx="57">
                  <c:v>17</c:v>
                </c:pt>
                <c:pt idx="58">
                  <c:v>16</c:v>
                </c:pt>
                <c:pt idx="59">
                  <c:v>16</c:v>
                </c:pt>
                <c:pt idx="60">
                  <c:v>15</c:v>
                </c:pt>
                <c:pt idx="61">
                  <c:v>15</c:v>
                </c:pt>
                <c:pt idx="62">
                  <c:v>15</c:v>
                </c:pt>
                <c:pt idx="63">
                  <c:v>15</c:v>
                </c:pt>
                <c:pt idx="64">
                  <c:v>14</c:v>
                </c:pt>
                <c:pt idx="65">
                  <c:v>14</c:v>
                </c:pt>
                <c:pt idx="66">
                  <c:v>14</c:v>
                </c:pt>
                <c:pt idx="67">
                  <c:v>13</c:v>
                </c:pt>
                <c:pt idx="68">
                  <c:v>13</c:v>
                </c:pt>
                <c:pt idx="69">
                  <c:v>13</c:v>
                </c:pt>
                <c:pt idx="70">
                  <c:v>13</c:v>
                </c:pt>
                <c:pt idx="71">
                  <c:v>13</c:v>
                </c:pt>
                <c:pt idx="72">
                  <c:v>12</c:v>
                </c:pt>
                <c:pt idx="73">
                  <c:v>12</c:v>
                </c:pt>
                <c:pt idx="74">
                  <c:v>11</c:v>
                </c:pt>
                <c:pt idx="75">
                  <c:v>11</c:v>
                </c:pt>
                <c:pt idx="76">
                  <c:v>10</c:v>
                </c:pt>
                <c:pt idx="77">
                  <c:v>10</c:v>
                </c:pt>
                <c:pt idx="78">
                  <c:v>10</c:v>
                </c:pt>
                <c:pt idx="79">
                  <c:v>10</c:v>
                </c:pt>
                <c:pt idx="80">
                  <c:v>10</c:v>
                </c:pt>
                <c:pt idx="81">
                  <c:v>9</c:v>
                </c:pt>
                <c:pt idx="82">
                  <c:v>9</c:v>
                </c:pt>
                <c:pt idx="83">
                  <c:v>9</c:v>
                </c:pt>
                <c:pt idx="84">
                  <c:v>8</c:v>
                </c:pt>
                <c:pt idx="85">
                  <c:v>8</c:v>
                </c:pt>
                <c:pt idx="86">
                  <c:v>8</c:v>
                </c:pt>
                <c:pt idx="87">
                  <c:v>7</c:v>
                </c:pt>
                <c:pt idx="88">
                  <c:v>7</c:v>
                </c:pt>
                <c:pt idx="89">
                  <c:v>7</c:v>
                </c:pt>
                <c:pt idx="90">
                  <c:v>7</c:v>
                </c:pt>
                <c:pt idx="91">
                  <c:v>7</c:v>
                </c:pt>
                <c:pt idx="92">
                  <c:v>7</c:v>
                </c:pt>
                <c:pt idx="93">
                  <c:v>6</c:v>
                </c:pt>
                <c:pt idx="94">
                  <c:v>6</c:v>
                </c:pt>
                <c:pt idx="95">
                  <c:v>5</c:v>
                </c:pt>
                <c:pt idx="96">
                  <c:v>5</c:v>
                </c:pt>
                <c:pt idx="97">
                  <c:v>5</c:v>
                </c:pt>
                <c:pt idx="98">
                  <c:v>5</c:v>
                </c:pt>
                <c:pt idx="99">
                  <c:v>5</c:v>
                </c:pt>
                <c:pt idx="100">
                  <c:v>5</c:v>
                </c:pt>
                <c:pt idx="101">
                  <c:v>5</c:v>
                </c:pt>
                <c:pt idx="102">
                  <c:v>4</c:v>
                </c:pt>
                <c:pt idx="103">
                  <c:v>4</c:v>
                </c:pt>
                <c:pt idx="104">
                  <c:v>4</c:v>
                </c:pt>
                <c:pt idx="105">
                  <c:v>4</c:v>
                </c:pt>
                <c:pt idx="106">
                  <c:v>4</c:v>
                </c:pt>
                <c:pt idx="107">
                  <c:v>4</c:v>
                </c:pt>
                <c:pt idx="108">
                  <c:v>3</c:v>
                </c:pt>
                <c:pt idx="109">
                  <c:v>3</c:v>
                </c:pt>
                <c:pt idx="110">
                  <c:v>3</c:v>
                </c:pt>
                <c:pt idx="111">
                  <c:v>3</c:v>
                </c:pt>
                <c:pt idx="112">
                  <c:v>2</c:v>
                </c:pt>
                <c:pt idx="113">
                  <c:v>2</c:v>
                </c:pt>
                <c:pt idx="114">
                  <c:v>2</c:v>
                </c:pt>
                <c:pt idx="115">
                  <c:v>2</c:v>
                </c:pt>
                <c:pt idx="116">
                  <c:v>2</c:v>
                </c:pt>
                <c:pt idx="117">
                  <c:v>2</c:v>
                </c:pt>
                <c:pt idx="118">
                  <c:v>1</c:v>
                </c:pt>
                <c:pt idx="119">
                  <c:v>1</c:v>
                </c:pt>
                <c:pt idx="120">
                  <c:v>1</c:v>
                </c:pt>
                <c:pt idx="121">
                  <c:v>1</c:v>
                </c:pt>
                <c:pt idx="122">
                  <c:v>1</c:v>
                </c:pt>
                <c:pt idx="123">
                  <c:v>1</c:v>
                </c:pt>
                <c:pt idx="124">
                  <c:v>1</c:v>
                </c:pt>
                <c:pt idx="125">
                  <c:v>1</c:v>
                </c:pt>
                <c:pt idx="126">
                  <c:v>1</c:v>
                </c:pt>
                <c:pt idx="127">
                  <c:v>1</c:v>
                </c:pt>
                <c:pt idx="128">
                  <c:v>1</c:v>
                </c:pt>
                <c:pt idx="129">
                  <c:v>1</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numCache>
            </c:numRef>
          </c:val>
          <c:smooth val="0"/>
          <c:extLst>
            <c:ext xmlns:c16="http://schemas.microsoft.com/office/drawing/2014/chart" uri="{C3380CC4-5D6E-409C-BE32-E72D297353CC}">
              <c16:uniqueId val="{00000000-4059-D44B-94BC-8F9AA512816E}"/>
            </c:ext>
          </c:extLst>
        </c:ser>
        <c:dLbls>
          <c:showLegendKey val="0"/>
          <c:showVal val="0"/>
          <c:showCatName val="0"/>
          <c:showSerName val="0"/>
          <c:showPercent val="0"/>
          <c:showBubbleSize val="0"/>
        </c:dLbls>
        <c:marker val="1"/>
        <c:smooth val="0"/>
        <c:axId val="696584800"/>
        <c:axId val="696585192"/>
      </c:lineChart>
      <c:catAx>
        <c:axId val="69658480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6585192"/>
        <c:crosses val="autoZero"/>
        <c:auto val="1"/>
        <c:lblAlgn val="ctr"/>
        <c:lblOffset val="100"/>
        <c:noMultiLvlLbl val="0"/>
      </c:catAx>
      <c:valAx>
        <c:axId val="696585192"/>
        <c:scaling>
          <c:orientation val="minMax"/>
          <c:max val="7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658480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F219A-BD21-C54A-8FC3-13490E5C10BD}" type="datetimeFigureOut">
              <a:rPr lang="en-US" smtClean="0"/>
              <a:t>4/14/21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04B8D-68DB-E64D-BF73-EB059B697C17}" type="slidenum">
              <a:rPr lang="en-GB" smtClean="0"/>
              <a:t>‹#›</a:t>
            </a:fld>
            <a:endParaRPr lang="en-GB"/>
          </a:p>
        </p:txBody>
      </p:sp>
    </p:spTree>
    <p:extLst>
      <p:ext uri="{BB962C8B-B14F-4D97-AF65-F5344CB8AC3E}">
        <p14:creationId xmlns:p14="http://schemas.microsoft.com/office/powerpoint/2010/main" val="9959084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a:t>Before</a:t>
            </a:r>
            <a:r>
              <a:rPr lang="en-GB" baseline="0" dirty="0"/>
              <a:t> I start, a warning...</a:t>
            </a:r>
          </a:p>
          <a:p>
            <a:pPr marL="171450" indent="-171450">
              <a:buFont typeface="Arial"/>
              <a:buChar char="•"/>
            </a:pPr>
            <a:r>
              <a:rPr lang="en-GB" baseline="0" dirty="0"/>
              <a:t>I am no OA expert; e.g. I have no long history in the underpinning mechanics of scholarly communications</a:t>
            </a:r>
          </a:p>
          <a:p>
            <a:pPr marL="171450" indent="-171450">
              <a:buFont typeface="Arial"/>
              <a:buChar char="•"/>
            </a:pPr>
            <a:r>
              <a:rPr lang="en-GB" baseline="0" dirty="0"/>
              <a:t>However, I am self-admitted novice, who, crucially, is moderately bright, and wants to learn and educate others</a:t>
            </a:r>
          </a:p>
          <a:p>
            <a:pPr marL="171450" indent="-171450">
              <a:buFont typeface="Arial"/>
              <a:buChar char="•"/>
            </a:pPr>
            <a:r>
              <a:rPr lang="en-GB" baseline="0" dirty="0"/>
              <a:t>In any case, I am the type of person the messages arising from conferences/groups like this need to engage with...</a:t>
            </a:r>
          </a:p>
          <a:p>
            <a:pPr marL="171450" indent="-171450">
              <a:buFont typeface="Arial"/>
              <a:buChar char="•"/>
            </a:pPr>
            <a:r>
              <a:rPr lang="en-GB" baseline="0" dirty="0"/>
              <a:t>I’m easier than many others...</a:t>
            </a:r>
          </a:p>
          <a:p>
            <a:pPr marL="0" indent="0">
              <a:buFont typeface="Arial"/>
              <a:buNone/>
            </a:pPr>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3</a:t>
            </a:fld>
            <a:endParaRPr lang="en-GB"/>
          </a:p>
        </p:txBody>
      </p:sp>
    </p:spTree>
    <p:extLst>
      <p:ext uri="{BB962C8B-B14F-4D97-AF65-F5344CB8AC3E}">
        <p14:creationId xmlns:p14="http://schemas.microsoft.com/office/powerpoint/2010/main" val="1813022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 are a LOT of preprint servers; maybe as many as &gt;50</a:t>
            </a:r>
          </a:p>
          <a:p>
            <a:pPr marL="171450" indent="-171450">
              <a:buFont typeface="Arial" panose="020B0604020202020204" pitchFamily="34" charset="0"/>
              <a:buChar char="•"/>
            </a:pPr>
            <a:r>
              <a:rPr lang="en-GB" dirty="0"/>
              <a:t>Preprint servers can be generic (e.g. </a:t>
            </a:r>
            <a:r>
              <a:rPr lang="en-GB" dirty="0" err="1"/>
              <a:t>preprints.org</a:t>
            </a:r>
            <a:r>
              <a:rPr lang="en-GB" dirty="0"/>
              <a:t>), or discipline- (e.g. ArXiv, EarthArXiv) or region-specific (e.g. </a:t>
            </a:r>
            <a:r>
              <a:rPr lang="en-GB" sz="1200" b="0" i="0" kern="1200" dirty="0" err="1">
                <a:solidFill>
                  <a:schemeClr val="tx1"/>
                </a:solidFill>
                <a:effectLst/>
                <a:latin typeface="+mn-lt"/>
                <a:ea typeface="+mn-ea"/>
                <a:cs typeface="+mn-cs"/>
              </a:rPr>
              <a:t>AfricArXiv</a:t>
            </a:r>
            <a:r>
              <a:rPr lang="en-GB"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These servers span a huge range of topics, yet much if not all of the discourse relates to biomedical-science related preprints and preprint culture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Maybe the reason for this is obvious; biomedical science feeds into medicine and healthcare, which everyone has an active stake in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And the stakes are high when consider human health…</a:t>
            </a:r>
            <a:endParaRPr lang="en-GB" dirty="0"/>
          </a:p>
        </p:txBody>
      </p:sp>
      <p:sp>
        <p:nvSpPr>
          <p:cNvPr id="4" name="Slide Number Placeholder 3"/>
          <p:cNvSpPr>
            <a:spLocks noGrp="1"/>
          </p:cNvSpPr>
          <p:nvPr>
            <p:ph type="sldNum" sz="quarter" idx="5"/>
          </p:nvPr>
        </p:nvSpPr>
        <p:spPr/>
        <p:txBody>
          <a:bodyPr/>
          <a:lstStyle/>
          <a:p>
            <a:fld id="{C9600AF0-A167-A74F-B360-AC61BD6428B8}" type="slidenum">
              <a:rPr lang="en-GB" smtClean="0"/>
              <a:t>33</a:t>
            </a:fld>
            <a:endParaRPr lang="en-GB"/>
          </a:p>
        </p:txBody>
      </p:sp>
    </p:spTree>
    <p:extLst>
      <p:ext uri="{BB962C8B-B14F-4D97-AF65-F5344CB8AC3E}">
        <p14:creationId xmlns:p14="http://schemas.microsoft.com/office/powerpoint/2010/main" val="75471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some infrastructure in place, we set off promoting the service to Earth Scientists and, more generally, educating them as to what preprints are and how they may benefit from their use</a:t>
            </a:r>
          </a:p>
        </p:txBody>
      </p:sp>
      <p:sp>
        <p:nvSpPr>
          <p:cNvPr id="4" name="Slide Number Placeholder 3"/>
          <p:cNvSpPr>
            <a:spLocks noGrp="1"/>
          </p:cNvSpPr>
          <p:nvPr>
            <p:ph type="sldNum" sz="quarter" idx="10"/>
          </p:nvPr>
        </p:nvSpPr>
        <p:spPr/>
        <p:txBody>
          <a:bodyPr/>
          <a:lstStyle/>
          <a:p>
            <a:fld id="{D2604B8D-68DB-E64D-BF73-EB059B697C17}" type="slidenum">
              <a:rPr lang="en-GB" smtClean="0"/>
              <a:t>38</a:t>
            </a:fld>
            <a:endParaRPr lang="en-GB"/>
          </a:p>
        </p:txBody>
      </p:sp>
    </p:spTree>
    <p:extLst>
      <p:ext uri="{BB962C8B-B14F-4D97-AF65-F5344CB8AC3E}">
        <p14:creationId xmlns:p14="http://schemas.microsoft.com/office/powerpoint/2010/main" val="2012932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EarthArXiv is one year old and doing very well…</a:t>
            </a:r>
          </a:p>
        </p:txBody>
      </p:sp>
      <p:sp>
        <p:nvSpPr>
          <p:cNvPr id="4" name="Slide Number Placeholder 3"/>
          <p:cNvSpPr>
            <a:spLocks noGrp="1"/>
          </p:cNvSpPr>
          <p:nvPr>
            <p:ph type="sldNum" sz="quarter" idx="5"/>
          </p:nvPr>
        </p:nvSpPr>
        <p:spPr/>
        <p:txBody>
          <a:bodyPr/>
          <a:lstStyle/>
          <a:p>
            <a:fld id="{D2604B8D-68DB-E64D-BF73-EB059B697C17}" type="slidenum">
              <a:rPr lang="en-GB" smtClean="0"/>
              <a:t>41</a:t>
            </a:fld>
            <a:endParaRPr lang="en-GB"/>
          </a:p>
        </p:txBody>
      </p:sp>
    </p:spTree>
    <p:extLst>
      <p:ext uri="{BB962C8B-B14F-4D97-AF65-F5344CB8AC3E}">
        <p14:creationId xmlns:p14="http://schemas.microsoft.com/office/powerpoint/2010/main" val="355318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for global impact, but it’s important to think about why certain regions are not engaging; i.e. what is their incentive structure for being open?</a:t>
            </a:r>
          </a:p>
        </p:txBody>
      </p:sp>
      <p:sp>
        <p:nvSpPr>
          <p:cNvPr id="4" name="Slide Number Placeholder 3"/>
          <p:cNvSpPr>
            <a:spLocks noGrp="1"/>
          </p:cNvSpPr>
          <p:nvPr>
            <p:ph type="sldNum" sz="quarter" idx="5"/>
          </p:nvPr>
        </p:nvSpPr>
        <p:spPr/>
        <p:txBody>
          <a:bodyPr/>
          <a:lstStyle/>
          <a:p>
            <a:fld id="{D2604B8D-68DB-E64D-BF73-EB059B697C17}" type="slidenum">
              <a:rPr lang="en-GB" smtClean="0"/>
              <a:t>42</a:t>
            </a:fld>
            <a:endParaRPr lang="en-GB"/>
          </a:p>
        </p:txBody>
      </p:sp>
    </p:spTree>
    <p:extLst>
      <p:ext uri="{BB962C8B-B14F-4D97-AF65-F5344CB8AC3E}">
        <p14:creationId xmlns:p14="http://schemas.microsoft.com/office/powerpoint/2010/main" val="212529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GB" sz="1200" dirty="0"/>
              <a:t>Rapid communication </a:t>
            </a:r>
          </a:p>
          <a:p>
            <a:pPr marL="571500" indent="-571500">
              <a:buFont typeface="Arial" panose="020B0604020202020204" pitchFamily="34" charset="0"/>
              <a:buChar char="•"/>
            </a:pPr>
            <a:r>
              <a:rPr lang="en-GB" sz="1200" dirty="0"/>
              <a:t>Greater exposure</a:t>
            </a:r>
          </a:p>
          <a:p>
            <a:pPr marL="571500" indent="-571500">
              <a:buFont typeface="Arial" panose="020B0604020202020204" pitchFamily="34" charset="0"/>
              <a:buChar char="•"/>
            </a:pPr>
            <a:r>
              <a:rPr lang="en-GB" sz="1200" dirty="0"/>
              <a:t>More citations, faster </a:t>
            </a:r>
          </a:p>
          <a:p>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45</a:t>
            </a:fld>
            <a:endParaRPr lang="en-GB"/>
          </a:p>
        </p:txBody>
      </p:sp>
    </p:spTree>
    <p:extLst>
      <p:ext uri="{BB962C8B-B14F-4D97-AF65-F5344CB8AC3E}">
        <p14:creationId xmlns:p14="http://schemas.microsoft.com/office/powerpoint/2010/main" val="17072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a:t>Academics are vein, thus appeal to this part of their</a:t>
            </a:r>
            <a:r>
              <a:rPr lang="en-GB" baseline="0" dirty="0"/>
              <a:t> personalities</a:t>
            </a:r>
          </a:p>
        </p:txBody>
      </p:sp>
      <p:sp>
        <p:nvSpPr>
          <p:cNvPr id="4" name="Slide Number Placeholder 3"/>
          <p:cNvSpPr>
            <a:spLocks noGrp="1"/>
          </p:cNvSpPr>
          <p:nvPr>
            <p:ph type="sldNum" sz="quarter" idx="10"/>
          </p:nvPr>
        </p:nvSpPr>
        <p:spPr/>
        <p:txBody>
          <a:bodyPr/>
          <a:lstStyle/>
          <a:p>
            <a:fld id="{D2604B8D-68DB-E64D-BF73-EB059B697C17}" type="slidenum">
              <a:rPr lang="en-GB" smtClean="0"/>
              <a:t>46</a:t>
            </a:fld>
            <a:endParaRPr lang="en-GB"/>
          </a:p>
        </p:txBody>
      </p:sp>
    </p:spTree>
    <p:extLst>
      <p:ext uri="{BB962C8B-B14F-4D97-AF65-F5344CB8AC3E}">
        <p14:creationId xmlns:p14="http://schemas.microsoft.com/office/powerpoint/2010/main" val="302593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of how we are assessed; e.g. inappropriate, over-reliance on metrics, which may penalize those without funds for APCs for prestigious journals, for example</a:t>
            </a:r>
          </a:p>
        </p:txBody>
      </p:sp>
      <p:sp>
        <p:nvSpPr>
          <p:cNvPr id="4" name="Slide Number Placeholder 3"/>
          <p:cNvSpPr>
            <a:spLocks noGrp="1"/>
          </p:cNvSpPr>
          <p:nvPr>
            <p:ph type="sldNum" sz="quarter" idx="5"/>
          </p:nvPr>
        </p:nvSpPr>
        <p:spPr/>
        <p:txBody>
          <a:bodyPr/>
          <a:lstStyle/>
          <a:p>
            <a:fld id="{D2604B8D-68DB-E64D-BF73-EB059B697C17}" type="slidenum">
              <a:rPr lang="en-GB" smtClean="0"/>
              <a:t>6</a:t>
            </a:fld>
            <a:endParaRPr lang="en-GB"/>
          </a:p>
        </p:txBody>
      </p:sp>
    </p:spTree>
    <p:extLst>
      <p:ext uri="{BB962C8B-B14F-4D97-AF65-F5344CB8AC3E}">
        <p14:creationId xmlns:p14="http://schemas.microsoft.com/office/powerpoint/2010/main" val="320542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I’ll return to some examples of, in my view, more responsible handling of IFs by society-led journals…</a:t>
            </a:r>
          </a:p>
          <a:p>
            <a:pPr marL="171450" indent="-171450">
              <a:buFont typeface="Arial" panose="020B0604020202020204" pitchFamily="34" charset="0"/>
              <a:buChar char="•"/>
            </a:pPr>
            <a:r>
              <a:rPr lang="en-US" dirty="0"/>
              <a:t>So what is the role of a professional society?</a:t>
            </a:r>
          </a:p>
        </p:txBody>
      </p:sp>
      <p:sp>
        <p:nvSpPr>
          <p:cNvPr id="4" name="Slide Number Placeholder 3"/>
          <p:cNvSpPr>
            <a:spLocks noGrp="1"/>
          </p:cNvSpPr>
          <p:nvPr>
            <p:ph type="sldNum" sz="quarter" idx="10"/>
          </p:nvPr>
        </p:nvSpPr>
        <p:spPr/>
        <p:txBody>
          <a:bodyPr/>
          <a:lstStyle/>
          <a:p>
            <a:fld id="{D2604B8D-68DB-E64D-BF73-EB059B697C17}" type="slidenum">
              <a:rPr lang="en-GB" smtClean="0"/>
              <a:t>8</a:t>
            </a:fld>
            <a:endParaRPr lang="en-GB"/>
          </a:p>
        </p:txBody>
      </p:sp>
    </p:spTree>
    <p:extLst>
      <p:ext uri="{BB962C8B-B14F-4D97-AF65-F5344CB8AC3E}">
        <p14:creationId xmlns:p14="http://schemas.microsoft.com/office/powerpoint/2010/main" val="63917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statistical gremlins; e.g. mean on a strongly skewed distributions, and quoting IF to 3 decimal places…</a:t>
            </a:r>
          </a:p>
          <a:p>
            <a:pPr marL="171450" indent="-171450">
              <a:buFont typeface="Arial" panose="020B0604020202020204" pitchFamily="34" charset="0"/>
              <a:buChar char="•"/>
            </a:pPr>
            <a:r>
              <a:rPr lang="en-US" dirty="0"/>
              <a:t>So what do these numbers even tell us? Well, Lizzie Gadd would suggest it says something about ‘journal visibility’…</a:t>
            </a:r>
          </a:p>
        </p:txBody>
      </p:sp>
      <p:sp>
        <p:nvSpPr>
          <p:cNvPr id="4" name="Slide Number Placeholder 3"/>
          <p:cNvSpPr>
            <a:spLocks noGrp="1"/>
          </p:cNvSpPr>
          <p:nvPr>
            <p:ph type="sldNum" sz="quarter" idx="10"/>
          </p:nvPr>
        </p:nvSpPr>
        <p:spPr/>
        <p:txBody>
          <a:bodyPr/>
          <a:lstStyle/>
          <a:p>
            <a:fld id="{D2604B8D-68DB-E64D-BF73-EB059B697C17}" type="slidenum">
              <a:rPr lang="en-GB" smtClean="0"/>
              <a:t>10</a:t>
            </a:fld>
            <a:endParaRPr lang="en-GB"/>
          </a:p>
        </p:txBody>
      </p:sp>
    </p:spTree>
    <p:extLst>
      <p:ext uri="{BB962C8B-B14F-4D97-AF65-F5344CB8AC3E}">
        <p14:creationId xmlns:p14="http://schemas.microsoft.com/office/powerpoint/2010/main" val="359085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recently, and closer to home, this issue has continued…</a:t>
            </a:r>
          </a:p>
        </p:txBody>
      </p:sp>
      <p:sp>
        <p:nvSpPr>
          <p:cNvPr id="4" name="Slide Number Placeholder 3"/>
          <p:cNvSpPr>
            <a:spLocks noGrp="1"/>
          </p:cNvSpPr>
          <p:nvPr>
            <p:ph type="sldNum" sz="quarter" idx="10"/>
          </p:nvPr>
        </p:nvSpPr>
        <p:spPr/>
        <p:txBody>
          <a:bodyPr/>
          <a:lstStyle/>
          <a:p>
            <a:fld id="{D2604B8D-68DB-E64D-BF73-EB059B697C17}" type="slidenum">
              <a:rPr lang="en-GB" smtClean="0"/>
              <a:t>13</a:t>
            </a:fld>
            <a:endParaRPr lang="en-GB"/>
          </a:p>
        </p:txBody>
      </p:sp>
    </p:spTree>
    <p:extLst>
      <p:ext uri="{BB962C8B-B14F-4D97-AF65-F5344CB8AC3E}">
        <p14:creationId xmlns:p14="http://schemas.microsoft.com/office/powerpoint/2010/main" val="557220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15</a:t>
            </a:fld>
            <a:endParaRPr lang="en-GB"/>
          </a:p>
        </p:txBody>
      </p:sp>
    </p:spTree>
    <p:extLst>
      <p:ext uri="{BB962C8B-B14F-4D97-AF65-F5344CB8AC3E}">
        <p14:creationId xmlns:p14="http://schemas.microsoft.com/office/powerpoint/2010/main" val="199720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a:t>Before</a:t>
            </a:r>
            <a:r>
              <a:rPr lang="en-GB" baseline="0" dirty="0"/>
              <a:t> I start, a warning...</a:t>
            </a:r>
          </a:p>
          <a:p>
            <a:pPr marL="171450" indent="-171450">
              <a:buFont typeface="Arial"/>
              <a:buChar char="•"/>
            </a:pPr>
            <a:r>
              <a:rPr lang="en-GB" baseline="0" dirty="0"/>
              <a:t>I am no OA expert; e.g. I have no long history in the underpinning mechanics of scholarly communications</a:t>
            </a:r>
          </a:p>
          <a:p>
            <a:pPr marL="171450" indent="-171450">
              <a:buFont typeface="Arial"/>
              <a:buChar char="•"/>
            </a:pPr>
            <a:r>
              <a:rPr lang="en-GB" baseline="0" dirty="0"/>
              <a:t>However, I am self-admitted novice, who, crucially, is moderately bright, and wants to learn and educate others</a:t>
            </a:r>
          </a:p>
          <a:p>
            <a:pPr marL="171450" indent="-171450">
              <a:buFont typeface="Arial"/>
              <a:buChar char="•"/>
            </a:pPr>
            <a:r>
              <a:rPr lang="en-GB" baseline="0" dirty="0"/>
              <a:t>In any case, I am the type of person the messages arising from conferences/groups like this need to engage with...</a:t>
            </a:r>
          </a:p>
          <a:p>
            <a:pPr marL="171450" indent="-171450">
              <a:buFont typeface="Arial"/>
              <a:buChar char="•"/>
            </a:pPr>
            <a:r>
              <a:rPr lang="en-GB" baseline="0" dirty="0"/>
              <a:t>I’m easier than many others...</a:t>
            </a:r>
          </a:p>
          <a:p>
            <a:pPr marL="0" indent="0">
              <a:buFont typeface="Arial"/>
              <a:buNone/>
            </a:pPr>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16</a:t>
            </a:fld>
            <a:endParaRPr lang="en-GB"/>
          </a:p>
        </p:txBody>
      </p:sp>
    </p:spTree>
    <p:extLst>
      <p:ext uri="{BB962C8B-B14F-4D97-AF65-F5344CB8AC3E}">
        <p14:creationId xmlns:p14="http://schemas.microsoft.com/office/powerpoint/2010/main" val="222366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reason is simply to help accrue citations and increase your H-index; this *could* help with securing a job or promotion</a:t>
            </a:r>
          </a:p>
          <a:p>
            <a:r>
              <a:rPr lang="en-US" dirty="0"/>
              <a:t>However, the link between publishing openly and getting cited more is not clear</a:t>
            </a:r>
          </a:p>
          <a:p>
            <a:r>
              <a:rPr lang="en-US" dirty="0"/>
              <a:t>Also, metrics such a H-Index and JIF may not fully capture the range of outputs or their likely impact, or the influence of the researcher</a:t>
            </a:r>
          </a:p>
          <a:p>
            <a:r>
              <a:rPr lang="en-US" dirty="0"/>
              <a:t>So, what are the barriers to being open?</a:t>
            </a:r>
          </a:p>
        </p:txBody>
      </p:sp>
      <p:sp>
        <p:nvSpPr>
          <p:cNvPr id="4" name="Slide Number Placeholder 3"/>
          <p:cNvSpPr>
            <a:spLocks noGrp="1"/>
          </p:cNvSpPr>
          <p:nvPr>
            <p:ph type="sldNum" sz="quarter" idx="5"/>
          </p:nvPr>
        </p:nvSpPr>
        <p:spPr/>
        <p:txBody>
          <a:bodyPr/>
          <a:lstStyle/>
          <a:p>
            <a:fld id="{D2604B8D-68DB-E64D-BF73-EB059B697C17}" type="slidenum">
              <a:rPr lang="en-GB" smtClean="0"/>
              <a:t>24</a:t>
            </a:fld>
            <a:endParaRPr lang="en-GB"/>
          </a:p>
        </p:txBody>
      </p:sp>
    </p:spTree>
    <p:extLst>
      <p:ext uri="{BB962C8B-B14F-4D97-AF65-F5344CB8AC3E}">
        <p14:creationId xmlns:p14="http://schemas.microsoft.com/office/powerpoint/2010/main" val="396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04B8D-68DB-E64D-BF73-EB059B697C17}" type="slidenum">
              <a:rPr lang="en-GB" smtClean="0"/>
              <a:t>30</a:t>
            </a:fld>
            <a:endParaRPr lang="en-GB"/>
          </a:p>
        </p:txBody>
      </p:sp>
    </p:spTree>
    <p:extLst>
      <p:ext uri="{BB962C8B-B14F-4D97-AF65-F5344CB8AC3E}">
        <p14:creationId xmlns:p14="http://schemas.microsoft.com/office/powerpoint/2010/main" val="4643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C6F5EC47-94B2-8A4D-81F7-E4726D09CD9A}" type="datetimeFigureOut">
              <a:rPr lang="en-US" smtClean="0"/>
              <a:t>4/14/21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89794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F5EC47-94B2-8A4D-81F7-E4726D09CD9A}" type="datetimeFigureOut">
              <a:rPr lang="en-US" smtClean="0"/>
              <a:t>4/14/21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268369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F5EC47-94B2-8A4D-81F7-E4726D09CD9A}" type="datetimeFigureOut">
              <a:rPr lang="en-US" smtClean="0"/>
              <a:t>4/14/21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41157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0" y="0"/>
            <a:ext cx="9144000" cy="725672"/>
          </a:xfrm>
          <a:prstGeom prst="rect">
            <a:avLst/>
          </a:prstGeom>
        </p:spPr>
        <p:txBody>
          <a:bodyPr>
            <a:normAutofit/>
          </a:bodyPr>
          <a:lstStyle>
            <a:lvl1pPr>
              <a:defRPr sz="3600" baseline="0">
                <a:latin typeface="Calibri"/>
                <a:ea typeface="Calibri"/>
                <a:cs typeface="Calibri"/>
                <a:sym typeface="Calibri"/>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buClrTx/>
              <a:defRPr>
                <a:latin typeface="Calibri"/>
                <a:ea typeface="Calibri"/>
                <a:cs typeface="Calibri"/>
                <a:sym typeface="Calibri"/>
              </a:defRPr>
            </a:lvl1pPr>
            <a:lvl2pPr>
              <a:buClrTx/>
              <a:defRPr>
                <a:latin typeface="Calibri"/>
                <a:ea typeface="Calibri"/>
                <a:cs typeface="Calibri"/>
                <a:sym typeface="Calibri"/>
              </a:defRPr>
            </a:lvl2pPr>
            <a:lvl3pPr>
              <a:buClrTx/>
              <a:defRPr>
                <a:latin typeface="Calibri"/>
                <a:ea typeface="Calibri"/>
                <a:cs typeface="Calibri"/>
                <a:sym typeface="Calibri"/>
              </a:defRPr>
            </a:lvl3pPr>
            <a:lvl4pPr>
              <a:buClrTx/>
              <a:defRPr>
                <a:latin typeface="Calibri"/>
                <a:ea typeface="Calibri"/>
                <a:cs typeface="Calibri"/>
                <a:sym typeface="Calibri"/>
              </a:defRPr>
            </a:lvl4pPr>
            <a:lvl5pPr>
              <a:buClrTx/>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69447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44"/>
            <a:ext cx="8229600" cy="646490"/>
          </a:xfrm>
        </p:spPr>
        <p:txBody>
          <a:bodyPr/>
          <a:lstStyle>
            <a:lvl1pPr algn="l">
              <a:defRPr/>
            </a:lvl1p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F5EC47-94B2-8A4D-81F7-E4726D09CD9A}" type="datetimeFigureOut">
              <a:rPr lang="en-US" smtClean="0"/>
              <a:t>4/14/21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426492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F5EC47-94B2-8A4D-81F7-E4726D09CD9A}" type="datetimeFigureOut">
              <a:rPr lang="en-US" smtClean="0"/>
              <a:t>4/14/21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52571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C6F5EC47-94B2-8A4D-81F7-E4726D09CD9A}" type="datetimeFigureOut">
              <a:rPr lang="en-US" smtClean="0"/>
              <a:t>4/14/21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94587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C6F5EC47-94B2-8A4D-81F7-E4726D09CD9A}" type="datetimeFigureOut">
              <a:rPr lang="en-US" smtClean="0"/>
              <a:t>4/14/21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009402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6F5EC47-94B2-8A4D-81F7-E4726D09CD9A}" type="datetimeFigureOut">
              <a:rPr lang="en-US" smtClean="0"/>
              <a:t>4/14/21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242704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5EC47-94B2-8A4D-81F7-E4726D09CD9A}" type="datetimeFigureOut">
              <a:rPr lang="en-US" smtClean="0"/>
              <a:t>4/14/21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89855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F5EC47-94B2-8A4D-81F7-E4726D09CD9A}" type="datetimeFigureOut">
              <a:rPr lang="en-US" smtClean="0"/>
              <a:t>4/14/21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562520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F5EC47-94B2-8A4D-81F7-E4726D09CD9A}" type="datetimeFigureOut">
              <a:rPr lang="en-US" smtClean="0"/>
              <a:t>4/14/21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79609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F5EC47-94B2-8A4D-81F7-E4726D09CD9A}" type="datetimeFigureOut">
              <a:rPr lang="en-US" smtClean="0"/>
              <a:t>4/14/21</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DB1C66D-EC1D-4740-A0D2-EEDEF4316164}" type="slidenum">
              <a:rPr lang="en-GB" smtClean="0"/>
              <a:t>‹#›</a:t>
            </a:fld>
            <a:endParaRPr lang="en-GB"/>
          </a:p>
        </p:txBody>
      </p:sp>
    </p:spTree>
    <p:extLst>
      <p:ext uri="{BB962C8B-B14F-4D97-AF65-F5344CB8AC3E}">
        <p14:creationId xmlns:p14="http://schemas.microsoft.com/office/powerpoint/2010/main" val="2207454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hart" Target="../charts/chart1.xml"/><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hyperlink" Target="https://harzing.com/resources/publish-or-perish" TargetMode="External"/><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hyperlink" Target="https://www.elsevier.com/about/our-business/policies/sharing" TargetMode="External"/><Relationship Id="rId3" Type="http://schemas.openxmlformats.org/officeDocument/2006/relationships/hyperlink" Target="https://www.nature.com/authors/policies/preprints.html?foxtrotcallback=true" TargetMode="External"/><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www.sciencemag.org/authors/science-journals-editorial-policies" TargetMode="External"/><Relationship Id="rId5" Type="http://schemas.openxmlformats.org/officeDocument/2006/relationships/image" Target="../media/image55.jpeg"/><Relationship Id="rId10" Type="http://schemas.openxmlformats.org/officeDocument/2006/relationships/image" Target="../media/image58.jpeg"/><Relationship Id="rId4" Type="http://schemas.openxmlformats.org/officeDocument/2006/relationships/image" Target="../media/image54.png"/><Relationship Id="rId9" Type="http://schemas.openxmlformats.org/officeDocument/2006/relationships/image" Target="../media/image57.jpe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gif"/></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tiff"/></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50" y="924549"/>
            <a:ext cx="8458200" cy="1757257"/>
          </a:xfrm>
        </p:spPr>
        <p:txBody>
          <a:bodyPr>
            <a:normAutofit fontScale="90000"/>
          </a:bodyPr>
          <a:lstStyle/>
          <a:p>
            <a:r>
              <a:rPr lang="en-GB" b="1" dirty="0"/>
              <a:t>Christopher Jackson</a:t>
            </a:r>
            <a:br>
              <a:rPr lang="en-GB" b="1" dirty="0"/>
            </a:br>
            <a:br>
              <a:rPr lang="en-GB" dirty="0"/>
            </a:br>
            <a:r>
              <a:rPr lang="en-GB" dirty="0"/>
              <a:t>Adventures in Publishing</a:t>
            </a:r>
            <a:br>
              <a:rPr lang="en-GB" dirty="0"/>
            </a:br>
            <a:r>
              <a:rPr lang="en-GB" b="1" dirty="0">
                <a:solidFill>
                  <a:srgbClr val="FF0000"/>
                </a:solidFill>
              </a:rPr>
              <a:t>OR</a:t>
            </a:r>
            <a:br>
              <a:rPr lang="en-GB" dirty="0"/>
            </a:br>
            <a:r>
              <a:rPr lang="en-GB" dirty="0"/>
              <a:t>Impact Factors and other animals…</a:t>
            </a:r>
          </a:p>
        </p:txBody>
      </p:sp>
      <p:pic>
        <p:nvPicPr>
          <p:cNvPr id="4" name="Picture 3"/>
          <p:cNvPicPr>
            <a:picLocks/>
          </p:cNvPicPr>
          <p:nvPr/>
        </p:nvPicPr>
        <p:blipFill>
          <a:blip r:embed="rId2"/>
          <a:stretch>
            <a:fillRect/>
          </a:stretch>
        </p:blipFill>
        <p:spPr>
          <a:xfrm>
            <a:off x="4312920" y="3911681"/>
            <a:ext cx="701049" cy="539247"/>
          </a:xfrm>
          <a:prstGeom prst="rect">
            <a:avLst/>
          </a:prstGeom>
        </p:spPr>
      </p:pic>
      <p:sp>
        <p:nvSpPr>
          <p:cNvPr id="12" name="Rectangle 11"/>
          <p:cNvSpPr/>
          <p:nvPr/>
        </p:nvSpPr>
        <p:spPr>
          <a:xfrm>
            <a:off x="3661928" y="4450928"/>
            <a:ext cx="1939882" cy="369332"/>
          </a:xfrm>
          <a:prstGeom prst="rect">
            <a:avLst/>
          </a:prstGeom>
        </p:spPr>
        <p:txBody>
          <a:bodyPr wrap="none">
            <a:spAutoFit/>
          </a:bodyPr>
          <a:lstStyle/>
          <a:p>
            <a:pPr lvl="0" algn="ctr">
              <a:spcBef>
                <a:spcPct val="20000"/>
              </a:spcBef>
            </a:pPr>
            <a:r>
              <a:rPr lang="en-GB" b="1" i="1" dirty="0">
                <a:solidFill>
                  <a:prstClr val="black"/>
                </a:solidFill>
                <a:latin typeface="Arial"/>
                <a:cs typeface="Arial"/>
              </a:rPr>
              <a:t> @seis_matters</a:t>
            </a:r>
          </a:p>
        </p:txBody>
      </p:sp>
      <p:sp>
        <p:nvSpPr>
          <p:cNvPr id="13" name="Rectangle 12"/>
          <p:cNvSpPr/>
          <p:nvPr/>
        </p:nvSpPr>
        <p:spPr>
          <a:xfrm>
            <a:off x="3674757" y="3829714"/>
            <a:ext cx="1946392" cy="100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6371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5E46B5-55B3-5649-B8C1-EDEEFD43ADC3}"/>
              </a:ext>
            </a:extLst>
          </p:cNvPr>
          <p:cNvPicPr>
            <a:picLocks noChangeAspect="1"/>
          </p:cNvPicPr>
          <p:nvPr/>
        </p:nvPicPr>
        <p:blipFill rotWithShape="1">
          <a:blip r:embed="rId3"/>
          <a:srcRect t="4990" r="47271" b="68203"/>
          <a:stretch/>
        </p:blipFill>
        <p:spPr>
          <a:xfrm>
            <a:off x="2808210" y="349909"/>
            <a:ext cx="3575990" cy="401741"/>
          </a:xfrm>
          <a:prstGeom prst="rect">
            <a:avLst/>
          </a:prstGeom>
        </p:spPr>
      </p:pic>
      <p:pic>
        <p:nvPicPr>
          <p:cNvPr id="5" name="Picture 4">
            <a:extLst>
              <a:ext uri="{FF2B5EF4-FFF2-40B4-BE49-F238E27FC236}">
                <a16:creationId xmlns:a16="http://schemas.microsoft.com/office/drawing/2014/main" id="{E1A84038-3DA6-A148-AA24-E1DDAC64C1AD}"/>
              </a:ext>
            </a:extLst>
          </p:cNvPr>
          <p:cNvPicPr>
            <a:picLocks noChangeAspect="1"/>
          </p:cNvPicPr>
          <p:nvPr/>
        </p:nvPicPr>
        <p:blipFill rotWithShape="1">
          <a:blip r:embed="rId4"/>
          <a:srcRect r="66152" b="17095"/>
          <a:stretch/>
        </p:blipFill>
        <p:spPr>
          <a:xfrm>
            <a:off x="2815479" y="700109"/>
            <a:ext cx="2297697" cy="1811271"/>
          </a:xfrm>
          <a:prstGeom prst="rect">
            <a:avLst/>
          </a:prstGeom>
        </p:spPr>
      </p:pic>
      <p:sp>
        <p:nvSpPr>
          <p:cNvPr id="6" name="Rectangle 5">
            <a:extLst>
              <a:ext uri="{FF2B5EF4-FFF2-40B4-BE49-F238E27FC236}">
                <a16:creationId xmlns:a16="http://schemas.microsoft.com/office/drawing/2014/main" id="{708B4A12-9EF0-F247-A520-CDD0540779E4}"/>
              </a:ext>
            </a:extLst>
          </p:cNvPr>
          <p:cNvSpPr/>
          <p:nvPr/>
        </p:nvSpPr>
        <p:spPr>
          <a:xfrm>
            <a:off x="26580" y="4888754"/>
            <a:ext cx="4572000" cy="215444"/>
          </a:xfrm>
          <a:prstGeom prst="rect">
            <a:avLst/>
          </a:prstGeom>
        </p:spPr>
        <p:txBody>
          <a:bodyPr>
            <a:spAutoFit/>
          </a:bodyPr>
          <a:lstStyle/>
          <a:p>
            <a:r>
              <a:rPr lang="en-US" sz="800" i="1" dirty="0">
                <a:solidFill>
                  <a:schemeClr val="bg1">
                    <a:lumMod val="75000"/>
                  </a:schemeClr>
                </a:solidFill>
                <a:latin typeface="Arial" panose="020B0604020202020204" pitchFamily="34" charset="0"/>
                <a:cs typeface="Arial" panose="020B0604020202020204" pitchFamily="34" charset="0"/>
              </a:rPr>
              <a:t>https://</a:t>
            </a:r>
            <a:r>
              <a:rPr lang="en-US" sz="800" i="1" dirty="0" err="1">
                <a:solidFill>
                  <a:schemeClr val="bg1">
                    <a:lumMod val="75000"/>
                  </a:schemeClr>
                </a:solidFill>
                <a:latin typeface="Arial" panose="020B0604020202020204" pitchFamily="34" charset="0"/>
                <a:cs typeface="Arial" panose="020B0604020202020204" pitchFamily="34" charset="0"/>
              </a:rPr>
              <a:t>www.nature.com</a:t>
            </a:r>
            <a:r>
              <a:rPr lang="en-US" sz="800" i="1" dirty="0">
                <a:solidFill>
                  <a:schemeClr val="bg1">
                    <a:lumMod val="75000"/>
                  </a:schemeClr>
                </a:solidFill>
                <a:latin typeface="Arial" panose="020B0604020202020204" pitchFamily="34" charset="0"/>
                <a:cs typeface="Arial" panose="020B0604020202020204" pitchFamily="34" charset="0"/>
              </a:rPr>
              <a:t>/</a:t>
            </a:r>
            <a:r>
              <a:rPr lang="en-US" sz="800" i="1" dirty="0" err="1">
                <a:solidFill>
                  <a:schemeClr val="bg1">
                    <a:lumMod val="75000"/>
                  </a:schemeClr>
                </a:solidFill>
                <a:latin typeface="Arial" panose="020B0604020202020204" pitchFamily="34" charset="0"/>
                <a:cs typeface="Arial" panose="020B0604020202020204" pitchFamily="34" charset="0"/>
              </a:rPr>
              <a:t>npg</a:t>
            </a:r>
            <a:r>
              <a:rPr lang="en-US" sz="800" i="1" dirty="0">
                <a:solidFill>
                  <a:schemeClr val="bg1">
                    <a:lumMod val="75000"/>
                  </a:schemeClr>
                </a:solidFill>
                <a:latin typeface="Arial" panose="020B0604020202020204" pitchFamily="34" charset="0"/>
                <a:cs typeface="Arial" panose="020B0604020202020204" pitchFamily="34" charset="0"/>
              </a:rPr>
              <a:t>_/</a:t>
            </a:r>
            <a:r>
              <a:rPr lang="en-US" sz="800" i="1" dirty="0" err="1">
                <a:solidFill>
                  <a:schemeClr val="bg1">
                    <a:lumMod val="75000"/>
                  </a:schemeClr>
                </a:solidFill>
                <a:latin typeface="Arial" panose="020B0604020202020204" pitchFamily="34" charset="0"/>
                <a:cs typeface="Arial" panose="020B0604020202020204" pitchFamily="34" charset="0"/>
              </a:rPr>
              <a:t>company_info</a:t>
            </a:r>
            <a:r>
              <a:rPr lang="en-US" sz="800" i="1" dirty="0">
                <a:solidFill>
                  <a:schemeClr val="bg1">
                    <a:lumMod val="75000"/>
                  </a:schemeClr>
                </a:solidFill>
                <a:latin typeface="Arial" panose="020B0604020202020204" pitchFamily="34" charset="0"/>
                <a:cs typeface="Arial" panose="020B0604020202020204" pitchFamily="34" charset="0"/>
              </a:rPr>
              <a:t>/</a:t>
            </a:r>
            <a:r>
              <a:rPr lang="en-US" sz="800" i="1" dirty="0" err="1">
                <a:solidFill>
                  <a:schemeClr val="bg1">
                    <a:lumMod val="75000"/>
                  </a:schemeClr>
                </a:solidFill>
                <a:latin typeface="Arial" panose="020B0604020202020204" pitchFamily="34" charset="0"/>
                <a:cs typeface="Arial" panose="020B0604020202020204" pitchFamily="34" charset="0"/>
              </a:rPr>
              <a:t>journal_metrics.html</a:t>
            </a:r>
            <a:endParaRPr lang="en-US" sz="800" i="1" dirty="0">
              <a:solidFill>
                <a:schemeClr val="bg1">
                  <a:lumMod val="7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E8BC15A-F77A-8043-B20C-E5DF40EDC493}"/>
              </a:ext>
            </a:extLst>
          </p:cNvPr>
          <p:cNvPicPr>
            <a:picLocks noChangeAspect="1"/>
          </p:cNvPicPr>
          <p:nvPr/>
        </p:nvPicPr>
        <p:blipFill rotWithShape="1">
          <a:blip r:embed="rId5"/>
          <a:srcRect b="68593"/>
          <a:stretch/>
        </p:blipFill>
        <p:spPr>
          <a:xfrm>
            <a:off x="103540" y="2987056"/>
            <a:ext cx="2990499" cy="1782635"/>
          </a:xfrm>
          <a:prstGeom prst="rect">
            <a:avLst/>
          </a:prstGeom>
        </p:spPr>
      </p:pic>
      <p:pic>
        <p:nvPicPr>
          <p:cNvPr id="8" name="Picture 4" descr="Related image">
            <a:extLst>
              <a:ext uri="{FF2B5EF4-FFF2-40B4-BE49-F238E27FC236}">
                <a16:creationId xmlns:a16="http://schemas.microsoft.com/office/drawing/2014/main" id="{CAF644AC-4F3F-7F4F-A5DF-FC7DCB120E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92" t="39685" r="2845" b="36991"/>
          <a:stretch/>
        </p:blipFill>
        <p:spPr bwMode="auto">
          <a:xfrm rot="5400000">
            <a:off x="5303378" y="1433010"/>
            <a:ext cx="1655814" cy="408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83A5989-BAD7-E045-B080-468D3A827821}"/>
              </a:ext>
            </a:extLst>
          </p:cNvPr>
          <p:cNvPicPr>
            <a:picLocks noChangeAspect="1"/>
          </p:cNvPicPr>
          <p:nvPr/>
        </p:nvPicPr>
        <p:blipFill rotWithShape="1">
          <a:blip r:embed="rId5"/>
          <a:srcRect t="34566" b="34876"/>
          <a:stretch/>
        </p:blipFill>
        <p:spPr>
          <a:xfrm>
            <a:off x="3083387" y="2999815"/>
            <a:ext cx="2999387" cy="1739610"/>
          </a:xfrm>
          <a:prstGeom prst="rect">
            <a:avLst/>
          </a:prstGeom>
        </p:spPr>
      </p:pic>
      <p:pic>
        <p:nvPicPr>
          <p:cNvPr id="10" name="Picture 9">
            <a:extLst>
              <a:ext uri="{FF2B5EF4-FFF2-40B4-BE49-F238E27FC236}">
                <a16:creationId xmlns:a16="http://schemas.microsoft.com/office/drawing/2014/main" id="{AFDA36FC-D0B2-F944-A878-AE457B3BFFE9}"/>
              </a:ext>
            </a:extLst>
          </p:cNvPr>
          <p:cNvPicPr>
            <a:picLocks noChangeAspect="1"/>
          </p:cNvPicPr>
          <p:nvPr/>
        </p:nvPicPr>
        <p:blipFill rotWithShape="1">
          <a:blip r:embed="rId5"/>
          <a:srcRect t="69698"/>
          <a:stretch/>
        </p:blipFill>
        <p:spPr>
          <a:xfrm>
            <a:off x="6020307" y="3024335"/>
            <a:ext cx="3020661" cy="1737286"/>
          </a:xfrm>
          <a:prstGeom prst="rect">
            <a:avLst/>
          </a:prstGeom>
        </p:spPr>
      </p:pic>
      <p:pic>
        <p:nvPicPr>
          <p:cNvPr id="13" name="Picture 12">
            <a:extLst>
              <a:ext uri="{FF2B5EF4-FFF2-40B4-BE49-F238E27FC236}">
                <a16:creationId xmlns:a16="http://schemas.microsoft.com/office/drawing/2014/main" id="{A5CA7D65-D1CA-6E49-9A30-97BD29471BB3}"/>
              </a:ext>
            </a:extLst>
          </p:cNvPr>
          <p:cNvPicPr>
            <a:picLocks noChangeAspect="1"/>
          </p:cNvPicPr>
          <p:nvPr/>
        </p:nvPicPr>
        <p:blipFill rotWithShape="1">
          <a:blip r:embed="rId4"/>
          <a:srcRect l="88299" b="17095"/>
          <a:stretch/>
        </p:blipFill>
        <p:spPr>
          <a:xfrm>
            <a:off x="5103845" y="703218"/>
            <a:ext cx="794318" cy="1811271"/>
          </a:xfrm>
          <a:prstGeom prst="rect">
            <a:avLst/>
          </a:prstGeom>
        </p:spPr>
      </p:pic>
      <p:sp>
        <p:nvSpPr>
          <p:cNvPr id="14" name="Down Arrow 13">
            <a:extLst>
              <a:ext uri="{FF2B5EF4-FFF2-40B4-BE49-F238E27FC236}">
                <a16:creationId xmlns:a16="http://schemas.microsoft.com/office/drawing/2014/main" id="{A7BAB27A-4B8C-E74F-87E0-1FAA90132FD0}"/>
              </a:ext>
            </a:extLst>
          </p:cNvPr>
          <p:cNvSpPr/>
          <p:nvPr/>
        </p:nvSpPr>
        <p:spPr>
          <a:xfrm>
            <a:off x="989045" y="3312367"/>
            <a:ext cx="205274" cy="347071"/>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669C3851-F44B-D84F-82E1-C3725D7E2727}"/>
              </a:ext>
            </a:extLst>
          </p:cNvPr>
          <p:cNvSpPr/>
          <p:nvPr/>
        </p:nvSpPr>
        <p:spPr>
          <a:xfrm>
            <a:off x="1427584" y="3303038"/>
            <a:ext cx="205274" cy="347071"/>
          </a:xfrm>
          <a:prstGeom prst="downArrow">
            <a:avLst/>
          </a:prstGeom>
          <a:solidFill>
            <a:srgbClr val="00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3D186E49-0FD9-8447-BC07-FB67D52935D3}"/>
              </a:ext>
            </a:extLst>
          </p:cNvPr>
          <p:cNvSpPr/>
          <p:nvPr/>
        </p:nvSpPr>
        <p:spPr>
          <a:xfrm>
            <a:off x="3558346" y="3321696"/>
            <a:ext cx="205274" cy="347071"/>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CD9C47E6-F35A-0F43-8C55-F745FE51338B}"/>
              </a:ext>
            </a:extLst>
          </p:cNvPr>
          <p:cNvSpPr/>
          <p:nvPr/>
        </p:nvSpPr>
        <p:spPr>
          <a:xfrm>
            <a:off x="3679644" y="3312367"/>
            <a:ext cx="205274" cy="347071"/>
          </a:xfrm>
          <a:prstGeom prst="downArrow">
            <a:avLst/>
          </a:prstGeom>
          <a:solidFill>
            <a:srgbClr val="00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B0A4B48B-5AE0-804F-B241-839AB5FDB43C}"/>
              </a:ext>
            </a:extLst>
          </p:cNvPr>
          <p:cNvSpPr/>
          <p:nvPr/>
        </p:nvSpPr>
        <p:spPr>
          <a:xfrm>
            <a:off x="6376307" y="3312367"/>
            <a:ext cx="205274" cy="347071"/>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BA1BE941-E9F2-C14F-82A4-9AC7037DE587}"/>
              </a:ext>
            </a:extLst>
          </p:cNvPr>
          <p:cNvSpPr/>
          <p:nvPr/>
        </p:nvSpPr>
        <p:spPr>
          <a:xfrm>
            <a:off x="6348316" y="3303038"/>
            <a:ext cx="205274" cy="347071"/>
          </a:xfrm>
          <a:prstGeom prst="downArrow">
            <a:avLst/>
          </a:prstGeom>
          <a:solidFill>
            <a:srgbClr val="00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5B827C2-6F25-9F44-8C44-219092B56775}"/>
              </a:ext>
            </a:extLst>
          </p:cNvPr>
          <p:cNvSpPr/>
          <p:nvPr/>
        </p:nvSpPr>
        <p:spPr>
          <a:xfrm>
            <a:off x="4478694" y="809305"/>
            <a:ext cx="634482" cy="580956"/>
          </a:xfrm>
          <a:prstGeom prst="rect">
            <a:avLst/>
          </a:prstGeom>
          <a:noFill/>
          <a:ln w="57150">
            <a:solidFill>
              <a:srgbClr val="00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145E168-CCCF-CF40-819F-9BB7A4F31A60}"/>
              </a:ext>
            </a:extLst>
          </p:cNvPr>
          <p:cNvSpPr/>
          <p:nvPr/>
        </p:nvSpPr>
        <p:spPr>
          <a:xfrm>
            <a:off x="5144278" y="803085"/>
            <a:ext cx="634482" cy="58095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96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P spid="20"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097" y="-76200"/>
            <a:ext cx="8947805" cy="5143500"/>
          </a:xfrm>
          <a:prstGeom prst="rect">
            <a:avLst/>
          </a:prstGeom>
        </p:spPr>
      </p:pic>
    </p:spTree>
    <p:extLst>
      <p:ext uri="{BB962C8B-B14F-4D97-AF65-F5344CB8AC3E}">
        <p14:creationId xmlns:p14="http://schemas.microsoft.com/office/powerpoint/2010/main" val="3803602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4" y="0"/>
            <a:ext cx="6135907" cy="5143500"/>
          </a:xfrm>
          <a:prstGeom prst="rect">
            <a:avLst/>
          </a:prstGeom>
        </p:spPr>
      </p:pic>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1445418"/>
            <a:ext cx="3003550" cy="2252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5450" y="698500"/>
            <a:ext cx="4254500"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76200" y="6350"/>
            <a:ext cx="1054100" cy="190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69850" y="1060450"/>
            <a:ext cx="1390650" cy="190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69850" y="1276350"/>
            <a:ext cx="609600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Freeform 7"/>
          <p:cNvSpPr/>
          <p:nvPr/>
        </p:nvSpPr>
        <p:spPr>
          <a:xfrm>
            <a:off x="57150" y="4368800"/>
            <a:ext cx="6076950" cy="431800"/>
          </a:xfrm>
          <a:custGeom>
            <a:avLst/>
            <a:gdLst>
              <a:gd name="connsiteX0" fmla="*/ 0 w 6076950"/>
              <a:gd name="connsiteY0" fmla="*/ 50800 h 431800"/>
              <a:gd name="connsiteX1" fmla="*/ 6076950 w 6076950"/>
              <a:gd name="connsiteY1" fmla="*/ 0 h 431800"/>
              <a:gd name="connsiteX2" fmla="*/ 6064250 w 6076950"/>
              <a:gd name="connsiteY2" fmla="*/ 234950 h 431800"/>
              <a:gd name="connsiteX3" fmla="*/ 1854200 w 6076950"/>
              <a:gd name="connsiteY3" fmla="*/ 247650 h 431800"/>
              <a:gd name="connsiteX4" fmla="*/ 1860550 w 6076950"/>
              <a:gd name="connsiteY4" fmla="*/ 431800 h 431800"/>
              <a:gd name="connsiteX5" fmla="*/ 0 w 6076950"/>
              <a:gd name="connsiteY5" fmla="*/ 419100 h 431800"/>
              <a:gd name="connsiteX6" fmla="*/ 0 w 6076950"/>
              <a:gd name="connsiteY6" fmla="*/ 50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950" h="431800">
                <a:moveTo>
                  <a:pt x="0" y="50800"/>
                </a:moveTo>
                <a:lnTo>
                  <a:pt x="6076950" y="0"/>
                </a:lnTo>
                <a:lnTo>
                  <a:pt x="6064250" y="234950"/>
                </a:lnTo>
                <a:lnTo>
                  <a:pt x="1854200" y="247650"/>
                </a:lnTo>
                <a:lnTo>
                  <a:pt x="1860550" y="431800"/>
                </a:lnTo>
                <a:lnTo>
                  <a:pt x="0" y="419100"/>
                </a:lnTo>
                <a:lnTo>
                  <a:pt x="0" y="508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3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80E7F-AC97-2447-AD2C-AA05E0CB9AF8}"/>
              </a:ext>
            </a:extLst>
          </p:cNvPr>
          <p:cNvPicPr>
            <a:picLocks noChangeAspect="1"/>
          </p:cNvPicPr>
          <p:nvPr/>
        </p:nvPicPr>
        <p:blipFill>
          <a:blip r:embed="rId3"/>
          <a:stretch>
            <a:fillRect/>
          </a:stretch>
        </p:blipFill>
        <p:spPr>
          <a:xfrm>
            <a:off x="837128" y="124057"/>
            <a:ext cx="7859802" cy="2461811"/>
          </a:xfrm>
          <a:prstGeom prst="rect">
            <a:avLst/>
          </a:prstGeom>
        </p:spPr>
      </p:pic>
      <p:sp>
        <p:nvSpPr>
          <p:cNvPr id="5" name="Rectangle 4">
            <a:extLst>
              <a:ext uri="{FF2B5EF4-FFF2-40B4-BE49-F238E27FC236}">
                <a16:creationId xmlns:a16="http://schemas.microsoft.com/office/drawing/2014/main" id="{B837DD84-2741-9F44-99F7-571854D1CBA5}"/>
              </a:ext>
            </a:extLst>
          </p:cNvPr>
          <p:cNvSpPr/>
          <p:nvPr/>
        </p:nvSpPr>
        <p:spPr>
          <a:xfrm>
            <a:off x="804930" y="2585869"/>
            <a:ext cx="7798159" cy="2139047"/>
          </a:xfrm>
          <a:prstGeom prst="rect">
            <a:avLst/>
          </a:prstGeom>
        </p:spPr>
        <p:txBody>
          <a:bodyPr wrap="square">
            <a:spAutoFit/>
          </a:bodyPr>
          <a:lstStyle/>
          <a:p>
            <a:pPr algn="ctr"/>
            <a:r>
              <a:rPr lang="en-GB" sz="1900" dirty="0">
                <a:latin typeface="Arial" panose="020B0604020202020204" pitchFamily="34" charset="0"/>
                <a:cs typeface="Arial" panose="020B0604020202020204" pitchFamily="34" charset="0"/>
              </a:rPr>
              <a:t>‘</a:t>
            </a:r>
            <a:r>
              <a:rPr lang="en-GB" sz="1900" i="1" dirty="0">
                <a:latin typeface="Arial" panose="020B0604020202020204" pitchFamily="34" charset="0"/>
                <a:cs typeface="Arial" panose="020B0604020202020204" pitchFamily="34" charset="0"/>
              </a:rPr>
              <a:t>People are told the only articles that count are the ones in journals with an IF over an arbitrary value…That’s true even at institutions that have signed DORA…</a:t>
            </a:r>
            <a:r>
              <a:rPr lang="en-GB" sz="1900" dirty="0">
                <a:latin typeface="Arial" panose="020B0604020202020204" pitchFamily="34" charset="0"/>
                <a:cs typeface="Arial" panose="020B0604020202020204" pitchFamily="34" charset="0"/>
              </a:rPr>
              <a:t>’</a:t>
            </a:r>
          </a:p>
          <a:p>
            <a:pPr algn="ctr"/>
            <a:endParaRPr lang="en-GB" sz="1900" dirty="0">
              <a:latin typeface="Arial" panose="020B0604020202020204" pitchFamily="34" charset="0"/>
              <a:cs typeface="Arial" panose="020B0604020202020204" pitchFamily="34" charset="0"/>
            </a:endParaRPr>
          </a:p>
          <a:p>
            <a:pPr algn="ctr"/>
            <a:r>
              <a:rPr lang="en-GB" sz="1900" dirty="0">
                <a:latin typeface="Arial" panose="020B0604020202020204" pitchFamily="34" charset="0"/>
                <a:cs typeface="Arial" panose="020B0604020202020204" pitchFamily="34" charset="0"/>
              </a:rPr>
              <a:t>‘</a:t>
            </a:r>
            <a:r>
              <a:rPr lang="en-GB" sz="1900" i="1" dirty="0">
                <a:latin typeface="Arial" panose="020B0604020202020204" pitchFamily="34" charset="0"/>
                <a:cs typeface="Arial" panose="020B0604020202020204" pitchFamily="34" charset="0"/>
              </a:rPr>
              <a:t>Most people agree the use of JIF as the sole tool to evaluate research is a bad thing…but no alternative has emerged…the activation energy to find something else is just too high</a:t>
            </a:r>
            <a:r>
              <a:rPr lang="en-GB" sz="1900" dirty="0">
                <a:latin typeface="Arial" panose="020B0604020202020204" pitchFamily="34" charset="0"/>
                <a:cs typeface="Arial" panose="020B0604020202020204" pitchFamily="34" charset="0"/>
              </a:rPr>
              <a:t>…’</a:t>
            </a:r>
          </a:p>
        </p:txBody>
      </p:sp>
      <p:pic>
        <p:nvPicPr>
          <p:cNvPr id="6" name="Picture 4" descr="Related image">
            <a:extLst>
              <a:ext uri="{FF2B5EF4-FFF2-40B4-BE49-F238E27FC236}">
                <a16:creationId xmlns:a16="http://schemas.microsoft.com/office/drawing/2014/main" id="{1655C882-931B-9049-96D2-D219B70277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2" t="39685" r="2845" b="36991"/>
          <a:stretch/>
        </p:blipFill>
        <p:spPr bwMode="auto">
          <a:xfrm>
            <a:off x="7373155" y="2069503"/>
            <a:ext cx="1229934" cy="3033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51A77D4-263E-994F-8770-ADE16025F2F5}"/>
              </a:ext>
            </a:extLst>
          </p:cNvPr>
          <p:cNvSpPr/>
          <p:nvPr/>
        </p:nvSpPr>
        <p:spPr>
          <a:xfrm rot="16200000">
            <a:off x="-1223493" y="3631343"/>
            <a:ext cx="2743200" cy="215444"/>
          </a:xfrm>
          <a:prstGeom prst="rect">
            <a:avLst/>
          </a:prstGeom>
        </p:spPr>
        <p:txBody>
          <a:bodyPr wrap="square">
            <a:spAutoFit/>
          </a:bodyPr>
          <a:lstStyle/>
          <a:p>
            <a:r>
              <a:rPr lang="en-US" sz="800" i="1" dirty="0">
                <a:solidFill>
                  <a:schemeClr val="bg1">
                    <a:lumMod val="75000"/>
                  </a:schemeClr>
                </a:solidFill>
                <a:latin typeface="Arial" panose="020B0604020202020204" pitchFamily="34" charset="0"/>
                <a:cs typeface="Arial" panose="020B0604020202020204" pitchFamily="34" charset="0"/>
              </a:rPr>
              <a:t>https://</a:t>
            </a:r>
            <a:r>
              <a:rPr lang="en-US" sz="800" i="1" dirty="0" err="1">
                <a:solidFill>
                  <a:schemeClr val="bg1">
                    <a:lumMod val="75000"/>
                  </a:schemeClr>
                </a:solidFill>
                <a:latin typeface="Arial" panose="020B0604020202020204" pitchFamily="34" charset="0"/>
                <a:cs typeface="Arial" panose="020B0604020202020204" pitchFamily="34" charset="0"/>
              </a:rPr>
              <a:t>www.nature.com</a:t>
            </a:r>
            <a:r>
              <a:rPr lang="en-US" sz="800" i="1" dirty="0">
                <a:solidFill>
                  <a:schemeClr val="bg1">
                    <a:lumMod val="75000"/>
                  </a:schemeClr>
                </a:solidFill>
                <a:latin typeface="Arial" panose="020B0604020202020204" pitchFamily="34" charset="0"/>
                <a:cs typeface="Arial" panose="020B0604020202020204" pitchFamily="34" charset="0"/>
              </a:rPr>
              <a:t>/articles/d41586-018-05467-5</a:t>
            </a:r>
          </a:p>
        </p:txBody>
      </p:sp>
    </p:spTree>
    <p:extLst>
      <p:ext uri="{BB962C8B-B14F-4D97-AF65-F5344CB8AC3E}">
        <p14:creationId xmlns:p14="http://schemas.microsoft.com/office/powerpoint/2010/main" val="11192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calculation of h-in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4" y="66675"/>
            <a:ext cx="895846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69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h index bullsh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459" y="872731"/>
            <a:ext cx="4152901" cy="43288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google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187" y="84773"/>
            <a:ext cx="1795145" cy="68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77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46200" y="0"/>
            <a:ext cx="6429375" cy="5143500"/>
          </a:xfrm>
          <a:prstGeom prst="rect">
            <a:avLst/>
          </a:prstGeom>
        </p:spPr>
      </p:pic>
    </p:spTree>
    <p:extLst>
      <p:ext uri="{BB962C8B-B14F-4D97-AF65-F5344CB8AC3E}">
        <p14:creationId xmlns:p14="http://schemas.microsoft.com/office/powerpoint/2010/main" val="1148985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1578" y="0"/>
            <a:ext cx="8080843" cy="5143500"/>
          </a:xfrm>
          <a:prstGeom prst="rect">
            <a:avLst/>
          </a:prstGeom>
        </p:spPr>
      </p:pic>
      <p:sp>
        <p:nvSpPr>
          <p:cNvPr id="3" name="Rectangle 2"/>
          <p:cNvSpPr/>
          <p:nvPr/>
        </p:nvSpPr>
        <p:spPr>
          <a:xfrm rot="16200000">
            <a:off x="-1828800" y="2743885"/>
            <a:ext cx="4572000" cy="215444"/>
          </a:xfrm>
          <a:prstGeom prst="rect">
            <a:avLst/>
          </a:prstGeom>
        </p:spPr>
        <p:txBody>
          <a:bodyPr>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https://harzing.com/download/ahss_morn_comp.pdf</a:t>
            </a:r>
          </a:p>
        </p:txBody>
      </p:sp>
    </p:spTree>
    <p:extLst>
      <p:ext uri="{BB962C8B-B14F-4D97-AF65-F5344CB8AC3E}">
        <p14:creationId xmlns:p14="http://schemas.microsoft.com/office/powerpoint/2010/main" val="55216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citation men vs women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799" y="914400"/>
            <a:ext cx="6823905" cy="4078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0900" y="55086"/>
            <a:ext cx="7493000" cy="923330"/>
          </a:xfrm>
          <a:prstGeom prst="rect">
            <a:avLst/>
          </a:prstGeom>
        </p:spPr>
        <p:txBody>
          <a:bodyPr wrap="square">
            <a:spAutoFit/>
          </a:bodyPr>
          <a:lstStyle/>
          <a:p>
            <a:pPr algn="ctr"/>
            <a:r>
              <a:rPr lang="en-GB" dirty="0">
                <a:solidFill>
                  <a:srgbClr val="111111"/>
                </a:solidFill>
                <a:latin typeface="Roboto"/>
              </a:rPr>
              <a:t>Mean number of men's and women's self-citations per authorship across major fields (based on author-to-author self-citations in JSTOR 1779-2011)</a:t>
            </a:r>
            <a:endParaRPr lang="en-GB" b="0" i="0" dirty="0">
              <a:solidFill>
                <a:srgbClr val="111111"/>
              </a:solidFill>
              <a:effectLst/>
              <a:latin typeface="Roboto"/>
            </a:endParaRPr>
          </a:p>
        </p:txBody>
      </p:sp>
      <p:sp>
        <p:nvSpPr>
          <p:cNvPr id="3" name="Rectangle 2"/>
          <p:cNvSpPr/>
          <p:nvPr/>
        </p:nvSpPr>
        <p:spPr>
          <a:xfrm rot="16200000">
            <a:off x="-2032000" y="2695486"/>
            <a:ext cx="4572000" cy="338554"/>
          </a:xfrm>
          <a:prstGeom prst="rect">
            <a:avLst/>
          </a:prstGeom>
        </p:spPr>
        <p:txBody>
          <a:bodyPr>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https://www.researchgate.net/publication/304803045_Men_Set_Their_Own_Cites_High_Gender_and_Self-citation_across_Fields_and_over_Time</a:t>
            </a:r>
          </a:p>
        </p:txBody>
      </p:sp>
    </p:spTree>
    <p:extLst>
      <p:ext uri="{BB962C8B-B14F-4D97-AF65-F5344CB8AC3E}">
        <p14:creationId xmlns:p14="http://schemas.microsoft.com/office/powerpoint/2010/main" val="410398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27724"/>
            <a:ext cx="9144000" cy="4288051"/>
          </a:xfrm>
          <a:prstGeom prst="rect">
            <a:avLst/>
          </a:prstGeom>
        </p:spPr>
      </p:pic>
      <p:sp>
        <p:nvSpPr>
          <p:cNvPr id="3" name="Rectangle 2"/>
          <p:cNvSpPr/>
          <p:nvPr/>
        </p:nvSpPr>
        <p:spPr>
          <a:xfrm>
            <a:off x="25400" y="4763185"/>
            <a:ext cx="4572000" cy="215444"/>
          </a:xfrm>
          <a:prstGeom prst="rect">
            <a:avLst/>
          </a:prstGeom>
        </p:spPr>
        <p:txBody>
          <a:bodyPr>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 </a:t>
            </a:r>
            <a:r>
              <a:rPr lang="en-GB" sz="800" i="1" dirty="0" err="1">
                <a:solidFill>
                  <a:schemeClr val="bg1">
                    <a:lumMod val="75000"/>
                  </a:schemeClr>
                </a:solidFill>
                <a:latin typeface="Arial" panose="020B0604020202020204" pitchFamily="34" charset="0"/>
                <a:cs typeface="Arial" panose="020B0604020202020204" pitchFamily="34" charset="0"/>
              </a:rPr>
              <a:t>Malesios</a:t>
            </a:r>
            <a:r>
              <a:rPr lang="en-GB" sz="800" i="1" dirty="0">
                <a:solidFill>
                  <a:schemeClr val="bg1">
                    <a:lumMod val="75000"/>
                  </a:schemeClr>
                </a:solidFill>
                <a:latin typeface="Arial" panose="020B0604020202020204" pitchFamily="34" charset="0"/>
                <a:cs typeface="Arial" panose="020B0604020202020204" pitchFamily="34" charset="0"/>
              </a:rPr>
              <a:t> &amp; </a:t>
            </a:r>
            <a:r>
              <a:rPr lang="en-GB" sz="800" i="1" dirty="0" err="1">
                <a:solidFill>
                  <a:schemeClr val="bg1">
                    <a:lumMod val="75000"/>
                  </a:schemeClr>
                </a:solidFill>
                <a:latin typeface="Arial" panose="020B0604020202020204" pitchFamily="34" charset="0"/>
                <a:cs typeface="Arial" panose="020B0604020202020204" pitchFamily="34" charset="0"/>
              </a:rPr>
              <a:t>Psarakis</a:t>
            </a:r>
            <a:r>
              <a:rPr lang="en-GB" sz="800" i="1" dirty="0">
                <a:solidFill>
                  <a:schemeClr val="bg1">
                    <a:lumMod val="75000"/>
                  </a:schemeClr>
                </a:solidFill>
                <a:latin typeface="Arial" panose="020B0604020202020204" pitchFamily="34" charset="0"/>
                <a:cs typeface="Arial" panose="020B0604020202020204" pitchFamily="34" charset="0"/>
              </a:rPr>
              <a:t> (https://arxiv.org/ftp/arxiv/papers/1708/1708.07893.pdf)</a:t>
            </a:r>
          </a:p>
        </p:txBody>
      </p:sp>
      <p:sp>
        <p:nvSpPr>
          <p:cNvPr id="4" name="TextBox 3">
            <a:extLst>
              <a:ext uri="{FF2B5EF4-FFF2-40B4-BE49-F238E27FC236}">
                <a16:creationId xmlns:a16="http://schemas.microsoft.com/office/drawing/2014/main" id="{53C72E7D-46B8-3D42-B5D0-1FEE55EFBED5}"/>
              </a:ext>
            </a:extLst>
          </p:cNvPr>
          <p:cNvSpPr txBox="1"/>
          <p:nvPr/>
        </p:nvSpPr>
        <p:spPr>
          <a:xfrm>
            <a:off x="538480" y="193040"/>
            <a:ext cx="1685077"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Mean H-index</a:t>
            </a:r>
          </a:p>
        </p:txBody>
      </p:sp>
    </p:spTree>
    <p:extLst>
      <p:ext uri="{BB962C8B-B14F-4D97-AF65-F5344CB8AC3E}">
        <p14:creationId xmlns:p14="http://schemas.microsoft.com/office/powerpoint/2010/main" val="3361238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98444"/>
            <a:ext cx="8229600" cy="646490"/>
          </a:xfrm>
        </p:spPr>
        <p:txBody>
          <a:bodyPr>
            <a:normAutofit fontScale="90000"/>
          </a:bodyPr>
          <a:lstStyle/>
          <a:p>
            <a:r>
              <a:rPr lang="en-GB" b="1" dirty="0"/>
              <a:t>Who Am I?</a:t>
            </a:r>
          </a:p>
        </p:txBody>
      </p:sp>
      <p:sp>
        <p:nvSpPr>
          <p:cNvPr id="3" name="Content Placeholder 2"/>
          <p:cNvSpPr>
            <a:spLocks noGrp="1"/>
          </p:cNvSpPr>
          <p:nvPr>
            <p:ph idx="1"/>
          </p:nvPr>
        </p:nvSpPr>
        <p:spPr>
          <a:xfrm>
            <a:off x="304628" y="875030"/>
            <a:ext cx="5689772" cy="2518409"/>
          </a:xfrm>
        </p:spPr>
        <p:txBody>
          <a:bodyPr>
            <a:normAutofit fontScale="85000" lnSpcReduction="10000"/>
          </a:bodyPr>
          <a:lstStyle/>
          <a:p>
            <a:pPr marL="182563" indent="-182563"/>
            <a:r>
              <a:rPr lang="en-GB" dirty="0"/>
              <a:t>1998 </a:t>
            </a:r>
            <a:r>
              <a:rPr lang="mr-IN" dirty="0"/>
              <a:t>–</a:t>
            </a:r>
            <a:r>
              <a:rPr lang="en-GB" dirty="0"/>
              <a:t> BSc Geology (Manchester)</a:t>
            </a:r>
          </a:p>
          <a:p>
            <a:pPr marL="182563" indent="-182563"/>
            <a:r>
              <a:rPr lang="en-GB" dirty="0"/>
              <a:t>2002 </a:t>
            </a:r>
            <a:r>
              <a:rPr lang="mr-IN" dirty="0"/>
              <a:t>–</a:t>
            </a:r>
            <a:r>
              <a:rPr lang="en-GB" dirty="0"/>
              <a:t> PhD (Manchester)</a:t>
            </a:r>
          </a:p>
          <a:p>
            <a:pPr marL="182563" indent="-182563"/>
            <a:r>
              <a:rPr lang="en-GB" dirty="0"/>
              <a:t>2002-2004 </a:t>
            </a:r>
            <a:r>
              <a:rPr lang="mr-IN" dirty="0"/>
              <a:t>–</a:t>
            </a:r>
            <a:r>
              <a:rPr lang="en-GB" dirty="0"/>
              <a:t> Statoil, Norway</a:t>
            </a:r>
          </a:p>
          <a:p>
            <a:pPr marL="182563" indent="-182563"/>
            <a:r>
              <a:rPr lang="en-GB" dirty="0"/>
              <a:t>2004-2021 </a:t>
            </a:r>
            <a:r>
              <a:rPr lang="mr-IN" dirty="0"/>
              <a:t>–</a:t>
            </a:r>
            <a:r>
              <a:rPr lang="en-GB" dirty="0"/>
              <a:t> Imperial College</a:t>
            </a:r>
          </a:p>
          <a:p>
            <a:pPr marL="182563" indent="-182563"/>
            <a:r>
              <a:rPr lang="en-GB" dirty="0"/>
              <a:t>2021-date - Manchester</a:t>
            </a:r>
          </a:p>
        </p:txBody>
      </p:sp>
      <p:pic>
        <p:nvPicPr>
          <p:cNvPr id="4" name="Picture 3" descr="A person and a bear&#10;&#10;Description automatically generated with low confidence"/>
          <p:cNvPicPr>
            <a:picLocks noChangeAspect="1"/>
          </p:cNvPicPr>
          <p:nvPr/>
        </p:nvPicPr>
        <p:blipFill rotWithShape="1">
          <a:blip r:embed="rId2"/>
          <a:srcRect l="4100" t="5997"/>
          <a:stretch/>
        </p:blipFill>
        <p:spPr>
          <a:xfrm>
            <a:off x="6004560" y="96843"/>
            <a:ext cx="3039606" cy="2475459"/>
          </a:xfrm>
          <a:prstGeom prst="rect">
            <a:avLst/>
          </a:prstGeom>
        </p:spPr>
      </p:pic>
      <p:grpSp>
        <p:nvGrpSpPr>
          <p:cNvPr id="21" name="Group 20"/>
          <p:cNvGrpSpPr/>
          <p:nvPr/>
        </p:nvGrpSpPr>
        <p:grpSpPr>
          <a:xfrm>
            <a:off x="4998072" y="2837315"/>
            <a:ext cx="1258200" cy="2186523"/>
            <a:chOff x="1376787" y="2959235"/>
            <a:chExt cx="1258200" cy="2186523"/>
          </a:xfrm>
        </p:grpSpPr>
        <p:pic>
          <p:nvPicPr>
            <p:cNvPr id="5" name="Picture 4"/>
            <p:cNvPicPr>
              <a:picLocks noChangeAspect="1"/>
            </p:cNvPicPr>
            <p:nvPr/>
          </p:nvPicPr>
          <p:blipFill rotWithShape="1">
            <a:blip r:embed="rId3"/>
            <a:srcRect l="11037" r="15158"/>
            <a:stretch/>
          </p:blipFill>
          <p:spPr>
            <a:xfrm>
              <a:off x="1376787" y="2959235"/>
              <a:ext cx="1258200" cy="2097518"/>
            </a:xfrm>
            <a:prstGeom prst="rect">
              <a:avLst/>
            </a:prstGeom>
          </p:spPr>
        </p:pic>
        <p:sp>
          <p:nvSpPr>
            <p:cNvPr id="14" name="TextBox 13"/>
            <p:cNvSpPr txBox="1"/>
            <p:nvPr/>
          </p:nvSpPr>
          <p:spPr>
            <a:xfrm>
              <a:off x="1625431" y="4807204"/>
              <a:ext cx="686406" cy="338554"/>
            </a:xfrm>
            <a:prstGeom prst="rect">
              <a:avLst/>
            </a:prstGeom>
            <a:noFill/>
          </p:spPr>
          <p:txBody>
            <a:bodyPr wrap="none" rtlCol="0">
              <a:spAutoFit/>
            </a:bodyPr>
            <a:lstStyle/>
            <a:p>
              <a:r>
                <a:rPr lang="en-GB" sz="1600" dirty="0">
                  <a:latin typeface="Arial"/>
                  <a:cs typeface="Arial"/>
                </a:rPr>
                <a:t>c.200</a:t>
              </a:r>
            </a:p>
          </p:txBody>
        </p:sp>
      </p:grpSp>
      <p:grpSp>
        <p:nvGrpSpPr>
          <p:cNvPr id="22" name="Group 21"/>
          <p:cNvGrpSpPr/>
          <p:nvPr/>
        </p:nvGrpSpPr>
        <p:grpSpPr>
          <a:xfrm>
            <a:off x="6256272" y="2837315"/>
            <a:ext cx="1475196" cy="2186523"/>
            <a:chOff x="2634987" y="2959235"/>
            <a:chExt cx="1475196" cy="2186523"/>
          </a:xfrm>
        </p:grpSpPr>
        <p:pic>
          <p:nvPicPr>
            <p:cNvPr id="7" name="Picture 6" descr="A sign on a rocky hill&#10;&#10;Description automatically generated with low confidence"/>
            <p:cNvPicPr>
              <a:picLocks noChangeAspect="1"/>
            </p:cNvPicPr>
            <p:nvPr/>
          </p:nvPicPr>
          <p:blipFill>
            <a:blip r:embed="rId4"/>
            <a:stretch>
              <a:fillRect/>
            </a:stretch>
          </p:blipFill>
          <p:spPr>
            <a:xfrm>
              <a:off x="2634987" y="2959235"/>
              <a:ext cx="1475196" cy="1907920"/>
            </a:xfrm>
            <a:prstGeom prst="rect">
              <a:avLst/>
            </a:prstGeom>
          </p:spPr>
        </p:pic>
        <p:sp>
          <p:nvSpPr>
            <p:cNvPr id="16" name="TextBox 15"/>
            <p:cNvSpPr txBox="1"/>
            <p:nvPr/>
          </p:nvSpPr>
          <p:spPr>
            <a:xfrm>
              <a:off x="3227526" y="4807204"/>
              <a:ext cx="298780" cy="338554"/>
            </a:xfrm>
            <a:prstGeom prst="rect">
              <a:avLst/>
            </a:prstGeom>
            <a:noFill/>
          </p:spPr>
          <p:txBody>
            <a:bodyPr wrap="none" rtlCol="0">
              <a:spAutoFit/>
            </a:bodyPr>
            <a:lstStyle/>
            <a:p>
              <a:r>
                <a:rPr lang="en-GB" sz="1600" dirty="0">
                  <a:latin typeface="Arial"/>
                  <a:cs typeface="Arial"/>
                </a:rPr>
                <a:t>6</a:t>
              </a:r>
            </a:p>
          </p:txBody>
        </p:sp>
      </p:grpSp>
      <p:pic>
        <p:nvPicPr>
          <p:cNvPr id="17" name="Picture 2" descr="Ãhnliches Foto">
            <a:extLst>
              <a:ext uri="{FF2B5EF4-FFF2-40B4-BE49-F238E27FC236}">
                <a16:creationId xmlns:a16="http://schemas.microsoft.com/office/drawing/2014/main" id="{8C09230C-67BF-324E-A83C-61BD83C190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07" t="6761" r="13036" b="7524"/>
          <a:stretch/>
        </p:blipFill>
        <p:spPr bwMode="auto">
          <a:xfrm>
            <a:off x="7805668" y="2986313"/>
            <a:ext cx="1268840" cy="15348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578EEF8-5DBF-B04F-9A1E-5CB580A5D532}"/>
              </a:ext>
            </a:extLst>
          </p:cNvPr>
          <p:cNvSpPr txBox="1"/>
          <p:nvPr/>
        </p:nvSpPr>
        <p:spPr>
          <a:xfrm>
            <a:off x="8261051" y="4675124"/>
            <a:ext cx="298780" cy="338554"/>
          </a:xfrm>
          <a:prstGeom prst="rect">
            <a:avLst/>
          </a:prstGeom>
          <a:noFill/>
        </p:spPr>
        <p:txBody>
          <a:bodyPr wrap="none" rtlCol="0">
            <a:spAutoFit/>
          </a:bodyPr>
          <a:lstStyle/>
          <a:p>
            <a:r>
              <a:rPr lang="en-GB" sz="1600" dirty="0">
                <a:latin typeface="Arial"/>
                <a:cs typeface="Arial"/>
              </a:rPr>
              <a:t>1</a:t>
            </a:r>
          </a:p>
        </p:txBody>
      </p:sp>
    </p:spTree>
    <p:extLst>
      <p:ext uri="{BB962C8B-B14F-4D97-AF65-F5344CB8AC3E}">
        <p14:creationId xmlns:p14="http://schemas.microsoft.com/office/powerpoint/2010/main" val="2902547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h-index correlation with 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096963"/>
            <a:ext cx="8548046" cy="29416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100" y="4091285"/>
            <a:ext cx="4572000" cy="215444"/>
          </a:xfrm>
          <a:prstGeom prst="rect">
            <a:avLst/>
          </a:prstGeom>
        </p:spPr>
        <p:txBody>
          <a:bodyPr>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http://www.ajandrology.com/viewimage.asp?img=AsianJAndrol_2016_18_2_296_171582_t7.jpg</a:t>
            </a:r>
          </a:p>
        </p:txBody>
      </p:sp>
    </p:spTree>
    <p:extLst>
      <p:ext uri="{BB962C8B-B14F-4D97-AF65-F5344CB8AC3E}">
        <p14:creationId xmlns:p14="http://schemas.microsoft.com/office/powerpoint/2010/main" val="3719651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46355"/>
            <a:ext cx="38100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415" y="53975"/>
            <a:ext cx="38100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4" y="2425700"/>
            <a:ext cx="3791585" cy="27015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1474224" y="2723497"/>
            <a:ext cx="4062235" cy="215444"/>
          </a:xfrm>
          <a:prstGeom prst="rect">
            <a:avLst/>
          </a:prstGeom>
        </p:spPr>
        <p:txBody>
          <a:bodyPr wrap="square">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https://www.cartoonstock.com/directory/b/bibliographer.asp</a:t>
            </a:r>
          </a:p>
        </p:txBody>
      </p:sp>
      <p:pic>
        <p:nvPicPr>
          <p:cNvPr id="9224" name="Picture 8" descr="Image result for cite my pa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275" y="2625143"/>
            <a:ext cx="3783965" cy="24379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5400000">
            <a:off x="7178902" y="3771725"/>
            <a:ext cx="2665275" cy="215444"/>
          </a:xfrm>
          <a:prstGeom prst="rect">
            <a:avLst/>
          </a:prstGeom>
        </p:spPr>
        <p:txBody>
          <a:bodyPr wrap="square">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http://www.flickr.com/photos/pierrepo33/8090451693</a:t>
            </a:r>
          </a:p>
        </p:txBody>
      </p:sp>
    </p:spTree>
    <p:extLst>
      <p:ext uri="{BB962C8B-B14F-4D97-AF65-F5344CB8AC3E}">
        <p14:creationId xmlns:p14="http://schemas.microsoft.com/office/powerpoint/2010/main" val="114647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h-index correlation with 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13875"/>
            <a:ext cx="5257800" cy="48807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317500" y="2680385"/>
            <a:ext cx="4572000" cy="215444"/>
          </a:xfrm>
          <a:prstGeom prst="rect">
            <a:avLst/>
          </a:prstGeom>
        </p:spPr>
        <p:txBody>
          <a:bodyPr>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https://blogs.plos.org/biologue/2012/10/19/why-i-love-the-h-index/</a:t>
            </a:r>
          </a:p>
        </p:txBody>
      </p:sp>
    </p:spTree>
    <p:extLst>
      <p:ext uri="{BB962C8B-B14F-4D97-AF65-F5344CB8AC3E}">
        <p14:creationId xmlns:p14="http://schemas.microsoft.com/office/powerpoint/2010/main" val="3486978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offi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17624" y="91440"/>
            <a:ext cx="6607175" cy="4955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6200000">
            <a:off x="-1082040" y="2719685"/>
            <a:ext cx="4572000" cy="215444"/>
          </a:xfrm>
          <a:prstGeom prst="rect">
            <a:avLst/>
          </a:prstGeom>
        </p:spPr>
        <p:txBody>
          <a:bodyPr>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https://www.buzzfeed.com/aliciabarron/six-flags-challenges-you-to-stay-in-a-coffin-for-30-hours</a:t>
            </a:r>
          </a:p>
        </p:txBody>
      </p:sp>
      <p:grpSp>
        <p:nvGrpSpPr>
          <p:cNvPr id="7" name="Group 6"/>
          <p:cNvGrpSpPr/>
          <p:nvPr/>
        </p:nvGrpSpPr>
        <p:grpSpPr>
          <a:xfrm>
            <a:off x="8282940" y="3992880"/>
            <a:ext cx="518091" cy="1187351"/>
            <a:chOff x="8282940" y="3992880"/>
            <a:chExt cx="518091" cy="1187351"/>
          </a:xfrm>
        </p:grpSpPr>
        <p:sp>
          <p:nvSpPr>
            <p:cNvPr id="5" name="TextBox 4"/>
            <p:cNvSpPr txBox="1"/>
            <p:nvPr/>
          </p:nvSpPr>
          <p:spPr>
            <a:xfrm>
              <a:off x="8282940" y="4533900"/>
              <a:ext cx="518091"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H</a:t>
              </a:r>
            </a:p>
          </p:txBody>
        </p:sp>
        <p:sp>
          <p:nvSpPr>
            <p:cNvPr id="6" name="Down Arrow 5"/>
            <p:cNvSpPr/>
            <p:nvPr/>
          </p:nvSpPr>
          <p:spPr>
            <a:xfrm rot="10800000">
              <a:off x="8427720" y="3992880"/>
              <a:ext cx="213360" cy="609600"/>
            </a:xfrm>
            <a:prstGeom prst="down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9636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1" fill="hold" nodeType="clickEffect">
                                  <p:stCondLst>
                                    <p:cond delay="0"/>
                                  </p:stCondLst>
                                  <p:childTnLst>
                                    <p:anim calcmode="lin" valueType="num">
                                      <p:cBhvr additive="base">
                                        <p:cTn id="11" dur="5000"/>
                                        <p:tgtEl>
                                          <p:spTgt spid="7"/>
                                        </p:tgtEl>
                                        <p:attrNameLst>
                                          <p:attrName>ppt_x</p:attrName>
                                        </p:attrNameLst>
                                      </p:cBhvr>
                                      <p:tavLst>
                                        <p:tav tm="0">
                                          <p:val>
                                            <p:strVal val="ppt_x"/>
                                          </p:val>
                                        </p:tav>
                                        <p:tav tm="100000">
                                          <p:val>
                                            <p:strVal val="ppt_x"/>
                                          </p:val>
                                        </p:tav>
                                      </p:tavLst>
                                    </p:anim>
                                    <p:anim calcmode="lin" valueType="num">
                                      <p:cBhvr additive="base">
                                        <p:cTn id="12" dur="5000"/>
                                        <p:tgtEl>
                                          <p:spTgt spid="7"/>
                                        </p:tgtEl>
                                        <p:attrNameLst>
                                          <p:attrName>ppt_y</p:attrName>
                                        </p:attrNameLst>
                                      </p:cBhvr>
                                      <p:tavLst>
                                        <p:tav tm="0">
                                          <p:val>
                                            <p:strVal val="ppt_y"/>
                                          </p:val>
                                        </p:tav>
                                        <p:tav tm="100000">
                                          <p:val>
                                            <p:strVal val="0-ppt_h/2"/>
                                          </p:val>
                                        </p:tav>
                                      </p:tavLst>
                                    </p:anim>
                                    <p:set>
                                      <p:cBhvr>
                                        <p:cTn id="13"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16768EA-393A-6746-A4A1-E6C6F2465808}"/>
              </a:ext>
            </a:extLst>
          </p:cNvPr>
          <p:cNvGraphicFramePr>
            <a:graphicFrameLocks/>
          </p:cNvGraphicFramePr>
          <p:nvPr/>
        </p:nvGraphicFramePr>
        <p:xfrm>
          <a:off x="395343" y="301092"/>
          <a:ext cx="8339698" cy="4058995"/>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F4EC8072-B440-1647-A357-F9F1D3820683}"/>
              </a:ext>
            </a:extLst>
          </p:cNvPr>
          <p:cNvGrpSpPr/>
          <p:nvPr/>
        </p:nvGrpSpPr>
        <p:grpSpPr>
          <a:xfrm>
            <a:off x="616999" y="522392"/>
            <a:ext cx="3010177" cy="1365002"/>
            <a:chOff x="616999" y="522392"/>
            <a:chExt cx="3010177" cy="1365002"/>
          </a:xfrm>
        </p:grpSpPr>
        <p:pic>
          <p:nvPicPr>
            <p:cNvPr id="5" name="Picture 4">
              <a:extLst>
                <a:ext uri="{FF2B5EF4-FFF2-40B4-BE49-F238E27FC236}">
                  <a16:creationId xmlns:a16="http://schemas.microsoft.com/office/drawing/2014/main" id="{72A47375-F0A3-5D4F-9001-BDCDA44EEEED}"/>
                </a:ext>
              </a:extLst>
            </p:cNvPr>
            <p:cNvPicPr>
              <a:picLocks noChangeAspect="1"/>
            </p:cNvPicPr>
            <p:nvPr/>
          </p:nvPicPr>
          <p:blipFill>
            <a:blip r:embed="rId4"/>
            <a:stretch>
              <a:fillRect/>
            </a:stretch>
          </p:blipFill>
          <p:spPr>
            <a:xfrm>
              <a:off x="1061896" y="664163"/>
              <a:ext cx="2565280" cy="1008473"/>
            </a:xfrm>
            <a:prstGeom prst="rect">
              <a:avLst/>
            </a:prstGeom>
            <a:ln>
              <a:solidFill>
                <a:schemeClr val="tx1"/>
              </a:solidFill>
            </a:ln>
          </p:spPr>
        </p:pic>
        <p:sp>
          <p:nvSpPr>
            <p:cNvPr id="13" name="TextBox 12">
              <a:extLst>
                <a:ext uri="{FF2B5EF4-FFF2-40B4-BE49-F238E27FC236}">
                  <a16:creationId xmlns:a16="http://schemas.microsoft.com/office/drawing/2014/main" id="{CF81197E-C298-7940-A243-777B71456141}"/>
                </a:ext>
              </a:extLst>
            </p:cNvPr>
            <p:cNvSpPr txBox="1"/>
            <p:nvPr/>
          </p:nvSpPr>
          <p:spPr>
            <a:xfrm>
              <a:off x="1333180" y="1671284"/>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2010/JIF= 2.622/citations=582</a:t>
              </a:r>
            </a:p>
          </p:txBody>
        </p:sp>
        <p:sp>
          <p:nvSpPr>
            <p:cNvPr id="15" name="Oval 14">
              <a:extLst>
                <a:ext uri="{FF2B5EF4-FFF2-40B4-BE49-F238E27FC236}">
                  <a16:creationId xmlns:a16="http://schemas.microsoft.com/office/drawing/2014/main" id="{607DC7A4-6B84-5E4E-80D6-9C05D02E78EE}"/>
                </a:ext>
              </a:extLst>
            </p:cNvPr>
            <p:cNvSpPr/>
            <p:nvPr/>
          </p:nvSpPr>
          <p:spPr>
            <a:xfrm>
              <a:off x="918830" y="522392"/>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C52B44BB-BA3F-D342-B624-591FFEBC19CB}"/>
                </a:ext>
              </a:extLst>
            </p:cNvPr>
            <p:cNvSpPr/>
            <p:nvPr/>
          </p:nvSpPr>
          <p:spPr>
            <a:xfrm>
              <a:off x="616999" y="990972"/>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1</a:t>
              </a:r>
            </a:p>
          </p:txBody>
        </p:sp>
      </p:grpSp>
      <p:grpSp>
        <p:nvGrpSpPr>
          <p:cNvPr id="11" name="Group 10">
            <a:extLst>
              <a:ext uri="{FF2B5EF4-FFF2-40B4-BE49-F238E27FC236}">
                <a16:creationId xmlns:a16="http://schemas.microsoft.com/office/drawing/2014/main" id="{60791D02-6FA9-1246-84A4-2BB1DE7CC345}"/>
              </a:ext>
            </a:extLst>
          </p:cNvPr>
          <p:cNvGrpSpPr/>
          <p:nvPr/>
        </p:nvGrpSpPr>
        <p:grpSpPr>
          <a:xfrm>
            <a:off x="682314" y="1893993"/>
            <a:ext cx="2552976" cy="1630073"/>
            <a:chOff x="682314" y="1893993"/>
            <a:chExt cx="2552976" cy="1630073"/>
          </a:xfrm>
        </p:grpSpPr>
        <p:pic>
          <p:nvPicPr>
            <p:cNvPr id="6" name="Picture 5">
              <a:extLst>
                <a:ext uri="{FF2B5EF4-FFF2-40B4-BE49-F238E27FC236}">
                  <a16:creationId xmlns:a16="http://schemas.microsoft.com/office/drawing/2014/main" id="{2536CE4A-92F8-624D-AD12-D53EFE12D208}"/>
                </a:ext>
              </a:extLst>
            </p:cNvPr>
            <p:cNvPicPr>
              <a:picLocks noChangeAspect="1"/>
            </p:cNvPicPr>
            <p:nvPr/>
          </p:nvPicPr>
          <p:blipFill>
            <a:blip r:embed="rId5"/>
            <a:stretch>
              <a:fillRect/>
            </a:stretch>
          </p:blipFill>
          <p:spPr>
            <a:xfrm>
              <a:off x="1111831" y="2052171"/>
              <a:ext cx="2123459" cy="1146730"/>
            </a:xfrm>
            <a:prstGeom prst="rect">
              <a:avLst/>
            </a:prstGeom>
            <a:ln>
              <a:solidFill>
                <a:schemeClr val="tx1"/>
              </a:solidFill>
            </a:ln>
          </p:spPr>
        </p:pic>
        <p:sp>
          <p:nvSpPr>
            <p:cNvPr id="17" name="Oval 16">
              <a:extLst>
                <a:ext uri="{FF2B5EF4-FFF2-40B4-BE49-F238E27FC236}">
                  <a16:creationId xmlns:a16="http://schemas.microsoft.com/office/drawing/2014/main" id="{5E1DD1C3-7CCA-F549-835A-0F346EF6285D}"/>
                </a:ext>
              </a:extLst>
            </p:cNvPr>
            <p:cNvSpPr/>
            <p:nvPr/>
          </p:nvSpPr>
          <p:spPr>
            <a:xfrm>
              <a:off x="682314" y="3266086"/>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id="{21DF12E0-01F1-C34A-A7A2-2FC371A47035}"/>
                </a:ext>
              </a:extLst>
            </p:cNvPr>
            <p:cNvSpPr/>
            <p:nvPr/>
          </p:nvSpPr>
          <p:spPr>
            <a:xfrm>
              <a:off x="962373" y="189399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0971E61F-E17F-2C4D-B5E5-46F40AE1900E}"/>
                </a:ext>
              </a:extLst>
            </p:cNvPr>
            <p:cNvSpPr txBox="1"/>
            <p:nvPr/>
          </p:nvSpPr>
          <p:spPr>
            <a:xfrm>
              <a:off x="1186224" y="3200728"/>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2003/JIF= 2.622/citations=113</a:t>
              </a:r>
            </a:p>
          </p:txBody>
        </p:sp>
      </p:grpSp>
      <p:grpSp>
        <p:nvGrpSpPr>
          <p:cNvPr id="12" name="Group 11">
            <a:extLst>
              <a:ext uri="{FF2B5EF4-FFF2-40B4-BE49-F238E27FC236}">
                <a16:creationId xmlns:a16="http://schemas.microsoft.com/office/drawing/2014/main" id="{666EC2DE-A3E9-7648-AC3A-7E0D3BEDBDF1}"/>
              </a:ext>
            </a:extLst>
          </p:cNvPr>
          <p:cNvGrpSpPr/>
          <p:nvPr/>
        </p:nvGrpSpPr>
        <p:grpSpPr>
          <a:xfrm>
            <a:off x="785728" y="527835"/>
            <a:ext cx="5282768" cy="3219388"/>
            <a:chOff x="785728" y="527835"/>
            <a:chExt cx="5282768" cy="3219388"/>
          </a:xfrm>
        </p:grpSpPr>
        <p:pic>
          <p:nvPicPr>
            <p:cNvPr id="7" name="Picture 6">
              <a:extLst>
                <a:ext uri="{FF2B5EF4-FFF2-40B4-BE49-F238E27FC236}">
                  <a16:creationId xmlns:a16="http://schemas.microsoft.com/office/drawing/2014/main" id="{9F2C91D9-6B52-1C4A-8EEE-6749880EAD98}"/>
                </a:ext>
              </a:extLst>
            </p:cNvPr>
            <p:cNvPicPr>
              <a:picLocks noChangeAspect="1"/>
            </p:cNvPicPr>
            <p:nvPr/>
          </p:nvPicPr>
          <p:blipFill>
            <a:blip r:embed="rId6"/>
            <a:stretch>
              <a:fillRect/>
            </a:stretch>
          </p:blipFill>
          <p:spPr>
            <a:xfrm>
              <a:off x="3742769" y="650139"/>
              <a:ext cx="2325727" cy="785672"/>
            </a:xfrm>
            <a:prstGeom prst="rect">
              <a:avLst/>
            </a:prstGeom>
            <a:ln>
              <a:solidFill>
                <a:schemeClr val="tx1"/>
              </a:solidFill>
            </a:ln>
          </p:spPr>
        </p:pic>
        <p:sp>
          <p:nvSpPr>
            <p:cNvPr id="21" name="Oval 20">
              <a:extLst>
                <a:ext uri="{FF2B5EF4-FFF2-40B4-BE49-F238E27FC236}">
                  <a16:creationId xmlns:a16="http://schemas.microsoft.com/office/drawing/2014/main" id="{B7EF8BA0-7EF7-B34A-9D72-FCC92F4DA616}"/>
                </a:ext>
              </a:extLst>
            </p:cNvPr>
            <p:cNvSpPr/>
            <p:nvPr/>
          </p:nvSpPr>
          <p:spPr>
            <a:xfrm>
              <a:off x="785728" y="348924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FBC77124-353A-8443-9FDA-68AAF2E66575}"/>
                </a:ext>
              </a:extLst>
            </p:cNvPr>
            <p:cNvSpPr/>
            <p:nvPr/>
          </p:nvSpPr>
          <p:spPr>
            <a:xfrm>
              <a:off x="3613044" y="527835"/>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3</a:t>
              </a:r>
            </a:p>
          </p:txBody>
        </p:sp>
        <p:sp>
          <p:nvSpPr>
            <p:cNvPr id="23" name="TextBox 22">
              <a:extLst>
                <a:ext uri="{FF2B5EF4-FFF2-40B4-BE49-F238E27FC236}">
                  <a16:creationId xmlns:a16="http://schemas.microsoft.com/office/drawing/2014/main" id="{8DABDA6A-443A-F741-8F6A-0E703827AB22}"/>
                </a:ext>
              </a:extLst>
            </p:cNvPr>
            <p:cNvSpPr txBox="1"/>
            <p:nvPr/>
          </p:nvSpPr>
          <p:spPr>
            <a:xfrm>
              <a:off x="3931728" y="1439547"/>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2015/JIF= 7.491/citations=80</a:t>
              </a:r>
            </a:p>
          </p:txBody>
        </p:sp>
      </p:grpSp>
      <p:grpSp>
        <p:nvGrpSpPr>
          <p:cNvPr id="14" name="Group 13">
            <a:extLst>
              <a:ext uri="{FF2B5EF4-FFF2-40B4-BE49-F238E27FC236}">
                <a16:creationId xmlns:a16="http://schemas.microsoft.com/office/drawing/2014/main" id="{E855BC8C-6BDD-DB4D-AD1C-D7C4AEB54BC7}"/>
              </a:ext>
            </a:extLst>
          </p:cNvPr>
          <p:cNvGrpSpPr/>
          <p:nvPr/>
        </p:nvGrpSpPr>
        <p:grpSpPr>
          <a:xfrm>
            <a:off x="964153" y="1714070"/>
            <a:ext cx="5201067" cy="2075363"/>
            <a:chOff x="964153" y="1714070"/>
            <a:chExt cx="5201067" cy="2075363"/>
          </a:xfrm>
        </p:grpSpPr>
        <p:pic>
          <p:nvPicPr>
            <p:cNvPr id="8" name="Picture 7">
              <a:extLst>
                <a:ext uri="{FF2B5EF4-FFF2-40B4-BE49-F238E27FC236}">
                  <a16:creationId xmlns:a16="http://schemas.microsoft.com/office/drawing/2014/main" id="{0D1CBCBA-594F-734A-B9D3-8195ADCD255E}"/>
                </a:ext>
              </a:extLst>
            </p:cNvPr>
            <p:cNvPicPr>
              <a:picLocks noChangeAspect="1"/>
            </p:cNvPicPr>
            <p:nvPr/>
          </p:nvPicPr>
          <p:blipFill>
            <a:blip r:embed="rId7"/>
            <a:stretch>
              <a:fillRect/>
            </a:stretch>
          </p:blipFill>
          <p:spPr>
            <a:xfrm>
              <a:off x="3493728" y="1837311"/>
              <a:ext cx="2671492" cy="870531"/>
            </a:xfrm>
            <a:prstGeom prst="rect">
              <a:avLst/>
            </a:prstGeom>
            <a:ln>
              <a:solidFill>
                <a:schemeClr val="tx1"/>
              </a:solidFill>
            </a:ln>
          </p:spPr>
        </p:pic>
        <p:sp>
          <p:nvSpPr>
            <p:cNvPr id="24" name="Oval 23">
              <a:extLst>
                <a:ext uri="{FF2B5EF4-FFF2-40B4-BE49-F238E27FC236}">
                  <a16:creationId xmlns:a16="http://schemas.microsoft.com/office/drawing/2014/main" id="{5EFC25EB-15B3-CF43-B842-8ADF931DE72D}"/>
                </a:ext>
              </a:extLst>
            </p:cNvPr>
            <p:cNvSpPr/>
            <p:nvPr/>
          </p:nvSpPr>
          <p:spPr>
            <a:xfrm>
              <a:off x="964153" y="353145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4</a:t>
              </a:r>
            </a:p>
          </p:txBody>
        </p:sp>
        <p:sp>
          <p:nvSpPr>
            <p:cNvPr id="25" name="Oval 24">
              <a:extLst>
                <a:ext uri="{FF2B5EF4-FFF2-40B4-BE49-F238E27FC236}">
                  <a16:creationId xmlns:a16="http://schemas.microsoft.com/office/drawing/2014/main" id="{0F42F44E-F8B6-1649-8F8F-D17A4AC4CF17}"/>
                </a:ext>
              </a:extLst>
            </p:cNvPr>
            <p:cNvSpPr/>
            <p:nvPr/>
          </p:nvSpPr>
          <p:spPr>
            <a:xfrm>
              <a:off x="3353223" y="1714070"/>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4</a:t>
              </a:r>
            </a:p>
          </p:txBody>
        </p:sp>
        <p:sp>
          <p:nvSpPr>
            <p:cNvPr id="26" name="TextBox 25">
              <a:extLst>
                <a:ext uri="{FF2B5EF4-FFF2-40B4-BE49-F238E27FC236}">
                  <a16:creationId xmlns:a16="http://schemas.microsoft.com/office/drawing/2014/main" id="{8617D972-C394-7A4B-958A-0B78B357140E}"/>
                </a:ext>
              </a:extLst>
            </p:cNvPr>
            <p:cNvSpPr txBox="1"/>
            <p:nvPr/>
          </p:nvSpPr>
          <p:spPr>
            <a:xfrm>
              <a:off x="3855848" y="2706452"/>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2002/JIF= 2.683/citations=70</a:t>
              </a:r>
            </a:p>
          </p:txBody>
        </p:sp>
      </p:grpSp>
      <p:grpSp>
        <p:nvGrpSpPr>
          <p:cNvPr id="18" name="Group 17">
            <a:extLst>
              <a:ext uri="{FF2B5EF4-FFF2-40B4-BE49-F238E27FC236}">
                <a16:creationId xmlns:a16="http://schemas.microsoft.com/office/drawing/2014/main" id="{44651978-C2F8-0D43-87CB-FDA4DFC39C18}"/>
              </a:ext>
            </a:extLst>
          </p:cNvPr>
          <p:cNvGrpSpPr/>
          <p:nvPr/>
        </p:nvGrpSpPr>
        <p:grpSpPr>
          <a:xfrm>
            <a:off x="1758810" y="2939610"/>
            <a:ext cx="4180107" cy="1002223"/>
            <a:chOff x="1758810" y="2939610"/>
            <a:chExt cx="4180107" cy="1002223"/>
          </a:xfrm>
        </p:grpSpPr>
        <p:pic>
          <p:nvPicPr>
            <p:cNvPr id="9" name="Picture 8">
              <a:extLst>
                <a:ext uri="{FF2B5EF4-FFF2-40B4-BE49-F238E27FC236}">
                  <a16:creationId xmlns:a16="http://schemas.microsoft.com/office/drawing/2014/main" id="{755F77F7-BBAF-2940-BC34-7CEFF50821E9}"/>
                </a:ext>
              </a:extLst>
            </p:cNvPr>
            <p:cNvPicPr>
              <a:picLocks noChangeAspect="1"/>
            </p:cNvPicPr>
            <p:nvPr/>
          </p:nvPicPr>
          <p:blipFill>
            <a:blip r:embed="rId8"/>
            <a:stretch>
              <a:fillRect/>
            </a:stretch>
          </p:blipFill>
          <p:spPr>
            <a:xfrm>
              <a:off x="3468253" y="3076976"/>
              <a:ext cx="2470664" cy="509394"/>
            </a:xfrm>
            <a:prstGeom prst="rect">
              <a:avLst/>
            </a:prstGeom>
            <a:ln>
              <a:solidFill>
                <a:schemeClr val="tx1"/>
              </a:solidFill>
            </a:ln>
          </p:spPr>
        </p:pic>
        <p:sp>
          <p:nvSpPr>
            <p:cNvPr id="27" name="TextBox 26">
              <a:extLst>
                <a:ext uri="{FF2B5EF4-FFF2-40B4-BE49-F238E27FC236}">
                  <a16:creationId xmlns:a16="http://schemas.microsoft.com/office/drawing/2014/main" id="{B53CE6E1-2C69-094D-95E4-C74C67252A10}"/>
                </a:ext>
              </a:extLst>
            </p:cNvPr>
            <p:cNvSpPr txBox="1"/>
            <p:nvPr/>
          </p:nvSpPr>
          <p:spPr>
            <a:xfrm>
              <a:off x="3709596" y="3592624"/>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2011/JIF= 5.073/citations=34</a:t>
              </a:r>
            </a:p>
          </p:txBody>
        </p:sp>
        <p:sp>
          <p:nvSpPr>
            <p:cNvPr id="28" name="Oval 27">
              <a:extLst>
                <a:ext uri="{FF2B5EF4-FFF2-40B4-BE49-F238E27FC236}">
                  <a16:creationId xmlns:a16="http://schemas.microsoft.com/office/drawing/2014/main" id="{91E24033-8575-DB4F-8849-F0A508FD34CF}"/>
                </a:ext>
              </a:extLst>
            </p:cNvPr>
            <p:cNvSpPr/>
            <p:nvPr/>
          </p:nvSpPr>
          <p:spPr>
            <a:xfrm>
              <a:off x="3343041" y="2939610"/>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5</a:t>
              </a:r>
            </a:p>
          </p:txBody>
        </p:sp>
        <p:sp>
          <p:nvSpPr>
            <p:cNvPr id="29" name="Oval 28">
              <a:extLst>
                <a:ext uri="{FF2B5EF4-FFF2-40B4-BE49-F238E27FC236}">
                  <a16:creationId xmlns:a16="http://schemas.microsoft.com/office/drawing/2014/main" id="{DEA2741F-CD0D-534C-ADDC-FA2F05BBBC7D}"/>
                </a:ext>
              </a:extLst>
            </p:cNvPr>
            <p:cNvSpPr/>
            <p:nvPr/>
          </p:nvSpPr>
          <p:spPr>
            <a:xfrm>
              <a:off x="1758810" y="368385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5</a:t>
              </a:r>
            </a:p>
          </p:txBody>
        </p:sp>
      </p:grpSp>
      <p:grpSp>
        <p:nvGrpSpPr>
          <p:cNvPr id="39" name="Group 38">
            <a:extLst>
              <a:ext uri="{FF2B5EF4-FFF2-40B4-BE49-F238E27FC236}">
                <a16:creationId xmlns:a16="http://schemas.microsoft.com/office/drawing/2014/main" id="{FAD82918-CE25-B144-BCCE-E59075FFF669}"/>
              </a:ext>
            </a:extLst>
          </p:cNvPr>
          <p:cNvGrpSpPr/>
          <p:nvPr/>
        </p:nvGrpSpPr>
        <p:grpSpPr>
          <a:xfrm>
            <a:off x="1981967" y="2684162"/>
            <a:ext cx="6668462" cy="1304554"/>
            <a:chOff x="1981967" y="2694553"/>
            <a:chExt cx="6668462" cy="1304554"/>
          </a:xfrm>
        </p:grpSpPr>
        <p:sp>
          <p:nvSpPr>
            <p:cNvPr id="30" name="Oval 29">
              <a:extLst>
                <a:ext uri="{FF2B5EF4-FFF2-40B4-BE49-F238E27FC236}">
                  <a16:creationId xmlns:a16="http://schemas.microsoft.com/office/drawing/2014/main" id="{3E7F89A1-D7D8-D84D-899D-FCE90582D460}"/>
                </a:ext>
              </a:extLst>
            </p:cNvPr>
            <p:cNvSpPr/>
            <p:nvPr/>
          </p:nvSpPr>
          <p:spPr>
            <a:xfrm>
              <a:off x="1981967" y="3700182"/>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6</a:t>
              </a:r>
            </a:p>
          </p:txBody>
        </p:sp>
        <p:pic>
          <p:nvPicPr>
            <p:cNvPr id="31" name="Picture 30">
              <a:extLst>
                <a:ext uri="{FF2B5EF4-FFF2-40B4-BE49-F238E27FC236}">
                  <a16:creationId xmlns:a16="http://schemas.microsoft.com/office/drawing/2014/main" id="{5CB7C80F-FA22-1047-B2A1-E25431266447}"/>
                </a:ext>
              </a:extLst>
            </p:cNvPr>
            <p:cNvPicPr>
              <a:picLocks noChangeAspect="1"/>
            </p:cNvPicPr>
            <p:nvPr/>
          </p:nvPicPr>
          <p:blipFill>
            <a:blip r:embed="rId9"/>
            <a:stretch>
              <a:fillRect/>
            </a:stretch>
          </p:blipFill>
          <p:spPr>
            <a:xfrm>
              <a:off x="6294094" y="2841466"/>
              <a:ext cx="2356335" cy="947393"/>
            </a:xfrm>
            <a:prstGeom prst="rect">
              <a:avLst/>
            </a:prstGeom>
            <a:ln>
              <a:solidFill>
                <a:schemeClr val="tx1"/>
              </a:solidFill>
            </a:ln>
          </p:spPr>
        </p:pic>
        <p:sp>
          <p:nvSpPr>
            <p:cNvPr id="32" name="TextBox 31">
              <a:extLst>
                <a:ext uri="{FF2B5EF4-FFF2-40B4-BE49-F238E27FC236}">
                  <a16:creationId xmlns:a16="http://schemas.microsoft.com/office/drawing/2014/main" id="{D5A23655-D069-344B-99AD-8B7ABE7F990F}"/>
                </a:ext>
              </a:extLst>
            </p:cNvPr>
            <p:cNvSpPr txBox="1"/>
            <p:nvPr/>
          </p:nvSpPr>
          <p:spPr>
            <a:xfrm>
              <a:off x="6471814" y="3782997"/>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2008/JIF= 3.281/citations=30</a:t>
              </a:r>
            </a:p>
          </p:txBody>
        </p:sp>
        <p:sp>
          <p:nvSpPr>
            <p:cNvPr id="33" name="Oval 32">
              <a:extLst>
                <a:ext uri="{FF2B5EF4-FFF2-40B4-BE49-F238E27FC236}">
                  <a16:creationId xmlns:a16="http://schemas.microsoft.com/office/drawing/2014/main" id="{F9D00EE9-F872-E749-B55A-983A215421F0}"/>
                </a:ext>
              </a:extLst>
            </p:cNvPr>
            <p:cNvSpPr/>
            <p:nvPr/>
          </p:nvSpPr>
          <p:spPr>
            <a:xfrm>
              <a:off x="6170574" y="269455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6</a:t>
              </a:r>
            </a:p>
          </p:txBody>
        </p:sp>
      </p:grpSp>
      <p:sp>
        <p:nvSpPr>
          <p:cNvPr id="34" name="TextBox 33">
            <a:extLst>
              <a:ext uri="{FF2B5EF4-FFF2-40B4-BE49-F238E27FC236}">
                <a16:creationId xmlns:a16="http://schemas.microsoft.com/office/drawing/2014/main" id="{1C978263-2218-A942-A6CA-573B18716DDE}"/>
              </a:ext>
            </a:extLst>
          </p:cNvPr>
          <p:cNvSpPr txBox="1"/>
          <p:nvPr/>
        </p:nvSpPr>
        <p:spPr>
          <a:xfrm>
            <a:off x="4087784" y="4262598"/>
            <a:ext cx="970137"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paper rank</a:t>
            </a:r>
          </a:p>
        </p:txBody>
      </p:sp>
      <p:sp>
        <p:nvSpPr>
          <p:cNvPr id="35" name="TextBox 34">
            <a:extLst>
              <a:ext uri="{FF2B5EF4-FFF2-40B4-BE49-F238E27FC236}">
                <a16:creationId xmlns:a16="http://schemas.microsoft.com/office/drawing/2014/main" id="{B238524E-173D-9542-86D2-B27CF9339072}"/>
              </a:ext>
            </a:extLst>
          </p:cNvPr>
          <p:cNvSpPr txBox="1"/>
          <p:nvPr/>
        </p:nvSpPr>
        <p:spPr>
          <a:xfrm rot="16200000">
            <a:off x="-506304" y="2259546"/>
            <a:ext cx="1614545"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number of citations</a:t>
            </a:r>
          </a:p>
        </p:txBody>
      </p:sp>
      <p:sp>
        <p:nvSpPr>
          <p:cNvPr id="36" name="Left-Right Arrow 35">
            <a:extLst>
              <a:ext uri="{FF2B5EF4-FFF2-40B4-BE49-F238E27FC236}">
                <a16:creationId xmlns:a16="http://schemas.microsoft.com/office/drawing/2014/main" id="{CD8673AC-4706-8A49-933D-B414DD489AC4}"/>
              </a:ext>
            </a:extLst>
          </p:cNvPr>
          <p:cNvSpPr/>
          <p:nvPr/>
        </p:nvSpPr>
        <p:spPr>
          <a:xfrm>
            <a:off x="629322" y="4302937"/>
            <a:ext cx="1589442" cy="161365"/>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748A7D7-7173-5F43-9D1D-C4F5F00D3074}"/>
              </a:ext>
            </a:extLst>
          </p:cNvPr>
          <p:cNvSpPr txBox="1"/>
          <p:nvPr/>
        </p:nvSpPr>
        <p:spPr>
          <a:xfrm>
            <a:off x="513708" y="4469881"/>
            <a:ext cx="1901483" cy="253916"/>
          </a:xfrm>
          <a:prstGeom prst="rect">
            <a:avLst/>
          </a:prstGeom>
          <a:noFill/>
        </p:spPr>
        <p:txBody>
          <a:bodyPr wrap="none" rtlCol="0">
            <a:spAutoFit/>
          </a:bodyPr>
          <a:lstStyle/>
          <a:p>
            <a:pPr algn="ctr"/>
            <a:r>
              <a:rPr lang="en-GB" sz="1050" dirty="0">
                <a:solidFill>
                  <a:srgbClr val="FF0000"/>
                </a:solidFill>
                <a:latin typeface="Arial" panose="020B0604020202020204" pitchFamily="34" charset="0"/>
                <a:cs typeface="Arial" panose="020B0604020202020204" pitchFamily="34" charset="0"/>
              </a:rPr>
              <a:t>H-index=31 (</a:t>
            </a:r>
            <a:r>
              <a:rPr lang="en-GB" sz="1050" dirty="0" err="1">
                <a:solidFill>
                  <a:srgbClr val="FF0000"/>
                </a:solidFill>
                <a:latin typeface="Arial" panose="020B0604020202020204" pitchFamily="34" charset="0"/>
                <a:cs typeface="Arial" panose="020B0604020202020204" pitchFamily="34" charset="0"/>
              </a:rPr>
              <a:t>GoogleScholar</a:t>
            </a:r>
            <a:r>
              <a:rPr lang="en-GB" sz="1050" dirty="0">
                <a:solidFill>
                  <a:srgbClr val="FF000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id="{1B55DBF6-AE90-9840-A25A-2614760B9216}"/>
              </a:ext>
            </a:extLst>
          </p:cNvPr>
          <p:cNvSpPr txBox="1"/>
          <p:nvPr/>
        </p:nvSpPr>
        <p:spPr>
          <a:xfrm>
            <a:off x="6245747" y="1072104"/>
            <a:ext cx="2898253" cy="1223412"/>
          </a:xfrm>
          <a:prstGeom prst="rect">
            <a:avLst/>
          </a:prstGeom>
          <a:noFill/>
        </p:spPr>
        <p:txBody>
          <a:bodyPr wrap="square" rtlCol="0">
            <a:spAutoFit/>
          </a:bodyPr>
          <a:lstStyle/>
          <a:p>
            <a:pPr marL="135731" indent="-135731" algn="just">
              <a:buFont typeface="+mj-lt"/>
              <a:buAutoNum type="arabicPeriod"/>
            </a:pPr>
            <a:r>
              <a:rPr lang="en-GB" sz="1050" dirty="0">
                <a:latin typeface="Arial" panose="020B0604020202020204" pitchFamily="34" charset="0"/>
                <a:cs typeface="Arial" panose="020B0604020202020204" pitchFamily="34" charset="0"/>
              </a:rPr>
              <a:t>post-conference review paper</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Case study paper written by PhD supervisor</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Review paper written by PhD student</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First-ever paper!</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First-ever paper in ‘high-impact’ journal</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Paper I am most proud of…*</a:t>
            </a:r>
            <a:r>
              <a:rPr lang="en-GB" sz="1050" b="1" dirty="0">
                <a:latin typeface="Arial" panose="020B0604020202020204" pitchFamily="34" charset="0"/>
                <a:cs typeface="Arial" panose="020B0604020202020204" pitchFamily="34" charset="0"/>
              </a:rPr>
              <a:t>ask me why</a:t>
            </a:r>
            <a:r>
              <a:rPr lang="en-GB" sz="1050" dirty="0">
                <a:latin typeface="Arial" panose="020B0604020202020204" pitchFamily="34" charset="0"/>
                <a:cs typeface="Arial" panose="020B0604020202020204" pitchFamily="34" charset="0"/>
              </a:rPr>
              <a:t>*</a:t>
            </a:r>
          </a:p>
        </p:txBody>
      </p:sp>
      <p:sp>
        <p:nvSpPr>
          <p:cNvPr id="40" name="Rectangle 39">
            <a:extLst>
              <a:ext uri="{FF2B5EF4-FFF2-40B4-BE49-F238E27FC236}">
                <a16:creationId xmlns:a16="http://schemas.microsoft.com/office/drawing/2014/main" id="{781AA42A-F265-454B-8E3F-AAFDC26F4709}"/>
              </a:ext>
            </a:extLst>
          </p:cNvPr>
          <p:cNvSpPr/>
          <p:nvPr/>
        </p:nvSpPr>
        <p:spPr>
          <a:xfrm>
            <a:off x="653439" y="4906790"/>
            <a:ext cx="1298753" cy="253916"/>
          </a:xfrm>
          <a:prstGeom prst="rect">
            <a:avLst/>
          </a:prstGeom>
        </p:spPr>
        <p:txBody>
          <a:bodyPr wrap="none">
            <a:spAutoFit/>
          </a:bodyPr>
          <a:lstStyle/>
          <a:p>
            <a:pPr algn="ctr"/>
            <a:r>
              <a:rPr lang="en-GB" sz="1050" dirty="0">
                <a:solidFill>
                  <a:srgbClr val="92D050"/>
                </a:solidFill>
                <a:latin typeface="Arial" panose="020B0604020202020204" pitchFamily="34" charset="0"/>
                <a:cs typeface="Arial" panose="020B0604020202020204" pitchFamily="34" charset="0"/>
              </a:rPr>
              <a:t>H-index=25 (</a:t>
            </a:r>
            <a:r>
              <a:rPr lang="en-GB" sz="1050" dirty="0" err="1">
                <a:solidFill>
                  <a:srgbClr val="92D050"/>
                </a:solidFill>
                <a:latin typeface="Arial" panose="020B0604020202020204" pitchFamily="34" charset="0"/>
                <a:cs typeface="Arial" panose="020B0604020202020204" pitchFamily="34" charset="0"/>
              </a:rPr>
              <a:t>WoS</a:t>
            </a:r>
            <a:r>
              <a:rPr lang="en-GB" sz="1050" dirty="0">
                <a:solidFill>
                  <a:srgbClr val="92D050"/>
                </a:solidFill>
                <a:latin typeface="Arial" panose="020B0604020202020204" pitchFamily="34" charset="0"/>
                <a:cs typeface="Arial" panose="020B0604020202020204" pitchFamily="34" charset="0"/>
              </a:rPr>
              <a:t>)</a:t>
            </a:r>
          </a:p>
        </p:txBody>
      </p:sp>
      <p:sp>
        <p:nvSpPr>
          <p:cNvPr id="41" name="Left-Right Arrow 40">
            <a:extLst>
              <a:ext uri="{FF2B5EF4-FFF2-40B4-BE49-F238E27FC236}">
                <a16:creationId xmlns:a16="http://schemas.microsoft.com/office/drawing/2014/main" id="{1D297672-1EB1-F146-A6F7-7C537B772286}"/>
              </a:ext>
            </a:extLst>
          </p:cNvPr>
          <p:cNvSpPr/>
          <p:nvPr/>
        </p:nvSpPr>
        <p:spPr>
          <a:xfrm>
            <a:off x="643346" y="4721246"/>
            <a:ext cx="1268826" cy="162605"/>
          </a:xfrm>
          <a:prstGeom prst="lef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B9CD2FFE-D1EB-2B43-BA69-4AE23B9AA425}"/>
              </a:ext>
            </a:extLst>
          </p:cNvPr>
          <p:cNvSpPr txBox="1"/>
          <p:nvPr/>
        </p:nvSpPr>
        <p:spPr>
          <a:xfrm>
            <a:off x="6337355" y="773206"/>
            <a:ext cx="502061" cy="300082"/>
          </a:xfrm>
          <a:prstGeom prst="rect">
            <a:avLst/>
          </a:prstGeom>
          <a:noFill/>
          <a:ln>
            <a:solidFill>
              <a:schemeClr val="tx1"/>
            </a:solidFill>
          </a:ln>
        </p:spPr>
        <p:txBody>
          <a:bodyPr wrap="none" rtlCol="0">
            <a:spAutoFit/>
          </a:bodyPr>
          <a:lstStyle/>
          <a:p>
            <a:r>
              <a:rPr lang="en-GB" sz="1350" b="1" dirty="0">
                <a:latin typeface="Arial" panose="020B0604020202020204" pitchFamily="34" charset="0"/>
                <a:cs typeface="Arial" panose="020B0604020202020204" pitchFamily="34" charset="0"/>
              </a:rPr>
              <a:t>Key</a:t>
            </a:r>
          </a:p>
        </p:txBody>
      </p:sp>
      <p:sp>
        <p:nvSpPr>
          <p:cNvPr id="2" name="Rectangle 1">
            <a:extLst>
              <a:ext uri="{FF2B5EF4-FFF2-40B4-BE49-F238E27FC236}">
                <a16:creationId xmlns:a16="http://schemas.microsoft.com/office/drawing/2014/main" id="{6209A25B-8846-4745-8B47-2AD3EB495AE0}"/>
              </a:ext>
            </a:extLst>
          </p:cNvPr>
          <p:cNvSpPr/>
          <p:nvPr/>
        </p:nvSpPr>
        <p:spPr>
          <a:xfrm>
            <a:off x="1412676" y="66248"/>
            <a:ext cx="6319359" cy="400110"/>
          </a:xfrm>
          <a:prstGeom prst="rect">
            <a:avLst/>
          </a:prstGeom>
        </p:spPr>
        <p:txBody>
          <a:bodyPr wrap="none">
            <a:spAutoFit/>
          </a:bodyPr>
          <a:lstStyle/>
          <a:p>
            <a:pPr algn="ctr">
              <a:defRPr sz="20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b="1" dirty="0">
                <a:latin typeface="Arial" panose="020B0604020202020204" pitchFamily="34" charset="0"/>
                <a:cs typeface="Arial" panose="020B0604020202020204" pitchFamily="34" charset="0"/>
              </a:rPr>
              <a:t>I am not my H-index (or my JIFs) – November 2018</a:t>
            </a:r>
          </a:p>
        </p:txBody>
      </p:sp>
      <p:sp>
        <p:nvSpPr>
          <p:cNvPr id="44" name="TextBox 43">
            <a:extLst>
              <a:ext uri="{FF2B5EF4-FFF2-40B4-BE49-F238E27FC236}">
                <a16:creationId xmlns:a16="http://schemas.microsoft.com/office/drawing/2014/main" id="{3CEAE1D1-32C1-8C41-8E79-2558515EA330}"/>
              </a:ext>
            </a:extLst>
          </p:cNvPr>
          <p:cNvSpPr txBox="1"/>
          <p:nvPr/>
        </p:nvSpPr>
        <p:spPr>
          <a:xfrm>
            <a:off x="2826408" y="4836573"/>
            <a:ext cx="6436377"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produced using Publish or Perish software - </a:t>
            </a:r>
            <a:r>
              <a:rPr lang="en-GB" sz="1200" i="1" dirty="0">
                <a:latin typeface="Arial" panose="020B0604020202020204" pitchFamily="34" charset="0"/>
                <a:cs typeface="Arial" panose="020B0604020202020204" pitchFamily="34" charset="0"/>
                <a:hlinkClick r:id="rId10"/>
              </a:rPr>
              <a:t>https://harzing.com/resources/publish-or-perish</a:t>
            </a:r>
            <a:r>
              <a:rPr lang="en-GB" sz="1200"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6843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074" y="254000"/>
            <a:ext cx="5240526" cy="476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71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00" y="4904085"/>
            <a:ext cx="6096000" cy="215444"/>
          </a:xfrm>
          <a:prstGeom prst="rect">
            <a:avLst/>
          </a:prstGeom>
        </p:spPr>
        <p:txBody>
          <a:bodyPr wrap="square">
            <a:spAutoFit/>
          </a:bodyPr>
          <a:lstStyle/>
          <a:p>
            <a:r>
              <a:rPr lang="en-GB" sz="800" i="1" dirty="0">
                <a:solidFill>
                  <a:schemeClr val="bg1"/>
                </a:solidFill>
                <a:latin typeface="Arial" panose="020B0604020202020204" pitchFamily="34" charset="0"/>
                <a:cs typeface="Arial" panose="020B0604020202020204" pitchFamily="34" charset="0"/>
              </a:rPr>
              <a:t>https://www.shutterstock.com/video/clip-30620920-advertisingvacationtime-relax-concept---young-woman-reading</a:t>
            </a:r>
          </a:p>
        </p:txBody>
      </p:sp>
    </p:spTree>
    <p:extLst>
      <p:ext uri="{BB962C8B-B14F-4D97-AF65-F5344CB8AC3E}">
        <p14:creationId xmlns:p14="http://schemas.microsoft.com/office/powerpoint/2010/main" val="3003756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Last Laugh: Now for something completely different …">
            <a:extLst>
              <a:ext uri="{FF2B5EF4-FFF2-40B4-BE49-F238E27FC236}">
                <a16:creationId xmlns:a16="http://schemas.microsoft.com/office/drawing/2014/main" id="{C4655857-7FC5-3644-9B74-69D434D67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032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eprints: What you need to know before posting your work">
            <a:extLst>
              <a:ext uri="{FF2B5EF4-FFF2-40B4-BE49-F238E27FC236}">
                <a16:creationId xmlns:a16="http://schemas.microsoft.com/office/drawing/2014/main" id="{EFA53312-09A2-D04E-9707-D384818C8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4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91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C29120-5FF5-1C4A-9819-7184F4934B00}"/>
              </a:ext>
            </a:extLst>
          </p:cNvPr>
          <p:cNvPicPr>
            <a:picLocks noChangeAspect="1"/>
          </p:cNvPicPr>
          <p:nvPr/>
        </p:nvPicPr>
        <p:blipFill>
          <a:blip r:embed="rId2"/>
          <a:stretch>
            <a:fillRect/>
          </a:stretch>
        </p:blipFill>
        <p:spPr>
          <a:xfrm>
            <a:off x="0" y="619011"/>
            <a:ext cx="9144000" cy="4524489"/>
          </a:xfrm>
          <a:prstGeom prst="rect">
            <a:avLst/>
          </a:prstGeom>
        </p:spPr>
      </p:pic>
      <p:sp>
        <p:nvSpPr>
          <p:cNvPr id="3" name="Title 1">
            <a:extLst>
              <a:ext uri="{FF2B5EF4-FFF2-40B4-BE49-F238E27FC236}">
                <a16:creationId xmlns:a16="http://schemas.microsoft.com/office/drawing/2014/main" id="{673DD75B-DF8E-7A45-85B9-771DCEDFCEBE}"/>
              </a:ext>
            </a:extLst>
          </p:cNvPr>
          <p:cNvSpPr txBox="1">
            <a:spLocks/>
          </p:cNvSpPr>
          <p:nvPr/>
        </p:nvSpPr>
        <p:spPr>
          <a:xfrm>
            <a:off x="30480" y="66364"/>
            <a:ext cx="8229600" cy="64649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GB" sz="3200" dirty="0"/>
              <a:t>Traditional Publishing…</a:t>
            </a:r>
          </a:p>
        </p:txBody>
      </p:sp>
      <p:sp>
        <p:nvSpPr>
          <p:cNvPr id="4" name="TextBox 3">
            <a:extLst>
              <a:ext uri="{FF2B5EF4-FFF2-40B4-BE49-F238E27FC236}">
                <a16:creationId xmlns:a16="http://schemas.microsoft.com/office/drawing/2014/main" id="{4D00D688-FEB9-E543-BB5D-D028EC851C24}"/>
              </a:ext>
            </a:extLst>
          </p:cNvPr>
          <p:cNvSpPr txBox="1"/>
          <p:nvPr/>
        </p:nvSpPr>
        <p:spPr>
          <a:xfrm>
            <a:off x="7776574" y="4599960"/>
            <a:ext cx="1367426" cy="523220"/>
          </a:xfrm>
          <a:prstGeom prst="rect">
            <a:avLst/>
          </a:prstGeom>
          <a:noFill/>
        </p:spPr>
        <p:txBody>
          <a:bodyPr wrap="none" rtlCol="0">
            <a:spAutoFit/>
          </a:bodyPr>
          <a:lstStyle/>
          <a:p>
            <a:pPr algn="r"/>
            <a:r>
              <a:rPr lang="en-GB" sz="1400" dirty="0"/>
              <a:t>image courtesy</a:t>
            </a:r>
          </a:p>
          <a:p>
            <a:pPr algn="r"/>
            <a:r>
              <a:rPr lang="en-GB" sz="1400" dirty="0"/>
              <a:t>of Richard Sever</a:t>
            </a:r>
          </a:p>
        </p:txBody>
      </p:sp>
    </p:spTree>
    <p:extLst>
      <p:ext uri="{BB962C8B-B14F-4D97-AF65-F5344CB8AC3E}">
        <p14:creationId xmlns:p14="http://schemas.microsoft.com/office/powerpoint/2010/main" val="2938630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46200" y="0"/>
            <a:ext cx="6429375" cy="5143500"/>
          </a:xfrm>
          <a:prstGeom prst="rect">
            <a:avLst/>
          </a:prstGeom>
        </p:spPr>
      </p:pic>
    </p:spTree>
    <p:extLst>
      <p:ext uri="{BB962C8B-B14F-4D97-AF65-F5344CB8AC3E}">
        <p14:creationId xmlns:p14="http://schemas.microsoft.com/office/powerpoint/2010/main" val="4216528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What’s a Preprint anyway?</a:t>
            </a:r>
          </a:p>
        </p:txBody>
      </p:sp>
      <p:pic>
        <p:nvPicPr>
          <p:cNvPr id="5" name="Picture 4"/>
          <p:cNvPicPr>
            <a:picLocks noChangeAspect="1"/>
          </p:cNvPicPr>
          <p:nvPr/>
        </p:nvPicPr>
        <p:blipFill rotWithShape="1">
          <a:blip r:embed="rId3"/>
          <a:srcRect t="54158"/>
          <a:stretch/>
        </p:blipFill>
        <p:spPr>
          <a:xfrm>
            <a:off x="574988" y="2631440"/>
            <a:ext cx="7994024" cy="1777901"/>
          </a:xfrm>
          <a:prstGeom prst="rect">
            <a:avLst/>
          </a:prstGeom>
        </p:spPr>
      </p:pic>
      <p:sp>
        <p:nvSpPr>
          <p:cNvPr id="6" name="Rectangle 5"/>
          <p:cNvSpPr/>
          <p:nvPr/>
        </p:nvSpPr>
        <p:spPr>
          <a:xfrm>
            <a:off x="472698" y="4632071"/>
            <a:ext cx="4572000" cy="215444"/>
          </a:xfrm>
          <a:prstGeom prst="rect">
            <a:avLst/>
          </a:prstGeom>
        </p:spPr>
        <p:txBody>
          <a:bodyPr>
            <a:spAutoFit/>
          </a:bodyPr>
          <a:lstStyle/>
          <a:p>
            <a:r>
              <a:rPr lang="en-GB" sz="800" i="1" dirty="0">
                <a:solidFill>
                  <a:srgbClr val="BFBFBF"/>
                </a:solidFill>
                <a:latin typeface="Arial"/>
                <a:cs typeface="Arial"/>
              </a:rPr>
              <a:t>http://</a:t>
            </a:r>
            <a:r>
              <a:rPr lang="en-GB" sz="800" i="1" dirty="0" err="1">
                <a:solidFill>
                  <a:srgbClr val="BFBFBF"/>
                </a:solidFill>
                <a:latin typeface="Arial"/>
                <a:cs typeface="Arial"/>
              </a:rPr>
              <a:t>asapbio.org</a:t>
            </a:r>
            <a:r>
              <a:rPr lang="en-GB" sz="800" i="1" dirty="0">
                <a:solidFill>
                  <a:srgbClr val="BFBFBF"/>
                </a:solidFill>
                <a:latin typeface="Arial"/>
                <a:cs typeface="Arial"/>
              </a:rPr>
              <a:t>/</a:t>
            </a:r>
            <a:r>
              <a:rPr lang="en-GB" sz="800" i="1" dirty="0" err="1">
                <a:solidFill>
                  <a:srgbClr val="BFBFBF"/>
                </a:solidFill>
                <a:latin typeface="Arial"/>
                <a:cs typeface="Arial"/>
              </a:rPr>
              <a:t>asapbio</a:t>
            </a:r>
            <a:r>
              <a:rPr lang="en-GB" sz="800" i="1" dirty="0">
                <a:solidFill>
                  <a:srgbClr val="BFBFBF"/>
                </a:solidFill>
                <a:latin typeface="Arial"/>
                <a:cs typeface="Arial"/>
              </a:rPr>
              <a:t>-attendees-commentary-in-science</a:t>
            </a:r>
          </a:p>
        </p:txBody>
      </p:sp>
      <p:sp>
        <p:nvSpPr>
          <p:cNvPr id="8" name="Content Placeholder 2">
            <a:extLst>
              <a:ext uri="{FF2B5EF4-FFF2-40B4-BE49-F238E27FC236}">
                <a16:creationId xmlns:a16="http://schemas.microsoft.com/office/drawing/2014/main" id="{CC8065FC-7726-E140-A42F-DCC077049273}"/>
              </a:ext>
            </a:extLst>
          </p:cNvPr>
          <p:cNvSpPr>
            <a:spLocks noGrp="1"/>
          </p:cNvSpPr>
          <p:nvPr>
            <p:ph idx="1"/>
          </p:nvPr>
        </p:nvSpPr>
        <p:spPr>
          <a:xfrm>
            <a:off x="460740" y="1256304"/>
            <a:ext cx="8093980" cy="1554306"/>
          </a:xfrm>
        </p:spPr>
        <p:txBody>
          <a:bodyPr>
            <a:noAutofit/>
          </a:bodyPr>
          <a:lstStyle/>
          <a:p>
            <a:pPr marL="0" indent="0" algn="ctr">
              <a:buNone/>
            </a:pPr>
            <a:r>
              <a:rPr lang="en-US" sz="2800" dirty="0"/>
              <a:t>Preprint (</a:t>
            </a:r>
            <a:r>
              <a:rPr lang="en-US" sz="2800" i="1" dirty="0"/>
              <a:t>n)</a:t>
            </a:r>
            <a:r>
              <a:rPr lang="en-US" sz="2800" dirty="0"/>
              <a:t>: an unpublished manuscript yet to be certified by peer</a:t>
            </a:r>
            <a:endParaRPr lang="en-US" sz="4400" dirty="0"/>
          </a:p>
        </p:txBody>
      </p:sp>
    </p:spTree>
    <p:extLst>
      <p:ext uri="{BB962C8B-B14F-4D97-AF65-F5344CB8AC3E}">
        <p14:creationId xmlns:p14="http://schemas.microsoft.com/office/powerpoint/2010/main" val="2226009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53" y="1012936"/>
            <a:ext cx="4143339" cy="4016264"/>
          </a:xfrm>
        </p:spPr>
        <p:txBody>
          <a:bodyPr>
            <a:normAutofit fontScale="62500" lnSpcReduction="20000"/>
          </a:bodyPr>
          <a:lstStyle/>
          <a:p>
            <a:pPr algn="just"/>
            <a:r>
              <a:rPr lang="en-US" dirty="0"/>
              <a:t>Started in </a:t>
            </a:r>
            <a:r>
              <a:rPr lang="en-US" b="1" dirty="0"/>
              <a:t>1991</a:t>
            </a:r>
            <a:r>
              <a:rPr lang="en-US" dirty="0"/>
              <a:t> by Paul </a:t>
            </a:r>
            <a:r>
              <a:rPr lang="en-US" dirty="0" err="1"/>
              <a:t>Ginsparg</a:t>
            </a:r>
            <a:r>
              <a:rPr lang="en-US" dirty="0"/>
              <a:t> for rapid communication of science</a:t>
            </a:r>
          </a:p>
          <a:p>
            <a:pPr algn="just"/>
            <a:endParaRPr lang="en-US" dirty="0"/>
          </a:p>
          <a:p>
            <a:pPr algn="just"/>
            <a:r>
              <a:rPr lang="en-US" dirty="0"/>
              <a:t>Covers mathematics, physics, astronomy, computer science, quantitative biology, statistics, and quantitative finance</a:t>
            </a:r>
          </a:p>
          <a:p>
            <a:pPr algn="just"/>
            <a:endParaRPr lang="en-US" dirty="0"/>
          </a:p>
          <a:p>
            <a:pPr algn="just"/>
            <a:r>
              <a:rPr lang="en-US" b="1" dirty="0"/>
              <a:t>Today</a:t>
            </a:r>
            <a:r>
              <a:rPr lang="en-US" dirty="0"/>
              <a:t>: &gt;1.3 million total submissions; &gt;1 billion total downloads; &gt;100,000 publications per year; c. 18 million downloads per month</a:t>
            </a:r>
          </a:p>
          <a:p>
            <a:pPr marL="0" indent="0">
              <a:buNone/>
            </a:pPr>
            <a:endParaRPr lang="en-US" sz="1050" dirty="0"/>
          </a:p>
        </p:txBody>
      </p:sp>
      <p:sp>
        <p:nvSpPr>
          <p:cNvPr id="4" name="Rectangle 3"/>
          <p:cNvSpPr/>
          <p:nvPr/>
        </p:nvSpPr>
        <p:spPr>
          <a:xfrm>
            <a:off x="628650" y="326695"/>
            <a:ext cx="7309757" cy="507831"/>
          </a:xfrm>
          <a:prstGeom prst="rect">
            <a:avLst/>
          </a:prstGeom>
        </p:spPr>
        <p:txBody>
          <a:bodyPr wrap="square">
            <a:spAutoFit/>
          </a:bodyPr>
          <a:lstStyle/>
          <a:p>
            <a:r>
              <a:rPr lang="en-US" sz="2700" b="1" dirty="0"/>
              <a:t>Preprint history – </a:t>
            </a:r>
            <a:endParaRPr lang="en-US" sz="2550" dirty="0"/>
          </a:p>
        </p:txBody>
      </p:sp>
      <p:pic>
        <p:nvPicPr>
          <p:cNvPr id="14338" name="Picture 2" descr="Bildergebnis fÃ¼r arxiv 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138" b="27304"/>
          <a:stretch/>
        </p:blipFill>
        <p:spPr bwMode="auto">
          <a:xfrm>
            <a:off x="3334795" y="331741"/>
            <a:ext cx="1822673" cy="4877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4735952" y="2023983"/>
            <a:ext cx="4236243" cy="1859602"/>
          </a:xfrm>
          <a:prstGeom prst="rect">
            <a:avLst/>
          </a:prstGeom>
        </p:spPr>
      </p:pic>
      <p:sp>
        <p:nvSpPr>
          <p:cNvPr id="11" name="TextBox 10"/>
          <p:cNvSpPr txBox="1"/>
          <p:nvPr/>
        </p:nvSpPr>
        <p:spPr>
          <a:xfrm>
            <a:off x="6634133" y="4137500"/>
            <a:ext cx="488019" cy="300082"/>
          </a:xfrm>
          <a:prstGeom prst="rect">
            <a:avLst/>
          </a:prstGeom>
          <a:noFill/>
        </p:spPr>
        <p:txBody>
          <a:bodyPr wrap="none" rtlCol="0">
            <a:spAutoFit/>
          </a:bodyPr>
          <a:lstStyle/>
          <a:p>
            <a:r>
              <a:rPr lang="en-GB" sz="1350" dirty="0"/>
              <a:t>Year</a:t>
            </a:r>
          </a:p>
        </p:txBody>
      </p:sp>
      <p:sp>
        <p:nvSpPr>
          <p:cNvPr id="13" name="TextBox 12"/>
          <p:cNvSpPr txBox="1"/>
          <p:nvPr/>
        </p:nvSpPr>
        <p:spPr>
          <a:xfrm rot="16200000">
            <a:off x="3854855" y="2768076"/>
            <a:ext cx="1589794" cy="300082"/>
          </a:xfrm>
          <a:prstGeom prst="rect">
            <a:avLst/>
          </a:prstGeom>
          <a:noFill/>
        </p:spPr>
        <p:txBody>
          <a:bodyPr wrap="none" rtlCol="0">
            <a:spAutoFit/>
          </a:bodyPr>
          <a:lstStyle/>
          <a:p>
            <a:r>
              <a:rPr lang="en-GB" sz="1350" dirty="0"/>
              <a:t>Monthly downloads</a:t>
            </a:r>
          </a:p>
        </p:txBody>
      </p:sp>
      <p:sp>
        <p:nvSpPr>
          <p:cNvPr id="2" name="TextBox 1"/>
          <p:cNvSpPr txBox="1"/>
          <p:nvPr/>
        </p:nvSpPr>
        <p:spPr>
          <a:xfrm>
            <a:off x="4989514" y="2084052"/>
            <a:ext cx="889987" cy="276999"/>
          </a:xfrm>
          <a:prstGeom prst="rect">
            <a:avLst/>
          </a:prstGeom>
          <a:noFill/>
        </p:spPr>
        <p:txBody>
          <a:bodyPr wrap="none" rtlCol="0">
            <a:spAutoFit/>
          </a:bodyPr>
          <a:lstStyle/>
          <a:p>
            <a:r>
              <a:rPr lang="de-CH" sz="1200" dirty="0"/>
              <a:t>18,000,000</a:t>
            </a:r>
          </a:p>
        </p:txBody>
      </p:sp>
      <p:sp>
        <p:nvSpPr>
          <p:cNvPr id="12" name="TextBox 11"/>
          <p:cNvSpPr txBox="1"/>
          <p:nvPr/>
        </p:nvSpPr>
        <p:spPr>
          <a:xfrm>
            <a:off x="4989514" y="2771440"/>
            <a:ext cx="889987" cy="276999"/>
          </a:xfrm>
          <a:prstGeom prst="rect">
            <a:avLst/>
          </a:prstGeom>
          <a:noFill/>
        </p:spPr>
        <p:txBody>
          <a:bodyPr wrap="none" rtlCol="0">
            <a:spAutoFit/>
          </a:bodyPr>
          <a:lstStyle/>
          <a:p>
            <a:r>
              <a:rPr lang="de-CH" sz="1200" dirty="0"/>
              <a:t>10,000,000</a:t>
            </a:r>
          </a:p>
        </p:txBody>
      </p:sp>
      <p:sp>
        <p:nvSpPr>
          <p:cNvPr id="14" name="TextBox 13"/>
          <p:cNvSpPr txBox="1"/>
          <p:nvPr/>
        </p:nvSpPr>
        <p:spPr>
          <a:xfrm>
            <a:off x="5761106" y="3883585"/>
            <a:ext cx="498855" cy="276999"/>
          </a:xfrm>
          <a:prstGeom prst="rect">
            <a:avLst/>
          </a:prstGeom>
          <a:noFill/>
        </p:spPr>
        <p:txBody>
          <a:bodyPr wrap="none" rtlCol="0">
            <a:spAutoFit/>
          </a:bodyPr>
          <a:lstStyle/>
          <a:p>
            <a:r>
              <a:rPr lang="de-CH" sz="1200" dirty="0"/>
              <a:t>2000</a:t>
            </a:r>
          </a:p>
        </p:txBody>
      </p:sp>
      <p:sp>
        <p:nvSpPr>
          <p:cNvPr id="15" name="TextBox 14"/>
          <p:cNvSpPr txBox="1"/>
          <p:nvPr/>
        </p:nvSpPr>
        <p:spPr>
          <a:xfrm>
            <a:off x="7399406" y="3869298"/>
            <a:ext cx="498855" cy="276999"/>
          </a:xfrm>
          <a:prstGeom prst="rect">
            <a:avLst/>
          </a:prstGeom>
          <a:noFill/>
        </p:spPr>
        <p:txBody>
          <a:bodyPr wrap="none" rtlCol="0">
            <a:spAutoFit/>
          </a:bodyPr>
          <a:lstStyle/>
          <a:p>
            <a:r>
              <a:rPr lang="de-CH" sz="1200" dirty="0"/>
              <a:t>2010</a:t>
            </a:r>
          </a:p>
        </p:txBody>
      </p:sp>
    </p:spTree>
    <p:extLst>
      <p:ext uri="{BB962C8B-B14F-4D97-AF65-F5344CB8AC3E}">
        <p14:creationId xmlns:p14="http://schemas.microsoft.com/office/powerpoint/2010/main" val="2568605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53" y="3801280"/>
            <a:ext cx="8911174" cy="1258928"/>
          </a:xfrm>
        </p:spPr>
        <p:txBody>
          <a:bodyPr>
            <a:normAutofit/>
          </a:bodyPr>
          <a:lstStyle/>
          <a:p>
            <a:pPr marL="132160" indent="-132160"/>
            <a:r>
              <a:rPr lang="en-US" sz="1800" dirty="0"/>
              <a:t>Preprints are not new!</a:t>
            </a:r>
          </a:p>
          <a:p>
            <a:pPr marL="132160" indent="-132160"/>
            <a:endParaRPr lang="en-US" sz="1800" dirty="0"/>
          </a:p>
          <a:p>
            <a:pPr marL="132160" indent="-132160"/>
            <a:r>
              <a:rPr lang="en-US" sz="1800" dirty="0"/>
              <a:t>Based on various infrastructure models (e.g. journal- vs. community- vs. funder-led)</a:t>
            </a:r>
          </a:p>
        </p:txBody>
      </p:sp>
      <p:sp>
        <p:nvSpPr>
          <p:cNvPr id="4" name="Rectangle 3"/>
          <p:cNvSpPr/>
          <p:nvPr/>
        </p:nvSpPr>
        <p:spPr>
          <a:xfrm>
            <a:off x="628650" y="326695"/>
            <a:ext cx="7309757" cy="507831"/>
          </a:xfrm>
          <a:prstGeom prst="rect">
            <a:avLst/>
          </a:prstGeom>
        </p:spPr>
        <p:txBody>
          <a:bodyPr wrap="square">
            <a:spAutoFit/>
          </a:bodyPr>
          <a:lstStyle/>
          <a:p>
            <a:r>
              <a:rPr lang="en-US" sz="2700" b="1" dirty="0"/>
              <a:t>Preprint history</a:t>
            </a:r>
            <a:endParaRPr lang="en-US" sz="2550" dirty="0"/>
          </a:p>
        </p:txBody>
      </p:sp>
      <p:sp>
        <p:nvSpPr>
          <p:cNvPr id="11" name="TextBox 10"/>
          <p:cNvSpPr txBox="1"/>
          <p:nvPr/>
        </p:nvSpPr>
        <p:spPr>
          <a:xfrm>
            <a:off x="4524181" y="3524281"/>
            <a:ext cx="488019" cy="300082"/>
          </a:xfrm>
          <a:prstGeom prst="rect">
            <a:avLst/>
          </a:prstGeom>
          <a:noFill/>
        </p:spPr>
        <p:txBody>
          <a:bodyPr wrap="none" rtlCol="0">
            <a:spAutoFit/>
          </a:bodyPr>
          <a:lstStyle/>
          <a:p>
            <a:r>
              <a:rPr lang="en-GB" sz="1350" dirty="0"/>
              <a:t>Year</a:t>
            </a:r>
          </a:p>
        </p:txBody>
      </p:sp>
      <p:sp>
        <p:nvSpPr>
          <p:cNvPr id="13" name="TextBox 12"/>
          <p:cNvSpPr txBox="1"/>
          <p:nvPr/>
        </p:nvSpPr>
        <p:spPr>
          <a:xfrm rot="16200000">
            <a:off x="3919783" y="1688652"/>
            <a:ext cx="1589794" cy="300082"/>
          </a:xfrm>
          <a:prstGeom prst="rect">
            <a:avLst/>
          </a:prstGeom>
          <a:noFill/>
        </p:spPr>
        <p:txBody>
          <a:bodyPr wrap="none" rtlCol="0">
            <a:spAutoFit/>
          </a:bodyPr>
          <a:lstStyle/>
          <a:p>
            <a:r>
              <a:rPr lang="en-GB" sz="1350" dirty="0"/>
              <a:t>Monthly downloads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0140" y="811442"/>
            <a:ext cx="5169080" cy="2742218"/>
          </a:xfrm>
          <a:prstGeom prst="rect">
            <a:avLst/>
          </a:prstGeom>
        </p:spPr>
      </p:pic>
      <p:sp>
        <p:nvSpPr>
          <p:cNvPr id="12" name="TextBox 11"/>
          <p:cNvSpPr txBox="1"/>
          <p:nvPr/>
        </p:nvSpPr>
        <p:spPr>
          <a:xfrm rot="16200000">
            <a:off x="1178416" y="2078781"/>
            <a:ext cx="1610634" cy="300082"/>
          </a:xfrm>
          <a:prstGeom prst="rect">
            <a:avLst/>
          </a:prstGeom>
          <a:noFill/>
        </p:spPr>
        <p:txBody>
          <a:bodyPr wrap="none" rtlCol="0">
            <a:spAutoFit/>
          </a:bodyPr>
          <a:lstStyle/>
          <a:p>
            <a:r>
              <a:rPr lang="en-GB" sz="1350" dirty="0"/>
              <a:t>Preprints per month</a:t>
            </a:r>
          </a:p>
        </p:txBody>
      </p:sp>
    </p:spTree>
    <p:extLst>
      <p:ext uri="{BB962C8B-B14F-4D97-AF65-F5344CB8AC3E}">
        <p14:creationId xmlns:p14="http://schemas.microsoft.com/office/powerpoint/2010/main" val="3221983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52F9A3-9C75-D042-94F9-87C6258D589E}"/>
              </a:ext>
            </a:extLst>
          </p:cNvPr>
          <p:cNvPicPr>
            <a:picLocks noChangeAspect="1"/>
          </p:cNvPicPr>
          <p:nvPr/>
        </p:nvPicPr>
        <p:blipFill>
          <a:blip r:embed="rId3"/>
          <a:stretch>
            <a:fillRect/>
          </a:stretch>
        </p:blipFill>
        <p:spPr>
          <a:xfrm>
            <a:off x="321817" y="96351"/>
            <a:ext cx="8612408" cy="4045829"/>
          </a:xfrm>
          <a:prstGeom prst="rect">
            <a:avLst/>
          </a:prstGeom>
        </p:spPr>
      </p:pic>
      <p:sp>
        <p:nvSpPr>
          <p:cNvPr id="7" name="Rectangle 6">
            <a:extLst>
              <a:ext uri="{FF2B5EF4-FFF2-40B4-BE49-F238E27FC236}">
                <a16:creationId xmlns:a16="http://schemas.microsoft.com/office/drawing/2014/main" id="{D7A5AA0E-1E91-CA42-85D0-87EA9D963219}"/>
              </a:ext>
            </a:extLst>
          </p:cNvPr>
          <p:cNvSpPr/>
          <p:nvPr/>
        </p:nvSpPr>
        <p:spPr>
          <a:xfrm>
            <a:off x="185570" y="4876594"/>
            <a:ext cx="8167744" cy="230832"/>
          </a:xfrm>
          <a:prstGeom prst="rect">
            <a:avLst/>
          </a:prstGeom>
        </p:spPr>
        <p:txBody>
          <a:bodyPr wrap="square">
            <a:spAutoFit/>
          </a:bodyPr>
          <a:lstStyle/>
          <a:p>
            <a:r>
              <a:rPr lang="en-GB" sz="900" dirty="0">
                <a:solidFill>
                  <a:schemeClr val="bg1">
                    <a:lumMod val="75000"/>
                  </a:schemeClr>
                </a:solidFill>
              </a:rPr>
              <a:t>Source: https://</a:t>
            </a:r>
            <a:r>
              <a:rPr lang="en-GB" sz="900" dirty="0" err="1">
                <a:solidFill>
                  <a:schemeClr val="bg1">
                    <a:lumMod val="75000"/>
                  </a:schemeClr>
                </a:solidFill>
              </a:rPr>
              <a:t>github.com</a:t>
            </a:r>
            <a:r>
              <a:rPr lang="en-GB" sz="900" dirty="0">
                <a:solidFill>
                  <a:schemeClr val="bg1">
                    <a:lumMod val="75000"/>
                  </a:schemeClr>
                </a:solidFill>
              </a:rPr>
              <a:t>/</a:t>
            </a:r>
            <a:r>
              <a:rPr lang="en-GB" sz="900" dirty="0" err="1">
                <a:solidFill>
                  <a:schemeClr val="bg1">
                    <a:lumMod val="75000"/>
                  </a:schemeClr>
                </a:solidFill>
              </a:rPr>
              <a:t>OpenScienceMOOC</a:t>
            </a:r>
            <a:r>
              <a:rPr lang="en-GB" sz="900" dirty="0">
                <a:solidFill>
                  <a:schemeClr val="bg1">
                    <a:lumMod val="75000"/>
                  </a:schemeClr>
                </a:solidFill>
              </a:rPr>
              <a:t>/Module-6-Open-Access-to-Research-Papers/issues/25</a:t>
            </a:r>
          </a:p>
        </p:txBody>
      </p:sp>
      <p:sp>
        <p:nvSpPr>
          <p:cNvPr id="30" name="Title 12">
            <a:extLst>
              <a:ext uri="{FF2B5EF4-FFF2-40B4-BE49-F238E27FC236}">
                <a16:creationId xmlns:a16="http://schemas.microsoft.com/office/drawing/2014/main" id="{9DDA508B-9EAE-F642-A9AB-2F40A64A28A4}"/>
              </a:ext>
            </a:extLst>
          </p:cNvPr>
          <p:cNvSpPr txBox="1">
            <a:spLocks/>
          </p:cNvSpPr>
          <p:nvPr/>
        </p:nvSpPr>
        <p:spPr>
          <a:xfrm>
            <a:off x="674557" y="4047345"/>
            <a:ext cx="846944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700" b="1" dirty="0">
                <a:latin typeface="Arial" panose="020B0604020202020204" pitchFamily="34" charset="0"/>
                <a:cs typeface="Arial" panose="020B0604020202020204" pitchFamily="34" charset="0"/>
              </a:rPr>
              <a:t>It’s not just about biomedical science and health…</a:t>
            </a:r>
          </a:p>
        </p:txBody>
      </p:sp>
    </p:spTree>
    <p:extLst>
      <p:ext uri="{BB962C8B-B14F-4D97-AF65-F5344CB8AC3E}">
        <p14:creationId xmlns:p14="http://schemas.microsoft.com/office/powerpoint/2010/main" val="137771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3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283" y="739817"/>
            <a:ext cx="3515892" cy="3334594"/>
          </a:xfrm>
          <a:prstGeom prst="rect">
            <a:avLst/>
          </a:prstGeom>
        </p:spPr>
      </p:pic>
      <p:sp>
        <p:nvSpPr>
          <p:cNvPr id="5" name="Rectangle 4"/>
          <p:cNvSpPr/>
          <p:nvPr/>
        </p:nvSpPr>
        <p:spPr>
          <a:xfrm>
            <a:off x="638019" y="4178011"/>
            <a:ext cx="3226094" cy="415498"/>
          </a:xfrm>
          <a:prstGeom prst="rect">
            <a:avLst/>
          </a:prstGeom>
        </p:spPr>
        <p:txBody>
          <a:bodyPr wrap="square">
            <a:spAutoFit/>
          </a:bodyPr>
          <a:lstStyle/>
          <a:p>
            <a:r>
              <a:rPr lang="en-US" sz="1050" dirty="0">
                <a:hlinkClick r:id="rId3"/>
              </a:rPr>
              <a:t>https://www.nature.com/authors/policies/preprints.html?foxtrotcallback=true</a:t>
            </a:r>
            <a:r>
              <a:rPr lang="en-US" sz="1050" dirty="0"/>
              <a:t> (Friday 6</a:t>
            </a:r>
            <a:r>
              <a:rPr lang="en-US" sz="1050" baseline="30000" dirty="0"/>
              <a:t>th</a:t>
            </a:r>
            <a:r>
              <a:rPr lang="en-US" sz="1050" dirty="0"/>
              <a:t> April 2018)</a:t>
            </a:r>
          </a:p>
        </p:txBody>
      </p:sp>
      <p:pic>
        <p:nvPicPr>
          <p:cNvPr id="6" name="Picture 5"/>
          <p:cNvPicPr>
            <a:picLocks noChangeAspect="1"/>
          </p:cNvPicPr>
          <p:nvPr/>
        </p:nvPicPr>
        <p:blipFill>
          <a:blip r:embed="rId4"/>
          <a:stretch>
            <a:fillRect/>
          </a:stretch>
        </p:blipFill>
        <p:spPr>
          <a:xfrm>
            <a:off x="5252638" y="568118"/>
            <a:ext cx="3132848" cy="2154916"/>
          </a:xfrm>
          <a:prstGeom prst="rect">
            <a:avLst/>
          </a:prstGeom>
        </p:spPr>
      </p:pic>
      <p:pic>
        <p:nvPicPr>
          <p:cNvPr id="1028" name="Picture 4" descr="mage result for science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9569" y="332859"/>
            <a:ext cx="661505" cy="3718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246222" y="2733667"/>
            <a:ext cx="3137669" cy="415498"/>
          </a:xfrm>
          <a:prstGeom prst="rect">
            <a:avLst/>
          </a:prstGeom>
        </p:spPr>
        <p:txBody>
          <a:bodyPr wrap="square">
            <a:spAutoFit/>
          </a:bodyPr>
          <a:lstStyle/>
          <a:p>
            <a:r>
              <a:rPr lang="en-US" sz="1050" dirty="0">
                <a:hlinkClick r:id="rId6"/>
              </a:rPr>
              <a:t>http://www.sciencemag.org/authors/science-journals-editorial-policies</a:t>
            </a:r>
            <a:r>
              <a:rPr lang="en-US" sz="1050" dirty="0"/>
              <a:t> (Friday 6</a:t>
            </a:r>
            <a:r>
              <a:rPr lang="en-US" sz="1050" baseline="30000" dirty="0"/>
              <a:t>th</a:t>
            </a:r>
            <a:r>
              <a:rPr lang="en-US" sz="1050" dirty="0"/>
              <a:t> April 2018)</a:t>
            </a:r>
          </a:p>
        </p:txBody>
      </p:sp>
      <p:pic>
        <p:nvPicPr>
          <p:cNvPr id="8" name="Picture 7"/>
          <p:cNvPicPr>
            <a:picLocks noChangeAspect="1"/>
          </p:cNvPicPr>
          <p:nvPr/>
        </p:nvPicPr>
        <p:blipFill>
          <a:blip r:embed="rId7"/>
          <a:stretch>
            <a:fillRect/>
          </a:stretch>
        </p:blipFill>
        <p:spPr>
          <a:xfrm>
            <a:off x="5608156" y="3311052"/>
            <a:ext cx="2853297" cy="626861"/>
          </a:xfrm>
          <a:prstGeom prst="rect">
            <a:avLst/>
          </a:prstGeom>
        </p:spPr>
      </p:pic>
      <p:sp>
        <p:nvSpPr>
          <p:cNvPr id="9" name="Rectangle 8"/>
          <p:cNvSpPr/>
          <p:nvPr/>
        </p:nvSpPr>
        <p:spPr>
          <a:xfrm>
            <a:off x="4639882" y="4183538"/>
            <a:ext cx="3910655" cy="415498"/>
          </a:xfrm>
          <a:prstGeom prst="rect">
            <a:avLst/>
          </a:prstGeom>
        </p:spPr>
        <p:txBody>
          <a:bodyPr wrap="square">
            <a:spAutoFit/>
          </a:bodyPr>
          <a:lstStyle/>
          <a:p>
            <a:r>
              <a:rPr lang="en-US" sz="1050" dirty="0">
                <a:hlinkClick r:id="rId8"/>
              </a:rPr>
              <a:t>https://www.elsevier.com/about/our-business/policies/sharing</a:t>
            </a:r>
            <a:r>
              <a:rPr lang="en-US" sz="1050" dirty="0"/>
              <a:t> (Friday 6</a:t>
            </a:r>
            <a:r>
              <a:rPr lang="en-US" sz="1050" baseline="30000" dirty="0"/>
              <a:t>th</a:t>
            </a:r>
            <a:r>
              <a:rPr lang="en-US" sz="1050" dirty="0"/>
              <a:t> April 2018)</a:t>
            </a:r>
          </a:p>
        </p:txBody>
      </p:sp>
      <p:pic>
        <p:nvPicPr>
          <p:cNvPr id="1034" name="Picture 10" descr="mage result for elsevi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3664" y="3269632"/>
            <a:ext cx="764627" cy="8047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13283" y="209373"/>
            <a:ext cx="7309757" cy="507831"/>
          </a:xfrm>
          <a:prstGeom prst="rect">
            <a:avLst/>
          </a:prstGeom>
        </p:spPr>
        <p:txBody>
          <a:bodyPr wrap="square">
            <a:spAutoFit/>
          </a:bodyPr>
          <a:lstStyle/>
          <a:p>
            <a:r>
              <a:rPr lang="en-US" sz="2700" b="1" dirty="0"/>
              <a:t>Support from publishers</a:t>
            </a:r>
            <a:endParaRPr lang="en-US" sz="2550" dirty="0"/>
          </a:p>
        </p:txBody>
      </p:sp>
      <p:sp>
        <p:nvSpPr>
          <p:cNvPr id="2" name="Rectangle 1"/>
          <p:cNvSpPr/>
          <p:nvPr/>
        </p:nvSpPr>
        <p:spPr>
          <a:xfrm>
            <a:off x="1378653" y="679613"/>
            <a:ext cx="2434793" cy="532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pic>
        <p:nvPicPr>
          <p:cNvPr id="1026" name="Picture 2" descr="mage result for nature publishing grou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1311" y="749935"/>
            <a:ext cx="1929478" cy="37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72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283" y="209373"/>
            <a:ext cx="7309757" cy="507831"/>
          </a:xfrm>
          <a:prstGeom prst="rect">
            <a:avLst/>
          </a:prstGeom>
        </p:spPr>
        <p:txBody>
          <a:bodyPr wrap="square">
            <a:spAutoFit/>
          </a:bodyPr>
          <a:lstStyle/>
          <a:p>
            <a:r>
              <a:rPr lang="en-US" sz="2700" b="1" dirty="0"/>
              <a:t>Support from funders</a:t>
            </a:r>
            <a:endParaRPr lang="en-US" sz="25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57" y="988830"/>
            <a:ext cx="1846838" cy="16246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474" y="914401"/>
            <a:ext cx="3119116" cy="14929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3392" y="2861580"/>
            <a:ext cx="2699766" cy="3520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2643" y="3734180"/>
            <a:ext cx="3192677" cy="1229181"/>
          </a:xfrm>
          <a:prstGeom prst="rect">
            <a:avLst/>
          </a:prstGeom>
        </p:spPr>
      </p:pic>
      <p:pic>
        <p:nvPicPr>
          <p:cNvPr id="10" name="Picture 9"/>
          <p:cNvPicPr>
            <a:picLocks noChangeAspect="1"/>
          </p:cNvPicPr>
          <p:nvPr/>
        </p:nvPicPr>
        <p:blipFill>
          <a:blip r:embed="rId6"/>
          <a:stretch>
            <a:fillRect/>
          </a:stretch>
        </p:blipFill>
        <p:spPr>
          <a:xfrm>
            <a:off x="371475" y="4348771"/>
            <a:ext cx="4286250" cy="5429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2361" y="1102080"/>
            <a:ext cx="2446831" cy="108403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957" y="3041014"/>
            <a:ext cx="2854411" cy="107790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0774" y="2674804"/>
            <a:ext cx="1964531" cy="732421"/>
          </a:xfrm>
          <a:prstGeom prst="rect">
            <a:avLst/>
          </a:prstGeom>
        </p:spPr>
      </p:pic>
    </p:spTree>
    <p:extLst>
      <p:ext uri="{BB962C8B-B14F-4D97-AF65-F5344CB8AC3E}">
        <p14:creationId xmlns:p14="http://schemas.microsoft.com/office/powerpoint/2010/main" val="701464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283" y="209373"/>
            <a:ext cx="7309757" cy="507831"/>
          </a:xfrm>
          <a:prstGeom prst="rect">
            <a:avLst/>
          </a:prstGeom>
        </p:spPr>
        <p:txBody>
          <a:bodyPr wrap="square">
            <a:spAutoFit/>
          </a:bodyPr>
          <a:lstStyle/>
          <a:p>
            <a:r>
              <a:rPr lang="en-US" sz="2700" b="1" dirty="0"/>
              <a:t>Support from universities</a:t>
            </a:r>
            <a:endParaRPr lang="en-US" sz="255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995" t="26470" r="11890" b="23256"/>
          <a:stretch/>
        </p:blipFill>
        <p:spPr>
          <a:xfrm>
            <a:off x="505453" y="877330"/>
            <a:ext cx="2520779" cy="8217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963" y="3346098"/>
            <a:ext cx="3245579" cy="16564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0455" y="636373"/>
            <a:ext cx="2476379" cy="253622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866" y="2168404"/>
            <a:ext cx="3557016" cy="97840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897" y="3722071"/>
            <a:ext cx="3719384" cy="1208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7959" y="1070720"/>
            <a:ext cx="2633472" cy="89839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168" y="1969118"/>
            <a:ext cx="1711411" cy="450582"/>
          </a:xfrm>
          <a:prstGeom prst="rect">
            <a:avLst/>
          </a:prstGeom>
        </p:spPr>
      </p:pic>
    </p:spTree>
    <p:extLst>
      <p:ext uri="{BB962C8B-B14F-4D97-AF65-F5344CB8AC3E}">
        <p14:creationId xmlns:p14="http://schemas.microsoft.com/office/powerpoint/2010/main" val="740870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1689" y="712796"/>
            <a:ext cx="3728321" cy="3728321"/>
          </a:xfrm>
          <a:prstGeom prst="rect">
            <a:avLst/>
          </a:prstGeom>
        </p:spPr>
      </p:pic>
      <p:pic>
        <p:nvPicPr>
          <p:cNvPr id="2050" name="Picture 2" descr="Bruce Caron | RDA">
            <a:extLst>
              <a:ext uri="{FF2B5EF4-FFF2-40B4-BE49-F238E27FC236}">
                <a16:creationId xmlns:a16="http://schemas.microsoft.com/office/drawing/2014/main" id="{D07FCD92-0678-AF46-885E-0BAE8D9F0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210" y="721360"/>
            <a:ext cx="3729600" cy="37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513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99E0B-99DF-E149-9A9A-2C1A03CEDC53}"/>
              </a:ext>
            </a:extLst>
          </p:cNvPr>
          <p:cNvPicPr>
            <a:picLocks noChangeAspect="1"/>
          </p:cNvPicPr>
          <p:nvPr/>
        </p:nvPicPr>
        <p:blipFill>
          <a:blip r:embed="rId3"/>
          <a:stretch>
            <a:fillRect/>
          </a:stretch>
        </p:blipFill>
        <p:spPr>
          <a:xfrm>
            <a:off x="120909" y="1018303"/>
            <a:ext cx="864612" cy="864612"/>
          </a:xfrm>
          <a:prstGeom prst="rect">
            <a:avLst/>
          </a:prstGeom>
        </p:spPr>
      </p:pic>
      <p:pic>
        <p:nvPicPr>
          <p:cNvPr id="5" name="Picture 4">
            <a:extLst>
              <a:ext uri="{FF2B5EF4-FFF2-40B4-BE49-F238E27FC236}">
                <a16:creationId xmlns:a16="http://schemas.microsoft.com/office/drawing/2014/main" id="{E2CAB8E9-3F64-FE40-82DD-AB76BA234E42}"/>
              </a:ext>
            </a:extLst>
          </p:cNvPr>
          <p:cNvPicPr>
            <a:picLocks noChangeAspect="1"/>
          </p:cNvPicPr>
          <p:nvPr/>
        </p:nvPicPr>
        <p:blipFill>
          <a:blip r:embed="rId4"/>
          <a:stretch>
            <a:fillRect/>
          </a:stretch>
        </p:blipFill>
        <p:spPr>
          <a:xfrm>
            <a:off x="1227848" y="1056640"/>
            <a:ext cx="1257646" cy="801134"/>
          </a:xfrm>
          <a:prstGeom prst="rect">
            <a:avLst/>
          </a:prstGeom>
        </p:spPr>
      </p:pic>
      <p:pic>
        <p:nvPicPr>
          <p:cNvPr id="6" name="image13.png" descr="image13.png">
            <a:extLst>
              <a:ext uri="{FF2B5EF4-FFF2-40B4-BE49-F238E27FC236}">
                <a16:creationId xmlns:a16="http://schemas.microsoft.com/office/drawing/2014/main" id="{9D7B751B-F050-9548-B45C-4FCB565289D3}"/>
              </a:ext>
            </a:extLst>
          </p:cNvPr>
          <p:cNvPicPr>
            <a:picLocks noChangeAspect="1"/>
          </p:cNvPicPr>
          <p:nvPr/>
        </p:nvPicPr>
        <p:blipFill>
          <a:blip r:embed="rId5"/>
          <a:stretch>
            <a:fillRect/>
          </a:stretch>
        </p:blipFill>
        <p:spPr>
          <a:xfrm>
            <a:off x="176805" y="1895999"/>
            <a:ext cx="2302236" cy="306436"/>
          </a:xfrm>
          <a:prstGeom prst="rect">
            <a:avLst/>
          </a:prstGeom>
          <a:ln w="12700">
            <a:miter lim="400000"/>
          </a:ln>
        </p:spPr>
      </p:pic>
      <p:pic>
        <p:nvPicPr>
          <p:cNvPr id="8" name="Picture 7">
            <a:extLst>
              <a:ext uri="{FF2B5EF4-FFF2-40B4-BE49-F238E27FC236}">
                <a16:creationId xmlns:a16="http://schemas.microsoft.com/office/drawing/2014/main" id="{93E839CE-BE6E-C644-B2E0-53B72CFD310A}"/>
              </a:ext>
            </a:extLst>
          </p:cNvPr>
          <p:cNvPicPr>
            <a:picLocks noChangeAspect="1"/>
          </p:cNvPicPr>
          <p:nvPr/>
        </p:nvPicPr>
        <p:blipFill>
          <a:blip r:embed="rId6"/>
          <a:stretch>
            <a:fillRect/>
          </a:stretch>
        </p:blipFill>
        <p:spPr>
          <a:xfrm>
            <a:off x="189883" y="95211"/>
            <a:ext cx="2075798" cy="825049"/>
          </a:xfrm>
          <a:prstGeom prst="rect">
            <a:avLst/>
          </a:prstGeom>
        </p:spPr>
      </p:pic>
      <p:pic>
        <p:nvPicPr>
          <p:cNvPr id="10" name="Picture 9">
            <a:extLst>
              <a:ext uri="{FF2B5EF4-FFF2-40B4-BE49-F238E27FC236}">
                <a16:creationId xmlns:a16="http://schemas.microsoft.com/office/drawing/2014/main" id="{0FAFDFE7-F432-6443-B657-16A40B01D226}"/>
              </a:ext>
            </a:extLst>
          </p:cNvPr>
          <p:cNvPicPr>
            <a:picLocks noChangeAspect="1"/>
          </p:cNvPicPr>
          <p:nvPr/>
        </p:nvPicPr>
        <p:blipFill>
          <a:blip r:embed="rId7"/>
          <a:stretch>
            <a:fillRect/>
          </a:stretch>
        </p:blipFill>
        <p:spPr>
          <a:xfrm>
            <a:off x="2547192" y="0"/>
            <a:ext cx="6596808" cy="5143500"/>
          </a:xfrm>
          <a:prstGeom prst="rect">
            <a:avLst/>
          </a:prstGeom>
        </p:spPr>
      </p:pic>
      <p:pic>
        <p:nvPicPr>
          <p:cNvPr id="4098" name="Picture 2" descr="California Digital Library">
            <a:extLst>
              <a:ext uri="{FF2B5EF4-FFF2-40B4-BE49-F238E27FC236}">
                <a16:creationId xmlns:a16="http://schemas.microsoft.com/office/drawing/2014/main" id="{64695004-C370-4447-BDDD-C2D569BC86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60" y="3335020"/>
            <a:ext cx="22860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aneway - Home">
            <a:extLst>
              <a:ext uri="{FF2B5EF4-FFF2-40B4-BE49-F238E27FC236}">
                <a16:creationId xmlns:a16="http://schemas.microsoft.com/office/drawing/2014/main" id="{3D8478F6-86F0-3746-A947-5D5E18589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270" y="4343602"/>
            <a:ext cx="1573530" cy="404927"/>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5F772BF8-3059-FC4F-9385-6D38BA278099}"/>
              </a:ext>
            </a:extLst>
          </p:cNvPr>
          <p:cNvSpPr/>
          <p:nvPr/>
        </p:nvSpPr>
        <p:spPr>
          <a:xfrm>
            <a:off x="1127760" y="2631440"/>
            <a:ext cx="292382" cy="78232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D8AD616-E17C-924E-BE46-3E07862FA848}"/>
              </a:ext>
            </a:extLst>
          </p:cNvPr>
          <p:cNvSpPr txBox="1"/>
          <p:nvPr/>
        </p:nvSpPr>
        <p:spPr>
          <a:xfrm>
            <a:off x="538480" y="2265680"/>
            <a:ext cx="1355499" cy="369332"/>
          </a:xfrm>
          <a:prstGeom prst="rect">
            <a:avLst/>
          </a:prstGeom>
          <a:noFill/>
        </p:spPr>
        <p:txBody>
          <a:bodyPr wrap="none" rtlCol="0">
            <a:spAutoFit/>
          </a:bodyPr>
          <a:lstStyle/>
          <a:p>
            <a:r>
              <a:rPr lang="en-GB" dirty="0"/>
              <a:t>August 2020</a:t>
            </a:r>
          </a:p>
        </p:txBody>
      </p:sp>
      <p:cxnSp>
        <p:nvCxnSpPr>
          <p:cNvPr id="14" name="Straight Connector 13">
            <a:extLst>
              <a:ext uri="{FF2B5EF4-FFF2-40B4-BE49-F238E27FC236}">
                <a16:creationId xmlns:a16="http://schemas.microsoft.com/office/drawing/2014/main" id="{F08D1742-A89C-0B4F-8413-FB2A7800C932}"/>
              </a:ext>
            </a:extLst>
          </p:cNvPr>
          <p:cNvCxnSpPr/>
          <p:nvPr/>
        </p:nvCxnSpPr>
        <p:spPr>
          <a:xfrm>
            <a:off x="2550160" y="0"/>
            <a:ext cx="0" cy="525272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1579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Ãhnliches Foto"/>
          <p:cNvPicPr>
            <a:picLocks noChangeAspect="1" noChangeArrowheads="1"/>
          </p:cNvPicPr>
          <p:nvPr/>
        </p:nvPicPr>
        <p:blipFill rotWithShape="1">
          <a:blip r:embed="rId2">
            <a:extLst>
              <a:ext uri="{28A0092B-C50C-407E-A947-70E740481C1C}">
                <a14:useLocalDpi xmlns:a14="http://schemas.microsoft.com/office/drawing/2010/main" val="0"/>
              </a:ext>
            </a:extLst>
          </a:blip>
          <a:srcRect l="16107" t="6761" r="13036" b="7524"/>
          <a:stretch/>
        </p:blipFill>
        <p:spPr bwMode="auto">
          <a:xfrm>
            <a:off x="320191" y="293913"/>
            <a:ext cx="888390" cy="1074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60981" y="381122"/>
            <a:ext cx="7309757" cy="923330"/>
          </a:xfrm>
          <a:prstGeom prst="rect">
            <a:avLst/>
          </a:prstGeom>
        </p:spPr>
        <p:txBody>
          <a:bodyPr wrap="square">
            <a:spAutoFit/>
          </a:bodyPr>
          <a:lstStyle/>
          <a:p>
            <a:r>
              <a:rPr lang="en-US" sz="2700" b="1" dirty="0"/>
              <a:t>EarthArXiv.org</a:t>
            </a:r>
          </a:p>
          <a:p>
            <a:r>
              <a:rPr lang="en-US" sz="2700" dirty="0"/>
              <a:t>moderation policy</a:t>
            </a:r>
            <a:endParaRPr lang="en-US" sz="2550" dirty="0"/>
          </a:p>
        </p:txBody>
      </p:sp>
      <p:sp>
        <p:nvSpPr>
          <p:cNvPr id="6" name="Rectangle 5"/>
          <p:cNvSpPr/>
          <p:nvPr/>
        </p:nvSpPr>
        <p:spPr>
          <a:xfrm>
            <a:off x="315688" y="1668757"/>
            <a:ext cx="4391579" cy="2977738"/>
          </a:xfrm>
          <a:prstGeom prst="rect">
            <a:avLst/>
          </a:prstGeom>
        </p:spPr>
        <p:txBody>
          <a:bodyPr wrap="square">
            <a:spAutoFit/>
          </a:bodyPr>
          <a:lstStyle/>
          <a:p>
            <a:r>
              <a:rPr lang="en-US" b="1" dirty="0">
                <a:solidFill>
                  <a:srgbClr val="212529"/>
                </a:solidFill>
              </a:rPr>
              <a:t>What does </a:t>
            </a:r>
            <a:r>
              <a:rPr lang="en-US" b="1" dirty="0" err="1">
                <a:solidFill>
                  <a:srgbClr val="212529"/>
                </a:solidFill>
              </a:rPr>
              <a:t>EarthArXiv</a:t>
            </a:r>
            <a:r>
              <a:rPr lang="en-US" b="1" dirty="0">
                <a:solidFill>
                  <a:srgbClr val="212529"/>
                </a:solidFill>
              </a:rPr>
              <a:t> </a:t>
            </a:r>
            <a:r>
              <a:rPr lang="en-US" b="1" u="sng" dirty="0">
                <a:solidFill>
                  <a:srgbClr val="212529"/>
                </a:solidFill>
              </a:rPr>
              <a:t>accept</a:t>
            </a:r>
            <a:r>
              <a:rPr lang="en-US" b="1" dirty="0">
                <a:solidFill>
                  <a:srgbClr val="212529"/>
                </a:solidFill>
              </a:rPr>
              <a:t>?</a:t>
            </a:r>
          </a:p>
          <a:p>
            <a:endParaRPr lang="en-US" sz="750" dirty="0">
              <a:solidFill>
                <a:srgbClr val="212529"/>
              </a:solidFill>
            </a:endParaRPr>
          </a:p>
          <a:p>
            <a:pPr marL="214313" indent="-214313">
              <a:buFont typeface="Arial" panose="020B0604020202020204" pitchFamily="34" charset="0"/>
              <a:buChar char="•"/>
            </a:pPr>
            <a:r>
              <a:rPr lang="en-US" dirty="0">
                <a:solidFill>
                  <a:srgbClr val="212529"/>
                </a:solidFill>
              </a:rPr>
              <a:t>Research articles</a:t>
            </a:r>
          </a:p>
          <a:p>
            <a:pPr marL="214313" indent="-214313">
              <a:buFont typeface="Arial" panose="020B0604020202020204" pitchFamily="34" charset="0"/>
              <a:buChar char="•"/>
            </a:pPr>
            <a:r>
              <a:rPr lang="en-US" dirty="0">
                <a:solidFill>
                  <a:srgbClr val="212529"/>
                </a:solidFill>
              </a:rPr>
              <a:t>Review papers</a:t>
            </a:r>
          </a:p>
          <a:p>
            <a:pPr marL="214313" indent="-214313">
              <a:buFont typeface="Arial" panose="020B0604020202020204" pitchFamily="34" charset="0"/>
              <a:buChar char="•"/>
            </a:pPr>
            <a:r>
              <a:rPr lang="en-US" dirty="0">
                <a:solidFill>
                  <a:srgbClr val="212529"/>
                </a:solidFill>
              </a:rPr>
              <a:t>Case studies</a:t>
            </a:r>
          </a:p>
          <a:p>
            <a:pPr marL="214313" indent="-214313">
              <a:buFont typeface="Arial" panose="020B0604020202020204" pitchFamily="34" charset="0"/>
              <a:buChar char="•"/>
            </a:pPr>
            <a:r>
              <a:rPr lang="en-US" dirty="0">
                <a:solidFill>
                  <a:srgbClr val="212529"/>
                </a:solidFill>
              </a:rPr>
              <a:t>Technical notes (e.g. new instrumentation or analysis methods)</a:t>
            </a:r>
          </a:p>
          <a:p>
            <a:pPr marL="214313" indent="-214313">
              <a:buFont typeface="Arial" panose="020B0604020202020204" pitchFamily="34" charset="0"/>
              <a:buChar char="•"/>
            </a:pPr>
            <a:r>
              <a:rPr lang="en-US" dirty="0">
                <a:solidFill>
                  <a:srgbClr val="212529"/>
                </a:solidFill>
              </a:rPr>
              <a:t>Confirmatory studies</a:t>
            </a:r>
          </a:p>
          <a:p>
            <a:pPr marL="214313" indent="-214313">
              <a:buFont typeface="Arial" panose="020B0604020202020204" pitchFamily="34" charset="0"/>
              <a:buChar char="•"/>
            </a:pPr>
            <a:r>
              <a:rPr lang="en-US" dirty="0">
                <a:solidFill>
                  <a:srgbClr val="212529"/>
                </a:solidFill>
              </a:rPr>
              <a:t>So-called ‘null’ results (i.e. results that not supporting a hypothesis)</a:t>
            </a:r>
          </a:p>
          <a:p>
            <a:pPr marL="214313" indent="-214313">
              <a:buFont typeface="Arial" panose="020B0604020202020204" pitchFamily="34" charset="0"/>
              <a:buChar char="•"/>
            </a:pPr>
            <a:r>
              <a:rPr lang="en-US" dirty="0">
                <a:solidFill>
                  <a:srgbClr val="212529"/>
                </a:solidFill>
              </a:rPr>
              <a:t>Dataset description papers</a:t>
            </a:r>
          </a:p>
        </p:txBody>
      </p:sp>
      <p:sp>
        <p:nvSpPr>
          <p:cNvPr id="7" name="Rectangle 6"/>
          <p:cNvSpPr/>
          <p:nvPr/>
        </p:nvSpPr>
        <p:spPr>
          <a:xfrm>
            <a:off x="4938918" y="1666021"/>
            <a:ext cx="3643313" cy="3254737"/>
          </a:xfrm>
          <a:prstGeom prst="rect">
            <a:avLst/>
          </a:prstGeom>
        </p:spPr>
        <p:txBody>
          <a:bodyPr wrap="square">
            <a:spAutoFit/>
          </a:bodyPr>
          <a:lstStyle/>
          <a:p>
            <a:r>
              <a:rPr lang="en-US" b="1" dirty="0">
                <a:solidFill>
                  <a:srgbClr val="212529"/>
                </a:solidFill>
              </a:rPr>
              <a:t>What does </a:t>
            </a:r>
            <a:r>
              <a:rPr lang="en-US" b="1" dirty="0" err="1">
                <a:solidFill>
                  <a:srgbClr val="212529"/>
                </a:solidFill>
              </a:rPr>
              <a:t>EarthArXiv</a:t>
            </a:r>
            <a:r>
              <a:rPr lang="en-US" b="1" dirty="0">
                <a:solidFill>
                  <a:srgbClr val="212529"/>
                </a:solidFill>
              </a:rPr>
              <a:t> </a:t>
            </a:r>
            <a:r>
              <a:rPr lang="en-US" b="1" u="sng" dirty="0">
                <a:solidFill>
                  <a:srgbClr val="212529"/>
                </a:solidFill>
              </a:rPr>
              <a:t>not accept</a:t>
            </a:r>
            <a:r>
              <a:rPr lang="en-US" b="1" dirty="0">
                <a:solidFill>
                  <a:srgbClr val="212529"/>
                </a:solidFill>
              </a:rPr>
              <a:t>?</a:t>
            </a:r>
          </a:p>
          <a:p>
            <a:pPr marL="214313" indent="-214313">
              <a:buFont typeface="Arial" panose="020B0604020202020204" pitchFamily="34" charset="0"/>
              <a:buChar char="•"/>
            </a:pPr>
            <a:endParaRPr lang="en-US" sz="750" b="1" dirty="0">
              <a:solidFill>
                <a:srgbClr val="212529"/>
              </a:solidFill>
            </a:endParaRPr>
          </a:p>
          <a:p>
            <a:pPr marL="214313" indent="-214313">
              <a:buFont typeface="Arial" panose="020B0604020202020204" pitchFamily="34" charset="0"/>
              <a:buChar char="•"/>
            </a:pPr>
            <a:r>
              <a:rPr lang="en-US" dirty="0">
                <a:solidFill>
                  <a:srgbClr val="212529"/>
                </a:solidFill>
              </a:rPr>
              <a:t>Papers reading as a personal attack, airing of grievances, or insulting to a group/class of people. Racist and derogatory language </a:t>
            </a:r>
            <a:r>
              <a:rPr lang="en-US" b="1" u="sng" dirty="0">
                <a:solidFill>
                  <a:srgbClr val="212529"/>
                </a:solidFill>
              </a:rPr>
              <a:t>will not</a:t>
            </a:r>
            <a:r>
              <a:rPr lang="en-US" dirty="0">
                <a:solidFill>
                  <a:srgbClr val="212529"/>
                </a:solidFill>
              </a:rPr>
              <a:t> be tolerated</a:t>
            </a:r>
          </a:p>
          <a:p>
            <a:pPr marL="214313" indent="-214313">
              <a:buFont typeface="Arial" panose="020B0604020202020204" pitchFamily="34" charset="0"/>
              <a:buChar char="•"/>
            </a:pPr>
            <a:r>
              <a:rPr lang="en-US" dirty="0">
                <a:solidFill>
                  <a:srgbClr val="212529"/>
                </a:solidFill>
              </a:rPr>
              <a:t>Commentaries and opinion pieces</a:t>
            </a:r>
          </a:p>
          <a:p>
            <a:pPr marL="214313" indent="-214313">
              <a:buFont typeface="Arial" panose="020B0604020202020204" pitchFamily="34" charset="0"/>
              <a:buChar char="•"/>
            </a:pPr>
            <a:r>
              <a:rPr lang="en-US" dirty="0">
                <a:solidFill>
                  <a:srgbClr val="212529"/>
                </a:solidFill>
              </a:rPr>
              <a:t>Posters (cf. </a:t>
            </a:r>
            <a:r>
              <a:rPr lang="en-US" dirty="0" err="1">
                <a:solidFill>
                  <a:srgbClr val="212529"/>
                </a:solidFill>
              </a:rPr>
              <a:t>ESSOAr</a:t>
            </a:r>
            <a:r>
              <a:rPr lang="en-US" dirty="0">
                <a:solidFill>
                  <a:srgbClr val="212529"/>
                </a:solidFill>
              </a:rPr>
              <a:t>)</a:t>
            </a:r>
          </a:p>
          <a:p>
            <a:pPr marL="214313" indent="-214313">
              <a:buFont typeface="Arial" panose="020B0604020202020204" pitchFamily="34" charset="0"/>
              <a:buChar char="•"/>
            </a:pPr>
            <a:r>
              <a:rPr lang="en-US" dirty="0">
                <a:solidFill>
                  <a:srgbClr val="212529"/>
                </a:solidFill>
              </a:rPr>
              <a:t>Theses and course projects (see www.thesiscommons.org)</a:t>
            </a:r>
          </a:p>
          <a:p>
            <a:pPr marL="214313" indent="-214313">
              <a:buFont typeface="Arial" panose="020B0604020202020204" pitchFamily="34" charset="0"/>
              <a:buChar char="•"/>
            </a:pPr>
            <a:r>
              <a:rPr lang="en-US" dirty="0">
                <a:solidFill>
                  <a:srgbClr val="212529"/>
                </a:solidFill>
              </a:rPr>
              <a:t>Software articles</a:t>
            </a:r>
          </a:p>
        </p:txBody>
      </p:sp>
    </p:spTree>
    <p:extLst>
      <p:ext uri="{BB962C8B-B14F-4D97-AF65-F5344CB8AC3E}">
        <p14:creationId xmlns:p14="http://schemas.microsoft.com/office/powerpoint/2010/main" val="293209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rowd posters ag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721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8841"/>
            <a:ext cx="4572000" cy="215444"/>
          </a:xfrm>
          <a:prstGeom prst="rect">
            <a:avLst/>
          </a:prstGeom>
        </p:spPr>
        <p:txBody>
          <a:bodyPr>
            <a:spAutoFit/>
          </a:bodyPr>
          <a:lstStyle/>
          <a:p>
            <a:r>
              <a:rPr lang="en-GB" sz="800" i="1" dirty="0">
                <a:solidFill>
                  <a:schemeClr val="bg1"/>
                </a:solidFill>
                <a:latin typeface="Arial" panose="020B0604020202020204" pitchFamily="34" charset="0"/>
                <a:cs typeface="Arial" panose="020B0604020202020204" pitchFamily="34" charset="0"/>
              </a:rPr>
              <a:t>https://dtm.carnegiescience.edu/news/2018-agu-fall-meeting-update-dec-12-13</a:t>
            </a:r>
          </a:p>
        </p:txBody>
      </p:sp>
    </p:spTree>
    <p:extLst>
      <p:ext uri="{BB962C8B-B14F-4D97-AF65-F5344CB8AC3E}">
        <p14:creationId xmlns:p14="http://schemas.microsoft.com/office/powerpoint/2010/main" val="2059701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Ãhnliches Foto"/>
          <p:cNvPicPr>
            <a:picLocks noChangeAspect="1" noChangeArrowheads="1"/>
          </p:cNvPicPr>
          <p:nvPr/>
        </p:nvPicPr>
        <p:blipFill rotWithShape="1">
          <a:blip r:embed="rId2">
            <a:extLst>
              <a:ext uri="{28A0092B-C50C-407E-A947-70E740481C1C}">
                <a14:useLocalDpi xmlns:a14="http://schemas.microsoft.com/office/drawing/2010/main" val="0"/>
              </a:ext>
            </a:extLst>
          </a:blip>
          <a:srcRect l="16107" t="6761" r="13036" b="7524"/>
          <a:stretch/>
        </p:blipFill>
        <p:spPr bwMode="auto">
          <a:xfrm>
            <a:off x="320191" y="290341"/>
            <a:ext cx="888390" cy="1074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60981" y="377550"/>
            <a:ext cx="7309757" cy="923330"/>
          </a:xfrm>
          <a:prstGeom prst="rect">
            <a:avLst/>
          </a:prstGeom>
        </p:spPr>
        <p:txBody>
          <a:bodyPr wrap="square">
            <a:spAutoFit/>
          </a:bodyPr>
          <a:lstStyle/>
          <a:p>
            <a:r>
              <a:rPr lang="en-US" sz="2700" b="1" dirty="0"/>
              <a:t>EarthArXiv.org</a:t>
            </a:r>
          </a:p>
          <a:p>
            <a:r>
              <a:rPr lang="en-US" sz="2700" dirty="0"/>
              <a:t>moderation policy</a:t>
            </a:r>
            <a:endParaRPr lang="en-US" sz="2550" dirty="0"/>
          </a:p>
        </p:txBody>
      </p:sp>
      <p:sp>
        <p:nvSpPr>
          <p:cNvPr id="6" name="Rectangle 5"/>
          <p:cNvSpPr/>
          <p:nvPr/>
        </p:nvSpPr>
        <p:spPr>
          <a:xfrm>
            <a:off x="315688" y="1488993"/>
            <a:ext cx="4186238" cy="3439403"/>
          </a:xfrm>
          <a:prstGeom prst="rect">
            <a:avLst/>
          </a:prstGeom>
        </p:spPr>
        <p:txBody>
          <a:bodyPr wrap="square">
            <a:spAutoFit/>
          </a:bodyPr>
          <a:lstStyle/>
          <a:p>
            <a:r>
              <a:rPr lang="en-US" sz="1500" b="1" u="sng" dirty="0"/>
              <a:t>Publication and hosting of your paper</a:t>
            </a:r>
          </a:p>
          <a:p>
            <a:endParaRPr lang="en-US" sz="750" b="1" dirty="0"/>
          </a:p>
          <a:p>
            <a:pPr marL="214313" indent="-214313">
              <a:buFont typeface="Arial" panose="020B0604020202020204" pitchFamily="34" charset="0"/>
              <a:buChar char="•"/>
            </a:pPr>
            <a:r>
              <a:rPr lang="en-US" sz="1500" dirty="0"/>
              <a:t>Upon moderation, EarthArXiv agrees to publish your paper by </a:t>
            </a:r>
            <a:r>
              <a:rPr lang="en-US" sz="1500" b="1" u="sng" dirty="0"/>
              <a:t>assigning a DOI</a:t>
            </a:r>
          </a:p>
          <a:p>
            <a:pPr marL="214313" indent="-214313">
              <a:buFont typeface="Arial" panose="020B0604020202020204" pitchFamily="34" charset="0"/>
              <a:buChar char="•"/>
            </a:pPr>
            <a:endParaRPr lang="en-US" sz="750" b="1" u="sng" dirty="0"/>
          </a:p>
          <a:p>
            <a:pPr marL="214313" indent="-214313">
              <a:buFont typeface="Arial" panose="020B0604020202020204" pitchFamily="34" charset="0"/>
              <a:buChar char="•"/>
            </a:pPr>
            <a:r>
              <a:rPr lang="en-US" sz="1500" b="1" u="sng" dirty="0"/>
              <a:t>EarthArXiv is not a journal</a:t>
            </a:r>
            <a:r>
              <a:rPr lang="en-US" sz="1500" dirty="0"/>
              <a:t> and does not evaluate the scientific quality of a paper. Once a paper passes moderation and is published, it persists on the system indefinitely. </a:t>
            </a:r>
            <a:r>
              <a:rPr lang="en-US" sz="1500" b="1" u="sng" dirty="0"/>
              <a:t>N.B. EarthArXiv reserves the right to remove papers after publication if fraud or plagiarism is identified</a:t>
            </a:r>
            <a:r>
              <a:rPr lang="en-US" sz="1500" dirty="0"/>
              <a:t> (see right).</a:t>
            </a:r>
          </a:p>
          <a:p>
            <a:pPr marL="128588" indent="-128588">
              <a:buFont typeface="Arial" panose="020B0604020202020204" pitchFamily="34" charset="0"/>
              <a:buChar char="•"/>
            </a:pPr>
            <a:endParaRPr lang="en-US" sz="750" dirty="0"/>
          </a:p>
          <a:p>
            <a:pPr marL="214313" indent="-214313">
              <a:buFont typeface="Arial" panose="020B0604020202020204" pitchFamily="34" charset="0"/>
              <a:buChar char="•"/>
            </a:pPr>
            <a:r>
              <a:rPr lang="en-US" sz="1500" dirty="0"/>
              <a:t>EarthArXiv will provide free online hosting of your paper as long as it is operational</a:t>
            </a:r>
          </a:p>
          <a:p>
            <a:pPr marL="128588" indent="-128588">
              <a:buFont typeface="Arial" panose="020B0604020202020204" pitchFamily="34" charset="0"/>
              <a:buChar char="•"/>
            </a:pPr>
            <a:endParaRPr lang="en-US" sz="1500" dirty="0"/>
          </a:p>
        </p:txBody>
      </p:sp>
      <p:sp>
        <p:nvSpPr>
          <p:cNvPr id="7" name="Rectangle 6"/>
          <p:cNvSpPr/>
          <p:nvPr/>
        </p:nvSpPr>
        <p:spPr>
          <a:xfrm>
            <a:off x="5122069" y="1487519"/>
            <a:ext cx="3643313" cy="1708160"/>
          </a:xfrm>
          <a:prstGeom prst="rect">
            <a:avLst/>
          </a:prstGeom>
        </p:spPr>
        <p:txBody>
          <a:bodyPr wrap="square">
            <a:spAutoFit/>
          </a:bodyPr>
          <a:lstStyle/>
          <a:p>
            <a:r>
              <a:rPr lang="en-US" sz="1500" b="1" u="sng" dirty="0"/>
              <a:t>Fraud and Plagiarism</a:t>
            </a:r>
          </a:p>
          <a:p>
            <a:endParaRPr lang="en-US" sz="1500" b="1" dirty="0"/>
          </a:p>
          <a:p>
            <a:r>
              <a:rPr lang="en-US" sz="1500" b="1" dirty="0" err="1"/>
              <a:t>EarthArXiv</a:t>
            </a:r>
            <a:r>
              <a:rPr lang="en-US" sz="1500" b="1" dirty="0"/>
              <a:t> takes fraud and plagiarism very seriously</a:t>
            </a:r>
            <a:r>
              <a:rPr lang="en-US" sz="1500" dirty="0"/>
              <a:t>. </a:t>
            </a:r>
          </a:p>
          <a:p>
            <a:r>
              <a:rPr lang="en-US" sz="1500" dirty="0"/>
              <a:t>Should the Board deem fraud or plagiarism to have occurred, the paper will be immediately removed from EarthArXiv</a:t>
            </a:r>
          </a:p>
        </p:txBody>
      </p:sp>
      <p:cxnSp>
        <p:nvCxnSpPr>
          <p:cNvPr id="3" name="Straight Connector 2"/>
          <p:cNvCxnSpPr/>
          <p:nvPr/>
        </p:nvCxnSpPr>
        <p:spPr>
          <a:xfrm>
            <a:off x="4663440" y="1423852"/>
            <a:ext cx="0" cy="31416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0470E-D50B-5B41-9EEF-7E2B7924D9EA}"/>
              </a:ext>
            </a:extLst>
          </p:cNvPr>
          <p:cNvPicPr>
            <a:picLocks noChangeAspect="1"/>
          </p:cNvPicPr>
          <p:nvPr/>
        </p:nvPicPr>
        <p:blipFill>
          <a:blip r:embed="rId3"/>
          <a:stretch>
            <a:fillRect/>
          </a:stretch>
        </p:blipFill>
        <p:spPr>
          <a:xfrm rot="5400000">
            <a:off x="6030804" y="2033128"/>
            <a:ext cx="5156716" cy="1091634"/>
          </a:xfrm>
          <a:prstGeom prst="rect">
            <a:avLst/>
          </a:prstGeom>
        </p:spPr>
      </p:pic>
      <p:pic>
        <p:nvPicPr>
          <p:cNvPr id="6" name="Picture 5">
            <a:extLst>
              <a:ext uri="{FF2B5EF4-FFF2-40B4-BE49-F238E27FC236}">
                <a16:creationId xmlns:a16="http://schemas.microsoft.com/office/drawing/2014/main" id="{03F73A81-57FD-EF4C-9B2D-2805AED5F88A}"/>
              </a:ext>
            </a:extLst>
          </p:cNvPr>
          <p:cNvPicPr>
            <a:picLocks noChangeAspect="1"/>
          </p:cNvPicPr>
          <p:nvPr/>
        </p:nvPicPr>
        <p:blipFill>
          <a:blip r:embed="rId4"/>
          <a:stretch>
            <a:fillRect/>
          </a:stretch>
        </p:blipFill>
        <p:spPr>
          <a:xfrm>
            <a:off x="778333" y="0"/>
            <a:ext cx="6672932" cy="5143500"/>
          </a:xfrm>
          <a:prstGeom prst="rect">
            <a:avLst/>
          </a:prstGeom>
        </p:spPr>
      </p:pic>
      <p:sp>
        <p:nvSpPr>
          <p:cNvPr id="7" name="Rectangle 6">
            <a:extLst>
              <a:ext uri="{FF2B5EF4-FFF2-40B4-BE49-F238E27FC236}">
                <a16:creationId xmlns:a16="http://schemas.microsoft.com/office/drawing/2014/main" id="{85718AC2-C2B3-6B48-881A-960B8AAA4897}"/>
              </a:ext>
            </a:extLst>
          </p:cNvPr>
          <p:cNvSpPr/>
          <p:nvPr/>
        </p:nvSpPr>
        <p:spPr>
          <a:xfrm rot="5400000">
            <a:off x="6470776" y="1254478"/>
            <a:ext cx="2873415"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eartharxiv.org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kftsv</a:t>
            </a:r>
            <a:r>
              <a:rPr lang="en-US"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8541F88-1DFA-D44A-A5D3-DD12A5B9ACF9}"/>
              </a:ext>
            </a:extLst>
          </p:cNvPr>
          <p:cNvSpPr txBox="1"/>
          <p:nvPr/>
        </p:nvSpPr>
        <p:spPr>
          <a:xfrm rot="16200000">
            <a:off x="-50516" y="659826"/>
            <a:ext cx="1402948" cy="261610"/>
          </a:xfrm>
          <a:prstGeom prst="rect">
            <a:avLst/>
          </a:prstGeom>
          <a:noFill/>
          <a:ln>
            <a:solidFill>
              <a:schemeClr val="tx1"/>
            </a:solidFill>
          </a:ln>
        </p:spPr>
        <p:txBody>
          <a:bodyPr wrap="none" rtlCol="0">
            <a:spAutoFit/>
          </a:bodyPr>
          <a:lstStyle/>
          <a:p>
            <a:r>
              <a:rPr lang="en-US" sz="1100" b="1" dirty="0">
                <a:latin typeface="Arial" panose="020B0604020202020204" pitchFamily="34" charset="0"/>
                <a:cs typeface="Arial" panose="020B0604020202020204" pitchFamily="34" charset="0"/>
              </a:rPr>
              <a:t>&gt;680 submissions</a:t>
            </a:r>
          </a:p>
        </p:txBody>
      </p:sp>
      <p:sp>
        <p:nvSpPr>
          <p:cNvPr id="9" name="TextBox 8">
            <a:extLst>
              <a:ext uri="{FF2B5EF4-FFF2-40B4-BE49-F238E27FC236}">
                <a16:creationId xmlns:a16="http://schemas.microsoft.com/office/drawing/2014/main" id="{A7C1FB06-95D3-C248-BD21-48CA58B315C4}"/>
              </a:ext>
            </a:extLst>
          </p:cNvPr>
          <p:cNvSpPr txBox="1"/>
          <p:nvPr/>
        </p:nvSpPr>
        <p:spPr>
          <a:xfrm rot="16200000">
            <a:off x="-48112" y="2341314"/>
            <a:ext cx="1398140" cy="430887"/>
          </a:xfrm>
          <a:prstGeom prst="rect">
            <a:avLst/>
          </a:prstGeom>
          <a:noFill/>
          <a:ln>
            <a:solidFill>
              <a:schemeClr val="tx1"/>
            </a:solidFill>
          </a:ln>
        </p:spPr>
        <p:txBody>
          <a:bodyPr wrap="none" rtlCol="0">
            <a:spAutoFit/>
          </a:bodyPr>
          <a:lstStyle/>
          <a:p>
            <a:pPr algn="ctr"/>
            <a:r>
              <a:rPr lang="en-US" sz="1100" b="1" dirty="0">
                <a:latin typeface="Arial" panose="020B0604020202020204" pitchFamily="34" charset="0"/>
                <a:cs typeface="Arial" panose="020B0604020202020204" pitchFamily="34" charset="0"/>
              </a:rPr>
              <a:t>c. 10 submissions</a:t>
            </a:r>
          </a:p>
          <a:p>
            <a:pPr algn="ctr"/>
            <a:r>
              <a:rPr lang="en-US" sz="1100" b="1" dirty="0">
                <a:latin typeface="Arial" panose="020B0604020202020204" pitchFamily="34" charset="0"/>
                <a:cs typeface="Arial" panose="020B0604020202020204" pitchFamily="34" charset="0"/>
              </a:rPr>
              <a:t>per week</a:t>
            </a:r>
          </a:p>
        </p:txBody>
      </p:sp>
      <p:sp>
        <p:nvSpPr>
          <p:cNvPr id="10" name="TextBox 9">
            <a:extLst>
              <a:ext uri="{FF2B5EF4-FFF2-40B4-BE49-F238E27FC236}">
                <a16:creationId xmlns:a16="http://schemas.microsoft.com/office/drawing/2014/main" id="{C95F0947-83B6-C045-B485-DB8373CB2F47}"/>
              </a:ext>
            </a:extLst>
          </p:cNvPr>
          <p:cNvSpPr txBox="1"/>
          <p:nvPr/>
        </p:nvSpPr>
        <p:spPr>
          <a:xfrm rot="16200000">
            <a:off x="13604" y="4063274"/>
            <a:ext cx="1274708" cy="430887"/>
          </a:xfrm>
          <a:prstGeom prst="rect">
            <a:avLst/>
          </a:prstGeom>
          <a:noFill/>
          <a:ln>
            <a:solidFill>
              <a:schemeClr val="tx1"/>
            </a:solidFill>
          </a:ln>
        </p:spPr>
        <p:txBody>
          <a:bodyPr wrap="none" rtlCol="0">
            <a:spAutoFit/>
          </a:bodyPr>
          <a:lstStyle/>
          <a:p>
            <a:pPr algn="ctr"/>
            <a:r>
              <a:rPr lang="en-US" sz="1100" b="1" dirty="0">
                <a:latin typeface="Arial" panose="020B0604020202020204" pitchFamily="34" charset="0"/>
                <a:cs typeface="Arial" panose="020B0604020202020204" pitchFamily="34" charset="0"/>
              </a:rPr>
              <a:t>1000 downloads</a:t>
            </a:r>
          </a:p>
          <a:p>
            <a:pPr algn="ctr"/>
            <a:r>
              <a:rPr lang="en-US" sz="1100" b="1" dirty="0">
                <a:latin typeface="Arial" panose="020B0604020202020204" pitchFamily="34" charset="0"/>
                <a:cs typeface="Arial" panose="020B0604020202020204" pitchFamily="34" charset="0"/>
              </a:rPr>
              <a:t>per week</a:t>
            </a:r>
          </a:p>
        </p:txBody>
      </p:sp>
    </p:spTree>
    <p:extLst>
      <p:ext uri="{BB962C8B-B14F-4D97-AF65-F5344CB8AC3E}">
        <p14:creationId xmlns:p14="http://schemas.microsoft.com/office/powerpoint/2010/main" val="2511642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8EDC63-4417-EE45-9B39-DA4BD831B7A3}"/>
              </a:ext>
            </a:extLst>
          </p:cNvPr>
          <p:cNvPicPr>
            <a:picLocks noChangeAspect="1"/>
          </p:cNvPicPr>
          <p:nvPr/>
        </p:nvPicPr>
        <p:blipFill rotWithShape="1">
          <a:blip r:embed="rId3"/>
          <a:srcRect l="6137"/>
          <a:stretch/>
        </p:blipFill>
        <p:spPr>
          <a:xfrm>
            <a:off x="332508" y="301811"/>
            <a:ext cx="8582891" cy="4539878"/>
          </a:xfrm>
          <a:prstGeom prst="rect">
            <a:avLst/>
          </a:prstGeom>
        </p:spPr>
      </p:pic>
    </p:spTree>
    <p:extLst>
      <p:ext uri="{BB962C8B-B14F-4D97-AF65-F5344CB8AC3E}">
        <p14:creationId xmlns:p14="http://schemas.microsoft.com/office/powerpoint/2010/main" val="2010993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8650" y="326695"/>
            <a:ext cx="7309757" cy="507831"/>
          </a:xfrm>
          <a:prstGeom prst="rect">
            <a:avLst/>
          </a:prstGeom>
        </p:spPr>
        <p:txBody>
          <a:bodyPr wrap="square">
            <a:spAutoFit/>
          </a:bodyPr>
          <a:lstStyle/>
          <a:p>
            <a:r>
              <a:rPr lang="en-US" sz="2700" b="1" dirty="0"/>
              <a:t>You should consider submitting a preprint if:</a:t>
            </a:r>
            <a:endParaRPr lang="en-US" sz="2550" dirty="0"/>
          </a:p>
        </p:txBody>
      </p:sp>
      <p:sp>
        <p:nvSpPr>
          <p:cNvPr id="6" name="Content Placeholder 2"/>
          <p:cNvSpPr>
            <a:spLocks noGrp="1"/>
          </p:cNvSpPr>
          <p:nvPr>
            <p:ph idx="1"/>
          </p:nvPr>
        </p:nvSpPr>
        <p:spPr>
          <a:xfrm>
            <a:off x="315689" y="1114616"/>
            <a:ext cx="4551590" cy="3263504"/>
          </a:xfrm>
        </p:spPr>
        <p:txBody>
          <a:bodyPr>
            <a:normAutofit fontScale="70000" lnSpcReduction="20000"/>
          </a:bodyPr>
          <a:lstStyle/>
          <a:p>
            <a:pPr>
              <a:lnSpc>
                <a:spcPct val="120000"/>
              </a:lnSpc>
              <a:spcBef>
                <a:spcPts val="0"/>
              </a:spcBef>
            </a:pPr>
            <a:r>
              <a:rPr lang="en-US" dirty="0"/>
              <a:t>You are seeking to </a:t>
            </a:r>
            <a:r>
              <a:rPr lang="en-US" b="1" u="sng" dirty="0"/>
              <a:t>communicate</a:t>
            </a:r>
            <a:r>
              <a:rPr lang="en-US" dirty="0"/>
              <a:t> your scientific findings </a:t>
            </a:r>
            <a:r>
              <a:rPr lang="en-US" b="1" u="sng" dirty="0"/>
              <a:t>without delay</a:t>
            </a:r>
          </a:p>
          <a:p>
            <a:pPr>
              <a:lnSpc>
                <a:spcPct val="120000"/>
              </a:lnSpc>
              <a:spcBef>
                <a:spcPts val="0"/>
              </a:spcBef>
            </a:pPr>
            <a:endParaRPr lang="en-US" dirty="0"/>
          </a:p>
          <a:p>
            <a:pPr>
              <a:lnSpc>
                <a:spcPct val="120000"/>
              </a:lnSpc>
              <a:spcBef>
                <a:spcPts val="0"/>
              </a:spcBef>
            </a:pPr>
            <a:r>
              <a:rPr lang="en-US" dirty="0"/>
              <a:t>You want </a:t>
            </a:r>
            <a:r>
              <a:rPr lang="en-US" b="1" u="sng" dirty="0"/>
              <a:t>everyone</a:t>
            </a:r>
            <a:r>
              <a:rPr lang="en-US" dirty="0"/>
              <a:t> to have </a:t>
            </a:r>
            <a:r>
              <a:rPr lang="en-US" b="1" u="sng" dirty="0"/>
              <a:t>access</a:t>
            </a:r>
            <a:r>
              <a:rPr lang="en-US" dirty="0"/>
              <a:t> to your work</a:t>
            </a:r>
          </a:p>
          <a:p>
            <a:pPr>
              <a:lnSpc>
                <a:spcPct val="120000"/>
              </a:lnSpc>
              <a:spcBef>
                <a:spcPts val="0"/>
              </a:spcBef>
            </a:pPr>
            <a:endParaRPr lang="en-US" dirty="0"/>
          </a:p>
          <a:p>
            <a:pPr>
              <a:lnSpc>
                <a:spcPct val="120000"/>
              </a:lnSpc>
              <a:spcBef>
                <a:spcPts val="0"/>
              </a:spcBef>
            </a:pPr>
            <a:r>
              <a:rPr lang="en-US" dirty="0"/>
              <a:t>You want </a:t>
            </a:r>
            <a:r>
              <a:rPr lang="en-US" b="1" u="sng" dirty="0"/>
              <a:t>feedback</a:t>
            </a:r>
            <a:r>
              <a:rPr lang="en-US" dirty="0"/>
              <a:t> on your work from the </a:t>
            </a:r>
            <a:r>
              <a:rPr lang="en-US" b="1" u="sng" dirty="0"/>
              <a:t>community</a:t>
            </a:r>
            <a:endParaRPr lang="en-US" dirty="0"/>
          </a:p>
        </p:txBody>
      </p:sp>
      <p:grpSp>
        <p:nvGrpSpPr>
          <p:cNvPr id="2" name="Group 1"/>
          <p:cNvGrpSpPr/>
          <p:nvPr/>
        </p:nvGrpSpPr>
        <p:grpSpPr>
          <a:xfrm>
            <a:off x="4826429" y="1078992"/>
            <a:ext cx="4676771" cy="3286693"/>
            <a:chOff x="6679078" y="1425109"/>
            <a:chExt cx="6235695" cy="4382257"/>
          </a:xfrm>
        </p:grpSpPr>
        <p:pic>
          <p:nvPicPr>
            <p:cNvPr id="4" name="Picture 3"/>
            <p:cNvPicPr>
              <a:picLocks noChangeAspect="1"/>
            </p:cNvPicPr>
            <p:nvPr/>
          </p:nvPicPr>
          <p:blipFill rotWithShape="1">
            <a:blip r:embed="rId2"/>
            <a:srcRect l="2604" t="5754" r="3003" b="40651"/>
            <a:stretch/>
          </p:blipFill>
          <p:spPr>
            <a:xfrm>
              <a:off x="6818773" y="1476905"/>
              <a:ext cx="5061858" cy="2066675"/>
            </a:xfrm>
            <a:prstGeom prst="rect">
              <a:avLst/>
            </a:prstGeom>
          </p:spPr>
        </p:pic>
        <p:sp>
          <p:nvSpPr>
            <p:cNvPr id="7" name="Rectangle 6"/>
            <p:cNvSpPr/>
            <p:nvPr/>
          </p:nvSpPr>
          <p:spPr>
            <a:xfrm>
              <a:off x="6818773" y="3464266"/>
              <a:ext cx="6096000" cy="307776"/>
            </a:xfrm>
            <a:prstGeom prst="rect">
              <a:avLst/>
            </a:prstGeom>
          </p:spPr>
          <p:txBody>
            <a:bodyPr>
              <a:spAutoFit/>
            </a:bodyPr>
            <a:lstStyle/>
            <a:p>
              <a:r>
                <a:rPr lang="en-US" sz="900" dirty="0"/>
                <a:t>https://</a:t>
              </a:r>
              <a:r>
                <a:rPr lang="en-US" sz="900" dirty="0" err="1"/>
                <a:t>medium.com</a:t>
              </a:r>
              <a:r>
                <a:rPr lang="en-US" sz="900" dirty="0"/>
                <a:t>/@</a:t>
              </a:r>
              <a:r>
                <a:rPr lang="en-US" sz="900" dirty="0" err="1"/>
                <a:t>jamesheathers</a:t>
              </a:r>
              <a:r>
                <a:rPr lang="en-US" sz="900" dirty="0"/>
                <a:t>/why-i-love-pre-prints-9d727eeb22b8</a:t>
              </a:r>
            </a:p>
          </p:txBody>
        </p:sp>
        <p:sp>
          <p:nvSpPr>
            <p:cNvPr id="8" name="Rectangle 7"/>
            <p:cNvSpPr/>
            <p:nvPr/>
          </p:nvSpPr>
          <p:spPr>
            <a:xfrm>
              <a:off x="6679078" y="1425109"/>
              <a:ext cx="5413824" cy="4382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6818773" y="3737198"/>
              <a:ext cx="5248331" cy="1600439"/>
            </a:xfrm>
            <a:prstGeom prst="rect">
              <a:avLst/>
            </a:prstGeom>
            <a:noFill/>
          </p:spPr>
          <p:txBody>
            <a:bodyPr wrap="square" rtlCol="0">
              <a:spAutoFit/>
            </a:bodyPr>
            <a:lstStyle/>
            <a:p>
              <a:r>
                <a:rPr lang="en-GB" dirty="0"/>
                <a:t>Publishing pre-prints sends a message I want to send. They say I am willing to talk. They say I want to participate in open culture. Please read my stuff.</a:t>
              </a:r>
            </a:p>
          </p:txBody>
        </p:sp>
      </p:grpSp>
    </p:spTree>
    <p:extLst>
      <p:ext uri="{BB962C8B-B14F-4D97-AF65-F5344CB8AC3E}">
        <p14:creationId xmlns:p14="http://schemas.microsoft.com/office/powerpoint/2010/main" val="42926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udna lab speed tweet.png">
            <a:extLst>
              <a:ext uri="{FF2B5EF4-FFF2-40B4-BE49-F238E27FC236}">
                <a16:creationId xmlns:a16="http://schemas.microsoft.com/office/drawing/2014/main" id="{AEF24EE0-A5D8-2541-B768-2C4141DE8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591" y="145502"/>
            <a:ext cx="4206730" cy="1419138"/>
          </a:xfrm>
          <a:prstGeom prst="rect">
            <a:avLst/>
          </a:prstGeom>
          <a:ln>
            <a:solidFill>
              <a:schemeClr val="bg1">
                <a:lumMod val="50000"/>
              </a:schemeClr>
            </a:solidFill>
          </a:ln>
        </p:spPr>
      </p:pic>
      <p:pic>
        <p:nvPicPr>
          <p:cNvPr id="5" name="Picture 4" descr="Unknown.png">
            <a:extLst>
              <a:ext uri="{FF2B5EF4-FFF2-40B4-BE49-F238E27FC236}">
                <a16:creationId xmlns:a16="http://schemas.microsoft.com/office/drawing/2014/main" id="{6F82ED20-FADC-FF40-8B99-7F5646110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53" y="1367892"/>
            <a:ext cx="4360487" cy="1781569"/>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A7EF3656-7271-4C47-95F4-3A0D26CD80CE}"/>
              </a:ext>
            </a:extLst>
          </p:cNvPr>
          <p:cNvPicPr>
            <a:picLocks noChangeAspect="1"/>
          </p:cNvPicPr>
          <p:nvPr/>
        </p:nvPicPr>
        <p:blipFill>
          <a:blip r:embed="rId4"/>
          <a:stretch>
            <a:fillRect/>
          </a:stretch>
        </p:blipFill>
        <p:spPr>
          <a:xfrm>
            <a:off x="3097167" y="3232150"/>
            <a:ext cx="5968093" cy="1911350"/>
          </a:xfrm>
          <a:prstGeom prst="rect">
            <a:avLst/>
          </a:prstGeom>
        </p:spPr>
      </p:pic>
    </p:spTree>
    <p:extLst>
      <p:ext uri="{BB962C8B-B14F-4D97-AF65-F5344CB8AC3E}">
        <p14:creationId xmlns:p14="http://schemas.microsoft.com/office/powerpoint/2010/main" val="3623364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13" y="100158"/>
            <a:ext cx="8725910" cy="4851654"/>
          </a:xfrm>
          <a:prstGeom prst="rect">
            <a:avLst/>
          </a:prstGeom>
        </p:spPr>
      </p:pic>
      <p:sp>
        <p:nvSpPr>
          <p:cNvPr id="7" name="Rectangle 6"/>
          <p:cNvSpPr/>
          <p:nvPr/>
        </p:nvSpPr>
        <p:spPr>
          <a:xfrm>
            <a:off x="76200" y="4857750"/>
            <a:ext cx="1485216" cy="215444"/>
          </a:xfrm>
          <a:prstGeom prst="rect">
            <a:avLst/>
          </a:prstGeom>
        </p:spPr>
        <p:txBody>
          <a:bodyPr wrap="none">
            <a:spAutoFit/>
          </a:bodyPr>
          <a:lstStyle/>
          <a:p>
            <a:r>
              <a:rPr lang="en-GB" sz="800" i="1" dirty="0">
                <a:solidFill>
                  <a:srgbClr val="BFBFBF"/>
                </a:solidFill>
                <a:latin typeface="Arial"/>
                <a:cs typeface="Arial"/>
              </a:rPr>
              <a:t>http://whyopenresearch.org/</a:t>
            </a:r>
          </a:p>
        </p:txBody>
      </p:sp>
    </p:spTree>
    <p:extLst>
      <p:ext uri="{BB962C8B-B14F-4D97-AF65-F5344CB8AC3E}">
        <p14:creationId xmlns:p14="http://schemas.microsoft.com/office/powerpoint/2010/main" val="2778291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s://f1000researchdata.s3.amazonaws.com/manuscripts/9609/8da28628-bb5a-4b1f-b8ad-00db54039385_figur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74" y="640792"/>
            <a:ext cx="8818133" cy="3897614"/>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5"/>
          <p:cNvSpPr>
            <a:spLocks noChangeArrowheads="1"/>
          </p:cNvSpPr>
          <p:nvPr/>
        </p:nvSpPr>
        <p:spPr bwMode="auto">
          <a:xfrm>
            <a:off x="30436" y="4935348"/>
            <a:ext cx="768061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chemeClr val="bg1">
                    <a:lumMod val="75000"/>
                  </a:schemeClr>
                </a:solidFill>
                <a:effectLst/>
                <a:latin typeface="Arial"/>
                <a:ea typeface="Lato" panose="020F0502020204030203" pitchFamily="34" charset="0"/>
                <a:cs typeface="Arial"/>
              </a:rPr>
              <a:t>Data from The Open Access Citation Advantage Service, SPARC Europe, accessed March 2016 -</a:t>
            </a:r>
            <a:r>
              <a:rPr lang="en-GB" sz="800" i="1" dirty="0">
                <a:solidFill>
                  <a:schemeClr val="bg1">
                    <a:lumMod val="75000"/>
                  </a:schemeClr>
                </a:solidFill>
                <a:latin typeface="Arial"/>
                <a:ea typeface="Lato" panose="020F0502020204030203" pitchFamily="34" charset="0"/>
                <a:cs typeface="Arial"/>
              </a:rPr>
              <a:t>http://f1000research.com/articles/5-632/v3</a:t>
            </a:r>
          </a:p>
        </p:txBody>
      </p:sp>
    </p:spTree>
    <p:extLst>
      <p:ext uri="{BB962C8B-B14F-4D97-AF65-F5344CB8AC3E}">
        <p14:creationId xmlns:p14="http://schemas.microsoft.com/office/powerpoint/2010/main" val="3794270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20" y="107266"/>
            <a:ext cx="6172200" cy="742950"/>
          </a:xfrm>
        </p:spPr>
        <p:txBody>
          <a:bodyPr>
            <a:normAutofit/>
          </a:bodyPr>
          <a:lstStyle/>
          <a:p>
            <a:r>
              <a:rPr lang="en-US" sz="1800" dirty="0"/>
              <a:t>Decoupling promotes innovation in peer review</a:t>
            </a:r>
          </a:p>
        </p:txBody>
      </p:sp>
      <p:pic>
        <p:nvPicPr>
          <p:cNvPr id="3" name="Picture 2" descr="Screen Shot 2018-02-26 at 12.09.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623" y="2168425"/>
            <a:ext cx="1804306" cy="742950"/>
          </a:xfrm>
          <a:prstGeom prst="rect">
            <a:avLst/>
          </a:prstGeom>
        </p:spPr>
      </p:pic>
      <p:pic>
        <p:nvPicPr>
          <p:cNvPr id="10" name="Picture 9" descr="PREreview_logo_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415" y="1170389"/>
            <a:ext cx="1849748" cy="609360"/>
          </a:xfrm>
          <a:prstGeom prst="rect">
            <a:avLst/>
          </a:prstGeom>
        </p:spPr>
      </p:pic>
      <p:pic>
        <p:nvPicPr>
          <p:cNvPr id="13" name="Picture 12">
            <a:extLst>
              <a:ext uri="{FF2B5EF4-FFF2-40B4-BE49-F238E27FC236}">
                <a16:creationId xmlns:a16="http://schemas.microsoft.com/office/drawing/2014/main" id="{2AA47121-8333-1845-92EA-9C770A534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839" y="2178513"/>
            <a:ext cx="1572457" cy="868372"/>
          </a:xfrm>
          <a:prstGeom prst="rect">
            <a:avLst/>
          </a:prstGeom>
          <a:ln>
            <a:noFill/>
          </a:ln>
        </p:spPr>
      </p:pic>
      <p:pic>
        <p:nvPicPr>
          <p:cNvPr id="5" name="Picture 4">
            <a:extLst>
              <a:ext uri="{FF2B5EF4-FFF2-40B4-BE49-F238E27FC236}">
                <a16:creationId xmlns:a16="http://schemas.microsoft.com/office/drawing/2014/main" id="{72B848D1-A220-5E42-9794-B5C19551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8416" y="2084429"/>
            <a:ext cx="1450194" cy="898298"/>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9DACFA11-B9D5-2347-974A-A49ACE18D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839" y="3414540"/>
            <a:ext cx="3120515" cy="933311"/>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42D6ED9A-0699-AA43-BE4D-A70EA346C3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2419" y="3409365"/>
            <a:ext cx="2345348" cy="933311"/>
          </a:xfrm>
          <a:prstGeom prst="rect">
            <a:avLst/>
          </a:prstGeom>
        </p:spPr>
      </p:pic>
      <p:pic>
        <p:nvPicPr>
          <p:cNvPr id="6" name="Picture 5">
            <a:extLst>
              <a:ext uri="{FF2B5EF4-FFF2-40B4-BE49-F238E27FC236}">
                <a16:creationId xmlns:a16="http://schemas.microsoft.com/office/drawing/2014/main" id="{9A4258F4-3E52-EF40-B0C1-EA55C6BA8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6839" y="983718"/>
            <a:ext cx="1317022" cy="982701"/>
          </a:xfrm>
          <a:prstGeom prst="rect">
            <a:avLst/>
          </a:prstGeom>
        </p:spPr>
      </p:pic>
    </p:spTree>
    <p:extLst>
      <p:ext uri="{BB962C8B-B14F-4D97-AF65-F5344CB8AC3E}">
        <p14:creationId xmlns:p14="http://schemas.microsoft.com/office/powerpoint/2010/main" val="210116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iring and promo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2251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914448"/>
            <a:ext cx="4572000" cy="215444"/>
          </a:xfrm>
          <a:prstGeom prst="rect">
            <a:avLst/>
          </a:prstGeom>
        </p:spPr>
        <p:txBody>
          <a:bodyPr>
            <a:spAutoFit/>
          </a:bodyPr>
          <a:lstStyle/>
          <a:p>
            <a:r>
              <a:rPr lang="en-GB" sz="800" i="1" dirty="0">
                <a:solidFill>
                  <a:schemeClr val="bg1"/>
                </a:solidFill>
                <a:latin typeface="Arial" panose="020B0604020202020204" pitchFamily="34" charset="0"/>
                <a:cs typeface="Arial" panose="020B0604020202020204" pitchFamily="34" charset="0"/>
              </a:rPr>
              <a:t>https://www.careeraddict.com/internal-vs-external-recruitment-what-should-you-use</a:t>
            </a:r>
          </a:p>
        </p:txBody>
      </p:sp>
    </p:spTree>
    <p:extLst>
      <p:ext uri="{BB962C8B-B14F-4D97-AF65-F5344CB8AC3E}">
        <p14:creationId xmlns:p14="http://schemas.microsoft.com/office/powerpoint/2010/main" val="200160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asuring some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17" y="-24601"/>
            <a:ext cx="8612334" cy="5273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6D42E9-8EBF-9742-A03C-753ACC9E44A5}"/>
              </a:ext>
            </a:extLst>
          </p:cNvPr>
          <p:cNvSpPr/>
          <p:nvPr/>
        </p:nvSpPr>
        <p:spPr>
          <a:xfrm rot="5400000">
            <a:off x="5646591" y="2988219"/>
            <a:ext cx="6269183" cy="207749"/>
          </a:xfrm>
          <a:prstGeom prst="rect">
            <a:avLst/>
          </a:prstGeom>
        </p:spPr>
        <p:txBody>
          <a:bodyPr wrap="square">
            <a:spAutoFit/>
          </a:bodyPr>
          <a:lstStyle/>
          <a:p>
            <a:r>
              <a:rPr lang="en-US" sz="750" i="1" dirty="0">
                <a:latin typeface="Arial" panose="020B0604020202020204" pitchFamily="34" charset="0"/>
                <a:cs typeface="Arial" panose="020B0604020202020204" pitchFamily="34" charset="0"/>
              </a:rPr>
              <a:t>https://business.linkedin.com/talent-solutions/blog/2014/10/a-7-step-plan-for-measuring-and-improving-quality-of-hire</a:t>
            </a:r>
          </a:p>
        </p:txBody>
      </p:sp>
      <p:sp>
        <p:nvSpPr>
          <p:cNvPr id="4" name="TextBox 3"/>
          <p:cNvSpPr txBox="1"/>
          <p:nvPr/>
        </p:nvSpPr>
        <p:spPr>
          <a:xfrm>
            <a:off x="7654069" y="3908068"/>
            <a:ext cx="518091"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H</a:t>
            </a:r>
          </a:p>
        </p:txBody>
      </p:sp>
      <p:sp>
        <p:nvSpPr>
          <p:cNvPr id="5" name="TextBox 4"/>
          <p:cNvSpPr txBox="1"/>
          <p:nvPr/>
        </p:nvSpPr>
        <p:spPr>
          <a:xfrm>
            <a:off x="657514" y="331213"/>
            <a:ext cx="851515"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JIF</a:t>
            </a:r>
          </a:p>
        </p:txBody>
      </p:sp>
    </p:spTree>
    <p:extLst>
      <p:ext uri="{BB962C8B-B14F-4D97-AF65-F5344CB8AC3E}">
        <p14:creationId xmlns:p14="http://schemas.microsoft.com/office/powerpoint/2010/main" val="364220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hyopenresearch.org/images/impact_fac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367" y="57150"/>
            <a:ext cx="7316807" cy="5015016"/>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96756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518A4-8C29-474F-96A3-B61C552F9765}"/>
              </a:ext>
            </a:extLst>
          </p:cNvPr>
          <p:cNvPicPr>
            <a:picLocks noChangeAspect="1"/>
          </p:cNvPicPr>
          <p:nvPr/>
        </p:nvPicPr>
        <p:blipFill>
          <a:blip r:embed="rId3"/>
          <a:stretch>
            <a:fillRect/>
          </a:stretch>
        </p:blipFill>
        <p:spPr>
          <a:xfrm>
            <a:off x="274320" y="2690410"/>
            <a:ext cx="8629150" cy="2210774"/>
          </a:xfrm>
          <a:prstGeom prst="rect">
            <a:avLst/>
          </a:prstGeom>
          <a:ln>
            <a:solidFill>
              <a:schemeClr val="tx1"/>
            </a:solidFill>
          </a:ln>
        </p:spPr>
      </p:pic>
      <p:pic>
        <p:nvPicPr>
          <p:cNvPr id="2" name="Picture 1">
            <a:extLst>
              <a:ext uri="{FF2B5EF4-FFF2-40B4-BE49-F238E27FC236}">
                <a16:creationId xmlns:a16="http://schemas.microsoft.com/office/drawing/2014/main" id="{2778EAA0-5935-DA4A-8674-9EDB9CEE7C64}"/>
              </a:ext>
            </a:extLst>
          </p:cNvPr>
          <p:cNvPicPr>
            <a:picLocks noChangeAspect="1"/>
          </p:cNvPicPr>
          <p:nvPr/>
        </p:nvPicPr>
        <p:blipFill>
          <a:blip r:embed="rId4"/>
          <a:stretch>
            <a:fillRect/>
          </a:stretch>
        </p:blipFill>
        <p:spPr>
          <a:xfrm>
            <a:off x="268393" y="252048"/>
            <a:ext cx="3645239" cy="2342575"/>
          </a:xfrm>
          <a:prstGeom prst="rect">
            <a:avLst/>
          </a:prstGeom>
          <a:ln>
            <a:solidFill>
              <a:schemeClr val="tx1"/>
            </a:solidFill>
          </a:ln>
        </p:spPr>
      </p:pic>
      <p:pic>
        <p:nvPicPr>
          <p:cNvPr id="3" name="Picture 2">
            <a:extLst>
              <a:ext uri="{FF2B5EF4-FFF2-40B4-BE49-F238E27FC236}">
                <a16:creationId xmlns:a16="http://schemas.microsoft.com/office/drawing/2014/main" id="{EF0502BB-D26A-904F-A598-2A9DCDF6ACDD}"/>
              </a:ext>
            </a:extLst>
          </p:cNvPr>
          <p:cNvPicPr>
            <a:picLocks noChangeAspect="1"/>
          </p:cNvPicPr>
          <p:nvPr/>
        </p:nvPicPr>
        <p:blipFill>
          <a:blip r:embed="rId5"/>
          <a:stretch>
            <a:fillRect/>
          </a:stretch>
        </p:blipFill>
        <p:spPr>
          <a:xfrm>
            <a:off x="4142232" y="247108"/>
            <a:ext cx="4750202" cy="2338372"/>
          </a:xfrm>
          <a:prstGeom prst="rect">
            <a:avLst/>
          </a:prstGeom>
          <a:ln>
            <a:solidFill>
              <a:schemeClr val="tx1"/>
            </a:solidFill>
          </a:ln>
        </p:spPr>
      </p:pic>
      <p:sp>
        <p:nvSpPr>
          <p:cNvPr id="6" name="Rectangle 5">
            <a:extLst>
              <a:ext uri="{FF2B5EF4-FFF2-40B4-BE49-F238E27FC236}">
                <a16:creationId xmlns:a16="http://schemas.microsoft.com/office/drawing/2014/main" id="{E88BCE45-4D2D-F745-A4CF-A45B4B583794}"/>
              </a:ext>
            </a:extLst>
          </p:cNvPr>
          <p:cNvSpPr/>
          <p:nvPr/>
        </p:nvSpPr>
        <p:spPr>
          <a:xfrm>
            <a:off x="2816352" y="1627632"/>
            <a:ext cx="1042416" cy="9144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317393-9375-1D47-894E-BFCD36BAE3C0}"/>
              </a:ext>
            </a:extLst>
          </p:cNvPr>
          <p:cNvSpPr/>
          <p:nvPr/>
        </p:nvSpPr>
        <p:spPr>
          <a:xfrm>
            <a:off x="6617208" y="664464"/>
            <a:ext cx="2188464" cy="9144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D5B48C-2EEA-344F-AEAE-979C9714CE43}"/>
              </a:ext>
            </a:extLst>
          </p:cNvPr>
          <p:cNvSpPr/>
          <p:nvPr/>
        </p:nvSpPr>
        <p:spPr>
          <a:xfrm>
            <a:off x="316992" y="4175760"/>
            <a:ext cx="1731264" cy="36880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38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2463" y="378049"/>
            <a:ext cx="5209524" cy="1790476"/>
          </a:xfrm>
          <a:prstGeom prst="rect">
            <a:avLst/>
          </a:prstGeom>
        </p:spPr>
      </p:pic>
      <p:pic>
        <p:nvPicPr>
          <p:cNvPr id="1026" name="Picture 2" descr="Image result for impact factor calc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75012"/>
            <a:ext cx="649605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294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3698</TotalTime>
  <Words>1705</Words>
  <Application>Microsoft Macintosh PowerPoint</Application>
  <PresentationFormat>On-screen Show (16:9)</PresentationFormat>
  <Paragraphs>193</Paragraphs>
  <Slides>47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Roboto</vt:lpstr>
      <vt:lpstr>Office Theme</vt:lpstr>
      <vt:lpstr>Christopher Jackson  Adventures in Publishing OR Impact Factors and other animals…</vt:lpstr>
      <vt:lpstr>Who Am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a Preprint anyway?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Decoupling promotes innovation in peer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Christopher A-L. Jackson  Open Access, Impact Factors, and other Animals: My First Year</dc:title>
  <dc:creator>Jackson , Christopher A - L</dc:creator>
  <cp:lastModifiedBy>Jackson, Chris</cp:lastModifiedBy>
  <cp:revision>245</cp:revision>
  <dcterms:created xsi:type="dcterms:W3CDTF">2017-10-23T09:54:15Z</dcterms:created>
  <dcterms:modified xsi:type="dcterms:W3CDTF">2021-04-14T09:52:12Z</dcterms:modified>
</cp:coreProperties>
</file>