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2" r:id="rId4"/>
    <p:sldId id="257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19" autoAdjust="0"/>
  </p:normalViewPr>
  <p:slideViewPr>
    <p:cSldViewPr snapToGrid="0">
      <p:cViewPr varScale="1">
        <p:scale>
          <a:sx n="42" d="100"/>
          <a:sy n="42" d="100"/>
        </p:scale>
        <p:origin x="114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4B711-D70A-4420-8263-9171CB71B4A4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E3CDE-5DD6-43DD-8B05-A6BBCE19F7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01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3CDE-5DD6-43DD-8B05-A6BBCE19F7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98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3CDE-5DD6-43DD-8B05-A6BBCE19F7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60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3CDE-5DD6-43DD-8B05-A6BBCE19F7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14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42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88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34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29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22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9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4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59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2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5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3EE9-63E2-4FA2-896E-588088A8BA55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6461-71D5-4696-ABE8-AFF6604643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0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4.tiff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568158"/>
            <a:ext cx="9144000" cy="217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19269" y="1758658"/>
            <a:ext cx="9094304" cy="1790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Effect of ENSO-Like and Atlantic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Multidecadal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Oscillation SSTAs on the </a:t>
            </a:r>
            <a:r>
              <a:rPr lang="en-US" altLang="zh-CN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interannual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Variability of the East Asian Winter Monsoon</a:t>
            </a:r>
            <a:endParaRPr lang="zh-CN" altLang="zh-C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51" y="5861104"/>
            <a:ext cx="9086850" cy="996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P. He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</a:t>
            </a:r>
            <a:r>
              <a:rPr lang="zh-CN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Effect of ENSO-Like and Atlantic </a:t>
            </a:r>
            <a:r>
              <a:rPr lang="en-US" altLang="zh-CN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Multidecadal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Oscillation SSTAs on the </a:t>
            </a:r>
            <a:r>
              <a:rPr lang="en-US" altLang="zh-CN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Interannual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Variability of the East Asian Winter Monsoon, Journal of Climate, 30, 2697-2716. </a:t>
            </a:r>
            <a:endParaRPr lang="zh-CN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77440" y="4149090"/>
            <a:ext cx="600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Xin Hao and </a:t>
            </a:r>
            <a:r>
              <a:rPr lang="en-US" altLang="zh-CN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Shengping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音频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2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43"/>
    </mc:Choice>
    <mc:Fallback>
      <p:transition spd="slow" advTm="18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890" y="0"/>
            <a:ext cx="7886700" cy="1325563"/>
          </a:xfrm>
        </p:spPr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622743"/>
            <a:ext cx="8401050" cy="4351338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covariability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EAWM with Pacific SSTAs has experienced reciprocating changes. The modulation of the PDO on the ENSO–EAWM relationship provided by previous studies are multifarious. 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Atlantic Ocean acts as a pacemaker for the Pacific SST mean state and variability.</a:t>
            </a:r>
          </a:p>
          <a:p>
            <a:pPr algn="just">
              <a:lnSpc>
                <a:spcPct val="16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Atlantic </a:t>
            </a:r>
            <a:r>
              <a:rPr lang="en-US" altLang="zh-CN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multidecadal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oscillation (AMO) favors a low-frequency variability of winter climate in East Asia that resembles a EAWM-related change in climatic background.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音频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23"/>
    </mc:Choice>
    <mc:Fallback>
      <p:transition spd="slow" advTm="51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" y="113664"/>
            <a:ext cx="7886700" cy="755651"/>
          </a:xfrm>
        </p:spPr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2. Data and Method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" y="982979"/>
            <a:ext cx="7886700" cy="2239849"/>
          </a:xfrm>
        </p:spPr>
        <p:txBody>
          <a:bodyPr>
            <a:normAutofit/>
          </a:bodyPr>
          <a:lstStyle/>
          <a:p>
            <a:pPr marL="0" indent="0" defTabSz="4680009">
              <a:buNone/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Monthly 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mean observations and reanalysis dataset :</a:t>
            </a:r>
          </a:p>
          <a:p>
            <a:pPr marL="0" indent="0" defTabSz="4680009">
              <a:buNone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Datasets: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CRU TS dataset, NOAA-CIRES Reanalysis dataset, NOAA Extended Reconstructed SST dataset, and Kaplan’s SST dataset.</a:t>
            </a:r>
          </a:p>
          <a:p>
            <a:pPr marL="0" indent="0" defTabSz="4680009">
              <a:buNone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U.S. CLIVAR Drought Working Group:</a:t>
            </a:r>
          </a:p>
          <a:p>
            <a:pPr marL="0" indent="0" defTabSz="4680009">
              <a:buNone/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Model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GFDL, CCM3, and CAM3.5 (forced by the following SST boundary condition)</a:t>
            </a:r>
          </a:p>
          <a:p>
            <a:pPr defTabSz="4680009"/>
            <a:endParaRPr lang="en-US" altLang="zh-CN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b="1" dirty="0" smtClean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sz="1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sz="24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sz="24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sz="24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sz="24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sz="24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en-US" altLang="zh-CN" sz="32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defTabSz="4680009"/>
            <a:endParaRPr lang="zh-CN" altLang="en-US" sz="32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" y="3153444"/>
            <a:ext cx="7349490" cy="3704556"/>
          </a:xfrm>
          <a:prstGeom prst="rect">
            <a:avLst/>
          </a:prstGeom>
        </p:spPr>
      </p:pic>
      <p:pic>
        <p:nvPicPr>
          <p:cNvPr id="15" name="音频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24"/>
    </mc:Choice>
    <mc:Fallback>
      <p:transition spd="slow" advTm="16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9379" b="21976"/>
          <a:stretch>
            <a:fillRect/>
          </a:stretch>
        </p:blipFill>
        <p:spPr bwMode="auto">
          <a:xfrm>
            <a:off x="1630964" y="1742669"/>
            <a:ext cx="5586626" cy="40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484907" y="6183026"/>
            <a:ext cx="667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 Composite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maps of winter surface air temperature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36904" y="2427632"/>
            <a:ext cx="12225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wAMO</a:t>
            </a:r>
            <a:endParaRPr lang="en-US" altLang="zh-C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</a:p>
          <a:p>
            <a:r>
              <a:rPr lang="en-US" altLang="zh-CN" sz="1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cENSO</a:t>
            </a:r>
            <a:r>
              <a:rPr lang="en-US" altLang="zh-CN" sz="1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36903" y="4281280"/>
            <a:ext cx="1123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cAMO</a:t>
            </a:r>
            <a:endParaRPr lang="en-US" altLang="zh-CN" sz="15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</a:p>
          <a:p>
            <a:r>
              <a:rPr lang="en-US" altLang="zh-CN" sz="1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cENSO</a:t>
            </a:r>
            <a:r>
              <a:rPr lang="en-US" altLang="zh-CN" sz="15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1668" y="4281280"/>
            <a:ext cx="1152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cAMO</a:t>
            </a:r>
            <a:endParaRPr lang="en-US" altLang="zh-CN" sz="15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</a:p>
          <a:p>
            <a:r>
              <a:rPr lang="en-US" altLang="zh-CN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wENSO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21668" y="2427631"/>
            <a:ext cx="1152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wAMO</a:t>
            </a:r>
            <a:endParaRPr lang="en-US" altLang="zh-CN" sz="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</a:t>
            </a:r>
          </a:p>
          <a:p>
            <a:r>
              <a:rPr lang="en-US" altLang="zh-CN" sz="1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wENSO</a:t>
            </a:r>
            <a:r>
              <a:rPr lang="en-US" altLang="zh-CN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-like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4300" y="173731"/>
            <a:ext cx="6728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3. Results</a:t>
            </a:r>
            <a:endParaRPr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音频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01"/>
    </mc:Choice>
    <mc:Fallback>
      <p:transition spd="slow" advTm="34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t="8108" r="5623" b="13513"/>
          <a:stretch/>
        </p:blipFill>
        <p:spPr bwMode="auto">
          <a:xfrm>
            <a:off x="959713" y="1315811"/>
            <a:ext cx="7029855" cy="4873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本框 4"/>
          <p:cNvSpPr txBox="1"/>
          <p:nvPr/>
        </p:nvSpPr>
        <p:spPr>
          <a:xfrm rot="1761874">
            <a:off x="5095727" y="1736704"/>
            <a:ext cx="1342710" cy="2192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a heating source</a:t>
            </a:r>
            <a:endParaRPr lang="zh-CN" altLang="en-US" sz="82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53643" y="6311741"/>
            <a:ext cx="603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2 A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diagram for the combined effect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300" y="173731"/>
            <a:ext cx="6728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3. Results</a:t>
            </a:r>
            <a:endParaRPr lang="zh-CN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音频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9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13"/>
    </mc:Choice>
    <mc:Fallback>
      <p:transition spd="slow" advTm="4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982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-1111195" y="19021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4. Conclusion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729034" y="1637721"/>
            <a:ext cx="7694876" cy="3643052"/>
          </a:xfrm>
          <a:prstGeom prst="rect">
            <a:avLst/>
          </a:prstGeom>
        </p:spPr>
        <p:txBody>
          <a:bodyPr vert="horz" lIns="68580" tIns="34290" rIns="68580" bIns="3429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US" altLang="zh-CN" sz="4200" dirty="0">
                <a:latin typeface="Times New Roman" panose="02020603050405020304" pitchFamily="18" charset="0"/>
                <a:cs typeface="Times New Roman" pitchFamily="18" charset="0"/>
              </a:rPr>
              <a:t>Both the reanalysis data and numerical experiments indicate that the out-of-phase relationship between the ENSO-like and the </a:t>
            </a:r>
            <a:r>
              <a:rPr lang="en-US" altLang="zh-CN" sz="4200" dirty="0" smtClean="0">
                <a:latin typeface="Times New Roman" panose="02020603050405020304" pitchFamily="18" charset="0"/>
                <a:cs typeface="Times New Roman" pitchFamily="18" charset="0"/>
              </a:rPr>
              <a:t>EAWM </a:t>
            </a:r>
            <a:r>
              <a:rPr lang="en-US" altLang="zh-CN" sz="4200" dirty="0">
                <a:latin typeface="Times New Roman" panose="02020603050405020304" pitchFamily="18" charset="0"/>
                <a:cs typeface="Times New Roman" pitchFamily="18" charset="0"/>
              </a:rPr>
              <a:t>is </a:t>
            </a:r>
            <a:r>
              <a:rPr lang="en-US" altLang="zh-CN" sz="4200" dirty="0" smtClean="0">
                <a:latin typeface="Times New Roman" pitchFamily="18" charset="0"/>
                <a:cs typeface="Times New Roman" pitchFamily="18" charset="0"/>
              </a:rPr>
              <a:t>significantly </a:t>
            </a:r>
            <a:r>
              <a:rPr lang="en-US" altLang="zh-CN" sz="4200" dirty="0">
                <a:latin typeface="Times New Roman" pitchFamily="18" charset="0"/>
                <a:cs typeface="Times New Roman" pitchFamily="18" charset="0"/>
              </a:rPr>
              <a:t>intensified when the AMO and ENSO-like are in-phase. In contrast, when the ENSO-like and AMO are out-of-phase, the anomalies related to EAWM tend to exhibit relatively weaker features.</a:t>
            </a:r>
          </a:p>
          <a:p>
            <a:pPr>
              <a:lnSpc>
                <a:spcPct val="170000"/>
              </a:lnSpc>
            </a:pPr>
            <a:r>
              <a:rPr lang="en-US" altLang="zh-CN" sz="4200" dirty="0">
                <a:latin typeface="Times New Roman" pitchFamily="18" charset="0"/>
                <a:cs typeface="Times New Roman" pitchFamily="18" charset="0"/>
              </a:rPr>
              <a:t>This phenomena may be attributed to the superposition of the influence of the ENSO-like on the EAWM upon the change in background climate in Eurasia caused by the AMO, and the modulation of the AMO on the variability of the Walker circulation.</a:t>
            </a:r>
            <a:endParaRPr lang="zh-CN" altLang="zh-CN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zh-CN" altLang="en-US" sz="2400" dirty="0"/>
          </a:p>
        </p:txBody>
      </p:sp>
      <p:pic>
        <p:nvPicPr>
          <p:cNvPr id="16" name="音频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4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67"/>
    </mc:Choice>
    <mc:Fallback>
      <p:transition spd="slow" advTm="2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8700" y="2143124"/>
            <a:ext cx="6640830" cy="19063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8810" y="2434590"/>
            <a:ext cx="6252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rgbClr val="0070C0"/>
                </a:solidFill>
              </a:rPr>
              <a:t>Thanks!</a:t>
            </a:r>
            <a:endParaRPr lang="zh-CN" alt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343</Words>
  <Application>Microsoft Office PowerPoint</Application>
  <PresentationFormat>全屏显示(4:3)</PresentationFormat>
  <Paragraphs>46</Paragraphs>
  <Slides>7</Slides>
  <Notes>3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宋体</vt:lpstr>
      <vt:lpstr>Arial</vt:lpstr>
      <vt:lpstr>Calibri</vt:lpstr>
      <vt:lpstr>Calibri Light</vt:lpstr>
      <vt:lpstr>Times New Roman</vt:lpstr>
      <vt:lpstr>Office 主题​​</vt:lpstr>
      <vt:lpstr>Combined Effect of ENSO-Like and Atlantic Multidecadal Oscillation SSTAs on the interannual Variability of the East Asian Winter Monsoon</vt:lpstr>
      <vt:lpstr>1. Introduction</vt:lpstr>
      <vt:lpstr>2. Data and Method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Effect of ENSO-Like and Atlantic Multidecadal Oscillation SSTAs on the interannual Variability of the East Asian Winter Monsoon</dc:title>
  <dc:creator>haoxlike</dc:creator>
  <cp:lastModifiedBy>Xin Hao</cp:lastModifiedBy>
  <cp:revision>28</cp:revision>
  <dcterms:created xsi:type="dcterms:W3CDTF">2017-09-06T02:23:26Z</dcterms:created>
  <dcterms:modified xsi:type="dcterms:W3CDTF">2021-02-20T09:09:33Z</dcterms:modified>
</cp:coreProperties>
</file>