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54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48" d="100"/>
          <a:sy n="148" d="100"/>
        </p:scale>
        <p:origin x="456" y="48"/>
      </p:cViewPr>
      <p:guideLst>
        <p:guide orient="horz" pos="4224"/>
        <p:guide pos="54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nek\Desktop\Erwartungseffekte%20Akutschmerz\BMC%20Musculoskeletal%20Disorders%20FINAL%20for%20Submission%2023.6.20\K&#228;stner%20et%20al%20BMC%20Musculo%20Dis%20REVISION\Materials%20Revision%20K&#228;stner%20et%20al%20BMC%20Musculoskeletal%20Dis\Missing%20values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nek\Desktop\Erwartungseffekte%20Akutschmerz\BMC%20Musculoskeletal%20Disorders%20FINAL%20for%20Submission%2023.6.20\K&#228;stner%20et%20al%20BMC%20Musculo%20Dis%20REVISION\Materials%20Revision%20K&#228;stner%20et%20al%20BMC%20Musculoskeletal%20Dis\Missing%20values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nek\Desktop\Erwartungseffekte%20Akutschmerz\BMC%20Musculoskeletal%20Disorders%20FINAL%20for%20Submission%2023.6.20\K&#228;stner%20et%20al%20BMC%20Musculo%20Dis%20REVISION\Materials%20Revision%20K&#228;stner%20et%20al%20BMC%20Musculoskeletal%20Dis\Missing%20values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nek\Desktop\Erwartungseffekte%20Akutschmerz\BMC%20Musculoskeletal%20Disorders%20FINAL%20for%20Submission%2023.6.20\K&#228;stner%20et%20al%20BMC%20Musculo%20Dis%20REVISION\Materials%20Revision%20K&#228;stner%20et%20al%20BMC%20Musculoskeletal%20Dis\Missing%20values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3D-4DB0-BC96-6B5ACD6420E5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3D-4DB0-BC96-6B5ACD6420E5}"/>
              </c:ext>
            </c:extLst>
          </c:dPt>
          <c:dLbls>
            <c:dLbl>
              <c:idx val="0"/>
              <c:layout>
                <c:manualLayout>
                  <c:x val="-6.0725009995589573E-2"/>
                  <c:y val="0.148520343384722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3D-4DB0-BC96-6B5ACD6420E5}"/>
                </c:ext>
              </c:extLst>
            </c:dLbl>
            <c:dLbl>
              <c:idx val="1"/>
              <c:layout>
                <c:manualLayout>
                  <c:x val="4.1382583717786886E-2"/>
                  <c:y val="-0.2011428973664086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3D-4DB0-BC96-6B5ACD6420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Tabelle1!$J$119:$J$120</c:f>
              <c:strCache>
                <c:ptCount val="2"/>
                <c:pt idx="0">
                  <c:v>Complete data</c:v>
                </c:pt>
                <c:pt idx="1">
                  <c:v>Incomplete data</c:v>
                </c:pt>
              </c:strCache>
            </c:strRef>
          </c:cat>
          <c:val>
            <c:numRef>
              <c:f>Tabelle1!$K$119:$K$120</c:f>
              <c:numCache>
                <c:formatCode>0</c:formatCode>
                <c:ptCount val="2"/>
                <c:pt idx="0">
                  <c:v>7.14</c:v>
                </c:pt>
                <c:pt idx="1">
                  <c:v>92.86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3D-4DB0-BC96-6B5ACD6420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Tabelle1!$M$117:$M$118</c:f>
              <c:strCache>
                <c:ptCount val="2"/>
                <c:pt idx="0">
                  <c:v>Cases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762-46C0-83BE-FF846DB73D37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762-46C0-83BE-FF846DB73D37}"/>
              </c:ext>
            </c:extLst>
          </c:dPt>
          <c:dLbls>
            <c:dLbl>
              <c:idx val="0"/>
              <c:layout>
                <c:manualLayout>
                  <c:x val="-0.23746866661062679"/>
                  <c:y val="-5.34117342155699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62-46C0-83BE-FF846DB73D37}"/>
                </c:ext>
              </c:extLst>
            </c:dLbl>
            <c:dLbl>
              <c:idx val="1"/>
              <c:layout>
                <c:manualLayout>
                  <c:x val="0.16264732891978195"/>
                  <c:y val="5.41092471659536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62-46C0-83BE-FF846DB73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Tabelle1!$L$119:$L$120</c:f>
              <c:strCache>
                <c:ptCount val="2"/>
                <c:pt idx="0">
                  <c:v>Complete data</c:v>
                </c:pt>
                <c:pt idx="1">
                  <c:v>Incomplete data</c:v>
                </c:pt>
              </c:strCache>
            </c:strRef>
          </c:cat>
          <c:val>
            <c:numRef>
              <c:f>Tabelle1!$M$119:$M$120</c:f>
              <c:numCache>
                <c:formatCode>0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62-46C0-83BE-FF846DB73D3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2F-4A47-B618-E26007ABE0FB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2F-4A47-B618-E26007ABE0FB}"/>
              </c:ext>
            </c:extLst>
          </c:dPt>
          <c:dLbls>
            <c:dLbl>
              <c:idx val="0"/>
              <c:layout>
                <c:manualLayout>
                  <c:x val="-6.9267761507843417E-2"/>
                  <c:y val="-0.242172176912321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2F-4A47-B618-E26007ABE0FB}"/>
                </c:ext>
              </c:extLst>
            </c:dLbl>
            <c:dLbl>
              <c:idx val="1"/>
              <c:layout>
                <c:manualLayout>
                  <c:x val="3.5429283701221122E-2"/>
                  <c:y val="0.1252203724975123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2F-4A47-B618-E26007ABE0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Tabelle1!$O$119:$O$120</c:f>
              <c:numCache>
                <c:formatCode>0</c:formatCode>
                <c:ptCount val="2"/>
                <c:pt idx="0">
                  <c:v>93.97</c:v>
                </c:pt>
                <c:pt idx="1">
                  <c:v>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2F-4A47-B618-E26007ABE0F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Tabelle1!$S$54:$S$60</c:f>
              <c:numCache>
                <c:formatCode>General</c:formatCode>
                <c:ptCount val="7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cat>
          <c:val>
            <c:numRef>
              <c:f>Tabelle1!$T$54:$T$60</c:f>
              <c:numCache>
                <c:formatCode>##,#00</c:formatCode>
                <c:ptCount val="7"/>
                <c:pt idx="0">
                  <c:v>2.2222222222222223</c:v>
                </c:pt>
                <c:pt idx="1">
                  <c:v>3.3333333333333335</c:v>
                </c:pt>
                <c:pt idx="2">
                  <c:v>1.1111111111111112</c:v>
                </c:pt>
                <c:pt idx="3">
                  <c:v>1.1111111111111112</c:v>
                </c:pt>
                <c:pt idx="4">
                  <c:v>12.222222222222221</c:v>
                </c:pt>
                <c:pt idx="5">
                  <c:v>18.888888888888889</c:v>
                </c:pt>
                <c:pt idx="6">
                  <c:v>61.111111111111114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EE-4F0D-B646-2627BB5CE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382719759"/>
        <c:axId val="482884735"/>
      </c:barChart>
      <c:catAx>
        <c:axId val="3827197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DE" dirty="0" err="1"/>
                  <a:t>No</a:t>
                </a:r>
                <a:r>
                  <a:rPr lang="de-DE" dirty="0"/>
                  <a:t>. of</a:t>
                </a:r>
                <a:r>
                  <a:rPr lang="de-DE" baseline="0" dirty="0"/>
                  <a:t> </a:t>
                </a:r>
                <a:r>
                  <a:rPr lang="de-DE" dirty="0" err="1"/>
                  <a:t>missing</a:t>
                </a:r>
                <a:r>
                  <a:rPr lang="de-DE" dirty="0"/>
                  <a:t> </a:t>
                </a:r>
                <a:r>
                  <a:rPr lang="de-DE" dirty="0" err="1"/>
                  <a:t>predictors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0.29417115150867934"/>
              <c:y val="0.866985733491326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DE"/>
          </a:p>
        </c:txPr>
        <c:crossAx val="482884735"/>
        <c:crosses val="autoZero"/>
        <c:auto val="1"/>
        <c:lblAlgn val="ctr"/>
        <c:lblOffset val="100"/>
        <c:noMultiLvlLbl val="0"/>
      </c:catAx>
      <c:valAx>
        <c:axId val="482884735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DE"/>
                  <a:t>Percentage of individuals</a:t>
                </a:r>
              </a:p>
            </c:rich>
          </c:tx>
          <c:layout>
            <c:manualLayout>
              <c:xMode val="edge"/>
              <c:yMode val="edge"/>
              <c:x val="2.5413239535430437E-2"/>
              <c:y val="7.98749642159580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D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DE"/>
          </a:p>
        </c:txPr>
        <c:crossAx val="382719759"/>
        <c:crosses val="autoZero"/>
        <c:crossBetween val="between"/>
        <c:majorUnit val="10"/>
        <c:min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B3FC2-A04C-4EE7-BC5B-B89671A96F21}" type="datetimeFigureOut">
              <a:rPr lang="en-DE" smtClean="0"/>
              <a:t>08/10/2020</a:t>
            </a:fld>
            <a:endParaRPr lang="en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3A919-6B2D-4C73-9EEE-89E106F5BB65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7984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3A919-6B2D-4C73-9EEE-89E106F5BB65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7246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B4D4-752B-4048-BA33-C7DD5FDB17CD}" type="datetimeFigureOut">
              <a:rPr lang="en-DE" smtClean="0"/>
              <a:t>08/10/2020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A31BA-F4CB-4350-9F85-1BDE9F5C1BEE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537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B4D4-752B-4048-BA33-C7DD5FDB17CD}" type="datetimeFigureOut">
              <a:rPr lang="en-DE" smtClean="0"/>
              <a:t>08/10/2020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A31BA-F4CB-4350-9F85-1BDE9F5C1BEE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1678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B4D4-752B-4048-BA33-C7DD5FDB17CD}" type="datetimeFigureOut">
              <a:rPr lang="en-DE" smtClean="0"/>
              <a:t>08/10/2020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A31BA-F4CB-4350-9F85-1BDE9F5C1BEE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8481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B4D4-752B-4048-BA33-C7DD5FDB17CD}" type="datetimeFigureOut">
              <a:rPr lang="en-DE" smtClean="0"/>
              <a:t>08/10/2020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A31BA-F4CB-4350-9F85-1BDE9F5C1BEE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4403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B4D4-752B-4048-BA33-C7DD5FDB17CD}" type="datetimeFigureOut">
              <a:rPr lang="en-DE" smtClean="0"/>
              <a:t>08/10/2020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A31BA-F4CB-4350-9F85-1BDE9F5C1BEE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656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B4D4-752B-4048-BA33-C7DD5FDB17CD}" type="datetimeFigureOut">
              <a:rPr lang="en-DE" smtClean="0"/>
              <a:t>08/10/2020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A31BA-F4CB-4350-9F85-1BDE9F5C1BEE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1836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B4D4-752B-4048-BA33-C7DD5FDB17CD}" type="datetimeFigureOut">
              <a:rPr lang="en-DE" smtClean="0"/>
              <a:t>08/10/2020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A31BA-F4CB-4350-9F85-1BDE9F5C1BEE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7863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B4D4-752B-4048-BA33-C7DD5FDB17CD}" type="datetimeFigureOut">
              <a:rPr lang="en-DE" smtClean="0"/>
              <a:t>08/10/2020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A31BA-F4CB-4350-9F85-1BDE9F5C1BEE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1358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B4D4-752B-4048-BA33-C7DD5FDB17CD}" type="datetimeFigureOut">
              <a:rPr lang="en-DE" smtClean="0"/>
              <a:t>08/10/2020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A31BA-F4CB-4350-9F85-1BDE9F5C1BEE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2678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B4D4-752B-4048-BA33-C7DD5FDB17CD}" type="datetimeFigureOut">
              <a:rPr lang="en-DE" smtClean="0"/>
              <a:t>08/10/2020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A31BA-F4CB-4350-9F85-1BDE9F5C1BEE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7756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2B4D4-752B-4048-BA33-C7DD5FDB17CD}" type="datetimeFigureOut">
              <a:rPr lang="en-DE" smtClean="0"/>
              <a:t>08/10/2020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A31BA-F4CB-4350-9F85-1BDE9F5C1BEE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6426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2B4D4-752B-4048-BA33-C7DD5FDB17CD}" type="datetimeFigureOut">
              <a:rPr lang="en-DE" smtClean="0"/>
              <a:t>08/10/2020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A31BA-F4CB-4350-9F85-1BDE9F5C1BEE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527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D0B2E95-5985-4BB9-A24D-EBE8780BBCBA}"/>
              </a:ext>
            </a:extLst>
          </p:cNvPr>
          <p:cNvSpPr txBox="1"/>
          <p:nvPr/>
        </p:nvSpPr>
        <p:spPr>
          <a:xfrm>
            <a:off x="0" y="0"/>
            <a:ext cx="59721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Supplementary Figure 1. Kästner et al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. BMC Musculoskeletal Disorders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3407803E-65C1-445C-9A1F-BD5D2E84F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716529"/>
              </p:ext>
            </p:extLst>
          </p:nvPr>
        </p:nvGraphicFramePr>
        <p:xfrm>
          <a:off x="329980" y="484231"/>
          <a:ext cx="8274272" cy="3841218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103517">
                  <a:extLst>
                    <a:ext uri="{9D8B030D-6E8A-4147-A177-3AD203B41FA5}">
                      <a16:colId xmlns:a16="http://schemas.microsoft.com/office/drawing/2014/main" val="3436459099"/>
                    </a:ext>
                  </a:extLst>
                </a:gridCol>
                <a:gridCol w="551563">
                  <a:extLst>
                    <a:ext uri="{9D8B030D-6E8A-4147-A177-3AD203B41FA5}">
                      <a16:colId xmlns:a16="http://schemas.microsoft.com/office/drawing/2014/main" val="1996249390"/>
                    </a:ext>
                  </a:extLst>
                </a:gridCol>
                <a:gridCol w="649574">
                  <a:extLst>
                    <a:ext uri="{9D8B030D-6E8A-4147-A177-3AD203B41FA5}">
                      <a16:colId xmlns:a16="http://schemas.microsoft.com/office/drawing/2014/main" val="3830583266"/>
                    </a:ext>
                  </a:extLst>
                </a:gridCol>
                <a:gridCol w="649574">
                  <a:extLst>
                    <a:ext uri="{9D8B030D-6E8A-4147-A177-3AD203B41FA5}">
                      <a16:colId xmlns:a16="http://schemas.microsoft.com/office/drawing/2014/main" val="671754936"/>
                    </a:ext>
                  </a:extLst>
                </a:gridCol>
                <a:gridCol w="649574">
                  <a:extLst>
                    <a:ext uri="{9D8B030D-6E8A-4147-A177-3AD203B41FA5}">
                      <a16:colId xmlns:a16="http://schemas.microsoft.com/office/drawing/2014/main" val="18200048"/>
                    </a:ext>
                  </a:extLst>
                </a:gridCol>
                <a:gridCol w="649574">
                  <a:extLst>
                    <a:ext uri="{9D8B030D-6E8A-4147-A177-3AD203B41FA5}">
                      <a16:colId xmlns:a16="http://schemas.microsoft.com/office/drawing/2014/main" val="2574204129"/>
                    </a:ext>
                  </a:extLst>
                </a:gridCol>
                <a:gridCol w="1010448">
                  <a:extLst>
                    <a:ext uri="{9D8B030D-6E8A-4147-A177-3AD203B41FA5}">
                      <a16:colId xmlns:a16="http://schemas.microsoft.com/office/drawing/2014/main" val="2605420911"/>
                    </a:ext>
                  </a:extLst>
                </a:gridCol>
                <a:gridCol w="1010448">
                  <a:extLst>
                    <a:ext uri="{9D8B030D-6E8A-4147-A177-3AD203B41FA5}">
                      <a16:colId xmlns:a16="http://schemas.microsoft.com/office/drawing/2014/main" val="1467274144"/>
                    </a:ext>
                  </a:extLst>
                </a:gridCol>
              </a:tblGrid>
              <a:tr h="134976">
                <a:tc rowSpan="2">
                  <a:txBody>
                    <a:bodyPr/>
                    <a:lstStyle/>
                    <a:p>
                      <a:pPr algn="l" fontAlgn="b"/>
                      <a:endParaRPr lang="en-D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DE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de-DE" sz="900" b="1" i="0" u="none" strike="noStrike" dirty="0"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DE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  <a:endParaRPr lang="de-DE" sz="900" b="1" i="0" u="none" strike="noStrike" dirty="0"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DE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Std. Deviation</a:t>
                      </a:r>
                      <a:endParaRPr lang="de-DE" sz="900" b="1" i="0" u="none" strike="noStrike" dirty="0"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Missing</a:t>
                      </a:r>
                      <a:endParaRPr lang="de-DE" sz="900" b="1" i="0" u="none" strike="noStrike" dirty="0"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DE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de-DE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of </a:t>
                      </a:r>
                      <a:br>
                        <a:rPr lang="de-DE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imputed</a:t>
                      </a:r>
                      <a:r>
                        <a:rPr lang="de-DE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values</a:t>
                      </a:r>
                      <a:r>
                        <a:rPr lang="de-DE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(10 </a:t>
                      </a:r>
                      <a:r>
                        <a:rPr lang="de-DE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imputations</a:t>
                      </a:r>
                      <a:r>
                        <a:rPr lang="de-DE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900" b="1" i="0" u="none" strike="noStrike" dirty="0"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DE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</a:t>
                      </a:r>
                      <a:r>
                        <a:rPr lang="de-DE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</a:t>
                      </a:r>
                      <a:r>
                        <a:rPr lang="de-DE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used</a:t>
                      </a:r>
                      <a:r>
                        <a:rPr lang="de-DE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de-DE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multiple </a:t>
                      </a:r>
                      <a:r>
                        <a:rPr lang="de-DE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imputation</a:t>
                      </a:r>
                      <a:r>
                        <a:rPr lang="de-DE" sz="900" b="1" i="0" u="none" strike="noStrike" baseline="30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sz="9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080095"/>
                  </a:ext>
                </a:extLst>
              </a:tr>
              <a:tr h="134976">
                <a:tc vMerge="1">
                  <a:txBody>
                    <a:bodyPr/>
                    <a:lstStyle/>
                    <a:p>
                      <a:pPr algn="l" fontAlgn="b"/>
                      <a:endParaRPr lang="en-D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</a:t>
                      </a:r>
                      <a:endParaRPr lang="de-DE" sz="900" b="1" i="0" u="none" strike="noStrike" dirty="0"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  <a:endParaRPr lang="de-DE" sz="900" b="1" i="0" u="none" strike="noStrike" dirty="0"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de-DE" sz="900" b="1" i="0" u="none" strike="noStrike" dirty="0"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488544"/>
                  </a:ext>
                </a:extLst>
              </a:tr>
              <a:tr h="2627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measure (dependent variable): </a:t>
                      </a:r>
                    </a:p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 effectiveness of total hip arthroplasty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7387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l" fontAlgn="b"/>
                      <a:endParaRPr lang="en-DE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925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Predictors:</a:t>
                      </a:r>
                      <a:br>
                        <a:rPr lang="en-GB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Degree of school education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790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hip pain in the last 3 months before surgery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</a:t>
                      </a:r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regression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49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severity of chronic pain (CPG)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</a:t>
                      </a:r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regression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585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 function and mobility (WOMAC)</a:t>
                      </a:r>
                      <a:r>
                        <a:rPr lang="en-US" sz="900" b="0" i="0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9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53.1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20.8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15.6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Linear </a:t>
                      </a:r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regression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89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Walking ability (Timed up and go score)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</a:t>
                      </a:r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regression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6490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DE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022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Preoperative hip pain expectation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</a:t>
                      </a:r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regression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794808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l" fontAlgn="b"/>
                      <a:endParaRPr lang="en-DE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604907"/>
                  </a:ext>
                </a:extLst>
              </a:tr>
              <a:tr h="1366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i="0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Symptom change scores: </a:t>
                      </a:r>
                      <a:endParaRPr lang="en-GB" sz="9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682892"/>
                  </a:ext>
                </a:extLst>
              </a:tr>
              <a:tr h="136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hip pain in the last 3 months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Linear </a:t>
                      </a:r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regression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242341"/>
                  </a:ext>
                </a:extLst>
              </a:tr>
              <a:tr h="136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Hip function and mobility (WOMAC)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Linear </a:t>
                      </a:r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regression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628908"/>
                  </a:ext>
                </a:extLst>
              </a:tr>
              <a:tr h="136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Health-related quality of life (SF-12 physical)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Linear </a:t>
                      </a:r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regression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47590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l" fontAlgn="b"/>
                      <a:endParaRPr lang="en-DE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DE" sz="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74701"/>
                  </a:ext>
                </a:extLst>
              </a:tr>
              <a:tr h="1939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i="0" u="sng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Calculated expectations-actuality discrepancy scores: </a:t>
                      </a:r>
                      <a:endParaRPr lang="en-GB" sz="9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916543"/>
                  </a:ext>
                </a:extLst>
              </a:tr>
              <a:tr h="1366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Walking ability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-0.6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</a:t>
                      </a:r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regression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006345"/>
                  </a:ext>
                </a:extLst>
              </a:tr>
              <a:tr h="1366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Independence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-0.5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  <a:endParaRPr lang="en-DE" sz="900" b="0" i="0" u="none" strike="noStrike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</a:t>
                      </a:r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regression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086727"/>
                  </a:ext>
                </a:extLst>
              </a:tr>
              <a:tr h="1366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 exercise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-0.9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</a:t>
                      </a:r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regression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686255"/>
                  </a:ext>
                </a:extLst>
              </a:tr>
              <a:tr h="1366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function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-0.7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</a:t>
                      </a:r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regression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045494"/>
                  </a:ext>
                </a:extLst>
              </a:tr>
              <a:tr h="13667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interactions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-0.9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DE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  <a:endParaRPr lang="en-DE" sz="900" b="0" i="0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</a:t>
                      </a:r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regression</a:t>
                      </a:r>
                      <a:endParaRPr lang="en-DE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249765"/>
                  </a:ext>
                </a:extLst>
              </a:tr>
              <a:tr h="234376">
                <a:tc gridSpan="7">
                  <a:txBody>
                    <a:bodyPr/>
                    <a:lstStyle/>
                    <a:p>
                      <a:pPr marL="228600" indent="-228600" algn="l" fontAlgn="t">
                        <a:buAutoNum type="alphaLcPeriod"/>
                      </a:pPr>
                      <a:r>
                        <a:rPr lang="en-US" sz="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model uses all other variables (including the outcome measure) as main effects. </a:t>
                      </a:r>
                    </a:p>
                    <a:p>
                      <a:pPr marL="228600" indent="-228600" algn="l" fontAlgn="t">
                        <a:buAutoNum type="alphaLcPeriod"/>
                      </a:pPr>
                      <a:r>
                        <a:rPr lang="en-US" sz="8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 more than 10% missing values are marked in grey</a:t>
                      </a: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 algn="l" fontAlgn="t">
                        <a:buAutoNum type="alphaLcPeriod"/>
                      </a:pPr>
                      <a:endParaRPr lang="en-US" sz="8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DE" sz="900" b="0" i="1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DE" sz="900" b="0" i="1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DE" sz="900" b="0" i="1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DE" sz="900" b="0" i="1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DE" sz="900" b="0" i="1" u="none" strike="noStrike" dirty="0">
                        <a:solidFill>
                          <a:srgbClr val="99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/>
                </a:tc>
                <a:tc>
                  <a:txBody>
                    <a:bodyPr/>
                    <a:lstStyle/>
                    <a:p>
                      <a:pPr marL="228600" indent="-228600" algn="l" fontAlgn="t">
                        <a:buAutoNum type="alphaLcPeriod"/>
                      </a:pPr>
                      <a:endParaRPr lang="en-US" sz="80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647275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0C3AAFB6-31F6-4F40-B9BC-5B57C3000329}"/>
              </a:ext>
            </a:extLst>
          </p:cNvPr>
          <p:cNvSpPr txBox="1"/>
          <p:nvPr/>
        </p:nvSpPr>
        <p:spPr>
          <a:xfrm>
            <a:off x="0" y="216184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C7CA1D6F-C12D-4301-B860-C337C7AA00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573479"/>
              </p:ext>
            </p:extLst>
          </p:nvPr>
        </p:nvGraphicFramePr>
        <p:xfrm>
          <a:off x="92364" y="4696329"/>
          <a:ext cx="1940856" cy="2046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F68ED773-E04C-4B64-89D8-F63A6121BF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92326"/>
              </p:ext>
            </p:extLst>
          </p:nvPr>
        </p:nvGraphicFramePr>
        <p:xfrm>
          <a:off x="1791855" y="4696329"/>
          <a:ext cx="1940856" cy="2046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7FFD51CA-801B-4E68-9981-5A4C3E85C0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394633"/>
              </p:ext>
            </p:extLst>
          </p:nvPr>
        </p:nvGraphicFramePr>
        <p:xfrm>
          <a:off x="3470435" y="4696329"/>
          <a:ext cx="1940856" cy="2046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hteck 11">
            <a:extLst>
              <a:ext uri="{FF2B5EF4-FFF2-40B4-BE49-F238E27FC236}">
                <a16:creationId xmlns:a16="http://schemas.microsoft.com/office/drawing/2014/main" id="{BEA2BB6E-D5C9-483B-B25D-5DB34C53474D}"/>
              </a:ext>
            </a:extLst>
          </p:cNvPr>
          <p:cNvSpPr/>
          <p:nvPr/>
        </p:nvSpPr>
        <p:spPr>
          <a:xfrm>
            <a:off x="286326" y="4751846"/>
            <a:ext cx="4922983" cy="193971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30766AB-287E-414A-BD03-BEBDEC47EF8E}"/>
              </a:ext>
            </a:extLst>
          </p:cNvPr>
          <p:cNvSpPr txBox="1"/>
          <p:nvPr/>
        </p:nvSpPr>
        <p:spPr>
          <a:xfrm>
            <a:off x="714816" y="4770219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endParaRPr lang="en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69FC30C-AB01-47C0-9A4B-3B024818A7AF}"/>
              </a:ext>
            </a:extLst>
          </p:cNvPr>
          <p:cNvSpPr txBox="1"/>
          <p:nvPr/>
        </p:nvSpPr>
        <p:spPr>
          <a:xfrm>
            <a:off x="2439142" y="4770219"/>
            <a:ext cx="5469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Cases</a:t>
            </a:r>
            <a:endParaRPr lang="en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C9B4C3B-A9D8-442C-9DB1-49F28DF19E92}"/>
              </a:ext>
            </a:extLst>
          </p:cNvPr>
          <p:cNvSpPr txBox="1"/>
          <p:nvPr/>
        </p:nvSpPr>
        <p:spPr>
          <a:xfrm>
            <a:off x="4092887" y="4770219"/>
            <a:ext cx="574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endParaRPr lang="en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4E5C1CA-6913-4965-928E-63A65F2AEDC5}"/>
              </a:ext>
            </a:extLst>
          </p:cNvPr>
          <p:cNvSpPr txBox="1"/>
          <p:nvPr/>
        </p:nvSpPr>
        <p:spPr>
          <a:xfrm>
            <a:off x="0" y="4435024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A61CCBAE-71F2-48AC-BB6D-2181A591230F}"/>
              </a:ext>
            </a:extLst>
          </p:cNvPr>
          <p:cNvGrpSpPr/>
          <p:nvPr/>
        </p:nvGrpSpPr>
        <p:grpSpPr>
          <a:xfrm>
            <a:off x="1169063" y="6452648"/>
            <a:ext cx="1110657" cy="253916"/>
            <a:chOff x="6585527" y="6134583"/>
            <a:chExt cx="1110657" cy="253916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BDBF8F60-2C1F-400F-BD01-1FB675B9DF83}"/>
                </a:ext>
              </a:extLst>
            </p:cNvPr>
            <p:cNvSpPr/>
            <p:nvPr/>
          </p:nvSpPr>
          <p:spPr>
            <a:xfrm>
              <a:off x="6585527" y="6214185"/>
              <a:ext cx="108000" cy="108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D6F44AE4-EB31-473E-A5BB-944DEEB37FC3}"/>
                </a:ext>
              </a:extLst>
            </p:cNvPr>
            <p:cNvSpPr txBox="1"/>
            <p:nvPr/>
          </p:nvSpPr>
          <p:spPr>
            <a:xfrm>
              <a:off x="6665133" y="6134583"/>
              <a:ext cx="103105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Complete</a:t>
              </a:r>
              <a:r>
                <a:rPr lang="de-DE" sz="10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lang="en-DE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01C35B2F-A8C6-4069-9598-F95528C19C79}"/>
              </a:ext>
            </a:extLst>
          </p:cNvPr>
          <p:cNvGrpSpPr/>
          <p:nvPr/>
        </p:nvGrpSpPr>
        <p:grpSpPr>
          <a:xfrm>
            <a:off x="3093549" y="6478814"/>
            <a:ext cx="1175586" cy="253916"/>
            <a:chOff x="6585527" y="5646867"/>
            <a:chExt cx="1175586" cy="253916"/>
          </a:xfrm>
        </p:grpSpPr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A030B989-D99D-4851-A8AA-DA26659ED5AE}"/>
                </a:ext>
              </a:extLst>
            </p:cNvPr>
            <p:cNvSpPr/>
            <p:nvPr/>
          </p:nvSpPr>
          <p:spPr>
            <a:xfrm>
              <a:off x="6585527" y="5721896"/>
              <a:ext cx="108000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040F675D-1713-4214-9082-577B5E13DA88}"/>
                </a:ext>
              </a:extLst>
            </p:cNvPr>
            <p:cNvSpPr txBox="1"/>
            <p:nvPr/>
          </p:nvSpPr>
          <p:spPr>
            <a:xfrm>
              <a:off x="6669147" y="5646867"/>
              <a:ext cx="109196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Incomplete</a:t>
              </a:r>
              <a:r>
                <a:rPr lang="de-DE" sz="10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data</a:t>
              </a:r>
              <a:endParaRPr lang="en-DE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8" name="Diagramm 27">
            <a:extLst>
              <a:ext uri="{FF2B5EF4-FFF2-40B4-BE49-F238E27FC236}">
                <a16:creationId xmlns:a16="http://schemas.microsoft.com/office/drawing/2014/main" id="{51C01812-3669-4198-A25F-89B6ECEB0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910495"/>
              </p:ext>
            </p:extLst>
          </p:nvPr>
        </p:nvGraphicFramePr>
        <p:xfrm>
          <a:off x="5970233" y="4615594"/>
          <a:ext cx="2696862" cy="220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0" name="Textfeld 29">
            <a:extLst>
              <a:ext uri="{FF2B5EF4-FFF2-40B4-BE49-F238E27FC236}">
                <a16:creationId xmlns:a16="http://schemas.microsoft.com/office/drawing/2014/main" id="{F686D92B-D5AF-4C93-9676-4076522646B4}"/>
              </a:ext>
            </a:extLst>
          </p:cNvPr>
          <p:cNvSpPr txBox="1"/>
          <p:nvPr/>
        </p:nvSpPr>
        <p:spPr>
          <a:xfrm>
            <a:off x="5970233" y="4435024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0A9F4B8-93CC-4906-BE1E-D5C1CFD4C5DE}"/>
              </a:ext>
            </a:extLst>
          </p:cNvPr>
          <p:cNvSpPr txBox="1"/>
          <p:nvPr/>
        </p:nvSpPr>
        <p:spPr>
          <a:xfrm>
            <a:off x="6550370" y="6033242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  <a:endParaRPr lang="en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DD1FD0A-6406-4C11-815D-48D46056B6CB}"/>
              </a:ext>
            </a:extLst>
          </p:cNvPr>
          <p:cNvSpPr txBox="1"/>
          <p:nvPr/>
        </p:nvSpPr>
        <p:spPr>
          <a:xfrm>
            <a:off x="6834218" y="6010964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3.3</a:t>
            </a:r>
            <a:endParaRPr lang="en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D9F67BCC-D693-46CE-B2EB-4482A545F7E3}"/>
              </a:ext>
            </a:extLst>
          </p:cNvPr>
          <p:cNvSpPr txBox="1"/>
          <p:nvPr/>
        </p:nvSpPr>
        <p:spPr>
          <a:xfrm>
            <a:off x="7096554" y="6060423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  <a:endParaRPr lang="en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0AA4BDA8-3817-4B5E-B91B-48B00114583B}"/>
              </a:ext>
            </a:extLst>
          </p:cNvPr>
          <p:cNvSpPr txBox="1"/>
          <p:nvPr/>
        </p:nvSpPr>
        <p:spPr>
          <a:xfrm>
            <a:off x="7373697" y="6053294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  <a:endParaRPr lang="en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7DD129B-3472-4DE2-9F28-DBE607825258}"/>
              </a:ext>
            </a:extLst>
          </p:cNvPr>
          <p:cNvSpPr txBox="1"/>
          <p:nvPr/>
        </p:nvSpPr>
        <p:spPr>
          <a:xfrm>
            <a:off x="7627849" y="5817280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12.2</a:t>
            </a:r>
            <a:endParaRPr lang="en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C0C153F9-765B-4F5F-858D-6BD048894B95}"/>
              </a:ext>
            </a:extLst>
          </p:cNvPr>
          <p:cNvSpPr txBox="1"/>
          <p:nvPr/>
        </p:nvSpPr>
        <p:spPr>
          <a:xfrm>
            <a:off x="7908588" y="5679842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18.9</a:t>
            </a:r>
            <a:endParaRPr lang="en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591FB457-6073-4D08-9903-424B593554E9}"/>
              </a:ext>
            </a:extLst>
          </p:cNvPr>
          <p:cNvSpPr txBox="1"/>
          <p:nvPr/>
        </p:nvSpPr>
        <p:spPr>
          <a:xfrm>
            <a:off x="8207108" y="4771901"/>
            <a:ext cx="3866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61.1</a:t>
            </a:r>
            <a:endParaRPr lang="en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384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326</Words>
  <Application>Microsoft Office PowerPoint</Application>
  <PresentationFormat>Bildschirmpräsentation (4:3)</PresentationFormat>
  <Paragraphs>166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 Kästner</dc:creator>
  <cp:lastModifiedBy>Anne Kästner</cp:lastModifiedBy>
  <cp:revision>23</cp:revision>
  <dcterms:created xsi:type="dcterms:W3CDTF">2020-10-08T05:52:02Z</dcterms:created>
  <dcterms:modified xsi:type="dcterms:W3CDTF">2020-10-08T13:47:16Z</dcterms:modified>
</cp:coreProperties>
</file>