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7" r:id="rId2"/>
  </p:sldMasterIdLst>
  <p:notesMasterIdLst>
    <p:notesMasterId r:id="rId7"/>
  </p:notesMasterIdLst>
  <p:sldIdLst>
    <p:sldId id="285" r:id="rId3"/>
    <p:sldId id="286" r:id="rId4"/>
    <p:sldId id="283" r:id="rId5"/>
    <p:sldId id="282" r:id="rId6"/>
  </p:sldIdLst>
  <p:sldSz cx="6264275" cy="8353425"/>
  <p:notesSz cx="6858000" cy="9144000"/>
  <p:defaultTextStyle>
    <a:defPPr>
      <a:defRPr lang="en-US"/>
    </a:defPPr>
    <a:lvl1pPr algn="l" defTabSz="41751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17513" indent="39688" algn="l" defTabSz="41751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835025" indent="79375" algn="l" defTabSz="41751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252538" indent="119063" algn="l" defTabSz="41751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670050" indent="158750" algn="l" defTabSz="417513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1">
          <p15:clr>
            <a:srgbClr val="A4A3A4"/>
          </p15:clr>
        </p15:guide>
        <p15:guide id="2" pos="4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F9"/>
    <a:srgbClr val="A0FFA0"/>
    <a:srgbClr val="D16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025" autoAdjust="0"/>
  </p:normalViewPr>
  <p:slideViewPr>
    <p:cSldViewPr snapToGrid="0">
      <p:cViewPr varScale="1">
        <p:scale>
          <a:sx n="71" d="100"/>
          <a:sy n="71" d="100"/>
        </p:scale>
        <p:origin x="2486" y="53"/>
      </p:cViewPr>
      <p:guideLst>
        <p:guide orient="horz" pos="2631"/>
        <p:guide pos="4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B350503-03D7-4F35-BDAD-0915F3186C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6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B55B2D7-AFA3-4D65-A4E4-9CD31C72B3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6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FA35A5-044B-4027-8CE0-F5AF00BE334E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77BAB71F-3E40-4A84-A0BE-9CEB6DC331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271F0F7C-7F03-425A-B7D5-706E78FFE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ED5B6F-A0B8-49E7-82E8-E160800A53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6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F2DA9E-FCB9-403C-8859-7144A8852D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pPr>
              <a:defRPr/>
            </a:pPr>
            <a:fld id="{9A8639E1-3DAD-4209-8061-BDEC50DF76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350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7513" algn="l" defTabSz="8350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5025" algn="l" defTabSz="8350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2538" algn="l" defTabSz="8350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0050" algn="l" defTabSz="8350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88032" algn="l" defTabSz="835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05639" algn="l" defTabSz="835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23245" algn="l" defTabSz="835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40852" algn="l" defTabSz="835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821" y="1367101"/>
            <a:ext cx="5324634" cy="2908230"/>
          </a:xfrm>
        </p:spPr>
        <p:txBody>
          <a:bodyPr anchor="b"/>
          <a:lstStyle>
            <a:lvl1pPr algn="ctr">
              <a:defRPr sz="41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035" y="4387483"/>
            <a:ext cx="4698206" cy="2016810"/>
          </a:xfrm>
        </p:spPr>
        <p:txBody>
          <a:bodyPr/>
          <a:lstStyle>
            <a:lvl1pPr marL="0" indent="0" algn="ctr">
              <a:buNone/>
              <a:defRPr sz="1600"/>
            </a:lvl1pPr>
            <a:lvl2pPr marL="313205" indent="0" algn="ctr">
              <a:buNone/>
              <a:defRPr sz="1400"/>
            </a:lvl2pPr>
            <a:lvl3pPr marL="626410" indent="0" algn="ctr">
              <a:buNone/>
              <a:defRPr sz="1200"/>
            </a:lvl3pPr>
            <a:lvl4pPr marL="939615" indent="0" algn="ctr">
              <a:buNone/>
              <a:defRPr sz="1100"/>
            </a:lvl4pPr>
            <a:lvl5pPr marL="1252819" indent="0" algn="ctr">
              <a:buNone/>
              <a:defRPr sz="1100"/>
            </a:lvl5pPr>
            <a:lvl6pPr marL="1566024" indent="0" algn="ctr">
              <a:buNone/>
              <a:defRPr sz="1100"/>
            </a:lvl6pPr>
            <a:lvl7pPr marL="1879229" indent="0" algn="ctr">
              <a:buNone/>
              <a:defRPr sz="1100"/>
            </a:lvl7pPr>
            <a:lvl8pPr marL="2192434" indent="0" algn="ctr">
              <a:buNone/>
              <a:defRPr sz="1100"/>
            </a:lvl8pPr>
            <a:lvl9pPr marL="2505639" indent="0" algn="ctr">
              <a:buNone/>
              <a:defRPr sz="11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B744-13E8-441C-8ACB-1EB4BC74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33E76-2399-4CF4-91C4-56C8BE5860EA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7F2-D358-488F-9AEE-3D620B90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350F-9C28-40C0-8879-A7966E767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409F-AC25-41DE-B42F-BA80E2EDF5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56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80DC3-456B-4A6B-AEBC-0F8290C4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E35C-CC21-469F-A7CB-42941D062352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0E9B-65B5-4975-B59F-F5B1A0C4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1FC54-996E-4EDF-863C-1747496A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B783-551F-429F-B47F-CC656A4A51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23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873" y="444744"/>
            <a:ext cx="1350734" cy="70791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0669" y="444744"/>
            <a:ext cx="3973900" cy="70791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F8554-6C59-4C8C-94F9-05658701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13700-4B2B-493C-A0EE-519FAF8EF07F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82892-7F50-4959-A20E-42169F40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77077-3308-41F8-984B-F23D3C04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5931-7BC5-4A45-8E7B-EAC516843C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41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821" y="1367101"/>
            <a:ext cx="5324634" cy="2908230"/>
          </a:xfrm>
        </p:spPr>
        <p:txBody>
          <a:bodyPr anchor="b"/>
          <a:lstStyle>
            <a:lvl1pPr algn="ctr">
              <a:defRPr sz="41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035" y="4387483"/>
            <a:ext cx="4698206" cy="2016810"/>
          </a:xfrm>
        </p:spPr>
        <p:txBody>
          <a:bodyPr/>
          <a:lstStyle>
            <a:lvl1pPr marL="0" indent="0" algn="ctr">
              <a:buNone/>
              <a:defRPr sz="1600"/>
            </a:lvl1pPr>
            <a:lvl2pPr marL="313205" indent="0" algn="ctr">
              <a:buNone/>
              <a:defRPr sz="1400"/>
            </a:lvl2pPr>
            <a:lvl3pPr marL="626410" indent="0" algn="ctr">
              <a:buNone/>
              <a:defRPr sz="1200"/>
            </a:lvl3pPr>
            <a:lvl4pPr marL="939615" indent="0" algn="ctr">
              <a:buNone/>
              <a:defRPr sz="1100"/>
            </a:lvl4pPr>
            <a:lvl5pPr marL="1252819" indent="0" algn="ctr">
              <a:buNone/>
              <a:defRPr sz="1100"/>
            </a:lvl5pPr>
            <a:lvl6pPr marL="1566024" indent="0" algn="ctr">
              <a:buNone/>
              <a:defRPr sz="1100"/>
            </a:lvl6pPr>
            <a:lvl7pPr marL="1879229" indent="0" algn="ctr">
              <a:buNone/>
              <a:defRPr sz="1100"/>
            </a:lvl7pPr>
            <a:lvl8pPr marL="2192434" indent="0" algn="ctr">
              <a:buNone/>
              <a:defRPr sz="1100"/>
            </a:lvl8pPr>
            <a:lvl9pPr marL="2505639" indent="0" algn="ctr">
              <a:buNone/>
              <a:defRPr sz="11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38468-4D36-4AB7-8984-F7C349C7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DD97-3911-4042-BC46-353FF3265540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047B2-993E-42B3-B254-8C38759C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67345-DCC8-4DAD-BCD5-F567A3C7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5DCAB-69E5-4305-A1F4-EF98D78C4E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51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CF840-3413-42E4-AEEB-5BA416CE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8418-7CBF-46CE-81DF-652AE92712DD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C3811-8462-473B-A142-449F6E38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F404A-D86D-46DA-85D4-DACBEFFB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4893-377D-4472-BE38-65D4734C49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23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07" y="2082558"/>
            <a:ext cx="5402937" cy="3474792"/>
          </a:xfrm>
        </p:spPr>
        <p:txBody>
          <a:bodyPr anchor="b"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407" y="5590223"/>
            <a:ext cx="5402937" cy="182731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132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264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396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528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660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792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1924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5056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FED92-6064-4012-8347-AC5DC25F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29DC-C8FC-40C5-824D-A20CAAC62A96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748B8-8987-490C-839B-4FDEC2D6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28787-4CFC-4684-B3FE-B659A798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8E21-1E7A-4D91-AE10-BD36E288EC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316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669" y="2223713"/>
            <a:ext cx="2662317" cy="53001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1290" y="2223713"/>
            <a:ext cx="2662317" cy="53001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C377AA-FC87-43C6-B4B7-B286E9DB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A101-5063-41E0-9C27-739C7317433D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3A2A4C-A35F-4180-B12B-4E15F1D4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26EC51-37A7-416B-BB0F-24C66F5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B17F-E06F-49BD-82E7-61B0295EE9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203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86" y="444745"/>
            <a:ext cx="5402937" cy="161460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485" y="2047751"/>
            <a:ext cx="2650082" cy="100357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05" indent="0">
              <a:buNone/>
              <a:defRPr sz="1400" b="1"/>
            </a:lvl2pPr>
            <a:lvl3pPr marL="626410" indent="0">
              <a:buNone/>
              <a:defRPr sz="1200" b="1"/>
            </a:lvl3pPr>
            <a:lvl4pPr marL="939615" indent="0">
              <a:buNone/>
              <a:defRPr sz="1100" b="1"/>
            </a:lvl4pPr>
            <a:lvl5pPr marL="1252819" indent="0">
              <a:buNone/>
              <a:defRPr sz="1100" b="1"/>
            </a:lvl5pPr>
            <a:lvl6pPr marL="1566024" indent="0">
              <a:buNone/>
              <a:defRPr sz="1100" b="1"/>
            </a:lvl6pPr>
            <a:lvl7pPr marL="1879229" indent="0">
              <a:buNone/>
              <a:defRPr sz="1100" b="1"/>
            </a:lvl7pPr>
            <a:lvl8pPr marL="2192434" indent="0">
              <a:buNone/>
              <a:defRPr sz="1100" b="1"/>
            </a:lvl8pPr>
            <a:lvl9pPr marL="2505639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85" y="3051320"/>
            <a:ext cx="2650082" cy="44880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1290" y="2047751"/>
            <a:ext cx="2663133" cy="100357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05" indent="0">
              <a:buNone/>
              <a:defRPr sz="1400" b="1"/>
            </a:lvl2pPr>
            <a:lvl3pPr marL="626410" indent="0">
              <a:buNone/>
              <a:defRPr sz="1200" b="1"/>
            </a:lvl3pPr>
            <a:lvl4pPr marL="939615" indent="0">
              <a:buNone/>
              <a:defRPr sz="1100" b="1"/>
            </a:lvl4pPr>
            <a:lvl5pPr marL="1252819" indent="0">
              <a:buNone/>
              <a:defRPr sz="1100" b="1"/>
            </a:lvl5pPr>
            <a:lvl6pPr marL="1566024" indent="0">
              <a:buNone/>
              <a:defRPr sz="1100" b="1"/>
            </a:lvl6pPr>
            <a:lvl7pPr marL="1879229" indent="0">
              <a:buNone/>
              <a:defRPr sz="1100" b="1"/>
            </a:lvl7pPr>
            <a:lvl8pPr marL="2192434" indent="0">
              <a:buNone/>
              <a:defRPr sz="1100" b="1"/>
            </a:lvl8pPr>
            <a:lvl9pPr marL="2505639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71290" y="3051320"/>
            <a:ext cx="2663133" cy="44880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06BD40-F6F5-4863-AF3D-73A95D90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BB38-21BA-4849-A716-BA59034EC84B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77BAE1-16C2-4D2E-8B30-0B2415FE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17E345-4974-46C5-B632-5C274247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F50CF-1B70-4160-B35A-13EEC67B57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444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BECF25-73EB-40A1-BD90-3E2F2D13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EFC0-D044-47C1-8612-26814340F7E3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D656A7-79B2-470D-97BE-6D0512AD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D2C00A7-4EAE-498B-B68F-4266D5C9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D7B2D-ABD2-44EA-9AC3-1B7B77DF2F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414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B4F110-2666-4882-BEF7-C5B0ECC5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8284-1C4E-4D33-9303-CA1489789AE6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E3A3A5-DEF8-4F74-A8A9-15C1FB55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2024EF-0DF0-4615-A3B7-F81E8C01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5874-B891-453B-8153-2A36ABA5E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141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85" y="556895"/>
            <a:ext cx="2020392" cy="1949133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133" y="1202741"/>
            <a:ext cx="3171290" cy="593634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85" y="2506028"/>
            <a:ext cx="2020392" cy="4642726"/>
          </a:xfrm>
        </p:spPr>
        <p:txBody>
          <a:bodyPr/>
          <a:lstStyle>
            <a:lvl1pPr marL="0" indent="0">
              <a:buNone/>
              <a:defRPr sz="1100"/>
            </a:lvl1pPr>
            <a:lvl2pPr marL="313205" indent="0">
              <a:buNone/>
              <a:defRPr sz="1000"/>
            </a:lvl2pPr>
            <a:lvl3pPr marL="626410" indent="0">
              <a:buNone/>
              <a:defRPr sz="800"/>
            </a:lvl3pPr>
            <a:lvl4pPr marL="939615" indent="0">
              <a:buNone/>
              <a:defRPr sz="700"/>
            </a:lvl4pPr>
            <a:lvl5pPr marL="1252819" indent="0">
              <a:buNone/>
              <a:defRPr sz="700"/>
            </a:lvl5pPr>
            <a:lvl6pPr marL="1566024" indent="0">
              <a:buNone/>
              <a:defRPr sz="700"/>
            </a:lvl6pPr>
            <a:lvl7pPr marL="1879229" indent="0">
              <a:buNone/>
              <a:defRPr sz="700"/>
            </a:lvl7pPr>
            <a:lvl8pPr marL="2192434" indent="0">
              <a:buNone/>
              <a:defRPr sz="700"/>
            </a:lvl8pPr>
            <a:lvl9pPr marL="2505639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01B615-2378-4703-8C10-E45F1BF2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6FA8-543C-49EB-99BD-17D136681DF7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73ABE1-AA1A-4EE3-A42D-85CBC76B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3C35DA-AD15-43AC-ACAC-E24CF787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447C-506B-48CD-906F-EEF98E49FC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99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F0572-F69F-4678-91F9-51564756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6AAF8-B0A0-4D5B-8E91-8B83C4C9305F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9BEE3-2AFE-4976-B204-76D1B90E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D20A0-7335-4912-A70B-84829AB4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6A39-58D0-40C3-853E-19A9C278D5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468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85" y="556895"/>
            <a:ext cx="2020392" cy="1949133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63133" y="1202741"/>
            <a:ext cx="3171290" cy="5936346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3205" indent="0">
              <a:buNone/>
              <a:defRPr sz="1900"/>
            </a:lvl2pPr>
            <a:lvl3pPr marL="626410" indent="0">
              <a:buNone/>
              <a:defRPr sz="1600"/>
            </a:lvl3pPr>
            <a:lvl4pPr marL="939615" indent="0">
              <a:buNone/>
              <a:defRPr sz="1400"/>
            </a:lvl4pPr>
            <a:lvl5pPr marL="1252819" indent="0">
              <a:buNone/>
              <a:defRPr sz="1400"/>
            </a:lvl5pPr>
            <a:lvl6pPr marL="1566024" indent="0">
              <a:buNone/>
              <a:defRPr sz="1400"/>
            </a:lvl6pPr>
            <a:lvl7pPr marL="1879229" indent="0">
              <a:buNone/>
              <a:defRPr sz="1400"/>
            </a:lvl7pPr>
            <a:lvl8pPr marL="2192434" indent="0">
              <a:buNone/>
              <a:defRPr sz="1400"/>
            </a:lvl8pPr>
            <a:lvl9pPr marL="2505639" indent="0">
              <a:buNone/>
              <a:defRPr sz="14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85" y="2506028"/>
            <a:ext cx="2020392" cy="4642726"/>
          </a:xfrm>
        </p:spPr>
        <p:txBody>
          <a:bodyPr/>
          <a:lstStyle>
            <a:lvl1pPr marL="0" indent="0">
              <a:buNone/>
              <a:defRPr sz="1100"/>
            </a:lvl1pPr>
            <a:lvl2pPr marL="313205" indent="0">
              <a:buNone/>
              <a:defRPr sz="1000"/>
            </a:lvl2pPr>
            <a:lvl3pPr marL="626410" indent="0">
              <a:buNone/>
              <a:defRPr sz="800"/>
            </a:lvl3pPr>
            <a:lvl4pPr marL="939615" indent="0">
              <a:buNone/>
              <a:defRPr sz="700"/>
            </a:lvl4pPr>
            <a:lvl5pPr marL="1252819" indent="0">
              <a:buNone/>
              <a:defRPr sz="700"/>
            </a:lvl5pPr>
            <a:lvl6pPr marL="1566024" indent="0">
              <a:buNone/>
              <a:defRPr sz="700"/>
            </a:lvl6pPr>
            <a:lvl7pPr marL="1879229" indent="0">
              <a:buNone/>
              <a:defRPr sz="700"/>
            </a:lvl7pPr>
            <a:lvl8pPr marL="2192434" indent="0">
              <a:buNone/>
              <a:defRPr sz="700"/>
            </a:lvl8pPr>
            <a:lvl9pPr marL="2505639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59A4A6-E2A8-456B-A058-2810584A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CE54D-3DA7-46D1-98B1-E025CC8F3F4B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791E71-30E8-432C-8393-8F1C6B94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5ACDC9-50B7-4409-B81E-57902C59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D74CA-DBEA-4271-A456-2FAB76928F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01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CC746-64CF-40D9-96C6-F1F51DD4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EA28-8477-420D-A794-400F33D6605A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39C43-6C29-47AE-B124-37CB5FF3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F2174-B7D9-47EF-98D3-87A5972B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F767-1F58-4402-A988-942D841E0E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566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873" y="444744"/>
            <a:ext cx="1350734" cy="70791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0669" y="444744"/>
            <a:ext cx="3973900" cy="70791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B02E8-5876-42BF-A73B-39E5E99B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08DC-80AE-48C5-8170-3554B5CFDDF3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9275A-27A2-4826-A42E-C99E71A9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AC7F5-DA52-4C6F-976C-A69E0360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0248-E9EA-4C5A-9336-C3CA492730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8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07" y="2082558"/>
            <a:ext cx="5402937" cy="3474792"/>
          </a:xfrm>
        </p:spPr>
        <p:txBody>
          <a:bodyPr anchor="b"/>
          <a:lstStyle>
            <a:lvl1pPr>
              <a:defRPr sz="41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407" y="5590223"/>
            <a:ext cx="5402937" cy="182731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132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264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396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528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660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792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1924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50563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54DDC-F626-4A90-8A9E-94E3C6F7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2843-2B14-4F23-809C-8DBE4886AF6F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C4DD-AC4E-4196-A42B-A1762D62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9A913-28E6-42F6-A3EF-BBC6C4A0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8330-A8ED-4460-9DCB-7816055FCC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4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669" y="2223713"/>
            <a:ext cx="2662317" cy="53001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1290" y="2223713"/>
            <a:ext cx="2662317" cy="53001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8FE735-1078-47CE-B56D-38133DD9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9226-52ED-437B-B423-6AF0C9FAE2B3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09E7B9-DD5A-495A-8263-CFA0EBAC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CEA39-18F1-4FE5-8327-38EBD9F5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1B15-27FC-4D70-8519-7FFB5C8FEC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18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86" y="444745"/>
            <a:ext cx="5402937" cy="161460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485" y="2047751"/>
            <a:ext cx="2650082" cy="100357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05" indent="0">
              <a:buNone/>
              <a:defRPr sz="1400" b="1"/>
            </a:lvl2pPr>
            <a:lvl3pPr marL="626410" indent="0">
              <a:buNone/>
              <a:defRPr sz="1200" b="1"/>
            </a:lvl3pPr>
            <a:lvl4pPr marL="939615" indent="0">
              <a:buNone/>
              <a:defRPr sz="1100" b="1"/>
            </a:lvl4pPr>
            <a:lvl5pPr marL="1252819" indent="0">
              <a:buNone/>
              <a:defRPr sz="1100" b="1"/>
            </a:lvl5pPr>
            <a:lvl6pPr marL="1566024" indent="0">
              <a:buNone/>
              <a:defRPr sz="1100" b="1"/>
            </a:lvl6pPr>
            <a:lvl7pPr marL="1879229" indent="0">
              <a:buNone/>
              <a:defRPr sz="1100" b="1"/>
            </a:lvl7pPr>
            <a:lvl8pPr marL="2192434" indent="0">
              <a:buNone/>
              <a:defRPr sz="1100" b="1"/>
            </a:lvl8pPr>
            <a:lvl9pPr marL="2505639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85" y="3051320"/>
            <a:ext cx="2650082" cy="44880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1290" y="2047751"/>
            <a:ext cx="2663133" cy="100357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05" indent="0">
              <a:buNone/>
              <a:defRPr sz="1400" b="1"/>
            </a:lvl2pPr>
            <a:lvl3pPr marL="626410" indent="0">
              <a:buNone/>
              <a:defRPr sz="1200" b="1"/>
            </a:lvl3pPr>
            <a:lvl4pPr marL="939615" indent="0">
              <a:buNone/>
              <a:defRPr sz="1100" b="1"/>
            </a:lvl4pPr>
            <a:lvl5pPr marL="1252819" indent="0">
              <a:buNone/>
              <a:defRPr sz="1100" b="1"/>
            </a:lvl5pPr>
            <a:lvl6pPr marL="1566024" indent="0">
              <a:buNone/>
              <a:defRPr sz="1100" b="1"/>
            </a:lvl6pPr>
            <a:lvl7pPr marL="1879229" indent="0">
              <a:buNone/>
              <a:defRPr sz="1100" b="1"/>
            </a:lvl7pPr>
            <a:lvl8pPr marL="2192434" indent="0">
              <a:buNone/>
              <a:defRPr sz="1100" b="1"/>
            </a:lvl8pPr>
            <a:lvl9pPr marL="2505639" indent="0">
              <a:buNone/>
              <a:defRPr sz="1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71290" y="3051320"/>
            <a:ext cx="2663133" cy="44880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198D2C-53AA-4EE9-BC78-BB6C927D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40CE9-84D6-446C-9063-6FA1F364925C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9F4E33-274C-44E9-9EB1-52CFAB8D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7D5666-1954-404A-9C2D-AAFA5283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1740-B6B1-4644-8B14-FDD72A7BB8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32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20FB78B-2EF4-4D8D-BD9F-9803B075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D21A8-26D1-4F61-A934-722F202F8AB7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2B47EF1-F6C9-481C-B6D7-127BB14A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D34F8A6-2D83-4AE8-987B-3E3CF82E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9816-B70F-44DA-B419-C0DEE68B2D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56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191E6D-9DAD-4361-8C9E-23CADEAD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81BC-2FEC-4B50-9E1A-0837F3F23E40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25C167-DF7B-4DBA-B228-0BCD1577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B7595D-1A2F-44FB-881D-8B2E42C0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EA6B-084A-4E02-846D-6F5C164FBA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02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85" y="556895"/>
            <a:ext cx="2020392" cy="1949133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133" y="1202741"/>
            <a:ext cx="3171290" cy="593634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85" y="2506028"/>
            <a:ext cx="2020392" cy="4642726"/>
          </a:xfrm>
        </p:spPr>
        <p:txBody>
          <a:bodyPr/>
          <a:lstStyle>
            <a:lvl1pPr marL="0" indent="0">
              <a:buNone/>
              <a:defRPr sz="1100"/>
            </a:lvl1pPr>
            <a:lvl2pPr marL="313205" indent="0">
              <a:buNone/>
              <a:defRPr sz="1000"/>
            </a:lvl2pPr>
            <a:lvl3pPr marL="626410" indent="0">
              <a:buNone/>
              <a:defRPr sz="800"/>
            </a:lvl3pPr>
            <a:lvl4pPr marL="939615" indent="0">
              <a:buNone/>
              <a:defRPr sz="700"/>
            </a:lvl4pPr>
            <a:lvl5pPr marL="1252819" indent="0">
              <a:buNone/>
              <a:defRPr sz="700"/>
            </a:lvl5pPr>
            <a:lvl6pPr marL="1566024" indent="0">
              <a:buNone/>
              <a:defRPr sz="700"/>
            </a:lvl6pPr>
            <a:lvl7pPr marL="1879229" indent="0">
              <a:buNone/>
              <a:defRPr sz="700"/>
            </a:lvl7pPr>
            <a:lvl8pPr marL="2192434" indent="0">
              <a:buNone/>
              <a:defRPr sz="700"/>
            </a:lvl8pPr>
            <a:lvl9pPr marL="2505639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7A289D-8E1E-4AB9-AB2A-813B942C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0D6E-76D5-489F-AD0D-DB539AEEE285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797DDB-53D6-4E6C-826C-E3FFE084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4D6D75-8129-4CFD-A851-53889FEC3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C5AF-BF00-41B0-B28F-B4A46C2A77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85" y="556895"/>
            <a:ext cx="2020392" cy="1949133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63133" y="1202741"/>
            <a:ext cx="3171290" cy="5936346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3205" indent="0">
              <a:buNone/>
              <a:defRPr sz="1900"/>
            </a:lvl2pPr>
            <a:lvl3pPr marL="626410" indent="0">
              <a:buNone/>
              <a:defRPr sz="1600"/>
            </a:lvl3pPr>
            <a:lvl4pPr marL="939615" indent="0">
              <a:buNone/>
              <a:defRPr sz="1400"/>
            </a:lvl4pPr>
            <a:lvl5pPr marL="1252819" indent="0">
              <a:buNone/>
              <a:defRPr sz="1400"/>
            </a:lvl5pPr>
            <a:lvl6pPr marL="1566024" indent="0">
              <a:buNone/>
              <a:defRPr sz="1400"/>
            </a:lvl6pPr>
            <a:lvl7pPr marL="1879229" indent="0">
              <a:buNone/>
              <a:defRPr sz="1400"/>
            </a:lvl7pPr>
            <a:lvl8pPr marL="2192434" indent="0">
              <a:buNone/>
              <a:defRPr sz="1400"/>
            </a:lvl8pPr>
            <a:lvl9pPr marL="2505639" indent="0">
              <a:buNone/>
              <a:defRPr sz="14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485" y="2506028"/>
            <a:ext cx="2020392" cy="4642726"/>
          </a:xfrm>
        </p:spPr>
        <p:txBody>
          <a:bodyPr/>
          <a:lstStyle>
            <a:lvl1pPr marL="0" indent="0">
              <a:buNone/>
              <a:defRPr sz="1100"/>
            </a:lvl1pPr>
            <a:lvl2pPr marL="313205" indent="0">
              <a:buNone/>
              <a:defRPr sz="1000"/>
            </a:lvl2pPr>
            <a:lvl3pPr marL="626410" indent="0">
              <a:buNone/>
              <a:defRPr sz="800"/>
            </a:lvl3pPr>
            <a:lvl4pPr marL="939615" indent="0">
              <a:buNone/>
              <a:defRPr sz="700"/>
            </a:lvl4pPr>
            <a:lvl5pPr marL="1252819" indent="0">
              <a:buNone/>
              <a:defRPr sz="700"/>
            </a:lvl5pPr>
            <a:lvl6pPr marL="1566024" indent="0">
              <a:buNone/>
              <a:defRPr sz="700"/>
            </a:lvl6pPr>
            <a:lvl7pPr marL="1879229" indent="0">
              <a:buNone/>
              <a:defRPr sz="700"/>
            </a:lvl7pPr>
            <a:lvl8pPr marL="2192434" indent="0">
              <a:buNone/>
              <a:defRPr sz="700"/>
            </a:lvl8pPr>
            <a:lvl9pPr marL="2505639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C7EA71-FEAF-4846-8300-0B5B8F18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C8893-23F8-475A-8622-8672AC4DEE4C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FDD672-409E-438B-BE96-9CE727EA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DC5C35-38C4-4DF2-9E83-F2404C9A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EA1C-07B9-4EAB-A447-4AE1BBCD6C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88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B89609-2F13-443A-AFA8-AE4F248FF1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0213" y="444500"/>
            <a:ext cx="540385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521" tIns="41761" rIns="83521" bIns="417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59334FE-4744-4AAF-886A-C135B477C7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30213" y="2224088"/>
            <a:ext cx="5403850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521" tIns="41761" rIns="83521" bIns="417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0DAE0-B4AB-41EC-9808-066024A2E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0213" y="7742238"/>
            <a:ext cx="1409700" cy="444500"/>
          </a:xfrm>
          <a:prstGeom prst="rect">
            <a:avLst/>
          </a:prstGeom>
        </p:spPr>
        <p:txBody>
          <a:bodyPr vert="horz" lIns="83521" tIns="41761" rIns="83521" bIns="41761" rtlCol="0" anchor="ctr"/>
          <a:lstStyle>
            <a:lvl1pPr algn="l" defTabSz="417606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B05EF7-BD85-4C96-B1E1-DFED39D9B315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E510-7B24-4FFF-B1D9-5CFAE1D96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4863" y="7742238"/>
            <a:ext cx="2114550" cy="444500"/>
          </a:xfrm>
          <a:prstGeom prst="rect">
            <a:avLst/>
          </a:prstGeom>
        </p:spPr>
        <p:txBody>
          <a:bodyPr vert="horz" lIns="83521" tIns="41761" rIns="83521" bIns="41761" rtlCol="0" anchor="ctr"/>
          <a:lstStyle>
            <a:lvl1pPr algn="ctr" defTabSz="417606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9DDF7-0B9D-4179-9BA5-652D2351D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4363" y="7742238"/>
            <a:ext cx="1409700" cy="444500"/>
          </a:xfrm>
          <a:prstGeom prst="rect">
            <a:avLst/>
          </a:prstGeom>
        </p:spPr>
        <p:txBody>
          <a:bodyPr vert="horz" wrap="square" lIns="83521" tIns="41761" rIns="83521" bIns="417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ea typeface="等线" panose="02010600030101010101" pitchFamily="2" charset="-122"/>
              </a:defRPr>
            </a:lvl1pPr>
          </a:lstStyle>
          <a:p>
            <a:pPr>
              <a:defRPr/>
            </a:pPr>
            <a:fld id="{1605AC23-D35A-4254-8BFA-037A1BBC6A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2pPr>
      <a:lvl3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3pPr>
      <a:lvl4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4pPr>
      <a:lvl5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5pPr>
      <a:lvl6pPr marL="4572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6pPr>
      <a:lvl7pPr marL="9144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7pPr>
      <a:lvl8pPr marL="13716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8pPr>
      <a:lvl9pPr marL="18288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9pPr>
    </p:titleStyle>
    <p:bodyStyle>
      <a:lvl1pPr marL="155575" indent="-155575" algn="l" defTabSz="625475" rtl="0" eaLnBrk="0" fontAlgn="base" hangingPunct="0">
        <a:lnSpc>
          <a:spcPct val="90000"/>
        </a:lnSpc>
        <a:spcBef>
          <a:spcPts val="68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8313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2638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8113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22627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832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49036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62241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205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6410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9615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819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6024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229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2434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5639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50A4E63-7AAB-4FA3-BDBC-470B4412A1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30213" y="444500"/>
            <a:ext cx="540385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521" tIns="41761" rIns="83521" bIns="417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8CAB6FD-B682-4B38-A83E-CB6FD16A35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30213" y="2224088"/>
            <a:ext cx="5403850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521" tIns="41761" rIns="83521" bIns="417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34EBA-89A0-4249-89E2-FE28C9924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0213" y="7742238"/>
            <a:ext cx="1409700" cy="444500"/>
          </a:xfrm>
          <a:prstGeom prst="rect">
            <a:avLst/>
          </a:prstGeom>
        </p:spPr>
        <p:txBody>
          <a:bodyPr vert="horz" lIns="83521" tIns="41761" rIns="83521" bIns="41761" rtlCol="0" anchor="ctr"/>
          <a:lstStyle>
            <a:lvl1pPr algn="l" defTabSz="417606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E6611C-FD67-465B-9B2B-11BEABA13079}" type="datetimeFigureOut">
              <a:rPr lang="zh-CN" altLang="en-US"/>
              <a:pPr>
                <a:defRPr/>
              </a:pPr>
              <a:t>2021/2/9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4BFE0-1814-4B9B-9025-E8C4629FB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4863" y="7742238"/>
            <a:ext cx="2114550" cy="444500"/>
          </a:xfrm>
          <a:prstGeom prst="rect">
            <a:avLst/>
          </a:prstGeom>
        </p:spPr>
        <p:txBody>
          <a:bodyPr vert="horz" lIns="83521" tIns="41761" rIns="83521" bIns="41761" rtlCol="0" anchor="ctr"/>
          <a:lstStyle>
            <a:lvl1pPr algn="ctr" defTabSz="417606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F6454-A85E-4F44-8957-3F5BF69A6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4363" y="7742238"/>
            <a:ext cx="1409700" cy="444500"/>
          </a:xfrm>
          <a:prstGeom prst="rect">
            <a:avLst/>
          </a:prstGeom>
        </p:spPr>
        <p:txBody>
          <a:bodyPr vert="horz" wrap="square" lIns="83521" tIns="41761" rIns="83521" bIns="417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ea typeface="等线" panose="02010600030101010101" pitchFamily="2" charset="-122"/>
              </a:defRPr>
            </a:lvl1pPr>
          </a:lstStyle>
          <a:p>
            <a:pPr>
              <a:defRPr/>
            </a:pPr>
            <a:fld id="{B24F513C-F3B6-49D4-998C-8BEF88AC52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2pPr>
      <a:lvl3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3pPr>
      <a:lvl4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4pPr>
      <a:lvl5pPr algn="l" defTabSz="625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5pPr>
      <a:lvl6pPr marL="4572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6pPr>
      <a:lvl7pPr marL="9144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7pPr>
      <a:lvl8pPr marL="13716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8pPr>
      <a:lvl9pPr marL="1828800" algn="l" defTabSz="6254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itchFamily="34" charset="0"/>
        </a:defRPr>
      </a:lvl9pPr>
    </p:titleStyle>
    <p:bodyStyle>
      <a:lvl1pPr marL="155575" indent="-155575" algn="l" defTabSz="625475" rtl="0" eaLnBrk="0" fontAlgn="base" hangingPunct="0">
        <a:lnSpc>
          <a:spcPct val="90000"/>
        </a:lnSpc>
        <a:spcBef>
          <a:spcPts val="68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8313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2638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8113" indent="-155575" algn="l" defTabSz="625475" rtl="0" eaLnBrk="0" fontAlgn="base" hangingPunct="0">
        <a:lnSpc>
          <a:spcPct val="90000"/>
        </a:lnSpc>
        <a:spcBef>
          <a:spcPts val="338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22627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832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49036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62241" indent="-156602" algn="l" defTabSz="626410" rtl="0" eaLnBrk="1" latinLnBrk="0" hangingPunct="1">
        <a:lnSpc>
          <a:spcPct val="90000"/>
        </a:lnSpc>
        <a:spcBef>
          <a:spcPts val="34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205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6410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9615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819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6024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229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2434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5639" algn="l" defTabSz="62641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8A446B9E-0921-45C1-B61C-B0BF17AE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6048375"/>
            <a:ext cx="5275263" cy="1014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835213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200" b="1" kern="0" dirty="0">
                <a:ea typeface="楷体" panose="02010609060101010101" pitchFamily="49" charset="-122"/>
                <a:cs typeface="Arial" panose="020B0604020202020204" pitchFamily="34" charset="0"/>
              </a:rPr>
              <a:t>Supplemental figure.</a:t>
            </a:r>
            <a:r>
              <a:rPr lang="zh-CN" altLang="en-US" sz="1200" b="1" kern="0" dirty="0"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1200" b="1" dirty="0">
                <a:cs typeface="Arial" panose="020B0604020202020204" pitchFamily="34" charset="0"/>
              </a:rPr>
              <a:t>Experimental design. </a:t>
            </a:r>
            <a:r>
              <a:rPr lang="en-US" altLang="zh-CN" sz="1200" dirty="0">
                <a:cs typeface="Arial" panose="020B0604020202020204" pitchFamily="34" charset="0"/>
              </a:rPr>
              <a:t>(A) Folic acid-induced tubulointerstitial fibrosis in ICR mice. (B) circHIPK3 overexpressed in HK-2 cells. (C) TGF-β1 induced fibrosis in HK-2 cells</a:t>
            </a:r>
            <a:r>
              <a:rPr lang="en-US" altLang="zh-CN" sz="1200" i="1" dirty="0">
                <a:cs typeface="Arial" panose="020B0604020202020204" pitchFamily="34" charset="0"/>
              </a:rPr>
              <a:t>. </a:t>
            </a:r>
            <a:r>
              <a:rPr lang="en-US" altLang="zh-CN" sz="1200" dirty="0">
                <a:cs typeface="Arial" panose="020B0604020202020204" pitchFamily="34" charset="0"/>
              </a:rPr>
              <a:t>(D) The expression of  circHIPK3/miR-30a/ TGF-β1 in in renal biopsies of patients with chronic tubulointerstitial nephritis. </a:t>
            </a:r>
            <a:endParaRPr lang="zh-CN" altLang="en-US" sz="1200" kern="0" dirty="0"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99" name="文本框 123">
            <a:extLst>
              <a:ext uri="{FF2B5EF4-FFF2-40B4-BE49-F238E27FC236}">
                <a16:creationId xmlns:a16="http://schemas.microsoft.com/office/drawing/2014/main" id="{509D75FF-34D9-4D2E-8420-B55900AB9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382588"/>
            <a:ext cx="46037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688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  Folic acid-induced tubulointerstitial fibrosis in ICR mice</a:t>
            </a:r>
            <a:endParaRPr lang="zh-CN" altLang="en-US" sz="800" b="1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4100" name="Group 5">
            <a:extLst>
              <a:ext uri="{FF2B5EF4-FFF2-40B4-BE49-F238E27FC236}">
                <a16:creationId xmlns:a16="http://schemas.microsoft.com/office/drawing/2014/main" id="{99F475B2-3218-4205-A54A-5933FE7BAE76}"/>
              </a:ext>
            </a:extLst>
          </p:cNvPr>
          <p:cNvGrpSpPr>
            <a:grpSpLocks/>
          </p:cNvGrpSpPr>
          <p:nvPr/>
        </p:nvGrpSpPr>
        <p:grpSpPr bwMode="auto">
          <a:xfrm>
            <a:off x="442913" y="574675"/>
            <a:ext cx="5184775" cy="1276350"/>
            <a:chOff x="637233" y="5004048"/>
            <a:chExt cx="5184576" cy="1275122"/>
          </a:xfrm>
        </p:grpSpPr>
        <p:sp>
          <p:nvSpPr>
            <p:cNvPr id="4124" name="文本框 41">
              <a:extLst>
                <a:ext uri="{FF2B5EF4-FFF2-40B4-BE49-F238E27FC236}">
                  <a16:creationId xmlns:a16="http://schemas.microsoft.com/office/drawing/2014/main" id="{DACA727C-61D5-4C73-8838-574CE51F3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6138" y="5587851"/>
              <a:ext cx="1117600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Post FA injection </a:t>
              </a:r>
              <a:endParaRPr lang="zh-CN" altLang="en-US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25" name="Rectangle 72">
              <a:extLst>
                <a:ext uri="{FF2B5EF4-FFF2-40B4-BE49-F238E27FC236}">
                  <a16:creationId xmlns:a16="http://schemas.microsoft.com/office/drawing/2014/main" id="{3D51B0FB-A970-481E-B653-858BD0C0A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233" y="5408464"/>
              <a:ext cx="12241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Male ICR mice (n=6)</a:t>
              </a:r>
            </a:p>
          </p:txBody>
        </p:sp>
        <p:cxnSp>
          <p:nvCxnSpPr>
            <p:cNvPr id="29" name="直接连接符 79">
              <a:extLst>
                <a:ext uri="{FF2B5EF4-FFF2-40B4-BE49-F238E27FC236}">
                  <a16:creationId xmlns:a16="http://schemas.microsoft.com/office/drawing/2014/main" id="{BC3E83CC-D5C1-4D6D-8459-34B8C2C3F3BA}"/>
                </a:ext>
              </a:extLst>
            </p:cNvPr>
            <p:cNvCxnSpPr/>
            <p:nvPr/>
          </p:nvCxnSpPr>
          <p:spPr bwMode="auto">
            <a:xfrm>
              <a:off x="1907184" y="5508387"/>
              <a:ext cx="3370133" cy="15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80">
              <a:extLst>
                <a:ext uri="{FF2B5EF4-FFF2-40B4-BE49-F238E27FC236}">
                  <a16:creationId xmlns:a16="http://schemas.microsoft.com/office/drawing/2014/main" id="{C223855E-06C7-4C61-86DE-B5A633B5000E}"/>
                </a:ext>
              </a:extLst>
            </p:cNvPr>
            <p:cNvCxnSpPr/>
            <p:nvPr/>
          </p:nvCxnSpPr>
          <p:spPr bwMode="auto">
            <a:xfrm>
              <a:off x="1907184" y="5364064"/>
              <a:ext cx="0" cy="2299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90">
              <a:extLst>
                <a:ext uri="{FF2B5EF4-FFF2-40B4-BE49-F238E27FC236}">
                  <a16:creationId xmlns:a16="http://schemas.microsoft.com/office/drawing/2014/main" id="{BE43B123-4922-43BD-BDB4-3A09D718DF9A}"/>
                </a:ext>
              </a:extLst>
            </p:cNvPr>
            <p:cNvCxnSpPr/>
            <p:nvPr/>
          </p:nvCxnSpPr>
          <p:spPr bwMode="auto">
            <a:xfrm>
              <a:off x="5290016" y="5364064"/>
              <a:ext cx="0" cy="2299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9" name="文本框 1">
              <a:extLst>
                <a:ext uri="{FF2B5EF4-FFF2-40B4-BE49-F238E27FC236}">
                  <a16:creationId xmlns:a16="http://schemas.microsoft.com/office/drawing/2014/main" id="{1C8AE9AA-03A0-4A27-92DA-8C8DE8CE5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3613" y="5004048"/>
              <a:ext cx="1042233" cy="215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</a:rPr>
                <a:t>FA (250mg/kg, ip)</a:t>
              </a:r>
              <a:endParaRPr lang="zh-CN" altLang="en-US" sz="800" b="1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30" name="文本框 2">
              <a:extLst>
                <a:ext uri="{FF2B5EF4-FFF2-40B4-BE49-F238E27FC236}">
                  <a16:creationId xmlns:a16="http://schemas.microsoft.com/office/drawing/2014/main" id="{553AA961-8E21-456D-805E-B9F40103A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2291" y="5591026"/>
              <a:ext cx="3709528" cy="215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</a:rPr>
                <a:t>0                                                                                                                 </a:t>
              </a: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30 d</a:t>
              </a:r>
              <a:endParaRPr lang="zh-CN" altLang="en-US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31" name="文本框 110">
              <a:extLst>
                <a:ext uri="{FF2B5EF4-FFF2-40B4-BE49-F238E27FC236}">
                  <a16:creationId xmlns:a16="http://schemas.microsoft.com/office/drawing/2014/main" id="{16B696B1-D1BC-4B33-B931-8B552DFEF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33" y="5940732"/>
              <a:ext cx="5184576" cy="33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Sample collection                                                                                                                           Tissues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zh-CN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7" name="下箭头 130">
              <a:extLst>
                <a:ext uri="{FF2B5EF4-FFF2-40B4-BE49-F238E27FC236}">
                  <a16:creationId xmlns:a16="http://schemas.microsoft.com/office/drawing/2014/main" id="{8E512433-5E60-4C5E-97DD-7708135F044B}"/>
                </a:ext>
              </a:extLst>
            </p:cNvPr>
            <p:cNvSpPr/>
            <p:nvPr/>
          </p:nvSpPr>
          <p:spPr bwMode="auto">
            <a:xfrm>
              <a:off x="1907184" y="5219740"/>
              <a:ext cx="31749" cy="11419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8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" name="下箭头 97">
            <a:extLst>
              <a:ext uri="{FF2B5EF4-FFF2-40B4-BE49-F238E27FC236}">
                <a16:creationId xmlns:a16="http://schemas.microsoft.com/office/drawing/2014/main" id="{A5DC082E-61F4-4693-9EF4-47E1BF4A1650}"/>
              </a:ext>
            </a:extLst>
          </p:cNvPr>
          <p:cNvSpPr/>
          <p:nvPr/>
        </p:nvSpPr>
        <p:spPr bwMode="auto">
          <a:xfrm>
            <a:off x="5094288" y="1366838"/>
            <a:ext cx="30162" cy="1143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8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102" name="组合 11">
            <a:extLst>
              <a:ext uri="{FF2B5EF4-FFF2-40B4-BE49-F238E27FC236}">
                <a16:creationId xmlns:a16="http://schemas.microsoft.com/office/drawing/2014/main" id="{A9C67753-F8C6-4677-978A-6A34F0F649C1}"/>
              </a:ext>
            </a:extLst>
          </p:cNvPr>
          <p:cNvGrpSpPr>
            <a:grpSpLocks/>
          </p:cNvGrpSpPr>
          <p:nvPr/>
        </p:nvGrpSpPr>
        <p:grpSpPr bwMode="auto">
          <a:xfrm>
            <a:off x="442913" y="5094288"/>
            <a:ext cx="4603750" cy="1022350"/>
            <a:chOff x="371826" y="1952175"/>
            <a:chExt cx="4603750" cy="1022350"/>
          </a:xfrm>
        </p:grpSpPr>
        <p:sp>
          <p:nvSpPr>
            <p:cNvPr id="4122" name="文本框 123">
              <a:extLst>
                <a:ext uri="{FF2B5EF4-FFF2-40B4-BE49-F238E27FC236}">
                  <a16:creationId xmlns:a16="http://schemas.microsoft.com/office/drawing/2014/main" id="{88EA4AA1-1019-4A4E-8336-60871038F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826" y="1952175"/>
              <a:ext cx="46037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D The expression of  circHIPK3/miR-30a/ TGF-β1 in kidney tissue from human subjects</a:t>
              </a:r>
              <a:endParaRPr lang="zh-CN" altLang="en-US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F304F19C-5923-4F82-B80C-4919159FA2E6}"/>
                </a:ext>
              </a:extLst>
            </p:cNvPr>
            <p:cNvCxnSpPr/>
            <p:nvPr/>
          </p:nvCxnSpPr>
          <p:spPr>
            <a:xfrm>
              <a:off x="3913538" y="2060125"/>
              <a:ext cx="914400" cy="914400"/>
            </a:xfrm>
            <a:prstGeom prst="straightConnector1">
              <a:avLst/>
            </a:prstGeom>
            <a:ln w="15240">
              <a:solidFill>
                <a:schemeClr val="bg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03" name="组合 52">
            <a:extLst>
              <a:ext uri="{FF2B5EF4-FFF2-40B4-BE49-F238E27FC236}">
                <a16:creationId xmlns:a16="http://schemas.microsoft.com/office/drawing/2014/main" id="{129704D5-52F3-4045-9D07-F403046ACF4A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2117725"/>
            <a:ext cx="4711700" cy="1022350"/>
            <a:chOff x="371826" y="1952175"/>
            <a:chExt cx="4711700" cy="1022350"/>
          </a:xfrm>
        </p:grpSpPr>
        <p:sp>
          <p:nvSpPr>
            <p:cNvPr id="4114" name="文本框 123">
              <a:extLst>
                <a:ext uri="{FF2B5EF4-FFF2-40B4-BE49-F238E27FC236}">
                  <a16:creationId xmlns:a16="http://schemas.microsoft.com/office/drawing/2014/main" id="{127658AF-4191-4D66-A2C8-CB2D8C77EE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826" y="1952175"/>
              <a:ext cx="4603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B  circHIPK3 overexpressed in HK-2 cells</a:t>
              </a:r>
              <a:endParaRPr lang="zh-CN" altLang="en-US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15" name="文本框 23">
              <a:extLst>
                <a:ext uri="{FF2B5EF4-FFF2-40B4-BE49-F238E27FC236}">
                  <a16:creationId xmlns:a16="http://schemas.microsoft.com/office/drawing/2014/main" id="{313AC167-92FC-45B3-B873-65C7AB732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98" y="2411191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HK-2 cells + Scrambled NC</a:t>
              </a:r>
            </a:p>
          </p:txBody>
        </p:sp>
        <p:sp>
          <p:nvSpPr>
            <p:cNvPr id="4116" name="文本框 23">
              <a:extLst>
                <a:ext uri="{FF2B5EF4-FFF2-40B4-BE49-F238E27FC236}">
                  <a16:creationId xmlns:a16="http://schemas.microsoft.com/office/drawing/2014/main" id="{E064140D-404F-4BCB-93B1-47123BA49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98" y="2654307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HK-2 cells + circHIPK3 OE</a:t>
              </a:r>
            </a:p>
          </p:txBody>
        </p:sp>
        <p:cxnSp>
          <p:nvCxnSpPr>
            <p:cNvPr id="57" name="直接箭头连接符 56">
              <a:extLst>
                <a:ext uri="{FF2B5EF4-FFF2-40B4-BE49-F238E27FC236}">
                  <a16:creationId xmlns:a16="http://schemas.microsoft.com/office/drawing/2014/main" id="{E29025A3-47C7-42E3-A67D-A545FE243894}"/>
                </a:ext>
              </a:extLst>
            </p:cNvPr>
            <p:cNvCxnSpPr/>
            <p:nvPr/>
          </p:nvCxnSpPr>
          <p:spPr>
            <a:xfrm>
              <a:off x="3913538" y="2060125"/>
              <a:ext cx="914400" cy="914400"/>
            </a:xfrm>
            <a:prstGeom prst="straightConnector1">
              <a:avLst/>
            </a:prstGeom>
            <a:ln w="15240">
              <a:solidFill>
                <a:schemeClr val="bg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接箭头连接符 57">
              <a:extLst>
                <a:ext uri="{FF2B5EF4-FFF2-40B4-BE49-F238E27FC236}">
                  <a16:creationId xmlns:a16="http://schemas.microsoft.com/office/drawing/2014/main" id="{B5A32E4E-9A99-4792-8F2B-B38406E18908}"/>
                </a:ext>
              </a:extLst>
            </p:cNvPr>
            <p:cNvCxnSpPr>
              <a:cxnSpLocks/>
            </p:cNvCxnSpPr>
            <p:nvPr/>
          </p:nvCxnSpPr>
          <p:spPr>
            <a:xfrm>
              <a:off x="2041876" y="2666550"/>
              <a:ext cx="309562" cy="0"/>
            </a:xfrm>
            <a:prstGeom prst="straightConnector1">
              <a:avLst/>
            </a:prstGeom>
            <a:ln w="15240">
              <a:solidFill>
                <a:schemeClr val="tx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19" name="文本框 23">
              <a:extLst>
                <a:ext uri="{FF2B5EF4-FFF2-40B4-BE49-F238E27FC236}">
                  <a16:creationId xmlns:a16="http://schemas.microsoft.com/office/drawing/2014/main" id="{1525B85C-8753-441C-BB74-743DB4F50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0953" y="2558430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Post 48 h</a:t>
              </a: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A9E0EA94-F813-4CC5-B653-4019CF88DF86}"/>
                </a:ext>
              </a:extLst>
            </p:cNvPr>
            <p:cNvCxnSpPr>
              <a:cxnSpLocks/>
            </p:cNvCxnSpPr>
            <p:nvPr/>
          </p:nvCxnSpPr>
          <p:spPr>
            <a:xfrm>
              <a:off x="3010251" y="2666550"/>
              <a:ext cx="307975" cy="0"/>
            </a:xfrm>
            <a:prstGeom prst="straightConnector1">
              <a:avLst/>
            </a:prstGeom>
            <a:ln w="15240">
              <a:solidFill>
                <a:schemeClr val="tx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21" name="文本框 23">
              <a:extLst>
                <a:ext uri="{FF2B5EF4-FFF2-40B4-BE49-F238E27FC236}">
                  <a16:creationId xmlns:a16="http://schemas.microsoft.com/office/drawing/2014/main" id="{6EA34401-47B4-4FD2-85F7-0D5B2DA31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4580" y="2558430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Cells collection</a:t>
              </a:r>
            </a:p>
          </p:txBody>
        </p:sp>
      </p:grpSp>
      <p:grpSp>
        <p:nvGrpSpPr>
          <p:cNvPr id="4104" name="组合 61">
            <a:extLst>
              <a:ext uri="{FF2B5EF4-FFF2-40B4-BE49-F238E27FC236}">
                <a16:creationId xmlns:a16="http://schemas.microsoft.com/office/drawing/2014/main" id="{17368827-80BD-42D9-B33E-182CD1A6C645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3636963"/>
            <a:ext cx="4711700" cy="1022350"/>
            <a:chOff x="371826" y="1952175"/>
            <a:chExt cx="4711700" cy="1022350"/>
          </a:xfrm>
        </p:grpSpPr>
        <p:sp>
          <p:nvSpPr>
            <p:cNvPr id="4106" name="文本框 123">
              <a:extLst>
                <a:ext uri="{FF2B5EF4-FFF2-40B4-BE49-F238E27FC236}">
                  <a16:creationId xmlns:a16="http://schemas.microsoft.com/office/drawing/2014/main" id="{FDFBAEE2-D076-4A87-B67A-5C3EB51A3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826" y="1952175"/>
              <a:ext cx="4603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688"/>
                </a:spcBef>
                <a:buFont typeface="Arial" panose="020B0604020202020204" pitchFamily="34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38"/>
                </a:spcBef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17513" eaLnBrk="0" fontAlgn="base" hangingPunct="0">
                <a:lnSpc>
                  <a:spcPct val="90000"/>
                </a:lnSpc>
                <a:spcBef>
                  <a:spcPts val="338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C  TGF-β1 induced fibrosis in HK-2 cells</a:t>
              </a:r>
              <a:endParaRPr lang="zh-CN" altLang="en-US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07" name="文本框 23">
              <a:extLst>
                <a:ext uri="{FF2B5EF4-FFF2-40B4-BE49-F238E27FC236}">
                  <a16:creationId xmlns:a16="http://schemas.microsoft.com/office/drawing/2014/main" id="{464E6A08-6CBC-4FA4-BCAF-8C316427D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98" y="2411191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HK-2 cells </a:t>
              </a:r>
            </a:p>
          </p:txBody>
        </p:sp>
        <p:sp>
          <p:nvSpPr>
            <p:cNvPr id="4108" name="文本框 23">
              <a:extLst>
                <a:ext uri="{FF2B5EF4-FFF2-40B4-BE49-F238E27FC236}">
                  <a16:creationId xmlns:a16="http://schemas.microsoft.com/office/drawing/2014/main" id="{D4599002-D238-4797-83D7-8D53271E2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98" y="2654307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HK-2 cells + TGF-β1</a:t>
              </a:r>
            </a:p>
          </p:txBody>
        </p:sp>
        <p:cxnSp>
          <p:nvCxnSpPr>
            <p:cNvPr id="66" name="直接箭头连接符 65">
              <a:extLst>
                <a:ext uri="{FF2B5EF4-FFF2-40B4-BE49-F238E27FC236}">
                  <a16:creationId xmlns:a16="http://schemas.microsoft.com/office/drawing/2014/main" id="{81FB2276-0ED3-4B2F-89DD-8B32FD584545}"/>
                </a:ext>
              </a:extLst>
            </p:cNvPr>
            <p:cNvCxnSpPr/>
            <p:nvPr/>
          </p:nvCxnSpPr>
          <p:spPr>
            <a:xfrm>
              <a:off x="3913538" y="2060125"/>
              <a:ext cx="914400" cy="914400"/>
            </a:xfrm>
            <a:prstGeom prst="straightConnector1">
              <a:avLst/>
            </a:prstGeom>
            <a:ln w="15240">
              <a:solidFill>
                <a:schemeClr val="bg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2D84966D-2624-4B99-A70A-D0287C3DED83}"/>
                </a:ext>
              </a:extLst>
            </p:cNvPr>
            <p:cNvCxnSpPr>
              <a:cxnSpLocks/>
            </p:cNvCxnSpPr>
            <p:nvPr/>
          </p:nvCxnSpPr>
          <p:spPr>
            <a:xfrm>
              <a:off x="2041876" y="2666550"/>
              <a:ext cx="309562" cy="0"/>
            </a:xfrm>
            <a:prstGeom prst="straightConnector1">
              <a:avLst/>
            </a:prstGeom>
            <a:ln w="15240">
              <a:solidFill>
                <a:schemeClr val="tx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11" name="文本框 23">
              <a:extLst>
                <a:ext uri="{FF2B5EF4-FFF2-40B4-BE49-F238E27FC236}">
                  <a16:creationId xmlns:a16="http://schemas.microsoft.com/office/drawing/2014/main" id="{CC7752BF-2B48-4D39-AD9F-EF6420F28F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0953" y="2558430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Post 48 h</a:t>
              </a:r>
            </a:p>
          </p:txBody>
        </p:sp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B3D0E31A-FF95-485F-853A-4E24035F4E2E}"/>
                </a:ext>
              </a:extLst>
            </p:cNvPr>
            <p:cNvCxnSpPr>
              <a:cxnSpLocks/>
            </p:cNvCxnSpPr>
            <p:nvPr/>
          </p:nvCxnSpPr>
          <p:spPr>
            <a:xfrm>
              <a:off x="3010251" y="2666550"/>
              <a:ext cx="307975" cy="0"/>
            </a:xfrm>
            <a:prstGeom prst="straightConnector1">
              <a:avLst/>
            </a:prstGeom>
            <a:ln w="15240">
              <a:solidFill>
                <a:schemeClr val="tx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13" name="文本框 23">
              <a:extLst>
                <a:ext uri="{FF2B5EF4-FFF2-40B4-BE49-F238E27FC236}">
                  <a16:creationId xmlns:a16="http://schemas.microsoft.com/office/drawing/2014/main" id="{C7A28D44-46FC-4922-AA2F-50FBBB0A2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4580" y="2558430"/>
              <a:ext cx="179894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685800" indent="-228600"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1272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5844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0416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498850" indent="158750" defTabSz="41751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800" b="1"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Cells collection</a:t>
              </a:r>
            </a:p>
          </p:txBody>
        </p:sp>
      </p:grpSp>
      <p:sp>
        <p:nvSpPr>
          <p:cNvPr id="4105" name="Rectangle 1">
            <a:extLst>
              <a:ext uri="{FF2B5EF4-FFF2-40B4-BE49-F238E27FC236}">
                <a16:creationId xmlns:a16="http://schemas.microsoft.com/office/drawing/2014/main" id="{F444E65E-A014-4211-9C8B-1A5389C5C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3" y="5483225"/>
            <a:ext cx="4583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1450" indent="-171450">
              <a:lnSpc>
                <a:spcPct val="90000"/>
              </a:lnSpc>
              <a:spcBef>
                <a:spcPts val="688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Normal control kidney tissue: patients with renal tumor, tissue 5 cm far from the tumor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zh-CN" sz="800" b="1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Renal fibrosis: patients with chronic tubulointerstitial nephritis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">
            <a:extLst>
              <a:ext uri="{FF2B5EF4-FFF2-40B4-BE49-F238E27FC236}">
                <a16:creationId xmlns:a16="http://schemas.microsoft.com/office/drawing/2014/main" id="{5DC634E8-713E-476F-8D8A-30D195E2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738188"/>
            <a:ext cx="3517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688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38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3" eaLnBrk="0" fontAlgn="base" hangingPunct="0">
              <a:lnSpc>
                <a:spcPct val="90000"/>
              </a:lnSpc>
              <a:spcBef>
                <a:spcPts val="338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00" b="1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Supplemental Table 1. The clinical characteristics of patients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800"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F5C09A2D-DE30-478C-BAE7-2A73E67CF4A5}"/>
              </a:ext>
            </a:extLst>
          </p:cNvPr>
          <p:cNvGraphicFramePr>
            <a:graphicFrameLocks noGrp="1"/>
          </p:cNvGraphicFramePr>
          <p:nvPr/>
        </p:nvGraphicFramePr>
        <p:xfrm>
          <a:off x="1022350" y="1001713"/>
          <a:ext cx="4176713" cy="25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eGFR(ml/min/1.73m</a:t>
                      </a:r>
                      <a:r>
                        <a:rPr lang="en-US" altLang="zh-CN" sz="8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altLang="en-US" sz="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2" marR="91452"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55" name="文本框 5">
            <a:extLst>
              <a:ext uri="{FF2B5EF4-FFF2-40B4-BE49-F238E27FC236}">
                <a16:creationId xmlns:a16="http://schemas.microsoft.com/office/drawing/2014/main" id="{3899A04A-AC31-46E6-B54B-C50E0A71A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3597275"/>
            <a:ext cx="4465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800" b="1">
                <a:latin typeface="Arial" panose="020B0604020202020204" pitchFamily="34" charset="0"/>
                <a:cs typeface="Arial" panose="020B0604020202020204" pitchFamily="34" charset="0"/>
              </a:rPr>
              <a:t>Abbreviation: eGFR,estimated glomerular filtration rate based onCKD-EPI formula</a:t>
            </a:r>
            <a:r>
              <a:rPr lang="zh-CN" altLang="en-US" sz="800" b="1">
                <a:latin typeface="Arial" panose="020B0604020202020204" pitchFamily="34" charset="0"/>
                <a:cs typeface="Arial" panose="020B0604020202020204" pitchFamily="34" charset="0"/>
              </a:rPr>
              <a:t>；</a:t>
            </a:r>
            <a:endParaRPr lang="en-US" altLang="zh-CN" sz="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800" b="1">
                <a:latin typeface="Arial" panose="020B0604020202020204" pitchFamily="34" charset="0"/>
                <a:cs typeface="Arial" panose="020B0604020202020204" pitchFamily="34" charset="0"/>
              </a:rPr>
              <a:t>No1-3,normal control kidneys from patients with renal tumor</a:t>
            </a:r>
          </a:p>
          <a:p>
            <a:r>
              <a:rPr lang="en-US" altLang="zh-CN" sz="800" b="1">
                <a:latin typeface="Arial" panose="020B0604020202020204" pitchFamily="34" charset="0"/>
                <a:cs typeface="Arial" panose="020B0604020202020204" pitchFamily="34" charset="0"/>
              </a:rPr>
              <a:t>No4-6,patients with chronic tubulointerstitial nephritis</a:t>
            </a:r>
            <a:endParaRPr lang="zh-CN" altLang="en-US" sz="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1">
            <a:extLst>
              <a:ext uri="{FF2B5EF4-FFF2-40B4-BE49-F238E27FC236}">
                <a16:creationId xmlns:a16="http://schemas.microsoft.com/office/drawing/2014/main" id="{5DA48C0D-D823-4963-8E49-71EABA965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684213"/>
            <a:ext cx="46974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6838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3913"/>
              </a:spcBef>
            </a:pP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Supplemental Table 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2. Sequence of primers 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used in real-time qPCR</a:t>
            </a:r>
            <a:endParaRPr lang="zh-CN" altLang="zh-CN" sz="800" b="1">
              <a:solidFill>
                <a:srgbClr val="000000"/>
              </a:solidFill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370533E1-3FB3-4274-B565-CFF38177F855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900113"/>
          <a:ext cx="5500688" cy="5189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Forward(5'-3')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Reverse(5'-3')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FN(has)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CGGTGGCTGTCAGTCAAAG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AAACCTCGGCTTCCTCCATAA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FN(</a:t>
                      </a:r>
                      <a:r>
                        <a:rPr lang="en-US" altLang="zh-CN" sz="800" b="1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</a:t>
                      </a: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altLang="zh-CN" sz="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ATGTGGACCCCTCCTGATAGT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GCCCAGTGATTTCAGCAAAGG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COL1(has)</a:t>
                      </a:r>
                    </a:p>
                    <a:p>
                      <a:pPr algn="l"/>
                      <a:endParaRPr lang="en-US" altLang="zh-CN" sz="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GAGGGCCAAGACGAAGACATC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CAGATCACGTCATCGCACAAC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COL1(</a:t>
                      </a:r>
                      <a:r>
                        <a:rPr lang="en-US" altLang="zh-CN" sz="800" b="1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</a:t>
                      </a: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altLang="zh-CN" sz="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GACATGTTCAGCTTTGTGGACCTC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GGGACCCTTAGGCCATTGTGTA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TGF-β1</a:t>
                      </a: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(has)</a:t>
                      </a:r>
                    </a:p>
                    <a:p>
                      <a:endParaRPr lang="zh-CN" altLang="en-US" sz="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CAATTCCTGGCGATACCTCAG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GCACAACTCCGGTGACATCAA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TGF-β1</a:t>
                      </a: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(mus)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zh-CN" altLang="en-US" sz="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CCCGAAGCGGACTACTATGC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CATAGATGGCGTTGTTGCGG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circHIPK3(has)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CCAGTGACAGTTGTGACAGCTACC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GCCAAACGTGCCTCGACCAAG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circHIPK3(</a:t>
                      </a:r>
                      <a:r>
                        <a:rPr lang="en-US" altLang="zh-CN" sz="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</a:t>
                      </a: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GGATCGGCCAGTCATGTATC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ACCGCTTGGCTATACTTTGA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GAPDH</a:t>
                      </a:r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(has)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GGAGCGAGATCCCTCCAAAAT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GGCTGTTGTCATACTTCTCATGG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Actin(</a:t>
                      </a:r>
                      <a:r>
                        <a:rPr lang="en-US" altLang="zh-CN" sz="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</a:t>
                      </a: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TTCCTTCTTGGGTATGGAAT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GAGCAATGATCTTGATCTTC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miR‐30a</a:t>
                      </a: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(has/</a:t>
                      </a:r>
                      <a:r>
                        <a:rPr lang="en-US" altLang="zh-CN" sz="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</a:t>
                      </a: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TGTAAACATCCTCGACTGGAAG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U6(has)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26410" rtl="0" eaLnBrk="1" latinLnBrk="0" hangingPunct="1"/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GCTTCGGCAGCACATATACTAAAAT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Sno202(</a:t>
                      </a:r>
                      <a:r>
                        <a:rPr lang="en-US" altLang="zh-CN" sz="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</a:t>
                      </a:r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26410" rtl="0" eaLnBrk="1" latinLnBrk="0" hangingPunct="1"/>
                      <a:r>
                        <a:rPr lang="en-US" altLang="zh-CN" sz="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GCTGTACTGACTTGATGAAAGTACT</a:t>
                      </a:r>
                      <a:endParaRPr lang="zh-CN" altLang="en-US" sz="8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4" marR="91454" marT="45700" marB="457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209" name="矩形 3">
            <a:extLst>
              <a:ext uri="{FF2B5EF4-FFF2-40B4-BE49-F238E27FC236}">
                <a16:creationId xmlns:a16="http://schemas.microsoft.com/office/drawing/2014/main" id="{CF7505C1-780F-4310-89A1-0881ED2E6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6157913"/>
            <a:ext cx="5751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6838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3000"/>
              </a:lnSpc>
            </a:pP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Abbreviations: 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FN, Fibronectin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;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COL1,Collagen 1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;TGF-β1, transforming growth factor β1</a:t>
            </a:r>
            <a:r>
              <a:rPr lang="zh-CN" altLang="en-US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qPCR, quantity reverse transcription polymerase chain reaction;FISH, fluorescence in situ hybridization.</a:t>
            </a:r>
            <a:endParaRPr lang="zh-CN" altLang="zh-CN" sz="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8431D26-7A63-4530-B563-95E104B36713}"/>
              </a:ext>
            </a:extLst>
          </p:cNvPr>
          <p:cNvSpPr/>
          <p:nvPr/>
        </p:nvSpPr>
        <p:spPr>
          <a:xfrm>
            <a:off x="246063" y="627063"/>
            <a:ext cx="5638800" cy="2159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en-US" altLang="zh-CN" sz="800" b="1" kern="100" dirty="0">
                <a:solidFill>
                  <a:prstClr val="black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Supplemental Table 3.  Antibodies used in immunoblotting and  Immunofluorescence </a:t>
            </a:r>
            <a:endParaRPr lang="zh-CN" altLang="zh-CN" sz="800" kern="100" dirty="0">
              <a:solidFill>
                <a:prstClr val="black"/>
              </a:solidFill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7D3AEC5C-0E49-4CA3-B03D-C243AD58486E}"/>
              </a:ext>
            </a:extLst>
          </p:cNvPr>
          <p:cNvGraphicFramePr>
            <a:graphicFrameLocks noGrp="1"/>
          </p:cNvGraphicFramePr>
          <p:nvPr/>
        </p:nvGraphicFramePr>
        <p:xfrm>
          <a:off x="354013" y="842963"/>
          <a:ext cx="5537200" cy="43354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90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291"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</a:t>
                      </a:r>
                    </a:p>
                    <a:p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</a:p>
                    <a:p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Catalog</a:t>
                      </a:r>
                    </a:p>
                    <a:p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</a:p>
                    <a:p>
                      <a:endParaRPr lang="zh-CN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</a:t>
                      </a:r>
                      <a:endParaRPr lang="zh-CN" sz="8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800" b="1" kern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8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Dilution</a:t>
                      </a:r>
                      <a:endParaRPr lang="zh-CN" sz="8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0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Abcam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ab199056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WB </a:t>
                      </a:r>
                    </a:p>
                    <a:p>
                      <a:pPr algn="l"/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</a:p>
                    <a:p>
                      <a:pPr algn="l"/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altLang="zh-CN" sz="8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altLang="zh-CN" sz="800" b="1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altLang="zh-CN" sz="800" b="1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1:1000</a:t>
                      </a:r>
                    </a:p>
                    <a:p>
                      <a:pPr marL="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1:200</a:t>
                      </a:r>
                    </a:p>
                    <a:p>
                      <a:pPr marL="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800" b="1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9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 1 </a:t>
                      </a:r>
                    </a:p>
                    <a:p>
                      <a:pPr algn="l"/>
                      <a:endParaRPr lang="en-US" altLang="zh-CN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Thermo Fisher Scientific</a:t>
                      </a: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PA1-26204</a:t>
                      </a: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WB</a:t>
                      </a:r>
                    </a:p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marL="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altLang="zh-CN" sz="8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1:1000</a:t>
                      </a:r>
                    </a:p>
                    <a:p>
                      <a:pPr algn="l"/>
                      <a:endParaRPr lang="en-US" altLang="zh-CN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1:200</a:t>
                      </a: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0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TGF-</a:t>
                      </a:r>
                      <a:r>
                        <a:rPr lang="el-GR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β1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novusbio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NBP1-80289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WB</a:t>
                      </a:r>
                    </a:p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altLang="zh-CN" sz="8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endParaRPr lang="en-US" altLang="zh-CN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1:1000</a:t>
                      </a:r>
                    </a:p>
                    <a:p>
                      <a:pPr algn="l"/>
                      <a:endParaRPr lang="en-US" altLang="zh-CN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1:200</a:t>
                      </a:r>
                    </a:p>
                    <a:p>
                      <a:pPr algn="l"/>
                      <a:endParaRPr lang="en-US" altLang="zh-CN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3">
                <a:tc>
                  <a:txBody>
                    <a:bodyPr/>
                    <a:lstStyle/>
                    <a:p>
                      <a:pPr algn="l"/>
                      <a:r>
                        <a:rPr lang="el-GR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α-</a:t>
                      </a: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TUBULIN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 Biotechnology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SC-5286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WB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1:1000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GADPH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 Biotechnology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SC-25778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Rabbit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1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26845" algn="l"/>
                          <a:tab pos="2955925" algn="l"/>
                          <a:tab pos="3766185" algn="l"/>
                          <a:tab pos="4394835" algn="l"/>
                          <a:tab pos="5115560" algn="l"/>
                        </a:tabLst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WB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1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26845" algn="l"/>
                          <a:tab pos="2955925" algn="l"/>
                          <a:tab pos="3766185" algn="l"/>
                          <a:tab pos="4394835" algn="l"/>
                          <a:tab pos="5115560" algn="l"/>
                        </a:tabLst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1:1000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β-ACTIN</a:t>
                      </a: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 Biotechnology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SC-81178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Mouse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1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26845" algn="l"/>
                          <a:tab pos="2955925" algn="l"/>
                          <a:tab pos="3766185" algn="l"/>
                          <a:tab pos="4394835" algn="l"/>
                          <a:tab pos="5115560" algn="l"/>
                        </a:tabLst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0" indent="0" algn="l" defTabSz="626410" rtl="0" eaLnBrk="1" fontAlgn="auto" latinLnBrk="0" hangingPunct="1">
                        <a:lnSpc>
                          <a:spcPct val="100000"/>
                        </a:lnSpc>
                        <a:spcBef>
                          <a:spcPts val="12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26845" algn="l"/>
                          <a:tab pos="2955925" algn="l"/>
                          <a:tab pos="3766185" algn="l"/>
                          <a:tab pos="4394835" algn="l"/>
                          <a:tab pos="5115560" algn="l"/>
                        </a:tabLst>
                        <a:defRPr/>
                      </a:pPr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1:1000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Goat anti Mouse IgG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 Biotechnology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SC-2039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Goat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WB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1:1000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Goat anti Rabbit IgG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Thermo Fisher Scientific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31460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Goat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WB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1:1000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 Fluor® 568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Thermo Fisher Scientific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A11036</a:t>
                      </a:r>
                      <a:endParaRPr lang="zh-CN" alt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Goat</a:t>
                      </a:r>
                    </a:p>
                  </a:txBody>
                  <a:tcPr marT="45716" marB="4571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IF</a:t>
                      </a:r>
                    </a:p>
                  </a:txBody>
                  <a:tcPr marT="45716" marB="4571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1:200</a:t>
                      </a:r>
                    </a:p>
                  </a:txBody>
                  <a:tcPr marT="45716" marB="4571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50" name="矩形 13">
            <a:extLst>
              <a:ext uri="{FF2B5EF4-FFF2-40B4-BE49-F238E27FC236}">
                <a16:creationId xmlns:a16="http://schemas.microsoft.com/office/drawing/2014/main" id="{74974B09-1EAF-40E8-8B36-E48C2E83A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5248275"/>
            <a:ext cx="527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175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Abbreviations: CD, cluster of differentiation;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 FN, Fibronectin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;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COL 1 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,Collagen 1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 ;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TGF-β1, transforming growth factor </a:t>
            </a:r>
            <a:r>
              <a:rPr lang="el-GR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β1</a:t>
            </a:r>
            <a:r>
              <a:rPr lang="en-US" altLang="zh-CN" sz="800" b="1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; GADPH, glyceraldehyde-3-phosphate dehydrogenase; WB, western blot; IF, Immunofluorescence</a:t>
            </a:r>
            <a:endParaRPr lang="zh-CN" altLang="en-US" sz="800" b="1">
              <a:solidFill>
                <a:srgbClr val="000000"/>
              </a:solidFill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5240">
          <a:solidFill>
            <a:schemeClr val="bg1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5240">
          <a:solidFill>
            <a:schemeClr val="bg1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13815</TotalTime>
  <Words>548</Words>
  <Application>Microsoft Office PowerPoint</Application>
  <PresentationFormat>自定义</PresentationFormat>
  <Paragraphs>168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Calibri Light</vt:lpstr>
      <vt:lpstr>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焦 聪聪</cp:lastModifiedBy>
  <cp:revision>825</cp:revision>
  <dcterms:created xsi:type="dcterms:W3CDTF">2019-09-03T03:54:11Z</dcterms:created>
  <dcterms:modified xsi:type="dcterms:W3CDTF">2021-02-09T09:45:05Z</dcterms:modified>
</cp:coreProperties>
</file>