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42"/>
  </p:notesMasterIdLst>
  <p:sldIdLst>
    <p:sldId id="256" r:id="rId3"/>
    <p:sldId id="2033" r:id="rId4"/>
    <p:sldId id="257" r:id="rId5"/>
    <p:sldId id="259" r:id="rId6"/>
    <p:sldId id="2036" r:id="rId7"/>
    <p:sldId id="2034" r:id="rId8"/>
    <p:sldId id="2037" r:id="rId9"/>
    <p:sldId id="2027" r:id="rId10"/>
    <p:sldId id="2064" r:id="rId11"/>
    <p:sldId id="2038" r:id="rId12"/>
    <p:sldId id="2039" r:id="rId13"/>
    <p:sldId id="2065" r:id="rId14"/>
    <p:sldId id="2044" r:id="rId15"/>
    <p:sldId id="261" r:id="rId16"/>
    <p:sldId id="2043" r:id="rId17"/>
    <p:sldId id="2045" r:id="rId18"/>
    <p:sldId id="2046" r:id="rId19"/>
    <p:sldId id="2010" r:id="rId20"/>
    <p:sldId id="2050" r:id="rId21"/>
    <p:sldId id="258" r:id="rId22"/>
    <p:sldId id="2060" r:id="rId23"/>
    <p:sldId id="2053" r:id="rId24"/>
    <p:sldId id="2013" r:id="rId25"/>
    <p:sldId id="2014" r:id="rId26"/>
    <p:sldId id="2015" r:id="rId27"/>
    <p:sldId id="2054" r:id="rId28"/>
    <p:sldId id="263" r:id="rId29"/>
    <p:sldId id="2028" r:id="rId30"/>
    <p:sldId id="2047" r:id="rId31"/>
    <p:sldId id="2058" r:id="rId32"/>
    <p:sldId id="2051" r:id="rId33"/>
    <p:sldId id="2052" r:id="rId34"/>
    <p:sldId id="2048" r:id="rId35"/>
    <p:sldId id="2055" r:id="rId36"/>
    <p:sldId id="670" r:id="rId37"/>
    <p:sldId id="2057" r:id="rId38"/>
    <p:sldId id="2063" r:id="rId39"/>
    <p:sldId id="2056" r:id="rId40"/>
    <p:sldId id="205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4FA39-5AB3-456D-9847-FC99521CADCE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D0F90-A1D1-4A9D-A0E2-5C8F44D8D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44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uman.edu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ark.edu/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guides.missouri.edu/canvas/readinglist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libcal.mst.edu/reserve/rooms" TargetMode="External"/><Relationship Id="rId4" Type="http://schemas.openxmlformats.org/officeDocument/2006/relationships/hyperlink" Target="https://libguides.nwmissouri.edu/faculty/menu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78 Mobius member libraries, including academic, special and public libraries. </a:t>
            </a:r>
          </a:p>
          <a:p>
            <a:r>
              <a:rPr lang="en-US" dirty="0"/>
              <a:t>Our UFLF dataset is limited to academic libraries and covers about 54% of Mobius academics.</a:t>
            </a:r>
          </a:p>
          <a:p>
            <a:r>
              <a:rPr lang="en-US" dirty="0"/>
              <a:t>As shown, there is a diversity of institutional directions, with a handful of institutions (notably WUSTL) with a pronounced Research orientation. Most members have a strong teaching/learning focus in undergraduate education.</a:t>
            </a:r>
          </a:p>
          <a:p>
            <a:endParaRPr lang="en-US" dirty="0"/>
          </a:p>
          <a:p>
            <a:r>
              <a:rPr lang="en-US" dirty="0"/>
              <a:t>Directional peaks:  </a:t>
            </a:r>
          </a:p>
          <a:p>
            <a:r>
              <a:rPr lang="en-US" dirty="0"/>
              <a:t>Research – WUSTL. Private research university, 52</a:t>
            </a:r>
            <a:r>
              <a:rPr lang="en-US" baseline="30000" dirty="0"/>
              <a:t>nd</a:t>
            </a:r>
            <a:r>
              <a:rPr lang="en-US" dirty="0"/>
              <a:t> in THE world rankings for 2020.</a:t>
            </a:r>
          </a:p>
          <a:p>
            <a:r>
              <a:rPr lang="en-US" dirty="0"/>
              <a:t>Liberal Education – Truman State University. A public, undergraduate institution focused on student-centered, place-based learning. There are a handful of graduate programs, but the core of the educational enterprise is liberal-arts based undergraduate curriculum. </a:t>
            </a:r>
            <a:r>
              <a:rPr lang="en-US" dirty="0">
                <a:hlinkClick r:id="rId3"/>
              </a:rPr>
              <a:t>https://www.truman.edu/</a:t>
            </a:r>
            <a:endParaRPr lang="en-US" dirty="0"/>
          </a:p>
          <a:p>
            <a:r>
              <a:rPr lang="en-US" dirty="0"/>
              <a:t>Career – Park University. A liberal arts college that has transitioned to being a major provider of career-oriented distance learning programs for working adults, with more than 40 campuses across the US. </a:t>
            </a:r>
            <a:r>
              <a:rPr lang="en-US" dirty="0">
                <a:hlinkClick r:id="rId4"/>
              </a:rPr>
              <a:t>https://www.park.edu/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82D3B-A01B-42FB-8666-52F2B43661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86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we simplify the view and look at the overall average for the group, we see a clear directional emphasis on interdisciplinary undergraduate education.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82D3B-A01B-42FB-8666-52F2B43661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05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NB: because Mobius is a III-based consortium, they are not a market for Leganto</a:t>
            </a:r>
          </a:p>
          <a:p>
            <a:endParaRPr lang="en-US" dirty="0"/>
          </a:p>
          <a:p>
            <a:r>
              <a:rPr lang="en-US" dirty="0"/>
              <a:t>Screenshot sources: </a:t>
            </a:r>
          </a:p>
          <a:p>
            <a:r>
              <a:rPr lang="en-US" dirty="0">
                <a:hlinkClick r:id="rId3"/>
              </a:rPr>
              <a:t>https://libraryguides.missouri.edu/canvas/readinglist</a:t>
            </a:r>
            <a:r>
              <a:rPr lang="en-US" dirty="0"/>
              <a:t> -- Mizzou has implemented EDS Curriculum Builder in Canvas</a:t>
            </a:r>
          </a:p>
          <a:p>
            <a:r>
              <a:rPr lang="en-US" dirty="0">
                <a:hlinkClick r:id="rId4"/>
              </a:rPr>
              <a:t>https://libguides.nwmissouri.edu/faculty/menu</a:t>
            </a:r>
            <a:r>
              <a:rPr lang="en-US" dirty="0"/>
              <a:t> -- Northwest Missouri State has embedded library instruction modules within Canvas course pages</a:t>
            </a:r>
          </a:p>
          <a:p>
            <a:r>
              <a:rPr lang="en-US" dirty="0">
                <a:hlinkClick r:id="rId5"/>
              </a:rPr>
              <a:t>http://libcal.mst.edu/reserve/rooms</a:t>
            </a:r>
            <a:r>
              <a:rPr lang="en-US" dirty="0"/>
              <a:t>  -- although it doesn’t appear that Missouri Science &amp; Technology University has integrated LibCal within their Canvas LMS, this integration is possible.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82D3B-A01B-42FB-8666-52F2B43661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11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BA4DE-AAD2-4D95-A61C-F22C5C5581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32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04097d78a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504097d78a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7212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7C7EF-3140-498A-992B-22D2126CD6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65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E8577-7E78-41DF-96AC-A776B0057BBB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61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ABE11-27EE-44BE-AA6D-F405F409B2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305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emf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D7B0F-C6FE-4E39-86EF-2801AA185D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D1AC93-9020-4197-A0D5-5ACB22696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B8A1C-AA58-43F8-B44D-3539095DB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CB3A-ACA4-485B-8F8E-6FB1D0AD9661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EC30D-2A11-4371-A625-81E4B9940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ACA40-B2DE-46C8-AC2B-DB5963CA9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58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5DBAB-2ECC-425E-AD74-E622E7E28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3CB220-8591-43FA-818D-CA09C3D0A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CB516-3D7F-49B7-8AA1-9CECF3D4F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CB3A-ACA4-485B-8F8E-6FB1D0AD9661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FA8F1-CC7B-466C-89B1-8F65495CF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DB092-5134-49B6-A648-D49BDA0BF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760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5F6FF6-BD77-44BF-9AD7-5D6EE74E30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025CEF-2795-4340-9738-BD386EF590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F2B6A-2FC4-4DC9-9523-B71611138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CB3A-ACA4-485B-8F8E-6FB1D0AD9661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0C54B-38C0-4E16-900A-60C6D52D0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353B-6BCB-4383-A736-450B2EE04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53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20346" y="1108082"/>
            <a:ext cx="10898717" cy="830997"/>
          </a:xfrm>
          <a:prstGeom prst="rect">
            <a:avLst/>
          </a:prstGeom>
          <a:ln w="28575" cmpd="sng">
            <a:solidFill>
              <a:srgbClr val="FFFFFF"/>
            </a:solidFill>
          </a:ln>
        </p:spPr>
        <p:txBody>
          <a:bodyPr vert="horz" lIns="274320" tIns="45720" rIns="274320" bIns="4572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 b="1" i="0" cap="all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800" b="1">
                <a:solidFill>
                  <a:schemeClr val="bg1"/>
                </a:solidFill>
                <a:cs typeface="Arial" charset="0"/>
              </a:rPr>
              <a:t>NEW SECTION TITLE</a:t>
            </a: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08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- Blank">
  <p:cSld name="Content- 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 descr="OCLC_H_PMS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30315" y="6301947"/>
            <a:ext cx="905597" cy="3966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390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169FBE5-5AE1-994B-80B4-41E82E7039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5313"/>
            <a:ext cx="12192000" cy="197510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15725" y="5312042"/>
            <a:ext cx="1977464" cy="420564"/>
          </a:xfrm>
          <a:prstGeom prst="rect">
            <a:avLst/>
          </a:prstGeom>
        </p:spPr>
        <p:txBody>
          <a:bodyPr vert="horz" wrap="none" lIns="0">
            <a:spAutoFit/>
          </a:bodyPr>
          <a:lstStyle>
            <a:lvl1pPr marL="0" indent="0">
              <a:buNone/>
              <a:defRPr sz="2133" b="1" i="0" cap="none" baseline="0"/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15726" y="5789368"/>
            <a:ext cx="1488164" cy="333489"/>
          </a:xfrm>
          <a:prstGeom prst="rect">
            <a:avLst/>
          </a:prstGeom>
        </p:spPr>
        <p:txBody>
          <a:bodyPr vert="horz" wrap="none" lIns="0" tIns="0">
            <a:spAutoFit/>
          </a:bodyPr>
          <a:lstStyle>
            <a:lvl1pPr marL="0" indent="0">
              <a:buNone/>
              <a:defRPr sz="18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/>
              <a:t>Speaker Title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2"/>
            <a:ext cx="896112" cy="29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 userDrawn="1"/>
        </p:nvGrpSpPr>
        <p:grpSpPr>
          <a:xfrm>
            <a:off x="0" y="0"/>
            <a:ext cx="12192000" cy="148261"/>
            <a:chOff x="0" y="1659943"/>
            <a:chExt cx="9144000" cy="111196"/>
          </a:xfrm>
        </p:grpSpPr>
        <p:sp>
          <p:nvSpPr>
            <p:cNvPr id="30" name="Rectangle 29"/>
            <p:cNvSpPr/>
            <p:nvPr userDrawn="1"/>
          </p:nvSpPr>
          <p:spPr>
            <a:xfrm>
              <a:off x="2209800" y="1659943"/>
              <a:ext cx="6934200" cy="111196"/>
            </a:xfrm>
            <a:prstGeom prst="rect">
              <a:avLst/>
            </a:prstGeom>
            <a:solidFill>
              <a:srgbClr val="78BF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0" y="1659943"/>
              <a:ext cx="2209800" cy="111196"/>
            </a:xfrm>
            <a:prstGeom prst="rect">
              <a:avLst/>
            </a:prstGeom>
            <a:solidFill>
              <a:srgbClr val="01AFD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2209800" y="1659943"/>
              <a:ext cx="1060450" cy="111196"/>
            </a:xfrm>
            <a:prstGeom prst="rect">
              <a:avLst/>
            </a:prstGeom>
            <a:solidFill>
              <a:srgbClr val="3EB68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</p:grpSp>
      <p:pic>
        <p:nvPicPr>
          <p:cNvPr id="33" name="Picture 26" descr="OCLC_H_PMS.eps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2"/>
            <a:ext cx="896336" cy="29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Footer Placeholder 4"/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tx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E72AC43A-84A1-6240-BA7F-91D7510E0D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3919" y="2957318"/>
            <a:ext cx="11376404" cy="2326777"/>
          </a:xfrm>
          <a:prstGeom prst="rect">
            <a:avLst/>
          </a:prstGeom>
        </p:spPr>
        <p:txBody>
          <a:bodyPr lIns="0"/>
          <a:lstStyle>
            <a:lvl1pPr marL="0" indent="0">
              <a:buFont typeface="Arial" charset="0"/>
              <a:buNone/>
              <a:defRPr sz="6000" b="1" baseline="0">
                <a:solidFill>
                  <a:schemeClr val="accent1"/>
                </a:solidFill>
              </a:defRPr>
            </a:lvl1pPr>
          </a:lstStyle>
          <a:p>
            <a:pPr marL="457178" marR="0" lvl="0" indent="-457178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Title goes here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6386BB1-B17D-6A4A-9762-138A3940095B}"/>
              </a:ext>
            </a:extLst>
          </p:cNvPr>
          <p:cNvCxnSpPr>
            <a:cxnSpLocks/>
          </p:cNvCxnSpPr>
          <p:nvPr userDrawn="1"/>
        </p:nvCxnSpPr>
        <p:spPr>
          <a:xfrm>
            <a:off x="415725" y="2835967"/>
            <a:ext cx="11377033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C3D11D7-EBE0-5542-B8D1-74B21E0553E3}"/>
              </a:ext>
            </a:extLst>
          </p:cNvPr>
          <p:cNvSpPr txBox="1"/>
          <p:nvPr userDrawn="1"/>
        </p:nvSpPr>
        <p:spPr>
          <a:xfrm>
            <a:off x="403918" y="2370029"/>
            <a:ext cx="5742147" cy="37965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867" b="1"/>
              <a:t>SEPTEMBER 1</a:t>
            </a:r>
            <a:r>
              <a:rPr lang="en-US" sz="1867" b="1" spc="400"/>
              <a:t>0</a:t>
            </a:r>
            <a:r>
              <a:rPr lang="en-US" sz="1867" b="1" spc="0"/>
              <a:t>–</a:t>
            </a:r>
            <a:r>
              <a:rPr lang="en-US" sz="1867" b="1"/>
              <a:t>12, 2019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455B61D-1278-3A4C-A0D5-F98C180030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5724" y="408281"/>
            <a:ext cx="4014451" cy="151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7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76869" y="1990726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Place Speaker </a:t>
            </a:r>
            <a:br>
              <a:rPr lang="en-US"/>
            </a:br>
            <a:r>
              <a:rPr lang="en-US"/>
              <a:t>Photo Here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699030" y="2686581"/>
            <a:ext cx="2574927" cy="11768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55078" y="2764533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555067" y="3616704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55067" y="1987552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01AFD7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176869" y="1990724"/>
            <a:ext cx="215900" cy="2571752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pic>
        <p:nvPicPr>
          <p:cNvPr id="8" name="Picture 26" descr="OCLC_H_PMS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2"/>
            <a:ext cx="896336" cy="29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tx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143593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: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76869" y="550911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Place Speaker </a:t>
            </a:r>
            <a:br>
              <a:rPr lang="en-US"/>
            </a:br>
            <a:r>
              <a:rPr lang="en-US"/>
              <a:t>Photo Here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699030" y="1246767"/>
            <a:ext cx="2574927" cy="11768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55078" y="1324718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555067" y="2176889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55067" y="547737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01AFD7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176869" y="550909"/>
            <a:ext cx="215900" cy="2571752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176869" y="3595110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Place Speaker </a:t>
            </a:r>
            <a:br>
              <a:rPr lang="en-US"/>
            </a:br>
            <a:r>
              <a:rPr lang="en-US"/>
              <a:t>Photo Here</a:t>
            </a:r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-699030" y="4290965"/>
            <a:ext cx="2574927" cy="11768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555078" y="4368917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55067" y="5221088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555067" y="3591936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01AFD7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1176869" y="3595108"/>
            <a:ext cx="215900" cy="2571752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pic>
        <p:nvPicPr>
          <p:cNvPr id="18" name="Picture 26" descr="OCLC_H_PMS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2"/>
            <a:ext cx="896336" cy="29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tx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14361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3925B5-76D5-584B-AF41-CF910972B7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2"/>
            <a:ext cx="896112" cy="29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EB3B3D0-6FDF-434D-8CFE-CC12D58BE2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2133"/>
          <a:stretch/>
        </p:blipFill>
        <p:spPr>
          <a:xfrm>
            <a:off x="10742139" y="252513"/>
            <a:ext cx="1234044" cy="1226451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6BE6E87-C11C-B948-8297-24ED40FCB9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478965"/>
            <a:ext cx="12192000" cy="4015672"/>
          </a:xfrm>
          <a:prstGeom prst="rect">
            <a:avLst/>
          </a:prstGeom>
        </p:spPr>
        <p:txBody>
          <a:bodyPr lIns="457200" tIns="182880" rIns="457200" bIns="548640" anchor="ctr" anchorCtr="0"/>
          <a:lstStyle>
            <a:lvl1pPr marL="0" indent="0" algn="ctr">
              <a:buNone/>
              <a:defRPr sz="5333" b="1" i="0" baseline="0">
                <a:solidFill>
                  <a:schemeClr val="bg1"/>
                </a:solidFill>
                <a:effectLst>
                  <a:outerShdw blurRad="101600" algn="ctr" rotWithShape="0">
                    <a:prstClr val="black">
                      <a:alpha val="50000"/>
                    </a:prst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title goes</a:t>
            </a:r>
          </a:p>
        </p:txBody>
      </p:sp>
    </p:spTree>
    <p:extLst>
      <p:ext uri="{BB962C8B-B14F-4D97-AF65-F5344CB8AC3E}">
        <p14:creationId xmlns:p14="http://schemas.microsoft.com/office/powerpoint/2010/main" val="337116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26181" y="1668887"/>
            <a:ext cx="11107555" cy="4179279"/>
          </a:xfrm>
          <a:prstGeom prst="rect">
            <a:avLst/>
          </a:prstGeom>
        </p:spPr>
        <p:txBody>
          <a:bodyPr vert="horz" lIns="0" rIns="0"/>
          <a:lstStyle>
            <a:lvl1pPr marL="457189" indent="-457189">
              <a:buFont typeface="Arial"/>
              <a:buChar char="•"/>
              <a:defRPr sz="2667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26181" y="782848"/>
            <a:ext cx="11107555" cy="711449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3733" b="1" i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D3C245B-B9B5-4C4E-8F88-5834162EFCF0}"/>
              </a:ext>
            </a:extLst>
          </p:cNvPr>
          <p:cNvGrpSpPr/>
          <p:nvPr userDrawn="1"/>
        </p:nvGrpSpPr>
        <p:grpSpPr>
          <a:xfrm>
            <a:off x="0" y="0"/>
            <a:ext cx="12192000" cy="148261"/>
            <a:chOff x="0" y="1659943"/>
            <a:chExt cx="9144000" cy="11119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549BDAB-EE07-8A46-84B8-C6F8BDE44AFD}"/>
                </a:ext>
              </a:extLst>
            </p:cNvPr>
            <p:cNvSpPr/>
            <p:nvPr userDrawn="1"/>
          </p:nvSpPr>
          <p:spPr>
            <a:xfrm>
              <a:off x="2209800" y="1659943"/>
              <a:ext cx="6934200" cy="111196"/>
            </a:xfrm>
            <a:prstGeom prst="rect">
              <a:avLst/>
            </a:prstGeom>
            <a:solidFill>
              <a:srgbClr val="78BF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605FD66-4895-F349-81E3-4E486C236815}"/>
                </a:ext>
              </a:extLst>
            </p:cNvPr>
            <p:cNvSpPr/>
            <p:nvPr userDrawn="1"/>
          </p:nvSpPr>
          <p:spPr>
            <a:xfrm>
              <a:off x="0" y="1659943"/>
              <a:ext cx="2209800" cy="111196"/>
            </a:xfrm>
            <a:prstGeom prst="rect">
              <a:avLst/>
            </a:prstGeom>
            <a:solidFill>
              <a:srgbClr val="01AFD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568ACC3-0CC6-2247-B823-B22DDC94653B}"/>
                </a:ext>
              </a:extLst>
            </p:cNvPr>
            <p:cNvSpPr/>
            <p:nvPr userDrawn="1"/>
          </p:nvSpPr>
          <p:spPr>
            <a:xfrm>
              <a:off x="2209800" y="1659943"/>
              <a:ext cx="1060450" cy="111196"/>
            </a:xfrm>
            <a:prstGeom prst="rect">
              <a:avLst/>
            </a:prstGeom>
            <a:solidFill>
              <a:srgbClr val="3EB68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</p:grpSp>
      <p:pic>
        <p:nvPicPr>
          <p:cNvPr id="31" name="Picture 26" descr="OCLC_H_PMS.eps">
            <a:extLst>
              <a:ext uri="{FF2B5EF4-FFF2-40B4-BE49-F238E27FC236}">
                <a16:creationId xmlns:a16="http://schemas.microsoft.com/office/drawing/2014/main" id="{ACEAB89D-9CD3-C146-96A4-8287EA9ECA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2"/>
            <a:ext cx="896336" cy="29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CE24612D-44F0-6B4A-AB9C-C637482F927A}"/>
              </a:ext>
            </a:extLst>
          </p:cNvPr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tx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36268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44">
          <p15:clr>
            <a:srgbClr val="FBAE40"/>
          </p15:clr>
        </p15:guide>
        <p15:guide id="2" pos="2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26181" y="782848"/>
            <a:ext cx="11107555" cy="711449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3733" b="1" i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0A2317-3D16-A94E-85BB-A404D670D704}"/>
              </a:ext>
            </a:extLst>
          </p:cNvPr>
          <p:cNvGrpSpPr/>
          <p:nvPr userDrawn="1"/>
        </p:nvGrpSpPr>
        <p:grpSpPr>
          <a:xfrm>
            <a:off x="0" y="0"/>
            <a:ext cx="12192000" cy="148261"/>
            <a:chOff x="0" y="1659943"/>
            <a:chExt cx="9144000" cy="11119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D47BF4-7825-844A-8B8F-7BEC5E341BA2}"/>
                </a:ext>
              </a:extLst>
            </p:cNvPr>
            <p:cNvSpPr/>
            <p:nvPr userDrawn="1"/>
          </p:nvSpPr>
          <p:spPr>
            <a:xfrm>
              <a:off x="2209800" y="1659943"/>
              <a:ext cx="6934200" cy="111196"/>
            </a:xfrm>
            <a:prstGeom prst="rect">
              <a:avLst/>
            </a:prstGeom>
            <a:solidFill>
              <a:srgbClr val="78BF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5D623F2-07D5-B946-911D-DA246A07B478}"/>
                </a:ext>
              </a:extLst>
            </p:cNvPr>
            <p:cNvSpPr/>
            <p:nvPr userDrawn="1"/>
          </p:nvSpPr>
          <p:spPr>
            <a:xfrm>
              <a:off x="0" y="1659943"/>
              <a:ext cx="2209800" cy="111196"/>
            </a:xfrm>
            <a:prstGeom prst="rect">
              <a:avLst/>
            </a:prstGeom>
            <a:solidFill>
              <a:srgbClr val="01AFD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5F155C3-8E8B-374E-BDEF-0929D4E48BB2}"/>
                </a:ext>
              </a:extLst>
            </p:cNvPr>
            <p:cNvSpPr/>
            <p:nvPr userDrawn="1"/>
          </p:nvSpPr>
          <p:spPr>
            <a:xfrm>
              <a:off x="2209800" y="1659943"/>
              <a:ext cx="1060450" cy="111196"/>
            </a:xfrm>
            <a:prstGeom prst="rect">
              <a:avLst/>
            </a:prstGeom>
            <a:solidFill>
              <a:srgbClr val="3EB68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</p:grpSp>
      <p:pic>
        <p:nvPicPr>
          <p:cNvPr id="20" name="Picture 26" descr="OCLC_H_PMS.eps">
            <a:extLst>
              <a:ext uri="{FF2B5EF4-FFF2-40B4-BE49-F238E27FC236}">
                <a16:creationId xmlns:a16="http://schemas.microsoft.com/office/drawing/2014/main" id="{8264AE62-C08C-3141-A7AB-6098A06A9E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2"/>
            <a:ext cx="896336" cy="29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8B562954-E482-ED4F-B5A5-9D0708A1D186}"/>
              </a:ext>
            </a:extLst>
          </p:cNvPr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tx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186432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5018F-DC7B-48C7-93CA-2D3D189F0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B49C8-A296-4DE9-A480-8BFBF46BD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B16AC-6A2F-4F75-81B2-83B00094A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CB3A-ACA4-485B-8F8E-6FB1D0AD9661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F33D8-3D94-4695-94EB-AF3AF48F7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C741A-8677-4039-A965-502B02B52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914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A776E0F-AC95-B441-A5AE-F65DB54C36D9}"/>
              </a:ext>
            </a:extLst>
          </p:cNvPr>
          <p:cNvGrpSpPr/>
          <p:nvPr userDrawn="1"/>
        </p:nvGrpSpPr>
        <p:grpSpPr>
          <a:xfrm>
            <a:off x="0" y="0"/>
            <a:ext cx="12192000" cy="148261"/>
            <a:chOff x="0" y="1659943"/>
            <a:chExt cx="9144000" cy="11119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B86D9E-CDA5-694D-843A-8DE18753CDCF}"/>
                </a:ext>
              </a:extLst>
            </p:cNvPr>
            <p:cNvSpPr/>
            <p:nvPr userDrawn="1"/>
          </p:nvSpPr>
          <p:spPr>
            <a:xfrm>
              <a:off x="2209800" y="1659943"/>
              <a:ext cx="6934200" cy="111196"/>
            </a:xfrm>
            <a:prstGeom prst="rect">
              <a:avLst/>
            </a:prstGeom>
            <a:solidFill>
              <a:srgbClr val="78BF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41A957-7A4B-3740-A1D6-39BD0575E547}"/>
                </a:ext>
              </a:extLst>
            </p:cNvPr>
            <p:cNvSpPr/>
            <p:nvPr userDrawn="1"/>
          </p:nvSpPr>
          <p:spPr>
            <a:xfrm>
              <a:off x="0" y="1659943"/>
              <a:ext cx="2209800" cy="111196"/>
            </a:xfrm>
            <a:prstGeom prst="rect">
              <a:avLst/>
            </a:prstGeom>
            <a:solidFill>
              <a:srgbClr val="01AFD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D637C6A-EE0F-EE45-BF8C-58EE0B307A31}"/>
                </a:ext>
              </a:extLst>
            </p:cNvPr>
            <p:cNvSpPr/>
            <p:nvPr userDrawn="1"/>
          </p:nvSpPr>
          <p:spPr>
            <a:xfrm>
              <a:off x="2209800" y="1659943"/>
              <a:ext cx="1060450" cy="111196"/>
            </a:xfrm>
            <a:prstGeom prst="rect">
              <a:avLst/>
            </a:prstGeom>
            <a:solidFill>
              <a:srgbClr val="3EB68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</p:grpSp>
      <p:pic>
        <p:nvPicPr>
          <p:cNvPr id="17" name="Picture 26" descr="OCLC_H_PMS.eps">
            <a:extLst>
              <a:ext uri="{FF2B5EF4-FFF2-40B4-BE49-F238E27FC236}">
                <a16:creationId xmlns:a16="http://schemas.microsoft.com/office/drawing/2014/main" id="{CFD01236-43A5-034D-9756-D6E834497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2"/>
            <a:ext cx="896336" cy="29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D65ACB5-E89A-184A-943A-7EB4EA303922}"/>
              </a:ext>
            </a:extLst>
          </p:cNvPr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tx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382778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27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651991A-DD3D-7947-ACD1-19CF66C604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5313"/>
            <a:ext cx="12192000" cy="197510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2ED916BB-5578-0244-9C32-28A2DB1DC510}"/>
              </a:ext>
            </a:extLst>
          </p:cNvPr>
          <p:cNvGrpSpPr/>
          <p:nvPr userDrawn="1"/>
        </p:nvGrpSpPr>
        <p:grpSpPr>
          <a:xfrm>
            <a:off x="0" y="0"/>
            <a:ext cx="12192000" cy="148261"/>
            <a:chOff x="0" y="1659943"/>
            <a:chExt cx="9144000" cy="11119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499B999-06B8-A442-B522-C91EE0B5EFB2}"/>
                </a:ext>
              </a:extLst>
            </p:cNvPr>
            <p:cNvSpPr/>
            <p:nvPr userDrawn="1"/>
          </p:nvSpPr>
          <p:spPr>
            <a:xfrm>
              <a:off x="2209800" y="1659943"/>
              <a:ext cx="6934200" cy="111196"/>
            </a:xfrm>
            <a:prstGeom prst="rect">
              <a:avLst/>
            </a:prstGeom>
            <a:solidFill>
              <a:srgbClr val="78BF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EBDDE92-6551-0B44-98ED-674D5BCED57B}"/>
                </a:ext>
              </a:extLst>
            </p:cNvPr>
            <p:cNvSpPr/>
            <p:nvPr userDrawn="1"/>
          </p:nvSpPr>
          <p:spPr>
            <a:xfrm>
              <a:off x="0" y="1659943"/>
              <a:ext cx="2209800" cy="111196"/>
            </a:xfrm>
            <a:prstGeom prst="rect">
              <a:avLst/>
            </a:prstGeom>
            <a:solidFill>
              <a:srgbClr val="01AFD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CB89997-9647-4240-A711-2AAD6F3EEE1C}"/>
                </a:ext>
              </a:extLst>
            </p:cNvPr>
            <p:cNvSpPr/>
            <p:nvPr userDrawn="1"/>
          </p:nvSpPr>
          <p:spPr>
            <a:xfrm>
              <a:off x="2209800" y="1659943"/>
              <a:ext cx="1060450" cy="111196"/>
            </a:xfrm>
            <a:prstGeom prst="rect">
              <a:avLst/>
            </a:prstGeom>
            <a:solidFill>
              <a:srgbClr val="3EB68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</p:grpSp>
      <p:sp>
        <p:nvSpPr>
          <p:cNvPr id="25" name="Rectangle 24"/>
          <p:cNvSpPr/>
          <p:nvPr userDrawn="1"/>
        </p:nvSpPr>
        <p:spPr>
          <a:xfrm rot="10800000">
            <a:off x="6370520" y="196141"/>
            <a:ext cx="5821480" cy="197816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6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2"/>
            <a:ext cx="896112" cy="29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6" descr="OCLC_H_PMS.eps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2"/>
            <a:ext cx="896336" cy="29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Footer Placeholder 4"/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tx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97919" y="3010569"/>
            <a:ext cx="4701116" cy="617884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733" b="1">
                <a:solidFill>
                  <a:srgbClr val="01AFD7"/>
                </a:solidFill>
              </a:defRPr>
            </a:lvl1pPr>
          </a:lstStyle>
          <a:p>
            <a:pPr lvl="0"/>
            <a:r>
              <a:rPr lang="en-US"/>
              <a:t>Jane Smith</a:t>
            </a:r>
          </a:p>
        </p:txBody>
      </p:sp>
      <p:sp>
        <p:nvSpPr>
          <p:cNvPr id="20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397919" y="3649119"/>
            <a:ext cx="4701116" cy="537275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sz="1867" b="1" cap="all" spc="27" baseline="0"/>
            </a:lvl1pPr>
          </a:lstStyle>
          <a:p>
            <a:pPr lvl="0"/>
            <a:r>
              <a:rPr lang="en-US"/>
              <a:t>NAME OF ORGANIZATION</a:t>
            </a:r>
          </a:p>
        </p:txBody>
      </p:sp>
      <p:sp>
        <p:nvSpPr>
          <p:cNvPr id="21" name="Text Placeholder 43"/>
          <p:cNvSpPr>
            <a:spLocks noGrp="1"/>
          </p:cNvSpPr>
          <p:nvPr>
            <p:ph type="body" sz="quarter" idx="17" hasCustomPrompt="1"/>
          </p:nvPr>
        </p:nvSpPr>
        <p:spPr>
          <a:xfrm>
            <a:off x="397918" y="4207057"/>
            <a:ext cx="4701116" cy="108161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8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err="1"/>
              <a:t>email@address.org</a:t>
            </a:r>
            <a:endParaRPr lang="en-US"/>
          </a:p>
          <a:p>
            <a:pPr lvl="0"/>
            <a:r>
              <a:rPr lang="en-US"/>
              <a:t>@</a:t>
            </a:r>
            <a:r>
              <a:rPr lang="en-US" err="1"/>
              <a:t>twitteraccount</a:t>
            </a:r>
            <a:endParaRPr lang="en-US"/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821481" y="3010569"/>
            <a:ext cx="4701116" cy="617884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733" b="1">
                <a:solidFill>
                  <a:srgbClr val="01AFD7"/>
                </a:solidFill>
              </a:defRPr>
            </a:lvl1pPr>
          </a:lstStyle>
          <a:p>
            <a:pPr lvl="0"/>
            <a:r>
              <a:rPr lang="en-US"/>
              <a:t>Jane Smith</a:t>
            </a:r>
          </a:p>
        </p:txBody>
      </p:sp>
      <p:sp>
        <p:nvSpPr>
          <p:cNvPr id="23" name="Text Placeholder 40"/>
          <p:cNvSpPr>
            <a:spLocks noGrp="1"/>
          </p:cNvSpPr>
          <p:nvPr>
            <p:ph type="body" sz="quarter" idx="19" hasCustomPrompt="1"/>
          </p:nvPr>
        </p:nvSpPr>
        <p:spPr>
          <a:xfrm>
            <a:off x="5821481" y="3649119"/>
            <a:ext cx="4701116" cy="537275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sz="1867" b="1" cap="all" spc="27" baseline="0"/>
            </a:lvl1pPr>
          </a:lstStyle>
          <a:p>
            <a:pPr lvl="0"/>
            <a:r>
              <a:rPr lang="en-US"/>
              <a:t>NAME OF ORGANIZATION</a:t>
            </a:r>
          </a:p>
        </p:txBody>
      </p:sp>
      <p:sp>
        <p:nvSpPr>
          <p:cNvPr id="24" name="Text Placeholder 43"/>
          <p:cNvSpPr>
            <a:spLocks noGrp="1"/>
          </p:cNvSpPr>
          <p:nvPr>
            <p:ph type="body" sz="quarter" idx="20" hasCustomPrompt="1"/>
          </p:nvPr>
        </p:nvSpPr>
        <p:spPr>
          <a:xfrm>
            <a:off x="5821479" y="4207057"/>
            <a:ext cx="4701116" cy="108161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8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err="1"/>
              <a:t>email@address.org</a:t>
            </a:r>
            <a:endParaRPr lang="en-US"/>
          </a:p>
          <a:p>
            <a:pPr lvl="0"/>
            <a:r>
              <a:rPr lang="en-US"/>
              <a:t>@</a:t>
            </a:r>
            <a:r>
              <a:rPr lang="en-US" err="1"/>
              <a:t>twitteraccount</a:t>
            </a:r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9CF1CA37-E3CF-724E-9E90-6DD1D8749B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5724" y="408281"/>
            <a:ext cx="4014451" cy="151081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D2D2DF2-6DE2-9E4D-B109-E124040245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42898" y="892651"/>
            <a:ext cx="3023287" cy="629852"/>
          </a:xfrm>
          <a:prstGeom prst="rect">
            <a:avLst/>
          </a:prstGeom>
          <a:effectLst>
            <a:outerShdw blurRad="88900" algn="ctr" rotWithShape="0">
              <a:prstClr val="black">
                <a:alpha val="7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803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ysClr val="windowText" lastClr="000000">
                    <a:alpha val="50000"/>
                  </a:sys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  <p:pic>
        <p:nvPicPr>
          <p:cNvPr id="3" name="Picture 26" descr="OCLC_H_PMS.eps">
            <a:extLst>
              <a:ext uri="{FF2B5EF4-FFF2-40B4-BE49-F238E27FC236}">
                <a16:creationId xmlns:a16="http://schemas.microsoft.com/office/drawing/2014/main" id="{8C327F74-129F-2547-8BC1-B468D38DE4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66" y="6347609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85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F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20346" y="1108082"/>
            <a:ext cx="10898717" cy="830997"/>
          </a:xfrm>
          <a:prstGeom prst="rect">
            <a:avLst/>
          </a:prstGeom>
          <a:ln w="28575" cmpd="sng">
            <a:solidFill>
              <a:srgbClr val="FFFFFF"/>
            </a:solidFill>
          </a:ln>
        </p:spPr>
        <p:txBody>
          <a:bodyPr vert="horz" lIns="274320" tIns="45720" rIns="274320" bIns="4572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 b="1" i="0"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800" b="1">
                <a:solidFill>
                  <a:schemeClr val="bg1"/>
                </a:solidFill>
                <a:cs typeface="Arial" charset="0"/>
              </a:rPr>
              <a:t>NEW SECTION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4951" y="850901"/>
            <a:ext cx="353483" cy="5432840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    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1215941" y="850902"/>
            <a:ext cx="353483" cy="5432839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    </a:t>
            </a: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62605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B4622E77-E22A-4745-9D24-576861774773}" type="datetimeFigureOut">
              <a:rPr lang="en-US" smtClean="0">
                <a:solidFill>
                  <a:prstClr val="white"/>
                </a:solidFill>
              </a:rPr>
              <a:pPr defTabSz="457189"/>
              <a:t>10/4/2020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189"/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734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767B9-1996-49F9-A908-069A7EA6F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DD636-D0CC-43FC-8E22-C8C453C31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0077A-78A5-4AB5-8DCA-84DB0B058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CB3A-ACA4-485B-8F8E-6FB1D0AD9661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BEF2F-4701-4ABF-BE17-CC4121398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01228-D281-4269-B1B8-C8073F9F5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65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F4E4-D3CB-466F-8587-417C5B686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9CEC0-D6A7-4B0C-82B6-91148D3EA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FFC155-395F-425F-B27E-A53992C63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B36DA-4DD6-482F-A4D1-55A3754DE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CB3A-ACA4-485B-8F8E-6FB1D0AD9661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7FD80C-BB8E-44AB-A4F5-FCA0FF205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2386B1-5615-4DC2-8A7A-178BDFA0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52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76FAE-19B4-4F07-B100-3EFC7FC62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8BC73-D309-4B06-8F2B-361B5C930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F6D2DE-7533-474D-8974-EB43B0FCB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0D93F8-7FAB-4AC0-B336-11B26A147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3838AD-9696-4226-A4BD-63779D964D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292B5C-B924-4BE4-8DEF-010AFCB7D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CB3A-ACA4-485B-8F8E-6FB1D0AD9661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A4BAA5-A507-4F2E-8C98-B04150C0B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EE9998-D592-4184-9CAF-5DAAF0DC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76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9041F-C926-441F-A5D2-7BC079E57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5B0689-6F4B-43C2-BF98-26794159D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CB3A-ACA4-485B-8F8E-6FB1D0AD9661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14DD0B-E010-479B-A215-8FE272024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6C5E24-136E-4D98-AA09-30EE8C18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05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A53A6A-40A5-47DF-9226-C6389C1A7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CB3A-ACA4-485B-8F8E-6FB1D0AD9661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0ADF2-41BF-44E6-8F86-6B131A98A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0F29C-5DAF-48A2-A596-9131FA64B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22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87FD5-FF3E-42C6-9E3F-E4BE4B7D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28179-EC54-4FEC-B075-EC1077B55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F521F0-1814-47AB-9981-0288662354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6C5A9-F1D8-4D6F-86F3-4F0E6A331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CB3A-ACA4-485B-8F8E-6FB1D0AD9661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DC1D3-7127-439E-90F2-31F52E29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46CF8-04FA-43EE-BFF1-93E69EED6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0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8AEDD-6700-4B5E-896F-CE5DFBD5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4CA3EF-CFE4-4300-978D-62436D7E7A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25971-6B57-4FCE-8AEC-75158FD02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7D52F-20C3-4F46-9520-31B4C06A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CB3A-ACA4-485B-8F8E-6FB1D0AD9661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6AE38-F9A8-4E90-B756-60C9613DD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8FF7A-FCFB-4E46-85F0-5141CD37B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94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F6392D-5333-479B-BAF8-A33460221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5C1F3-956C-4FFF-B6AE-21C90600C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4E637-0A21-4A24-8308-EBC804D50C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BCB3A-ACA4-485B-8F8E-6FB1D0AD9661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294A0-EF4D-43C9-8892-0ED5A9A61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1A366-2AD1-4422-8F4C-C0ABF2F81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D0AAA-BBA7-4EBF-8FBF-B2940662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6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93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25333/7zjv-jv9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times.com/entertainment/arts/la-ca-cm-oaxacan-murals-central-library-20170920-htmlstory.html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unc.edu/2020/06/the-university-libraries-role-in-reckoning-with-systemic-racism-and-oppression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i.imgur.com/Bm4PXgG.jp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5333/WS5K-DD86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569E3047-0E3F-4943-B8E6-F3B943430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7897" y="-315903"/>
            <a:ext cx="6884857" cy="813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A0F169C-B0DA-4EF6-84BF-C3F442B27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143" y="-528583"/>
            <a:ext cx="6884857" cy="813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922238B-8156-418D-A941-0117B3418FB1}"/>
              </a:ext>
            </a:extLst>
          </p:cNvPr>
          <p:cNvSpPr/>
          <p:nvPr/>
        </p:nvSpPr>
        <p:spPr>
          <a:xfrm>
            <a:off x="180975" y="3752849"/>
            <a:ext cx="3557457" cy="3477222"/>
          </a:xfrm>
          <a:prstGeom prst="ellipse">
            <a:avLst/>
          </a:prstGeom>
          <a:solidFill>
            <a:srgbClr val="E7E6E6">
              <a:alpha val="4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Lorcan Dempsey</a:t>
            </a:r>
          </a:p>
          <a:p>
            <a:pPr algn="ctr"/>
            <a:r>
              <a:rPr 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OCLC</a:t>
            </a:r>
          </a:p>
          <a:p>
            <a:pPr algn="ctr"/>
            <a:endParaRPr lang="en-US" sz="24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@</a:t>
            </a:r>
            <a:r>
              <a:rPr 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LorcanD</a:t>
            </a:r>
            <a:endParaRPr lang="en-US" sz="24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6F13FDA-5C17-433C-8108-4A6A5EBA2476}"/>
              </a:ext>
            </a:extLst>
          </p:cNvPr>
          <p:cNvSpPr/>
          <p:nvPr/>
        </p:nvSpPr>
        <p:spPr>
          <a:xfrm>
            <a:off x="8286751" y="-349366"/>
            <a:ext cx="4248366" cy="3949816"/>
          </a:xfrm>
          <a:prstGeom prst="ellipse">
            <a:avLst/>
          </a:prstGeom>
          <a:solidFill>
            <a:srgbClr val="E7E6E6">
              <a:alpha val="4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Collection Directions, collaboration, and Pandemic Effects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F891FE4-6E02-46E3-867B-789B0252DAA1}"/>
              </a:ext>
            </a:extLst>
          </p:cNvPr>
          <p:cNvSpPr/>
          <p:nvPr/>
        </p:nvSpPr>
        <p:spPr>
          <a:xfrm>
            <a:off x="8648701" y="4102215"/>
            <a:ext cx="2552699" cy="2343233"/>
          </a:xfrm>
          <a:prstGeom prst="ellipse">
            <a:avLst/>
          </a:prstGeom>
          <a:solidFill>
            <a:srgbClr val="E7E6E6">
              <a:alpha val="4117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Orbis Cascade</a:t>
            </a:r>
          </a:p>
          <a:p>
            <a:pPr algn="ctr"/>
            <a:r>
              <a:rPr lang="en-US" sz="20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Webinar</a:t>
            </a:r>
            <a:br>
              <a:rPr lang="en-US" sz="2000" b="1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sz="20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17 June 2020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BF02ED-5140-49B4-9F61-891A54E08CD9}"/>
              </a:ext>
            </a:extLst>
          </p:cNvPr>
          <p:cNvSpPr/>
          <p:nvPr/>
        </p:nvSpPr>
        <p:spPr>
          <a:xfrm>
            <a:off x="6228475" y="6612895"/>
            <a:ext cx="79608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http://documentingferguson.wustl.edu/omeka/archive/files/330421c03f623cf82bd562f4367c8d72.jpg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80F00E1-5083-4C48-BB77-842D2F14DBB3}"/>
              </a:ext>
            </a:extLst>
          </p:cNvPr>
          <p:cNvSpPr/>
          <p:nvPr/>
        </p:nvSpPr>
        <p:spPr>
          <a:xfrm>
            <a:off x="6096002" y="4102214"/>
            <a:ext cx="2552699" cy="2343233"/>
          </a:xfrm>
          <a:prstGeom prst="ellipse">
            <a:avLst/>
          </a:prstGeom>
          <a:solidFill>
            <a:srgbClr val="E7E6E6">
              <a:alpha val="4117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Mobius Annual Conference </a:t>
            </a:r>
            <a:br>
              <a:rPr lang="en-US" sz="2000" b="1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sz="20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1 June 2020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0515B89-29F0-4D90-AE5C-5496B89A1531}"/>
              </a:ext>
            </a:extLst>
          </p:cNvPr>
          <p:cNvSpPr/>
          <p:nvPr/>
        </p:nvSpPr>
        <p:spPr>
          <a:xfrm>
            <a:off x="7644535" y="3033757"/>
            <a:ext cx="2088937" cy="1917526"/>
          </a:xfrm>
          <a:prstGeom prst="ellipse">
            <a:avLst/>
          </a:prstGeom>
          <a:solidFill>
            <a:srgbClr val="E7E6E6">
              <a:alpha val="4117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Versions of this presentation were given at:</a:t>
            </a:r>
          </a:p>
        </p:txBody>
      </p:sp>
    </p:spTree>
    <p:extLst>
      <p:ext uri="{BB962C8B-B14F-4D97-AF65-F5344CB8AC3E}">
        <p14:creationId xmlns:p14="http://schemas.microsoft.com/office/powerpoint/2010/main" val="1602747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C9B301-71FA-45BF-816A-716BFBAC2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67" y="-9525"/>
            <a:ext cx="10752666" cy="77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48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2C2526-0635-436D-A11D-56B891D12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997" y="2589470"/>
            <a:ext cx="4378335" cy="6109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338BD8-EFB4-497A-94D3-91B305BB3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04" y="-9727"/>
            <a:ext cx="11276392" cy="809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74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458C92-3E4B-425E-8AFC-CEAF1A0D0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720" y="2861733"/>
            <a:ext cx="3395240" cy="33527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E70922-449E-47A0-8D24-8CBF61A45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657" y="3225148"/>
            <a:ext cx="3303187" cy="298938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3ECDF29-8089-4218-B2CD-D36E54BB0AAF}"/>
              </a:ext>
            </a:extLst>
          </p:cNvPr>
          <p:cNvSpPr txBox="1"/>
          <p:nvPr/>
        </p:nvSpPr>
        <p:spPr>
          <a:xfrm>
            <a:off x="4556280" y="1426261"/>
            <a:ext cx="3063752" cy="954107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Research data management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Digital scholarship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Text and data analysis services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9EDB60-FFE6-4485-A540-C27E8A90A756}"/>
              </a:ext>
            </a:extLst>
          </p:cNvPr>
          <p:cNvSpPr txBox="1"/>
          <p:nvPr/>
        </p:nvSpPr>
        <p:spPr>
          <a:xfrm>
            <a:off x="786657" y="1334531"/>
            <a:ext cx="3303187" cy="1169551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E-portfolios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Company and career research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&amp; internship resources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Guided information resources in LMS.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1D89B4-E17B-46BF-AE8F-7AF24C597BDD}"/>
              </a:ext>
            </a:extLst>
          </p:cNvPr>
          <p:cNvSpPr txBox="1"/>
          <p:nvPr/>
        </p:nvSpPr>
        <p:spPr>
          <a:xfrm>
            <a:off x="8353144" y="1420815"/>
            <a:ext cx="2861954" cy="954107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Instructional design services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Collaboration spaces</a:t>
            </a:r>
          </a:p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Makerspace, FabLab</a:t>
            </a:r>
          </a:p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 in LMS.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2E0F1-582E-4F44-B061-8E2A83C52CED}"/>
              </a:ext>
            </a:extLst>
          </p:cNvPr>
          <p:cNvSpPr txBox="1"/>
          <p:nvPr/>
        </p:nvSpPr>
        <p:spPr>
          <a:xfrm>
            <a:off x="8265413" y="890517"/>
            <a:ext cx="3070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Student success and retention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6A55C7-3A15-4D90-B4A3-BC340269FA53}"/>
              </a:ext>
            </a:extLst>
          </p:cNvPr>
          <p:cNvSpPr txBox="1"/>
          <p:nvPr/>
        </p:nvSpPr>
        <p:spPr>
          <a:xfrm>
            <a:off x="4568555" y="890517"/>
            <a:ext cx="2804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.. plus research productivity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548400-8D55-4C9B-A2EF-22797F5FC2A2}"/>
              </a:ext>
            </a:extLst>
          </p:cNvPr>
          <p:cNvSpPr txBox="1"/>
          <p:nvPr/>
        </p:nvSpPr>
        <p:spPr>
          <a:xfrm>
            <a:off x="643467" y="850521"/>
            <a:ext cx="3556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Career success accessibly delivered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C8FC07-44FD-48B1-9C1A-95ECD3800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103" y="2861732"/>
            <a:ext cx="3336036" cy="335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7C72C0-64D4-45BD-913C-2DEDE81E68AA}"/>
              </a:ext>
            </a:extLst>
          </p:cNvPr>
          <p:cNvSpPr txBox="1"/>
          <p:nvPr/>
        </p:nvSpPr>
        <p:spPr>
          <a:xfrm>
            <a:off x="1399305" y="159456"/>
            <a:ext cx="2010872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Career preparation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2935EF-B9C4-413E-9C6B-7BD112DF9976}"/>
              </a:ext>
            </a:extLst>
          </p:cNvPr>
          <p:cNvSpPr txBox="1"/>
          <p:nvPr/>
        </p:nvSpPr>
        <p:spPr>
          <a:xfrm>
            <a:off x="9095677" y="127190"/>
            <a:ext cx="1140056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Education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8E3B42-8083-4C83-BC57-F8C16A48E8A5}"/>
              </a:ext>
            </a:extLst>
          </p:cNvPr>
          <p:cNvSpPr txBox="1"/>
          <p:nvPr/>
        </p:nvSpPr>
        <p:spPr>
          <a:xfrm>
            <a:off x="5464050" y="127190"/>
            <a:ext cx="1048877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394457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9" grpId="0" animBg="1"/>
      <p:bldP spid="7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ECDF29-8089-4218-B2CD-D36E54BB0AAF}"/>
              </a:ext>
            </a:extLst>
          </p:cNvPr>
          <p:cNvSpPr txBox="1"/>
          <p:nvPr/>
        </p:nvSpPr>
        <p:spPr>
          <a:xfrm>
            <a:off x="4556280" y="1426261"/>
            <a:ext cx="3063752" cy="954107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Research data management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Digital scholarship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Text and data analysis services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9EDB60-FFE6-4485-A540-C27E8A90A756}"/>
              </a:ext>
            </a:extLst>
          </p:cNvPr>
          <p:cNvSpPr txBox="1"/>
          <p:nvPr/>
        </p:nvSpPr>
        <p:spPr>
          <a:xfrm>
            <a:off x="786657" y="1334531"/>
            <a:ext cx="3303187" cy="1169551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E-portfolios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Company and career research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&amp; internship resources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Guided information resources in LMS.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1D89B4-E17B-46BF-AE8F-7AF24C597BDD}"/>
              </a:ext>
            </a:extLst>
          </p:cNvPr>
          <p:cNvSpPr txBox="1"/>
          <p:nvPr/>
        </p:nvSpPr>
        <p:spPr>
          <a:xfrm>
            <a:off x="8353144" y="1420815"/>
            <a:ext cx="2861954" cy="954107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Instructional design services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Collaboration spaces</a:t>
            </a:r>
          </a:p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Makerspace, FabLab</a:t>
            </a:r>
          </a:p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 in LMS.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2E0F1-582E-4F44-B061-8E2A83C52CED}"/>
              </a:ext>
            </a:extLst>
          </p:cNvPr>
          <p:cNvSpPr txBox="1"/>
          <p:nvPr/>
        </p:nvSpPr>
        <p:spPr>
          <a:xfrm>
            <a:off x="8265413" y="890517"/>
            <a:ext cx="3070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Student success and retention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6A55C7-3A15-4D90-B4A3-BC340269FA53}"/>
              </a:ext>
            </a:extLst>
          </p:cNvPr>
          <p:cNvSpPr txBox="1"/>
          <p:nvPr/>
        </p:nvSpPr>
        <p:spPr>
          <a:xfrm>
            <a:off x="4568555" y="890517"/>
            <a:ext cx="2804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.. plus research productivity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548400-8D55-4C9B-A2EF-22797F5FC2A2}"/>
              </a:ext>
            </a:extLst>
          </p:cNvPr>
          <p:cNvSpPr txBox="1"/>
          <p:nvPr/>
        </p:nvSpPr>
        <p:spPr>
          <a:xfrm>
            <a:off x="643467" y="850521"/>
            <a:ext cx="3556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Career success accessibly delivered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7C72C0-64D4-45BD-913C-2DEDE81E68AA}"/>
              </a:ext>
            </a:extLst>
          </p:cNvPr>
          <p:cNvSpPr txBox="1"/>
          <p:nvPr/>
        </p:nvSpPr>
        <p:spPr>
          <a:xfrm>
            <a:off x="1399305" y="159456"/>
            <a:ext cx="2010872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Career preparation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2935EF-B9C4-413E-9C6B-7BD112DF9976}"/>
              </a:ext>
            </a:extLst>
          </p:cNvPr>
          <p:cNvSpPr txBox="1"/>
          <p:nvPr/>
        </p:nvSpPr>
        <p:spPr>
          <a:xfrm>
            <a:off x="9095677" y="127190"/>
            <a:ext cx="1140056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Education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8E3B42-8083-4C83-BC57-F8C16A48E8A5}"/>
              </a:ext>
            </a:extLst>
          </p:cNvPr>
          <p:cNvSpPr txBox="1"/>
          <p:nvPr/>
        </p:nvSpPr>
        <p:spPr>
          <a:xfrm>
            <a:off x="5464050" y="127190"/>
            <a:ext cx="1048877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Research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8BC38D-6BCD-418A-BCD0-3959369B9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555" y="2526348"/>
            <a:ext cx="2923518" cy="3655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8C6ED1-DBE0-4461-BF86-42E8203B2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21" y="2524722"/>
            <a:ext cx="3000258" cy="3886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08CDC4-71B2-49DB-AD4B-3DE474464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297" y="3165944"/>
            <a:ext cx="355467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2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9" grpId="0" animBg="1"/>
      <p:bldP spid="7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B87E-0234-4DA4-97F3-C5D32673E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3. Optimize … strategic choices to meet particular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5327E-8BD9-4B7C-ACE6-184310887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7954"/>
            <a:ext cx="10515600" cy="472122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Collection examples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Value </a:t>
            </a:r>
            <a:r>
              <a:rPr lang="en-US" sz="2800" dirty="0">
                <a:solidFill>
                  <a:schemeClr val="bg1"/>
                </a:solidFill>
              </a:rPr>
              <a:t>(acquire what is needed, use what is acquired)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Open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Curricular support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Regional/local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Collaboration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Plural (respect/represent communities of interest)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3529D0-FC2A-44DA-9E94-121653787BD8}"/>
              </a:ext>
            </a:extLst>
          </p:cNvPr>
          <p:cNvSpPr txBox="1"/>
          <p:nvPr/>
        </p:nvSpPr>
        <p:spPr>
          <a:xfrm>
            <a:off x="6187762" y="5691124"/>
            <a:ext cx="3105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 support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Tradeoffs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 descr="Right pointing backhand index">
            <a:extLst>
              <a:ext uri="{FF2B5EF4-FFF2-40B4-BE49-F238E27FC236}">
                <a16:creationId xmlns:a16="http://schemas.microsoft.com/office/drawing/2014/main" id="{1F18B913-BECD-4C4B-9227-23FF3411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3362" y="572780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21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9524B8-7076-43DE-AC8C-CD89A28A3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[Example] Optimizing fit of library for online learning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CD9688-C034-4D6A-A83A-5DF008F32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Increase visibility of library resources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in LMS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Course reserves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Resource guides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Reading lists</a:t>
            </a:r>
          </a:p>
          <a:p>
            <a:r>
              <a:rPr lang="en-US" dirty="0">
                <a:solidFill>
                  <a:schemeClr val="bg1"/>
                </a:solidFill>
              </a:rPr>
              <a:t>Embed library expertise in LMS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LibAnswers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Library instruction tailored to specific courses</a:t>
            </a:r>
          </a:p>
          <a:p>
            <a:r>
              <a:rPr lang="en-US" dirty="0">
                <a:solidFill>
                  <a:schemeClr val="bg1"/>
                </a:solidFill>
              </a:rPr>
              <a:t>Space as a service in LMS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Book library space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Calendar of events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03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7CAE-2D4A-4E57-8C81-65C7E28C4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Divided into three parts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35C02B-1F39-4A06-BECC-35A607EF45D6}"/>
              </a:ext>
            </a:extLst>
          </p:cNvPr>
          <p:cNvSpPr/>
          <p:nvPr/>
        </p:nvSpPr>
        <p:spPr>
          <a:xfrm>
            <a:off x="914400" y="2114548"/>
            <a:ext cx="2962275" cy="36290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pandemic effects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AA048F-F49A-4F72-8677-6E52DA3AC1A4}"/>
              </a:ext>
            </a:extLst>
          </p:cNvPr>
          <p:cNvSpPr/>
          <p:nvPr/>
        </p:nvSpPr>
        <p:spPr>
          <a:xfrm>
            <a:off x="4505325" y="2114548"/>
            <a:ext cx="2962275" cy="36290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collection directions accelerated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982A52-AF0E-4CCB-B20F-D42D910DAE48}"/>
              </a:ext>
            </a:extLst>
          </p:cNvPr>
          <p:cNvSpPr/>
          <p:nvPr/>
        </p:nvSpPr>
        <p:spPr>
          <a:xfrm>
            <a:off x="8096250" y="2114548"/>
            <a:ext cx="2962275" cy="36290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>
                    <a:lumMod val="65000"/>
                  </a:prstClr>
                </a:solidFill>
                <a:latin typeface="Segoe UI Light"/>
              </a:rPr>
              <a:t>emerging collection imperatives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6" name="Graphic 5" descr="Right pointing backhand index">
            <a:extLst>
              <a:ext uri="{FF2B5EF4-FFF2-40B4-BE49-F238E27FC236}">
                <a16:creationId xmlns:a16="http://schemas.microsoft.com/office/drawing/2014/main" id="{6707BD77-E7E6-4B2E-9892-467EF3AC4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5638800" y="55784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62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EC816-B69C-4FB3-83CE-5F82A1D76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3 collection directions … accelerated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506BA-C9EE-4465-AB75-496E8670C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934575" cy="435133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Collective collections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              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Facilitated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               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Inside out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54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uilding, warehouse, outdoor&#10;&#10;Description automatically generated">
            <a:extLst>
              <a:ext uri="{FF2B5EF4-FFF2-40B4-BE49-F238E27FC236}">
                <a16:creationId xmlns:a16="http://schemas.microsoft.com/office/drawing/2014/main" id="{68951DCF-EEE3-496C-9B61-5E439836B0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3827" y="-3"/>
            <a:ext cx="5143500" cy="6858000"/>
          </a:xfrm>
          <a:prstGeom prst="rect">
            <a:avLst/>
          </a:prstGeom>
        </p:spPr>
      </p:pic>
      <p:pic>
        <p:nvPicPr>
          <p:cNvPr id="5" name="Picture 4" descr="A picture containing indoor, fence, metal, train&#10;&#10;Description automatically generated">
            <a:extLst>
              <a:ext uri="{FF2B5EF4-FFF2-40B4-BE49-F238E27FC236}">
                <a16:creationId xmlns:a16="http://schemas.microsoft.com/office/drawing/2014/main" id="{B888C8CC-922E-4DCA-89EE-51C9D99BC3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500188" y="1500186"/>
            <a:ext cx="6858000" cy="38576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A5137EA-0223-4043-B135-46B5E740E5A1}"/>
              </a:ext>
            </a:extLst>
          </p:cNvPr>
          <p:cNvSpPr/>
          <p:nvPr/>
        </p:nvSpPr>
        <p:spPr>
          <a:xfrm>
            <a:off x="3857623" y="4301892"/>
            <a:ext cx="3216203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Increasingly organize collections at the network or systemwide level.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5613422-ED3B-4D2D-BE2B-ECE5BD9B5E1D}"/>
              </a:ext>
            </a:extLst>
          </p:cNvPr>
          <p:cNvSpPr/>
          <p:nvPr/>
        </p:nvSpPr>
        <p:spPr>
          <a:xfrm>
            <a:off x="3913464" y="484169"/>
            <a:ext cx="3094609" cy="3240695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en-US" sz="3200" ker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The rise of the  collective collection</a:t>
            </a:r>
          </a:p>
        </p:txBody>
      </p:sp>
    </p:spTree>
    <p:extLst>
      <p:ext uri="{BB962C8B-B14F-4D97-AF65-F5344CB8AC3E}">
        <p14:creationId xmlns:p14="http://schemas.microsoft.com/office/powerpoint/2010/main" val="2638557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4"/>
          <p:cNvSpPr/>
          <p:nvPr/>
        </p:nvSpPr>
        <p:spPr>
          <a:xfrm>
            <a:off x="3796131" y="4116965"/>
            <a:ext cx="762000" cy="5715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4"/>
          <p:cNvSpPr/>
          <p:nvPr/>
        </p:nvSpPr>
        <p:spPr>
          <a:xfrm>
            <a:off x="5956576" y="5193754"/>
            <a:ext cx="762000" cy="5715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4"/>
          <p:cNvSpPr/>
          <p:nvPr/>
        </p:nvSpPr>
        <p:spPr>
          <a:xfrm>
            <a:off x="1783462" y="3200782"/>
            <a:ext cx="762000" cy="5715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24" descr="A close up of a logo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861" y="3315081"/>
            <a:ext cx="342900" cy="342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4" name="Google Shape;234;p24"/>
          <p:cNvCxnSpPr>
            <a:cxnSpLocks/>
          </p:cNvCxnSpPr>
          <p:nvPr/>
        </p:nvCxnSpPr>
        <p:spPr>
          <a:xfrm>
            <a:off x="1381125" y="2867025"/>
            <a:ext cx="5857642" cy="3103177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triangle" w="lg" len="lg"/>
            <a:tailEnd type="triangle" w="lg" len="lg"/>
          </a:ln>
        </p:spPr>
      </p:cxnSp>
      <p:grpSp>
        <p:nvGrpSpPr>
          <p:cNvPr id="235" name="Google Shape;235;p24"/>
          <p:cNvGrpSpPr/>
          <p:nvPr/>
        </p:nvGrpSpPr>
        <p:grpSpPr>
          <a:xfrm>
            <a:off x="6016304" y="5181152"/>
            <a:ext cx="554700" cy="478500"/>
            <a:chOff x="3422075" y="983675"/>
            <a:chExt cx="554700" cy="478500"/>
          </a:xfrm>
        </p:grpSpPr>
        <p:sp>
          <p:nvSpPr>
            <p:cNvPr id="236" name="Google Shape;236;p24"/>
            <p:cNvSpPr/>
            <p:nvPr/>
          </p:nvSpPr>
          <p:spPr>
            <a:xfrm>
              <a:off x="3422075" y="983675"/>
              <a:ext cx="265200" cy="265200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4"/>
            <p:cNvSpPr/>
            <p:nvPr/>
          </p:nvSpPr>
          <p:spPr>
            <a:xfrm>
              <a:off x="3803075" y="1288475"/>
              <a:ext cx="173700" cy="1737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4"/>
            <p:cNvSpPr/>
            <p:nvPr/>
          </p:nvSpPr>
          <p:spPr>
            <a:xfrm>
              <a:off x="3422075" y="1288475"/>
              <a:ext cx="173700" cy="173700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4"/>
            <p:cNvSpPr/>
            <p:nvPr/>
          </p:nvSpPr>
          <p:spPr>
            <a:xfrm>
              <a:off x="3803075" y="1059875"/>
              <a:ext cx="82200" cy="82200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4"/>
            <p:cNvSpPr/>
            <p:nvPr/>
          </p:nvSpPr>
          <p:spPr>
            <a:xfrm>
              <a:off x="3422075" y="1136075"/>
              <a:ext cx="82200" cy="822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4"/>
            <p:cNvSpPr/>
            <p:nvPr/>
          </p:nvSpPr>
          <p:spPr>
            <a:xfrm>
              <a:off x="3574475" y="1136075"/>
              <a:ext cx="265200" cy="2652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242" name="Google Shape;242;p24"/>
          <p:cNvCxnSpPr>
            <a:stCxn id="243" idx="5"/>
            <a:endCxn id="244" idx="1"/>
          </p:cNvCxnSpPr>
          <p:nvPr/>
        </p:nvCxnSpPr>
        <p:spPr>
          <a:xfrm flipV="1">
            <a:off x="3811480" y="4317527"/>
            <a:ext cx="125888" cy="132712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45" name="Google Shape;245;p24"/>
          <p:cNvGrpSpPr/>
          <p:nvPr/>
        </p:nvGrpSpPr>
        <p:grpSpPr>
          <a:xfrm>
            <a:off x="3663218" y="3844777"/>
            <a:ext cx="1181888" cy="1164300"/>
            <a:chOff x="1890888" y="800100"/>
            <a:chExt cx="1181888" cy="1164300"/>
          </a:xfrm>
        </p:grpSpPr>
        <p:grpSp>
          <p:nvGrpSpPr>
            <p:cNvPr id="246" name="Google Shape;246;p24"/>
            <p:cNvGrpSpPr/>
            <p:nvPr/>
          </p:nvGrpSpPr>
          <p:grpSpPr>
            <a:xfrm>
              <a:off x="1890888" y="800100"/>
              <a:ext cx="1104575" cy="1164300"/>
              <a:chOff x="3193475" y="526475"/>
              <a:chExt cx="1104575" cy="1164300"/>
            </a:xfrm>
          </p:grpSpPr>
          <p:grpSp>
            <p:nvGrpSpPr>
              <p:cNvPr id="247" name="Google Shape;247;p24"/>
              <p:cNvGrpSpPr/>
              <p:nvPr/>
            </p:nvGrpSpPr>
            <p:grpSpPr>
              <a:xfrm>
                <a:off x="3193475" y="526475"/>
                <a:ext cx="1104575" cy="1164300"/>
                <a:chOff x="3193475" y="526475"/>
                <a:chExt cx="1104575" cy="1164300"/>
              </a:xfrm>
            </p:grpSpPr>
            <p:sp>
              <p:nvSpPr>
                <p:cNvPr id="248" name="Google Shape;248;p24"/>
                <p:cNvSpPr/>
                <p:nvPr/>
              </p:nvSpPr>
              <p:spPr>
                <a:xfrm>
                  <a:off x="3293925" y="592275"/>
                  <a:ext cx="997500" cy="997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24"/>
                <p:cNvSpPr/>
                <p:nvPr/>
              </p:nvSpPr>
              <p:spPr>
                <a:xfrm>
                  <a:off x="3726875" y="526475"/>
                  <a:ext cx="173700" cy="1737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24"/>
                <p:cNvSpPr/>
                <p:nvPr/>
              </p:nvSpPr>
              <p:spPr>
                <a:xfrm>
                  <a:off x="4124350" y="668425"/>
                  <a:ext cx="173700" cy="1737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24"/>
                <p:cNvSpPr/>
                <p:nvPr/>
              </p:nvSpPr>
              <p:spPr>
                <a:xfrm>
                  <a:off x="4124338" y="1364675"/>
                  <a:ext cx="173700" cy="1737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24"/>
                <p:cNvSpPr/>
                <p:nvPr/>
              </p:nvSpPr>
              <p:spPr>
                <a:xfrm>
                  <a:off x="3726875" y="1517075"/>
                  <a:ext cx="173700" cy="1737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24"/>
                <p:cNvSpPr/>
                <p:nvPr/>
              </p:nvSpPr>
              <p:spPr>
                <a:xfrm>
                  <a:off x="3345875" y="1364675"/>
                  <a:ext cx="173700" cy="1737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" name="Google Shape;243;p24"/>
                <p:cNvSpPr/>
                <p:nvPr/>
              </p:nvSpPr>
              <p:spPr>
                <a:xfrm>
                  <a:off x="3193475" y="983675"/>
                  <a:ext cx="173700" cy="1737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24"/>
                <p:cNvSpPr/>
                <p:nvPr/>
              </p:nvSpPr>
              <p:spPr>
                <a:xfrm>
                  <a:off x="3393300" y="618175"/>
                  <a:ext cx="173700" cy="1737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4" name="Google Shape;244;p24"/>
              <p:cNvSpPr/>
              <p:nvPr/>
            </p:nvSpPr>
            <p:spPr>
              <a:xfrm>
                <a:off x="3467625" y="938625"/>
                <a:ext cx="210300" cy="121200"/>
              </a:xfrm>
              <a:prstGeom prst="rect">
                <a:avLst/>
              </a:prstGeom>
              <a:solidFill>
                <a:schemeClr val="accent6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24"/>
              <p:cNvSpPr/>
              <p:nvPr/>
            </p:nvSpPr>
            <p:spPr>
              <a:xfrm>
                <a:off x="3772425" y="1167225"/>
                <a:ext cx="210300" cy="121200"/>
              </a:xfrm>
              <a:prstGeom prst="rect">
                <a:avLst/>
              </a:prstGeom>
              <a:solidFill>
                <a:schemeClr val="accent6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24"/>
              <p:cNvSpPr/>
              <p:nvPr/>
            </p:nvSpPr>
            <p:spPr>
              <a:xfrm>
                <a:off x="3772425" y="862425"/>
                <a:ext cx="210300" cy="121200"/>
              </a:xfrm>
              <a:prstGeom prst="rect">
                <a:avLst/>
              </a:prstGeom>
              <a:solidFill>
                <a:schemeClr val="accent6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257" name="Google Shape;257;p24"/>
              <p:cNvCxnSpPr>
                <a:stCxn id="249" idx="4"/>
                <a:endCxn id="256" idx="0"/>
              </p:cNvCxnSpPr>
              <p:nvPr/>
            </p:nvCxnSpPr>
            <p:spPr>
              <a:xfrm>
                <a:off x="3813725" y="700175"/>
                <a:ext cx="63900" cy="16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24"/>
              <p:cNvCxnSpPr>
                <a:endCxn id="250" idx="3"/>
              </p:cNvCxnSpPr>
              <p:nvPr/>
            </p:nvCxnSpPr>
            <p:spPr>
              <a:xfrm rot="10800000" flipH="1">
                <a:off x="3966188" y="816687"/>
                <a:ext cx="183600" cy="3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24"/>
              <p:cNvCxnSpPr>
                <a:stCxn id="255" idx="3"/>
                <a:endCxn id="260" idx="2"/>
              </p:cNvCxnSpPr>
              <p:nvPr/>
            </p:nvCxnSpPr>
            <p:spPr>
              <a:xfrm rot="10800000" flipH="1">
                <a:off x="3982725" y="1052625"/>
                <a:ext cx="219000" cy="175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24"/>
              <p:cNvCxnSpPr>
                <a:stCxn id="256" idx="2"/>
                <a:endCxn id="253" idx="7"/>
              </p:cNvCxnSpPr>
              <p:nvPr/>
            </p:nvCxnSpPr>
            <p:spPr>
              <a:xfrm flipH="1">
                <a:off x="3494175" y="983625"/>
                <a:ext cx="383400" cy="406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24"/>
              <p:cNvCxnSpPr>
                <a:stCxn id="254" idx="6"/>
                <a:endCxn id="256" idx="2"/>
              </p:cNvCxnSpPr>
              <p:nvPr/>
            </p:nvCxnSpPr>
            <p:spPr>
              <a:xfrm>
                <a:off x="3567000" y="705025"/>
                <a:ext cx="310500" cy="278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24"/>
              <p:cNvCxnSpPr>
                <a:stCxn id="255" idx="2"/>
                <a:endCxn id="252" idx="0"/>
              </p:cNvCxnSpPr>
              <p:nvPr/>
            </p:nvCxnSpPr>
            <p:spPr>
              <a:xfrm flipH="1">
                <a:off x="3813675" y="1288425"/>
                <a:ext cx="63900" cy="228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24"/>
              <p:cNvCxnSpPr>
                <a:endCxn id="251" idx="0"/>
              </p:cNvCxnSpPr>
              <p:nvPr/>
            </p:nvCxnSpPr>
            <p:spPr>
              <a:xfrm>
                <a:off x="3677788" y="1008875"/>
                <a:ext cx="533400" cy="35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260" name="Google Shape;260;p24"/>
            <p:cNvSpPr/>
            <p:nvPr/>
          </p:nvSpPr>
          <p:spPr>
            <a:xfrm>
              <a:off x="2899075" y="1239250"/>
              <a:ext cx="173700" cy="173700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265" name="Google Shape;265;p24"/>
          <p:cNvCxnSpPr>
            <a:stCxn id="244" idx="1"/>
            <a:endCxn id="244" idx="1"/>
          </p:cNvCxnSpPr>
          <p:nvPr/>
        </p:nvCxnSpPr>
        <p:spPr>
          <a:xfrm>
            <a:off x="3937368" y="4317527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24"/>
          <p:cNvCxnSpPr>
            <a:stCxn id="250" idx="3"/>
            <a:endCxn id="255" idx="2"/>
          </p:cNvCxnSpPr>
          <p:nvPr/>
        </p:nvCxnSpPr>
        <p:spPr>
          <a:xfrm flipH="1">
            <a:off x="4347318" y="4134989"/>
            <a:ext cx="272213" cy="471738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67" name="Google Shape;267;p24"/>
          <p:cNvGrpSpPr/>
          <p:nvPr/>
        </p:nvGrpSpPr>
        <p:grpSpPr>
          <a:xfrm>
            <a:off x="1808547" y="2983586"/>
            <a:ext cx="1018639" cy="1035412"/>
            <a:chOff x="3193475" y="526475"/>
            <a:chExt cx="1104575" cy="1164300"/>
          </a:xfrm>
        </p:grpSpPr>
        <p:grpSp>
          <p:nvGrpSpPr>
            <p:cNvPr id="268" name="Google Shape;268;p24"/>
            <p:cNvGrpSpPr/>
            <p:nvPr/>
          </p:nvGrpSpPr>
          <p:grpSpPr>
            <a:xfrm>
              <a:off x="3193475" y="526475"/>
              <a:ext cx="1104575" cy="1164300"/>
              <a:chOff x="3193475" y="526475"/>
              <a:chExt cx="1104575" cy="1164300"/>
            </a:xfrm>
          </p:grpSpPr>
          <p:sp>
            <p:nvSpPr>
              <p:cNvPr id="269" name="Google Shape;269;p24"/>
              <p:cNvSpPr/>
              <p:nvPr/>
            </p:nvSpPr>
            <p:spPr>
              <a:xfrm>
                <a:off x="3293925" y="592275"/>
                <a:ext cx="997500" cy="997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24"/>
              <p:cNvSpPr/>
              <p:nvPr/>
            </p:nvSpPr>
            <p:spPr>
              <a:xfrm>
                <a:off x="3726875" y="526475"/>
                <a:ext cx="173700" cy="1737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24"/>
              <p:cNvSpPr/>
              <p:nvPr/>
            </p:nvSpPr>
            <p:spPr>
              <a:xfrm>
                <a:off x="4124350" y="668425"/>
                <a:ext cx="173700" cy="1737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24"/>
              <p:cNvSpPr/>
              <p:nvPr/>
            </p:nvSpPr>
            <p:spPr>
              <a:xfrm>
                <a:off x="4124338" y="1364675"/>
                <a:ext cx="173700" cy="1737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24"/>
              <p:cNvSpPr/>
              <p:nvPr/>
            </p:nvSpPr>
            <p:spPr>
              <a:xfrm>
                <a:off x="3726875" y="1517075"/>
                <a:ext cx="173700" cy="1737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24"/>
              <p:cNvSpPr/>
              <p:nvPr/>
            </p:nvSpPr>
            <p:spPr>
              <a:xfrm>
                <a:off x="3345875" y="1364675"/>
                <a:ext cx="173700" cy="1737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24"/>
              <p:cNvSpPr/>
              <p:nvPr/>
            </p:nvSpPr>
            <p:spPr>
              <a:xfrm>
                <a:off x="3193475" y="983675"/>
                <a:ext cx="173700" cy="1737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24"/>
              <p:cNvSpPr/>
              <p:nvPr/>
            </p:nvSpPr>
            <p:spPr>
              <a:xfrm>
                <a:off x="3293925" y="668425"/>
                <a:ext cx="173700" cy="1737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7" name="Google Shape;277;p24"/>
            <p:cNvSpPr/>
            <p:nvPr/>
          </p:nvSpPr>
          <p:spPr>
            <a:xfrm>
              <a:off x="3668750" y="1009925"/>
              <a:ext cx="210300" cy="121200"/>
            </a:xfrm>
            <a:prstGeom prst="rect">
              <a:avLst/>
            </a:prstGeom>
            <a:solidFill>
              <a:schemeClr val="accent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278" name="Google Shape;278;p24"/>
            <p:cNvCxnSpPr>
              <a:stCxn id="270" idx="4"/>
            </p:cNvCxnSpPr>
            <p:nvPr/>
          </p:nvCxnSpPr>
          <p:spPr>
            <a:xfrm flipH="1">
              <a:off x="3810125" y="700175"/>
              <a:ext cx="3600" cy="3318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24"/>
            <p:cNvCxnSpPr>
              <a:stCxn id="277" idx="3"/>
              <a:endCxn id="271" idx="3"/>
            </p:cNvCxnSpPr>
            <p:nvPr/>
          </p:nvCxnSpPr>
          <p:spPr>
            <a:xfrm rot="10800000" flipH="1">
              <a:off x="3879050" y="816725"/>
              <a:ext cx="270600" cy="2538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24"/>
            <p:cNvCxnSpPr>
              <a:cxnSpLocks/>
              <a:stCxn id="277" idx="3"/>
              <a:endCxn id="281" idx="2"/>
            </p:cNvCxnSpPr>
            <p:nvPr/>
          </p:nvCxnSpPr>
          <p:spPr>
            <a:xfrm>
              <a:off x="3879051" y="1070525"/>
              <a:ext cx="320078" cy="123787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24"/>
            <p:cNvCxnSpPr>
              <a:stCxn id="277" idx="2"/>
              <a:endCxn id="274" idx="7"/>
            </p:cNvCxnSpPr>
            <p:nvPr/>
          </p:nvCxnSpPr>
          <p:spPr>
            <a:xfrm flipH="1">
              <a:off x="3494000" y="1131125"/>
              <a:ext cx="279900" cy="2592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24"/>
            <p:cNvCxnSpPr>
              <a:stCxn id="276" idx="5"/>
              <a:endCxn id="277" idx="2"/>
            </p:cNvCxnSpPr>
            <p:nvPr/>
          </p:nvCxnSpPr>
          <p:spPr>
            <a:xfrm>
              <a:off x="3442187" y="816687"/>
              <a:ext cx="331800" cy="3144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24"/>
            <p:cNvCxnSpPr>
              <a:stCxn id="277" idx="2"/>
              <a:endCxn id="273" idx="0"/>
            </p:cNvCxnSpPr>
            <p:nvPr/>
          </p:nvCxnSpPr>
          <p:spPr>
            <a:xfrm>
              <a:off x="3773900" y="1131125"/>
              <a:ext cx="39600" cy="3858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24"/>
            <p:cNvCxnSpPr>
              <a:endCxn id="272" idx="0"/>
            </p:cNvCxnSpPr>
            <p:nvPr/>
          </p:nvCxnSpPr>
          <p:spPr>
            <a:xfrm>
              <a:off x="3677788" y="1008875"/>
              <a:ext cx="533400" cy="3558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1" name="Google Shape;281;p24"/>
          <p:cNvSpPr/>
          <p:nvPr/>
        </p:nvSpPr>
        <p:spPr>
          <a:xfrm>
            <a:off x="2735961" y="3499794"/>
            <a:ext cx="155400" cy="155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86" name="Google Shape;286;p24"/>
          <p:cNvCxnSpPr>
            <a:stCxn id="277" idx="1"/>
            <a:endCxn id="275" idx="6"/>
          </p:cNvCxnSpPr>
          <p:nvPr/>
        </p:nvCxnSpPr>
        <p:spPr>
          <a:xfrm flipH="1">
            <a:off x="1968733" y="3467410"/>
            <a:ext cx="278113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24"/>
          <p:cNvCxnSpPr>
            <a:stCxn id="244" idx="2"/>
            <a:endCxn id="253" idx="0"/>
          </p:cNvCxnSpPr>
          <p:nvPr/>
        </p:nvCxnSpPr>
        <p:spPr>
          <a:xfrm flipH="1">
            <a:off x="3902468" y="4378127"/>
            <a:ext cx="140050" cy="30485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24"/>
          <p:cNvCxnSpPr>
            <a:stCxn id="244" idx="2"/>
            <a:endCxn id="252" idx="0"/>
          </p:cNvCxnSpPr>
          <p:nvPr/>
        </p:nvCxnSpPr>
        <p:spPr>
          <a:xfrm>
            <a:off x="4042518" y="4378127"/>
            <a:ext cx="240950" cy="45725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24"/>
          <p:cNvCxnSpPr>
            <a:stCxn id="256" idx="3"/>
            <a:endCxn id="251" idx="1"/>
          </p:cNvCxnSpPr>
          <p:nvPr/>
        </p:nvCxnSpPr>
        <p:spPr>
          <a:xfrm>
            <a:off x="4452468" y="4241327"/>
            <a:ext cx="167051" cy="467088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0" name="Google Shape;290;p24"/>
          <p:cNvCxnSpPr>
            <a:stCxn id="254" idx="5"/>
            <a:endCxn id="244" idx="1"/>
          </p:cNvCxnSpPr>
          <p:nvPr/>
        </p:nvCxnSpPr>
        <p:spPr>
          <a:xfrm flipH="1">
            <a:off x="3937368" y="4084739"/>
            <a:ext cx="73937" cy="232788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1" name="Google Shape;291;p24"/>
          <p:cNvCxnSpPr>
            <a:stCxn id="249" idx="5"/>
            <a:endCxn id="244" idx="2"/>
          </p:cNvCxnSpPr>
          <p:nvPr/>
        </p:nvCxnSpPr>
        <p:spPr>
          <a:xfrm flipH="1">
            <a:off x="4042518" y="3993039"/>
            <a:ext cx="302362" cy="385088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2" name="Google Shape;292;p24"/>
          <p:cNvCxnSpPr>
            <a:stCxn id="243" idx="6"/>
            <a:endCxn id="244" idx="1"/>
          </p:cNvCxnSpPr>
          <p:nvPr/>
        </p:nvCxnSpPr>
        <p:spPr>
          <a:xfrm flipV="1">
            <a:off x="3836918" y="4317527"/>
            <a:ext cx="100450" cy="713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94;p19">
            <a:extLst>
              <a:ext uri="{FF2B5EF4-FFF2-40B4-BE49-F238E27FC236}">
                <a16:creationId xmlns:a16="http://schemas.microsoft.com/office/drawing/2014/main" id="{CFB1AAA1-0987-4A5B-9075-011869B56906}"/>
              </a:ext>
            </a:extLst>
          </p:cNvPr>
          <p:cNvSpPr txBox="1"/>
          <p:nvPr/>
        </p:nvSpPr>
        <p:spPr>
          <a:xfrm>
            <a:off x="572568" y="5417886"/>
            <a:ext cx="73392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US" sz="2400" b="1" kern="0" dirty="0">
                <a:solidFill>
                  <a:schemeClr val="bg1"/>
                </a:solidFill>
                <a:latin typeface="Roboto Slab"/>
                <a:ea typeface="Roboto Slab"/>
                <a:cs typeface="Roboto Slab"/>
                <a:sym typeface="Roboto Slab"/>
              </a:rPr>
              <a:t>Degrees of coordination: </a:t>
            </a:r>
            <a:br>
              <a:rPr lang="en-US" sz="2400" b="1" kern="0" dirty="0">
                <a:solidFill>
                  <a:schemeClr val="bg1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-US" sz="2400" b="1" kern="0" dirty="0">
                <a:solidFill>
                  <a:schemeClr val="bg1"/>
                </a:solidFill>
                <a:latin typeface="Roboto Slab"/>
                <a:ea typeface="Roboto Slab"/>
                <a:cs typeface="Roboto Slab"/>
                <a:sym typeface="Roboto Slab"/>
              </a:rPr>
              <a:t>tradeoff between autonomy </a:t>
            </a:r>
            <a:br>
              <a:rPr lang="en-US" sz="2400" b="1" kern="0" dirty="0">
                <a:solidFill>
                  <a:schemeClr val="bg1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-US" sz="2400" b="1" kern="0" dirty="0">
                <a:solidFill>
                  <a:schemeClr val="bg1"/>
                </a:solidFill>
                <a:latin typeface="Roboto Slab"/>
                <a:ea typeface="Roboto Slab"/>
                <a:cs typeface="Roboto Slab"/>
                <a:sym typeface="Roboto Slab"/>
              </a:rPr>
              <a:t>and consolidation</a:t>
            </a:r>
            <a:endParaRPr sz="2400" b="1" kern="0" dirty="0">
              <a:solidFill>
                <a:schemeClr val="bg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8A9A21-BFFE-46D9-8484-610560703933}"/>
              </a:ext>
            </a:extLst>
          </p:cNvPr>
          <p:cNvSpPr txBox="1"/>
          <p:nvPr/>
        </p:nvSpPr>
        <p:spPr>
          <a:xfrm>
            <a:off x="438740" y="2371812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Consolidation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3145273-C92D-4816-A3CA-352C1BE1082B}"/>
              </a:ext>
            </a:extLst>
          </p:cNvPr>
          <p:cNvSpPr txBox="1"/>
          <p:nvPr/>
        </p:nvSpPr>
        <p:spPr>
          <a:xfrm>
            <a:off x="7238767" y="6114630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Autonomy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F1367DA-06D3-4FF4-AD6A-763DFFE2A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2847" y="135073"/>
            <a:ext cx="6370839" cy="4873625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Pivotal moment in licensing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Push online – </a:t>
            </a:r>
            <a:r>
              <a:rPr lang="en-US" dirty="0" err="1">
                <a:solidFill>
                  <a:schemeClr val="bg1"/>
                </a:solidFill>
              </a:rPr>
              <a:t>ebooks</a:t>
            </a:r>
            <a:r>
              <a:rPr lang="en-US" dirty="0">
                <a:solidFill>
                  <a:schemeClr val="bg1"/>
                </a:solidFill>
              </a:rPr>
              <a:t>, streaming, …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Big deal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Open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Pay to read to pay to publish</a:t>
            </a:r>
          </a:p>
          <a:p>
            <a:r>
              <a:rPr lang="en-US" b="1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Operationalize the collective print collection?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Shared print – optimal distribution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Digitization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Prospective collection coordination</a:t>
            </a:r>
          </a:p>
        </p:txBody>
      </p:sp>
    </p:spTree>
    <p:extLst>
      <p:ext uri="{BB962C8B-B14F-4D97-AF65-F5344CB8AC3E}">
        <p14:creationId xmlns:p14="http://schemas.microsoft.com/office/powerpoint/2010/main" val="355452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7CAE-2D4A-4E57-8C81-65C7E28C4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Divided into three parts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35C02B-1F39-4A06-BECC-35A607EF45D6}"/>
              </a:ext>
            </a:extLst>
          </p:cNvPr>
          <p:cNvSpPr/>
          <p:nvPr/>
        </p:nvSpPr>
        <p:spPr>
          <a:xfrm>
            <a:off x="914400" y="2114548"/>
            <a:ext cx="2962275" cy="36290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>
                    <a:lumMod val="65000"/>
                  </a:schemeClr>
                </a:solidFill>
              </a:rPr>
              <a:t>3 </a:t>
            </a:r>
          </a:p>
          <a:p>
            <a:pPr algn="ctr"/>
            <a:r>
              <a:rPr lang="en-US" sz="3200" b="1" dirty="0">
                <a:solidFill>
                  <a:schemeClr val="bg1">
                    <a:lumMod val="65000"/>
                  </a:schemeClr>
                </a:solidFill>
              </a:rPr>
              <a:t>pandemic effects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AA048F-F49A-4F72-8677-6E52DA3AC1A4}"/>
              </a:ext>
            </a:extLst>
          </p:cNvPr>
          <p:cNvSpPr/>
          <p:nvPr/>
        </p:nvSpPr>
        <p:spPr>
          <a:xfrm>
            <a:off x="4505325" y="2114548"/>
            <a:ext cx="2962275" cy="36290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algn="ctr"/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collection directions accelerated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982A52-AF0E-4CCB-B20F-D42D910DAE48}"/>
              </a:ext>
            </a:extLst>
          </p:cNvPr>
          <p:cNvSpPr/>
          <p:nvPr/>
        </p:nvSpPr>
        <p:spPr>
          <a:xfrm>
            <a:off x="8096250" y="2114548"/>
            <a:ext cx="2962275" cy="36290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algn="ctr"/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emerging collection imperatives</a:t>
            </a:r>
          </a:p>
        </p:txBody>
      </p:sp>
      <p:pic>
        <p:nvPicPr>
          <p:cNvPr id="6" name="Graphic 5" descr="Right pointing backhand index">
            <a:extLst>
              <a:ext uri="{FF2B5EF4-FFF2-40B4-BE49-F238E27FC236}">
                <a16:creationId xmlns:a16="http://schemas.microsoft.com/office/drawing/2014/main" id="{8A4A8BEB-BA71-436B-B888-0005F608F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938337" y="55784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77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8AE4F-6124-4982-B7DF-D8A4D92D6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07" y="773723"/>
            <a:ext cx="4385318" cy="20538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92CF6B-ABE1-46EC-BFFC-00620A701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461" y="61575"/>
            <a:ext cx="9811078" cy="673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84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7536D8-5B39-4507-810B-64790EB68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773723"/>
            <a:ext cx="4385318" cy="2053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213515-30B0-4B0A-AB9B-DC81E1C945AE}"/>
              </a:ext>
            </a:extLst>
          </p:cNvPr>
          <p:cNvSpPr txBox="1"/>
          <p:nvPr/>
        </p:nvSpPr>
        <p:spPr>
          <a:xfrm>
            <a:off x="1082461" y="3429000"/>
            <a:ext cx="95094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Average </a:t>
            </a:r>
            <a:r>
              <a:rPr lang="en-US" sz="2800" b="1" dirty="0"/>
              <a:t>2.9 holdings per title </a:t>
            </a:r>
            <a:r>
              <a:rPr lang="en-US" sz="2800" dirty="0"/>
              <a:t>in Cascadia region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Regional print book </a:t>
            </a:r>
            <a:r>
              <a:rPr lang="en-US" sz="2800" b="1" dirty="0"/>
              <a:t>inventory </a:t>
            </a:r>
            <a:r>
              <a:rPr lang="en-US" sz="2800" b="1" i="1" dirty="0"/>
              <a:t>shrank</a:t>
            </a:r>
            <a:r>
              <a:rPr lang="en-US" sz="2800" b="1" dirty="0"/>
              <a:t> </a:t>
            </a:r>
            <a:r>
              <a:rPr lang="en-US" sz="2800" dirty="0"/>
              <a:t>between 2018 and 2019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Duplication</a:t>
            </a:r>
            <a:r>
              <a:rPr lang="en-US" sz="2800" dirty="0"/>
              <a:t> in North American inventory </a:t>
            </a:r>
            <a:r>
              <a:rPr lang="en-US" sz="2800" b="1" dirty="0"/>
              <a:t>is diminishing </a:t>
            </a:r>
            <a:r>
              <a:rPr lang="en-US" sz="2800" dirty="0"/>
              <a:t>overall: rate of growth in holdings lags rate of growth in titles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516FB4-65DB-4835-BA40-B71986247E6C}"/>
              </a:ext>
            </a:extLst>
          </p:cNvPr>
          <p:cNvSpPr txBox="1"/>
          <p:nvPr/>
        </p:nvSpPr>
        <p:spPr>
          <a:xfrm>
            <a:off x="7399605" y="6372665"/>
            <a:ext cx="461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info: </a:t>
            </a:r>
            <a:r>
              <a:rPr lang="en-US" dirty="0">
                <a:hlinkClick r:id="rId4"/>
              </a:rPr>
              <a:t>https://doi.org/10.25333/7zjv-jv94</a:t>
            </a:r>
            <a:r>
              <a:rPr lang="en-US" dirty="0"/>
              <a:t>  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61A293AD-13AF-4FA1-A2BF-35F60770C52D}"/>
              </a:ext>
            </a:extLst>
          </p:cNvPr>
          <p:cNvSpPr/>
          <p:nvPr/>
        </p:nvSpPr>
        <p:spPr>
          <a:xfrm>
            <a:off x="4568198" y="1107707"/>
            <a:ext cx="961155" cy="1385914"/>
          </a:xfrm>
          <a:prstGeom prst="homePlate">
            <a:avLst/>
          </a:prstGeom>
          <a:solidFill>
            <a:srgbClr val="EC8D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39569C-3417-423E-A9DD-7D26C40B16C1}"/>
              </a:ext>
            </a:extLst>
          </p:cNvPr>
          <p:cNvSpPr txBox="1"/>
          <p:nvPr/>
        </p:nvSpPr>
        <p:spPr>
          <a:xfrm>
            <a:off x="5529353" y="1394962"/>
            <a:ext cx="6526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/>
              <a:t>13%</a:t>
            </a:r>
            <a:r>
              <a:rPr lang="en-US" sz="2800" b="1" i="1" dirty="0"/>
              <a:t> of print book titles in North America</a:t>
            </a:r>
          </a:p>
        </p:txBody>
      </p:sp>
    </p:spTree>
    <p:extLst>
      <p:ext uri="{BB962C8B-B14F-4D97-AF65-F5344CB8AC3E}">
        <p14:creationId xmlns:p14="http://schemas.microsoft.com/office/powerpoint/2010/main" val="3647399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31A605-5282-45AA-83F2-FB3A1A3C5CCE}"/>
              </a:ext>
            </a:extLst>
          </p:cNvPr>
          <p:cNvSpPr/>
          <p:nvPr/>
        </p:nvSpPr>
        <p:spPr>
          <a:xfrm>
            <a:off x="5600700" y="703213"/>
            <a:ext cx="645795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 moment for consortia</a:t>
            </a:r>
            <a:r>
              <a:rPr lang="en-US" sz="3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 </a:t>
            </a:r>
            <a:r>
              <a:rPr lang="en-US" sz="20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Consortia are an integral part of library operations, and are central to the management of collective collections, licensing and other collections-related activities. Consortia can increase both impact and efficiency of library operations. This seems like a moment for libraries to take a </a:t>
            </a:r>
            <a:r>
              <a:rPr lang="en-US" sz="3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much more strongly strategic view </a:t>
            </a:r>
            <a:r>
              <a:rPr lang="en-US" sz="20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of the collective opportunities available to them, recognizing the </a:t>
            </a:r>
            <a:r>
              <a:rPr lang="en-US" sz="3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instrumental value of consortia  </a:t>
            </a:r>
            <a:r>
              <a:rPr lang="en-US" sz="20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to advance their goals.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3B93ED-7535-4C1A-AE47-09220531B6E6}"/>
              </a:ext>
            </a:extLst>
          </p:cNvPr>
          <p:cNvSpPr/>
          <p:nvPr/>
        </p:nvSpPr>
        <p:spPr>
          <a:xfrm>
            <a:off x="5600700" y="6154787"/>
            <a:ext cx="36199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http://orweblog.oclc.org/collection-directions-accelerated/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E251DD-FA0F-4888-8097-657121017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4" y="902717"/>
            <a:ext cx="4649873" cy="1731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E7BDBB-F403-44BB-AD74-EA5DFDF43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2731470"/>
            <a:ext cx="4649873" cy="298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4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51819" y="2095500"/>
            <a:ext cx="7087235" cy="2667000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Assemble a coordinated mix of local, external and collaborative services around user needs.</a:t>
            </a:r>
          </a:p>
          <a:p>
            <a:pPr algn="ctr"/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 online accelerates need to provide targeted, relevant resources. </a:t>
            </a:r>
          </a:p>
        </p:txBody>
      </p:sp>
      <p:sp>
        <p:nvSpPr>
          <p:cNvPr id="3" name="Oval 2"/>
          <p:cNvSpPr/>
          <p:nvPr/>
        </p:nvSpPr>
        <p:spPr>
          <a:xfrm>
            <a:off x="519448" y="1676400"/>
            <a:ext cx="3581400" cy="35052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Facilitated </a:t>
            </a:r>
          </a:p>
          <a:p>
            <a:pPr algn="ctr" defTabSz="914377">
              <a:defRPr/>
            </a:pPr>
            <a:r>
              <a:rPr lang="en-US" sz="3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Collection</a:t>
            </a:r>
          </a:p>
        </p:txBody>
      </p:sp>
    </p:spTree>
    <p:extLst>
      <p:ext uri="{BB962C8B-B14F-4D97-AF65-F5344CB8AC3E}">
        <p14:creationId xmlns:p14="http://schemas.microsoft.com/office/powerpoint/2010/main" val="3539880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ular Callout 26"/>
          <p:cNvSpPr/>
          <p:nvPr/>
        </p:nvSpPr>
        <p:spPr>
          <a:xfrm>
            <a:off x="2099695" y="622729"/>
            <a:ext cx="7000303" cy="1367153"/>
          </a:xfrm>
          <a:prstGeom prst="wedgeRectCallout">
            <a:avLst>
              <a:gd name="adj1" fmla="val 42017"/>
              <a:gd name="adj2" fmla="val 173181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The ‘external’ collection: </a:t>
            </a:r>
          </a:p>
          <a:p>
            <a:pPr defTabSz="914377"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Pointing researchers at Google Scholar; </a:t>
            </a:r>
          </a:p>
          <a:p>
            <a:pPr defTabSz="914377"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Including freely available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ebooks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in the catalog; </a:t>
            </a:r>
          </a:p>
          <a:p>
            <a:pPr defTabSz="914377"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Providing access to Open Access and Open Educational resources</a:t>
            </a:r>
          </a:p>
          <a:p>
            <a:pPr defTabSz="914377"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Creating resource guides for web resources.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65F176-592F-4BD7-9A49-43BDABB8911B}"/>
              </a:ext>
            </a:extLst>
          </p:cNvPr>
          <p:cNvGrpSpPr/>
          <p:nvPr/>
        </p:nvGrpSpPr>
        <p:grpSpPr>
          <a:xfrm>
            <a:off x="3324298" y="2474630"/>
            <a:ext cx="8315245" cy="830997"/>
            <a:chOff x="2672713" y="1808331"/>
            <a:chExt cx="6236434" cy="623248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C9D62FEC-BDB8-4EAA-BD4A-620F13345277}"/>
                </a:ext>
              </a:extLst>
            </p:cNvPr>
            <p:cNvCxnSpPr>
              <a:stCxn id="11" idx="3"/>
            </p:cNvCxnSpPr>
            <p:nvPr/>
          </p:nvCxnSpPr>
          <p:spPr>
            <a:xfrm flipV="1">
              <a:off x="2672713" y="2203417"/>
              <a:ext cx="4569377" cy="7493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79B2A7-917F-4EE6-BE28-313098761478}"/>
                </a:ext>
              </a:extLst>
            </p:cNvPr>
            <p:cNvSpPr txBox="1"/>
            <p:nvPr/>
          </p:nvSpPr>
          <p:spPr>
            <a:xfrm>
              <a:off x="7565991" y="1808331"/>
              <a:ext cx="1343156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</a:rPr>
                <a:t>Collective</a:t>
              </a:r>
              <a:b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</a:rPr>
                <a:t>collections</a:t>
              </a:r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>
            <a:off x="1632397" y="4207136"/>
            <a:ext cx="0" cy="42384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892180" y="4172268"/>
            <a:ext cx="0" cy="44680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endCxn id="6" idx="2"/>
          </p:cNvCxnSpPr>
          <p:nvPr/>
        </p:nvCxnSpPr>
        <p:spPr>
          <a:xfrm>
            <a:off x="1860997" y="3992161"/>
            <a:ext cx="67818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8642797" y="3763561"/>
            <a:ext cx="457200" cy="45720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403797" y="3763561"/>
            <a:ext cx="457200" cy="45720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981480" y="4693321"/>
            <a:ext cx="1981200" cy="1295400"/>
          </a:xfrm>
          <a:prstGeom prst="wedgeRectCallout">
            <a:avLst>
              <a:gd name="adj1" fmla="val -19784"/>
              <a:gd name="adj2" fmla="val 68850"/>
            </a:avLst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The ‘owned’ collection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7795108" y="4682931"/>
            <a:ext cx="1981200" cy="1295400"/>
          </a:xfrm>
          <a:prstGeom prst="wedgeRectCallout">
            <a:avLst>
              <a:gd name="adj1" fmla="val 19241"/>
              <a:gd name="adj2" fmla="val 64375"/>
            </a:avLst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The ‘facilitated’ collection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2099695" y="2490680"/>
            <a:ext cx="1463923" cy="914400"/>
          </a:xfrm>
          <a:prstGeom prst="wedgeRectCallout">
            <a:avLst>
              <a:gd name="adj1" fmla="val 4827"/>
              <a:gd name="adj2" fmla="val 100908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The ‘borrowed’ collection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99696" y="3992162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A collections spectrum</a:t>
            </a:r>
          </a:p>
        </p:txBody>
      </p:sp>
      <p:sp>
        <p:nvSpPr>
          <p:cNvPr id="21" name="Rectangular Callout 20"/>
          <p:cNvSpPr/>
          <p:nvPr/>
        </p:nvSpPr>
        <p:spPr>
          <a:xfrm>
            <a:off x="3722947" y="2490904"/>
            <a:ext cx="1412915" cy="800099"/>
          </a:xfrm>
          <a:prstGeom prst="wedgeRectCallout">
            <a:avLst>
              <a:gd name="adj1" fmla="val -23626"/>
              <a:gd name="adj2" fmla="val 117598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The shared print collection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5363699" y="2490681"/>
            <a:ext cx="1412915" cy="800099"/>
          </a:xfrm>
          <a:prstGeom prst="wedgeRectCallout">
            <a:avLst>
              <a:gd name="adj1" fmla="val -33186"/>
              <a:gd name="adj2" fmla="val 117598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The shared digital collection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7126813" y="2490680"/>
            <a:ext cx="1412915" cy="914400"/>
          </a:xfrm>
          <a:prstGeom prst="wedgeRectCallout">
            <a:avLst>
              <a:gd name="adj1" fmla="val -35008"/>
              <a:gd name="adj2" fmla="val 100558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Shared</a:t>
            </a:r>
            <a:b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</a:b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en-US" sz="160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cholarly</a:t>
            </a: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outputs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3514395" y="4687672"/>
            <a:ext cx="1412915" cy="800099"/>
          </a:xfrm>
          <a:prstGeom prst="wedgeRectCallout">
            <a:avLst>
              <a:gd name="adj1" fmla="val -12851"/>
              <a:gd name="adj2" fmla="val -90790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The ‘licensed’ collection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5334278" y="4682931"/>
            <a:ext cx="1767197" cy="914400"/>
          </a:xfrm>
          <a:prstGeom prst="wedgeRectCallout">
            <a:avLst>
              <a:gd name="adj1" fmla="val -28389"/>
              <a:gd name="adj2" fmla="val -92624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The ‘demand/data-driven’ collection</a:t>
            </a:r>
          </a:p>
        </p:txBody>
      </p:sp>
    </p:spTree>
    <p:extLst>
      <p:ext uri="{BB962C8B-B14F-4D97-AF65-F5344CB8AC3E}">
        <p14:creationId xmlns:p14="http://schemas.microsoft.com/office/powerpoint/2010/main" val="180363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1" grpId="0" animBg="1"/>
      <p:bldP spid="21" grpId="0" animBg="1"/>
      <p:bldP spid="16" grpId="0" animBg="1"/>
      <p:bldP spid="18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8B84A29-D352-4CAD-958C-CDB7B86C5800}"/>
              </a:ext>
            </a:extLst>
          </p:cNvPr>
          <p:cNvSpPr/>
          <p:nvPr/>
        </p:nvSpPr>
        <p:spPr>
          <a:xfrm>
            <a:off x="4006613" y="2080546"/>
            <a:ext cx="7358128" cy="269690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Create, manage and </a:t>
            </a:r>
            <a:b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discoverable </a:t>
            </a:r>
            <a:b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evidence, community, memory..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F279041-AFDB-4BD1-BA90-15BC43CC587C}"/>
              </a:ext>
            </a:extLst>
          </p:cNvPr>
          <p:cNvSpPr/>
          <p:nvPr/>
        </p:nvSpPr>
        <p:spPr>
          <a:xfrm>
            <a:off x="698247" y="2052739"/>
            <a:ext cx="2752523" cy="2752523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en-US" sz="2667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The inside out collection</a:t>
            </a:r>
          </a:p>
        </p:txBody>
      </p:sp>
    </p:spTree>
    <p:extLst>
      <p:ext uri="{BB962C8B-B14F-4D97-AF65-F5344CB8AC3E}">
        <p14:creationId xmlns:p14="http://schemas.microsoft.com/office/powerpoint/2010/main" val="94034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5137F2-DBAA-476F-9C8A-6BC184F91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8850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BDCDC7-E4DB-4411-A256-F55E9D1EDFE2}"/>
              </a:ext>
            </a:extLst>
          </p:cNvPr>
          <p:cNvSpPr/>
          <p:nvPr/>
        </p:nvSpPr>
        <p:spPr>
          <a:xfrm>
            <a:off x="6339840" y="219234"/>
            <a:ext cx="5681472" cy="5509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Research libraries will more purposefully partner to curate, manage and make more discoverable research outputs like preprints  and research data. </a:t>
            </a:r>
          </a:p>
        </p:txBody>
      </p:sp>
    </p:spTree>
    <p:extLst>
      <p:ext uri="{BB962C8B-B14F-4D97-AF65-F5344CB8AC3E}">
        <p14:creationId xmlns:p14="http://schemas.microsoft.com/office/powerpoint/2010/main" val="2500694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C98396-6D98-478C-B137-5A31B5CAD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000" y="1207202"/>
            <a:ext cx="6567241" cy="3135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F8FB6B-9206-483D-81B0-BA8BD3A88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742" y="689250"/>
            <a:ext cx="6067346" cy="5248253"/>
          </a:xfrm>
          <a:prstGeom prst="rect">
            <a:avLst/>
          </a:prstGeom>
        </p:spPr>
      </p:pic>
      <p:pic>
        <p:nvPicPr>
          <p:cNvPr id="7" name="Graphic 6" descr="Right pointing backhand index">
            <a:extLst>
              <a:ext uri="{FF2B5EF4-FFF2-40B4-BE49-F238E27FC236}">
                <a16:creationId xmlns:a16="http://schemas.microsoft.com/office/drawing/2014/main" id="{5C01B521-4D1D-471A-A5CC-6E1435302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246" y="4498164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568366-0813-4FB6-A1AC-4B87A3A8D4E2}"/>
              </a:ext>
            </a:extLst>
          </p:cNvPr>
          <p:cNvSpPr txBox="1"/>
          <p:nvPr/>
        </p:nvSpPr>
        <p:spPr>
          <a:xfrm>
            <a:off x="7534656" y="4704170"/>
            <a:ext cx="38411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Discoverability of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university research outputs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and expertise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Inside out library/collections</a:t>
            </a:r>
          </a:p>
        </p:txBody>
      </p:sp>
    </p:spTree>
    <p:extLst>
      <p:ext uri="{BB962C8B-B14F-4D97-AF65-F5344CB8AC3E}">
        <p14:creationId xmlns:p14="http://schemas.microsoft.com/office/powerpoint/2010/main" val="1469155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CD340-7838-407A-A47B-736AAF75B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 new relationship to collections: facilitated, collective, just in time ….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B4CFC-AB77-4BD1-8D6E-49FF3FEBFE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94274" y="1926404"/>
            <a:ext cx="5181600" cy="38528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Literature search (some locally owned)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Resource guides</a:t>
            </a:r>
          </a:p>
          <a:p>
            <a:r>
              <a:rPr lang="en-US" dirty="0">
                <a:solidFill>
                  <a:schemeClr val="bg1"/>
                </a:solidFill>
              </a:rPr>
              <a:t>Open access, OER, …</a:t>
            </a:r>
          </a:p>
          <a:p>
            <a:r>
              <a:rPr lang="en-US" dirty="0">
                <a:solidFill>
                  <a:schemeClr val="bg1"/>
                </a:solidFill>
              </a:rPr>
              <a:t>Google Scholar, Meta, ….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Demand driven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56B6A8-BBB9-48D6-8C99-63E87F980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94274" y="5473699"/>
            <a:ext cx="5181600" cy="2038351"/>
          </a:xfrm>
        </p:spPr>
        <p:txBody>
          <a:bodyPr>
            <a:normAutofit lnSpcReduction="10000"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Spot acquisitions</a:t>
            </a:r>
          </a:p>
          <a:p>
            <a:r>
              <a:rPr lang="en-US" sz="3000" dirty="0">
                <a:solidFill>
                  <a:schemeClr val="bg1"/>
                </a:solidFill>
              </a:rPr>
              <a:t>Smart fulfilment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4AFE42-9A8A-4A00-B630-391D1568ACAA}"/>
              </a:ext>
            </a:extLst>
          </p:cNvPr>
          <p:cNvSpPr txBox="1"/>
          <p:nvPr/>
        </p:nvSpPr>
        <p:spPr>
          <a:xfrm>
            <a:off x="0" y="2223103"/>
            <a:ext cx="3663462" cy="378565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Then: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careful construction of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locally acquired collection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Now: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optimally satisfy research and learning needs from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facilitated network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of resources (local, collaborative, open, commercial, etc.).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2D965A-245A-486E-90C6-C1D66D851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6722" y="4286124"/>
            <a:ext cx="2438400" cy="220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5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7CAE-2D4A-4E57-8C81-65C7E28C4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Divided into three parts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35C02B-1F39-4A06-BECC-35A607EF45D6}"/>
              </a:ext>
            </a:extLst>
          </p:cNvPr>
          <p:cNvSpPr/>
          <p:nvPr/>
        </p:nvSpPr>
        <p:spPr>
          <a:xfrm>
            <a:off x="914400" y="2114548"/>
            <a:ext cx="2962275" cy="36290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pandemic effects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AA048F-F49A-4F72-8677-6E52DA3AC1A4}"/>
              </a:ext>
            </a:extLst>
          </p:cNvPr>
          <p:cNvSpPr/>
          <p:nvPr/>
        </p:nvSpPr>
        <p:spPr>
          <a:xfrm>
            <a:off x="4505325" y="2114548"/>
            <a:ext cx="2962275" cy="36290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collection directions accelerated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982A52-AF0E-4CCB-B20F-D42D910DAE48}"/>
              </a:ext>
            </a:extLst>
          </p:cNvPr>
          <p:cNvSpPr/>
          <p:nvPr/>
        </p:nvSpPr>
        <p:spPr>
          <a:xfrm>
            <a:off x="8096250" y="2114548"/>
            <a:ext cx="2962275" cy="36290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>
                    <a:lumMod val="65000"/>
                  </a:prstClr>
                </a:solidFill>
                <a:latin typeface="Segoe UI Light"/>
              </a:rPr>
              <a:t>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merging collection imperatives</a:t>
            </a:r>
          </a:p>
        </p:txBody>
      </p:sp>
      <p:pic>
        <p:nvPicPr>
          <p:cNvPr id="6" name="Graphic 5" descr="Right pointing backhand index">
            <a:extLst>
              <a:ext uri="{FF2B5EF4-FFF2-40B4-BE49-F238E27FC236}">
                <a16:creationId xmlns:a16="http://schemas.microsoft.com/office/drawing/2014/main" id="{6707BD77-E7E6-4B2E-9892-467EF3AC4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9120187" y="55784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04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EC816-B69C-4FB3-83CE-5F82A1D76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3 pandemic effects 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506BA-C9EE-4465-AB75-496E8670C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93457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Online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                   a fully online library experience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On mission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                   sharp focus on alignment with evolving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                     institutional priorities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Optimize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                   optimizing services and collections against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                     particular goals</a:t>
            </a:r>
          </a:p>
          <a:p>
            <a:pPr lvl="6"/>
            <a:r>
              <a:rPr lang="en-US" sz="2200" dirty="0">
                <a:solidFill>
                  <a:schemeClr val="bg1"/>
                </a:solidFill>
              </a:rPr>
              <a:t>Downward pressure on budget</a:t>
            </a:r>
          </a:p>
          <a:p>
            <a:pPr lvl="6"/>
            <a:r>
              <a:rPr lang="en-US" sz="2200" dirty="0">
                <a:solidFill>
                  <a:schemeClr val="bg1"/>
                </a:solidFill>
              </a:rPr>
              <a:t>Alignment</a:t>
            </a:r>
            <a:br>
              <a:rPr lang="en-US" sz="2200" dirty="0">
                <a:solidFill>
                  <a:schemeClr val="bg1"/>
                </a:solidFill>
              </a:rPr>
            </a:br>
            <a:endParaRPr lang="en-US" sz="2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ED61B-0042-4D99-9085-BD34BD30C6CB}"/>
              </a:ext>
            </a:extLst>
          </p:cNvPr>
          <p:cNvSpPr txBox="1"/>
          <p:nvPr/>
        </p:nvSpPr>
        <p:spPr>
          <a:xfrm>
            <a:off x="8086987" y="5915353"/>
            <a:ext cx="3010761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… over the horizon</a:t>
            </a:r>
          </a:p>
        </p:txBody>
      </p:sp>
    </p:spTree>
    <p:extLst>
      <p:ext uri="{BB962C8B-B14F-4D97-AF65-F5344CB8AC3E}">
        <p14:creationId xmlns:p14="http://schemas.microsoft.com/office/powerpoint/2010/main" val="12269879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8B84A29-D352-4CAD-958C-CDB7B86C5800}"/>
              </a:ext>
            </a:extLst>
          </p:cNvPr>
          <p:cNvSpPr/>
          <p:nvPr/>
        </p:nvSpPr>
        <p:spPr>
          <a:xfrm>
            <a:off x="4006612" y="2052739"/>
            <a:ext cx="7892779" cy="257770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Libraries have focused on building, managing and sharing collections. Greater attention is now turning to optimizing collections, locally and across groups.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F279041-AFDB-4BD1-BA90-15BC43CC587C}"/>
              </a:ext>
            </a:extLst>
          </p:cNvPr>
          <p:cNvSpPr/>
          <p:nvPr/>
        </p:nvSpPr>
        <p:spPr>
          <a:xfrm>
            <a:off x="698247" y="2052739"/>
            <a:ext cx="2752523" cy="2752523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Optimizing</a:t>
            </a:r>
          </a:p>
        </p:txBody>
      </p:sp>
    </p:spTree>
    <p:extLst>
      <p:ext uri="{BB962C8B-B14F-4D97-AF65-F5344CB8AC3E}">
        <p14:creationId xmlns:p14="http://schemas.microsoft.com/office/powerpoint/2010/main" val="278559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B87E-0234-4DA4-97F3-C5D32673E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Optimize … strategic choices to meet particular goals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D75949-EFFB-4DB7-AF66-06AFAD2D4BA1}"/>
              </a:ext>
            </a:extLst>
          </p:cNvPr>
          <p:cNvSpPr txBox="1"/>
          <p:nvPr/>
        </p:nvSpPr>
        <p:spPr>
          <a:xfrm>
            <a:off x="1847410" y="2252980"/>
            <a:ext cx="31053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 support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Tradeoffs</a:t>
            </a:r>
          </a:p>
        </p:txBody>
      </p:sp>
      <p:pic>
        <p:nvPicPr>
          <p:cNvPr id="8" name="Graphic 7" descr="Right pointing backhand index">
            <a:extLst>
              <a:ext uri="{FF2B5EF4-FFF2-40B4-BE49-F238E27FC236}">
                <a16:creationId xmlns:a16="http://schemas.microsoft.com/office/drawing/2014/main" id="{6C904226-A373-4362-B172-BAB95B796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3010" y="2289661"/>
            <a:ext cx="914400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1E4BEE-56BF-462B-91CC-2F29149AF005}"/>
              </a:ext>
            </a:extLst>
          </p:cNvPr>
          <p:cNvSpPr txBox="1"/>
          <p:nvPr/>
        </p:nvSpPr>
        <p:spPr>
          <a:xfrm>
            <a:off x="5644895" y="4584192"/>
            <a:ext cx="5604129" cy="184665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Rush online &lt;&gt; open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Inside out &lt;&gt; acquired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9620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nsortiaManager logo">
            <a:extLst>
              <a:ext uri="{FF2B5EF4-FFF2-40B4-BE49-F238E27FC236}">
                <a16:creationId xmlns:a16="http://schemas.microsoft.com/office/drawing/2014/main" id="{FE9D14BE-064E-4505-A5DD-C1529DABC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18" y="1261798"/>
            <a:ext cx="3061818" cy="122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39F9C4A-F867-4368-BA70-CC4CC050A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18" y="2903968"/>
            <a:ext cx="2743958" cy="90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629F81-1CA0-4767-9C92-646051EE5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741" y="1435100"/>
            <a:ext cx="3467688" cy="855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6361BF-0ADC-4FBD-8312-74DF22E758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18" y="5299321"/>
            <a:ext cx="2596487" cy="10520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E3E01A-A5DB-4956-83CE-2D9E71930E29}"/>
              </a:ext>
            </a:extLst>
          </p:cNvPr>
          <p:cNvSpPr txBox="1"/>
          <p:nvPr/>
        </p:nvSpPr>
        <p:spPr>
          <a:xfrm>
            <a:off x="7275269" y="5103663"/>
            <a:ext cx="4916731" cy="86177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Data driven optimization …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BE2409-1843-479C-9F1F-2B0E3CB77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4638" y="2903968"/>
            <a:ext cx="3691328" cy="60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44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12BEE9F-6A7A-40EB-A830-C73E351CBC79}"/>
              </a:ext>
            </a:extLst>
          </p:cNvPr>
          <p:cNvSpPr txBox="1"/>
          <p:nvPr/>
        </p:nvSpPr>
        <p:spPr>
          <a:xfrm>
            <a:off x="162068" y="143494"/>
            <a:ext cx="3653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Acquire what you need;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what you acquire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4F2014-BCB3-4124-A23E-1982B879D7AB}"/>
              </a:ext>
            </a:extLst>
          </p:cNvPr>
          <p:cNvSpPr/>
          <p:nvPr/>
        </p:nvSpPr>
        <p:spPr>
          <a:xfrm>
            <a:off x="4848345" y="14349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Specialize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32096F-8709-4BB7-8713-FA074D8E1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784" y="1310064"/>
            <a:ext cx="8587885" cy="509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9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8B84A29-D352-4CAD-958C-CDB7B86C5800}"/>
              </a:ext>
            </a:extLst>
          </p:cNvPr>
          <p:cNvSpPr/>
          <p:nvPr/>
        </p:nvSpPr>
        <p:spPr>
          <a:xfrm>
            <a:off x="4006612" y="1835801"/>
            <a:ext cx="7892779" cy="318639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fontAlgn="base"/>
            <a:r>
              <a:rPr lang="en-US" sz="2400" dirty="0"/>
              <a:t>Libraries are pluralizing their collections, services and perspectives  – so that all the communities they serve recognize their own knowledges, experiences, voices and memories in library services. </a:t>
            </a:r>
          </a:p>
          <a:p>
            <a:pPr fontAlgn="base"/>
            <a:endParaRPr lang="en-US" sz="2400" dirty="0"/>
          </a:p>
          <a:p>
            <a:pPr fontAlgn="base"/>
            <a:r>
              <a:rPr lang="en-US" sz="2400" dirty="0"/>
              <a:t>They aim to decenter dominant perspectives and to help give a voice and name to all they serve.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F279041-AFDB-4BD1-BA90-15BC43CC587C}"/>
              </a:ext>
            </a:extLst>
          </p:cNvPr>
          <p:cNvSpPr/>
          <p:nvPr/>
        </p:nvSpPr>
        <p:spPr>
          <a:xfrm>
            <a:off x="698247" y="2052739"/>
            <a:ext cx="2752523" cy="2752523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67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Pluralizing</a:t>
            </a:r>
            <a:endParaRPr kumimoji="0" lang="en-US" sz="2667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78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0F8A1C2-D50F-1E40-B82B-8D89CB792A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55" y="231093"/>
            <a:ext cx="6208428" cy="31042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0CD90C7-84CD-1E4E-B6AF-AF9B61F18C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242" y="3667967"/>
            <a:ext cx="6208428" cy="2762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210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laplmurals2">
            <a:extLst>
              <a:ext uri="{FF2B5EF4-FFF2-40B4-BE49-F238E27FC236}">
                <a16:creationId xmlns:a16="http://schemas.microsoft.com/office/drawing/2014/main" id="{CAF894F2-845B-47E8-86AD-709FEBF04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9959"/>
            <a:ext cx="4852416" cy="784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63C214C8-20F9-477E-BB09-48441B7AF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23612"/>
            <a:ext cx="5583936" cy="50320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22852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Oaxacan murals in Los Angeles Public Library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"The location of the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Tlacolulokos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 murals is a pointed statement unto itself: They hang directly below narrative murals about California’s early history created in 1933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by Dean Cornwell, whose pastel renderings show Native Americans bowing down to European colonialists.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Tlacolulokos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’ vibrant burgundy and gold hues scream against Cornwell’s quiet palette. The new murals say: “I have a voice. Listen up. I am here.”"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7C9A14-F0E0-4BAA-A49D-D3ECA12B3906}"/>
              </a:ext>
            </a:extLst>
          </p:cNvPr>
          <p:cNvSpPr/>
          <p:nvPr/>
        </p:nvSpPr>
        <p:spPr>
          <a:xfrm>
            <a:off x="6096000" y="535568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“For the Pride of Your Hometown, the Way of the Elders, and in Memory of the Forgotten” by the Oaxacan artist collective</a:t>
            </a:r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 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Tlacolulokos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.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26CCAC-A108-4F24-8C82-C7C37B4233DF}"/>
              </a:ext>
            </a:extLst>
          </p:cNvPr>
          <p:cNvSpPr/>
          <p:nvPr/>
        </p:nvSpPr>
        <p:spPr>
          <a:xfrm>
            <a:off x="5303520" y="6534388"/>
            <a:ext cx="794918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https://www.latimes.com/entertainment/arts/la-ca-cm-oaxacan-murals-central-library-20170920-htmlstory.html</a:t>
            </a:r>
          </a:p>
        </p:txBody>
      </p:sp>
    </p:spTree>
    <p:extLst>
      <p:ext uri="{BB962C8B-B14F-4D97-AF65-F5344CB8AC3E}">
        <p14:creationId xmlns:p14="http://schemas.microsoft.com/office/powerpoint/2010/main" val="170004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562A4D-78AB-420F-A137-FC651BD4F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796" y="0"/>
            <a:ext cx="9222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0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84D170-9560-44ED-96FB-2B6AE1304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6" y="561648"/>
            <a:ext cx="6858957" cy="46869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19AF1B-BD7D-47CE-8391-D70D14C45526}"/>
              </a:ext>
            </a:extLst>
          </p:cNvPr>
          <p:cNvSpPr txBox="1"/>
          <p:nvPr/>
        </p:nvSpPr>
        <p:spPr>
          <a:xfrm>
            <a:off x="161446" y="5810250"/>
            <a:ext cx="3190489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Computational reading at scale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ABEAA1-7B44-413A-875F-A103749B2278}"/>
              </a:ext>
            </a:extLst>
          </p:cNvPr>
          <p:cNvSpPr txBox="1"/>
          <p:nvPr/>
        </p:nvSpPr>
        <p:spPr>
          <a:xfrm>
            <a:off x="7675927" y="561648"/>
            <a:ext cx="2144946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“reckoning”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186EA1-7ED4-408D-A213-61C7C0BB39A6}"/>
              </a:ext>
            </a:extLst>
          </p:cNvPr>
          <p:cNvSpPr/>
          <p:nvPr/>
        </p:nvSpPr>
        <p:spPr>
          <a:xfrm>
            <a:off x="6529432" y="651903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https://library.unc.edu/2020/06/the-university-libraries-role-in-reckoning-with-systemic-racism-and-oppression/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1026" name="Picture 2" descr="Portrait of Elaine Westbrooks in the Fearrington Reading Room">
            <a:extLst>
              <a:ext uri="{FF2B5EF4-FFF2-40B4-BE49-F238E27FC236}">
                <a16:creationId xmlns:a16="http://schemas.microsoft.com/office/drawing/2014/main" id="{06C29F9D-A4F1-472B-99A2-CD9CCB345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927" y="1325897"/>
            <a:ext cx="21145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43C475-CF26-49D6-B498-8FF6F56C4E0C}"/>
              </a:ext>
            </a:extLst>
          </p:cNvPr>
          <p:cNvSpPr/>
          <p:nvPr/>
        </p:nvSpPr>
        <p:spPr>
          <a:xfrm>
            <a:off x="7675927" y="4362871"/>
            <a:ext cx="21145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The University Libraries’ Role in Reckoning with Systemic Racism and Oppression</a:t>
            </a:r>
            <a:endParaRPr lang="en-US" b="1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4475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8C4B426-C9DC-4652-B418-F1DC28248B40}"/>
              </a:ext>
            </a:extLst>
          </p:cNvPr>
          <p:cNvSpPr/>
          <p:nvPr/>
        </p:nvSpPr>
        <p:spPr>
          <a:xfrm>
            <a:off x="0" y="0"/>
            <a:ext cx="3041022" cy="2940559"/>
          </a:xfrm>
          <a:prstGeom prst="ellipse">
            <a:avLst/>
          </a:prstGeom>
          <a:solidFill>
            <a:srgbClr val="E7E6E6">
              <a:alpha val="4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Lorcan Dempsey</a:t>
            </a:r>
          </a:p>
          <a:p>
            <a:pPr algn="ctr"/>
            <a:r>
              <a:rPr lang="en-US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OCLC</a:t>
            </a:r>
          </a:p>
          <a:p>
            <a:pPr algn="ctr"/>
            <a:endParaRPr lang="en-US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en-US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@</a:t>
            </a:r>
            <a:r>
              <a:rPr lang="en-US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LorcanD</a:t>
            </a:r>
            <a:endParaRPr lang="en-US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DBD01F4-F7B2-4E28-B79B-630D29D4590F}"/>
              </a:ext>
            </a:extLst>
          </p:cNvPr>
          <p:cNvSpPr/>
          <p:nvPr/>
        </p:nvSpPr>
        <p:spPr>
          <a:xfrm>
            <a:off x="0" y="3917441"/>
            <a:ext cx="3041022" cy="2940559"/>
          </a:xfrm>
          <a:prstGeom prst="ellipse">
            <a:avLst/>
          </a:prstGeom>
          <a:solidFill>
            <a:srgbClr val="E7E6E6">
              <a:alpha val="4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DempseyL@OCLC.org</a:t>
            </a:r>
            <a:endParaRPr lang="en-US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9D580C6-46C8-4DE4-AFE6-78A80F49427D}"/>
              </a:ext>
            </a:extLst>
          </p:cNvPr>
          <p:cNvSpPr/>
          <p:nvPr/>
        </p:nvSpPr>
        <p:spPr>
          <a:xfrm>
            <a:off x="9358242" y="3917441"/>
            <a:ext cx="3041022" cy="2940559"/>
          </a:xfrm>
          <a:prstGeom prst="ellipse">
            <a:avLst/>
          </a:prstGeom>
          <a:solidFill>
            <a:srgbClr val="E7E6E6">
              <a:alpha val="4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Thank</a:t>
            </a:r>
          </a:p>
          <a:p>
            <a:pPr algn="ctr"/>
            <a:r>
              <a:rPr 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you</a:t>
            </a:r>
            <a:endParaRPr lang="en-US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149DD3C-A2CE-4D89-8938-11DB7FF0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549" y="1170083"/>
            <a:ext cx="4992082" cy="451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02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CD340-7838-407A-A47B-736AAF75B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1743" y="365125"/>
            <a:ext cx="6458331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1. A fully online library experience?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The new target?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D386CC-2BEC-41B4-B889-0FD93A9A07F6}"/>
              </a:ext>
            </a:extLst>
          </p:cNvPr>
          <p:cNvSpPr/>
          <p:nvPr/>
        </p:nvSpPr>
        <p:spPr>
          <a:xfrm>
            <a:off x="161925" y="1690688"/>
            <a:ext cx="3829050" cy="49006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A8E246-B3AF-4756-9F57-F1D709FFFB97}"/>
              </a:ext>
            </a:extLst>
          </p:cNvPr>
          <p:cNvSpPr/>
          <p:nvPr/>
        </p:nvSpPr>
        <p:spPr>
          <a:xfrm>
            <a:off x="5571744" y="2521059"/>
            <a:ext cx="38481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Final recognition of library (as a service) separate from the library (as a building)?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CEF8BB-11C2-4FB1-962F-770827CEF511}"/>
              </a:ext>
            </a:extLst>
          </p:cNvPr>
          <p:cNvSpPr/>
          <p:nvPr/>
        </p:nvSpPr>
        <p:spPr>
          <a:xfrm>
            <a:off x="5682234" y="5167312"/>
            <a:ext cx="3848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Value, Identity, Workflow</a:t>
            </a:r>
          </a:p>
        </p:txBody>
      </p:sp>
      <p:pic>
        <p:nvPicPr>
          <p:cNvPr id="17" name="Picture 16" descr="A building with people in the background&#10;&#10;Description generated with very high confidence">
            <a:extLst>
              <a:ext uri="{FF2B5EF4-FFF2-40B4-BE49-F238E27FC236}">
                <a16:creationId xmlns:a16="http://schemas.microsoft.com/office/drawing/2014/main" id="{9D96DCA6-B3EC-4154-BB54-465F0A476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35" y="431616"/>
            <a:ext cx="4619764" cy="615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72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46857AC-02B3-4EAD-A393-7F4827038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416" y="884050"/>
            <a:ext cx="9103888" cy="50899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049659-AF2C-4182-8AD5-4C245B05CEFE}"/>
              </a:ext>
            </a:extLst>
          </p:cNvPr>
          <p:cNvSpPr txBox="1"/>
          <p:nvPr/>
        </p:nvSpPr>
        <p:spPr>
          <a:xfrm>
            <a:off x="3506064" y="6115739"/>
            <a:ext cx="5179871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Image credit: Reddit Star Wars Community member U/Megabits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  <a:hlinkClick r:id="rId3"/>
              </a:rPr>
              <a:t>http://i.imgur.com/Bm4PXgG.jpg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8263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1A04E-78FC-4335-8F60-2A021EECB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Deliver full library experience online?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7E752C-B783-4AF8-8E1F-1F0AB7FAD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363" y="1271588"/>
            <a:ext cx="3094037" cy="82391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General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7B92FB-E426-4C06-BF48-018B1FE7DA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24375" y="1271588"/>
            <a:ext cx="1752600" cy="82391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Academic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A6B494-F2EC-404A-8263-93D87050A5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38625" y="2095499"/>
            <a:ext cx="4000500" cy="435292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bg1"/>
                </a:solidFill>
              </a:rPr>
              <a:t>Deliver efficiently into the learning process (LMS)?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bg1"/>
                </a:solidFill>
              </a:rPr>
              <a:t>Substitute for face to face interactions that now support good working relationships?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bg1"/>
                </a:solidFill>
              </a:rPr>
              <a:t>Integrate and present information services which go beyond the locally acquired collection (facilitated, collective)?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134BB6-36A7-42B0-9DBA-93871621A71B}"/>
              </a:ext>
            </a:extLst>
          </p:cNvPr>
          <p:cNvSpPr txBox="1">
            <a:spLocks/>
          </p:cNvSpPr>
          <p:nvPr/>
        </p:nvSpPr>
        <p:spPr>
          <a:xfrm>
            <a:off x="484187" y="2095500"/>
            <a:ext cx="3497263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Consultation and expertise?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 the flow and social …</a:t>
            </a:r>
          </a:p>
          <a:p>
            <a:r>
              <a:rPr lang="en-US" sz="2400" dirty="0">
                <a:solidFill>
                  <a:schemeClr val="bg1"/>
                </a:solidFill>
              </a:rPr>
              <a:t>Richer interaction and programming?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77324B1-CF09-4946-A45A-FB72C61F1346}"/>
              </a:ext>
            </a:extLst>
          </p:cNvPr>
          <p:cNvSpPr txBox="1">
            <a:spLocks/>
          </p:cNvSpPr>
          <p:nvPr/>
        </p:nvSpPr>
        <p:spPr>
          <a:xfrm>
            <a:off x="8734425" y="1271588"/>
            <a:ext cx="1752600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Public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A99373-4A32-42AE-B8BF-B73547BBF8ED}"/>
              </a:ext>
            </a:extLst>
          </p:cNvPr>
          <p:cNvSpPr/>
          <p:nvPr/>
        </p:nvSpPr>
        <p:spPr>
          <a:xfrm>
            <a:off x="8239125" y="2217133"/>
            <a:ext cx="36957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Personal connection (CRM, profile, …)?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Increased digital offering – </a:t>
            </a:r>
            <a:r>
              <a:rPr lang="en-US" sz="2400" dirty="0" err="1">
                <a:solidFill>
                  <a:schemeClr val="bg1"/>
                </a:solidFill>
              </a:rPr>
              <a:t>ebooks</a:t>
            </a:r>
            <a:r>
              <a:rPr lang="en-US" sz="2400" dirty="0">
                <a:solidFill>
                  <a:schemeClr val="bg1"/>
                </a:solidFill>
              </a:rPr>
              <a:t>, audio, streaming, learning, …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7AC1F9-D267-478C-9AE3-3D52281D32AA}"/>
              </a:ext>
            </a:extLst>
          </p:cNvPr>
          <p:cNvCxnSpPr/>
          <p:nvPr/>
        </p:nvCxnSpPr>
        <p:spPr>
          <a:xfrm>
            <a:off x="8220075" y="1809750"/>
            <a:ext cx="76200" cy="4638674"/>
          </a:xfrm>
          <a:prstGeom prst="line">
            <a:avLst/>
          </a:prstGeom>
          <a:ln w="95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E8EBDD-A1B2-4A55-B57D-92C513122415}"/>
              </a:ext>
            </a:extLst>
          </p:cNvPr>
          <p:cNvCxnSpPr/>
          <p:nvPr/>
        </p:nvCxnSpPr>
        <p:spPr>
          <a:xfrm>
            <a:off x="3914775" y="1854201"/>
            <a:ext cx="76200" cy="4638674"/>
          </a:xfrm>
          <a:prstGeom prst="line">
            <a:avLst/>
          </a:prstGeom>
          <a:ln w="95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564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7972A0-10DF-4304-A5DA-212E8BEF4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44520"/>
            <a:ext cx="6011114" cy="415348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174FF1D-7CA7-4755-94FF-A76706473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58325" y="2161885"/>
            <a:ext cx="4395475" cy="4136115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20535C55-615A-4D80-AFCA-A9AC0F228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2. On mission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C8CB61-B93B-4AF6-846A-DD969DD3A7DA}"/>
              </a:ext>
            </a:extLst>
          </p:cNvPr>
          <p:cNvSpPr/>
          <p:nvPr/>
        </p:nvSpPr>
        <p:spPr>
          <a:xfrm>
            <a:off x="6958325" y="6492875"/>
            <a:ext cx="101155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http://culc.ca/cms_lib/CULC%20CV-19%20R&amp;R%20Toolkit%20-%20Infographic.pdf</a:t>
            </a:r>
          </a:p>
        </p:txBody>
      </p:sp>
    </p:spTree>
    <p:extLst>
      <p:ext uri="{BB962C8B-B14F-4D97-AF65-F5344CB8AC3E}">
        <p14:creationId xmlns:p14="http://schemas.microsoft.com/office/powerpoint/2010/main" val="1325244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0422FD-86FE-481C-AB0D-5E5AEEC25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840" y="1447379"/>
            <a:ext cx="8755335" cy="493217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77A6BA8-209D-4AEB-813C-F3B78EBA0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8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Balance between three poles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65F524-9BD6-4432-925A-1E5FF75BDA13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165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E759FB-5AC2-4DF4-955B-79BBD5FC4D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32"/>
          <a:stretch/>
        </p:blipFill>
        <p:spPr>
          <a:xfrm>
            <a:off x="1358348" y="344281"/>
            <a:ext cx="9475304" cy="6309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E6D7859-4A4D-46EC-8423-9429A084E13A}"/>
              </a:ext>
            </a:extLst>
          </p:cNvPr>
          <p:cNvSpPr txBox="1"/>
          <p:nvPr/>
        </p:nvSpPr>
        <p:spPr>
          <a:xfrm>
            <a:off x="7399605" y="6372665"/>
            <a:ext cx="4952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info: </a:t>
            </a:r>
            <a:r>
              <a:rPr lang="en-US" dirty="0">
                <a:hlinkClick r:id="rId3"/>
              </a:rPr>
              <a:t>https://doi.org/10.25333/WS5K-DD86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6433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 Black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nconfidential">
  <a:themeElements>
    <a:clrScheme name="Accent 7">
      <a:dk1>
        <a:srgbClr val="000000"/>
      </a:dk1>
      <a:lt1>
        <a:srgbClr val="FFFFFF"/>
      </a:lt1>
      <a:dk2>
        <a:srgbClr val="1F497D"/>
      </a:dk2>
      <a:lt2>
        <a:srgbClr val="78BE20"/>
      </a:lt2>
      <a:accent1>
        <a:srgbClr val="00AFD7"/>
      </a:accent1>
      <a:accent2>
        <a:srgbClr val="236192"/>
      </a:accent2>
      <a:accent3>
        <a:srgbClr val="8A1B61"/>
      </a:accent3>
      <a:accent4>
        <a:srgbClr val="007749"/>
      </a:accent4>
      <a:accent5>
        <a:srgbClr val="E87722"/>
      </a:accent5>
      <a:accent6>
        <a:srgbClr val="AE257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8086</TotalTime>
  <Words>1579</Words>
  <Application>Microsoft Office PowerPoint</Application>
  <PresentationFormat>Widescreen</PresentationFormat>
  <Paragraphs>231</Paragraphs>
  <Slides>39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Arial</vt:lpstr>
      <vt:lpstr>Calibri</vt:lpstr>
      <vt:lpstr>Georgia</vt:lpstr>
      <vt:lpstr>Roboto Slab</vt:lpstr>
      <vt:lpstr>Segoe UI</vt:lpstr>
      <vt:lpstr>Segoe UI Black</vt:lpstr>
      <vt:lpstr>Segoe UI Light</vt:lpstr>
      <vt:lpstr>Segoe UI Semibold</vt:lpstr>
      <vt:lpstr>Times New Roman</vt:lpstr>
      <vt:lpstr>Office Theme</vt:lpstr>
      <vt:lpstr>Nonconfidential</vt:lpstr>
      <vt:lpstr>PowerPoint Presentation</vt:lpstr>
      <vt:lpstr>Divided into three parts</vt:lpstr>
      <vt:lpstr>3 pandemic effects … </vt:lpstr>
      <vt:lpstr>1. A fully online library experience?  The new target?</vt:lpstr>
      <vt:lpstr>PowerPoint Presentation</vt:lpstr>
      <vt:lpstr>Deliver full library experience online? </vt:lpstr>
      <vt:lpstr>2. On mission</vt:lpstr>
      <vt:lpstr>Balance between three poles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Optimize … strategic choices to meet particular goals</vt:lpstr>
      <vt:lpstr>[Example] Optimizing fit of library for online learning</vt:lpstr>
      <vt:lpstr>Divided into three parts</vt:lpstr>
      <vt:lpstr>3 collection directions … accelerated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new relationship to collections: facilitated, collective, just in time …. </vt:lpstr>
      <vt:lpstr>Divided into three parts</vt:lpstr>
      <vt:lpstr>PowerPoint Presentation</vt:lpstr>
      <vt:lpstr>Optimize … strategic choices to meet particular goals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Dempsey,Lorcan</dc:creator>
  <cp:lastModifiedBy>Dempsey,Lorcan</cp:lastModifiedBy>
  <cp:revision>56</cp:revision>
  <dcterms:created xsi:type="dcterms:W3CDTF">2020-05-29T00:47:13Z</dcterms:created>
  <dcterms:modified xsi:type="dcterms:W3CDTF">2020-10-05T18:50:48Z</dcterms:modified>
</cp:coreProperties>
</file>