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32004000" cy="39319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kantar, Andrea" initials="SA" lastIdx="2" clrIdx="0">
    <p:extLst>
      <p:ext uri="{19B8F6BF-5375-455C-9EA6-DF929625EA0E}">
        <p15:presenceInfo xmlns:p15="http://schemas.microsoft.com/office/powerpoint/2012/main" userId="S::andrea.skantar@ars.usda.gov::4a3c9eb3-1beb-48ec-8428-ff2d4e863a6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A5C"/>
    <a:srgbClr val="4A148C"/>
    <a:srgbClr val="2632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5266" autoAdjust="0"/>
    <p:restoredTop sz="94660"/>
  </p:normalViewPr>
  <p:slideViewPr>
    <p:cSldViewPr snapToGrid="0">
      <p:cViewPr varScale="1">
        <p:scale>
          <a:sx n="12" d="100"/>
          <a:sy n="12" d="100"/>
        </p:scale>
        <p:origin x="2580"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00300" y="6434881"/>
            <a:ext cx="27203400" cy="13688907"/>
          </a:xfrm>
        </p:spPr>
        <p:txBody>
          <a:bodyPr anchor="b"/>
          <a:lstStyle>
            <a:lvl1pPr algn="ctr">
              <a:defRPr sz="21000"/>
            </a:lvl1pPr>
          </a:lstStyle>
          <a:p>
            <a:r>
              <a:rPr lang="en-US"/>
              <a:t>Click to edit Master title style</a:t>
            </a:r>
            <a:endParaRPr lang="en-US" dirty="0"/>
          </a:p>
        </p:txBody>
      </p:sp>
      <p:sp>
        <p:nvSpPr>
          <p:cNvPr id="3" name="Subtitle 2"/>
          <p:cNvSpPr>
            <a:spLocks noGrp="1"/>
          </p:cNvSpPr>
          <p:nvPr>
            <p:ph type="subTitle" idx="1"/>
          </p:nvPr>
        </p:nvSpPr>
        <p:spPr>
          <a:xfrm>
            <a:off x="4000500" y="20651685"/>
            <a:ext cx="24003000" cy="9493035"/>
          </a:xfrm>
        </p:spPr>
        <p:txBody>
          <a:bodyPr/>
          <a:lstStyle>
            <a:lvl1pPr marL="0" indent="0" algn="ctr">
              <a:buNone/>
              <a:defRPr sz="8400"/>
            </a:lvl1pPr>
            <a:lvl2pPr marL="1600200" indent="0" algn="ctr">
              <a:buNone/>
              <a:defRPr sz="7000"/>
            </a:lvl2pPr>
            <a:lvl3pPr marL="3200400" indent="0" algn="ctr">
              <a:buNone/>
              <a:defRPr sz="6300"/>
            </a:lvl3pPr>
            <a:lvl4pPr marL="4800600" indent="0" algn="ctr">
              <a:buNone/>
              <a:defRPr sz="5600"/>
            </a:lvl4pPr>
            <a:lvl5pPr marL="6400800" indent="0" algn="ctr">
              <a:buNone/>
              <a:defRPr sz="5600"/>
            </a:lvl5pPr>
            <a:lvl6pPr marL="8001000" indent="0" algn="ctr">
              <a:buNone/>
              <a:defRPr sz="5600"/>
            </a:lvl6pPr>
            <a:lvl7pPr marL="9601200" indent="0" algn="ctr">
              <a:buNone/>
              <a:defRPr sz="5600"/>
            </a:lvl7pPr>
            <a:lvl8pPr marL="11201400" indent="0" algn="ctr">
              <a:buNone/>
              <a:defRPr sz="5600"/>
            </a:lvl8pPr>
            <a:lvl9pPr marL="12801600" indent="0" algn="ctr">
              <a:buNone/>
              <a:defRPr sz="5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10B498-9D4D-4FAD-891F-E57FF8B5A028}"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513E7-4515-4082-A960-D4704025B30C}" type="slidenum">
              <a:rPr lang="en-US" smtClean="0"/>
              <a:t>‹#›</a:t>
            </a:fld>
            <a:endParaRPr lang="en-US"/>
          </a:p>
        </p:txBody>
      </p:sp>
    </p:spTree>
    <p:extLst>
      <p:ext uri="{BB962C8B-B14F-4D97-AF65-F5344CB8AC3E}">
        <p14:creationId xmlns:p14="http://schemas.microsoft.com/office/powerpoint/2010/main" val="2308088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10B498-9D4D-4FAD-891F-E57FF8B5A028}"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513E7-4515-4082-A960-D4704025B30C}" type="slidenum">
              <a:rPr lang="en-US" smtClean="0"/>
              <a:t>‹#›</a:t>
            </a:fld>
            <a:endParaRPr lang="en-US"/>
          </a:p>
        </p:txBody>
      </p:sp>
    </p:spTree>
    <p:extLst>
      <p:ext uri="{BB962C8B-B14F-4D97-AF65-F5344CB8AC3E}">
        <p14:creationId xmlns:p14="http://schemas.microsoft.com/office/powerpoint/2010/main" val="3236031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2902864" y="2093383"/>
            <a:ext cx="6900863" cy="33321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00277" y="2093383"/>
            <a:ext cx="20302538" cy="33321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10B498-9D4D-4FAD-891F-E57FF8B5A028}"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513E7-4515-4082-A960-D4704025B30C}" type="slidenum">
              <a:rPr lang="en-US" smtClean="0"/>
              <a:t>‹#›</a:t>
            </a:fld>
            <a:endParaRPr lang="en-US"/>
          </a:p>
        </p:txBody>
      </p:sp>
    </p:spTree>
    <p:extLst>
      <p:ext uri="{BB962C8B-B14F-4D97-AF65-F5344CB8AC3E}">
        <p14:creationId xmlns:p14="http://schemas.microsoft.com/office/powerpoint/2010/main" val="3375741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10B498-9D4D-4FAD-891F-E57FF8B5A028}"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513E7-4515-4082-A960-D4704025B30C}" type="slidenum">
              <a:rPr lang="en-US" smtClean="0"/>
              <a:t>‹#›</a:t>
            </a:fld>
            <a:endParaRPr lang="en-US"/>
          </a:p>
        </p:txBody>
      </p:sp>
    </p:spTree>
    <p:extLst>
      <p:ext uri="{BB962C8B-B14F-4D97-AF65-F5344CB8AC3E}">
        <p14:creationId xmlns:p14="http://schemas.microsoft.com/office/powerpoint/2010/main" val="4015831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83608" y="9802507"/>
            <a:ext cx="27603450" cy="16355692"/>
          </a:xfrm>
        </p:spPr>
        <p:txBody>
          <a:bodyPr anchor="b"/>
          <a:lstStyle>
            <a:lvl1pPr>
              <a:defRPr sz="21000"/>
            </a:lvl1pPr>
          </a:lstStyle>
          <a:p>
            <a:r>
              <a:rPr lang="en-US"/>
              <a:t>Click to edit Master title style</a:t>
            </a:r>
            <a:endParaRPr lang="en-US" dirty="0"/>
          </a:p>
        </p:txBody>
      </p:sp>
      <p:sp>
        <p:nvSpPr>
          <p:cNvPr id="3" name="Text Placeholder 2"/>
          <p:cNvSpPr>
            <a:spLocks noGrp="1"/>
          </p:cNvSpPr>
          <p:nvPr>
            <p:ph type="body" idx="1"/>
          </p:nvPr>
        </p:nvSpPr>
        <p:spPr>
          <a:xfrm>
            <a:off x="2183608" y="26312930"/>
            <a:ext cx="27603450" cy="8601072"/>
          </a:xfrm>
        </p:spPr>
        <p:txBody>
          <a:bodyPr/>
          <a:lstStyle>
            <a:lvl1pPr marL="0" indent="0">
              <a:buNone/>
              <a:defRPr sz="8400">
                <a:solidFill>
                  <a:schemeClr val="tx1"/>
                </a:solidFill>
              </a:defRPr>
            </a:lvl1pPr>
            <a:lvl2pPr marL="1600200" indent="0">
              <a:buNone/>
              <a:defRPr sz="7000">
                <a:solidFill>
                  <a:schemeClr val="tx1">
                    <a:tint val="75000"/>
                  </a:schemeClr>
                </a:solidFill>
              </a:defRPr>
            </a:lvl2pPr>
            <a:lvl3pPr marL="3200400" indent="0">
              <a:buNone/>
              <a:defRPr sz="6300">
                <a:solidFill>
                  <a:schemeClr val="tx1">
                    <a:tint val="75000"/>
                  </a:schemeClr>
                </a:solidFill>
              </a:defRPr>
            </a:lvl3pPr>
            <a:lvl4pPr marL="4800600" indent="0">
              <a:buNone/>
              <a:defRPr sz="5600">
                <a:solidFill>
                  <a:schemeClr val="tx1">
                    <a:tint val="75000"/>
                  </a:schemeClr>
                </a:solidFill>
              </a:defRPr>
            </a:lvl4pPr>
            <a:lvl5pPr marL="6400800" indent="0">
              <a:buNone/>
              <a:defRPr sz="5600">
                <a:solidFill>
                  <a:schemeClr val="tx1">
                    <a:tint val="75000"/>
                  </a:schemeClr>
                </a:solidFill>
              </a:defRPr>
            </a:lvl5pPr>
            <a:lvl6pPr marL="8001000" indent="0">
              <a:buNone/>
              <a:defRPr sz="5600">
                <a:solidFill>
                  <a:schemeClr val="tx1">
                    <a:tint val="75000"/>
                  </a:schemeClr>
                </a:solidFill>
              </a:defRPr>
            </a:lvl6pPr>
            <a:lvl7pPr marL="9601200" indent="0">
              <a:buNone/>
              <a:defRPr sz="5600">
                <a:solidFill>
                  <a:schemeClr val="tx1">
                    <a:tint val="75000"/>
                  </a:schemeClr>
                </a:solidFill>
              </a:defRPr>
            </a:lvl7pPr>
            <a:lvl8pPr marL="11201400" indent="0">
              <a:buNone/>
              <a:defRPr sz="5600">
                <a:solidFill>
                  <a:schemeClr val="tx1">
                    <a:tint val="75000"/>
                  </a:schemeClr>
                </a:solidFill>
              </a:defRPr>
            </a:lvl8pPr>
            <a:lvl9pPr marL="12801600" indent="0">
              <a:buNone/>
              <a:defRPr sz="5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10B498-9D4D-4FAD-891F-E57FF8B5A028}" type="datetimeFigureOut">
              <a:rPr lang="en-US" smtClean="0"/>
              <a:t>12/7/2020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513E7-4515-4082-A960-D4704025B30C}" type="slidenum">
              <a:rPr lang="en-US" smtClean="0"/>
              <a:t>‹#›</a:t>
            </a:fld>
            <a:endParaRPr lang="en-US"/>
          </a:p>
        </p:txBody>
      </p:sp>
    </p:spTree>
    <p:extLst>
      <p:ext uri="{BB962C8B-B14F-4D97-AF65-F5344CB8AC3E}">
        <p14:creationId xmlns:p14="http://schemas.microsoft.com/office/powerpoint/2010/main" val="3841870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00275" y="10466917"/>
            <a:ext cx="13601700" cy="249476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202025" y="10466917"/>
            <a:ext cx="13601700" cy="249476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10B498-9D4D-4FAD-891F-E57FF8B5A028}" type="datetimeFigureOut">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513E7-4515-4082-A960-D4704025B30C}" type="slidenum">
              <a:rPr lang="en-US" smtClean="0"/>
              <a:t>‹#›</a:t>
            </a:fld>
            <a:endParaRPr lang="en-US"/>
          </a:p>
        </p:txBody>
      </p:sp>
    </p:spTree>
    <p:extLst>
      <p:ext uri="{BB962C8B-B14F-4D97-AF65-F5344CB8AC3E}">
        <p14:creationId xmlns:p14="http://schemas.microsoft.com/office/powerpoint/2010/main" val="610734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04443" y="2093392"/>
            <a:ext cx="27603450" cy="7599895"/>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04447" y="9638668"/>
            <a:ext cx="13539190" cy="4723762"/>
          </a:xfrm>
        </p:spPr>
        <p:txBody>
          <a:bodyPr anchor="b"/>
          <a:lstStyle>
            <a:lvl1pPr marL="0" indent="0">
              <a:buNone/>
              <a:defRPr sz="8400" b="1"/>
            </a:lvl1pPr>
            <a:lvl2pPr marL="1600200" indent="0">
              <a:buNone/>
              <a:defRPr sz="7000" b="1"/>
            </a:lvl2pPr>
            <a:lvl3pPr marL="3200400" indent="0">
              <a:buNone/>
              <a:defRPr sz="6300" b="1"/>
            </a:lvl3pPr>
            <a:lvl4pPr marL="4800600" indent="0">
              <a:buNone/>
              <a:defRPr sz="5600" b="1"/>
            </a:lvl4pPr>
            <a:lvl5pPr marL="6400800" indent="0">
              <a:buNone/>
              <a:defRPr sz="5600" b="1"/>
            </a:lvl5pPr>
            <a:lvl6pPr marL="8001000" indent="0">
              <a:buNone/>
              <a:defRPr sz="5600" b="1"/>
            </a:lvl6pPr>
            <a:lvl7pPr marL="9601200" indent="0">
              <a:buNone/>
              <a:defRPr sz="5600" b="1"/>
            </a:lvl7pPr>
            <a:lvl8pPr marL="11201400" indent="0">
              <a:buNone/>
              <a:defRPr sz="5600" b="1"/>
            </a:lvl8pPr>
            <a:lvl9pPr marL="12801600" indent="0">
              <a:buNone/>
              <a:defRPr sz="5600" b="1"/>
            </a:lvl9pPr>
          </a:lstStyle>
          <a:p>
            <a:pPr lvl="0"/>
            <a:r>
              <a:rPr lang="en-US"/>
              <a:t>Click to edit Master text styles</a:t>
            </a:r>
          </a:p>
        </p:txBody>
      </p:sp>
      <p:sp>
        <p:nvSpPr>
          <p:cNvPr id="4" name="Content Placeholder 3"/>
          <p:cNvSpPr>
            <a:spLocks noGrp="1"/>
          </p:cNvSpPr>
          <p:nvPr>
            <p:ph sz="half" idx="2"/>
          </p:nvPr>
        </p:nvSpPr>
        <p:spPr>
          <a:xfrm>
            <a:off x="2204447" y="14362430"/>
            <a:ext cx="13539190" cy="21124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202027" y="9638668"/>
            <a:ext cx="13605869" cy="4723762"/>
          </a:xfrm>
        </p:spPr>
        <p:txBody>
          <a:bodyPr anchor="b"/>
          <a:lstStyle>
            <a:lvl1pPr marL="0" indent="0">
              <a:buNone/>
              <a:defRPr sz="8400" b="1"/>
            </a:lvl1pPr>
            <a:lvl2pPr marL="1600200" indent="0">
              <a:buNone/>
              <a:defRPr sz="7000" b="1"/>
            </a:lvl2pPr>
            <a:lvl3pPr marL="3200400" indent="0">
              <a:buNone/>
              <a:defRPr sz="6300" b="1"/>
            </a:lvl3pPr>
            <a:lvl4pPr marL="4800600" indent="0">
              <a:buNone/>
              <a:defRPr sz="5600" b="1"/>
            </a:lvl4pPr>
            <a:lvl5pPr marL="6400800" indent="0">
              <a:buNone/>
              <a:defRPr sz="5600" b="1"/>
            </a:lvl5pPr>
            <a:lvl6pPr marL="8001000" indent="0">
              <a:buNone/>
              <a:defRPr sz="5600" b="1"/>
            </a:lvl6pPr>
            <a:lvl7pPr marL="9601200" indent="0">
              <a:buNone/>
              <a:defRPr sz="5600" b="1"/>
            </a:lvl7pPr>
            <a:lvl8pPr marL="11201400" indent="0">
              <a:buNone/>
              <a:defRPr sz="5600" b="1"/>
            </a:lvl8pPr>
            <a:lvl9pPr marL="12801600" indent="0">
              <a:buNone/>
              <a:defRPr sz="5600" b="1"/>
            </a:lvl9pPr>
          </a:lstStyle>
          <a:p>
            <a:pPr lvl="0"/>
            <a:r>
              <a:rPr lang="en-US"/>
              <a:t>Click to edit Master text styles</a:t>
            </a:r>
          </a:p>
        </p:txBody>
      </p:sp>
      <p:sp>
        <p:nvSpPr>
          <p:cNvPr id="6" name="Content Placeholder 5"/>
          <p:cNvSpPr>
            <a:spLocks noGrp="1"/>
          </p:cNvSpPr>
          <p:nvPr>
            <p:ph sz="quarter" idx="4"/>
          </p:nvPr>
        </p:nvSpPr>
        <p:spPr>
          <a:xfrm>
            <a:off x="16202027" y="14362430"/>
            <a:ext cx="13605869" cy="21124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10B498-9D4D-4FAD-891F-E57FF8B5A028}" type="datetimeFigureOut">
              <a:rPr lang="en-US" smtClean="0"/>
              <a:t>12/7/2020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B513E7-4515-4082-A960-D4704025B30C}" type="slidenum">
              <a:rPr lang="en-US" smtClean="0"/>
              <a:t>‹#›</a:t>
            </a:fld>
            <a:endParaRPr lang="en-US"/>
          </a:p>
        </p:txBody>
      </p:sp>
    </p:spTree>
    <p:extLst>
      <p:ext uri="{BB962C8B-B14F-4D97-AF65-F5344CB8AC3E}">
        <p14:creationId xmlns:p14="http://schemas.microsoft.com/office/powerpoint/2010/main" val="1225419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10B498-9D4D-4FAD-891F-E57FF8B5A028}" type="datetimeFigureOut">
              <a:rPr lang="en-US" smtClean="0"/>
              <a:t>12/7/2020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B513E7-4515-4082-A960-D4704025B30C}" type="slidenum">
              <a:rPr lang="en-US" smtClean="0"/>
              <a:t>‹#›</a:t>
            </a:fld>
            <a:endParaRPr lang="en-US"/>
          </a:p>
        </p:txBody>
      </p:sp>
    </p:spTree>
    <p:extLst>
      <p:ext uri="{BB962C8B-B14F-4D97-AF65-F5344CB8AC3E}">
        <p14:creationId xmlns:p14="http://schemas.microsoft.com/office/powerpoint/2010/main" val="3100204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10B498-9D4D-4FAD-891F-E57FF8B5A028}" type="datetimeFigureOut">
              <a:rPr lang="en-US" smtClean="0"/>
              <a:t>12/7/2020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B513E7-4515-4082-A960-D4704025B30C}" type="slidenum">
              <a:rPr lang="en-US" smtClean="0"/>
              <a:t>‹#›</a:t>
            </a:fld>
            <a:endParaRPr lang="en-US"/>
          </a:p>
        </p:txBody>
      </p:sp>
    </p:spTree>
    <p:extLst>
      <p:ext uri="{BB962C8B-B14F-4D97-AF65-F5344CB8AC3E}">
        <p14:creationId xmlns:p14="http://schemas.microsoft.com/office/powerpoint/2010/main" val="2714624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04444" y="2621280"/>
            <a:ext cx="10322123" cy="9174480"/>
          </a:xfrm>
        </p:spPr>
        <p:txBody>
          <a:bodyPr anchor="b"/>
          <a:lstStyle>
            <a:lvl1pPr>
              <a:defRPr sz="11200"/>
            </a:lvl1pPr>
          </a:lstStyle>
          <a:p>
            <a:r>
              <a:rPr lang="en-US"/>
              <a:t>Click to edit Master title style</a:t>
            </a:r>
            <a:endParaRPr lang="en-US" dirty="0"/>
          </a:p>
        </p:txBody>
      </p:sp>
      <p:sp>
        <p:nvSpPr>
          <p:cNvPr id="3" name="Content Placeholder 2"/>
          <p:cNvSpPr>
            <a:spLocks noGrp="1"/>
          </p:cNvSpPr>
          <p:nvPr>
            <p:ph idx="1"/>
          </p:nvPr>
        </p:nvSpPr>
        <p:spPr>
          <a:xfrm>
            <a:off x="13605869" y="5661245"/>
            <a:ext cx="16202025" cy="27942117"/>
          </a:xfrm>
        </p:spPr>
        <p:txBody>
          <a:bodyPr/>
          <a:lstStyle>
            <a:lvl1pPr>
              <a:defRPr sz="11200"/>
            </a:lvl1pPr>
            <a:lvl2pPr>
              <a:defRPr sz="9800"/>
            </a:lvl2pPr>
            <a:lvl3pPr>
              <a:defRPr sz="8400"/>
            </a:lvl3pPr>
            <a:lvl4pPr>
              <a:defRPr sz="7000"/>
            </a:lvl4pPr>
            <a:lvl5pPr>
              <a:defRPr sz="7000"/>
            </a:lvl5pPr>
            <a:lvl6pPr>
              <a:defRPr sz="7000"/>
            </a:lvl6pPr>
            <a:lvl7pPr>
              <a:defRPr sz="7000"/>
            </a:lvl7pPr>
            <a:lvl8pPr>
              <a:defRPr sz="7000"/>
            </a:lvl8pPr>
            <a:lvl9pPr>
              <a:defRPr sz="7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04444" y="11795760"/>
            <a:ext cx="10322123" cy="21853105"/>
          </a:xfrm>
        </p:spPr>
        <p:txBody>
          <a:bodyPr/>
          <a:lstStyle>
            <a:lvl1pPr marL="0" indent="0">
              <a:buNone/>
              <a:defRPr sz="5600"/>
            </a:lvl1pPr>
            <a:lvl2pPr marL="1600200" indent="0">
              <a:buNone/>
              <a:defRPr sz="4900"/>
            </a:lvl2pPr>
            <a:lvl3pPr marL="3200400" indent="0">
              <a:buNone/>
              <a:defRPr sz="4200"/>
            </a:lvl3pPr>
            <a:lvl4pPr marL="4800600" indent="0">
              <a:buNone/>
              <a:defRPr sz="3500"/>
            </a:lvl4pPr>
            <a:lvl5pPr marL="6400800" indent="0">
              <a:buNone/>
              <a:defRPr sz="3500"/>
            </a:lvl5pPr>
            <a:lvl6pPr marL="8001000" indent="0">
              <a:buNone/>
              <a:defRPr sz="3500"/>
            </a:lvl6pPr>
            <a:lvl7pPr marL="9601200" indent="0">
              <a:buNone/>
              <a:defRPr sz="3500"/>
            </a:lvl7pPr>
            <a:lvl8pPr marL="11201400" indent="0">
              <a:buNone/>
              <a:defRPr sz="3500"/>
            </a:lvl8pPr>
            <a:lvl9pPr marL="12801600" indent="0">
              <a:buNone/>
              <a:defRPr sz="3500"/>
            </a:lvl9pPr>
          </a:lstStyle>
          <a:p>
            <a:pPr lvl="0"/>
            <a:r>
              <a:rPr lang="en-US"/>
              <a:t>Click to edit Master text styles</a:t>
            </a:r>
          </a:p>
        </p:txBody>
      </p:sp>
      <p:sp>
        <p:nvSpPr>
          <p:cNvPr id="5" name="Date Placeholder 4"/>
          <p:cNvSpPr>
            <a:spLocks noGrp="1"/>
          </p:cNvSpPr>
          <p:nvPr>
            <p:ph type="dt" sz="half" idx="10"/>
          </p:nvPr>
        </p:nvSpPr>
        <p:spPr/>
        <p:txBody>
          <a:bodyPr/>
          <a:lstStyle/>
          <a:p>
            <a:fld id="{3510B498-9D4D-4FAD-891F-E57FF8B5A028}" type="datetimeFigureOut">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513E7-4515-4082-A960-D4704025B30C}" type="slidenum">
              <a:rPr lang="en-US" smtClean="0"/>
              <a:t>‹#›</a:t>
            </a:fld>
            <a:endParaRPr lang="en-US"/>
          </a:p>
        </p:txBody>
      </p:sp>
    </p:spTree>
    <p:extLst>
      <p:ext uri="{BB962C8B-B14F-4D97-AF65-F5344CB8AC3E}">
        <p14:creationId xmlns:p14="http://schemas.microsoft.com/office/powerpoint/2010/main" val="1608433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04444" y="2621280"/>
            <a:ext cx="10322123" cy="9174480"/>
          </a:xfrm>
        </p:spPr>
        <p:txBody>
          <a:bodyPr anchor="b"/>
          <a:lstStyle>
            <a:lvl1pPr>
              <a:defRPr sz="11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605869" y="5661245"/>
            <a:ext cx="16202025" cy="27942117"/>
          </a:xfrm>
        </p:spPr>
        <p:txBody>
          <a:bodyPr anchor="t"/>
          <a:lstStyle>
            <a:lvl1pPr marL="0" indent="0">
              <a:buNone/>
              <a:defRPr sz="11200"/>
            </a:lvl1pPr>
            <a:lvl2pPr marL="1600200" indent="0">
              <a:buNone/>
              <a:defRPr sz="9800"/>
            </a:lvl2pPr>
            <a:lvl3pPr marL="3200400" indent="0">
              <a:buNone/>
              <a:defRPr sz="8400"/>
            </a:lvl3pPr>
            <a:lvl4pPr marL="4800600" indent="0">
              <a:buNone/>
              <a:defRPr sz="7000"/>
            </a:lvl4pPr>
            <a:lvl5pPr marL="6400800" indent="0">
              <a:buNone/>
              <a:defRPr sz="7000"/>
            </a:lvl5pPr>
            <a:lvl6pPr marL="8001000" indent="0">
              <a:buNone/>
              <a:defRPr sz="7000"/>
            </a:lvl6pPr>
            <a:lvl7pPr marL="9601200" indent="0">
              <a:buNone/>
              <a:defRPr sz="7000"/>
            </a:lvl7pPr>
            <a:lvl8pPr marL="11201400" indent="0">
              <a:buNone/>
              <a:defRPr sz="7000"/>
            </a:lvl8pPr>
            <a:lvl9pPr marL="12801600" indent="0">
              <a:buNone/>
              <a:defRPr sz="7000"/>
            </a:lvl9pPr>
          </a:lstStyle>
          <a:p>
            <a:r>
              <a:rPr lang="en-US"/>
              <a:t>Click icon to add picture</a:t>
            </a:r>
            <a:endParaRPr lang="en-US" dirty="0"/>
          </a:p>
        </p:txBody>
      </p:sp>
      <p:sp>
        <p:nvSpPr>
          <p:cNvPr id="4" name="Text Placeholder 3"/>
          <p:cNvSpPr>
            <a:spLocks noGrp="1"/>
          </p:cNvSpPr>
          <p:nvPr>
            <p:ph type="body" sz="half" idx="2"/>
          </p:nvPr>
        </p:nvSpPr>
        <p:spPr>
          <a:xfrm>
            <a:off x="2204444" y="11795760"/>
            <a:ext cx="10322123" cy="21853105"/>
          </a:xfrm>
        </p:spPr>
        <p:txBody>
          <a:bodyPr/>
          <a:lstStyle>
            <a:lvl1pPr marL="0" indent="0">
              <a:buNone/>
              <a:defRPr sz="5600"/>
            </a:lvl1pPr>
            <a:lvl2pPr marL="1600200" indent="0">
              <a:buNone/>
              <a:defRPr sz="4900"/>
            </a:lvl2pPr>
            <a:lvl3pPr marL="3200400" indent="0">
              <a:buNone/>
              <a:defRPr sz="4200"/>
            </a:lvl3pPr>
            <a:lvl4pPr marL="4800600" indent="0">
              <a:buNone/>
              <a:defRPr sz="3500"/>
            </a:lvl4pPr>
            <a:lvl5pPr marL="6400800" indent="0">
              <a:buNone/>
              <a:defRPr sz="3500"/>
            </a:lvl5pPr>
            <a:lvl6pPr marL="8001000" indent="0">
              <a:buNone/>
              <a:defRPr sz="3500"/>
            </a:lvl6pPr>
            <a:lvl7pPr marL="9601200" indent="0">
              <a:buNone/>
              <a:defRPr sz="3500"/>
            </a:lvl7pPr>
            <a:lvl8pPr marL="11201400" indent="0">
              <a:buNone/>
              <a:defRPr sz="3500"/>
            </a:lvl8pPr>
            <a:lvl9pPr marL="12801600" indent="0">
              <a:buNone/>
              <a:defRPr sz="3500"/>
            </a:lvl9pPr>
          </a:lstStyle>
          <a:p>
            <a:pPr lvl="0"/>
            <a:r>
              <a:rPr lang="en-US"/>
              <a:t>Click to edit Master text styles</a:t>
            </a:r>
          </a:p>
        </p:txBody>
      </p:sp>
      <p:sp>
        <p:nvSpPr>
          <p:cNvPr id="5" name="Date Placeholder 4"/>
          <p:cNvSpPr>
            <a:spLocks noGrp="1"/>
          </p:cNvSpPr>
          <p:nvPr>
            <p:ph type="dt" sz="half" idx="10"/>
          </p:nvPr>
        </p:nvSpPr>
        <p:spPr/>
        <p:txBody>
          <a:bodyPr/>
          <a:lstStyle/>
          <a:p>
            <a:fld id="{3510B498-9D4D-4FAD-891F-E57FF8B5A028}" type="datetimeFigureOut">
              <a:rPr lang="en-US" smtClean="0"/>
              <a:t>12/7/2020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513E7-4515-4082-A960-D4704025B30C}" type="slidenum">
              <a:rPr lang="en-US" smtClean="0"/>
              <a:t>‹#›</a:t>
            </a:fld>
            <a:endParaRPr lang="en-US"/>
          </a:p>
        </p:txBody>
      </p:sp>
    </p:spTree>
    <p:extLst>
      <p:ext uri="{BB962C8B-B14F-4D97-AF65-F5344CB8AC3E}">
        <p14:creationId xmlns:p14="http://schemas.microsoft.com/office/powerpoint/2010/main" val="847145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00275" y="2093392"/>
            <a:ext cx="27603450" cy="759989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00275" y="10466917"/>
            <a:ext cx="27603450" cy="249476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00275" y="36443082"/>
            <a:ext cx="7200900" cy="2093383"/>
          </a:xfrm>
          <a:prstGeom prst="rect">
            <a:avLst/>
          </a:prstGeom>
        </p:spPr>
        <p:txBody>
          <a:bodyPr vert="horz" lIns="91440" tIns="45720" rIns="91440" bIns="45720" rtlCol="0" anchor="ctr"/>
          <a:lstStyle>
            <a:lvl1pPr algn="l">
              <a:defRPr sz="4200">
                <a:solidFill>
                  <a:schemeClr val="tx1">
                    <a:tint val="75000"/>
                  </a:schemeClr>
                </a:solidFill>
              </a:defRPr>
            </a:lvl1pPr>
          </a:lstStyle>
          <a:p>
            <a:fld id="{3510B498-9D4D-4FAD-891F-E57FF8B5A028}" type="datetimeFigureOut">
              <a:rPr lang="en-US" smtClean="0"/>
              <a:t>12/7/2020</a:t>
            </a:fld>
            <a:endParaRPr lang="en-US"/>
          </a:p>
        </p:txBody>
      </p:sp>
      <p:sp>
        <p:nvSpPr>
          <p:cNvPr id="5" name="Footer Placeholder 4"/>
          <p:cNvSpPr>
            <a:spLocks noGrp="1"/>
          </p:cNvSpPr>
          <p:nvPr>
            <p:ph type="ftr" sz="quarter" idx="3"/>
          </p:nvPr>
        </p:nvSpPr>
        <p:spPr>
          <a:xfrm>
            <a:off x="10601325" y="36443082"/>
            <a:ext cx="10801350" cy="2093383"/>
          </a:xfrm>
          <a:prstGeom prst="rect">
            <a:avLst/>
          </a:prstGeom>
        </p:spPr>
        <p:txBody>
          <a:bodyPr vert="horz" lIns="91440" tIns="45720" rIns="91440" bIns="45720" rtlCol="0" anchor="ctr"/>
          <a:lstStyle>
            <a:lvl1pPr algn="ctr">
              <a:defRPr sz="4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2602825" y="36443082"/>
            <a:ext cx="7200900" cy="2093383"/>
          </a:xfrm>
          <a:prstGeom prst="rect">
            <a:avLst/>
          </a:prstGeom>
        </p:spPr>
        <p:txBody>
          <a:bodyPr vert="horz" lIns="91440" tIns="45720" rIns="91440" bIns="45720" rtlCol="0" anchor="ctr"/>
          <a:lstStyle>
            <a:lvl1pPr algn="r">
              <a:defRPr sz="4200">
                <a:solidFill>
                  <a:schemeClr val="tx1">
                    <a:tint val="75000"/>
                  </a:schemeClr>
                </a:solidFill>
              </a:defRPr>
            </a:lvl1pPr>
          </a:lstStyle>
          <a:p>
            <a:fld id="{87B513E7-4515-4082-A960-D4704025B30C}" type="slidenum">
              <a:rPr lang="en-US" smtClean="0"/>
              <a:t>‹#›</a:t>
            </a:fld>
            <a:endParaRPr lang="en-US"/>
          </a:p>
        </p:txBody>
      </p:sp>
    </p:spTree>
    <p:extLst>
      <p:ext uri="{BB962C8B-B14F-4D97-AF65-F5344CB8AC3E}">
        <p14:creationId xmlns:p14="http://schemas.microsoft.com/office/powerpoint/2010/main" val="41396303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200400" rtl="0" eaLnBrk="1" latinLnBrk="0" hangingPunct="1">
        <a:lnSpc>
          <a:spcPct val="90000"/>
        </a:lnSpc>
        <a:spcBef>
          <a:spcPct val="0"/>
        </a:spcBef>
        <a:buNone/>
        <a:defRPr sz="15400" kern="1200">
          <a:solidFill>
            <a:schemeClr val="tx1"/>
          </a:solidFill>
          <a:latin typeface="+mj-lt"/>
          <a:ea typeface="+mj-ea"/>
          <a:cs typeface="+mj-cs"/>
        </a:defRPr>
      </a:lvl1pPr>
    </p:titleStyle>
    <p:bodyStyle>
      <a:lvl1pPr marL="800100" indent="-800100" algn="l" defTabSz="3200400" rtl="0" eaLnBrk="1" latinLnBrk="0" hangingPunct="1">
        <a:lnSpc>
          <a:spcPct val="90000"/>
        </a:lnSpc>
        <a:spcBef>
          <a:spcPts val="3500"/>
        </a:spcBef>
        <a:buFont typeface="Arial" panose="020B0604020202020204" pitchFamily="34" charset="0"/>
        <a:buChar char="•"/>
        <a:defRPr sz="9800" kern="1200">
          <a:solidFill>
            <a:schemeClr val="tx1"/>
          </a:solidFill>
          <a:latin typeface="+mn-lt"/>
          <a:ea typeface="+mn-ea"/>
          <a:cs typeface="+mn-cs"/>
        </a:defRPr>
      </a:lvl1pPr>
      <a:lvl2pPr marL="2400300" indent="-800100" algn="l" defTabSz="3200400" rtl="0" eaLnBrk="1" latinLnBrk="0" hangingPunct="1">
        <a:lnSpc>
          <a:spcPct val="90000"/>
        </a:lnSpc>
        <a:spcBef>
          <a:spcPts val="1750"/>
        </a:spcBef>
        <a:buFont typeface="Arial" panose="020B0604020202020204" pitchFamily="34" charset="0"/>
        <a:buChar char="•"/>
        <a:defRPr sz="8400" kern="1200">
          <a:solidFill>
            <a:schemeClr val="tx1"/>
          </a:solidFill>
          <a:latin typeface="+mn-lt"/>
          <a:ea typeface="+mn-ea"/>
          <a:cs typeface="+mn-cs"/>
        </a:defRPr>
      </a:lvl2pPr>
      <a:lvl3pPr marL="4000500" indent="-800100" algn="l" defTabSz="3200400" rtl="0" eaLnBrk="1" latinLnBrk="0" hangingPunct="1">
        <a:lnSpc>
          <a:spcPct val="90000"/>
        </a:lnSpc>
        <a:spcBef>
          <a:spcPts val="1750"/>
        </a:spcBef>
        <a:buFont typeface="Arial" panose="020B0604020202020204" pitchFamily="34" charset="0"/>
        <a:buChar char="•"/>
        <a:defRPr sz="7000" kern="1200">
          <a:solidFill>
            <a:schemeClr val="tx1"/>
          </a:solidFill>
          <a:latin typeface="+mn-lt"/>
          <a:ea typeface="+mn-ea"/>
          <a:cs typeface="+mn-cs"/>
        </a:defRPr>
      </a:lvl3pPr>
      <a:lvl4pPr marL="5600700" indent="-800100" algn="l" defTabSz="3200400" rtl="0" eaLnBrk="1" latinLnBrk="0" hangingPunct="1">
        <a:lnSpc>
          <a:spcPct val="90000"/>
        </a:lnSpc>
        <a:spcBef>
          <a:spcPts val="1750"/>
        </a:spcBef>
        <a:buFont typeface="Arial" panose="020B0604020202020204" pitchFamily="34" charset="0"/>
        <a:buChar char="•"/>
        <a:defRPr sz="6300" kern="1200">
          <a:solidFill>
            <a:schemeClr val="tx1"/>
          </a:solidFill>
          <a:latin typeface="+mn-lt"/>
          <a:ea typeface="+mn-ea"/>
          <a:cs typeface="+mn-cs"/>
        </a:defRPr>
      </a:lvl4pPr>
      <a:lvl5pPr marL="7200900" indent="-800100" algn="l" defTabSz="3200400" rtl="0" eaLnBrk="1" latinLnBrk="0" hangingPunct="1">
        <a:lnSpc>
          <a:spcPct val="90000"/>
        </a:lnSpc>
        <a:spcBef>
          <a:spcPts val="1750"/>
        </a:spcBef>
        <a:buFont typeface="Arial" panose="020B0604020202020204" pitchFamily="34" charset="0"/>
        <a:buChar char="•"/>
        <a:defRPr sz="6300" kern="1200">
          <a:solidFill>
            <a:schemeClr val="tx1"/>
          </a:solidFill>
          <a:latin typeface="+mn-lt"/>
          <a:ea typeface="+mn-ea"/>
          <a:cs typeface="+mn-cs"/>
        </a:defRPr>
      </a:lvl5pPr>
      <a:lvl6pPr marL="8801100" indent="-800100" algn="l" defTabSz="3200400" rtl="0" eaLnBrk="1" latinLnBrk="0" hangingPunct="1">
        <a:lnSpc>
          <a:spcPct val="90000"/>
        </a:lnSpc>
        <a:spcBef>
          <a:spcPts val="1750"/>
        </a:spcBef>
        <a:buFont typeface="Arial" panose="020B0604020202020204" pitchFamily="34" charset="0"/>
        <a:buChar char="•"/>
        <a:defRPr sz="6300" kern="1200">
          <a:solidFill>
            <a:schemeClr val="tx1"/>
          </a:solidFill>
          <a:latin typeface="+mn-lt"/>
          <a:ea typeface="+mn-ea"/>
          <a:cs typeface="+mn-cs"/>
        </a:defRPr>
      </a:lvl6pPr>
      <a:lvl7pPr marL="10401300" indent="-800100" algn="l" defTabSz="3200400" rtl="0" eaLnBrk="1" latinLnBrk="0" hangingPunct="1">
        <a:lnSpc>
          <a:spcPct val="90000"/>
        </a:lnSpc>
        <a:spcBef>
          <a:spcPts val="1750"/>
        </a:spcBef>
        <a:buFont typeface="Arial" panose="020B0604020202020204" pitchFamily="34" charset="0"/>
        <a:buChar char="•"/>
        <a:defRPr sz="6300" kern="1200">
          <a:solidFill>
            <a:schemeClr val="tx1"/>
          </a:solidFill>
          <a:latin typeface="+mn-lt"/>
          <a:ea typeface="+mn-ea"/>
          <a:cs typeface="+mn-cs"/>
        </a:defRPr>
      </a:lvl7pPr>
      <a:lvl8pPr marL="12001500" indent="-800100" algn="l" defTabSz="3200400" rtl="0" eaLnBrk="1" latinLnBrk="0" hangingPunct="1">
        <a:lnSpc>
          <a:spcPct val="90000"/>
        </a:lnSpc>
        <a:spcBef>
          <a:spcPts val="1750"/>
        </a:spcBef>
        <a:buFont typeface="Arial" panose="020B0604020202020204" pitchFamily="34" charset="0"/>
        <a:buChar char="•"/>
        <a:defRPr sz="6300" kern="1200">
          <a:solidFill>
            <a:schemeClr val="tx1"/>
          </a:solidFill>
          <a:latin typeface="+mn-lt"/>
          <a:ea typeface="+mn-ea"/>
          <a:cs typeface="+mn-cs"/>
        </a:defRPr>
      </a:lvl8pPr>
      <a:lvl9pPr marL="13601700" indent="-800100" algn="l" defTabSz="3200400" rtl="0" eaLnBrk="1" latinLnBrk="0" hangingPunct="1">
        <a:lnSpc>
          <a:spcPct val="90000"/>
        </a:lnSpc>
        <a:spcBef>
          <a:spcPts val="1750"/>
        </a:spcBef>
        <a:buFont typeface="Arial" panose="020B0604020202020204" pitchFamily="34" charset="0"/>
        <a:buChar char="•"/>
        <a:defRPr sz="6300" kern="1200">
          <a:solidFill>
            <a:schemeClr val="tx1"/>
          </a:solidFill>
          <a:latin typeface="+mn-lt"/>
          <a:ea typeface="+mn-ea"/>
          <a:cs typeface="+mn-cs"/>
        </a:defRPr>
      </a:lvl9pPr>
    </p:bodyStyle>
    <p:otherStyle>
      <a:defPPr>
        <a:defRPr lang="en-US"/>
      </a:defPPr>
      <a:lvl1pPr marL="0" algn="l" defTabSz="3200400" rtl="0" eaLnBrk="1" latinLnBrk="0" hangingPunct="1">
        <a:defRPr sz="6300" kern="1200">
          <a:solidFill>
            <a:schemeClr val="tx1"/>
          </a:solidFill>
          <a:latin typeface="+mn-lt"/>
          <a:ea typeface="+mn-ea"/>
          <a:cs typeface="+mn-cs"/>
        </a:defRPr>
      </a:lvl1pPr>
      <a:lvl2pPr marL="1600200" algn="l" defTabSz="3200400" rtl="0" eaLnBrk="1" latinLnBrk="0" hangingPunct="1">
        <a:defRPr sz="6300" kern="1200">
          <a:solidFill>
            <a:schemeClr val="tx1"/>
          </a:solidFill>
          <a:latin typeface="+mn-lt"/>
          <a:ea typeface="+mn-ea"/>
          <a:cs typeface="+mn-cs"/>
        </a:defRPr>
      </a:lvl2pPr>
      <a:lvl3pPr marL="3200400" algn="l" defTabSz="3200400" rtl="0" eaLnBrk="1" latinLnBrk="0" hangingPunct="1">
        <a:defRPr sz="6300" kern="1200">
          <a:solidFill>
            <a:schemeClr val="tx1"/>
          </a:solidFill>
          <a:latin typeface="+mn-lt"/>
          <a:ea typeface="+mn-ea"/>
          <a:cs typeface="+mn-cs"/>
        </a:defRPr>
      </a:lvl3pPr>
      <a:lvl4pPr marL="4800600" algn="l" defTabSz="3200400" rtl="0" eaLnBrk="1" latinLnBrk="0" hangingPunct="1">
        <a:defRPr sz="6300" kern="1200">
          <a:solidFill>
            <a:schemeClr val="tx1"/>
          </a:solidFill>
          <a:latin typeface="+mn-lt"/>
          <a:ea typeface="+mn-ea"/>
          <a:cs typeface="+mn-cs"/>
        </a:defRPr>
      </a:lvl4pPr>
      <a:lvl5pPr marL="6400800" algn="l" defTabSz="3200400" rtl="0" eaLnBrk="1" latinLnBrk="0" hangingPunct="1">
        <a:defRPr sz="6300" kern="1200">
          <a:solidFill>
            <a:schemeClr val="tx1"/>
          </a:solidFill>
          <a:latin typeface="+mn-lt"/>
          <a:ea typeface="+mn-ea"/>
          <a:cs typeface="+mn-cs"/>
        </a:defRPr>
      </a:lvl5pPr>
      <a:lvl6pPr marL="8001000" algn="l" defTabSz="3200400" rtl="0" eaLnBrk="1" latinLnBrk="0" hangingPunct="1">
        <a:defRPr sz="6300" kern="1200">
          <a:solidFill>
            <a:schemeClr val="tx1"/>
          </a:solidFill>
          <a:latin typeface="+mn-lt"/>
          <a:ea typeface="+mn-ea"/>
          <a:cs typeface="+mn-cs"/>
        </a:defRPr>
      </a:lvl6pPr>
      <a:lvl7pPr marL="9601200" algn="l" defTabSz="3200400" rtl="0" eaLnBrk="1" latinLnBrk="0" hangingPunct="1">
        <a:defRPr sz="6300" kern="1200">
          <a:solidFill>
            <a:schemeClr val="tx1"/>
          </a:solidFill>
          <a:latin typeface="+mn-lt"/>
          <a:ea typeface="+mn-ea"/>
          <a:cs typeface="+mn-cs"/>
        </a:defRPr>
      </a:lvl7pPr>
      <a:lvl8pPr marL="11201400" algn="l" defTabSz="3200400" rtl="0" eaLnBrk="1" latinLnBrk="0" hangingPunct="1">
        <a:defRPr sz="6300" kern="1200">
          <a:solidFill>
            <a:schemeClr val="tx1"/>
          </a:solidFill>
          <a:latin typeface="+mn-lt"/>
          <a:ea typeface="+mn-ea"/>
          <a:cs typeface="+mn-cs"/>
        </a:defRPr>
      </a:lvl8pPr>
      <a:lvl9pPr marL="12801600" algn="l" defTabSz="3200400" rtl="0" eaLnBrk="1" latinLnBrk="0" hangingPunct="1">
        <a:defRPr sz="6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 Id="rId9" Type="http://schemas.openxmlformats.org/officeDocument/2006/relationships/image" Target="../media/image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D074D9C-0647-4697-8C43-9C38EB7E0278}"/>
              </a:ext>
            </a:extLst>
          </p:cNvPr>
          <p:cNvSpPr/>
          <p:nvPr/>
        </p:nvSpPr>
        <p:spPr>
          <a:xfrm>
            <a:off x="0" y="38829664"/>
            <a:ext cx="32004000" cy="489536"/>
          </a:xfrm>
          <a:prstGeom prst="rect">
            <a:avLst/>
          </a:prstGeom>
          <a:solidFill>
            <a:srgbClr val="006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98AF760-C359-4592-BF1F-0C7A94DA9F89}"/>
              </a:ext>
            </a:extLst>
          </p:cNvPr>
          <p:cNvSpPr txBox="1"/>
          <p:nvPr/>
        </p:nvSpPr>
        <p:spPr>
          <a:xfrm>
            <a:off x="488109" y="12911160"/>
            <a:ext cx="9079300" cy="29387084"/>
          </a:xfrm>
          <a:prstGeom prst="rect">
            <a:avLst/>
          </a:prstGeom>
          <a:noFill/>
        </p:spPr>
        <p:txBody>
          <a:bodyPr wrap="square" rtlCol="0">
            <a:spAutoFit/>
          </a:bodyPr>
          <a:lstStyle/>
          <a:p>
            <a:pPr algn="just">
              <a:lnSpc>
                <a:spcPct val="120000"/>
              </a:lnSpc>
            </a:pPr>
            <a:r>
              <a:rPr lang="en-US" sz="4000" b="1" dirty="0">
                <a:latin typeface="Calibri" panose="020F0502020204030204" pitchFamily="34" charset="0"/>
                <a:cs typeface="Calibri" panose="020F0502020204030204" pitchFamily="34" charset="0"/>
              </a:rPr>
              <a:t>INTRODUCTION</a:t>
            </a:r>
          </a:p>
          <a:p>
            <a:pPr algn="just"/>
            <a:r>
              <a:rPr lang="en-US" sz="2800" i="1" dirty="0" err="1">
                <a:latin typeface="Calibri" panose="020F0502020204030204" pitchFamily="34" charset="0"/>
                <a:cs typeface="Calibri" panose="020F0502020204030204" pitchFamily="34" charset="0"/>
              </a:rPr>
              <a:t>Cactodera</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milleri</a:t>
            </a:r>
            <a:r>
              <a:rPr lang="en-US" sz="2800" i="1"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was originally described infecting the roots of common </a:t>
            </a:r>
            <a:r>
              <a:rPr lang="en-US" sz="2800" dirty="0" err="1">
                <a:latin typeface="Calibri" panose="020F0502020204030204" pitchFamily="34" charset="0"/>
                <a:cs typeface="Calibri" panose="020F0502020204030204" pitchFamily="34" charset="0"/>
              </a:rPr>
              <a:t>lambsquarter</a:t>
            </a:r>
            <a:r>
              <a:rPr lang="en-US" sz="2800" dirty="0">
                <a:latin typeface="Calibri" panose="020F0502020204030204" pitchFamily="34" charset="0"/>
                <a:cs typeface="Calibri" panose="020F0502020204030204" pitchFamily="34" charset="0"/>
              </a:rPr>
              <a:t> (</a:t>
            </a:r>
            <a:r>
              <a:rPr lang="en-US" sz="2800" i="1" dirty="0">
                <a:latin typeface="Calibri" panose="020F0502020204030204" pitchFamily="34" charset="0"/>
                <a:cs typeface="Calibri" panose="020F0502020204030204" pitchFamily="34" charset="0"/>
              </a:rPr>
              <a:t>Chenopodium album</a:t>
            </a:r>
            <a:r>
              <a:rPr lang="en-US" sz="2800" dirty="0">
                <a:latin typeface="Calibri" panose="020F0502020204030204" pitchFamily="34" charset="0"/>
                <a:cs typeface="Calibri" panose="020F0502020204030204" pitchFamily="34" charset="0"/>
              </a:rPr>
              <a:t>) in Michigan. Chenopodium quinoa is a known host for </a:t>
            </a:r>
            <a:r>
              <a:rPr lang="en-US" sz="2800" i="1" dirty="0">
                <a:latin typeface="Calibri" panose="020F0502020204030204" pitchFamily="34" charset="0"/>
                <a:cs typeface="Calibri" panose="020F0502020204030204" pitchFamily="34" charset="0"/>
              </a:rPr>
              <a:t>C. </a:t>
            </a:r>
            <a:r>
              <a:rPr lang="en-US" sz="2800" i="1" dirty="0" err="1">
                <a:latin typeface="Calibri" panose="020F0502020204030204" pitchFamily="34" charset="0"/>
                <a:cs typeface="Calibri" panose="020F0502020204030204" pitchFamily="34" charset="0"/>
              </a:rPr>
              <a:t>milleri</a:t>
            </a:r>
            <a:r>
              <a:rPr lang="en-US" sz="2800" i="1"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since 1990 when Graney and Bird included it in the host range study of this species. In 2019, </a:t>
            </a:r>
            <a:r>
              <a:rPr lang="en-US" sz="2800" i="1" dirty="0">
                <a:latin typeface="Calibri" panose="020F0502020204030204" pitchFamily="34" charset="0"/>
                <a:cs typeface="Calibri" panose="020F0502020204030204" pitchFamily="34" charset="0"/>
              </a:rPr>
              <a:t>C. </a:t>
            </a:r>
            <a:r>
              <a:rPr lang="en-US" sz="2800" i="1" dirty="0" err="1">
                <a:latin typeface="Calibri" panose="020F0502020204030204" pitchFamily="34" charset="0"/>
                <a:cs typeface="Calibri" panose="020F0502020204030204" pitchFamily="34" charset="0"/>
              </a:rPr>
              <a:t>milleri</a:t>
            </a:r>
            <a:r>
              <a:rPr lang="en-US" sz="2800" i="1"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cysts were recovered from soil samples collected from a </a:t>
            </a:r>
            <a:r>
              <a:rPr lang="en-US" sz="2800" i="1" dirty="0">
                <a:latin typeface="Calibri" panose="020F0502020204030204" pitchFamily="34" charset="0"/>
                <a:cs typeface="Calibri" panose="020F0502020204030204" pitchFamily="34" charset="0"/>
              </a:rPr>
              <a:t>Chenopodium quinoa </a:t>
            </a:r>
            <a:r>
              <a:rPr lang="en-US" sz="2800" dirty="0">
                <a:latin typeface="Calibri" panose="020F0502020204030204" pitchFamily="34" charset="0"/>
                <a:cs typeface="Calibri" panose="020F0502020204030204" pitchFamily="34" charset="0"/>
              </a:rPr>
              <a:t>field, located in </a:t>
            </a:r>
            <a:r>
              <a:rPr lang="en-US" sz="2800" dirty="0" err="1">
                <a:latin typeface="Calibri" panose="020F0502020204030204" pitchFamily="34" charset="0"/>
                <a:cs typeface="Calibri" panose="020F0502020204030204" pitchFamily="34" charset="0"/>
              </a:rPr>
              <a:t>Mosca</a:t>
            </a:r>
            <a:r>
              <a:rPr lang="en-US" sz="2800" dirty="0">
                <a:latin typeface="Calibri" panose="020F0502020204030204" pitchFamily="34" charset="0"/>
                <a:cs typeface="Calibri" panose="020F0502020204030204" pitchFamily="34" charset="0"/>
              </a:rPr>
              <a:t>, Alamosa, county, Colorado, USA. Same species was also recovered and identified from samples submitted over the years by the Minnesota Department of Agriculture as part of the Animal and Plant Health Inspection Service (APHIS) efforts to survey states for the presence of Pale Potato Cyst Nematode. </a:t>
            </a:r>
          </a:p>
          <a:p>
            <a:r>
              <a:rPr lang="en-US" sz="3200" dirty="0">
                <a:latin typeface="Calibri" panose="020F0502020204030204" pitchFamily="34" charset="0"/>
                <a:cs typeface="Calibri" panose="020F0502020204030204" pitchFamily="34" charset="0"/>
              </a:rPr>
              <a:t> </a:t>
            </a:r>
            <a:r>
              <a:rPr lang="en-US" sz="4000" b="1" dirty="0">
                <a:latin typeface="Calibri" panose="020F0502020204030204" pitchFamily="34" charset="0"/>
                <a:cs typeface="Calibri" panose="020F0502020204030204" pitchFamily="34" charset="0"/>
              </a:rPr>
              <a:t>METHODS</a:t>
            </a:r>
          </a:p>
          <a:p>
            <a:pPr marL="457200" indent="-457200" algn="just">
              <a:lnSpc>
                <a:spcPct val="12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Juveniles and cysts were separated from soil by sieving and </a:t>
            </a:r>
            <a:r>
              <a:rPr lang="en-US" sz="2800" dirty="0" err="1">
                <a:latin typeface="Calibri" panose="020F0502020204030204" pitchFamily="34" charset="0"/>
                <a:cs typeface="Calibri" panose="020F0502020204030204" pitchFamily="34" charset="0"/>
              </a:rPr>
              <a:t>Baermann</a:t>
            </a:r>
            <a:r>
              <a:rPr lang="en-US" sz="2800" dirty="0">
                <a:latin typeface="Calibri" panose="020F0502020204030204" pitchFamily="34" charset="0"/>
                <a:cs typeface="Calibri" panose="020F0502020204030204" pitchFamily="34" charset="0"/>
              </a:rPr>
              <a:t> funnel extraction and morphometric details were recorded. </a:t>
            </a:r>
          </a:p>
          <a:p>
            <a:pPr marL="457200" indent="-457200" algn="just">
              <a:lnSpc>
                <a:spcPct val="12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Representative J2 from two CO isolates and three MN isolates were used for molecular confirmation of the species, using two ribosomal genes (internal transcribed spacer, ITS 1&amp;2 and large ribosomal subunit, 28S), one nuclear gene (partial heat shock protein 90, Hsp90), and one mitochondrial gene (partial cytochrome oxidase I, COI).</a:t>
            </a:r>
          </a:p>
          <a:p>
            <a:pPr marL="457200" indent="-457200" algn="just">
              <a:lnSpc>
                <a:spcPct val="12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PCR amplification and cloning was performed.</a:t>
            </a:r>
          </a:p>
          <a:p>
            <a:pPr algn="just">
              <a:lnSpc>
                <a:spcPct val="120000"/>
              </a:lnSpc>
            </a:pPr>
            <a:r>
              <a:rPr lang="en-US" sz="2800" dirty="0"/>
              <a:t>					</a:t>
            </a:r>
            <a:r>
              <a:rPr lang="en-US" sz="2000" dirty="0"/>
              <a:t>Primers used for markers amplification</a:t>
            </a:r>
            <a:endParaRPr lang="en-US" sz="2000" dirty="0">
              <a:latin typeface="Calibri" panose="020F0502020204030204" pitchFamily="34" charset="0"/>
              <a:cs typeface="Calibri" panose="020F0502020204030204" pitchFamily="34" charset="0"/>
            </a:endParaRPr>
          </a:p>
          <a:p>
            <a:pPr marL="457200" indent="-457200" algn="just">
              <a:lnSpc>
                <a:spcPct val="120000"/>
              </a:lnSpc>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a:p>
            <a:pPr marL="457200" indent="-457200" algn="just">
              <a:lnSpc>
                <a:spcPct val="120000"/>
              </a:lnSpc>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a:p>
            <a:pPr marL="457200" indent="-457200" algn="just">
              <a:lnSpc>
                <a:spcPct val="120000"/>
              </a:lnSpc>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a:p>
            <a:pPr marL="457200" indent="-457200" algn="just">
              <a:lnSpc>
                <a:spcPct val="120000"/>
              </a:lnSpc>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a:p>
            <a:pPr marL="457200" indent="-457200" algn="just">
              <a:lnSpc>
                <a:spcPct val="120000"/>
              </a:lnSpc>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a:p>
            <a:pPr>
              <a:lnSpc>
                <a:spcPct val="120000"/>
              </a:lnSpc>
            </a:pPr>
            <a:r>
              <a:rPr lang="en-US" sz="2800" dirty="0">
                <a:latin typeface="Calibri" panose="020F0502020204030204" pitchFamily="34" charset="0"/>
                <a:cs typeface="Calibri" panose="020F0502020204030204" pitchFamily="34" charset="0"/>
              </a:rPr>
              <a:t>                 		</a:t>
            </a:r>
            <a:endParaRPr lang="en-US" sz="2000" dirty="0"/>
          </a:p>
          <a:p>
            <a:pPr marL="457200" indent="-457200" algn="just">
              <a:lnSpc>
                <a:spcPct val="12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DNA sequencing was conducted by University of Maryland Center for Biosystems Research and </a:t>
            </a:r>
            <a:r>
              <a:rPr lang="en-US" sz="2800" dirty="0" err="1">
                <a:latin typeface="Calibri" panose="020F0502020204030204" pitchFamily="34" charset="0"/>
                <a:cs typeface="Calibri" panose="020F0502020204030204" pitchFamily="34" charset="0"/>
              </a:rPr>
              <a:t>Genewiz</a:t>
            </a:r>
            <a:r>
              <a:rPr lang="en-US" sz="2800" dirty="0">
                <a:latin typeface="Calibri" panose="020F0502020204030204" pitchFamily="34" charset="0"/>
                <a:cs typeface="Calibri" panose="020F0502020204030204" pitchFamily="34" charset="0"/>
              </a:rPr>
              <a:t>, Inc. ITS rDNA and Hsp90 sequences were obtained from cloned amplicons; 28S and COI were sequenced directly from PCR products.</a:t>
            </a:r>
          </a:p>
          <a:p>
            <a:pPr marL="457200" indent="-457200" algn="just">
              <a:lnSpc>
                <a:spcPct val="12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Separate alignments of ITS rDNA, Hsp90, and COI sequences were constructed using the MAFFT algorithm within </a:t>
            </a:r>
            <a:r>
              <a:rPr lang="en-US" sz="2800" dirty="0" err="1">
                <a:latin typeface="Calibri" panose="020F0502020204030204" pitchFamily="34" charset="0"/>
                <a:cs typeface="Calibri" panose="020F0502020204030204" pitchFamily="34" charset="0"/>
              </a:rPr>
              <a:t>Geneious</a:t>
            </a:r>
            <a:r>
              <a:rPr lang="en-US" sz="2800" dirty="0">
                <a:latin typeface="Calibri" panose="020F0502020204030204" pitchFamily="34" charset="0"/>
                <a:cs typeface="Calibri" panose="020F0502020204030204" pitchFamily="34" charset="0"/>
              </a:rPr>
              <a:t> v. 10.2.6 (Biomatters, Ltd., San Diego, CA). For ITS, the best-fitting model of nucleotide substitution, General Time Reversible with Gamma distributed rates with Invariant sites (GTR + I + G), was estimated using </a:t>
            </a:r>
            <a:r>
              <a:rPr lang="en-US" sz="2800" dirty="0" err="1">
                <a:latin typeface="Calibri" panose="020F0502020204030204" pitchFamily="34" charset="0"/>
                <a:cs typeface="Calibri" panose="020F0502020204030204" pitchFamily="34" charset="0"/>
              </a:rPr>
              <a:t>jModelTest</a:t>
            </a:r>
            <a:r>
              <a:rPr lang="en-US" sz="2800" dirty="0">
                <a:latin typeface="Calibri" panose="020F0502020204030204" pitchFamily="34" charset="0"/>
                <a:cs typeface="Calibri" panose="020F0502020204030204" pitchFamily="34" charset="0"/>
              </a:rPr>
              <a:t> based on the Akaike Information Criterion. Phylogenetic relationships were estimated by Bayesian Inference (BI) on the CIPRES Science Gateway (http://www.phylo.org/) plug-in within </a:t>
            </a:r>
            <a:r>
              <a:rPr lang="en-US" sz="2800" dirty="0" err="1">
                <a:latin typeface="Calibri" panose="020F0502020204030204" pitchFamily="34" charset="0"/>
                <a:cs typeface="Calibri" panose="020F0502020204030204" pitchFamily="34" charset="0"/>
              </a:rPr>
              <a:t>Geneious</a:t>
            </a:r>
            <a:r>
              <a:rPr lang="en-US" sz="2800" dirty="0">
                <a:latin typeface="Calibri" panose="020F0502020204030204" pitchFamily="34" charset="0"/>
                <a:cs typeface="Calibri" panose="020F0502020204030204" pitchFamily="34" charset="0"/>
              </a:rPr>
              <a:t>, with </a:t>
            </a:r>
            <a:r>
              <a:rPr lang="en-US" sz="2800" i="1" dirty="0" err="1">
                <a:latin typeface="Calibri" panose="020F0502020204030204" pitchFamily="34" charset="0"/>
                <a:cs typeface="Calibri" panose="020F0502020204030204" pitchFamily="34" charset="0"/>
              </a:rPr>
              <a:t>Punctodera</a:t>
            </a:r>
            <a:r>
              <a:rPr lang="en-US" sz="2800" i="1" dirty="0">
                <a:latin typeface="Calibri" panose="020F0502020204030204" pitchFamily="34" charset="0"/>
                <a:cs typeface="Calibri" panose="020F0502020204030204" pitchFamily="34" charset="0"/>
              </a:rPr>
              <a:t> </a:t>
            </a:r>
            <a:r>
              <a:rPr lang="en-US" sz="2800" i="1" dirty="0" err="1">
                <a:latin typeface="Calibri" panose="020F0502020204030204" pitchFamily="34" charset="0"/>
                <a:cs typeface="Calibri" panose="020F0502020204030204" pitchFamily="34" charset="0"/>
              </a:rPr>
              <a:t>chalcoensis</a:t>
            </a:r>
            <a:r>
              <a:rPr lang="en-US" sz="2800" i="1"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(AY090885) set as the outgroup. </a:t>
            </a:r>
          </a:p>
          <a:p>
            <a:pPr marL="457200" indent="-457200" algn="just">
              <a:lnSpc>
                <a:spcPct val="12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A 50% majority rule consensus tree was generated with posterior probabilities (PP), expressed as a percent, calculated for each clade.</a:t>
            </a:r>
          </a:p>
          <a:p>
            <a:pPr algn="just">
              <a:lnSpc>
                <a:spcPct val="120000"/>
              </a:lnSpc>
            </a:pPr>
            <a:r>
              <a:rPr lang="en-US" sz="4000" b="1" dirty="0">
                <a:latin typeface="Calibri" panose="020F0502020204030204" pitchFamily="34" charset="0"/>
                <a:cs typeface="Calibri" panose="020F0502020204030204" pitchFamily="34" charset="0"/>
              </a:rPr>
              <a:t>	</a:t>
            </a:r>
            <a:endParaRPr lang="en-US" sz="3200" dirty="0">
              <a:latin typeface="Calibri" panose="020F0502020204030204" pitchFamily="34" charset="0"/>
              <a:cs typeface="Calibri" panose="020F0502020204030204" pitchFamily="34" charset="0"/>
            </a:endParaRPr>
          </a:p>
          <a:p>
            <a:pPr marL="685800" indent="-685800" algn="just">
              <a:lnSpc>
                <a:spcPct val="120000"/>
              </a:lnSpc>
              <a:buFont typeface="Arial" panose="020B0604020202020204" pitchFamily="34" charset="0"/>
              <a:buChar char="•"/>
            </a:pPr>
            <a:endParaRPr lang="en-US" sz="4800" b="1" dirty="0">
              <a:latin typeface="Calibri" panose="020F0502020204030204" pitchFamily="34" charset="0"/>
              <a:cs typeface="Calibri" panose="020F0502020204030204" pitchFamily="34" charset="0"/>
            </a:endParaRPr>
          </a:p>
          <a:p>
            <a:pPr algn="just">
              <a:lnSpc>
                <a:spcPct val="120000"/>
              </a:lnSpc>
            </a:pPr>
            <a:r>
              <a:rPr lang="en-US" sz="3200" dirty="0">
                <a:latin typeface="Calibri" panose="020F0502020204030204" pitchFamily="34" charset="0"/>
                <a:cs typeface="Calibri" panose="020F0502020204030204" pitchFamily="34" charset="0"/>
              </a:rPr>
              <a:t> </a:t>
            </a:r>
          </a:p>
          <a:p>
            <a:pPr marL="742950" indent="-742950" algn="just">
              <a:lnSpc>
                <a:spcPct val="120000"/>
              </a:lnSpc>
              <a:buFont typeface="+mj-lt"/>
              <a:buAutoNum type="arabicPeriod"/>
            </a:pPr>
            <a:endParaRPr lang="en-US" sz="3200" b="1" dirty="0">
              <a:latin typeface="Lato" panose="020F0502020204030203" pitchFamily="34" charset="0"/>
              <a:cs typeface="Arial" panose="020B0604020202020204" pitchFamily="34" charset="0"/>
            </a:endParaRPr>
          </a:p>
        </p:txBody>
      </p:sp>
      <p:sp>
        <p:nvSpPr>
          <p:cNvPr id="6" name="TextBox 5">
            <a:extLst>
              <a:ext uri="{FF2B5EF4-FFF2-40B4-BE49-F238E27FC236}">
                <a16:creationId xmlns:a16="http://schemas.microsoft.com/office/drawing/2014/main" id="{1E1E7EF1-9C6B-4FC5-9AB8-52260F86FE16}"/>
              </a:ext>
            </a:extLst>
          </p:cNvPr>
          <p:cNvSpPr txBox="1"/>
          <p:nvPr/>
        </p:nvSpPr>
        <p:spPr>
          <a:xfrm>
            <a:off x="3905251" y="6960507"/>
            <a:ext cx="9148840" cy="1754326"/>
          </a:xfrm>
          <a:prstGeom prst="rect">
            <a:avLst/>
          </a:prstGeom>
          <a:noFill/>
        </p:spPr>
        <p:txBody>
          <a:bodyPr wrap="square" rtlCol="0">
            <a:spAutoFit/>
          </a:bodyPr>
          <a:lstStyle/>
          <a:p>
            <a:r>
              <a:rPr lang="en-US" sz="5400" b="1" i="1" dirty="0">
                <a:latin typeface="Lato" panose="020F0502020204030203" pitchFamily="34" charset="0"/>
                <a:cs typeface="Lato" panose="020F0502020204030203" pitchFamily="34" charset="0"/>
              </a:rPr>
              <a:t>Title:</a:t>
            </a:r>
            <a:br>
              <a:rPr lang="en-US" sz="5400" i="1" dirty="0">
                <a:latin typeface="Lato" panose="020F0502020204030203" pitchFamily="34" charset="0"/>
                <a:cs typeface="Lato" panose="020F0502020204030203" pitchFamily="34" charset="0"/>
              </a:rPr>
            </a:br>
            <a:r>
              <a:rPr lang="en-US" sz="5400" i="1" dirty="0">
                <a:latin typeface="Lato" panose="020F0502020204030203" pitchFamily="34" charset="0"/>
                <a:cs typeface="Lato" panose="020F0502020204030203" pitchFamily="34" charset="0"/>
              </a:rPr>
              <a:t>Subtitle</a:t>
            </a:r>
          </a:p>
        </p:txBody>
      </p:sp>
      <p:sp>
        <p:nvSpPr>
          <p:cNvPr id="10" name="Rectangle 9">
            <a:extLst>
              <a:ext uri="{FF2B5EF4-FFF2-40B4-BE49-F238E27FC236}">
                <a16:creationId xmlns:a16="http://schemas.microsoft.com/office/drawing/2014/main" id="{030386EC-D1AC-48D0-B2EC-0AD1DA88A8AB}"/>
              </a:ext>
            </a:extLst>
          </p:cNvPr>
          <p:cNvSpPr/>
          <p:nvPr/>
        </p:nvSpPr>
        <p:spPr>
          <a:xfrm>
            <a:off x="0" y="0"/>
            <a:ext cx="32004000" cy="9497184"/>
          </a:xfrm>
          <a:prstGeom prst="rect">
            <a:avLst/>
          </a:prstGeom>
          <a:solidFill>
            <a:srgbClr val="006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Rectangle 1">
            <a:extLst>
              <a:ext uri="{FF2B5EF4-FFF2-40B4-BE49-F238E27FC236}">
                <a16:creationId xmlns:a16="http://schemas.microsoft.com/office/drawing/2014/main" id="{699EE2F9-E368-471F-966F-6846CB3D7866}"/>
              </a:ext>
            </a:extLst>
          </p:cNvPr>
          <p:cNvSpPr/>
          <p:nvPr/>
        </p:nvSpPr>
        <p:spPr>
          <a:xfrm>
            <a:off x="1643044" y="2429809"/>
            <a:ext cx="28717912" cy="5884240"/>
          </a:xfrm>
          <a:prstGeom prst="rect">
            <a:avLst/>
          </a:prstGeom>
        </p:spPr>
        <p:txBody>
          <a:bodyPr wrap="square">
            <a:spAutoFit/>
          </a:bodyPr>
          <a:lstStyle/>
          <a:p>
            <a:pPr algn="ctr">
              <a:lnSpc>
                <a:spcPct val="130000"/>
              </a:lnSpc>
            </a:pPr>
            <a:r>
              <a:rPr lang="en-US" sz="10000" dirty="0">
                <a:solidFill>
                  <a:schemeClr val="bg1"/>
                </a:solidFill>
                <a:latin typeface="Lato" panose="020F0502020204030203" pitchFamily="34" charset="0"/>
                <a:cs typeface="Arial" panose="020B0604020202020204" pitchFamily="34" charset="0"/>
              </a:rPr>
              <a:t>Morphological and molecular characterization of </a:t>
            </a:r>
            <a:r>
              <a:rPr lang="en-US" sz="10000" i="1" dirty="0" err="1">
                <a:solidFill>
                  <a:schemeClr val="bg1"/>
                </a:solidFill>
                <a:latin typeface="Lato" panose="020F0502020204030203" pitchFamily="34" charset="0"/>
                <a:cs typeface="Arial" panose="020B0604020202020204" pitchFamily="34" charset="0"/>
              </a:rPr>
              <a:t>Cactodera</a:t>
            </a:r>
            <a:r>
              <a:rPr lang="en-US" sz="10000" i="1" dirty="0">
                <a:solidFill>
                  <a:schemeClr val="bg1"/>
                </a:solidFill>
                <a:latin typeface="Lato" panose="020F0502020204030203" pitchFamily="34" charset="0"/>
                <a:cs typeface="Arial" panose="020B0604020202020204" pitchFamily="34" charset="0"/>
              </a:rPr>
              <a:t> </a:t>
            </a:r>
            <a:r>
              <a:rPr lang="en-US" sz="10000" i="1" dirty="0" err="1">
                <a:solidFill>
                  <a:schemeClr val="bg1"/>
                </a:solidFill>
                <a:latin typeface="Lato" panose="020F0502020204030203" pitchFamily="34" charset="0"/>
                <a:cs typeface="Arial" panose="020B0604020202020204" pitchFamily="34" charset="0"/>
              </a:rPr>
              <a:t>milleri</a:t>
            </a:r>
            <a:r>
              <a:rPr lang="en-US" sz="10000" i="1" dirty="0">
                <a:solidFill>
                  <a:schemeClr val="bg1"/>
                </a:solidFill>
                <a:latin typeface="Lato" panose="020F0502020204030203" pitchFamily="34" charset="0"/>
                <a:cs typeface="Arial" panose="020B0604020202020204" pitchFamily="34" charset="0"/>
              </a:rPr>
              <a:t> </a:t>
            </a:r>
            <a:r>
              <a:rPr lang="en-US" sz="10000" dirty="0">
                <a:solidFill>
                  <a:schemeClr val="bg1"/>
                </a:solidFill>
                <a:latin typeface="Lato" panose="020F0502020204030203" pitchFamily="34" charset="0"/>
                <a:cs typeface="Arial" panose="020B0604020202020204" pitchFamily="34" charset="0"/>
              </a:rPr>
              <a:t>Graney &amp; Bird, 1990 from Colorado and Minnesota</a:t>
            </a:r>
          </a:p>
        </p:txBody>
      </p:sp>
      <p:sp>
        <p:nvSpPr>
          <p:cNvPr id="3" name="Rectangle 2">
            <a:extLst>
              <a:ext uri="{FF2B5EF4-FFF2-40B4-BE49-F238E27FC236}">
                <a16:creationId xmlns:a16="http://schemas.microsoft.com/office/drawing/2014/main" id="{643038D2-6694-4FF1-AFD6-35D55E87C41A}"/>
              </a:ext>
            </a:extLst>
          </p:cNvPr>
          <p:cNvSpPr/>
          <p:nvPr/>
        </p:nvSpPr>
        <p:spPr>
          <a:xfrm>
            <a:off x="9804386" y="13007095"/>
            <a:ext cx="11712453" cy="19669359"/>
          </a:xfrm>
          <a:prstGeom prst="rect">
            <a:avLst/>
          </a:prstGeom>
        </p:spPr>
        <p:txBody>
          <a:bodyPr wrap="square">
            <a:spAutoFit/>
          </a:bodyPr>
          <a:lstStyle/>
          <a:p>
            <a:pPr algn="just">
              <a:lnSpc>
                <a:spcPct val="120000"/>
              </a:lnSpc>
            </a:pPr>
            <a:r>
              <a:rPr lang="en-US" sz="4000" b="1" dirty="0">
                <a:cs typeface="Arial" panose="020B0604020202020204" pitchFamily="34" charset="0"/>
              </a:rPr>
              <a:t>RESULTS AND DISCUSSION</a:t>
            </a:r>
          </a:p>
          <a:p>
            <a:pPr algn="just">
              <a:lnSpc>
                <a:spcPct val="120000"/>
              </a:lnSpc>
            </a:pPr>
            <a:r>
              <a:rPr lang="en-US" sz="3500" b="1" u="sng" dirty="0">
                <a:latin typeface="Calibri" panose="020F0502020204030204" pitchFamily="34" charset="0"/>
                <a:cs typeface="Calibri" panose="020F0502020204030204" pitchFamily="34" charset="0"/>
              </a:rPr>
              <a:t>Morphology</a:t>
            </a:r>
          </a:p>
          <a:p>
            <a:pPr marL="457200" indent="-457200" algn="just">
              <a:lnSpc>
                <a:spcPct val="120000"/>
              </a:lnSpc>
              <a:buFont typeface="Arial" panose="020B0604020202020204" pitchFamily="34" charset="0"/>
              <a:buChar char="•"/>
            </a:pPr>
            <a:r>
              <a:rPr lang="en-US" sz="2800" dirty="0"/>
              <a:t>N=15 juveniles: Body length  493.1 (465-510) </a:t>
            </a:r>
            <a:r>
              <a:rPr lang="en-US" sz="2800" dirty="0" err="1"/>
              <a:t>μm</a:t>
            </a:r>
            <a:r>
              <a:rPr lang="en-US" sz="2800" dirty="0"/>
              <a:t>; stylet length 22.4 (21.0-23.5) </a:t>
            </a:r>
            <a:r>
              <a:rPr lang="en-US" sz="2800" dirty="0" err="1"/>
              <a:t>μm</a:t>
            </a:r>
            <a:r>
              <a:rPr lang="en-US" sz="2800" dirty="0"/>
              <a:t> with concave shaped basal knobs; tail 40.73 (38.0-45.0) </a:t>
            </a:r>
            <a:r>
              <a:rPr lang="en-US" sz="2800" dirty="0" err="1"/>
              <a:t>μm</a:t>
            </a:r>
            <a:r>
              <a:rPr lang="en-US" sz="2800" dirty="0"/>
              <a:t>; hyaline tail terminus 16.76 (14.0-20.0) </a:t>
            </a:r>
            <a:r>
              <a:rPr lang="en-US" sz="2800" dirty="0" err="1"/>
              <a:t>μm</a:t>
            </a:r>
            <a:r>
              <a:rPr lang="en-US" sz="2800" dirty="0"/>
              <a:t>; 4 lines in lateral field. </a:t>
            </a:r>
          </a:p>
          <a:p>
            <a:pPr marL="457200" indent="-457200" algn="just">
              <a:lnSpc>
                <a:spcPct val="120000"/>
              </a:lnSpc>
              <a:buFont typeface="Arial" panose="020B0604020202020204" pitchFamily="34" charset="0"/>
              <a:buChar char="•"/>
            </a:pPr>
            <a:r>
              <a:rPr lang="en-US" sz="2800" dirty="0"/>
              <a:t>Cysts lemon shape, cone top </a:t>
            </a:r>
            <a:r>
              <a:rPr lang="en-US" sz="2800" dirty="0" err="1"/>
              <a:t>abulate</a:t>
            </a:r>
            <a:r>
              <a:rPr lang="en-US" sz="2800" dirty="0"/>
              <a:t>, </a:t>
            </a:r>
            <a:r>
              <a:rPr lang="en-US" sz="2800" dirty="0" err="1"/>
              <a:t>circumfenestrate</a:t>
            </a:r>
            <a:r>
              <a:rPr lang="en-US" sz="2800" dirty="0"/>
              <a:t>, dark brown in color and had a straight to wavy line type of cyst wall cuticular pattern in the middle. The fenestra diameter ranged between 25-35 </a:t>
            </a:r>
            <a:r>
              <a:rPr lang="en-US" sz="2800" dirty="0" err="1"/>
              <a:t>μm</a:t>
            </a:r>
            <a:r>
              <a:rPr lang="en-US" sz="2800" dirty="0"/>
              <a:t>, with a mean 30.02 </a:t>
            </a:r>
            <a:r>
              <a:rPr lang="en-US" sz="2800" dirty="0" err="1"/>
              <a:t>μm</a:t>
            </a:r>
            <a:r>
              <a:rPr lang="en-US" sz="2800" dirty="0"/>
              <a:t>.</a:t>
            </a:r>
          </a:p>
          <a:p>
            <a:pPr algn="just">
              <a:lnSpc>
                <a:spcPct val="120000"/>
              </a:lnSpc>
            </a:pPr>
            <a:r>
              <a:rPr lang="en-US" sz="3500" b="1" u="sng" dirty="0">
                <a:latin typeface="Calibri" panose="020F0502020204030204" pitchFamily="34" charset="0"/>
                <a:cs typeface="Calibri" panose="020F0502020204030204" pitchFamily="34" charset="0"/>
              </a:rPr>
              <a:t>Molecular Analysis</a:t>
            </a:r>
          </a:p>
          <a:p>
            <a:pPr marL="571500" indent="-571500" algn="just">
              <a:lnSpc>
                <a:spcPct val="120000"/>
              </a:lnSpc>
              <a:buFont typeface="Arial" panose="020B0604020202020204" pitchFamily="34" charset="0"/>
              <a:buChar char="•"/>
            </a:pPr>
            <a:r>
              <a:rPr lang="en-US" sz="2800" dirty="0"/>
              <a:t>The ITS rDNA clone sequences from the CO population varied 2 bp from each other, while differences among MN population clones ranged from 4-14 bp. Intraspecific variation among all available ITS sequences from </a:t>
            </a:r>
            <a:r>
              <a:rPr lang="en-US" sz="2800" i="1" dirty="0"/>
              <a:t>C. </a:t>
            </a:r>
            <a:r>
              <a:rPr lang="en-US" sz="2800" i="1" dirty="0" err="1"/>
              <a:t>milleri</a:t>
            </a:r>
            <a:r>
              <a:rPr lang="en-US" sz="2800" i="1" dirty="0"/>
              <a:t> </a:t>
            </a:r>
            <a:r>
              <a:rPr lang="en-US" sz="2800" dirty="0"/>
              <a:t>ranged from 0.2-3.5%. The next closest species was </a:t>
            </a:r>
            <a:r>
              <a:rPr lang="en-US" sz="2800" i="1" dirty="0"/>
              <a:t>C. </a:t>
            </a:r>
            <a:r>
              <a:rPr lang="en-US" sz="2800" i="1" dirty="0" err="1"/>
              <a:t>solani</a:t>
            </a:r>
            <a:r>
              <a:rPr lang="en-US" sz="2800" dirty="0"/>
              <a:t>, which had lower intraspecies variation of 0-2 bp (0-0.1%). </a:t>
            </a:r>
            <a:r>
              <a:rPr lang="en-US" sz="2800" i="1" dirty="0" err="1"/>
              <a:t>Cactodera</a:t>
            </a:r>
            <a:r>
              <a:rPr lang="en-US" sz="2800" i="1" dirty="0"/>
              <a:t> </a:t>
            </a:r>
            <a:r>
              <a:rPr lang="en-US" sz="2800" i="1" dirty="0" err="1"/>
              <a:t>milleri</a:t>
            </a:r>
            <a:r>
              <a:rPr lang="en-US" sz="2800" dirty="0"/>
              <a:t> differed from C</a:t>
            </a:r>
            <a:r>
              <a:rPr lang="en-US" sz="2800" i="1" dirty="0"/>
              <a:t>. </a:t>
            </a:r>
            <a:r>
              <a:rPr lang="en-US" sz="2800" i="1" dirty="0" err="1"/>
              <a:t>solani</a:t>
            </a:r>
            <a:r>
              <a:rPr lang="en-US" sz="2800" dirty="0"/>
              <a:t> at 7-24 bp . </a:t>
            </a:r>
          </a:p>
          <a:p>
            <a:pPr marL="571500" indent="-571500" algn="just">
              <a:lnSpc>
                <a:spcPct val="120000"/>
              </a:lnSpc>
              <a:buFont typeface="Arial" panose="020B0604020202020204" pitchFamily="34" charset="0"/>
              <a:buChar char="•"/>
            </a:pPr>
            <a:r>
              <a:rPr lang="en-US" sz="2800" dirty="0"/>
              <a:t>28S rDNA sequences from </a:t>
            </a:r>
            <a:r>
              <a:rPr lang="en-US" sz="2800" i="1" dirty="0"/>
              <a:t>C. </a:t>
            </a:r>
            <a:r>
              <a:rPr lang="en-US" sz="2800" i="1" dirty="0" err="1"/>
              <a:t>milleri</a:t>
            </a:r>
            <a:r>
              <a:rPr lang="en-US" sz="2800" i="1" dirty="0"/>
              <a:t> </a:t>
            </a:r>
            <a:r>
              <a:rPr lang="en-US" sz="2800" dirty="0"/>
              <a:t>(CO, 2019) were identical to an isolate obtained in 2011 and 2 bp different from MN isolates. </a:t>
            </a:r>
            <a:r>
              <a:rPr lang="en-US" sz="2800" i="1" dirty="0"/>
              <a:t>C. </a:t>
            </a:r>
            <a:r>
              <a:rPr lang="en-US" sz="2800" i="1" dirty="0" err="1"/>
              <a:t>milleri</a:t>
            </a:r>
            <a:r>
              <a:rPr lang="en-US" sz="2800" i="1" dirty="0"/>
              <a:t> </a:t>
            </a:r>
            <a:r>
              <a:rPr lang="en-US" sz="2800" dirty="0"/>
              <a:t>formed a clade separate from the next closest available species, </a:t>
            </a:r>
            <a:r>
              <a:rPr lang="en-US" sz="2800" i="1" dirty="0"/>
              <a:t>C. </a:t>
            </a:r>
            <a:r>
              <a:rPr lang="en-US" sz="2800" i="1" dirty="0" err="1"/>
              <a:t>galinsogae</a:t>
            </a:r>
            <a:r>
              <a:rPr lang="en-US" sz="2800" i="1" dirty="0"/>
              <a:t> </a:t>
            </a:r>
            <a:r>
              <a:rPr lang="en-US" sz="2800" dirty="0"/>
              <a:t>(KF214147), differing at 8-10 bp. No </a:t>
            </a:r>
            <a:r>
              <a:rPr lang="en-US" sz="2800" i="1" dirty="0"/>
              <a:t>C. </a:t>
            </a:r>
            <a:r>
              <a:rPr lang="en-US" sz="2800" i="1" dirty="0" err="1"/>
              <a:t>solani</a:t>
            </a:r>
            <a:r>
              <a:rPr lang="en-US" sz="2800" i="1" dirty="0"/>
              <a:t> </a:t>
            </a:r>
            <a:r>
              <a:rPr lang="en-US" sz="2800" dirty="0"/>
              <a:t>sequences were available for direct comparison.</a:t>
            </a:r>
          </a:p>
          <a:p>
            <a:pPr marL="571500" indent="-571500" algn="just">
              <a:lnSpc>
                <a:spcPct val="120000"/>
              </a:lnSpc>
              <a:buFont typeface="Arial" panose="020B0604020202020204" pitchFamily="34" charset="0"/>
              <a:buChar char="•"/>
            </a:pPr>
            <a:r>
              <a:rPr lang="en-US" sz="2800" dirty="0"/>
              <a:t>Partial Hsp90 sequences were aligned with selected sequences from other </a:t>
            </a:r>
            <a:r>
              <a:rPr lang="en-US" sz="2800" i="1" dirty="0" err="1"/>
              <a:t>Cactodera</a:t>
            </a:r>
            <a:r>
              <a:rPr lang="en-US" sz="2800" dirty="0"/>
              <a:t> spp. and other cyst nematodes as available. Hsp90 sequences from the CO and MN populations varied at 4-22 bp (0.3-1.7%), primarily in introns, except for one clone from MN (MK105547) that contained a 56 bp shorter intron than the other sequences. Based upon Hsp90 sequence alignment, </a:t>
            </a:r>
            <a:r>
              <a:rPr lang="en-US" sz="2800" i="1" dirty="0"/>
              <a:t>C. </a:t>
            </a:r>
            <a:r>
              <a:rPr lang="en-US" sz="2800" i="1" dirty="0" err="1"/>
              <a:t>milleri</a:t>
            </a:r>
            <a:r>
              <a:rPr lang="en-US" sz="2800" i="1" dirty="0"/>
              <a:t> </a:t>
            </a:r>
            <a:r>
              <a:rPr lang="en-US" sz="2800" dirty="0"/>
              <a:t>formed a strongly supported clade that was distinct from </a:t>
            </a:r>
            <a:r>
              <a:rPr lang="en-US" sz="2800" i="1" dirty="0"/>
              <a:t>C. </a:t>
            </a:r>
            <a:r>
              <a:rPr lang="en-US" sz="2800" i="1" dirty="0" err="1"/>
              <a:t>weissi</a:t>
            </a:r>
            <a:r>
              <a:rPr lang="en-US" sz="2800" dirty="0"/>
              <a:t>, </a:t>
            </a:r>
            <a:r>
              <a:rPr lang="en-US" sz="2800" i="1" dirty="0"/>
              <a:t>C. cacti </a:t>
            </a:r>
            <a:r>
              <a:rPr lang="en-US" sz="2800" dirty="0"/>
              <a:t>and other cyst nematodes.</a:t>
            </a:r>
          </a:p>
          <a:p>
            <a:pPr marL="571500" indent="-571500" algn="just">
              <a:lnSpc>
                <a:spcPct val="120000"/>
              </a:lnSpc>
              <a:buFont typeface="Arial" panose="020B0604020202020204" pitchFamily="34" charset="0"/>
              <a:buChar char="•"/>
            </a:pPr>
            <a:r>
              <a:rPr lang="en-US" sz="2800" dirty="0"/>
              <a:t>COI sequences from 2011 and 2019 CO isolates were identical to each other and varied from </a:t>
            </a:r>
            <a:r>
              <a:rPr lang="en-US" sz="2800" i="1" dirty="0"/>
              <a:t>C. </a:t>
            </a:r>
            <a:r>
              <a:rPr lang="en-US" sz="2800" i="1" dirty="0" err="1"/>
              <a:t>solani</a:t>
            </a:r>
            <a:r>
              <a:rPr lang="en-US" sz="2800" i="1" dirty="0"/>
              <a:t> </a:t>
            </a:r>
            <a:r>
              <a:rPr lang="en-US" sz="2800" dirty="0"/>
              <a:t>at 3-4 bp (0.9-1.2%). In the tree based upon COI alignments, these two species formed separate clades with moderate support. </a:t>
            </a:r>
          </a:p>
          <a:p>
            <a:pPr marL="571500" indent="-571500" algn="just">
              <a:lnSpc>
                <a:spcPct val="120000"/>
              </a:lnSpc>
              <a:buFont typeface="Arial" panose="020B0604020202020204" pitchFamily="34" charset="0"/>
              <a:buChar char="•"/>
            </a:pPr>
            <a:r>
              <a:rPr lang="en-US" sz="2800" dirty="0"/>
              <a:t>Based upon this collective morphological and molecular data, we identify this isolate as </a:t>
            </a:r>
            <a:r>
              <a:rPr lang="en-US" sz="2800" i="1" dirty="0" err="1"/>
              <a:t>Cactodera</a:t>
            </a:r>
            <a:r>
              <a:rPr lang="en-US" sz="2800" i="1" dirty="0"/>
              <a:t> </a:t>
            </a:r>
            <a:r>
              <a:rPr lang="en-US" sz="2800" i="1" dirty="0" err="1"/>
              <a:t>milleri</a:t>
            </a:r>
            <a:r>
              <a:rPr lang="en-US" sz="2800" dirty="0"/>
              <a:t>. The closest species morphologically and molecularly is </a:t>
            </a:r>
            <a:r>
              <a:rPr lang="en-US" sz="2800" i="1" dirty="0"/>
              <a:t>C. </a:t>
            </a:r>
            <a:r>
              <a:rPr lang="en-US" sz="2800" i="1" dirty="0" err="1"/>
              <a:t>solani</a:t>
            </a:r>
            <a:r>
              <a:rPr lang="en-US" sz="2800" dirty="0"/>
              <a:t>, but was distinguishable based upon direct comparison of ITS rDNA and COI. To our knowledge this is the first report of the </a:t>
            </a:r>
            <a:r>
              <a:rPr lang="en-US" sz="2800" i="1" dirty="0" err="1"/>
              <a:t>Cactodera</a:t>
            </a:r>
            <a:r>
              <a:rPr lang="en-US" sz="2800" i="1" dirty="0"/>
              <a:t> </a:t>
            </a:r>
            <a:r>
              <a:rPr lang="en-US" sz="2800" i="1" dirty="0" err="1"/>
              <a:t>milleri</a:t>
            </a:r>
            <a:r>
              <a:rPr lang="en-US" sz="2800" i="1" dirty="0"/>
              <a:t> </a:t>
            </a:r>
            <a:r>
              <a:rPr lang="en-US" sz="2800" dirty="0"/>
              <a:t>in Colorado as well as in Minnesota</a:t>
            </a:r>
            <a:r>
              <a:rPr lang="en-US" dirty="0"/>
              <a:t>.</a:t>
            </a:r>
            <a:r>
              <a:rPr lang="en-US" b="1" dirty="0"/>
              <a:t> </a:t>
            </a:r>
            <a:endParaRPr lang="en-US" sz="2800" dirty="0"/>
          </a:p>
        </p:txBody>
      </p:sp>
      <p:cxnSp>
        <p:nvCxnSpPr>
          <p:cNvPr id="14" name="Straight Connector 13">
            <a:extLst>
              <a:ext uri="{FF2B5EF4-FFF2-40B4-BE49-F238E27FC236}">
                <a16:creationId xmlns:a16="http://schemas.microsoft.com/office/drawing/2014/main" id="{CF352244-5B1B-48A4-BB73-9F770DBFB737}"/>
              </a:ext>
            </a:extLst>
          </p:cNvPr>
          <p:cNvCxnSpPr>
            <a:cxnSpLocks/>
          </p:cNvCxnSpPr>
          <p:nvPr/>
        </p:nvCxnSpPr>
        <p:spPr>
          <a:xfrm flipH="1">
            <a:off x="21716154" y="9497184"/>
            <a:ext cx="96472" cy="23293701"/>
          </a:xfrm>
          <a:prstGeom prst="line">
            <a:avLst/>
          </a:prstGeom>
          <a:ln w="76200">
            <a:solidFill>
              <a:srgbClr val="006A5C"/>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BAD9AF1-DB1F-458B-8FD1-3E2EA4A57D8C}"/>
              </a:ext>
            </a:extLst>
          </p:cNvPr>
          <p:cNvSpPr txBox="1"/>
          <p:nvPr/>
        </p:nvSpPr>
        <p:spPr>
          <a:xfrm>
            <a:off x="376785" y="9461012"/>
            <a:ext cx="20601561" cy="3862596"/>
          </a:xfrm>
          <a:prstGeom prst="rect">
            <a:avLst/>
          </a:prstGeom>
          <a:noFill/>
        </p:spPr>
        <p:txBody>
          <a:bodyPr wrap="square" rtlCol="0">
            <a:spAutoFit/>
          </a:bodyPr>
          <a:lstStyle/>
          <a:p>
            <a:pPr algn="ctr"/>
            <a:r>
              <a:rPr lang="en-US" sz="4000" b="1" dirty="0"/>
              <a:t>Mihail Kantor</a:t>
            </a:r>
            <a:r>
              <a:rPr lang="pt-PT" sz="4000" b="1" baseline="30000" dirty="0"/>
              <a:t>1</a:t>
            </a:r>
            <a:r>
              <a:rPr lang="en-US" sz="4000" b="1" dirty="0"/>
              <a:t>, Z. A. Handoo</a:t>
            </a:r>
            <a:r>
              <a:rPr lang="pt-PT" sz="4000" b="1" baseline="30000" dirty="0"/>
              <a:t>1</a:t>
            </a:r>
            <a:r>
              <a:rPr lang="en-US" sz="4000" b="1" dirty="0"/>
              <a:t>, A. M. Skantar</a:t>
            </a:r>
            <a:r>
              <a:rPr lang="pt-PT" sz="4000" b="1" baseline="30000" dirty="0"/>
              <a:t>1</a:t>
            </a:r>
            <a:r>
              <a:rPr lang="en-US" sz="4000" b="1" dirty="0"/>
              <a:t>­, M. N. Hult</a:t>
            </a:r>
            <a:r>
              <a:rPr lang="pt-PT" sz="4000" b="1" baseline="30000" dirty="0"/>
              <a:t> 1</a:t>
            </a:r>
            <a:r>
              <a:rPr lang="en-US" sz="4000" b="1" dirty="0"/>
              <a:t>, S. L. Hafez </a:t>
            </a:r>
            <a:r>
              <a:rPr lang="pt-PT" sz="4000" b="1" baseline="30000" dirty="0"/>
              <a:t>2</a:t>
            </a:r>
            <a:r>
              <a:rPr lang="en-US" sz="4000" b="1" dirty="0"/>
              <a:t>, K. </a:t>
            </a:r>
            <a:r>
              <a:rPr lang="en-US" sz="4000" b="1" dirty="0" err="1"/>
              <a:t>Kromroy</a:t>
            </a:r>
            <a:r>
              <a:rPr lang="pt-PT" sz="4000" b="1" baseline="30000" dirty="0"/>
              <a:t> 3</a:t>
            </a:r>
            <a:r>
              <a:rPr lang="en-US" sz="4000" b="1" dirty="0"/>
              <a:t>, K. </a:t>
            </a:r>
            <a:r>
              <a:rPr lang="en-US" sz="4000" b="1" dirty="0" err="1"/>
              <a:t>Sigurdson</a:t>
            </a:r>
            <a:r>
              <a:rPr lang="pt-PT" sz="4000" b="1" baseline="30000" dirty="0"/>
              <a:t> 3</a:t>
            </a:r>
            <a:r>
              <a:rPr lang="en-US" sz="4000" b="1" dirty="0"/>
              <a:t> and M. Grabowski</a:t>
            </a:r>
            <a:r>
              <a:rPr lang="pt-PT" sz="4000" b="1" baseline="30000" dirty="0"/>
              <a:t> 3</a:t>
            </a:r>
            <a:endParaRPr lang="en-US" sz="4000" b="1" baseline="30000" dirty="0"/>
          </a:p>
          <a:p>
            <a:pPr algn="ctr"/>
            <a:r>
              <a:rPr lang="pt-PT" sz="3300" baseline="30000" dirty="0"/>
              <a:t>1</a:t>
            </a:r>
            <a:r>
              <a:rPr lang="en-US" sz="3300" dirty="0"/>
              <a:t>Mycology &amp; Nematology Genetic Diversity &amp; Biology Laboratory, USDA, ARS, BARC-West, Bldg. 010A, Rm. 111, Beltsville, MD 20705, USA;</a:t>
            </a:r>
          </a:p>
          <a:p>
            <a:pPr algn="ctr"/>
            <a:r>
              <a:rPr lang="en-US" sz="3300" dirty="0"/>
              <a:t> </a:t>
            </a:r>
            <a:r>
              <a:rPr lang="pt-PT" sz="3300" baseline="30000" dirty="0"/>
              <a:t>2</a:t>
            </a:r>
            <a:r>
              <a:rPr lang="en-US" baseline="30000" dirty="0"/>
              <a:t> </a:t>
            </a:r>
            <a:r>
              <a:rPr lang="en-US" sz="3300" dirty="0"/>
              <a:t>University of Idaho, Parma, ID 83660, USA;</a:t>
            </a:r>
          </a:p>
          <a:p>
            <a:pPr algn="ctr"/>
            <a:r>
              <a:rPr lang="pt-PT" sz="3300" baseline="30000" dirty="0"/>
              <a:t>3</a:t>
            </a:r>
            <a:r>
              <a:rPr lang="en-US" sz="3300" dirty="0"/>
              <a:t>Minnesota Department of Agriculture, Plant Protection Division, Saint Paul, MN 55155, US</a:t>
            </a:r>
          </a:p>
          <a:p>
            <a:pPr algn="ctr"/>
            <a:endParaRPr lang="en-US" sz="3300" dirty="0"/>
          </a:p>
        </p:txBody>
      </p:sp>
      <p:sp>
        <p:nvSpPr>
          <p:cNvPr id="23" name="Graphic 18">
            <a:extLst>
              <a:ext uri="{FF2B5EF4-FFF2-40B4-BE49-F238E27FC236}">
                <a16:creationId xmlns:a16="http://schemas.microsoft.com/office/drawing/2014/main" id="{196C165A-405D-4820-9F17-91CA8CD4F5EF}"/>
              </a:ext>
            </a:extLst>
          </p:cNvPr>
          <p:cNvSpPr/>
          <p:nvPr/>
        </p:nvSpPr>
        <p:spPr>
          <a:xfrm>
            <a:off x="1151986" y="9528767"/>
            <a:ext cx="360430" cy="335196"/>
          </a:xfrm>
          <a:custGeom>
            <a:avLst/>
            <a:gdLst>
              <a:gd name="connsiteX0" fmla="*/ 310594 w 327663"/>
              <a:gd name="connsiteY0" fmla="*/ 219906 h 335196"/>
              <a:gd name="connsiteX1" fmla="*/ 246568 w 327663"/>
              <a:gd name="connsiteY1" fmla="*/ 176217 h 335196"/>
              <a:gd name="connsiteX2" fmla="*/ 212295 w 327663"/>
              <a:gd name="connsiteY2" fmla="*/ 176217 h 335196"/>
              <a:gd name="connsiteX3" fmla="*/ 165217 w 327663"/>
              <a:gd name="connsiteY3" fmla="*/ 189022 h 335196"/>
              <a:gd name="connsiteX4" fmla="*/ 118138 w 327663"/>
              <a:gd name="connsiteY4" fmla="*/ 176217 h 335196"/>
              <a:gd name="connsiteX5" fmla="*/ 83866 w 327663"/>
              <a:gd name="connsiteY5" fmla="*/ 176217 h 335196"/>
              <a:gd name="connsiteX6" fmla="*/ 19839 w 327663"/>
              <a:gd name="connsiteY6" fmla="*/ 219906 h 335196"/>
              <a:gd name="connsiteX7" fmla="*/ 1385 w 327663"/>
              <a:gd name="connsiteY7" fmla="*/ 299750 h 335196"/>
              <a:gd name="connsiteX8" fmla="*/ 165970 w 327663"/>
              <a:gd name="connsiteY8" fmla="*/ 335529 h 335196"/>
              <a:gd name="connsiteX9" fmla="*/ 329802 w 327663"/>
              <a:gd name="connsiteY9" fmla="*/ 299750 h 335196"/>
              <a:gd name="connsiteX10" fmla="*/ 310594 w 327663"/>
              <a:gd name="connsiteY10" fmla="*/ 219906 h 335196"/>
              <a:gd name="connsiteX11" fmla="*/ 165593 w 327663"/>
              <a:gd name="connsiteY11" fmla="*/ 154749 h 335196"/>
              <a:gd name="connsiteX12" fmla="*/ 242425 w 327663"/>
              <a:gd name="connsiteY12" fmla="*/ 77918 h 335196"/>
              <a:gd name="connsiteX13" fmla="*/ 165593 w 327663"/>
              <a:gd name="connsiteY13" fmla="*/ 1086 h 335196"/>
              <a:gd name="connsiteX14" fmla="*/ 88762 w 327663"/>
              <a:gd name="connsiteY14" fmla="*/ 77918 h 335196"/>
              <a:gd name="connsiteX15" fmla="*/ 165593 w 327663"/>
              <a:gd name="connsiteY15" fmla="*/ 154749 h 33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663" h="335196">
                <a:moveTo>
                  <a:pt x="310594" y="219906"/>
                </a:moveTo>
                <a:cubicBezTo>
                  <a:pt x="287243" y="179983"/>
                  <a:pt x="246568" y="176217"/>
                  <a:pt x="246568" y="176217"/>
                </a:cubicBezTo>
                <a:lnTo>
                  <a:pt x="212295" y="176217"/>
                </a:lnTo>
                <a:cubicBezTo>
                  <a:pt x="198360" y="184126"/>
                  <a:pt x="182541" y="189022"/>
                  <a:pt x="165217" y="189022"/>
                </a:cubicBezTo>
                <a:cubicBezTo>
                  <a:pt x="147892" y="189022"/>
                  <a:pt x="132074" y="184503"/>
                  <a:pt x="118138" y="176217"/>
                </a:cubicBezTo>
                <a:lnTo>
                  <a:pt x="83866" y="176217"/>
                </a:lnTo>
                <a:cubicBezTo>
                  <a:pt x="83866" y="176217"/>
                  <a:pt x="43190" y="179983"/>
                  <a:pt x="19839" y="219906"/>
                </a:cubicBezTo>
                <a:cubicBezTo>
                  <a:pt x="-2758" y="259828"/>
                  <a:pt x="1385" y="299750"/>
                  <a:pt x="1385" y="299750"/>
                </a:cubicBezTo>
                <a:cubicBezTo>
                  <a:pt x="1385" y="299750"/>
                  <a:pt x="37164" y="335529"/>
                  <a:pt x="165970" y="335529"/>
                </a:cubicBezTo>
                <a:cubicBezTo>
                  <a:pt x="294776" y="335529"/>
                  <a:pt x="329802" y="299750"/>
                  <a:pt x="329802" y="299750"/>
                </a:cubicBezTo>
                <a:cubicBezTo>
                  <a:pt x="329802" y="299750"/>
                  <a:pt x="333945" y="259828"/>
                  <a:pt x="310594" y="219906"/>
                </a:cubicBezTo>
                <a:close/>
                <a:moveTo>
                  <a:pt x="165593" y="154749"/>
                </a:moveTo>
                <a:cubicBezTo>
                  <a:pt x="208152" y="154749"/>
                  <a:pt x="242425" y="120477"/>
                  <a:pt x="242425" y="77918"/>
                </a:cubicBezTo>
                <a:cubicBezTo>
                  <a:pt x="242425" y="35359"/>
                  <a:pt x="208152" y="1086"/>
                  <a:pt x="165593" y="1086"/>
                </a:cubicBezTo>
                <a:cubicBezTo>
                  <a:pt x="123035" y="1086"/>
                  <a:pt x="88762" y="35736"/>
                  <a:pt x="88762" y="77918"/>
                </a:cubicBezTo>
                <a:cubicBezTo>
                  <a:pt x="88762" y="120477"/>
                  <a:pt x="123035" y="154749"/>
                  <a:pt x="165593" y="154749"/>
                </a:cubicBezTo>
                <a:close/>
              </a:path>
            </a:pathLst>
          </a:custGeom>
          <a:solidFill>
            <a:schemeClr val="tx1">
              <a:lumMod val="50000"/>
              <a:lumOff val="50000"/>
            </a:schemeClr>
          </a:solidFill>
          <a:ln w="3663" cap="flat">
            <a:noFill/>
            <a:prstDash val="solid"/>
            <a:miter/>
          </a:ln>
        </p:spPr>
        <p:txBody>
          <a:bodyPr rtlCol="0" anchor="ctr"/>
          <a:lstStyle/>
          <a:p>
            <a:endParaRPr lang="en-US"/>
          </a:p>
        </p:txBody>
      </p:sp>
      <p:pic>
        <p:nvPicPr>
          <p:cNvPr id="32" name="Picture 209" descr="usda">
            <a:extLst>
              <a:ext uri="{FF2B5EF4-FFF2-40B4-BE49-F238E27FC236}">
                <a16:creationId xmlns:a16="http://schemas.microsoft.com/office/drawing/2014/main" id="{27854D85-0F79-4BF3-9816-723B5F15A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490" y="540915"/>
            <a:ext cx="3592512"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5" descr="ars">
            <a:extLst>
              <a:ext uri="{FF2B5EF4-FFF2-40B4-BE49-F238E27FC236}">
                <a16:creationId xmlns:a16="http://schemas.microsoft.com/office/drawing/2014/main" id="{62DC865F-063C-4F4B-8E85-FAA1AE043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89919" y="747897"/>
            <a:ext cx="3590925"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2257573" y="16966901"/>
            <a:ext cx="9670067" cy="1508105"/>
          </a:xfrm>
          <a:prstGeom prst="rect">
            <a:avLst/>
          </a:prstGeom>
          <a:noFill/>
        </p:spPr>
        <p:txBody>
          <a:bodyPr wrap="square" rtlCol="0">
            <a:spAutoFit/>
          </a:bodyPr>
          <a:lstStyle/>
          <a:p>
            <a:pPr algn="just"/>
            <a:r>
              <a:rPr lang="en-US" sz="2300" dirty="0"/>
              <a:t>Photomicrographs of second-stage juveniles (J2) and cysts of </a:t>
            </a:r>
            <a:r>
              <a:rPr lang="en-US" sz="2300" i="1" dirty="0" err="1"/>
              <a:t>Cactodera</a:t>
            </a:r>
            <a:r>
              <a:rPr lang="en-US" sz="2300" i="1" dirty="0"/>
              <a:t> </a:t>
            </a:r>
            <a:r>
              <a:rPr lang="en-US" sz="2300" i="1" dirty="0" err="1"/>
              <a:t>milleri</a:t>
            </a:r>
            <a:r>
              <a:rPr lang="en-US" sz="2300" dirty="0"/>
              <a:t>. A-B J2 Anterior ends ; C-D J2 tails; E-J2 lateral field; F-Cyst Posterior (ventral view); G- Cyst cone mount.</a:t>
            </a:r>
          </a:p>
          <a:p>
            <a:pPr algn="just"/>
            <a:endParaRPr lang="en-US" sz="2300" dirty="0"/>
          </a:p>
        </p:txBody>
      </p:sp>
      <p:sp>
        <p:nvSpPr>
          <p:cNvPr id="38" name="TextBox 37">
            <a:extLst>
              <a:ext uri="{FF2B5EF4-FFF2-40B4-BE49-F238E27FC236}">
                <a16:creationId xmlns:a16="http://schemas.microsoft.com/office/drawing/2014/main" id="{36BEE1E8-A676-EC48-9888-9C375343EA4B}"/>
              </a:ext>
            </a:extLst>
          </p:cNvPr>
          <p:cNvSpPr txBox="1"/>
          <p:nvPr/>
        </p:nvSpPr>
        <p:spPr>
          <a:xfrm>
            <a:off x="22550434" y="26670064"/>
            <a:ext cx="4131957" cy="4093428"/>
          </a:xfrm>
          <a:prstGeom prst="rect">
            <a:avLst/>
          </a:prstGeom>
          <a:noFill/>
        </p:spPr>
        <p:txBody>
          <a:bodyPr wrap="square" rtlCol="0">
            <a:spAutoFit/>
          </a:bodyPr>
          <a:lstStyle/>
          <a:p>
            <a:pPr algn="just"/>
            <a:r>
              <a:rPr lang="en-US" sz="2000" dirty="0"/>
              <a:t>Phylogenetic relationships of </a:t>
            </a:r>
            <a:r>
              <a:rPr lang="en-US" sz="2000" i="1" dirty="0" err="1"/>
              <a:t>Cactodera</a:t>
            </a:r>
            <a:r>
              <a:rPr lang="en-US" sz="2000" i="1" dirty="0"/>
              <a:t> </a:t>
            </a:r>
            <a:r>
              <a:rPr lang="en-US" sz="2000" i="1" dirty="0" err="1"/>
              <a:t>milleri</a:t>
            </a:r>
            <a:r>
              <a:rPr lang="en-US" sz="2000" i="1" dirty="0"/>
              <a:t> </a:t>
            </a:r>
            <a:r>
              <a:rPr lang="en-US" sz="2000" dirty="0"/>
              <a:t>from CO and MN with other select cyst nematodes, as inferred from a 995 bp alignment of ITS 1 &amp; 2 rDNA, according to the GTR + I + G model of nucleotide substitution and incorporated into MB as described. A 50% majority rule consensus tree was generated with posterior probabilities (PP) shown on appropriate branches (expressed as percent), with </a:t>
            </a:r>
            <a:r>
              <a:rPr lang="en-US" sz="2000" i="1" dirty="0" err="1"/>
              <a:t>Punctodera</a:t>
            </a:r>
            <a:r>
              <a:rPr lang="en-US" sz="2000" i="1" dirty="0"/>
              <a:t> </a:t>
            </a:r>
            <a:r>
              <a:rPr lang="en-US" sz="2000" i="1" dirty="0" err="1"/>
              <a:t>chalcoensis</a:t>
            </a:r>
            <a:r>
              <a:rPr lang="en-US" sz="2000" i="1" dirty="0"/>
              <a:t> </a:t>
            </a:r>
            <a:r>
              <a:rPr lang="en-US" sz="2000" dirty="0"/>
              <a:t>as the outgroup. </a:t>
            </a:r>
          </a:p>
        </p:txBody>
      </p:sp>
      <p:sp>
        <p:nvSpPr>
          <p:cNvPr id="39" name="TextBox 38">
            <a:extLst>
              <a:ext uri="{FF2B5EF4-FFF2-40B4-BE49-F238E27FC236}">
                <a16:creationId xmlns:a16="http://schemas.microsoft.com/office/drawing/2014/main" id="{7B333C10-A303-F741-B064-50567D85E1C5}"/>
              </a:ext>
            </a:extLst>
          </p:cNvPr>
          <p:cNvSpPr txBox="1"/>
          <p:nvPr/>
        </p:nvSpPr>
        <p:spPr>
          <a:xfrm>
            <a:off x="27095664" y="26696184"/>
            <a:ext cx="4420228" cy="4093428"/>
          </a:xfrm>
          <a:prstGeom prst="rect">
            <a:avLst/>
          </a:prstGeom>
          <a:noFill/>
        </p:spPr>
        <p:txBody>
          <a:bodyPr wrap="square" rtlCol="0">
            <a:spAutoFit/>
          </a:bodyPr>
          <a:lstStyle/>
          <a:p>
            <a:pPr algn="just"/>
            <a:r>
              <a:rPr lang="en-US" sz="2000" dirty="0"/>
              <a:t>Phylogenetic relationships of </a:t>
            </a:r>
            <a:r>
              <a:rPr lang="en-US" sz="2000" i="1" dirty="0" err="1"/>
              <a:t>Cactodera</a:t>
            </a:r>
            <a:r>
              <a:rPr lang="en-US" sz="2000" i="1" dirty="0"/>
              <a:t> </a:t>
            </a:r>
            <a:r>
              <a:rPr lang="en-US" sz="2000" i="1" dirty="0" err="1"/>
              <a:t>milleri</a:t>
            </a:r>
            <a:r>
              <a:rPr lang="en-US" sz="2000" i="1" dirty="0"/>
              <a:t> </a:t>
            </a:r>
            <a:r>
              <a:rPr lang="en-US" sz="2000" dirty="0"/>
              <a:t>from CO and MN with other </a:t>
            </a:r>
            <a:r>
              <a:rPr lang="en-US" sz="2000" dirty="0" err="1"/>
              <a:t>Heteroderidae</a:t>
            </a:r>
            <a:r>
              <a:rPr lang="en-US" sz="2000" dirty="0"/>
              <a:t>, as inferred from a 2340 bp alignment of Hsp90 genomic DNA, according to the GTR + I + G model of nucleotide substitution and incorporated into MB as described. A 50% majority rule consensus tree was generated with posterior probabilities (PP) shown on appropriate branches (expressed as percent), with </a:t>
            </a:r>
            <a:r>
              <a:rPr lang="en-US" sz="2000" i="1" dirty="0" err="1"/>
              <a:t>Helicotylenchus</a:t>
            </a:r>
            <a:r>
              <a:rPr lang="en-US" sz="2000" i="1" dirty="0"/>
              <a:t> </a:t>
            </a:r>
            <a:r>
              <a:rPr lang="en-US" sz="2000" i="1" dirty="0" err="1"/>
              <a:t>digonicus</a:t>
            </a:r>
            <a:r>
              <a:rPr lang="en-US" sz="2000" i="1" dirty="0"/>
              <a:t> </a:t>
            </a:r>
            <a:r>
              <a:rPr lang="en-US" sz="2000" dirty="0"/>
              <a:t>as the outgroup. New sequences are indicated in bold.</a:t>
            </a:r>
          </a:p>
        </p:txBody>
      </p:sp>
      <p:cxnSp>
        <p:nvCxnSpPr>
          <p:cNvPr id="42" name="Straight Connector 41">
            <a:extLst>
              <a:ext uri="{FF2B5EF4-FFF2-40B4-BE49-F238E27FC236}">
                <a16:creationId xmlns:a16="http://schemas.microsoft.com/office/drawing/2014/main" id="{D0B595E6-55A5-7443-828D-ABCDD0EF2CEC}"/>
              </a:ext>
            </a:extLst>
          </p:cNvPr>
          <p:cNvCxnSpPr>
            <a:cxnSpLocks/>
          </p:cNvCxnSpPr>
          <p:nvPr/>
        </p:nvCxnSpPr>
        <p:spPr>
          <a:xfrm flipV="1">
            <a:off x="10167312" y="32761282"/>
            <a:ext cx="11573015" cy="29604"/>
          </a:xfrm>
          <a:prstGeom prst="line">
            <a:avLst/>
          </a:prstGeom>
          <a:ln w="76200">
            <a:solidFill>
              <a:srgbClr val="006A5C"/>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B574C46C-9878-0844-A29C-67A1EBE1429E}"/>
              </a:ext>
            </a:extLst>
          </p:cNvPr>
          <p:cNvSpPr txBox="1"/>
          <p:nvPr/>
        </p:nvSpPr>
        <p:spPr>
          <a:xfrm>
            <a:off x="10215439" y="37247567"/>
            <a:ext cx="11012032" cy="1631216"/>
          </a:xfrm>
          <a:prstGeom prst="rect">
            <a:avLst/>
          </a:prstGeom>
          <a:noFill/>
        </p:spPr>
        <p:txBody>
          <a:bodyPr wrap="square" rtlCol="0">
            <a:spAutoFit/>
          </a:bodyPr>
          <a:lstStyle/>
          <a:p>
            <a:pPr algn="just"/>
            <a:r>
              <a:rPr lang="en-US" sz="2000" dirty="0"/>
              <a:t>Phylogenetic relationships of </a:t>
            </a:r>
            <a:r>
              <a:rPr lang="en-US" sz="2000" i="1" dirty="0" err="1"/>
              <a:t>Cactodera</a:t>
            </a:r>
            <a:r>
              <a:rPr lang="en-US" sz="2000" i="1" dirty="0"/>
              <a:t> </a:t>
            </a:r>
            <a:r>
              <a:rPr lang="en-US" sz="2000" i="1" dirty="0" err="1"/>
              <a:t>milleri</a:t>
            </a:r>
            <a:r>
              <a:rPr lang="en-US" sz="2000" i="1" dirty="0"/>
              <a:t> </a:t>
            </a:r>
            <a:r>
              <a:rPr lang="en-US" sz="2000" dirty="0"/>
              <a:t>from CO and MN with other select cyst nematodes, as inferred from a 659 bp alignment of 28S rDNA, according to the GTR + I + G model of nucleotide substitution and incorporated into MB as described. A 50% majority rule consensus tree was generated with posterior probabilities (PP) shown on appropriate branches (expressed as percent), with </a:t>
            </a:r>
            <a:r>
              <a:rPr lang="en-US" sz="2000" i="1" dirty="0" err="1"/>
              <a:t>Betulodera</a:t>
            </a:r>
            <a:r>
              <a:rPr lang="en-US" sz="2000" i="1" dirty="0"/>
              <a:t> </a:t>
            </a:r>
            <a:r>
              <a:rPr lang="en-US" sz="2000" i="1" dirty="0" err="1"/>
              <a:t>betulae</a:t>
            </a:r>
            <a:r>
              <a:rPr lang="en-US" sz="2000" dirty="0"/>
              <a:t> as the outgroup. New sequences are indicated in bold.</a:t>
            </a:r>
          </a:p>
        </p:txBody>
      </p:sp>
      <p:cxnSp>
        <p:nvCxnSpPr>
          <p:cNvPr id="43" name="Straight Connector 42">
            <a:extLst>
              <a:ext uri="{FF2B5EF4-FFF2-40B4-BE49-F238E27FC236}">
                <a16:creationId xmlns:a16="http://schemas.microsoft.com/office/drawing/2014/main" id="{22F60B23-2436-3847-B86E-0CC2E7E27F8D}"/>
              </a:ext>
            </a:extLst>
          </p:cNvPr>
          <p:cNvCxnSpPr>
            <a:cxnSpLocks/>
          </p:cNvCxnSpPr>
          <p:nvPr/>
        </p:nvCxnSpPr>
        <p:spPr>
          <a:xfrm>
            <a:off x="10191375" y="32790885"/>
            <a:ext cx="0" cy="6038779"/>
          </a:xfrm>
          <a:prstGeom prst="line">
            <a:avLst/>
          </a:prstGeom>
          <a:ln w="76200">
            <a:solidFill>
              <a:srgbClr val="006A5C"/>
            </a:solidFill>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0FF4BC76-C3BB-4CED-8570-C154868CE6C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3856722" y="9632428"/>
            <a:ext cx="5654184" cy="7136276"/>
          </a:xfrm>
          <a:prstGeom prst="rect">
            <a:avLst/>
          </a:prstGeom>
          <a:noFill/>
          <a:ln>
            <a:noFill/>
          </a:ln>
        </p:spPr>
      </p:pic>
      <p:pic>
        <p:nvPicPr>
          <p:cNvPr id="46" name="Picture 45" descr="A close up of text on a white background&#10;&#10;Description automatically generated">
            <a:extLst>
              <a:ext uri="{FF2B5EF4-FFF2-40B4-BE49-F238E27FC236}">
                <a16:creationId xmlns:a16="http://schemas.microsoft.com/office/drawing/2014/main" id="{F16F4E11-8768-42B3-A4F2-F516F0062DBE}"/>
              </a:ext>
            </a:extLst>
          </p:cNvPr>
          <p:cNvPicPr/>
          <p:nvPr/>
        </p:nvPicPr>
        <p:blipFill>
          <a:blip r:embed="rId5"/>
          <a:stretch>
            <a:fillRect/>
          </a:stretch>
        </p:blipFill>
        <p:spPr>
          <a:xfrm>
            <a:off x="21880385" y="18390955"/>
            <a:ext cx="6184934" cy="8363160"/>
          </a:xfrm>
          <a:prstGeom prst="rect">
            <a:avLst/>
          </a:prstGeom>
        </p:spPr>
      </p:pic>
      <p:pic>
        <p:nvPicPr>
          <p:cNvPr id="47" name="Picture 46" descr="A close up of text on a white background&#10;&#10;Description automatically generated">
            <a:extLst>
              <a:ext uri="{FF2B5EF4-FFF2-40B4-BE49-F238E27FC236}">
                <a16:creationId xmlns:a16="http://schemas.microsoft.com/office/drawing/2014/main" id="{826497FD-B5AF-47A3-B269-53F1DF72A2CC}"/>
              </a:ext>
            </a:extLst>
          </p:cNvPr>
          <p:cNvPicPr/>
          <p:nvPr/>
        </p:nvPicPr>
        <p:blipFill rotWithShape="1">
          <a:blip r:embed="rId6"/>
          <a:srcRect t="14478" b="30190"/>
          <a:stretch/>
        </p:blipFill>
        <p:spPr bwMode="auto">
          <a:xfrm>
            <a:off x="12571059" y="32882581"/>
            <a:ext cx="5942965" cy="4386580"/>
          </a:xfrm>
          <a:prstGeom prst="rect">
            <a:avLst/>
          </a:prstGeom>
          <a:ln>
            <a:noFill/>
          </a:ln>
          <a:extLst>
            <a:ext uri="{53640926-AAD7-44D8-BBD7-CCE9431645EC}">
              <a14:shadowObscured xmlns:a14="http://schemas.microsoft.com/office/drawing/2010/main"/>
            </a:ext>
          </a:extLst>
        </p:spPr>
      </p:pic>
      <p:pic>
        <p:nvPicPr>
          <p:cNvPr id="49" name="Picture 48" descr="A screenshot of a cell phone&#10;&#10;Description automatically generated">
            <a:extLst>
              <a:ext uri="{FF2B5EF4-FFF2-40B4-BE49-F238E27FC236}">
                <a16:creationId xmlns:a16="http://schemas.microsoft.com/office/drawing/2014/main" id="{9B7E6C90-FF95-43E4-9B80-E7BD976FD689}"/>
              </a:ext>
            </a:extLst>
          </p:cNvPr>
          <p:cNvPicPr/>
          <p:nvPr/>
        </p:nvPicPr>
        <p:blipFill rotWithShape="1">
          <a:blip r:embed="rId7"/>
          <a:srcRect t="9202" b="1602"/>
          <a:stretch/>
        </p:blipFill>
        <p:spPr bwMode="auto">
          <a:xfrm>
            <a:off x="26523715" y="18662460"/>
            <a:ext cx="5480285" cy="6763246"/>
          </a:xfrm>
          <a:prstGeom prst="rect">
            <a:avLst/>
          </a:prstGeom>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936B854D-C956-4804-993B-5463B633DD53}"/>
              </a:ext>
            </a:extLst>
          </p:cNvPr>
          <p:cNvPicPr>
            <a:picLocks noChangeAspect="1"/>
          </p:cNvPicPr>
          <p:nvPr/>
        </p:nvPicPr>
        <p:blipFill>
          <a:blip r:embed="rId8"/>
          <a:stretch>
            <a:fillRect/>
          </a:stretch>
        </p:blipFill>
        <p:spPr>
          <a:xfrm>
            <a:off x="1115287" y="25589748"/>
            <a:ext cx="10815518" cy="2968011"/>
          </a:xfrm>
          <a:prstGeom prst="rect">
            <a:avLst/>
          </a:prstGeom>
        </p:spPr>
      </p:pic>
      <p:sp>
        <p:nvSpPr>
          <p:cNvPr id="31" name="Rectangle 30">
            <a:extLst>
              <a:ext uri="{FF2B5EF4-FFF2-40B4-BE49-F238E27FC236}">
                <a16:creationId xmlns:a16="http://schemas.microsoft.com/office/drawing/2014/main" id="{902DF9A9-B8EA-495C-8D61-89BCF81E8BAB}"/>
              </a:ext>
            </a:extLst>
          </p:cNvPr>
          <p:cNvSpPr/>
          <p:nvPr/>
        </p:nvSpPr>
        <p:spPr>
          <a:xfrm>
            <a:off x="12753367" y="32989866"/>
            <a:ext cx="777777" cy="523220"/>
          </a:xfrm>
          <a:prstGeom prst="rect">
            <a:avLst/>
          </a:prstGeom>
        </p:spPr>
        <p:txBody>
          <a:bodyPr wrap="none">
            <a:spAutoFit/>
          </a:bodyPr>
          <a:lstStyle/>
          <a:p>
            <a:r>
              <a:rPr lang="en-US" b="1" dirty="0">
                <a:latin typeface="Times New Roman" panose="02020603050405020304" pitchFamily="18" charset="0"/>
                <a:ea typeface="Calibri" panose="020F0502020204030204" pitchFamily="34" charset="0"/>
              </a:rPr>
              <a:t> </a:t>
            </a:r>
            <a:r>
              <a:rPr lang="en-US" sz="2800" dirty="0">
                <a:ea typeface="Calibri" panose="020F0502020204030204" pitchFamily="34" charset="0"/>
              </a:rPr>
              <a:t>28S</a:t>
            </a:r>
            <a:endParaRPr lang="en-US" sz="2800" dirty="0"/>
          </a:p>
        </p:txBody>
      </p:sp>
      <p:sp>
        <p:nvSpPr>
          <p:cNvPr id="37" name="Rectangle 36">
            <a:extLst>
              <a:ext uri="{FF2B5EF4-FFF2-40B4-BE49-F238E27FC236}">
                <a16:creationId xmlns:a16="http://schemas.microsoft.com/office/drawing/2014/main" id="{A8B99C22-CC27-4B04-81C7-F5F7D24DA1B5}"/>
              </a:ext>
            </a:extLst>
          </p:cNvPr>
          <p:cNvSpPr/>
          <p:nvPr/>
        </p:nvSpPr>
        <p:spPr>
          <a:xfrm>
            <a:off x="27411888" y="18495251"/>
            <a:ext cx="1098378" cy="523220"/>
          </a:xfrm>
          <a:prstGeom prst="rect">
            <a:avLst/>
          </a:prstGeom>
        </p:spPr>
        <p:txBody>
          <a:bodyPr wrap="none">
            <a:spAutoFit/>
          </a:bodyPr>
          <a:lstStyle/>
          <a:p>
            <a:r>
              <a:rPr lang="en-US" sz="2800" dirty="0">
                <a:latin typeface="+mj-lt"/>
                <a:ea typeface="Calibri" panose="020F0502020204030204" pitchFamily="34" charset="0"/>
              </a:rPr>
              <a:t>Hsp90</a:t>
            </a:r>
            <a:endParaRPr lang="en-US" sz="2800" dirty="0">
              <a:latin typeface="+mj-lt"/>
            </a:endParaRPr>
          </a:p>
        </p:txBody>
      </p:sp>
      <p:pic>
        <p:nvPicPr>
          <p:cNvPr id="52" name="Picture 51" descr="A screenshot of a cell phone&#10;&#10;Description automatically generated">
            <a:extLst>
              <a:ext uri="{FF2B5EF4-FFF2-40B4-BE49-F238E27FC236}">
                <a16:creationId xmlns:a16="http://schemas.microsoft.com/office/drawing/2014/main" id="{AC893535-B108-4727-9710-67C3FED2FBD1}"/>
              </a:ext>
            </a:extLst>
          </p:cNvPr>
          <p:cNvPicPr/>
          <p:nvPr/>
        </p:nvPicPr>
        <p:blipFill rotWithShape="1">
          <a:blip r:embed="rId9"/>
          <a:srcRect l="-1473" t="24049" r="1473" b="19023"/>
          <a:stretch/>
        </p:blipFill>
        <p:spPr bwMode="auto">
          <a:xfrm>
            <a:off x="22942478" y="31166944"/>
            <a:ext cx="6764946" cy="4828157"/>
          </a:xfrm>
          <a:prstGeom prst="rect">
            <a:avLst/>
          </a:prstGeom>
          <a:ln>
            <a:noFill/>
          </a:ln>
          <a:extLst>
            <a:ext uri="{53640926-AAD7-44D8-BBD7-CCE9431645EC}">
              <a14:shadowObscured xmlns:a14="http://schemas.microsoft.com/office/drawing/2010/main"/>
            </a:ext>
          </a:extLst>
        </p:spPr>
      </p:pic>
      <p:sp>
        <p:nvSpPr>
          <p:cNvPr id="40" name="Rectangle 39">
            <a:extLst>
              <a:ext uri="{FF2B5EF4-FFF2-40B4-BE49-F238E27FC236}">
                <a16:creationId xmlns:a16="http://schemas.microsoft.com/office/drawing/2014/main" id="{4FC08A51-0DE7-4675-8597-7DBFA5FBD61A}"/>
              </a:ext>
            </a:extLst>
          </p:cNvPr>
          <p:cNvSpPr/>
          <p:nvPr/>
        </p:nvSpPr>
        <p:spPr>
          <a:xfrm>
            <a:off x="22942478" y="36219952"/>
            <a:ext cx="8004058" cy="2246769"/>
          </a:xfrm>
          <a:prstGeom prst="rect">
            <a:avLst/>
          </a:prstGeom>
        </p:spPr>
        <p:txBody>
          <a:bodyPr wrap="square">
            <a:spAutoFit/>
          </a:bodyPr>
          <a:lstStyle/>
          <a:p>
            <a:pPr algn="just"/>
            <a:r>
              <a:rPr lang="en-US" sz="2000" dirty="0"/>
              <a:t>Phylogenetic relationships of </a:t>
            </a:r>
            <a:r>
              <a:rPr lang="en-US" sz="2000" i="1" dirty="0" err="1"/>
              <a:t>Cactodera</a:t>
            </a:r>
            <a:r>
              <a:rPr lang="en-US" sz="2000" i="1" dirty="0"/>
              <a:t> </a:t>
            </a:r>
            <a:r>
              <a:rPr lang="en-US" sz="2000" i="1" dirty="0" err="1"/>
              <a:t>milleri</a:t>
            </a:r>
            <a:r>
              <a:rPr lang="en-US" sz="2000" i="1" dirty="0"/>
              <a:t> </a:t>
            </a:r>
            <a:r>
              <a:rPr lang="en-US" sz="2000" dirty="0"/>
              <a:t>from CO with other select </a:t>
            </a:r>
            <a:r>
              <a:rPr lang="en-US" sz="2000" i="1" dirty="0" err="1"/>
              <a:t>Cactodera</a:t>
            </a:r>
            <a:r>
              <a:rPr lang="en-US" sz="2000" dirty="0"/>
              <a:t> species nematodes, as inferred from a 358 bp alignment of mitochondrial COI, according to the GTR + I + G model of nucleotide substitution and incorporated into MB as described. A 50% majority rule consensus tree was generated with posterior probabilities (PP) shown on appropriate branches (expressed as percent), with </a:t>
            </a:r>
            <a:r>
              <a:rPr lang="en-US" sz="2000" i="1" dirty="0" err="1"/>
              <a:t>Rhizonemella</a:t>
            </a:r>
            <a:r>
              <a:rPr lang="en-US" sz="2000" dirty="0"/>
              <a:t> sp. and </a:t>
            </a:r>
            <a:r>
              <a:rPr lang="en-US" sz="2000" i="1" dirty="0" err="1"/>
              <a:t>Cryphodera</a:t>
            </a:r>
            <a:r>
              <a:rPr lang="en-US" sz="2000" i="1" dirty="0"/>
              <a:t> </a:t>
            </a:r>
            <a:r>
              <a:rPr lang="en-US" sz="2000" i="1" dirty="0" err="1"/>
              <a:t>sinensis</a:t>
            </a:r>
            <a:r>
              <a:rPr lang="en-US" sz="2000" i="1" dirty="0"/>
              <a:t> </a:t>
            </a:r>
            <a:r>
              <a:rPr lang="en-US" sz="2000" dirty="0"/>
              <a:t>as the outgroups. New sequences are indicated in bold.</a:t>
            </a:r>
          </a:p>
        </p:txBody>
      </p:sp>
      <p:sp>
        <p:nvSpPr>
          <p:cNvPr id="51" name="Rectangle 50">
            <a:extLst>
              <a:ext uri="{FF2B5EF4-FFF2-40B4-BE49-F238E27FC236}">
                <a16:creationId xmlns:a16="http://schemas.microsoft.com/office/drawing/2014/main" id="{04FAF5FF-2ED0-49A0-89C5-787BE189A75A}"/>
              </a:ext>
            </a:extLst>
          </p:cNvPr>
          <p:cNvSpPr/>
          <p:nvPr/>
        </p:nvSpPr>
        <p:spPr>
          <a:xfrm>
            <a:off x="23856722" y="31184433"/>
            <a:ext cx="699294" cy="558743"/>
          </a:xfrm>
          <a:prstGeom prst="rect">
            <a:avLst/>
          </a:prstGeom>
        </p:spPr>
        <p:txBody>
          <a:bodyPr wrap="none">
            <a:spAutoFit/>
          </a:bodyPr>
          <a:lstStyle/>
          <a:p>
            <a:pPr>
              <a:lnSpc>
                <a:spcPct val="115000"/>
              </a:lnSpc>
              <a:spcAft>
                <a:spcPts val="1000"/>
              </a:spcAft>
            </a:pPr>
            <a:r>
              <a:rPr lang="en-US" sz="2800" dirty="0"/>
              <a:t>COI</a:t>
            </a:r>
          </a:p>
        </p:txBody>
      </p:sp>
      <p:sp>
        <p:nvSpPr>
          <p:cNvPr id="55" name="Rectangle 54">
            <a:extLst>
              <a:ext uri="{FF2B5EF4-FFF2-40B4-BE49-F238E27FC236}">
                <a16:creationId xmlns:a16="http://schemas.microsoft.com/office/drawing/2014/main" id="{438770CB-1319-445D-B88C-EE1782477122}"/>
              </a:ext>
            </a:extLst>
          </p:cNvPr>
          <p:cNvSpPr/>
          <p:nvPr/>
        </p:nvSpPr>
        <p:spPr>
          <a:xfrm>
            <a:off x="22452192" y="18458762"/>
            <a:ext cx="606128" cy="523220"/>
          </a:xfrm>
          <a:prstGeom prst="rect">
            <a:avLst/>
          </a:prstGeom>
        </p:spPr>
        <p:txBody>
          <a:bodyPr wrap="none">
            <a:spAutoFit/>
          </a:bodyPr>
          <a:lstStyle/>
          <a:p>
            <a:r>
              <a:rPr lang="en-US" sz="2800" dirty="0">
                <a:latin typeface="+mj-lt"/>
              </a:rPr>
              <a:t>ITS</a:t>
            </a:r>
          </a:p>
        </p:txBody>
      </p:sp>
      <p:sp>
        <p:nvSpPr>
          <p:cNvPr id="4" name="Rectangle 3">
            <a:extLst>
              <a:ext uri="{FF2B5EF4-FFF2-40B4-BE49-F238E27FC236}">
                <a16:creationId xmlns:a16="http://schemas.microsoft.com/office/drawing/2014/main" id="{B83A6DE6-7715-42D7-B2B6-47C11B4726BF}"/>
              </a:ext>
            </a:extLst>
          </p:cNvPr>
          <p:cNvSpPr/>
          <p:nvPr/>
        </p:nvSpPr>
        <p:spPr>
          <a:xfrm>
            <a:off x="22083823" y="18495251"/>
            <a:ext cx="368369"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28197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3062</TotalTime>
  <Words>1327</Words>
  <Application>Microsoft Office PowerPoint</Application>
  <PresentationFormat>Custom</PresentationFormat>
  <Paragraphs>44</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Lato</vt:lpstr>
      <vt:lpstr>Times New Roman</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Morrison</dc:creator>
  <cp:lastModifiedBy>Kantor, Mihail - ARS</cp:lastModifiedBy>
  <cp:revision>79</cp:revision>
  <dcterms:created xsi:type="dcterms:W3CDTF">2019-04-03T04:48:47Z</dcterms:created>
  <dcterms:modified xsi:type="dcterms:W3CDTF">2020-12-07T20:37:46Z</dcterms:modified>
</cp:coreProperties>
</file>