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12" r:id="rId4"/>
    <p:sldId id="317" r:id="rId5"/>
    <p:sldId id="313" r:id="rId6"/>
    <p:sldId id="315" r:id="rId7"/>
    <p:sldId id="314" r:id="rId8"/>
    <p:sldId id="286" r:id="rId9"/>
    <p:sldId id="3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E7E2"/>
    <a:srgbClr val="A4E7E0"/>
    <a:srgbClr val="C41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/>
    <p:restoredTop sz="69667"/>
  </p:normalViewPr>
  <p:slideViewPr>
    <p:cSldViewPr snapToGrid="0" snapToObjects="1">
      <p:cViewPr>
        <p:scale>
          <a:sx n="65" d="100"/>
          <a:sy n="65" d="100"/>
        </p:scale>
        <p:origin x="11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59D67-8718-1A47-8377-E7F231945EE1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24A63-F923-1146-AFD6-B7FCF3E2C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0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DAC53-280C-EB4B-B07A-D0A42667B4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08A2C-99A3-1D41-B30F-28697634F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6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08A2C-99A3-1D41-B30F-28697634F6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6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08A2C-99A3-1D41-B30F-28697634F6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8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08A2C-99A3-1D41-B30F-28697634F6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12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08A2C-99A3-1D41-B30F-28697634F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13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08A2C-99A3-1D41-B30F-28697634F6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41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08A2C-99A3-1D41-B30F-28697634F6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96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08A2C-99A3-1D41-B30F-28697634F6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64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08A2C-99A3-1D41-B30F-28697634F6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94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08A2C-99A3-1D41-B30F-28697634F6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5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D685-C1B3-C244-8BC4-141D3DB422E2}" type="datetime1">
              <a:rPr lang="en-GB" smtClean="0"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8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670-9EBE-2B4B-9FC7-373F209AFF38}" type="datetime1">
              <a:rPr lang="en-GB" smtClean="0"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7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8B65-F468-D94E-9A39-F513CF282401}" type="datetime1">
              <a:rPr lang="en-GB" smtClean="0"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E899-30E6-C64B-83F1-3FADF718645C}" type="datetime1">
              <a:rPr lang="en-GB" smtClean="0"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9775-640C-E94B-BA79-627948DB00B4}" type="datetime1">
              <a:rPr lang="en-GB" smtClean="0"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1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978E-7049-F249-8CB9-9A8D5A3486F3}" type="datetime1">
              <a:rPr lang="en-GB" smtClean="0"/>
              <a:t>18/11/2020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0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AC7A-849E-144A-A527-9225AF8961ED}" type="datetime1">
              <a:rPr lang="en-GB" smtClean="0"/>
              <a:t>18/11/2020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F890-477B-DA41-B552-B2F564930491}" type="datetime1">
              <a:rPr lang="en-GB" smtClean="0"/>
              <a:t>18/11/2020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747-FCDE-DB47-8867-89E5C89E56AC}" type="datetime1">
              <a:rPr lang="en-GB" smtClean="0"/>
              <a:t>18/11/2020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4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C400-D2FC-E944-B860-9D942E30B229}" type="datetime1">
              <a:rPr lang="en-GB" smtClean="0"/>
              <a:t>18/11/2020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5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8AA9-6C08-B448-BB5B-4942D457E524}" type="datetime1">
              <a:rPr lang="en-GB" smtClean="0"/>
              <a:t>18/11/2020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8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7A63-325C-D540-B38A-FE28E85E51B2}" type="datetime1">
              <a:rPr lang="en-GB" smtClean="0"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DD2FA-492C-8D4C-B90A-1F00C159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6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nna.rader@gmail.com?subject=Wikipedia%20Research%20Showca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tiff"/><Relationship Id="rId5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3322" y="1357146"/>
            <a:ext cx="7944678" cy="2387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94E7E2"/>
                </a:solidFill>
                <a:latin typeface="Helvetica Neue" charset="0"/>
                <a:ea typeface="Helvetica Neue" charset="0"/>
                <a:cs typeface="Helvetica Neue" charset="0"/>
              </a:rPr>
              <a:t>Talk before you type</a:t>
            </a:r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/>
            </a:r>
            <a:b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</a:br>
            <a:r>
              <a:rPr lang="en-US" sz="1800" b="1" dirty="0" smtClean="0">
                <a:latin typeface="Helvetica Neue" charset="0"/>
                <a:ea typeface="Helvetica Neue" charset="0"/>
                <a:cs typeface="Helvetica Neue" charset="0"/>
              </a:rPr>
              <a:t/>
            </a:r>
            <a:br>
              <a:rPr lang="en-US" sz="1800" b="1" dirty="0" smtClean="0">
                <a:latin typeface="Helvetica Neue" charset="0"/>
                <a:ea typeface="Helvetica Neue" charset="0"/>
                <a:cs typeface="Helvetica Neue" charset="0"/>
              </a:rPr>
            </a:br>
            <a:r>
              <a:rPr lang="en-US" sz="2800" b="1" dirty="0" smtClean="0">
                <a:latin typeface="Helvetica Neue" charset="0"/>
                <a:ea typeface="Helvetica Neue" charset="0"/>
                <a:cs typeface="Helvetica Neue" charset="0"/>
              </a:rPr>
              <a:t>Interpersonal communication on Wikipedia</a:t>
            </a:r>
            <a:endParaRPr lang="en-US" sz="28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6660" y="4200759"/>
            <a:ext cx="6858001" cy="1242391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  <a:hlinkClick r:id="rId3"/>
              </a:rPr>
              <a:t>Anna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charset="0"/>
                <a:ea typeface="Helvetica Neue" charset="0"/>
                <a:cs typeface="Helvetica Neue" charset="0"/>
                <a:hlinkClick r:id="rId3"/>
              </a:rPr>
              <a:t>Rader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algn="r">
              <a:lnSpc>
                <a:spcPct val="100000"/>
              </a:lnSpc>
            </a:pPr>
            <a:r>
              <a:rPr lang="en-US" sz="1800" dirty="0" smtClean="0">
                <a:latin typeface="Helvetica Neue" charset="0"/>
                <a:ea typeface="Helvetica Neue" charset="0"/>
                <a:cs typeface="Helvetica Neue" charset="0"/>
              </a:rPr>
              <a:t>18 November 2020</a:t>
            </a:r>
            <a:endParaRPr lang="en-US" sz="18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26517" y="1888434"/>
            <a:ext cx="0" cy="4969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5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652090" y="880924"/>
            <a:ext cx="92433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Introduction</a:t>
            </a:r>
            <a:endParaRPr lang="en-US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652090" y="2206486"/>
            <a:ext cx="8511209" cy="3889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05608" y="1308100"/>
            <a:ext cx="1" cy="554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652090" y="2206485"/>
            <a:ext cx="805401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In the virtual community of Wikipedia, most editors work asynchronously, anonymously and individually on the encyclopedia’s content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The majority of interactions are coincidental and indirect via the 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substance and process of article content creation (</a:t>
            </a:r>
            <a:r>
              <a:rPr lang="en-US" sz="2300" dirty="0" err="1">
                <a:latin typeface="Calibri" charset="0"/>
                <a:ea typeface="Calibri" charset="0"/>
                <a:cs typeface="Calibri" charset="0"/>
              </a:rPr>
              <a:t>Klemp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300" dirty="0" err="1">
                <a:latin typeface="Calibri" charset="0"/>
                <a:ea typeface="Calibri" charset="0"/>
                <a:cs typeface="Calibri" charset="0"/>
              </a:rPr>
              <a:t>Forcehimes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2010)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But there is a significant substrata of interpersonal communication in IRC and Talk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In this ‘talk’, Wikipedia users collaborate on editing, coordinate task-sharing, and negotiate and reinforce the normative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2091" y="1308100"/>
            <a:ext cx="6579422" cy="5106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94E7E2"/>
                </a:solidFill>
                <a:latin typeface="Helvetica" charset="0"/>
                <a:ea typeface="Helvetica" charset="0"/>
                <a:cs typeface="Helvetica" charset="0"/>
              </a:rPr>
              <a:t>Communications in Wikipedia are part of a complex social system</a:t>
            </a:r>
            <a:r>
              <a:rPr lang="en-US" sz="5400" b="1" dirty="0" smtClean="0">
                <a:solidFill>
                  <a:srgbClr val="94E7E2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pPr marL="0" indent="0">
              <a:buNone/>
            </a:pP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Laniado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 et al 2011</a:t>
            </a:r>
          </a:p>
          <a:p>
            <a:pPr marL="0" indent="0">
              <a:buNone/>
            </a:pP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05608" y="1308100"/>
            <a:ext cx="1" cy="554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37376" y="2206487"/>
            <a:ext cx="1554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u="none" strike="noStrik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1400" b="0" u="none" strike="noStrike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charset="0"/>
                <a:ea typeface="Helvetica" charset="0"/>
                <a:cs typeface="Helvetica" charset="0"/>
              </a:rPr>
            </a:b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7858114" y="3193139"/>
            <a:ext cx="2217411" cy="3255442"/>
          </a:xfrm>
          <a:prstGeom prst="roundRect">
            <a:avLst/>
          </a:prstGeom>
          <a:solidFill>
            <a:srgbClr val="A4E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52090" y="3193139"/>
            <a:ext cx="2217411" cy="3255442"/>
          </a:xfrm>
          <a:prstGeom prst="roundRect">
            <a:avLst/>
          </a:prstGeom>
          <a:solidFill>
            <a:srgbClr val="A4E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652090" y="880924"/>
            <a:ext cx="92433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Dynamics // Debates</a:t>
            </a:r>
            <a:endParaRPr lang="en-US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652090" y="2206486"/>
            <a:ext cx="8511209" cy="986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05608" y="1308100"/>
            <a:ext cx="1" cy="554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652090" y="2206485"/>
            <a:ext cx="80540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Three key themes in the literature about the dynamics of Wikipedia Talk: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9230"/>
          <a:stretch/>
        </p:blipFill>
        <p:spPr>
          <a:xfrm>
            <a:off x="3315300" y="3392615"/>
            <a:ext cx="890989" cy="871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8744" y="3409853"/>
            <a:ext cx="817038" cy="85441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295543" y="3193139"/>
            <a:ext cx="2217411" cy="3255442"/>
          </a:xfrm>
          <a:prstGeom prst="roundRect">
            <a:avLst/>
          </a:prstGeom>
          <a:solidFill>
            <a:srgbClr val="A4E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2077" y="4343443"/>
            <a:ext cx="16781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 users communicate to further collective or individual goals?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b="7101"/>
          <a:stretch/>
        </p:blipFill>
        <p:spPr>
          <a:xfrm>
            <a:off x="5904979" y="3428202"/>
            <a:ext cx="1066762" cy="79966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194648" y="4343443"/>
            <a:ext cx="16781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Is the tone </a:t>
            </a:r>
            <a:r>
              <a:rPr lang="en-US" sz="2000" dirty="0" smtClean="0"/>
              <a:t>supportive </a:t>
            </a:r>
            <a:r>
              <a:rPr lang="en-US" sz="2000" dirty="0"/>
              <a:t>or authoritative, particularly towards new members?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988624" y="4343443"/>
            <a:ext cx="16781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Are discussions competitive or deliberative?</a:t>
            </a:r>
            <a:endParaRPr lang="en-US" sz="200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652090" y="880924"/>
            <a:ext cx="92433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Competitive // Deliberative</a:t>
            </a:r>
            <a:endParaRPr lang="en-US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652090" y="2206486"/>
            <a:ext cx="8511209" cy="3889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05608" y="1308100"/>
            <a:ext cx="1" cy="554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652090" y="2206485"/>
            <a:ext cx="805401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150" dirty="0" smtClean="0">
                <a:latin typeface="Calibri" charset="0"/>
                <a:ea typeface="Calibri" charset="0"/>
                <a:cs typeface="Calibri" charset="0"/>
              </a:rPr>
              <a:t>Researchers find that Wikipedia talk 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can be marked by pleasant, polite and helpful </a:t>
            </a:r>
            <a:r>
              <a:rPr lang="en-US" sz="2150" dirty="0" smtClean="0">
                <a:latin typeface="Calibri" charset="0"/>
                <a:ea typeface="Calibri" charset="0"/>
                <a:cs typeface="Calibri" charset="0"/>
              </a:rPr>
              <a:t>exchanges; and also by criticism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, nitpicking, hostility and personal conflict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150" dirty="0" smtClean="0">
                <a:latin typeface="Calibri" charset="0"/>
                <a:ea typeface="Calibri" charset="0"/>
                <a:cs typeface="Calibri" charset="0"/>
              </a:rPr>
              <a:t>Whilst editors are 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encouraged to be inclusive and to give reasons for their edits </a:t>
            </a:r>
            <a:r>
              <a:rPr lang="mr-IN" sz="2150" dirty="0"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 indicators of deliberative discussion (</a:t>
            </a:r>
            <a:r>
              <a:rPr lang="en-US" sz="2150" dirty="0" err="1">
                <a:latin typeface="Calibri" charset="0"/>
                <a:ea typeface="Calibri" charset="0"/>
                <a:cs typeface="Calibri" charset="0"/>
              </a:rPr>
              <a:t>Klemp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150" dirty="0" err="1">
                <a:latin typeface="Calibri" charset="0"/>
                <a:ea typeface="Calibri" charset="0"/>
                <a:cs typeface="Calibri" charset="0"/>
              </a:rPr>
              <a:t>Forcehimes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 2010) </a:t>
            </a:r>
            <a:r>
              <a:rPr lang="mr-IN" sz="2150" dirty="0" smtClean="0"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en-US" sz="2150" dirty="0" smtClean="0">
                <a:latin typeface="Calibri" charset="0"/>
                <a:ea typeface="Calibri" charset="0"/>
                <a:cs typeface="Calibri" charset="0"/>
              </a:rPr>
              <a:t> Black et al (2011) found that talk is more typically marked 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by sarcasm and fault-finding </a:t>
            </a:r>
            <a:endParaRPr lang="en-US" sz="2150" dirty="0" smtClean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150" dirty="0" err="1" smtClean="0">
                <a:latin typeface="Calibri" charset="0"/>
                <a:ea typeface="Calibri" charset="0"/>
                <a:cs typeface="Calibri" charset="0"/>
              </a:rPr>
              <a:t>Kittur</a:t>
            </a:r>
            <a:r>
              <a:rPr lang="en-US" sz="215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and Kraut (</a:t>
            </a:r>
            <a:r>
              <a:rPr lang="en-US" sz="2150" dirty="0" smtClean="0">
                <a:latin typeface="Calibri" charset="0"/>
                <a:ea typeface="Calibri" charset="0"/>
                <a:cs typeface="Calibri" charset="0"/>
              </a:rPr>
              <a:t>2010) argue that talk 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pages </a:t>
            </a:r>
            <a:r>
              <a:rPr lang="en-US" sz="2150" dirty="0" smtClean="0">
                <a:latin typeface="Calibri" charset="0"/>
                <a:ea typeface="Calibri" charset="0"/>
                <a:cs typeface="Calibri" charset="0"/>
              </a:rPr>
              <a:t>can 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be used to defuse disputes as discussants attempt to find consensual editing </a:t>
            </a:r>
            <a:r>
              <a:rPr lang="en-US" sz="2150" dirty="0" smtClean="0">
                <a:latin typeface="Calibri" charset="0"/>
                <a:ea typeface="Calibri" charset="0"/>
                <a:cs typeface="Calibri" charset="0"/>
              </a:rPr>
              <a:t>solutions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150" dirty="0" smtClean="0">
                <a:latin typeface="Calibri" charset="0"/>
                <a:ea typeface="Calibri" charset="0"/>
                <a:cs typeface="Calibri" charset="0"/>
              </a:rPr>
              <a:t>But Butler</a:t>
            </a:r>
            <a:r>
              <a:rPr lang="en-US" sz="2150" dirty="0">
                <a:latin typeface="Calibri" charset="0"/>
                <a:ea typeface="Calibri" charset="0"/>
                <a:cs typeface="Calibri" charset="0"/>
              </a:rPr>
              <a:t>, Joyce and Pike (2008) argue </a:t>
            </a:r>
            <a:r>
              <a:rPr lang="en-US" sz="2150" dirty="0" smtClean="0">
                <a:latin typeface="Calibri" charset="0"/>
                <a:ea typeface="Calibri" charset="0"/>
                <a:cs typeface="Calibri" charset="0"/>
              </a:rPr>
              <a:t>that the “rough consensus” in article talk is shaped by dominant voices, making true consensus rare</a:t>
            </a:r>
            <a:endParaRPr lang="en-US" sz="215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652090" y="880924"/>
            <a:ext cx="92433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Collective // Individual</a:t>
            </a:r>
            <a:endParaRPr lang="en-US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652090" y="2206486"/>
            <a:ext cx="8511209" cy="3889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05608" y="1308100"/>
            <a:ext cx="1" cy="554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652090" y="2206485"/>
            <a:ext cx="805401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Researchers disagree on whether talk interactions are motivated by pro-social concerns or used instrumentally, and whether collaborations are coincidental or evidence of network relationships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For instance, </a:t>
            </a: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Ford (2012) found that editors on a breaking news event used talk pages collaboratively to source and improve citations by task- and information-sharing</a:t>
            </a:r>
            <a:endParaRPr lang="en-US" sz="230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But Keegan (2012) argues tha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 breaking news tends to lead high-volume 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editors </a:t>
            </a: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to work independently 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on their “own” </a:t>
            </a: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article, 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rather than galvanizing a network of editors in a coordinated fashion to work across the related pages</a:t>
            </a:r>
            <a:endParaRPr lang="en-US" sz="23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652090" y="880924"/>
            <a:ext cx="92433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Supportive // Authoritative</a:t>
            </a:r>
            <a:endParaRPr lang="en-US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652090" y="2206486"/>
            <a:ext cx="8511209" cy="3889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05608" y="1308100"/>
            <a:ext cx="1" cy="554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652090" y="2206485"/>
            <a:ext cx="805401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Researchers agree that Wikipedia’s hierarchies 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of experience, engagement and editing 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privilege are evident 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in talk pages </a:t>
            </a:r>
            <a:endParaRPr lang="en-US" sz="2100" dirty="0" smtClean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Whilst some 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influential 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editors act as “hubs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” that interact with many 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users, others are “authorities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” who interact preferentially with other experienced 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users (</a:t>
            </a:r>
            <a:r>
              <a:rPr lang="en-US" sz="2100" dirty="0" err="1">
                <a:latin typeface="Calibri" charset="0"/>
                <a:ea typeface="Calibri" charset="0"/>
                <a:cs typeface="Calibri" charset="0"/>
              </a:rPr>
              <a:t>Laniado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 et al 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2011; 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Keegan, </a:t>
            </a:r>
            <a:r>
              <a:rPr lang="en-US" sz="2100" dirty="0" err="1">
                <a:latin typeface="Calibri" charset="0"/>
                <a:ea typeface="Calibri" charset="0"/>
                <a:cs typeface="Calibri" charset="0"/>
              </a:rPr>
              <a:t>Gergle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 and Contractor (2011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More experienced users use talk pages to claim 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the legitimacy of their 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edits by engaging in power plays based on their policy knowledge (</a:t>
            </a:r>
            <a:r>
              <a:rPr lang="en-US" sz="2100" dirty="0" err="1" smtClean="0">
                <a:latin typeface="Calibri" charset="0"/>
                <a:ea typeface="Calibri" charset="0"/>
                <a:cs typeface="Calibri" charset="0"/>
              </a:rPr>
              <a:t>Kriplean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et al 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2007)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Newbies 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and unregistered users 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end up deferring 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to the credibility assertions of more senior 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editors or mimicking their language to defend their edits (Bender et al 2011; </a:t>
            </a:r>
            <a:r>
              <a:rPr lang="en-US" sz="2100" dirty="0" err="1">
                <a:latin typeface="Calibri" charset="0"/>
                <a:ea typeface="Calibri" charset="0"/>
                <a:cs typeface="Calibri" charset="0"/>
              </a:rPr>
              <a:t>Danescu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100" dirty="0" err="1">
                <a:latin typeface="Calibri" charset="0"/>
                <a:ea typeface="Calibri" charset="0"/>
                <a:cs typeface="Calibri" charset="0"/>
              </a:rPr>
              <a:t>Niculescu-Mizil</a:t>
            </a:r>
            <a:r>
              <a:rPr lang="en-US" sz="2100" dirty="0">
                <a:latin typeface="Calibri" charset="0"/>
                <a:ea typeface="Calibri" charset="0"/>
                <a:cs typeface="Calibri" charset="0"/>
              </a:rPr>
              <a:t> et al </a:t>
            </a:r>
            <a:r>
              <a:rPr lang="en-US" sz="2100" dirty="0" smtClean="0">
                <a:latin typeface="Calibri" charset="0"/>
                <a:ea typeface="Calibri" charset="0"/>
                <a:cs typeface="Calibri" charset="0"/>
              </a:rPr>
              <a:t>2012)</a:t>
            </a:r>
            <a:endParaRPr lang="en-US" sz="21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4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090" y="880924"/>
            <a:ext cx="9243391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Helvetica Neue" charset="0"/>
                <a:ea typeface="Helvetica Neue" charset="0"/>
                <a:cs typeface="Helvetica Neue" charset="0"/>
              </a:rPr>
              <a:t>Recommendations</a:t>
            </a:r>
            <a:endParaRPr lang="en-US" sz="40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05608" y="1308100"/>
            <a:ext cx="1" cy="554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652090" y="2206487"/>
            <a:ext cx="7938573" cy="3970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How can Wikipedia enhance interpersonal communication?</a:t>
            </a:r>
          </a:p>
          <a:p>
            <a:r>
              <a:rPr lang="en-US" sz="2400" dirty="0" smtClean="0"/>
              <a:t>Several themes in the literature:</a:t>
            </a:r>
          </a:p>
          <a:p>
            <a:pPr lvl="1">
              <a:buFont typeface="Courier New" charset="0"/>
              <a:buChar char="o"/>
            </a:pPr>
            <a:r>
              <a:rPr lang="en-US" dirty="0"/>
              <a:t>Connect </a:t>
            </a:r>
            <a:r>
              <a:rPr lang="en-US" dirty="0" smtClean="0"/>
              <a:t>lines of communication</a:t>
            </a:r>
            <a:endParaRPr lang="en-US" dirty="0"/>
          </a:p>
          <a:p>
            <a:pPr lvl="1">
              <a:buFont typeface="Courier New" charset="0"/>
              <a:buChar char="o"/>
            </a:pPr>
            <a:r>
              <a:rPr lang="en-US" dirty="0" smtClean="0"/>
              <a:t>Enhance respect</a:t>
            </a:r>
          </a:p>
          <a:p>
            <a:pPr lvl="1">
              <a:buFont typeface="Courier New" charset="0"/>
              <a:buChar char="o"/>
            </a:pPr>
            <a:r>
              <a:rPr lang="en-US" dirty="0" smtClean="0"/>
              <a:t>Increase inclusion</a:t>
            </a:r>
          </a:p>
          <a:p>
            <a:pPr lvl="1">
              <a:buFont typeface="Courier New" charset="0"/>
              <a:buChar char="o"/>
            </a:pPr>
            <a:r>
              <a:rPr lang="en-US" dirty="0" smtClean="0"/>
              <a:t>Reduce anonymity</a:t>
            </a:r>
          </a:p>
          <a:p>
            <a:pPr lvl="1">
              <a:buFont typeface="Courier New" charset="0"/>
              <a:buChar char="o"/>
            </a:pPr>
            <a:r>
              <a:rPr lang="en-US" dirty="0" smtClean="0"/>
              <a:t>Flag relationships</a:t>
            </a:r>
          </a:p>
          <a:p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9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090" y="880924"/>
            <a:ext cx="9243391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Helvetica Neue" charset="0"/>
                <a:ea typeface="Helvetica Neue" charset="0"/>
                <a:cs typeface="Helvetica Neue" charset="0"/>
              </a:rPr>
              <a:t>References</a:t>
            </a:r>
            <a:endParaRPr lang="en-US" sz="40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2090" y="2206487"/>
            <a:ext cx="8511209" cy="3970476"/>
          </a:xfrm>
        </p:spPr>
        <p:txBody>
          <a:bodyPr>
            <a:noAutofit/>
          </a:bodyPr>
          <a:lstStyle/>
          <a:p>
            <a:pPr fontAlgn="base"/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Bender, Emily M, Jonathan T Morgan, Meghan Oxley, Mark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Zachry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, Brian Hutchinson, Alex Martin, Bin Zhang and Mari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Ostendorf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(2011). “Annotating Social Acts: Authority Claims and Alignment Moves in Wikipedia Talk Pages.” Workshop on Language in Social Media (LSM ’11), 23 June. Portland, Oregon. </a:t>
            </a:r>
            <a:endParaRPr lang="en-US" sz="900" dirty="0" smtClean="0">
              <a:latin typeface="Calibri" charset="0"/>
              <a:ea typeface="Calibri" charset="0"/>
              <a:cs typeface="Calibri" charset="0"/>
            </a:endParaRPr>
          </a:p>
          <a:p>
            <a:pPr fontAlgn="base"/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Black, Laura W, Howard T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Welser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, Dan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Cosley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and Jocelyn M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DeGroot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(2011). “Self-Governance Through Group Discussion in Wikipedia: Measuring Deliberation in Online Groups.” S</a:t>
            </a:r>
            <a:r>
              <a:rPr lang="en-US" sz="900" i="1" dirty="0">
                <a:latin typeface="Calibri" charset="0"/>
                <a:ea typeface="Calibri" charset="0"/>
                <a:cs typeface="Calibri" charset="0"/>
              </a:rPr>
              <a:t>mall Group Research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. 42 (595). </a:t>
            </a:r>
            <a:endParaRPr lang="en-US" sz="900" dirty="0" smtClean="0">
              <a:latin typeface="Calibri" charset="0"/>
              <a:ea typeface="Calibri" charset="0"/>
              <a:cs typeface="Calibri" charset="0"/>
            </a:endParaRPr>
          </a:p>
          <a:p>
            <a:pPr fontAlgn="base"/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Butler, Brian, Elisabeth Joyce and Jacqueline Pike (2008). “Don’t Look Now, But We’ve Created a Bureaucracy: The Nature and Roles of Policies and Rules in Wikipedia.” CHI ‘08.</a:t>
            </a:r>
            <a:r>
              <a:rPr lang="en-US" sz="9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April 5-10. Florence, Italy. </a:t>
            </a:r>
            <a:endParaRPr lang="en-US" sz="900" dirty="0" smtClean="0">
              <a:latin typeface="Calibri" charset="0"/>
              <a:ea typeface="Calibri" charset="0"/>
              <a:cs typeface="Calibri" charset="0"/>
            </a:endParaRPr>
          </a:p>
          <a:p>
            <a:pPr fontAlgn="base"/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Danescu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Niculescu-Mizil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et al </a:t>
            </a:r>
            <a:r>
              <a:rPr lang="en-US" sz="900" dirty="0" smtClean="0">
                <a:latin typeface="Calibri" charset="0"/>
                <a:ea typeface="Calibri" charset="0"/>
                <a:cs typeface="Calibri" charset="0"/>
              </a:rPr>
              <a:t>(2012), cited in </a:t>
            </a:r>
            <a:r>
              <a:rPr lang="en-US" sz="900" dirty="0" err="1" smtClean="0">
                <a:latin typeface="Calibri" charset="0"/>
                <a:ea typeface="Calibri" charset="0"/>
                <a:cs typeface="Calibri" charset="0"/>
              </a:rPr>
              <a:t>Ferschke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, Oliver (2014). </a:t>
            </a:r>
            <a:r>
              <a:rPr lang="en-US" sz="900" i="1" dirty="0">
                <a:latin typeface="Calibri" charset="0"/>
                <a:ea typeface="Calibri" charset="0"/>
                <a:cs typeface="Calibri" charset="0"/>
              </a:rPr>
              <a:t>The Quality of Content in Open Online Collaboration Platforms Approaches to NLP-supported Information Quality Management in Wikipedia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Dr-Ing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[PhD] dissertation.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Technischen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Universität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Darmstadt. </a:t>
            </a:r>
            <a:endParaRPr lang="en-US" sz="900" dirty="0" smtClean="0">
              <a:latin typeface="Calibri" charset="0"/>
              <a:ea typeface="Calibri" charset="0"/>
              <a:cs typeface="Calibri" charset="0"/>
            </a:endParaRPr>
          </a:p>
          <a:p>
            <a:pPr fontAlgn="base"/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Ford, Heather (2012). “Wikipedia Sources: Managing Sources in Rapidly Evolving Global News Articles on the English Wikipedia.”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Ushahidi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SwiftRiver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sz="900" dirty="0" smtClean="0">
              <a:latin typeface="Calibri" charset="0"/>
              <a:ea typeface="Calibri" charset="0"/>
              <a:cs typeface="Calibri" charset="0"/>
            </a:endParaRPr>
          </a:p>
          <a:p>
            <a:pPr fontAlgn="base"/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Johnson, Stefanie K, Kenneth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Bettenhausen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and Ellie Gibbons (2009). “Realities of Working in Virtual Teams: Affective and Attitudinal Outcomes of Using Computer-Mediated Communication.” </a:t>
            </a:r>
            <a:r>
              <a:rPr lang="en-US" sz="900" i="1" dirty="0">
                <a:latin typeface="Calibri" charset="0"/>
                <a:ea typeface="Calibri" charset="0"/>
                <a:cs typeface="Calibri" charset="0"/>
              </a:rPr>
              <a:t>Small Group Research. 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40. 623–649. </a:t>
            </a:r>
            <a:endParaRPr lang="en-US" sz="900" dirty="0" smtClean="0">
              <a:latin typeface="Calibri" charset="0"/>
              <a:ea typeface="Calibri" charset="0"/>
              <a:cs typeface="Calibri" charset="0"/>
            </a:endParaRPr>
          </a:p>
          <a:p>
            <a:pPr fontAlgn="base"/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Keegan, Brian (2012). </a:t>
            </a:r>
            <a:r>
              <a:rPr lang="en-US" sz="900" i="1" dirty="0">
                <a:latin typeface="Calibri" charset="0"/>
                <a:ea typeface="Calibri" charset="0"/>
                <a:cs typeface="Calibri" charset="0"/>
              </a:rPr>
              <a:t>High Tempo Knowledge Collaboration in Wikipedia’s Coverage of Breaking News Events.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PhD Thesis. Northwestern University.</a:t>
            </a:r>
            <a:endParaRPr lang="en-US" sz="900" dirty="0" smtClean="0">
              <a:latin typeface="Calibri" charset="0"/>
              <a:ea typeface="Calibri" charset="0"/>
              <a:cs typeface="Calibri" charset="0"/>
            </a:endParaRPr>
          </a:p>
          <a:p>
            <a:pPr fontAlgn="base"/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Keegan, Brian, Darren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Gergle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Noshir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Contractor (2013). “Hot off the Wiki: Structures and Dynamics of Wikipedia’s Coverage of Breaking News Events.” </a:t>
            </a:r>
            <a:r>
              <a:rPr lang="en-US" sz="900" i="1" dirty="0">
                <a:latin typeface="Calibri" charset="0"/>
                <a:ea typeface="Calibri" charset="0"/>
                <a:cs typeface="Calibri" charset="0"/>
              </a:rPr>
              <a:t>American Behavioral Scientist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. 57 (5). </a:t>
            </a:r>
            <a:endParaRPr lang="en-US" sz="900" dirty="0" smtClean="0">
              <a:latin typeface="Calibri" charset="0"/>
              <a:ea typeface="Calibri" charset="0"/>
              <a:cs typeface="Calibri" charset="0"/>
            </a:endParaRPr>
          </a:p>
          <a:p>
            <a:pPr fontAlgn="base"/>
            <a:r>
              <a:rPr lang="en-US" sz="900" dirty="0" err="1" smtClean="0">
                <a:latin typeface="Calibri" charset="0"/>
                <a:ea typeface="Calibri" charset="0"/>
                <a:cs typeface="Calibri" charset="0"/>
              </a:rPr>
              <a:t>Kittur</a:t>
            </a:r>
            <a:r>
              <a:rPr lang="en-US" sz="900" dirty="0" smtClean="0">
                <a:latin typeface="Calibri" charset="0"/>
                <a:ea typeface="Calibri" charset="0"/>
                <a:cs typeface="Calibri" charset="0"/>
              </a:rPr>
              <a:t> and Kraut (2010) cited in Schneider, Jodi, Alexandre Passant and John G </a:t>
            </a:r>
            <a:r>
              <a:rPr lang="en-US" sz="900" dirty="0" err="1" smtClean="0">
                <a:latin typeface="Calibri" charset="0"/>
                <a:ea typeface="Calibri" charset="0"/>
                <a:cs typeface="Calibri" charset="0"/>
              </a:rPr>
              <a:t>Breslin</a:t>
            </a:r>
            <a:r>
              <a:rPr lang="en-US" sz="900" dirty="0" smtClean="0">
                <a:latin typeface="Calibri" charset="0"/>
                <a:ea typeface="Calibri" charset="0"/>
                <a:cs typeface="Calibri" charset="0"/>
              </a:rPr>
              <a:t> (2011). “Understanding and Improving Wikipedia Article Discussion Pages.” SAC ’11, March 21–25. </a:t>
            </a:r>
            <a:r>
              <a:rPr lang="en-US" sz="900" dirty="0" err="1" smtClean="0">
                <a:latin typeface="Calibri" charset="0"/>
                <a:ea typeface="Calibri" charset="0"/>
                <a:cs typeface="Calibri" charset="0"/>
              </a:rPr>
              <a:t>TaiChung</a:t>
            </a:r>
            <a:r>
              <a:rPr lang="en-US" sz="900" dirty="0" smtClean="0">
                <a:latin typeface="Calibri" charset="0"/>
                <a:ea typeface="Calibri" charset="0"/>
                <a:cs typeface="Calibri" charset="0"/>
              </a:rPr>
              <a:t>, Taiwan. </a:t>
            </a:r>
          </a:p>
          <a:p>
            <a:pPr fontAlgn="base"/>
            <a:r>
              <a:rPr lang="en-US" sz="900" dirty="0" err="1" smtClean="0">
                <a:latin typeface="Calibri" charset="0"/>
                <a:ea typeface="Calibri" charset="0"/>
                <a:cs typeface="Calibri" charset="0"/>
              </a:rPr>
              <a:t>Klemp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, Nathaniel J and Andrew T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Forcehimes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(2010). “From Town-Halls to Wikis: Exploring Wikipedia’s Implications for Deliberative Democracy. </a:t>
            </a:r>
            <a:r>
              <a:rPr lang="en-US" sz="900" i="1" dirty="0">
                <a:latin typeface="Calibri" charset="0"/>
                <a:ea typeface="Calibri" charset="0"/>
                <a:cs typeface="Calibri" charset="0"/>
              </a:rPr>
              <a:t>Journal of Public Deliberation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. 6 (2</a:t>
            </a:r>
            <a:r>
              <a:rPr lang="en-US" sz="900" dirty="0" smtClean="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 fontAlgn="base"/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Kriplean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et al (</a:t>
            </a:r>
            <a:r>
              <a:rPr lang="en-US" sz="900" dirty="0" smtClean="0">
                <a:latin typeface="Calibri" charset="0"/>
                <a:ea typeface="Calibri" charset="0"/>
                <a:cs typeface="Calibri" charset="0"/>
              </a:rPr>
              <a:t>2007) 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cited in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Beschastnickh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, Ivan, Travis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Kriplean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and David W McDonald (2008). “Wikipedian Self-Governance in Action: Motivating the Policy Lens.” ICWS ‘08. September 23–26. Beijing, China. </a:t>
            </a:r>
            <a:endParaRPr lang="en-US" sz="900" dirty="0" smtClean="0">
              <a:latin typeface="Calibri" charset="0"/>
              <a:ea typeface="Calibri" charset="0"/>
              <a:cs typeface="Calibri" charset="0"/>
            </a:endParaRPr>
          </a:p>
          <a:p>
            <a:pPr fontAlgn="base"/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Laniado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, David, Riccardo Tasso, Yana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Volkovich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and Andreas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Kaltenbrunner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(2011). “When the Wikipedians Talk: Network and Tree Structure of Wikipedia Discussion Pages.” Association for the Advancement of Artificial Intelligence. ICWSM ‘11. July 17–21. Barcelona, Spain. </a:t>
            </a:r>
            <a:endParaRPr lang="en-US" sz="9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05608" y="1308100"/>
            <a:ext cx="1" cy="5549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D2FA-492C-8D4C-B90A-1F00C1597D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16941</TotalTime>
  <Words>1016</Words>
  <Application>Microsoft Macintosh PowerPoint</Application>
  <PresentationFormat>Widescreen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Courier New</vt:lpstr>
      <vt:lpstr>Helvetica</vt:lpstr>
      <vt:lpstr>Helvetica Neue</vt:lpstr>
      <vt:lpstr>Arial</vt:lpstr>
      <vt:lpstr>Office Theme</vt:lpstr>
      <vt:lpstr>Talk before you type  Interpersonal communication on Wikipedia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</vt:lpstr>
      <vt:lpstr>References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Edit Wikipedia?</dc:title>
  <dc:creator>Anna Catherine Rader</dc:creator>
  <cp:lastModifiedBy>Anna Catherine Rader</cp:lastModifiedBy>
  <cp:revision>145</cp:revision>
  <cp:lastPrinted>2020-06-24T04:36:49Z</cp:lastPrinted>
  <dcterms:created xsi:type="dcterms:W3CDTF">2020-06-15T21:18:31Z</dcterms:created>
  <dcterms:modified xsi:type="dcterms:W3CDTF">2020-11-19T04:02:24Z</dcterms:modified>
</cp:coreProperties>
</file>