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73" r:id="rId2"/>
    <p:sldId id="275" r:id="rId3"/>
    <p:sldId id="277" r:id="rId4"/>
    <p:sldId id="276" r:id="rId5"/>
    <p:sldId id="278" r:id="rId6"/>
    <p:sldId id="279" r:id="rId7"/>
    <p:sldId id="291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66"/>
  </p:normalViewPr>
  <p:slideViewPr>
    <p:cSldViewPr snapToGrid="0" snapToObjects="1">
      <p:cViewPr varScale="1">
        <p:scale>
          <a:sx n="107" d="100"/>
          <a:sy n="107" d="100"/>
        </p:scale>
        <p:origin x="2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A20D9-DA8E-C940-A717-AD44E7FADEF2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7415F-0555-D041-A33C-F57819BB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60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5F9CF-04E7-8543-B4E6-DF4F1588797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828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5F9CF-04E7-8543-B4E6-DF4F1588797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74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7887E-37EB-ED49-A446-AEA82AE9A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C07A34-1CA9-F142-89F4-EC387F225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AFF94-CF49-4344-BEDF-D236F534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9E34-96B6-6941-BE51-79AE09777438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678AD-B82B-8C4D-A9A7-EFCA75157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0AF8D-899F-814E-97D8-736FDFE8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EF4-1367-2F4A-B083-EF6519DF5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17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F17D6-1B46-064D-AE1C-0D83B3061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9DCAB0-DCE7-E14E-B196-CF5D7D6C83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62E948-3B04-9F41-9279-DC8736F54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9E34-96B6-6941-BE51-79AE09777438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495FD-98AE-9F40-9DA4-F382AB25A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0C146-731F-8440-A67F-EAB2524B1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EF4-1367-2F4A-B083-EF6519DF5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11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4DBCE0-53DE-3B43-A76C-EC7E17724F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1D791F-4445-9D43-995F-47B900DA43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0CC06-9486-894B-8495-25F4FF0E0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9E34-96B6-6941-BE51-79AE09777438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7D53E-B764-D240-9660-4E7345DBC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7C9EE-0424-4E46-B1ED-848EE8BFA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EF4-1367-2F4A-B083-EF6519DF5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9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BDF81-3F05-8A48-9084-4322BFAB3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5DBB6-4DAA-C84C-AA3A-CF5A5FBA2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1049F-0549-604B-B244-496E88B09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9E34-96B6-6941-BE51-79AE09777438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E7C69-A1D1-4B42-ACF9-9E75C985E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F0897-25F5-D84F-B4A0-8E7EABF9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EF4-1367-2F4A-B083-EF6519DF5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4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B1BF0-6081-4242-9A2B-D0826AEDB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C1464-38FD-D346-9D08-3D6388D35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A891C3-D362-CD43-8644-C9FECCF08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9E34-96B6-6941-BE51-79AE09777438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A354F-3329-7A4E-B565-D2EA9E7D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D5C27-4C3C-6A40-A360-66AB8A8AF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EF4-1367-2F4A-B083-EF6519DF5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4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B4858-BEA4-394B-BBE0-4591B786A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775B6-C55B-684F-988F-7F2E6F186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C20B0-297C-E04F-ADE7-5C829CB20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05F4BF-FBB0-7B4F-BE35-CFE8392EE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9E34-96B6-6941-BE51-79AE09777438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F73F5-8F41-9B46-B21B-7A838EB6F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1D28A0-43BB-5C4F-8AF9-7844E43F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EF4-1367-2F4A-B083-EF6519DF5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71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F1E3F-CC63-8E42-B6A5-88772A3A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FA129-D258-C345-89D0-ADB10DDA3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568874-5187-724E-A348-BBFFA23E0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B3965E-F4BF-E146-8BA9-F8A7F70A6C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93DD5-A7DC-C747-9C14-5EE2451B99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944CDF-7481-D34F-87D6-F6234BFA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9E34-96B6-6941-BE51-79AE09777438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7DFDCB-3DBF-0946-8585-C0EABFAAC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7DA82B-740B-4A47-87A2-77016380A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EF4-1367-2F4A-B083-EF6519DF5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13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39437-56B3-7948-AC2C-8B2C692D3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5150E-0AC1-194C-90CE-276008ACF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9E34-96B6-6941-BE51-79AE09777438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B01F8-C8FD-DD4B-9B82-E179F4391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9B939-51D5-7C49-B50A-769E7136D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EF4-1367-2F4A-B083-EF6519DF5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1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390BB8-983C-9941-9A3B-566DEA0C7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9E34-96B6-6941-BE51-79AE09777438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DADD4F-43B9-A843-A3D0-A170B319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ADCE7-AAA3-0A47-BE5D-83F495179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EF4-1367-2F4A-B083-EF6519DF5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2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C61DB-D938-0C49-A9BF-BD951F567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17886-3F5B-C649-9429-4EFAE2585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46A41-2EEC-8A46-AAF3-17209646A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AAE80C-C278-7845-9DD6-CED12984E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9E34-96B6-6941-BE51-79AE09777438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78CC7-8FC7-DB4D-9CB0-22834E4E0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84F62-9F96-0D46-9A10-6450B0E1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EF4-1367-2F4A-B083-EF6519DF5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2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118C2-74D7-764D-8FD3-05CAB976A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B212E6-365C-5B49-8B80-FF8184D7F7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05529-86CF-0942-A50B-5C123AA97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5DECE-3F02-0345-823A-6F5DFBE0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E9E34-96B6-6941-BE51-79AE09777438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C3108-E40E-754E-B40C-86E2B1D4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8692E-F59F-EC43-83A9-8990F6FE5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9EF4-1367-2F4A-B083-EF6519DF5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10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0E2A59-68C8-C244-8F58-8C749A765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7ACE1-8CE6-B14A-A930-2170B48D5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B8D11-AFDE-9C4E-8F34-E031EC55AF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E9E34-96B6-6941-BE51-79AE09777438}" type="datetimeFigureOut">
              <a:rPr lang="en-US" smtClean="0"/>
              <a:t>11/15/20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9D775-F648-A947-9E2C-BBF6004135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9F641-9F52-F044-86C3-A550F250C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09EF4-1367-2F4A-B083-EF6519DF52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686E-DF7A-7E45-83BC-4A0D64CE0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0"/>
            <a:ext cx="9144000" cy="104811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Coop, Chapter 8: Intro.-8.0.1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B22B90-2850-5848-8E9B-FA015F88DD54}"/>
              </a:ext>
            </a:extLst>
          </p:cNvPr>
          <p:cNvSpPr txBox="1"/>
          <p:nvPr/>
        </p:nvSpPr>
        <p:spPr>
          <a:xfrm>
            <a:off x="994717" y="999553"/>
            <a:ext cx="10202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Response to Phenotypic Selection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46E39C-F726-2543-9A72-40ED11E9E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677" y="1631091"/>
            <a:ext cx="7438641" cy="51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68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8.0.1 The Long-term Response to Selection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49AF3-ECE7-6B43-BDDC-CDCCC7971B1F}"/>
              </a:ext>
            </a:extLst>
          </p:cNvPr>
          <p:cNvSpPr txBox="1"/>
          <p:nvPr/>
        </p:nvSpPr>
        <p:spPr>
          <a:xfrm>
            <a:off x="814191" y="4559482"/>
            <a:ext cx="55980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This means that, over time, our phenotype can continue to change in a linear fashion, resulting in impressive evolutionary 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49D86-F82F-C541-AF9C-9478F7165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678" y="4031968"/>
            <a:ext cx="3935932" cy="486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2C7E7-1DAD-A442-845D-35D99AB95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371" y="1231201"/>
            <a:ext cx="5598019" cy="32409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7D87C9-B8D0-864D-869C-116368E9CC91}"/>
              </a:ext>
            </a:extLst>
          </p:cNvPr>
          <p:cNvSpPr txBox="1"/>
          <p:nvPr/>
        </p:nvSpPr>
        <p:spPr>
          <a:xfrm>
            <a:off x="814191" y="1383601"/>
            <a:ext cx="559801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dynamics captured in our Breeder’s equation can continue on and on across generations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If we assume that our heritability and selection coefficient are constant across generations, our phenotypic response to selection would be:</a:t>
            </a:r>
          </a:p>
        </p:txBody>
      </p:sp>
    </p:spTree>
    <p:extLst>
      <p:ext uri="{BB962C8B-B14F-4D97-AF65-F5344CB8AC3E}">
        <p14:creationId xmlns:p14="http://schemas.microsoft.com/office/powerpoint/2010/main" val="3045423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8.0.1 The Long-term Response to Selection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C7E7-1DAD-A442-845D-35D99AB95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371" y="1231201"/>
            <a:ext cx="5598019" cy="32409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7D87C9-B8D0-864D-869C-116368E9CC91}"/>
              </a:ext>
            </a:extLst>
          </p:cNvPr>
          <p:cNvSpPr txBox="1"/>
          <p:nvPr/>
        </p:nvSpPr>
        <p:spPr>
          <a:xfrm>
            <a:off x="752407" y="1231201"/>
            <a:ext cx="559801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Illinois Long-term Selection Experiment in maize is an excellent example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Selection has been applied for both higher and lower oil content in kernels for over a century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Each generation, seeds in the extreme high or low end of the oil content distribution are chosen for the next generation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response has been continual, perhaps due to the great genetic diversity in maize</a:t>
            </a:r>
          </a:p>
        </p:txBody>
      </p:sp>
    </p:spTree>
    <p:extLst>
      <p:ext uri="{BB962C8B-B14F-4D97-AF65-F5344CB8AC3E}">
        <p14:creationId xmlns:p14="http://schemas.microsoft.com/office/powerpoint/2010/main" val="3128625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8.0.1 The Long-term Response to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87C9-B8D0-864D-869C-116368E9CC91}"/>
              </a:ext>
            </a:extLst>
          </p:cNvPr>
          <p:cNvSpPr txBox="1"/>
          <p:nvPr/>
        </p:nvSpPr>
        <p:spPr>
          <a:xfrm>
            <a:off x="752407" y="1231201"/>
            <a:ext cx="559801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In wild populations, selection coefficients are rarely constant across generations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For example, Peter and Rosemary Grant have been tracking evolution of Darwin’s Finches in the Galapagos Islands for decades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Selection pressure in the Medium ground-finch (</a:t>
            </a:r>
            <a:r>
              <a:rPr lang="en-US" sz="2200" i="1" dirty="0"/>
              <a:t>Geospiza </a:t>
            </a:r>
            <a:r>
              <a:rPr lang="en-US" sz="2200" i="1" dirty="0" err="1"/>
              <a:t>fortis</a:t>
            </a:r>
            <a:r>
              <a:rPr lang="en-US" sz="2200" dirty="0"/>
              <a:t>) has changed multiple times over the course of their observations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01CE8-5446-994F-818C-AB157DA68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444" y="939114"/>
            <a:ext cx="4465149" cy="3510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02EC73-F953-D14D-BB0F-ABD7BAD1C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169" y="4648167"/>
            <a:ext cx="1811601" cy="194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80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8.0.1 The Long-term Response to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87C9-B8D0-864D-869C-116368E9CC91}"/>
              </a:ext>
            </a:extLst>
          </p:cNvPr>
          <p:cNvSpPr txBox="1"/>
          <p:nvPr/>
        </p:nvSpPr>
        <p:spPr>
          <a:xfrm>
            <a:off x="752407" y="1231201"/>
            <a:ext cx="559801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We see so much variation in form and function across the diversity of life. Is long-term selection capable of generating this, given rates of evolution we see in the short-term?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To measure the phenotypic change over various time periods we need an estimator of the rate of phenotypic change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66936-0AA1-C249-949C-2B8F983D3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390" y="1131597"/>
            <a:ext cx="5154344" cy="44670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31E427-78BD-EA46-86BB-A3CB5FE0F454}"/>
              </a:ext>
            </a:extLst>
          </p:cNvPr>
          <p:cNvSpPr txBox="1"/>
          <p:nvPr/>
        </p:nvSpPr>
        <p:spPr>
          <a:xfrm>
            <a:off x="6096000" y="5598695"/>
            <a:ext cx="5699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Illustration by </a:t>
            </a:r>
            <a:r>
              <a:rPr lang="en-US" dirty="0" err="1"/>
              <a:t>Färtenleser</a:t>
            </a:r>
            <a:r>
              <a:rPr lang="en-US" dirty="0"/>
              <a:t>, licensed under CC-ASA 4.0</a:t>
            </a:r>
          </a:p>
        </p:txBody>
      </p:sp>
    </p:spTree>
    <p:extLst>
      <p:ext uri="{BB962C8B-B14F-4D97-AF65-F5344CB8AC3E}">
        <p14:creationId xmlns:p14="http://schemas.microsoft.com/office/powerpoint/2010/main" val="1279737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8.0.1 The Long-term Response to Selection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/>
              <p:nvPr/>
            </p:nvSpPr>
            <p:spPr>
              <a:xfrm>
                <a:off x="752407" y="1231201"/>
                <a:ext cx="559801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J.B.S. Haldane (1949) proposed that the rate of phenotypic change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200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200" dirty="0"/>
                  <a:t> in the time interval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200" dirty="0"/>
                  <a:t> spanning millions of years could be quantified as: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07" y="1231201"/>
                <a:ext cx="5598019" cy="1446550"/>
              </a:xfrm>
              <a:prstGeom prst="rect">
                <a:avLst/>
              </a:prstGeom>
              <a:blipFill>
                <a:blip r:embed="rId2"/>
                <a:stretch>
                  <a:fillRect l="-1131" t="-2609" r="-1357" b="-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8F481D0-802C-A449-AFC1-3555F61C2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817" y="1169656"/>
            <a:ext cx="2236502" cy="3354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8E0730-D6ED-3C43-86B2-F59B97A15D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522" y="2761186"/>
            <a:ext cx="5598019" cy="636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33F43B-B703-2F46-A4A9-67451D49459E}"/>
              </a:ext>
            </a:extLst>
          </p:cNvPr>
          <p:cNvSpPr txBox="1"/>
          <p:nvPr/>
        </p:nvSpPr>
        <p:spPr>
          <a:xfrm>
            <a:off x="752407" y="3570747"/>
            <a:ext cx="559801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By looking at the log of the ratio, we’re considering the fold change, which is reasonable given a 1cm change in leg length in a mouse is much more profound than in an elephant!</a:t>
            </a:r>
          </a:p>
        </p:txBody>
      </p:sp>
    </p:spTree>
    <p:extLst>
      <p:ext uri="{BB962C8B-B14F-4D97-AF65-F5344CB8AC3E}">
        <p14:creationId xmlns:p14="http://schemas.microsoft.com/office/powerpoint/2010/main" val="1588981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8.0.1 The Long-term Response to Selection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/>
              <p:nvPr/>
            </p:nvSpPr>
            <p:spPr>
              <a:xfrm>
                <a:off x="752407" y="1231201"/>
                <a:ext cx="5598019" cy="2462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Haldane called this unit of change a “Darwin”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A 1-Darwin change corresponds to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≈2.71</m:t>
                    </m:r>
                  </m:oMath>
                </a14:m>
                <a:r>
                  <a:rPr lang="en-US" sz="2200" dirty="0"/>
                  <a:t> fold change in a million years, a 2-Darwin change corresponds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≈7.34</m:t>
                    </m:r>
                  </m:oMath>
                </a14:m>
                <a:r>
                  <a:rPr lang="en-US" sz="2200" dirty="0"/>
                  <a:t> fold change in a million years, </a:t>
                </a:r>
                <a:r>
                  <a:rPr lang="en-US" sz="2200" dirty="0" err="1"/>
                  <a:t>etc</a:t>
                </a:r>
                <a:r>
                  <a:rPr lang="en-US" sz="2200" dirty="0"/>
                  <a:t>…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07" y="1231201"/>
                <a:ext cx="5598019" cy="2462213"/>
              </a:xfrm>
              <a:prstGeom prst="rect">
                <a:avLst/>
              </a:prstGeom>
              <a:blipFill>
                <a:blip r:embed="rId2"/>
                <a:stretch>
                  <a:fillRect l="-1131" t="-1538" b="-3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8F481D0-802C-A449-AFC1-3555F61C2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0817" y="1169656"/>
            <a:ext cx="2236502" cy="335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701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8.0.1 The Long-term Response to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87C9-B8D0-864D-869C-116368E9CC91}"/>
              </a:ext>
            </a:extLst>
          </p:cNvPr>
          <p:cNvSpPr txBox="1"/>
          <p:nvPr/>
        </p:nvSpPr>
        <p:spPr>
          <a:xfrm>
            <a:off x="752407" y="1231201"/>
            <a:ext cx="559801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Gingerich (1983) and later Uyeda (2011) examined the rate of evolutionary change in both field- and fossil-collected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Each point is an observation of the rate of phenotypic change measure in </a:t>
            </a:r>
            <a:r>
              <a:rPr lang="en-US" sz="2200" dirty="0" err="1"/>
              <a:t>Darwins</a:t>
            </a:r>
            <a:r>
              <a:rPr lang="en-US" sz="2200" dirty="0"/>
              <a:t> between compared populations or species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Over short time spans (</a:t>
            </a:r>
            <a:r>
              <a:rPr lang="en-US" sz="2200" i="1" dirty="0"/>
              <a:t>i.e.</a:t>
            </a:r>
            <a:r>
              <a:rPr lang="en-US" sz="2200" dirty="0"/>
              <a:t>, the </a:t>
            </a:r>
            <a:r>
              <a:rPr lang="en-US" sz="2200" dirty="0" err="1"/>
              <a:t>lefthand</a:t>
            </a:r>
            <a:r>
              <a:rPr lang="en-US" sz="2200" dirty="0"/>
              <a:t> side of the plot) we see very rapid phenotypic change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D8BAE-657C-1C44-976A-4A76255A0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21"/>
          <a:stretch/>
        </p:blipFill>
        <p:spPr>
          <a:xfrm>
            <a:off x="6608620" y="889687"/>
            <a:ext cx="5488645" cy="366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02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8.0.1 The Long-term Response to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87C9-B8D0-864D-869C-116368E9CC91}"/>
              </a:ext>
            </a:extLst>
          </p:cNvPr>
          <p:cNvSpPr txBox="1"/>
          <p:nvPr/>
        </p:nvSpPr>
        <p:spPr>
          <a:xfrm>
            <a:off x="752407" y="1231201"/>
            <a:ext cx="61797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For example, measurements on the decade scale in the dog whelk (a sea snail), showed that their shell lip thickness evolved from 0.94mm to 1.44mm (50% increase) over just 25 years, a rate of </a:t>
            </a:r>
            <a:r>
              <a:rPr lang="en-US" sz="2200" dirty="0">
                <a:solidFill>
                  <a:srgbClr val="FF0000"/>
                </a:solidFill>
              </a:rPr>
              <a:t>17,060</a:t>
            </a:r>
            <a:r>
              <a:rPr lang="en-US" sz="2200" dirty="0"/>
              <a:t> </a:t>
            </a:r>
            <a:r>
              <a:rPr lang="en-US" sz="2200" dirty="0" err="1"/>
              <a:t>Darwins</a:t>
            </a:r>
            <a:r>
              <a:rPr lang="en-US" sz="2200" dirty="0"/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This rapid evolution is thought to be in response to predation by the invasive green crab that was recently introduced to the East Coast of North America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7D783-90F8-CB4C-9D07-256CF2D9F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2724" y="1075037"/>
            <a:ext cx="2477968" cy="38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35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8.0.1 The Long-term Response to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87C9-B8D0-864D-869C-116368E9CC91}"/>
              </a:ext>
            </a:extLst>
          </p:cNvPr>
          <p:cNvSpPr txBox="1"/>
          <p:nvPr/>
        </p:nvSpPr>
        <p:spPr>
          <a:xfrm>
            <a:off x="715336" y="1058206"/>
            <a:ext cx="617973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In contrast, over greater time periods, the rate of evolution appears to be much slower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For example, the </a:t>
            </a:r>
            <a:r>
              <a:rPr lang="en-US" sz="2200" i="1" dirty="0"/>
              <a:t>Triceratops</a:t>
            </a:r>
            <a:r>
              <a:rPr lang="en-US" sz="2200" dirty="0"/>
              <a:t>, which was ~30 ft in length,</a:t>
            </a:r>
            <a:r>
              <a:rPr lang="en-US" sz="2200" i="1" dirty="0"/>
              <a:t> </a:t>
            </a:r>
            <a:r>
              <a:rPr lang="en-US" sz="2200" dirty="0"/>
              <a:t>evolved from a species known as </a:t>
            </a:r>
            <a:r>
              <a:rPr lang="en-US" sz="2200" i="1" dirty="0" err="1"/>
              <a:t>Protoceratops</a:t>
            </a:r>
            <a:r>
              <a:rPr lang="en-US" sz="2200" i="1" dirty="0"/>
              <a:t>, </a:t>
            </a:r>
            <a:r>
              <a:rPr lang="en-US" sz="2200" dirty="0"/>
              <a:t>that was roughly the size of a sheep over the course of 7.5 million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While this may seem substantial, evolution over this long time period is at a rate of 0.143 </a:t>
            </a:r>
            <a:r>
              <a:rPr lang="en-US" sz="2200" dirty="0" err="1"/>
              <a:t>Darwins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Thus, rates of evolution we see over contemporary timescales are enough to explain the diversity we see in life on Earth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E43FBD-27F1-3F4B-ADEA-6AA44A466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967" y="1231201"/>
            <a:ext cx="3091444" cy="34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91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C686E-DF7A-7E45-83BC-4A0D64CE0C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0"/>
            <a:ext cx="9144000" cy="104811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Coop, Chapter 8: 8.1.1-8.1.3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B22B90-2850-5848-8E9B-FA015F88DD54}"/>
              </a:ext>
            </a:extLst>
          </p:cNvPr>
          <p:cNvSpPr txBox="1"/>
          <p:nvPr/>
        </p:nvSpPr>
        <p:spPr>
          <a:xfrm>
            <a:off x="994717" y="999553"/>
            <a:ext cx="10202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Response to Phenotypic Selection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46E39C-F726-2543-9A72-40ED11E9E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677" y="1631091"/>
            <a:ext cx="7438641" cy="511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39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Introduction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50AAF-0D0D-7546-B48B-7868EF92BD8E}"/>
              </a:ext>
            </a:extLst>
          </p:cNvPr>
          <p:cNvSpPr txBox="1"/>
          <p:nvPr/>
        </p:nvSpPr>
        <p:spPr>
          <a:xfrm>
            <a:off x="716179" y="1233776"/>
            <a:ext cx="53798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Evolution through </a:t>
            </a:r>
            <a:r>
              <a:rPr lang="en-US" sz="2400" dirty="0">
                <a:solidFill>
                  <a:srgbClr val="FF0000"/>
                </a:solidFill>
              </a:rPr>
              <a:t>Natural Selection </a:t>
            </a:r>
            <a:r>
              <a:rPr lang="en-US" sz="2400" dirty="0"/>
              <a:t>requires: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There is variation in phenotype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Survival is non-random with respect to phenotype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Phenotypic variation is </a:t>
            </a:r>
            <a:r>
              <a:rPr lang="en-US" sz="2400" dirty="0">
                <a:solidFill>
                  <a:srgbClr val="FF0000"/>
                </a:solidFill>
              </a:rPr>
              <a:t>heritable*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E65F9-0857-8E41-82C5-F85F219A0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09" t="30212" r="19640" b="31950"/>
          <a:stretch/>
        </p:blipFill>
        <p:spPr>
          <a:xfrm>
            <a:off x="6363730" y="1443841"/>
            <a:ext cx="5609967" cy="24219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2705AC-A327-C646-B922-744BDDD0EA0B}"/>
              </a:ext>
            </a:extLst>
          </p:cNvPr>
          <p:cNvSpPr/>
          <p:nvPr/>
        </p:nvSpPr>
        <p:spPr>
          <a:xfrm>
            <a:off x="922333" y="5090829"/>
            <a:ext cx="49675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*It is the heritable nature of variation coupled with the effects of natural selection within a generation that allows for evolution across generations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82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4" y="94975"/>
            <a:ext cx="8795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8.1.1 Directional selection as the covariance between fitness and phenotype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/>
              <p:nvPr/>
            </p:nvSpPr>
            <p:spPr>
              <a:xfrm>
                <a:off x="814191" y="1383601"/>
                <a:ext cx="10652879" cy="3537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Directional selection occurs when selection drives a change in the mean phenotype within a generation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This section reveals conditions under which directional selection occurs in the context of fitness and phenotype using the Breeder’s equation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200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Starting off, we need to define fitness of an organism: the probability that an individual with phenotype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200" dirty="0"/>
                  <a:t>) survives to reproduce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sz="2200" b="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We’ll also define the mean fitness of the population as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91" y="1383601"/>
                <a:ext cx="10652879" cy="3537571"/>
              </a:xfrm>
              <a:prstGeom prst="rect">
                <a:avLst/>
              </a:prstGeom>
              <a:blipFill>
                <a:blip r:embed="rId2"/>
                <a:stretch>
                  <a:fillRect l="-595" t="-1075" b="-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00244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4" y="94975"/>
            <a:ext cx="8795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8.1.1 Directional selection as the covariance between fitness and phenotype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/>
              <p:nvPr/>
            </p:nvSpPr>
            <p:spPr>
              <a:xfrm>
                <a:off x="814191" y="1383601"/>
                <a:ext cx="10652879" cy="1137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The first portion of section 8.1.1 develops, mathematically, the concept that the selection coefficient we discussed as part of the Breeder’s equation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200" dirty="0"/>
                  <a:t>) can be expressed as covariance between a phenotype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200" dirty="0"/>
                  <a:t>) and its relative fitness,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)/</m:t>
                    </m:r>
                    <m:acc>
                      <m:accPr>
                        <m:chr m:val="̅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sz="2200" dirty="0"/>
                  <a:t>: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91" y="1383601"/>
                <a:ext cx="10652879" cy="1137940"/>
              </a:xfrm>
              <a:prstGeom prst="rect">
                <a:avLst/>
              </a:prstGeom>
              <a:blipFill>
                <a:blip r:embed="rId2"/>
                <a:stretch>
                  <a:fillRect l="-595" t="-3297" b="-35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0263532-3D23-A74F-8AC6-B425D16E8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921" y="2613010"/>
            <a:ext cx="5976158" cy="4860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85145-D314-4F45-9171-47DFEBC8EF7F}"/>
              </a:ext>
            </a:extLst>
          </p:cNvPr>
          <p:cNvSpPr txBox="1"/>
          <p:nvPr/>
        </p:nvSpPr>
        <p:spPr>
          <a:xfrm>
            <a:off x="769560" y="3198520"/>
            <a:ext cx="10652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Our change in phenotype across generations is therefore a measure of the covariance in phenotype and fitness and the Breeder’s equation can be rewritten as: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7A7ABB-A2B5-5745-BFD3-D87B46902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509" y="4045603"/>
            <a:ext cx="4902200" cy="596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DD738D-DEB9-4A41-B5D7-35E30A1BE986}"/>
                  </a:ext>
                </a:extLst>
              </p:cNvPr>
              <p:cNvSpPr txBox="1"/>
              <p:nvPr/>
            </p:nvSpPr>
            <p:spPr>
              <a:xfrm>
                <a:off x="769559" y="4704958"/>
                <a:ext cx="10652879" cy="911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This reveals that response to selection also depends on an offspring’s phenotype covarying with the parent’s, due to inclusion of the narrow-sense heritability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5DD738D-DEB9-4A41-B5D7-35E30A1BE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559" y="4704958"/>
                <a:ext cx="10652879" cy="911788"/>
              </a:xfrm>
              <a:prstGeom prst="rect">
                <a:avLst/>
              </a:prstGeom>
              <a:blipFill>
                <a:blip r:embed="rId5"/>
                <a:stretch>
                  <a:fillRect l="-596" t="-2740" r="-358" b="-36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9761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4" y="94975"/>
            <a:ext cx="8795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8.1.1 Directional selection as the covariance between fitness and phenotype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/>
              <p:nvPr/>
            </p:nvSpPr>
            <p:spPr>
              <a:xfrm>
                <a:off x="814191" y="1383601"/>
                <a:ext cx="106528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To understand this in more detail, let’s consider the regression of an individual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200" dirty="0"/>
                  <a:t>’s phenotype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200" dirty="0"/>
                  <a:t>) on fitness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200" dirty="0"/>
                  <a:t>):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91" y="1383601"/>
                <a:ext cx="10652879" cy="769441"/>
              </a:xfrm>
              <a:prstGeom prst="rect">
                <a:avLst/>
              </a:prstGeom>
              <a:blipFill>
                <a:blip r:embed="rId2"/>
                <a:stretch>
                  <a:fillRect l="-595" t="-4839" r="-119"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4AEFCA6-A052-024D-B053-E4E1FFD2D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259" y="2278011"/>
            <a:ext cx="4330700" cy="419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3DCC4D-31BE-C24C-9E8C-DD067A853124}"/>
                  </a:ext>
                </a:extLst>
              </p:cNvPr>
              <p:cNvSpPr txBox="1"/>
              <p:nvPr/>
            </p:nvSpPr>
            <p:spPr>
              <a:xfrm>
                <a:off x="814191" y="2815231"/>
                <a:ext cx="1065287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The slope of this regression (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200" dirty="0"/>
                  <a:t>) is called the fitness gradient and is defined as: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3DCC4D-31BE-C24C-9E8C-DD067A853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91" y="2815231"/>
                <a:ext cx="10652879" cy="430887"/>
              </a:xfrm>
              <a:prstGeom prst="rect">
                <a:avLst/>
              </a:prstGeom>
              <a:blipFill>
                <a:blip r:embed="rId4"/>
                <a:stretch>
                  <a:fillRect l="-595" t="-8571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F7F1A761-F9A8-8041-B10F-A5DA38842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909" y="3547098"/>
            <a:ext cx="4851400" cy="444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DEAC3C-3EC3-984D-81F8-6BEF9DCB2F73}"/>
              </a:ext>
            </a:extLst>
          </p:cNvPr>
          <p:cNvSpPr txBox="1"/>
          <p:nvPr/>
        </p:nvSpPr>
        <p:spPr>
          <a:xfrm>
            <a:off x="814191" y="4042769"/>
            <a:ext cx="10652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So the fitness gradient is therefore the covariance of phenotype and fitness divided by the phenotypic variance</a:t>
            </a:r>
          </a:p>
        </p:txBody>
      </p:sp>
    </p:spTree>
    <p:extLst>
      <p:ext uri="{BB962C8B-B14F-4D97-AF65-F5344CB8AC3E}">
        <p14:creationId xmlns:p14="http://schemas.microsoft.com/office/powerpoint/2010/main" val="42735065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4" y="94975"/>
            <a:ext cx="8795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8.1.1 Directional selection as the covariance between fitness and phenotype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87C9-B8D0-864D-869C-116368E9CC91}"/>
              </a:ext>
            </a:extLst>
          </p:cNvPr>
          <p:cNvSpPr txBox="1"/>
          <p:nvPr/>
        </p:nvSpPr>
        <p:spPr>
          <a:xfrm>
            <a:off x="814191" y="1383601"/>
            <a:ext cx="63033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We can then rewrite the Breeder’s equation as: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D44F8E-3054-1B49-B1B4-C5DAE5E23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891" y="2068189"/>
            <a:ext cx="4025900" cy="38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D3B7F9-7743-934C-8600-E8E64C5E2C15}"/>
                  </a:ext>
                </a:extLst>
              </p:cNvPr>
              <p:cNvSpPr txBox="1"/>
              <p:nvPr/>
            </p:nvSpPr>
            <p:spPr>
              <a:xfrm>
                <a:off x="814191" y="2483526"/>
                <a:ext cx="6303301" cy="3847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This tells us that we’ll see a directional response to selection when there is a linear relationship of phenotype and fitness and additive genetic variation for the phenotype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As an example, we can look at the lifetime reproductive success (fitness) of male red deer regressed against their antler mass (phenotype)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The slope of the regression line (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200" dirty="0"/>
                  <a:t>) is the fitness gradient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3D3B7F9-7743-934C-8600-E8E64C5E2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91" y="2483526"/>
                <a:ext cx="6303301" cy="3847207"/>
              </a:xfrm>
              <a:prstGeom prst="rect">
                <a:avLst/>
              </a:prstGeom>
              <a:blipFill>
                <a:blip r:embed="rId3"/>
                <a:stretch>
                  <a:fillRect l="-1006" t="-990" b="-2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FB003348-226C-8241-966D-4EE080243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6790" y="789589"/>
            <a:ext cx="3894815" cy="386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96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4" y="94975"/>
            <a:ext cx="8795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8.1.1 Directional selection as the covariance between fitness and phenotype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/>
              <p:nvPr/>
            </p:nvSpPr>
            <p:spPr>
              <a:xfrm>
                <a:off x="814191" y="1383601"/>
                <a:ext cx="1065287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Finally, how does the mean fitness of a population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sz="2200" dirty="0"/>
                  <a:t>) itself evolve?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If we think about relative fitness as our evolving phenotype, then our response to selection becomes: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191" y="1383601"/>
                <a:ext cx="10652879" cy="1446550"/>
              </a:xfrm>
              <a:prstGeom prst="rect">
                <a:avLst/>
              </a:prstGeom>
              <a:blipFill>
                <a:blip r:embed="rId2"/>
                <a:stretch>
                  <a:fillRect l="-595" t="-2609" b="-6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0707239-CCB0-8C46-B642-0C2132A60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6409" y="2830151"/>
            <a:ext cx="3962400" cy="100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862595-9D81-374D-B9F0-808C630E49E5}"/>
              </a:ext>
            </a:extLst>
          </p:cNvPr>
          <p:cNvSpPr txBox="1"/>
          <p:nvPr/>
        </p:nvSpPr>
        <p:spPr>
          <a:xfrm>
            <a:off x="814191" y="4027849"/>
            <a:ext cx="10652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In other words, response to selection is equal to the additive genetic variance for relative fitness</a:t>
            </a:r>
          </a:p>
        </p:txBody>
      </p:sp>
    </p:spTree>
    <p:extLst>
      <p:ext uri="{BB962C8B-B14F-4D97-AF65-F5344CB8AC3E}">
        <p14:creationId xmlns:p14="http://schemas.microsoft.com/office/powerpoint/2010/main" val="3503181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3" y="261532"/>
            <a:ext cx="879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8.1.2 Directional selection on fitness landscapes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87C9-B8D0-864D-869C-116368E9CC91}"/>
              </a:ext>
            </a:extLst>
          </p:cNvPr>
          <p:cNvSpPr txBox="1"/>
          <p:nvPr/>
        </p:nvSpPr>
        <p:spPr>
          <a:xfrm>
            <a:off x="609769" y="1198249"/>
            <a:ext cx="585281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One metaphor commonly used to describe evolution is the “adaptive landscape” in which natural selection pushes a population toward higher fitness and ultimately peaks in the landscape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In this context, </a:t>
            </a:r>
            <a:r>
              <a:rPr lang="en-US" sz="2200" dirty="0" err="1"/>
              <a:t>Lande</a:t>
            </a:r>
            <a:r>
              <a:rPr lang="en-US" sz="2200" dirty="0"/>
              <a:t> (1976) further developed the Breeder’s equation showing that the response to selection could be written in terms of the gradient (derivative) of mean fitness of the population as a function of the mean phenotype: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E0A1B7-C3DD-AB45-8CB6-127CAC273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584" y="1198249"/>
            <a:ext cx="5292419" cy="2230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79CF5D-30F1-A44F-891F-1AA970876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76" y="5329551"/>
            <a:ext cx="43688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4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3" y="261532"/>
            <a:ext cx="879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8.1.2 Directional selection on fitness landscapes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/>
              <p:nvPr/>
            </p:nvSpPr>
            <p:spPr>
              <a:xfrm>
                <a:off x="609768" y="1704088"/>
                <a:ext cx="5852815" cy="51814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Since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</m:oMath>
                </a14:m>
                <a:r>
                  <a:rPr lang="en-US" sz="2200" dirty="0"/>
                  <a:t> is always positive, the direction the population responds within the landscape is determined by the derivative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If increasing the mean phenotype of the population would increase the mean fitness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̅"/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̅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den>
                    </m:f>
                    <m: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200" dirty="0"/>
                  <a:t>), our population will evolve toward higher values of the trait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200" dirty="0"/>
                  <a:t>; </a:t>
                </a:r>
                <a:r>
                  <a:rPr lang="en-US" sz="2200" dirty="0" err="1"/>
                  <a:t>lefthand</a:t>
                </a:r>
                <a:r>
                  <a:rPr lang="en-US" sz="2200" dirty="0"/>
                  <a:t> side of figure)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If decreasing the mean phenotype would increase the mean fitness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̅"/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̅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den>
                    </m:f>
                    <m: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200" dirty="0"/>
                  <a:t>), our population will evolve toward lower values of the trait (righthand side of figure)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68" y="1704088"/>
                <a:ext cx="5852815" cy="5181418"/>
              </a:xfrm>
              <a:prstGeom prst="rect">
                <a:avLst/>
              </a:prstGeom>
              <a:blipFill>
                <a:blip r:embed="rId2"/>
                <a:stretch>
                  <a:fillRect l="-1302" t="-489" r="-2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A79CF5D-30F1-A44F-891F-1AA970876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953" y="914220"/>
            <a:ext cx="4368800" cy="660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85CE87-4664-C84F-8B82-9B6D312F1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83" y="1244420"/>
            <a:ext cx="5606017" cy="21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21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3" y="261532"/>
            <a:ext cx="879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8.1.2 Directional selection on fitness landscapes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/>
              <p:nvPr/>
            </p:nvSpPr>
            <p:spPr>
              <a:xfrm>
                <a:off x="609768" y="999753"/>
                <a:ext cx="5852815" cy="5668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While natural selection operates on the individual-level, the cumulative effect is increased mean fitness in the population and adaptive hill climbing within this landscape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When the population mean fitness is at the top of the peak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̅"/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̅"/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den>
                    </m:f>
                    <m:r>
                      <a:rPr lang="en-US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200" dirty="0"/>
                  <a:t>), a local maximum is reached and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200" dirty="0"/>
                  <a:t> and the relationship between fitness and phenotype stays constant, our population will stay at this peak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It is possible that our population may be at a local peak (optimum), but not the highest peak in the landscape (global optimum)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68" y="999753"/>
                <a:ext cx="5852815" cy="5668475"/>
              </a:xfrm>
              <a:prstGeom prst="rect">
                <a:avLst/>
              </a:prstGeom>
              <a:blipFill>
                <a:blip r:embed="rId2"/>
                <a:stretch>
                  <a:fillRect l="-1302" t="-671" r="-1735" b="-1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485CE87-4664-C84F-8B82-9B6D312F1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83" y="1244420"/>
            <a:ext cx="5606017" cy="21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741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3" y="261532"/>
            <a:ext cx="879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8.1.2 Directional selection on fitness landscapes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87C9-B8D0-864D-869C-116368E9CC91}"/>
              </a:ext>
            </a:extLst>
          </p:cNvPr>
          <p:cNvSpPr txBox="1"/>
          <p:nvPr/>
        </p:nvSpPr>
        <p:spPr>
          <a:xfrm>
            <a:off x="609768" y="999753"/>
            <a:ext cx="6334729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One very striking example of a population reaching a new fitness optimum comes from a stickleback fish time series over thousands of years from a fossil lakebed in Nevada (Bell et al. 2006)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Since sediment is laid down yearly, the time series is very detailed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Five thousand measurements were taken, documenting the reduction of armor after the stickleback colonized this lake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“Touching pterygiophores” are a metric of armor and, quickly after colonization, the stickleback showed marked reduction followed by fluctuation around a new value which is presumed to be the new optimum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AD4FC-7FBD-3C45-A9B7-2F4EA32CA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669" y="999753"/>
            <a:ext cx="2748535" cy="4017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D55DCB-1AE6-664B-85BA-14E6A829F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702" y="1175526"/>
            <a:ext cx="1836867" cy="13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619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3" y="261532"/>
            <a:ext cx="879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8.1.2 Directional selection on fitness landscapes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87C9-B8D0-864D-869C-116368E9CC91}"/>
              </a:ext>
            </a:extLst>
          </p:cNvPr>
          <p:cNvSpPr txBox="1"/>
          <p:nvPr/>
        </p:nvSpPr>
        <p:spPr>
          <a:xfrm>
            <a:off x="609769" y="999753"/>
            <a:ext cx="627294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Hunt and colleagues (2008) followed up on this story, constructing the adaptive landscape (lower panel of the figure)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arrows show the moves made by the population toward the optimum phenotype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population initially makes large steps toward this optimum and then vacillates around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fluctuation around the optimum can be interpreted as genetic drift knocking the population off the optimum, followed by natural selection bringing the population back to the optimum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A65B90-0B36-A34B-B154-3D1FDD937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669" y="999753"/>
            <a:ext cx="2748535" cy="40170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8215A2-C3CB-8046-8707-6AD996841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702" y="1175526"/>
            <a:ext cx="1836867" cy="13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Introduction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850AAF-0D0D-7546-B48B-7868EF92BD8E}"/>
                  </a:ext>
                </a:extLst>
              </p:cNvPr>
              <p:cNvSpPr txBox="1"/>
              <p:nvPr/>
            </p:nvSpPr>
            <p:spPr>
              <a:xfrm>
                <a:off x="506114" y="1164461"/>
                <a:ext cx="5894686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Let’s think about natural selection changing a mean phenotype such as height within a generation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For example, perhaps taller individuals have a higher likelihood of surviving until reproduction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We’ll call our mean phenotype before selection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𝐵𝑆</m:t>
                        </m:r>
                      </m:sub>
                    </m:sSub>
                  </m:oMath>
                </a14:m>
                <a:r>
                  <a:rPr lang="en-US" sz="2200" dirty="0"/>
                  <a:t>, our phenotype after selection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200" dirty="0"/>
                  <a:t>, and our phenotype in the next generation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𝑁𝐺</m:t>
                        </m:r>
                      </m:sub>
                    </m:sSub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850AAF-0D0D-7546-B48B-7868EF92B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114" y="1164461"/>
                <a:ext cx="5894686" cy="4154984"/>
              </a:xfrm>
              <a:prstGeom prst="rect">
                <a:avLst/>
              </a:prstGeom>
              <a:blipFill>
                <a:blip r:embed="rId2"/>
                <a:stretch>
                  <a:fillRect l="-1075" t="-915" r="-2581" b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C54A98B-DB16-3142-B7DB-EC1EC3BD5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530" y="793043"/>
            <a:ext cx="3532191" cy="4267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219BC-C0EC-5B42-BE25-ECF8EF78866A}"/>
                  </a:ext>
                </a:extLst>
              </p:cNvPr>
              <p:cNvSpPr txBox="1"/>
              <p:nvPr/>
            </p:nvSpPr>
            <p:spPr>
              <a:xfrm>
                <a:off x="8638873" y="944066"/>
                <a:ext cx="68775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𝐵𝑆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219BC-C0EC-5B42-BE25-ECF8EF788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873" y="944066"/>
                <a:ext cx="687752" cy="430887"/>
              </a:xfrm>
              <a:prstGeom prst="rect">
                <a:avLst/>
              </a:prstGeom>
              <a:blipFill>
                <a:blip r:embed="rId4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9DB203-0E95-6F44-843F-17367C9305FA}"/>
                  </a:ext>
                </a:extLst>
              </p:cNvPr>
              <p:cNvSpPr txBox="1"/>
              <p:nvPr/>
            </p:nvSpPr>
            <p:spPr>
              <a:xfrm>
                <a:off x="10088733" y="2445639"/>
                <a:ext cx="54829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9DB203-0E95-6F44-843F-17367C930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8733" y="2445639"/>
                <a:ext cx="548292" cy="430887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0D4D7C-60B3-E246-B315-311943CEB5DB}"/>
                  </a:ext>
                </a:extLst>
              </p:cNvPr>
              <p:cNvSpPr txBox="1"/>
              <p:nvPr/>
            </p:nvSpPr>
            <p:spPr>
              <a:xfrm>
                <a:off x="9633256" y="3716961"/>
                <a:ext cx="7296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𝑁𝐺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0D4D7C-60B3-E246-B315-311943CEB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3256" y="3716961"/>
                <a:ext cx="729623" cy="430887"/>
              </a:xfrm>
              <a:prstGeom prst="rect">
                <a:avLst/>
              </a:prstGeom>
              <a:blipFill>
                <a:blip r:embed="rId6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5955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3" y="261532"/>
            <a:ext cx="879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8.1.2 Directional selection on fitness landscapes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/>
              <p:nvPr/>
            </p:nvSpPr>
            <p:spPr>
              <a:xfrm>
                <a:off x="609769" y="999753"/>
                <a:ext cx="6272946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u="sng" dirty="0"/>
                  <a:t>Some issues with adaptive landscapes</a:t>
                </a:r>
                <a:r>
                  <a:rPr lang="en-US" sz="2200" dirty="0"/>
                  <a:t>:</a:t>
                </a:r>
              </a:p>
              <a:p>
                <a:endParaRPr lang="en-US" sz="2200" u="sng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In practice, fitness landscapes are not constant and populations may need to continually evolve to keep chasing a shifting optimum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In some instances, the fitness peak may be shifting so rapidly, that evolution in the population cannot keep pace and the peak slips further and further away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If the fitness of our population falls below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</m:ac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2200" dirty="0"/>
                  <a:t> for a sustained period of time, the population may end up going extinct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C7D87C9-B8D0-864D-869C-116368E9CC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69" y="999753"/>
                <a:ext cx="6272946" cy="4832092"/>
              </a:xfrm>
              <a:prstGeom prst="rect">
                <a:avLst/>
              </a:prstGeom>
              <a:blipFill>
                <a:blip r:embed="rId2"/>
                <a:stretch>
                  <a:fillRect l="-1417" t="-787" b="-8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D20BCFF7-2A40-374B-995D-0EF935454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768" y="999753"/>
            <a:ext cx="4541148" cy="38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24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3" y="261532"/>
            <a:ext cx="879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8.1.2 Directional selection on fitness landscapes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7D87C9-B8D0-864D-869C-116368E9CC91}"/>
              </a:ext>
            </a:extLst>
          </p:cNvPr>
          <p:cNvSpPr txBox="1"/>
          <p:nvPr/>
        </p:nvSpPr>
        <p:spPr>
          <a:xfrm>
            <a:off x="609769" y="999753"/>
            <a:ext cx="627294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Some issues with adaptive landscapes</a:t>
            </a:r>
            <a:r>
              <a:rPr lang="en-US" sz="2200" dirty="0"/>
              <a:t>:</a:t>
            </a:r>
          </a:p>
          <a:p>
            <a:endParaRPr lang="en-US" sz="22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For an adaptive landscape to hold and for a particular organism to reach a fitness peak, the fitness of different phenotypes needs to be independent of each other’s frequency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As an example of positive, frequency-dependent selection, when a butterfly that is toxic to predators reaches high enough frequency, the predator learns its wing coloration pattern and avoids it; wing coloration mimics that lack the toxin are then just as fit as the toxic butterfly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42525B-7402-2E42-AC6D-7E7FF02B7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907" y="999753"/>
            <a:ext cx="2568128" cy="377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08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3" y="261532"/>
            <a:ext cx="879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8.1.3 Stabilizing and disruptive selection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5FA21-D42C-4841-97C2-22AF42BFDEC2}"/>
              </a:ext>
            </a:extLst>
          </p:cNvPr>
          <p:cNvSpPr txBox="1"/>
          <p:nvPr/>
        </p:nvSpPr>
        <p:spPr>
          <a:xfrm>
            <a:off x="609768" y="999753"/>
            <a:ext cx="107584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With directional selection, we have focused on selection shifting the mean phenotype within a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Other forms of selection have pronounced effects on the variance of phenotype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For example, selection may disfavor individuals in the tails of the phenotypic distribution, causing a reduction in the variance of phenotype (stabilizing selection)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Alternatively, selection may favor extreme phenotypes, increasing the variance (disruptive selection)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While we saw with directional selection that there was a linear relationship between phenotype and fitness, when selection acts on the variance in phenotype, we see a quadratic relationship between fitness and phenotype</a:t>
            </a:r>
          </a:p>
        </p:txBody>
      </p:sp>
    </p:spTree>
    <p:extLst>
      <p:ext uri="{BB962C8B-B14F-4D97-AF65-F5344CB8AC3E}">
        <p14:creationId xmlns:p14="http://schemas.microsoft.com/office/powerpoint/2010/main" val="1663059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3" y="261532"/>
            <a:ext cx="879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8.1.3 Stabilizing and disruptive selection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5FA21-D42C-4841-97C2-22AF42BFDEC2}"/>
              </a:ext>
            </a:extLst>
          </p:cNvPr>
          <p:cNvSpPr txBox="1"/>
          <p:nvPr/>
        </p:nvSpPr>
        <p:spPr>
          <a:xfrm>
            <a:off x="609768" y="999753"/>
            <a:ext cx="10758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Therefore, our regression for these types of selection will include a quadratic term: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0EDF69-67D6-1746-A65B-E14C907AD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141" y="1504040"/>
            <a:ext cx="5770915" cy="5785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4835E4-E2FB-EC4A-91E7-F343B3E27528}"/>
              </a:ext>
            </a:extLst>
          </p:cNvPr>
          <p:cNvSpPr/>
          <p:nvPr/>
        </p:nvSpPr>
        <p:spPr>
          <a:xfrm>
            <a:off x="5004486" y="1504040"/>
            <a:ext cx="741406" cy="48539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E4F45A-C6BE-1D48-ADAC-65B8CAB6622B}"/>
                  </a:ext>
                </a:extLst>
              </p:cNvPr>
              <p:cNvSpPr txBox="1"/>
              <p:nvPr/>
            </p:nvSpPr>
            <p:spPr>
              <a:xfrm>
                <a:off x="609768" y="2156015"/>
                <a:ext cx="10758448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The coefficient of our quadratic term in this model,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200" dirty="0"/>
                  <a:t>, is known as the quadratic selection gradient and represents the covariance of fitness and the squared deviation from the phenotypic mean of the population: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E4F45A-C6BE-1D48-ADAC-65B8CAB66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68" y="2156015"/>
                <a:ext cx="10758448" cy="1107996"/>
              </a:xfrm>
              <a:prstGeom prst="rect">
                <a:avLst/>
              </a:prstGeom>
              <a:blipFill>
                <a:blip r:embed="rId3"/>
                <a:stretch>
                  <a:fillRect l="-708" t="-3409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56ED8B6-0A74-0547-8384-1CF5C8B25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095" y="3337411"/>
            <a:ext cx="5551594" cy="7970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6A56AE-FCEC-7A45-B9F4-8E3DCF978664}"/>
                  </a:ext>
                </a:extLst>
              </p:cNvPr>
              <p:cNvSpPr txBox="1"/>
              <p:nvPr/>
            </p:nvSpPr>
            <p:spPr>
              <a:xfrm>
                <a:off x="609768" y="4359637"/>
                <a:ext cx="1075844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Values of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2200" dirty="0"/>
                  <a:t> are consistent with stabilizing selection, reducing the variance and values of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200" dirty="0"/>
                  <a:t> are consistent with disruptive selection, increasing the variance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D6A56AE-FCEC-7A45-B9F4-8E3DCF978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768" y="4359637"/>
                <a:ext cx="10758448" cy="769441"/>
              </a:xfrm>
              <a:prstGeom prst="rect">
                <a:avLst/>
              </a:prstGeom>
              <a:blipFill>
                <a:blip r:embed="rId5"/>
                <a:stretch>
                  <a:fillRect l="-708" t="-3226" r="-590" b="-14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079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3" y="261532"/>
            <a:ext cx="879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8.1.3 Stabilizing and disruptive selection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5FA21-D42C-4841-97C2-22AF42BFDEC2}"/>
              </a:ext>
            </a:extLst>
          </p:cNvPr>
          <p:cNvSpPr txBox="1"/>
          <p:nvPr/>
        </p:nvSpPr>
        <p:spPr>
          <a:xfrm>
            <a:off x="609768" y="1222175"/>
            <a:ext cx="57292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 classic example of stabilizing selection, in which selection disfavors phenotypic extremes, is human birth weight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Mary </a:t>
            </a:r>
            <a:r>
              <a:rPr lang="en-US" sz="2200" dirty="0" err="1"/>
              <a:t>Karn</a:t>
            </a:r>
            <a:r>
              <a:rPr lang="en-US" sz="2200" dirty="0"/>
              <a:t> collected birth weight and mortality from ~14,000 pregnancies between 1935-1946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variance in all births was 1.575lb</a:t>
            </a:r>
            <a:r>
              <a:rPr lang="en-US" sz="2200" baseline="30000" dirty="0"/>
              <a:t>2</a:t>
            </a:r>
            <a:r>
              <a:rPr lang="en-US" sz="2200" dirty="0"/>
              <a:t>, whereas the variance in surviving babies was 1.26lb</a:t>
            </a:r>
            <a:r>
              <a:rPr lang="en-US" sz="2200" baseline="30000" dirty="0"/>
              <a:t>2</a:t>
            </a:r>
            <a:r>
              <a:rPr lang="en-US" sz="2200" dirty="0"/>
              <a:t>, a 20% reduction in variance due to stabilizing selection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E8F6D7-5CEB-BD4D-9699-073EB4525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793" y="897328"/>
            <a:ext cx="4486412" cy="391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10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3" y="261532"/>
            <a:ext cx="879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8.1.3 Stabilizing and disruptive selection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5FA21-D42C-4841-97C2-22AF42BFDEC2}"/>
              </a:ext>
            </a:extLst>
          </p:cNvPr>
          <p:cNvSpPr txBox="1"/>
          <p:nvPr/>
        </p:nvSpPr>
        <p:spPr>
          <a:xfrm>
            <a:off x="609768" y="1222175"/>
            <a:ext cx="5729248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 striking example of disruptive selection can be found in the Central African Black-bellied </a:t>
            </a:r>
            <a:r>
              <a:rPr lang="en-US" sz="2200" dirty="0" err="1"/>
              <a:t>Seedcatcher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Both large-beaked and small-beaked morphs of the bird can be found that have different primary food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Small-beaked birds eat soft seeds from a marsh sedge and big-beaked birds eat much harder seeds from a different sedge that require much more force to break open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ECCD29-DEB1-664F-9036-27C89F901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719" y="1003463"/>
            <a:ext cx="5313405" cy="2446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0F38E8-2EE7-6546-8B52-E1A575467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719" y="3204784"/>
            <a:ext cx="2343539" cy="195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05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3" y="261532"/>
            <a:ext cx="879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8.1.3 Stabilizing and disruptive selection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5FA21-D42C-4841-97C2-22AF42BFDEC2}"/>
              </a:ext>
            </a:extLst>
          </p:cNvPr>
          <p:cNvSpPr txBox="1"/>
          <p:nvPr/>
        </p:nvSpPr>
        <p:spPr>
          <a:xfrm>
            <a:off x="609768" y="1222175"/>
            <a:ext cx="57292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Smith (1993) followed the fate of hundreds of juveniles and found those with intermediate beak sizes had a much lower survival rate because they were not adapted to either food source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This example of disruptive selection shows a negative quadratic term in the regression of fitness on beak size phenotype and increased variance in phenotype in survivors (1.3mm</a:t>
            </a:r>
            <a:r>
              <a:rPr lang="en-US" sz="2200" baseline="30000" dirty="0"/>
              <a:t>2</a:t>
            </a:r>
            <a:r>
              <a:rPr lang="en-US" sz="2200" dirty="0"/>
              <a:t>) versus all juveniles (0.5mm</a:t>
            </a:r>
            <a:r>
              <a:rPr lang="en-US" sz="2200" baseline="30000" dirty="0"/>
              <a:t>2</a:t>
            </a:r>
            <a:r>
              <a:rPr lang="en-US" sz="2200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ECCD29-DEB1-664F-9036-27C89F901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719" y="1003463"/>
            <a:ext cx="5313405" cy="2446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0F38E8-2EE7-6546-8B52-E1A575467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719" y="3204784"/>
            <a:ext cx="2343539" cy="195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42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3" y="261532"/>
            <a:ext cx="879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8.1.3 Stabilizing and disruptive selection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5FA21-D42C-4841-97C2-22AF42BFDEC2}"/>
              </a:ext>
            </a:extLst>
          </p:cNvPr>
          <p:cNvSpPr txBox="1"/>
          <p:nvPr/>
        </p:nvSpPr>
        <p:spPr>
          <a:xfrm>
            <a:off x="609768" y="984887"/>
            <a:ext cx="57292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Finally, the goldenrod ball </a:t>
            </a:r>
            <a:r>
              <a:rPr lang="en-US" sz="2200" dirty="0" err="1"/>
              <a:t>gallmaker</a:t>
            </a:r>
            <a:r>
              <a:rPr lang="en-US" sz="2200" dirty="0"/>
              <a:t> is an excellent example of the interplay of directional selection and quadratic terms during adaptation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This insect lays its eggs in the goldenrod plant and the larvae release chemicals that cause the plant to build a gall that acts as a home for the larvae as they mature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When small, galls are targeted by parasitoid wasps and if all galls are initially small, directional selection will act linearly to increase gall size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C0FE9B-F53E-904D-A276-F279F89A6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533" y="3925878"/>
            <a:ext cx="1706831" cy="1955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0D4BC0-DF5D-154F-8323-48B2C8C7A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016" y="984887"/>
            <a:ext cx="5659051" cy="277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90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199953" y="261532"/>
            <a:ext cx="879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8.1.3 Stabilizing and disruptive selection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45FA21-D42C-4841-97C2-22AF42BFDEC2}"/>
              </a:ext>
            </a:extLst>
          </p:cNvPr>
          <p:cNvSpPr txBox="1"/>
          <p:nvPr/>
        </p:nvSpPr>
        <p:spPr>
          <a:xfrm>
            <a:off x="609768" y="984887"/>
            <a:ext cx="57292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When galls are large, they begin to attract the attention of downy woodpeckers and black-capped chickadees and stabilizing selection kicks 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Under stabilizing selection, a quadratic term fits the best in the regression and intermediate gall size is favored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population will remain at this fitness peak as long as selection pressures remain the same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C0FE9B-F53E-904D-A276-F279F89A6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533" y="3925878"/>
            <a:ext cx="1706831" cy="1955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0D4BC0-DF5D-154F-8323-48B2C8C7A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016" y="984887"/>
            <a:ext cx="5659051" cy="277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46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Introduction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850AAF-0D0D-7546-B48B-7868EF92BD8E}"/>
                  </a:ext>
                </a:extLst>
              </p:cNvPr>
              <p:cNvSpPr txBox="1"/>
              <p:nvPr/>
            </p:nvSpPr>
            <p:spPr>
              <a:xfrm>
                <a:off x="775362" y="1305342"/>
                <a:ext cx="5981185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Our response to selection </a:t>
                </a:r>
                <a:r>
                  <a:rPr lang="en-US" sz="2200" dirty="0">
                    <a:solidFill>
                      <a:srgbClr val="FF0000"/>
                    </a:solidFill>
                  </a:rPr>
                  <a:t>within</a:t>
                </a:r>
                <a:r>
                  <a:rPr lang="en-US" sz="2200" dirty="0"/>
                  <a:t> a generation 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𝐵𝑆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sz="2200" b="0" dirty="0">
                  <a:solidFill>
                    <a:srgbClr val="FF0000"/>
                  </a:solidFill>
                </a:endParaRPr>
              </a:p>
              <a:p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Our response to selection </a:t>
                </a:r>
                <a:r>
                  <a:rPr lang="en-US" sz="2200" dirty="0">
                    <a:solidFill>
                      <a:srgbClr val="FF0000"/>
                    </a:solidFill>
                  </a:rPr>
                  <a:t>between</a:t>
                </a:r>
                <a:r>
                  <a:rPr lang="en-US" sz="2200" dirty="0"/>
                  <a:t> generations 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𝑁𝐺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𝐵𝑆</m:t>
                        </m:r>
                      </m:sub>
                    </m:sSub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We can also write our expectation of the mean phenotype in the next generation as: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850AAF-0D0D-7546-B48B-7868EF92B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62" y="1305342"/>
                <a:ext cx="5981185" cy="3139321"/>
              </a:xfrm>
              <a:prstGeom prst="rect">
                <a:avLst/>
              </a:prstGeom>
              <a:blipFill>
                <a:blip r:embed="rId2"/>
                <a:stretch>
                  <a:fillRect l="-1059" t="-1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1C54A98B-DB16-3142-B7DB-EC1EC3BD5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530" y="793043"/>
            <a:ext cx="3532191" cy="4267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219BC-C0EC-5B42-BE25-ECF8EF78866A}"/>
                  </a:ext>
                </a:extLst>
              </p:cNvPr>
              <p:cNvSpPr txBox="1"/>
              <p:nvPr/>
            </p:nvSpPr>
            <p:spPr>
              <a:xfrm>
                <a:off x="8638873" y="944066"/>
                <a:ext cx="68775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𝐵𝑆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219BC-C0EC-5B42-BE25-ECF8EF788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873" y="944066"/>
                <a:ext cx="687752" cy="430887"/>
              </a:xfrm>
              <a:prstGeom prst="rect">
                <a:avLst/>
              </a:prstGeom>
              <a:blipFill>
                <a:blip r:embed="rId4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9DB203-0E95-6F44-843F-17367C9305FA}"/>
                  </a:ext>
                </a:extLst>
              </p:cNvPr>
              <p:cNvSpPr txBox="1"/>
              <p:nvPr/>
            </p:nvSpPr>
            <p:spPr>
              <a:xfrm>
                <a:off x="10088733" y="2445639"/>
                <a:ext cx="54829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9DB203-0E95-6F44-843F-17367C930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8733" y="2445639"/>
                <a:ext cx="548292" cy="430887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0D4D7C-60B3-E246-B315-311943CEB5DB}"/>
                  </a:ext>
                </a:extLst>
              </p:cNvPr>
              <p:cNvSpPr txBox="1"/>
              <p:nvPr/>
            </p:nvSpPr>
            <p:spPr>
              <a:xfrm>
                <a:off x="9633256" y="3716961"/>
                <a:ext cx="7296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𝑁𝐺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0D4D7C-60B3-E246-B315-311943CEB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3256" y="3716961"/>
                <a:ext cx="729623" cy="430887"/>
              </a:xfrm>
              <a:prstGeom prst="rect">
                <a:avLst/>
              </a:prstGeom>
              <a:blipFill>
                <a:blip r:embed="rId6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99F0F1D2-D92F-0543-86E2-4CA75EBFE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362" y="4281444"/>
            <a:ext cx="5696618" cy="5376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928D20-7CCC-8340-9063-E75915C4615F}"/>
              </a:ext>
            </a:extLst>
          </p:cNvPr>
          <p:cNvSpPr txBox="1"/>
          <p:nvPr/>
        </p:nvSpPr>
        <p:spPr>
          <a:xfrm>
            <a:off x="775361" y="4956962"/>
            <a:ext cx="59811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Where the outer expectation is over all randomly mating individuals that survive to reproduce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03190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Introduction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50AAF-0D0D-7546-B48B-7868EF92BD8E}"/>
              </a:ext>
            </a:extLst>
          </p:cNvPr>
          <p:cNvSpPr txBox="1"/>
          <p:nvPr/>
        </p:nvSpPr>
        <p:spPr>
          <a:xfrm>
            <a:off x="775362" y="1305342"/>
            <a:ext cx="5981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We can solve for this expectation by going back to equation 7.14: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54A98B-DB16-3142-B7DB-EC1EC3BD5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530" y="793043"/>
            <a:ext cx="3532191" cy="4267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219BC-C0EC-5B42-BE25-ECF8EF78866A}"/>
                  </a:ext>
                </a:extLst>
              </p:cNvPr>
              <p:cNvSpPr txBox="1"/>
              <p:nvPr/>
            </p:nvSpPr>
            <p:spPr>
              <a:xfrm>
                <a:off x="8638873" y="944066"/>
                <a:ext cx="68775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𝐵𝑆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219BC-C0EC-5B42-BE25-ECF8EF788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873" y="944066"/>
                <a:ext cx="687752" cy="430887"/>
              </a:xfrm>
              <a:prstGeom prst="rect">
                <a:avLst/>
              </a:prstGeom>
              <a:blipFill>
                <a:blip r:embed="rId3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9DB203-0E95-6F44-843F-17367C9305FA}"/>
                  </a:ext>
                </a:extLst>
              </p:cNvPr>
              <p:cNvSpPr txBox="1"/>
              <p:nvPr/>
            </p:nvSpPr>
            <p:spPr>
              <a:xfrm>
                <a:off x="10088733" y="2445639"/>
                <a:ext cx="54829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9DB203-0E95-6F44-843F-17367C930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8733" y="2445639"/>
                <a:ext cx="548292" cy="430887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0D4D7C-60B3-E246-B315-311943CEB5DB}"/>
                  </a:ext>
                </a:extLst>
              </p:cNvPr>
              <p:cNvSpPr txBox="1"/>
              <p:nvPr/>
            </p:nvSpPr>
            <p:spPr>
              <a:xfrm>
                <a:off x="9633256" y="3716961"/>
                <a:ext cx="7296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𝑁𝐺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0D4D7C-60B3-E246-B315-311943CEB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3256" y="3716961"/>
                <a:ext cx="729623" cy="430887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A38A32B-B1C8-E14E-8AAE-8BE738C2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183" y="2182215"/>
            <a:ext cx="5426524" cy="526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490631-854F-A743-8D60-2EC1CD677858}"/>
                  </a:ext>
                </a:extLst>
              </p:cNvPr>
              <p:cNvSpPr txBox="1"/>
              <p:nvPr/>
            </p:nvSpPr>
            <p:spPr>
              <a:xfrm>
                <a:off x="775362" y="2709062"/>
                <a:ext cx="598118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To be able to obtain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𝑁𝐺</m:t>
                        </m:r>
                      </m:sub>
                    </m:sSub>
                  </m:oMath>
                </a14:m>
                <a:r>
                  <a:rPr lang="en-US" sz="2200" dirty="0"/>
                  <a:t> we need to compute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𝑚𝑖𝑑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dirty="0"/>
                  <a:t>, which is the expected mid-point phenotype of reproducing individuals, which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sz="2200" dirty="0"/>
                  <a:t> so: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490631-854F-A743-8D60-2EC1CD6778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362" y="2709062"/>
                <a:ext cx="5981185" cy="1446550"/>
              </a:xfrm>
              <a:prstGeom prst="rect">
                <a:avLst/>
              </a:prstGeom>
              <a:blipFill>
                <a:blip r:embed="rId7"/>
                <a:stretch>
                  <a:fillRect l="-1059" t="-1739" b="-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EC470028-0157-3248-8A6A-281D597A63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7797" y="4174200"/>
            <a:ext cx="4881392" cy="5131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1049AF3-ECE7-6B43-BDDC-CDCCC7971B1F}"/>
              </a:ext>
            </a:extLst>
          </p:cNvPr>
          <p:cNvSpPr txBox="1"/>
          <p:nvPr/>
        </p:nvSpPr>
        <p:spPr>
          <a:xfrm>
            <a:off x="775362" y="4705926"/>
            <a:ext cx="59811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And rearranging a bit: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645BC6-9BAC-E74F-865E-EB7732FAF1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700" y="5291048"/>
            <a:ext cx="5631489" cy="52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21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Introduction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54A98B-DB16-3142-B7DB-EC1EC3BD5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530" y="793043"/>
            <a:ext cx="3532191" cy="4267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219BC-C0EC-5B42-BE25-ECF8EF78866A}"/>
                  </a:ext>
                </a:extLst>
              </p:cNvPr>
              <p:cNvSpPr txBox="1"/>
              <p:nvPr/>
            </p:nvSpPr>
            <p:spPr>
              <a:xfrm>
                <a:off x="8638873" y="944066"/>
                <a:ext cx="68775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𝐵𝑆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8219BC-C0EC-5B42-BE25-ECF8EF788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8873" y="944066"/>
                <a:ext cx="687752" cy="430887"/>
              </a:xfrm>
              <a:prstGeom prst="rect">
                <a:avLst/>
              </a:prstGeom>
              <a:blipFill>
                <a:blip r:embed="rId3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9DB203-0E95-6F44-843F-17367C9305FA}"/>
                  </a:ext>
                </a:extLst>
              </p:cNvPr>
              <p:cNvSpPr txBox="1"/>
              <p:nvPr/>
            </p:nvSpPr>
            <p:spPr>
              <a:xfrm>
                <a:off x="10088733" y="2445639"/>
                <a:ext cx="54829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F9DB203-0E95-6F44-843F-17367C930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8733" y="2445639"/>
                <a:ext cx="548292" cy="430887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0D4D7C-60B3-E246-B315-311943CEB5DB}"/>
                  </a:ext>
                </a:extLst>
              </p:cNvPr>
              <p:cNvSpPr txBox="1"/>
              <p:nvPr/>
            </p:nvSpPr>
            <p:spPr>
              <a:xfrm>
                <a:off x="9633256" y="3716961"/>
                <a:ext cx="729623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𝑁𝐺</m:t>
                          </m:r>
                        </m:sub>
                      </m:sSub>
                    </m:oMath>
                  </m:oMathPara>
                </a14:m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0D4D7C-60B3-E246-B315-311943CEB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3256" y="3716961"/>
                <a:ext cx="729623" cy="430887"/>
              </a:xfrm>
              <a:prstGeom prst="rect">
                <a:avLst/>
              </a:prstGeom>
              <a:blipFill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049AF3-ECE7-6B43-BDDC-CDCCC7971B1F}"/>
                  </a:ext>
                </a:extLst>
              </p:cNvPr>
              <p:cNvSpPr txBox="1"/>
              <p:nvPr/>
            </p:nvSpPr>
            <p:spPr>
              <a:xfrm>
                <a:off x="568002" y="1867755"/>
                <a:ext cx="6536832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Equation 8.4 tell us that our response to selection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200" dirty="0"/>
                  <a:t>) is proportional to our selection coefficient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200" dirty="0"/>
                  <a:t>) and the constant of proportionality is our narrow sense heritability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This is what is known as the Breeder’s equation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200" dirty="0"/>
                  <a:t>) and it tells us that evolutionary change across generations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200" dirty="0"/>
                  <a:t>) is proportional to the amount of change in phenotype caused by selection within a generation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200" dirty="0"/>
                  <a:t>), with the strength of this relationship determined by narrow sense heritability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/>
                  <a:t>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049AF3-ECE7-6B43-BDDC-CDCCC7971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002" y="1867755"/>
                <a:ext cx="6536832" cy="4154984"/>
              </a:xfrm>
              <a:prstGeom prst="rect">
                <a:avLst/>
              </a:prstGeom>
              <a:blipFill>
                <a:blip r:embed="rId6"/>
                <a:stretch>
                  <a:fillRect l="-971" t="-610" r="-1553" b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E1645BC6-9BAC-E74F-865E-EB7732FAF1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698" y="1096121"/>
            <a:ext cx="5631489" cy="52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75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6E8D36-724A-0049-9BC0-8752D2E60F77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Introduction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ED9ADA-E3AC-574D-98D5-5FC6193A7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32" y="1258617"/>
            <a:ext cx="5528790" cy="1626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ACFD1D-CF03-9843-A3F1-CBAAED9FE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504" y="1359243"/>
            <a:ext cx="2613496" cy="13836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D43287-9C05-6846-A1DA-5D4AD7411A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266" y="725080"/>
            <a:ext cx="3225331" cy="33479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F4DD8C-5B7E-8242-9CDB-91E263C0A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521" y="4221609"/>
            <a:ext cx="1637410" cy="23665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31C051-BFBE-C043-82F9-AD18DE939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173" y="3429000"/>
            <a:ext cx="5511800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41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Introduction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049AF3-ECE7-6B43-BDDC-CDCCC7971B1F}"/>
                  </a:ext>
                </a:extLst>
              </p:cNvPr>
              <p:cNvSpPr txBox="1"/>
              <p:nvPr/>
            </p:nvSpPr>
            <p:spPr>
              <a:xfrm>
                <a:off x="740997" y="1231201"/>
                <a:ext cx="6042863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Based on the Breeder’s equation (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200" dirty="0"/>
                  <a:t>), if we know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200" dirty="0"/>
                  <a:t> and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200" dirty="0"/>
                  <a:t>, we can estimate narrow sense heritability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This estimate is what is known as “realized heritability”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/>
                  <a:t>Realized heritability can be determined through artificial selection experiments where you know the strength of selection applied and can measure the response to selection empirically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1049AF3-ECE7-6B43-BDDC-CDCCC7971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997" y="1231201"/>
                <a:ext cx="6042863" cy="4832092"/>
              </a:xfrm>
              <a:prstGeom prst="rect">
                <a:avLst/>
              </a:prstGeom>
              <a:blipFill>
                <a:blip r:embed="rId2"/>
                <a:stretch>
                  <a:fillRect l="-1048" t="-787" r="-1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75FA5BF-B77D-4844-A188-06FADBBB8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228" y="923126"/>
            <a:ext cx="4244770" cy="408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21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B887B5D-3038-864F-A4DC-778C2D1C78F4}"/>
              </a:ext>
            </a:extLst>
          </p:cNvPr>
          <p:cNvSpPr txBox="1"/>
          <p:nvPr/>
        </p:nvSpPr>
        <p:spPr>
          <a:xfrm>
            <a:off x="1229192" y="269823"/>
            <a:ext cx="986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charset="0"/>
              </a:rPr>
              <a:t>Introduction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049AF3-ECE7-6B43-BDDC-CDCCC7971B1F}"/>
              </a:ext>
            </a:extLst>
          </p:cNvPr>
          <p:cNvSpPr txBox="1"/>
          <p:nvPr/>
        </p:nvSpPr>
        <p:spPr>
          <a:xfrm>
            <a:off x="740997" y="1231201"/>
            <a:ext cx="559801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Figure 8.6 helps clarify the genetic basis of the response to selection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All individuals in the population have a mean of 100 “up” alleles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Those that survive to reproduce have a mean of 108 up alleles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offspring in the next generation have a similar distribution to those reproducing, and plenty of variation remains for ongoing evolution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FB4BC-C3FB-6E4F-8A46-53B9D8264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055" y="960328"/>
            <a:ext cx="5940945" cy="408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77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2705</Words>
  <Application>Microsoft Macintosh PowerPoint</Application>
  <PresentationFormat>Widescreen</PresentationFormat>
  <Paragraphs>228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Cambria Math</vt:lpstr>
      <vt:lpstr>Office Theme</vt:lpstr>
      <vt:lpstr>Coop, Chapter 8: Intro.-8.0.1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Coop, Chapter 8: 8.1.1-8.1.3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Coop, Chapter 8: Intro.-8.0.1</dc:title>
  <dc:creator>Microsoft Office User</dc:creator>
  <cp:lastModifiedBy>Microsoft Office User</cp:lastModifiedBy>
  <cp:revision>25</cp:revision>
  <dcterms:created xsi:type="dcterms:W3CDTF">2020-09-30T20:33:20Z</dcterms:created>
  <dcterms:modified xsi:type="dcterms:W3CDTF">2020-11-16T00:42:12Z</dcterms:modified>
</cp:coreProperties>
</file>