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954E4-6C9C-0E44-B942-F8D6AD4D6367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D825-0355-5F46-BBC5-CE2FA607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5F9CF-04E7-8543-B4E6-DF4F158879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6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5F9CF-04E7-8543-B4E6-DF4F158879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9A1E-0DC1-2045-AD75-A0B03C080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1A259-75C7-8F47-BD51-4F8E0A765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5993-4075-7A40-B1FD-D4EAB456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8DE2-3CF9-024E-83EF-5888CBCD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1057-7DD9-414A-8FA8-900362EF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7F31-34E6-8247-8D93-34201EFF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288C8-0B6A-C845-8154-C9F2A6BC3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06701-FA4D-AB48-9AA4-AA7D6FA2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DBCB-3364-D648-A2F7-1B204D71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841D-1FB8-A542-8E72-1E455CD6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96BE4-8FB4-024C-9038-6FE0266BC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A17B5-F1C7-8F49-BDBA-06F6BABCA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F4447-BF95-0E4A-B382-B0444023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38F7D-ABD1-4C43-825D-0A631F98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E026-8346-504E-ACA9-3E4D92C6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9438-6A74-5E46-A21C-102E490B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CB58-014E-0C4C-B2F3-AB99A303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4384-56CD-2D4D-A172-3E552927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4950-B707-7545-AAB6-29052474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70160-0137-EB42-A9EE-B951C07E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42A8-2BCF-DE4E-AF24-59D37641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326F-85BD-9740-8B18-0DEF9EF2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28715-7D45-E849-B2E1-8032FA9E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4FE2F-2A4D-814A-9BEB-6DE8C5C9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030D5-0EB7-F647-B067-7132C661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D6EA-334A-3149-B6D1-56C6DA65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AA0-401C-A447-855F-F186C75D3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4F461-FBDE-C644-974E-0A2ADB12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5DB70-0202-B44D-8D5F-72F3146E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E3FC4-9EDE-484A-9259-91D41771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81968-C669-2540-867C-DE91A75E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4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E1EB-BF8F-9041-85A4-AD7D0189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6AEC5-65F0-3C47-B198-89054526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1E77-E220-C642-AEB0-7E3420A1B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84489-AED7-1E40-8194-EC6A92E38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D38BC-FB15-2B41-933D-7AB9AF69D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9A823-BED5-6A42-A6AA-66023411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C515F-439D-E047-8A3E-40694C0D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B5866-4058-BE4A-B122-EA99F4D2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C210-9B6D-FF4F-82BF-B8FBA18C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A9C4A-7A8E-9B45-8EEB-DC9E1632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4DD33-CC3B-DD44-AB0F-3DABBB51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DFB29-B5B9-7E47-86FC-ED72D551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98DAC-A371-BB46-9CD0-EABB67C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F038C-75C8-B14E-ABD7-E50F3064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CD1B9-348D-964D-A583-4BCAF88A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1817-5B2E-684B-A50D-C2F5F0A6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15C3-7A48-4948-B704-8EC2F745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ADF63-D396-3847-B180-87905A4F3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AEDD4-68CB-8D4C-97AC-1D02C0CE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0C681-363C-844F-89E2-E3D61845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FD11F-1418-CC42-9F7E-204A835D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D70E-D940-7D47-AF93-EBEE9E89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8CD50-98C1-DF4F-9908-994F059CE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4EC1E-4D9F-474C-ADDC-AA4774B8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84E6F-43F9-C54B-9520-06743B3E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F4EEF-FED1-6E4D-8EA0-A008B94A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70A28-8096-6249-B50E-E4542081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F6C71-427B-C944-8F44-A27CBCDA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F52CA-AA8B-A444-B8D1-167A74C9B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4E0D-9F6B-514C-BF2D-4FA3EAAF5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571B-5CF1-D743-B7A1-10F1B0418549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D2F1-56A0-CA47-8580-8D82F2F8B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8D29-72C2-B74E-9479-7794626C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10F3-B674-3941-AFF1-11BF45F1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686E-DF7A-7E45-83BC-4A0D64CE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0481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Coop, Chapter 5: Intro-5.1.3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22B90-2850-5848-8E9B-FA015F88DD54}"/>
              </a:ext>
            </a:extLst>
          </p:cNvPr>
          <p:cNvSpPr txBox="1"/>
          <p:nvPr/>
        </p:nvSpPr>
        <p:spPr>
          <a:xfrm>
            <a:off x="2824347" y="998584"/>
            <a:ext cx="654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Population Genetics of Divergence and Molecular Substitution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316B2-FD31-B347-845D-89006BED6454}"/>
              </a:ext>
            </a:extLst>
          </p:cNvPr>
          <p:cNvSpPr txBox="1"/>
          <p:nvPr/>
        </p:nvSpPr>
        <p:spPr>
          <a:xfrm>
            <a:off x="4304483" y="199246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neutral substitution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4DC57-C688-DD49-BE91-3AB84349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8" y="2784400"/>
            <a:ext cx="6511799" cy="3075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91F4A-652F-7E49-805C-F224B93E3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19" y="2608958"/>
            <a:ext cx="3996883" cy="34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5.1.3 Implications for the Molecular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1" y="1351508"/>
                <a:ext cx="6801233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It is also exciting that Equation 5.2 is consistent with </a:t>
                </a:r>
                <a:r>
                  <a:rPr lang="en-US" sz="2200" dirty="0" err="1"/>
                  <a:t>Zuckerkandl</a:t>
                </a:r>
                <a:r>
                  <a:rPr lang="en-US" sz="2200" dirty="0"/>
                  <a:t> and Pauling’s (1965) hypothesis of a constant molecular clock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There is a linear relationship between increase of non-synonymous substitutions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𝑀𝑅𝐶𝐴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based on the fossil record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assumes, however, that the mutation rate in generations is consistent across species, which has been shown to not be the case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" y="1351508"/>
                <a:ext cx="6801233" cy="3816429"/>
              </a:xfrm>
              <a:prstGeom prst="rect">
                <a:avLst/>
              </a:prstGeom>
              <a:blipFill>
                <a:blip r:embed="rId2"/>
                <a:stretch>
                  <a:fillRect l="-933" t="-662" r="-37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4C2B760-E6FB-A94D-BCDC-8B8F00E7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842" y="1243296"/>
            <a:ext cx="3996883" cy="34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5.1.3 Implications for the Molecular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1" y="983373"/>
                <a:ext cx="6801233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Typically, we would think of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as the number of generations since populations/species split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However, sorting of ancestral variation can contribute to substitutions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For example, in the figure to the right, lineages A and B coalesce further in the past than the split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top mutation was polymorphic in the ancestral species but contributes to divergence in A and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relate these times, assuming the ancestral populations size was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200" dirty="0"/>
                  <a:t> using: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" y="983373"/>
                <a:ext cx="6801233" cy="4555093"/>
              </a:xfrm>
              <a:prstGeom prst="rect">
                <a:avLst/>
              </a:prstGeom>
              <a:blipFill>
                <a:blip r:embed="rId2"/>
                <a:stretch>
                  <a:fillRect l="-933" t="-556" r="-205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81B354-CFBA-444A-95D3-97B7466B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194" y="1102127"/>
            <a:ext cx="4548250" cy="3738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58B31-CD27-A949-A93A-7A937B87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70" y="5728796"/>
            <a:ext cx="5207330" cy="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686E-DF7A-7E45-83BC-4A0D64CE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0481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Coop, Chapter 5: 5.2-5.2.1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22B90-2850-5848-8E9B-FA015F88DD54}"/>
              </a:ext>
            </a:extLst>
          </p:cNvPr>
          <p:cNvSpPr txBox="1"/>
          <p:nvPr/>
        </p:nvSpPr>
        <p:spPr>
          <a:xfrm>
            <a:off x="2824347" y="998584"/>
            <a:ext cx="654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Population Genetics of Divergence and Molecular Substitution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316B2-FD31-B347-845D-89006BED6454}"/>
              </a:ext>
            </a:extLst>
          </p:cNvPr>
          <p:cNvSpPr txBox="1"/>
          <p:nvPr/>
        </p:nvSpPr>
        <p:spPr>
          <a:xfrm>
            <a:off x="4696192" y="1952691"/>
            <a:ext cx="279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Tests of Molecular Evolution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4DC57-C688-DD49-BE91-3AB84349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8" y="2784400"/>
            <a:ext cx="6511799" cy="3075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91F4A-652F-7E49-805C-F224B93E3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19" y="2608958"/>
            <a:ext cx="3996883" cy="34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655324" y="1161503"/>
                <a:ext cx="10881349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 common strategy in Molecular Evolution is to compare rates of substitution at various classes of genomic sites (</a:t>
                </a:r>
                <a:r>
                  <a:rPr lang="en-US" sz="2200" i="1" dirty="0"/>
                  <a:t>e.g.</a:t>
                </a:r>
                <a:r>
                  <a:rPr lang="en-US" sz="2200" dirty="0"/>
                  <a:t>, the ratio of non-synonymous and synonymous substitutions in a gene)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To summarize these, for example, we can count the number of observed non-synonymous substitutions in a gene and divide this by the total number of sites where a non-synonymous mutation is possible (referred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is calculated similarly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For most protein-coding genes we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&lt; 1, meaning fewer non-synonymous substitutions are expected proportionately due to constraint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" y="1161503"/>
                <a:ext cx="10881349" cy="3816429"/>
              </a:xfrm>
              <a:prstGeom prst="rect">
                <a:avLst/>
              </a:prstGeom>
              <a:blipFill>
                <a:blip r:embed="rId2"/>
                <a:stretch>
                  <a:fillRect l="-583" t="-66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56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655324" y="1161503"/>
                <a:ext cx="10881349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 order to estimate the level of constraint on non-synonymous sites, let’s assume that all synonymous sites are neutral and accumulate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 fraction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of non-synonymous mutations are too deleterious to contribute to polymorphism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generations, for neutral non-synonymous we would expect: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" y="1161503"/>
                <a:ext cx="10881349" cy="2154436"/>
              </a:xfrm>
              <a:prstGeom prst="rect">
                <a:avLst/>
              </a:prstGeom>
              <a:blipFill>
                <a:blip r:embed="rId2"/>
                <a:stretch>
                  <a:fillRect l="-583" t="-1170"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9574EB-0C33-E846-A899-EEE0C8DC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42" y="3429000"/>
            <a:ext cx="5257305" cy="562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94F676-3FA4-8F40-B86F-3A947B6EC4BA}"/>
                  </a:ext>
                </a:extLst>
              </p:cNvPr>
              <p:cNvSpPr txBox="1"/>
              <p:nvPr/>
            </p:nvSpPr>
            <p:spPr>
              <a:xfrm>
                <a:off x="655324" y="3920971"/>
                <a:ext cx="1088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Which, after dividing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, gives us: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94F676-3FA4-8F40-B86F-3A947B6EC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" y="3920971"/>
                <a:ext cx="10881349" cy="430887"/>
              </a:xfrm>
              <a:prstGeom prst="rect">
                <a:avLst/>
              </a:prstGeom>
              <a:blipFill>
                <a:blip r:embed="rId4"/>
                <a:stretch>
                  <a:fillRect l="-583" t="-8571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383572C-16AC-C448-8B38-B28922F35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910" y="4296967"/>
            <a:ext cx="5348167" cy="697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28D08B-7071-A74E-A8DF-3DB93B902829}"/>
                  </a:ext>
                </a:extLst>
              </p:cNvPr>
              <p:cNvSpPr txBox="1"/>
              <p:nvPr/>
            </p:nvSpPr>
            <p:spPr>
              <a:xfrm>
                <a:off x="666949" y="4939663"/>
                <a:ext cx="108813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=1 −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28D08B-7071-A74E-A8DF-3DB93B902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9" y="4939663"/>
                <a:ext cx="10881349" cy="430887"/>
              </a:xfrm>
              <a:prstGeom prst="rect">
                <a:avLst/>
              </a:prstGeom>
              <a:blipFill>
                <a:blip r:embed="rId6"/>
                <a:stretch>
                  <a:fillRect l="-583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5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655324" y="1161503"/>
                <a:ext cx="10881349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test whether our gene is under constraint by determining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is significantly less than 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also assess this in the context of a phylogeny, to see if particular branches are under very strong constraint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At times, the function a gene serves is no longer important and it is no longer constrained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Without constraint, non-synonymous mutations are just as free to evolve as synonymous mutations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= 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" y="1161503"/>
                <a:ext cx="10881349" cy="3816429"/>
              </a:xfrm>
              <a:prstGeom prst="rect">
                <a:avLst/>
              </a:prstGeom>
              <a:blipFill>
                <a:blip r:embed="rId2"/>
                <a:stretch>
                  <a:fillRect l="-583" t="-66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62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50AAF-0D0D-7546-B48B-7868EF92BD8E}"/>
              </a:ext>
            </a:extLst>
          </p:cNvPr>
          <p:cNvSpPr txBox="1"/>
          <p:nvPr/>
        </p:nvSpPr>
        <p:spPr>
          <a:xfrm>
            <a:off x="377547" y="1252483"/>
            <a:ext cx="56194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Enamlin</a:t>
            </a:r>
            <a:r>
              <a:rPr lang="en-US" sz="2200" dirty="0"/>
              <a:t> protein is an excellent example where the underlying gene is no longer constrained in some lineages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protein forms the enamel of teeth and certain mammals like sloths, whales, and aardvarks no longer need hard teeth because of dietary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They have lost their hard teeth enamel and the </a:t>
            </a:r>
            <a:r>
              <a:rPr lang="en-US" sz="2200" dirty="0" err="1"/>
              <a:t>Enamlin</a:t>
            </a:r>
            <a:r>
              <a:rPr lang="en-US" sz="2200" dirty="0"/>
              <a:t> gene is no longer under constraint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pseudogenizing</a:t>
            </a:r>
            <a:r>
              <a:rPr lang="en-US" sz="2200" dirty="0"/>
              <a:t> substitutions have arisen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FE110-CEA0-6647-943A-2BFDA091F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60" y="1252483"/>
            <a:ext cx="5517693" cy="260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85E8E-1536-634A-B784-28C8711114B8}"/>
              </a:ext>
            </a:extLst>
          </p:cNvPr>
          <p:cNvSpPr txBox="1"/>
          <p:nvPr/>
        </p:nvSpPr>
        <p:spPr>
          <a:xfrm>
            <a:off x="6507678" y="38580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DFF"/>
                </a:solidFill>
              </a:rPr>
              <a:t>Insertions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BEC42-0D60-7140-8C54-127C0BDBBCDF}"/>
              </a:ext>
            </a:extLst>
          </p:cNvPr>
          <p:cNvSpPr txBox="1"/>
          <p:nvPr/>
        </p:nvSpPr>
        <p:spPr>
          <a:xfrm>
            <a:off x="7866573" y="38580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E79"/>
                </a:solidFill>
              </a:rPr>
              <a:t>Deletions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9176C-A58E-6644-A4FA-E6A8CE42B0C9}"/>
              </a:ext>
            </a:extLst>
          </p:cNvPr>
          <p:cNvSpPr txBox="1"/>
          <p:nvPr/>
        </p:nvSpPr>
        <p:spPr>
          <a:xfrm>
            <a:off x="9186996" y="3837806"/>
            <a:ext cx="201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A00"/>
                </a:solidFill>
              </a:rPr>
              <a:t>Premature Stop Codons</a:t>
            </a:r>
          </a:p>
        </p:txBody>
      </p:sp>
    </p:spTree>
    <p:extLst>
      <p:ext uri="{BB962C8B-B14F-4D97-AF65-F5344CB8AC3E}">
        <p14:creationId xmlns:p14="http://schemas.microsoft.com/office/powerpoint/2010/main" val="27815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77547" y="1252483"/>
                <a:ext cx="561949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Meredith and colleagues (2009), who carried out the </a:t>
                </a:r>
                <a:r>
                  <a:rPr lang="en-US" sz="2200" dirty="0" err="1"/>
                  <a:t>Enamlin</a:t>
                </a:r>
                <a:r>
                  <a:rPr lang="en-US" sz="2200" dirty="0"/>
                  <a:t> study, found that species with a functional gene and hard teeth enamel had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= 0.51, significantly less than 1 and consistent with constraint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Species with an </a:t>
                </a:r>
                <a:r>
                  <a:rPr lang="en-US" sz="2200" dirty="0" err="1"/>
                  <a:t>Enamlin</a:t>
                </a:r>
                <a:r>
                  <a:rPr lang="en-US" sz="2200" dirty="0"/>
                  <a:t> pseudogene had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= 1.02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Certain species appeared to be transitioning from a functional to a non-functional </a:t>
                </a:r>
                <a:r>
                  <a:rPr lang="en-US" sz="2200" dirty="0" err="1"/>
                  <a:t>Enamlin</a:t>
                </a:r>
                <a:r>
                  <a:rPr lang="en-US" sz="2200" dirty="0"/>
                  <a:t> gene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= 0.83-0.98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47" y="1252483"/>
                <a:ext cx="5619492" cy="4832092"/>
              </a:xfrm>
              <a:prstGeom prst="rect">
                <a:avLst/>
              </a:prstGeom>
              <a:blipFill>
                <a:blip r:embed="rId2"/>
                <a:stretch>
                  <a:fillRect l="-1129" t="-787" r="-1129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EFE110-CEA0-6647-943A-2BFDA091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60" y="1252483"/>
            <a:ext cx="5517693" cy="260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85E8E-1536-634A-B784-28C8711114B8}"/>
              </a:ext>
            </a:extLst>
          </p:cNvPr>
          <p:cNvSpPr txBox="1"/>
          <p:nvPr/>
        </p:nvSpPr>
        <p:spPr>
          <a:xfrm>
            <a:off x="6507678" y="38580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DFF"/>
                </a:solidFill>
              </a:rPr>
              <a:t>Insertions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BEC42-0D60-7140-8C54-127C0BDBBCDF}"/>
              </a:ext>
            </a:extLst>
          </p:cNvPr>
          <p:cNvSpPr txBox="1"/>
          <p:nvPr/>
        </p:nvSpPr>
        <p:spPr>
          <a:xfrm>
            <a:off x="7866573" y="38580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E79"/>
                </a:solidFill>
              </a:rPr>
              <a:t>Deletions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9176C-A58E-6644-A4FA-E6A8CE42B0C9}"/>
              </a:ext>
            </a:extLst>
          </p:cNvPr>
          <p:cNvSpPr txBox="1"/>
          <p:nvPr/>
        </p:nvSpPr>
        <p:spPr>
          <a:xfrm>
            <a:off x="9186996" y="3837806"/>
            <a:ext cx="201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A00"/>
                </a:solidFill>
              </a:rPr>
              <a:t>Premature Stop Codons</a:t>
            </a:r>
          </a:p>
        </p:txBody>
      </p:sp>
    </p:spTree>
    <p:extLst>
      <p:ext uri="{BB962C8B-B14F-4D97-AF65-F5344CB8AC3E}">
        <p14:creationId xmlns:p14="http://schemas.microsoft.com/office/powerpoint/2010/main" val="318708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655324" y="1161503"/>
                <a:ext cx="10881349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Not all mutations are either deleterious or neutral. Some fraction will be beneficial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Let’s assume that a fraction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/>
                  <a:t> of non-synonymous mutations are beneficial and arise each generation at a rate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𝑁𝑢𝐵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Particularly when they are rare, beneficial mutations can be lost from the population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 the probability of fixation of a beneficial mutation represented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we can rewrite the prevalence of non-synonymous substitutions between two populations as: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" y="1161503"/>
                <a:ext cx="10881349" cy="3016210"/>
              </a:xfrm>
              <a:prstGeom prst="rect">
                <a:avLst/>
              </a:prstGeom>
              <a:blipFill>
                <a:blip r:embed="rId2"/>
                <a:stretch>
                  <a:fillRect l="-583" t="-837" r="-46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172E92-9209-424E-8FCC-A2CB086F5872}"/>
              </a:ext>
            </a:extLst>
          </p:cNvPr>
          <p:cNvSpPr txBox="1"/>
          <p:nvPr/>
        </p:nvSpPr>
        <p:spPr>
          <a:xfrm>
            <a:off x="655323" y="4878252"/>
            <a:ext cx="10881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and continuing to assume all synonymous mutations are neutral: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88749-E5FB-D148-BBA4-E7827374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86" y="5364857"/>
            <a:ext cx="5763045" cy="58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44D43-2F32-6240-99E3-AA86AA452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86" y="4177712"/>
            <a:ext cx="6678472" cy="7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738451" y="1954048"/>
                <a:ext cx="1088134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a particular gene has accumulated a number of beneficial substitutions,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&gt; 1, and the inference is that this gene is rapidly evolving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identify rapidly evolving genes across the complete phylogeny or in particular branches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is a very conservative test as the bulk of non-synonymous sites may still be neutral or deleterious even when beneficial substitutions do occur</a:t>
                </a:r>
              </a:p>
              <a:p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1" y="1954048"/>
                <a:ext cx="10881349" cy="3139321"/>
              </a:xfrm>
              <a:prstGeom prst="rect">
                <a:avLst/>
              </a:prstGeom>
              <a:blipFill>
                <a:blip r:embed="rId2"/>
                <a:stretch>
                  <a:fillRect l="-583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9A88749-E5FB-D148-BBA4-E7827374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132" y="1092646"/>
            <a:ext cx="5763045" cy="5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50AAF-0D0D-7546-B48B-7868EF92BD8E}"/>
              </a:ext>
            </a:extLst>
          </p:cNvPr>
          <p:cNvSpPr txBox="1"/>
          <p:nvPr/>
        </p:nvSpPr>
        <p:spPr>
          <a:xfrm>
            <a:off x="327180" y="1148049"/>
            <a:ext cx="554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Humans and chimpanzees, our most closely related species of the Great Apes, differ consistently (have substitutions) at only 1% of loci across the genome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These changes have arisen through mutation over the last 7 million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Unique patterns of substitution can be observed across the Great Ape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Each of these mutations arose as a single mutation within a population, rose in frequency, and 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F6D29-5C4B-564F-A8D6-BBCFFF6D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93" y="4297879"/>
            <a:ext cx="6201389" cy="1033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80920-5535-7E47-8BAE-3339ED3E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638" y="950026"/>
            <a:ext cx="5672400" cy="33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584073" y="1110900"/>
                <a:ext cx="6161112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 classic example of adaptive evolution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&gt; 1 is the lysozyme protein in primates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protein is important for the breakdown of bacterial walls and shows rapid evolution on the lineages leading to apes and the Colobine monkeys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Colobines eat leaves and digest them through bacterial fermentation and then breakdown bacteria to extract the energy using lysozymes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Colobines have convergently evolved this ability with cows and Hoatzins (a leaf-eating bird)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3" y="1110900"/>
                <a:ext cx="6161112" cy="5201424"/>
              </a:xfrm>
              <a:prstGeom prst="rect">
                <a:avLst/>
              </a:prstGeom>
              <a:blipFill>
                <a:blip r:embed="rId2"/>
                <a:stretch>
                  <a:fillRect l="-1029" t="-487" r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383C780-F7DD-054E-8E85-0537F9C9B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623" y="954557"/>
            <a:ext cx="4043681" cy="2757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3F32A8-7CDC-F948-8E0A-597015AB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915" y="3849375"/>
            <a:ext cx="1515056" cy="1040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02F0D0-59C5-F14E-9E11-691AAA32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253" y="3849374"/>
            <a:ext cx="1224542" cy="10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6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584072" y="1110900"/>
                <a:ext cx="10970619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As mentioned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dirty="0"/>
                  <a:t> is a very conservative test for identifying adaptive evolution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improve sensitivity by correcting for the amount of constraint we see on non-synonymous sites at a particular locus in polymorphism (within-population)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we see very little non-synonymous variation and more synonymous variation, even in polymorphism data, the gene is likely under constraint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McDonald and </a:t>
                </a:r>
                <a:r>
                  <a:rPr lang="en-US" sz="2200" dirty="0" err="1"/>
                  <a:t>Kreitman</a:t>
                </a:r>
                <a:r>
                  <a:rPr lang="en-US" sz="2200" dirty="0"/>
                  <a:t> devised a test based on this (often referred to as the “MK” test)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2" y="1110900"/>
                <a:ext cx="10970619" cy="3816429"/>
              </a:xfrm>
              <a:prstGeom prst="rect">
                <a:avLst/>
              </a:prstGeom>
              <a:blipFill>
                <a:blip r:embed="rId2"/>
                <a:stretch>
                  <a:fillRect l="-578" t="-662" r="-116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33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50AAF-0D0D-7546-B48B-7868EF92BD8E}"/>
              </a:ext>
            </a:extLst>
          </p:cNvPr>
          <p:cNvSpPr txBox="1"/>
          <p:nvPr/>
        </p:nvSpPr>
        <p:spPr>
          <a:xfrm>
            <a:off x="584073" y="1110900"/>
            <a:ext cx="6054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MK test partitions polymorphism and substitution data into non-synonymous and synonymous sites: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7C6A1-1705-4E4F-A78C-BABFEFDF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58" y="2248293"/>
            <a:ext cx="3247685" cy="1408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1A4A0-4B74-7C42-B0C9-02FFA68E6959}"/>
              </a:ext>
            </a:extLst>
          </p:cNvPr>
          <p:cNvSpPr txBox="1"/>
          <p:nvPr/>
        </p:nvSpPr>
        <p:spPr>
          <a:xfrm>
            <a:off x="584073" y="3685866"/>
            <a:ext cx="6054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Given the phylogeny to the right, our expectations for polymorphism and substitutions become: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21268-95FC-8940-8184-9A5982697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8" y="4990832"/>
            <a:ext cx="47879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B9844-E98C-DB4F-B1D8-57B800E9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127" y="1093644"/>
            <a:ext cx="370840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3FBF-BD57-C444-96FB-D0021DB55096}"/>
              </a:ext>
            </a:extLst>
          </p:cNvPr>
          <p:cNvSpPr txBox="1"/>
          <p:nvPr/>
        </p:nvSpPr>
        <p:spPr>
          <a:xfrm>
            <a:off x="6244824" y="317810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Polymorphism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ACEAE-5A31-AC49-914B-0778FD2F3DE5}"/>
              </a:ext>
            </a:extLst>
          </p:cNvPr>
          <p:cNvSpPr txBox="1"/>
          <p:nvPr/>
        </p:nvSpPr>
        <p:spPr>
          <a:xfrm>
            <a:off x="10382007" y="317810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292873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584072" y="1110900"/>
                <a:ext cx="10970619" cy="294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Under a strict neutral model, we expect the ratio of non-synonymous to synonymous variants to be the same for both polymorphism and substitution data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determine if these are equivalent with a 2x2 test of our table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200" dirty="0"/>
                  <a:t> is higher for substitution than polymorphism data, we have evidence that, after accounting for constraint, non-synonymous substitutions are accumulating more rapidly than might be expected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2" y="1110900"/>
                <a:ext cx="10970619" cy="2943370"/>
              </a:xfrm>
              <a:prstGeom prst="rect">
                <a:avLst/>
              </a:prstGeom>
              <a:blipFill>
                <a:blip r:embed="rId2"/>
                <a:stretch>
                  <a:fillRect l="-578" t="-858" r="-1272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8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986689" y="293574"/>
            <a:ext cx="1021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5.2.1 Rate of synonymous and non-synonymous substitutions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50AAF-0D0D-7546-B48B-7868EF92BD8E}"/>
              </a:ext>
            </a:extLst>
          </p:cNvPr>
          <p:cNvSpPr txBox="1"/>
          <p:nvPr/>
        </p:nvSpPr>
        <p:spPr>
          <a:xfrm>
            <a:off x="584072" y="1110900"/>
            <a:ext cx="6374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As an application of the MK test, </a:t>
            </a:r>
            <a:r>
              <a:rPr lang="en-US" sz="2200" dirty="0" err="1"/>
              <a:t>Frentiu</a:t>
            </a:r>
            <a:r>
              <a:rPr lang="en-US" sz="2200" dirty="0"/>
              <a:t> and colleagues (2007) looked at evolution of opsin genes, responsible for color vision, in two butterfly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Adaptive substitutions relative to polymorphism constraint was assessed in an MK test: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21F6E-3802-5B46-8DCB-945D8AAA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56" y="3573113"/>
            <a:ext cx="2806700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107A1-5F85-EF44-BB5C-706DF4D892AE}"/>
              </a:ext>
            </a:extLst>
          </p:cNvPr>
          <p:cNvSpPr txBox="1"/>
          <p:nvPr/>
        </p:nvSpPr>
        <p:spPr>
          <a:xfrm>
            <a:off x="584072" y="4977659"/>
            <a:ext cx="6374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There is a strong excess of non-synonymous substitutions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D1386-BAF1-B14A-8F23-A2D7441A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84" y="1110900"/>
            <a:ext cx="2561111" cy="40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2FB50-7DB7-974B-ABA0-5CD2573F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50AAF-0D0D-7546-B48B-7868EF92BD8E}"/>
              </a:ext>
            </a:extLst>
          </p:cNvPr>
          <p:cNvSpPr txBox="1"/>
          <p:nvPr/>
        </p:nvSpPr>
        <p:spPr>
          <a:xfrm>
            <a:off x="323962" y="1017421"/>
            <a:ext cx="55477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What Evolutionary forces drove this process?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Many of these changes were due to adaptive substitutions, new mutations that conferred greater fitness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Many more, however occurred in non-coding DNA and are likely neutral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One major goal in Molecular Evolution is to find the loci that are under constraint or that underlie adaptation on a particular lineage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Expectations under neutrality are a good place to start in working toward this goal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F6D29-5C4B-564F-A8D6-BBCFFF6D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193" y="4297879"/>
            <a:ext cx="6201389" cy="1033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80920-5535-7E47-8BAE-3339ED3E2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38" y="950026"/>
            <a:ext cx="5672400" cy="33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 The Neutral Substitution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2" y="1351508"/>
                <a:ext cx="6219342" cy="395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So how can a neutral mutation fix and create a substitution?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Most new mutations will be lost through drift, with the probability of fixation initially being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While this may seem like a vanishingly small probability, there are enough new mutations over the many, many generations in the history of life, that we see a large amount of neutral substitutions accumulating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2" y="1351508"/>
                <a:ext cx="6219342" cy="3955955"/>
              </a:xfrm>
              <a:prstGeom prst="rect">
                <a:avLst/>
              </a:prstGeom>
              <a:blipFill>
                <a:blip r:embed="rId2"/>
                <a:stretch>
                  <a:fillRect l="-1020" t="-639" r="-612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95D0080-2B15-A540-8E0E-7DBCEE9B5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021602" y="531433"/>
            <a:ext cx="4332376" cy="45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5.1.1 Probability of the eventual fixation of a neutral allele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2" y="1351508"/>
                <a:ext cx="6219342" cy="395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When a substitution occurs, all of the individuals in subsequent generations can trace their ancestry back to that single allele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For example, by the 9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generation in the figure to the right, an orange substitution has occurred and all subsequent individuals trace their history back to this allele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probability of this allele’s fixation in the first generation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2" y="1351508"/>
                <a:ext cx="6219342" cy="3955955"/>
              </a:xfrm>
              <a:prstGeom prst="rect">
                <a:avLst/>
              </a:prstGeom>
              <a:blipFill>
                <a:blip r:embed="rId2"/>
                <a:stretch>
                  <a:fillRect l="-1020" t="-639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D8BF10-60D7-624E-AC5A-0B615174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97" y="1351508"/>
            <a:ext cx="5177641" cy="26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3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5.1.1 Probability of the eventual fixation of a neutral allele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2" y="1351508"/>
                <a:ext cx="6219342" cy="498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More generally, we can say that the probability of any allele fixing is it’s number of copies divided by the total number of alleles in the population: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In other words, its probability of fixation is just </a:t>
                </a:r>
                <a:r>
                  <a:rPr lang="en-US" sz="2200"/>
                  <a:t>its frequency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) in the population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We’ve seen previously, that it takes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generations for a large sample of alleles to coalesce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𝑀𝑅𝐶𝐴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Similarly, it will take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generations for a new mutation to fix as a substitution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2" y="1351508"/>
                <a:ext cx="6219342" cy="4984313"/>
              </a:xfrm>
              <a:prstGeom prst="rect">
                <a:avLst/>
              </a:prstGeom>
              <a:blipFill>
                <a:blip r:embed="rId2"/>
                <a:stretch>
                  <a:fillRect l="-1020" t="-508" r="-1429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D8BF10-60D7-624E-AC5A-0B615174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97" y="1351508"/>
            <a:ext cx="5177641" cy="26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5.1.2 Rate of substitution of neutral alleles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1" y="1351508"/>
                <a:ext cx="11408859" cy="327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can think of substitution as fixation within an isolated population and therefore the rate of substitution as the rate of new mutations in this population reaching fixation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We will assume that new mutations are either highly deleterious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 or neutral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 total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200" dirty="0"/>
                  <a:t> neutral mutations will enter our population each generation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probability that a mutation fixes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200" dirty="0"/>
                  <a:t>, so the rate at which neutral mutations arise that will ultimately fix in the population is: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" y="1351508"/>
                <a:ext cx="11408859" cy="3278846"/>
              </a:xfrm>
              <a:prstGeom prst="rect">
                <a:avLst/>
              </a:prstGeom>
              <a:blipFill>
                <a:blip r:embed="rId2"/>
                <a:stretch>
                  <a:fillRect l="-556" t="-769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531E23-22A6-7545-BC95-86FC25FCB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5" y="4738051"/>
            <a:ext cx="6930550" cy="9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5.1.2 Rate of substitution of neutral alleles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1" y="1351508"/>
                <a:ext cx="1140885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Now, to consider the number of substitutions that may distinguish two isolated populations or species, we can consider they have been separated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generations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Taking this into account, we can predict the number of accumulated substitutions is: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" y="1351508"/>
                <a:ext cx="11408859" cy="1446550"/>
              </a:xfrm>
              <a:prstGeom prst="rect">
                <a:avLst/>
              </a:prstGeom>
              <a:blipFill>
                <a:blip r:embed="rId2"/>
                <a:stretch>
                  <a:fillRect l="-556" t="-1739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A59072-92DA-6544-AB11-3DA966CC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362" y="3092297"/>
            <a:ext cx="4609276" cy="528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B12BE-1C94-2342-A0B8-D6F8CAB1C37C}"/>
              </a:ext>
            </a:extLst>
          </p:cNvPr>
          <p:cNvSpPr txBox="1"/>
          <p:nvPr/>
        </p:nvSpPr>
        <p:spPr>
          <a:xfrm>
            <a:off x="323960" y="3760220"/>
            <a:ext cx="11408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Conveniently, the population size has cancelled out of the neutral substitution rate </a:t>
            </a:r>
          </a:p>
        </p:txBody>
      </p:sp>
    </p:spTree>
    <p:extLst>
      <p:ext uri="{BB962C8B-B14F-4D97-AF65-F5344CB8AC3E}">
        <p14:creationId xmlns:p14="http://schemas.microsoft.com/office/powerpoint/2010/main" val="297966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87B5D-3038-864F-A4DC-778C2D1C78F4}"/>
              </a:ext>
            </a:extLst>
          </p:cNvPr>
          <p:cNvSpPr txBox="1"/>
          <p:nvPr/>
        </p:nvSpPr>
        <p:spPr>
          <a:xfrm>
            <a:off x="1229192" y="269823"/>
            <a:ext cx="986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5.1.3 Implications for the Molecular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/>
              <p:nvPr/>
            </p:nvSpPr>
            <p:spPr>
              <a:xfrm>
                <a:off x="323961" y="1351508"/>
                <a:ext cx="6801233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Equation 5.2 tells us that molecular evolution in a genomic region is governed by constraint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Empirical evidence supports this; variation accumulates at a rate from fastest to slowest: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noncoding DNA &gt; synonymous &gt; non-synonymous in less vital proteins &gt; non-synonymous in vital proteins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50AAF-0D0D-7546-B48B-7868EF92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1" y="1351508"/>
                <a:ext cx="6801233" cy="2492990"/>
              </a:xfrm>
              <a:prstGeom prst="rect">
                <a:avLst/>
              </a:prstGeom>
              <a:blipFill>
                <a:blip r:embed="rId2"/>
                <a:stretch>
                  <a:fillRect l="-1119" t="-1010" r="-1493" b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4C2B760-E6FB-A94D-BCDC-8B8F00E7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842" y="1243296"/>
            <a:ext cx="3996883" cy="342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62FE7-2BBD-1E43-8E89-8A0432A725AC}"/>
              </a:ext>
            </a:extLst>
          </p:cNvPr>
          <p:cNvSpPr txBox="1"/>
          <p:nvPr/>
        </p:nvSpPr>
        <p:spPr>
          <a:xfrm>
            <a:off x="323962" y="4032649"/>
            <a:ext cx="68012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example, Fibrinopeptides are less constrained than Cytochrome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means that we can look at constraint across the genome, even in non-coding regions, to gauge the functional importance of a region</a:t>
            </a:r>
          </a:p>
        </p:txBody>
      </p:sp>
    </p:spTree>
    <p:extLst>
      <p:ext uri="{BB962C8B-B14F-4D97-AF65-F5344CB8AC3E}">
        <p14:creationId xmlns:p14="http://schemas.microsoft.com/office/powerpoint/2010/main" val="95618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1783</Words>
  <Application>Microsoft Macintosh PowerPoint</Application>
  <PresentationFormat>Widescreen</PresentationFormat>
  <Paragraphs>174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Coop, Chapter 5: Intro-5.1.3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Coop, Chapter 5: 5.2-5.2.1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Coop, Chapter 5: Intro</dc:title>
  <dc:creator>Microsoft Office User</dc:creator>
  <cp:lastModifiedBy>Microsoft Office User</cp:lastModifiedBy>
  <cp:revision>19</cp:revision>
  <dcterms:created xsi:type="dcterms:W3CDTF">2020-09-11T16:48:28Z</dcterms:created>
  <dcterms:modified xsi:type="dcterms:W3CDTF">2020-10-15T04:41:49Z</dcterms:modified>
</cp:coreProperties>
</file>