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8"/>
  </p:notesMasterIdLst>
  <p:sldIdLst>
    <p:sldId id="320" r:id="rId2"/>
    <p:sldId id="257" r:id="rId3"/>
    <p:sldId id="267" r:id="rId4"/>
    <p:sldId id="397" r:id="rId5"/>
    <p:sldId id="300" r:id="rId6"/>
    <p:sldId id="329" r:id="rId7"/>
    <p:sldId id="442" r:id="rId8"/>
    <p:sldId id="333" r:id="rId9"/>
    <p:sldId id="432" r:id="rId10"/>
    <p:sldId id="443" r:id="rId11"/>
    <p:sldId id="444" r:id="rId12"/>
    <p:sldId id="450" r:id="rId13"/>
    <p:sldId id="261" r:id="rId14"/>
    <p:sldId id="325" r:id="rId15"/>
    <p:sldId id="451" r:id="rId16"/>
    <p:sldId id="309" r:id="rId17"/>
    <p:sldId id="452" r:id="rId18"/>
    <p:sldId id="312" r:id="rId19"/>
    <p:sldId id="433" r:id="rId20"/>
    <p:sldId id="283" r:id="rId21"/>
    <p:sldId id="307" r:id="rId22"/>
    <p:sldId id="306" r:id="rId23"/>
    <p:sldId id="453" r:id="rId24"/>
    <p:sldId id="294" r:id="rId25"/>
    <p:sldId id="454" r:id="rId26"/>
    <p:sldId id="293" r:id="rId27"/>
    <p:sldId id="313" r:id="rId28"/>
    <p:sldId id="436" r:id="rId29"/>
    <p:sldId id="381" r:id="rId30"/>
    <p:sldId id="455" r:id="rId31"/>
    <p:sldId id="456" r:id="rId32"/>
    <p:sldId id="457" r:id="rId33"/>
    <p:sldId id="458" r:id="rId34"/>
    <p:sldId id="322" r:id="rId35"/>
    <p:sldId id="310" r:id="rId36"/>
    <p:sldId id="282"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AD47"/>
    <a:srgbClr val="FFFFFF"/>
    <a:srgbClr val="009CE5"/>
    <a:srgbClr val="ED7D31"/>
    <a:srgbClr val="7030A0"/>
    <a:srgbClr val="4472C4"/>
    <a:srgbClr val="895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12"/>
    <p:restoredTop sz="86659"/>
  </p:normalViewPr>
  <p:slideViewPr>
    <p:cSldViewPr snapToGrid="0" snapToObjects="1" showGuides="1">
      <p:cViewPr>
        <p:scale>
          <a:sx n="120" d="100"/>
          <a:sy n="120" d="100"/>
        </p:scale>
        <p:origin x="2088" y="416"/>
      </p:cViewPr>
      <p:guideLst>
        <p:guide orient="horz" pos="2160"/>
        <p:guide pos="3840"/>
      </p:guideLst>
    </p:cSldViewPr>
  </p:slideViewPr>
  <p:notesTextViewPr>
    <p:cViewPr>
      <p:scale>
        <a:sx n="110" d="100"/>
        <a:sy n="11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7CAB60-0B0E-624A-AD51-AF4A36C4FFA4}" type="datetimeFigureOut">
              <a:rPr lang="en-US" smtClean="0"/>
              <a:t>6/30/20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C256EF-336C-1441-B76B-2AB9AF08617B}" type="slidenum">
              <a:rPr lang="en-US" smtClean="0"/>
              <a:t>‹#›</a:t>
            </a:fld>
            <a:endParaRPr lang="en-US"/>
          </a:p>
        </p:txBody>
      </p:sp>
    </p:spTree>
    <p:extLst>
      <p:ext uri="{BB962C8B-B14F-4D97-AF65-F5344CB8AC3E}">
        <p14:creationId xmlns:p14="http://schemas.microsoft.com/office/powerpoint/2010/main" val="658691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paperpile.com/c/ZMejbp/j7t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 ACKNOWLEDGEMENT: Work at UW, Suquamish, Tulalip, Muckleshoot, and Duwamish nations.</a:t>
            </a:r>
          </a:p>
          <a:p>
            <a:endParaRPr lang="en-US" dirty="0"/>
          </a:p>
          <a:p>
            <a:r>
              <a:rPr lang="en-US" dirty="0"/>
              <a:t>The reason why I chose my title: accurately describes my work, fun alliteration</a:t>
            </a:r>
          </a:p>
          <a:p>
            <a:r>
              <a:rPr lang="en-US" dirty="0"/>
              <a:t>All 3 are interconnected, will show you this today.</a:t>
            </a:r>
          </a:p>
          <a:p>
            <a:endParaRPr lang="en-US" dirty="0"/>
          </a:p>
        </p:txBody>
      </p:sp>
      <p:sp>
        <p:nvSpPr>
          <p:cNvPr id="4" name="Slide Number Placeholder 3"/>
          <p:cNvSpPr>
            <a:spLocks noGrp="1"/>
          </p:cNvSpPr>
          <p:nvPr>
            <p:ph type="sldNum" sz="quarter" idx="10"/>
          </p:nvPr>
        </p:nvSpPr>
        <p:spPr/>
        <p:txBody>
          <a:bodyPr/>
          <a:lstStyle/>
          <a:p>
            <a:fld id="{C32A0346-4096-5140-9F7C-0BBC3F9E6D6B}" type="slidenum">
              <a:rPr lang="en-US" smtClean="0"/>
              <a:t>1</a:t>
            </a:fld>
            <a:endParaRPr lang="en-US" dirty="0"/>
          </a:p>
        </p:txBody>
      </p:sp>
    </p:spTree>
    <p:extLst>
      <p:ext uri="{BB962C8B-B14F-4D97-AF65-F5344CB8AC3E}">
        <p14:creationId xmlns:p14="http://schemas.microsoft.com/office/powerpoint/2010/main" val="1121752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my dissertation, I leverage –omics techniques to understand how oysters respond to ocean acidification. Using these molecular methods helps me untangle what is sometimes a complicated web of acidification effects on oysters, and understand processes we would not be able to otherwise. If there’s one thing you take away from today, it’s this! I’ll show you how I do this in my own work.</a:t>
            </a:r>
          </a:p>
        </p:txBody>
      </p:sp>
      <p:sp>
        <p:nvSpPr>
          <p:cNvPr id="4" name="Slide Number Placeholder 3"/>
          <p:cNvSpPr>
            <a:spLocks noGrp="1"/>
          </p:cNvSpPr>
          <p:nvPr>
            <p:ph type="sldNum" sz="quarter" idx="10"/>
          </p:nvPr>
        </p:nvSpPr>
        <p:spPr/>
        <p:txBody>
          <a:bodyPr/>
          <a:lstStyle/>
          <a:p>
            <a:fld id="{C32A0346-4096-5140-9F7C-0BBC3F9E6D6B}" type="slidenum">
              <a:rPr lang="en-US" smtClean="0"/>
              <a:t>10</a:t>
            </a:fld>
            <a:endParaRPr lang="en-US" dirty="0"/>
          </a:p>
        </p:txBody>
      </p:sp>
    </p:spTree>
    <p:extLst>
      <p:ext uri="{BB962C8B-B14F-4D97-AF65-F5344CB8AC3E}">
        <p14:creationId xmlns:p14="http://schemas.microsoft.com/office/powerpoint/2010/main" val="1196331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omics? We start with DNA. DNA is akin to the cookbook that holds the recipes for life. The recipes, or genes, are transcribed into a different molecule, RNA, then translated into proteins. Proteins are the “do-</a:t>
            </a:r>
            <a:r>
              <a:rPr lang="en-US" dirty="0" err="1"/>
              <a:t>ers</a:t>
            </a:r>
            <a:r>
              <a:rPr lang="en-US" dirty="0"/>
              <a:t>” of the cell, and are responsible for basically everything that happens within an organism. We’ll start today with proteomics, or the study of all proteins in an organism and their function.</a:t>
            </a:r>
          </a:p>
        </p:txBody>
      </p:sp>
      <p:sp>
        <p:nvSpPr>
          <p:cNvPr id="4" name="Slide Number Placeholder 3"/>
          <p:cNvSpPr>
            <a:spLocks noGrp="1"/>
          </p:cNvSpPr>
          <p:nvPr>
            <p:ph type="sldNum" sz="quarter" idx="5"/>
          </p:nvPr>
        </p:nvSpPr>
        <p:spPr/>
        <p:txBody>
          <a:bodyPr/>
          <a:lstStyle/>
          <a:p>
            <a:fld id="{F9C256EF-336C-1441-B76B-2AB9AF08617B}" type="slidenum">
              <a:rPr lang="en-US" smtClean="0"/>
              <a:t>11</a:t>
            </a:fld>
            <a:endParaRPr lang="en-US"/>
          </a:p>
        </p:txBody>
      </p:sp>
    </p:spTree>
    <p:extLst>
      <p:ext uri="{BB962C8B-B14F-4D97-AF65-F5344CB8AC3E}">
        <p14:creationId xmlns:p14="http://schemas.microsoft.com/office/powerpoint/2010/main" val="3349731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2A0346-4096-5140-9F7C-0BBC3F9E6D6B}" type="slidenum">
              <a:rPr lang="en-US" smtClean="0"/>
              <a:t>12</a:t>
            </a:fld>
            <a:endParaRPr lang="en-US" dirty="0"/>
          </a:p>
        </p:txBody>
      </p:sp>
    </p:spTree>
    <p:extLst>
      <p:ext uri="{BB962C8B-B14F-4D97-AF65-F5344CB8AC3E}">
        <p14:creationId xmlns:p14="http://schemas.microsoft.com/office/powerpoint/2010/main" val="3149168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Collab with DNR and UW Biology</a:t>
            </a:r>
          </a:p>
        </p:txBody>
      </p:sp>
      <p:sp>
        <p:nvSpPr>
          <p:cNvPr id="4" name="Slide Number Placeholder 3"/>
          <p:cNvSpPr>
            <a:spLocks noGrp="1"/>
          </p:cNvSpPr>
          <p:nvPr>
            <p:ph type="sldNum" sz="quarter" idx="10"/>
          </p:nvPr>
        </p:nvSpPr>
        <p:spPr/>
        <p:txBody>
          <a:bodyPr/>
          <a:lstStyle/>
          <a:p>
            <a:fld id="{0D45D1BA-E0AD-AF40-87D9-872F03325319}" type="slidenum">
              <a:rPr lang="en-US" smtClean="0"/>
              <a:t>13</a:t>
            </a:fld>
            <a:endParaRPr lang="en-US"/>
          </a:p>
        </p:txBody>
      </p:sp>
    </p:spTree>
    <p:extLst>
      <p:ext uri="{BB962C8B-B14F-4D97-AF65-F5344CB8AC3E}">
        <p14:creationId xmlns:p14="http://schemas.microsoft.com/office/powerpoint/2010/main" val="332187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ACEDEA27-69B3-C342-89CC-7801751E3E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D4E009F9-AEE2-564D-A2BD-1539277A8D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We can examine protein expression with two separate mass spectrometry methods: shotgun proteomics and selected reaction monitoring. Shotgun proteomics is a discovery phase. It allows us to answer the question: what proteins are there? It provides us with a panorama picture. We can then use our shotgun proteomics results to inform a second method, selected reaction monitoring, or targeted analysis. This method allows us to zoom in to what we're actually interested, like specific environmental response proteins and how their expression varies.</a:t>
            </a:r>
          </a:p>
        </p:txBody>
      </p:sp>
      <p:sp>
        <p:nvSpPr>
          <p:cNvPr id="36867" name="Slide Number Placeholder 3">
            <a:extLst>
              <a:ext uri="{FF2B5EF4-FFF2-40B4-BE49-F238E27FC236}">
                <a16:creationId xmlns:a16="http://schemas.microsoft.com/office/drawing/2014/main" id="{827A6462-A0F7-5444-9984-B297AF1AE4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1860A2FB-6FA3-C741-B093-9CB3FFCB4EB5}" type="slidenum">
              <a:rPr lang="en-US" altLang="en-US" smtClean="0">
                <a:latin typeface="Calibri" panose="020F0502020204030204" pitchFamily="34" charset="0"/>
              </a:rPr>
              <a:pPr fontAlgn="base">
                <a:spcBef>
                  <a:spcPct val="0"/>
                </a:spcBef>
                <a:spcAft>
                  <a:spcPct val="0"/>
                </a:spcAft>
              </a:pPr>
              <a:t>14</a:t>
            </a:fld>
            <a:endParaRPr lang="en-US" altLang="en-US">
              <a:latin typeface="Calibri" panose="020F0502020204030204" pitchFamily="34" charset="0"/>
            </a:endParaRPr>
          </a:p>
        </p:txBody>
      </p:sp>
    </p:spTree>
    <p:extLst>
      <p:ext uri="{BB962C8B-B14F-4D97-AF65-F5344CB8AC3E}">
        <p14:creationId xmlns:p14="http://schemas.microsoft.com/office/powerpoint/2010/main" val="773936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PROTEIN DATA:</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hellinger</a:t>
            </a:r>
            <a:r>
              <a:rPr lang="en-US" sz="1200" kern="1200" dirty="0">
                <a:solidFill>
                  <a:schemeClr val="tx1"/>
                </a:solidFill>
                <a:effectLst/>
                <a:latin typeface="+mn-lt"/>
                <a:ea typeface="+mn-ea"/>
                <a:cs typeface="+mn-cs"/>
              </a:rPr>
              <a:t> transformation to give low weights to any peptides with low counts</a:t>
            </a:r>
          </a:p>
          <a:p>
            <a:r>
              <a:rPr lang="en-US" sz="1200" kern="1200" dirty="0">
                <a:solidFill>
                  <a:schemeClr val="tx1"/>
                </a:solidFill>
                <a:effectLst/>
                <a:latin typeface="+mn-lt"/>
                <a:ea typeface="+mn-ea"/>
                <a:cs typeface="+mn-cs"/>
              </a:rPr>
              <a:t>-NMDS to compare peptide abundances</a:t>
            </a:r>
          </a:p>
          <a:p>
            <a:r>
              <a:rPr lang="en-US" sz="1200" kern="1200" dirty="0">
                <a:solidFill>
                  <a:schemeClr val="tx1"/>
                </a:solidFill>
                <a:effectLst/>
                <a:latin typeface="+mn-lt"/>
                <a:ea typeface="+mn-ea"/>
                <a:cs typeface="+mn-cs"/>
              </a:rPr>
              <a:t>-1-way ANOSIM by site, region, and habitat</a:t>
            </a:r>
          </a:p>
          <a:p>
            <a:r>
              <a:rPr lang="en-US" sz="1200" kern="1200" dirty="0">
                <a:solidFill>
                  <a:schemeClr val="tx1"/>
                </a:solidFill>
                <a:effectLst/>
                <a:latin typeface="+mn-lt"/>
                <a:ea typeface="+mn-ea"/>
                <a:cs typeface="+mn-cs"/>
              </a:rPr>
              <a:t>-2-way ANOSIM by site and habitat</a:t>
            </a:r>
          </a:p>
          <a:p>
            <a:r>
              <a:rPr lang="en-US" sz="1200" kern="1200" dirty="0">
                <a:solidFill>
                  <a:schemeClr val="tx1"/>
                </a:solidFill>
                <a:effectLst/>
                <a:latin typeface="+mn-lt"/>
                <a:ea typeface="+mn-ea"/>
                <a:cs typeface="+mn-cs"/>
              </a:rPr>
              <a:t>-pairwise ANOSIM tests and post-hoc SIMPER analyses for each sig ANOSIM results</a:t>
            </a:r>
          </a:p>
          <a:p>
            <a:r>
              <a:rPr lang="en-US" sz="1200" kern="1200" dirty="0">
                <a:solidFill>
                  <a:schemeClr val="tx1"/>
                </a:solidFill>
                <a:effectLst/>
                <a:latin typeface="+mn-lt"/>
                <a:ea typeface="+mn-ea"/>
                <a:cs typeface="+mn-cs"/>
              </a:rPr>
              <a:t>-protein abundance data sig between WB and SK (p &lt; .10) and FB (p &lt; 0.03)</a:t>
            </a:r>
          </a:p>
          <a:p>
            <a:r>
              <a:rPr lang="en-US" sz="1200" kern="1200" dirty="0">
                <a:solidFill>
                  <a:schemeClr val="tx1"/>
                </a:solidFill>
                <a:effectLst/>
                <a:latin typeface="+mn-lt"/>
                <a:ea typeface="+mn-ea"/>
                <a:cs typeface="+mn-cs"/>
              </a:rPr>
              <a:t>-first 10 simper entries deemed influential for each significant comparison (WB and FB)</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RDA:</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-importance of env variables for explaining peptide abundances</a:t>
            </a:r>
          </a:p>
          <a:p>
            <a:r>
              <a:rPr lang="en-US" sz="1200" kern="1200" dirty="0">
                <a:solidFill>
                  <a:schemeClr val="tx1"/>
                </a:solidFill>
                <a:effectLst/>
                <a:latin typeface="+mn-lt"/>
                <a:ea typeface="+mn-ea"/>
                <a:cs typeface="+mn-cs"/>
              </a:rPr>
              <a:t>-mean and variance env conditions for the duration of each outplant</a:t>
            </a:r>
          </a:p>
          <a:p>
            <a:r>
              <a:rPr lang="en-US" sz="1200" kern="1200" dirty="0">
                <a:solidFill>
                  <a:schemeClr val="tx1"/>
                </a:solidFill>
                <a:effectLst/>
                <a:latin typeface="+mn-lt"/>
                <a:ea typeface="+mn-ea"/>
                <a:cs typeface="+mn-cs"/>
              </a:rPr>
              <a:t>-used as predictors to constrain peptide abundance (missing values not included)</a:t>
            </a:r>
          </a:p>
          <a:p>
            <a:r>
              <a:rPr lang="en-US" sz="1200" kern="1200" dirty="0">
                <a:solidFill>
                  <a:schemeClr val="tx1"/>
                </a:solidFill>
                <a:effectLst/>
                <a:latin typeface="+mn-lt"/>
                <a:ea typeface="+mn-ea"/>
                <a:cs typeface="+mn-cs"/>
              </a:rPr>
              <a:t>-ANOVA used to calculate sig of RDA and env variables</a:t>
            </a:r>
          </a:p>
          <a:p>
            <a:r>
              <a:rPr lang="en-US" sz="1200" kern="1200" dirty="0">
                <a:solidFill>
                  <a:schemeClr val="tx1"/>
                </a:solidFill>
                <a:effectLst/>
                <a:latin typeface="+mn-lt"/>
                <a:ea typeface="+mn-ea"/>
                <a:cs typeface="+mn-cs"/>
              </a:rPr>
              <a:t>-second RDA conducted using env conditions on the day of collection</a:t>
            </a:r>
          </a:p>
          <a:p>
            <a:r>
              <a:rPr lang="en-US" sz="1200" kern="1200" dirty="0">
                <a:solidFill>
                  <a:schemeClr val="tx1"/>
                </a:solidFill>
                <a:effectLst/>
                <a:latin typeface="+mn-lt"/>
                <a:ea typeface="+mn-ea"/>
                <a:cs typeface="+mn-cs"/>
              </a:rPr>
              <a:t>-temperature mean and variance sig (&lt; .10)</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ENV DATA:</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-mean and variance for each day</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gower’s</a:t>
            </a:r>
            <a:r>
              <a:rPr lang="en-US" sz="1200" kern="1200" dirty="0">
                <a:solidFill>
                  <a:schemeClr val="tx1"/>
                </a:solidFill>
                <a:effectLst/>
                <a:latin typeface="+mn-lt"/>
                <a:ea typeface="+mn-ea"/>
                <a:cs typeface="+mn-cs"/>
              </a:rPr>
              <a:t> distance matrix</a:t>
            </a:r>
          </a:p>
          <a:p>
            <a:r>
              <a:rPr lang="en-US" sz="1200" kern="1200" dirty="0">
                <a:solidFill>
                  <a:schemeClr val="tx1"/>
                </a:solidFill>
                <a:effectLst/>
                <a:latin typeface="+mn-lt"/>
                <a:ea typeface="+mn-ea"/>
                <a:cs typeface="+mn-cs"/>
              </a:rPr>
              <a:t>-1-way ANOSIM for each env parameter (couldn’t do add comparisons due to low replicates)</a:t>
            </a:r>
          </a:p>
          <a:p>
            <a:r>
              <a:rPr lang="en-US" sz="1200" kern="1200" dirty="0">
                <a:solidFill>
                  <a:schemeClr val="tx1"/>
                </a:solidFill>
                <a:effectLst/>
                <a:latin typeface="+mn-lt"/>
                <a:ea typeface="+mn-ea"/>
                <a:cs typeface="+mn-cs"/>
              </a:rPr>
              <a:t>-temperature mean by site significant</a:t>
            </a:r>
          </a:p>
          <a:p>
            <a:r>
              <a:rPr lang="en-US" sz="1200" kern="1200" dirty="0">
                <a:solidFill>
                  <a:schemeClr val="tx1"/>
                </a:solidFill>
                <a:effectLst/>
                <a:latin typeface="+mn-lt"/>
                <a:ea typeface="+mn-ea"/>
                <a:cs typeface="+mn-cs"/>
              </a:rPr>
              <a:t>-all variables significant for variance by site</a:t>
            </a:r>
          </a:p>
          <a:p>
            <a:pPr algn="l"/>
            <a:endParaRPr lang="en-US" dirty="0"/>
          </a:p>
        </p:txBody>
      </p:sp>
      <p:sp>
        <p:nvSpPr>
          <p:cNvPr id="4" name="Slide Number Placeholder 3"/>
          <p:cNvSpPr>
            <a:spLocks noGrp="1"/>
          </p:cNvSpPr>
          <p:nvPr>
            <p:ph type="sldNum" sz="quarter" idx="10"/>
          </p:nvPr>
        </p:nvSpPr>
        <p:spPr/>
        <p:txBody>
          <a:bodyPr/>
          <a:lstStyle/>
          <a:p>
            <a:fld id="{0D45D1BA-E0AD-AF40-87D9-872F03325319}" type="slidenum">
              <a:rPr lang="en-US" smtClean="0"/>
              <a:t>15</a:t>
            </a:fld>
            <a:endParaRPr lang="en-US"/>
          </a:p>
        </p:txBody>
      </p:sp>
    </p:spTree>
    <p:extLst>
      <p:ext uri="{BB962C8B-B14F-4D97-AF65-F5344CB8AC3E}">
        <p14:creationId xmlns:p14="http://schemas.microsoft.com/office/powerpoint/2010/main" val="2362871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PRX,</a:t>
            </a:r>
            <a:r>
              <a:rPr lang="en-US" baseline="0" dirty="0"/>
              <a:t> CAT scavenge for ROS, </a:t>
            </a:r>
            <a:r>
              <a:rPr lang="en-US" baseline="0" dirty="0" err="1"/>
              <a:t>NADPt</a:t>
            </a:r>
            <a:r>
              <a:rPr lang="en-US" baseline="0" dirty="0"/>
              <a:t> maintains redox state</a:t>
            </a:r>
          </a:p>
          <a:p>
            <a:r>
              <a:rPr lang="en-US" baseline="0" dirty="0"/>
              <a:t>G6PD: </a:t>
            </a:r>
            <a:r>
              <a:rPr lang="en-US" sz="1200" b="0" i="0" u="none" strike="noStrike" kern="1200" dirty="0">
                <a:solidFill>
                  <a:schemeClr val="tx1"/>
                </a:solidFill>
                <a:effectLst/>
                <a:latin typeface="+mn-lt"/>
                <a:ea typeface="+mn-ea"/>
                <a:cs typeface="+mn-cs"/>
              </a:rPr>
              <a:t>catalyzes the oxidative portion of the pentose phosphate pathway, and products from this pathway are often precursors for nucleic and aromatic amino acids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WB oysters also had lower total fatty acid content when compared to oysters </a:t>
            </a:r>
            <a:r>
              <a:rPr lang="en-US" sz="1200" kern="1200" dirty="0" err="1">
                <a:solidFill>
                  <a:schemeClr val="tx1"/>
                </a:solidFill>
                <a:effectLst/>
                <a:latin typeface="+mn-lt"/>
                <a:ea typeface="+mn-ea"/>
                <a:cs typeface="+mn-cs"/>
              </a:rPr>
              <a:t>outplanted</a:t>
            </a:r>
            <a:r>
              <a:rPr lang="en-US" sz="1200" kern="1200" dirty="0">
                <a:solidFill>
                  <a:schemeClr val="tx1"/>
                </a:solidFill>
                <a:effectLst/>
                <a:latin typeface="+mn-lt"/>
                <a:ea typeface="+mn-ea"/>
                <a:cs typeface="+mn-cs"/>
              </a:rPr>
              <a:t> at PS locations, indicative of less access to food (less food availability or less time with valves open for filtration) or poorer quality food (Lowe et al. </a:t>
            </a:r>
            <a:r>
              <a:rPr lang="en-US" sz="1200" i="1" kern="1200" dirty="0">
                <a:solidFill>
                  <a:schemeClr val="tx1"/>
                </a:solidFill>
                <a:effectLst/>
                <a:latin typeface="+mn-lt"/>
                <a:ea typeface="+mn-ea"/>
                <a:cs typeface="+mn-cs"/>
              </a:rPr>
              <a:t>in prep</a:t>
            </a:r>
            <a:r>
              <a:rPr lang="en-US" sz="1200"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Stress assays</a:t>
            </a:r>
            <a:endParaRPr lang="en-US" dirty="0"/>
          </a:p>
        </p:txBody>
      </p:sp>
      <p:sp>
        <p:nvSpPr>
          <p:cNvPr id="4" name="Slide Number Placeholder 3"/>
          <p:cNvSpPr>
            <a:spLocks noGrp="1"/>
          </p:cNvSpPr>
          <p:nvPr>
            <p:ph type="sldNum" sz="quarter" idx="10"/>
          </p:nvPr>
        </p:nvSpPr>
        <p:spPr/>
        <p:txBody>
          <a:bodyPr/>
          <a:lstStyle/>
          <a:p>
            <a:fld id="{0D45D1BA-E0AD-AF40-87D9-872F03325319}" type="slidenum">
              <a:rPr lang="en-US" smtClean="0"/>
              <a:t>16</a:t>
            </a:fld>
            <a:endParaRPr lang="en-US"/>
          </a:p>
        </p:txBody>
      </p:sp>
    </p:spTree>
    <p:extLst>
      <p:ext uri="{BB962C8B-B14F-4D97-AF65-F5344CB8AC3E}">
        <p14:creationId xmlns:p14="http://schemas.microsoft.com/office/powerpoint/2010/main" val="2415387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exposure in one generation affect another?</a:t>
            </a:r>
          </a:p>
        </p:txBody>
      </p:sp>
      <p:sp>
        <p:nvSpPr>
          <p:cNvPr id="4" name="Slide Number Placeholder 3"/>
          <p:cNvSpPr>
            <a:spLocks noGrp="1"/>
          </p:cNvSpPr>
          <p:nvPr>
            <p:ph type="sldNum" sz="quarter" idx="5"/>
          </p:nvPr>
        </p:nvSpPr>
        <p:spPr/>
        <p:txBody>
          <a:bodyPr/>
          <a:lstStyle/>
          <a:p>
            <a:fld id="{16D67695-6134-2644-ACF7-110DDBA00EBF}" type="slidenum">
              <a:rPr lang="en-US" smtClean="0"/>
              <a:t>17</a:t>
            </a:fld>
            <a:endParaRPr lang="en-US"/>
          </a:p>
        </p:txBody>
      </p:sp>
    </p:spTree>
    <p:extLst>
      <p:ext uri="{BB962C8B-B14F-4D97-AF65-F5344CB8AC3E}">
        <p14:creationId xmlns:p14="http://schemas.microsoft.com/office/powerpoint/2010/main" val="3956811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Parental exposure can be helpful or harmful</a:t>
            </a:r>
          </a:p>
          <a:p>
            <a:r>
              <a:rPr lang="en-US" dirty="0"/>
              <a:t>Helpful</a:t>
            </a:r>
            <a:r>
              <a:rPr lang="en-US" baseline="0" dirty="0"/>
              <a:t> parental exposure to low pH or high pCO2 can lead to positive carryover effects. When adult Sydney rock oysters were exposed to high pCO2 conditions, resulting larvae were faster growing in the same pCO2 conditions than larvae from parents without that prior exposure (Parker et al. 2012, 2015, 2017).</a:t>
            </a:r>
          </a:p>
          <a:p>
            <a:r>
              <a:rPr lang="en-US" baseline="0" dirty="0"/>
              <a:t>Harmful parental exposure leads to negative carryover effects. </a:t>
            </a:r>
            <a:r>
              <a:rPr lang="en-US" sz="1200" b="0" i="0" u="none" strike="noStrike" kern="1200" dirty="0">
                <a:solidFill>
                  <a:schemeClr val="tx1"/>
                </a:solidFill>
                <a:effectLst/>
                <a:latin typeface="+mn-lt"/>
                <a:ea typeface="+mn-ea"/>
                <a:cs typeface="+mn-cs"/>
              </a:rPr>
              <a:t>Larvae from adult Atlantic hard clams (</a:t>
            </a:r>
            <a:r>
              <a:rPr lang="en-US" sz="1200" b="0" i="1" u="none" strike="noStrike" kern="1200" dirty="0" err="1">
                <a:solidFill>
                  <a:schemeClr val="tx1"/>
                </a:solidFill>
                <a:effectLst/>
                <a:latin typeface="+mn-lt"/>
                <a:ea typeface="+mn-ea"/>
                <a:cs typeface="+mn-cs"/>
              </a:rPr>
              <a:t>Mercenaria</a:t>
            </a:r>
            <a:r>
              <a:rPr lang="en-US" sz="1200" b="0" i="1" u="none" strike="noStrike" kern="1200" dirty="0">
                <a:solidFill>
                  <a:schemeClr val="tx1"/>
                </a:solidFill>
                <a:effectLst/>
                <a:latin typeface="+mn-lt"/>
                <a:ea typeface="+mn-ea"/>
                <a:cs typeface="+mn-cs"/>
              </a:rPr>
              <a:t> </a:t>
            </a:r>
            <a:r>
              <a:rPr lang="en-US" sz="1200" b="0" i="1" u="none" strike="noStrike" kern="1200" dirty="0" err="1">
                <a:solidFill>
                  <a:schemeClr val="tx1"/>
                </a:solidFill>
                <a:effectLst/>
                <a:latin typeface="+mn-lt"/>
                <a:ea typeface="+mn-ea"/>
                <a:cs typeface="+mn-cs"/>
              </a:rPr>
              <a:t>mercenaria</a:t>
            </a:r>
            <a:r>
              <a:rPr lang="en-US" sz="1200" b="0" i="0" u="none" strike="noStrike" kern="1200" dirty="0">
                <a:solidFill>
                  <a:schemeClr val="tx1"/>
                </a:solidFill>
                <a:effectLst/>
                <a:latin typeface="+mn-lt"/>
                <a:ea typeface="+mn-ea"/>
                <a:cs typeface="+mn-cs"/>
              </a:rPr>
              <a:t>) and bay scallops (</a:t>
            </a:r>
            <a:r>
              <a:rPr lang="en-US" sz="1200" b="0" i="1" u="none" strike="noStrike" kern="1200" dirty="0" err="1">
                <a:solidFill>
                  <a:schemeClr val="tx1"/>
                </a:solidFill>
                <a:effectLst/>
                <a:latin typeface="+mn-lt"/>
                <a:ea typeface="+mn-ea"/>
                <a:cs typeface="+mn-cs"/>
              </a:rPr>
              <a:t>Argopecten</a:t>
            </a:r>
            <a:r>
              <a:rPr lang="en-US" sz="1200" b="0" i="1" u="none" strike="noStrike" kern="1200" dirty="0">
                <a:solidFill>
                  <a:schemeClr val="tx1"/>
                </a:solidFill>
                <a:effectLst/>
                <a:latin typeface="+mn-lt"/>
                <a:ea typeface="+mn-ea"/>
                <a:cs typeface="+mn-cs"/>
              </a:rPr>
              <a:t> </a:t>
            </a:r>
            <a:r>
              <a:rPr lang="en-US" sz="1200" b="0" i="1" u="none" strike="noStrike" kern="1200" dirty="0" err="1">
                <a:solidFill>
                  <a:schemeClr val="tx1"/>
                </a:solidFill>
                <a:effectLst/>
                <a:latin typeface="+mn-lt"/>
                <a:ea typeface="+mn-ea"/>
                <a:cs typeface="+mn-cs"/>
              </a:rPr>
              <a:t>irradians</a:t>
            </a:r>
            <a:r>
              <a:rPr lang="en-US" sz="1200" b="0" i="0" u="none" strike="noStrike" kern="1200" dirty="0">
                <a:solidFill>
                  <a:schemeClr val="tx1"/>
                </a:solidFill>
                <a:effectLst/>
                <a:latin typeface="+mn-lt"/>
                <a:ea typeface="+mn-ea"/>
                <a:cs typeface="+mn-cs"/>
              </a:rPr>
              <a:t>) developed slower when parents were reproductively conditioned in low pH conditions (</a:t>
            </a:r>
            <a:r>
              <a:rPr lang="en-US" sz="1200" b="0" i="0" u="none" strike="noStrike" kern="1200" dirty="0" err="1">
                <a:solidFill>
                  <a:schemeClr val="tx1"/>
                </a:solidFill>
                <a:effectLst/>
                <a:latin typeface="+mn-lt"/>
                <a:ea typeface="+mn-ea"/>
                <a:cs typeface="+mn-cs"/>
              </a:rPr>
              <a:t>pH</a:t>
            </a:r>
            <a:r>
              <a:rPr lang="en-US" sz="1200" b="0" i="0" u="none" strike="noStrike" kern="1200" baseline="-25000" dirty="0" err="1">
                <a:solidFill>
                  <a:schemeClr val="tx1"/>
                </a:solidFill>
                <a:effectLst/>
                <a:latin typeface="+mn-lt"/>
                <a:ea typeface="+mn-ea"/>
                <a:cs typeface="+mn-cs"/>
              </a:rPr>
              <a:t>T</a:t>
            </a:r>
            <a:r>
              <a:rPr lang="en-US" sz="1200" b="0" i="0" u="none" strike="noStrike" kern="1200" dirty="0">
                <a:solidFill>
                  <a:schemeClr val="tx1"/>
                </a:solidFill>
                <a:effectLst/>
                <a:latin typeface="+mn-lt"/>
                <a:ea typeface="+mn-ea"/>
                <a:cs typeface="+mn-cs"/>
              </a:rPr>
              <a:t> = 7.4) </a:t>
            </a:r>
            <a:r>
              <a:rPr lang="en-US" sz="1200" b="0" i="0" u="none" strike="noStrike" kern="1200" dirty="0">
                <a:solidFill>
                  <a:schemeClr val="tx1"/>
                </a:solidFill>
                <a:effectLst/>
                <a:latin typeface="+mn-lt"/>
                <a:ea typeface="+mn-ea"/>
                <a:cs typeface="+mn-cs"/>
                <a:hlinkClick r:id="rId3"/>
              </a:rPr>
              <a:t>(Griffith and Gobler 2017)</a:t>
            </a:r>
            <a:r>
              <a:rPr lang="en-US" sz="1200" b="0" i="0" u="none" strike="noStrike" kern="1200" dirty="0">
                <a:solidFill>
                  <a:schemeClr val="tx1"/>
                </a:solidFill>
                <a:effectLst/>
                <a:latin typeface="+mn-lt"/>
                <a:ea typeface="+mn-ea"/>
                <a:cs typeface="+mn-cs"/>
              </a:rPr>
              <a:t>.</a:t>
            </a:r>
          </a:p>
          <a:p>
            <a:r>
              <a:rPr lang="en-US" dirty="0"/>
              <a:t>Understanding how and why these carryover effects occur is crucial</a:t>
            </a:r>
            <a:r>
              <a:rPr lang="en-US" baseline="0" dirty="0"/>
              <a:t>. Growers need to know how </a:t>
            </a:r>
            <a:r>
              <a:rPr lang="en-US" baseline="0" dirty="0" err="1"/>
              <a:t>broodstock</a:t>
            </a:r>
            <a:r>
              <a:rPr lang="en-US" baseline="0" dirty="0"/>
              <a:t> experience can affect next year’s larvae, and resource managers can apply this understanding to natural populations.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We’re already feeling the impact of OA in the PNW. Shellfish industries here have lost $110 million. These are people’s livelihoods and food systems.</a:t>
            </a:r>
          </a:p>
          <a:p>
            <a:endParaRPr lang="en-US" baseline="0" dirty="0"/>
          </a:p>
        </p:txBody>
      </p:sp>
      <p:sp>
        <p:nvSpPr>
          <p:cNvPr id="4" name="Slide Number Placeholder 3"/>
          <p:cNvSpPr>
            <a:spLocks noGrp="1"/>
          </p:cNvSpPr>
          <p:nvPr>
            <p:ph type="sldNum" sz="quarter" idx="10"/>
          </p:nvPr>
        </p:nvSpPr>
        <p:spPr/>
        <p:txBody>
          <a:bodyPr/>
          <a:lstStyle/>
          <a:p>
            <a:fld id="{8DCEA392-AF71-3A41-B63B-992AF44F081F}" type="slidenum">
              <a:rPr lang="en-US" smtClean="0"/>
              <a:t>18</a:t>
            </a:fld>
            <a:endParaRPr lang="en-US"/>
          </a:p>
        </p:txBody>
      </p:sp>
    </p:spTree>
    <p:extLst>
      <p:ext uri="{BB962C8B-B14F-4D97-AF65-F5344CB8AC3E}">
        <p14:creationId xmlns:p14="http://schemas.microsoft.com/office/powerpoint/2010/main" val="3862932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I sought to answer</a:t>
            </a:r>
          </a:p>
        </p:txBody>
      </p:sp>
      <p:sp>
        <p:nvSpPr>
          <p:cNvPr id="4" name="Slide Number Placeholder 3"/>
          <p:cNvSpPr>
            <a:spLocks noGrp="1"/>
          </p:cNvSpPr>
          <p:nvPr>
            <p:ph type="sldNum" sz="quarter" idx="10"/>
          </p:nvPr>
        </p:nvSpPr>
        <p:spPr/>
        <p:txBody>
          <a:bodyPr/>
          <a:lstStyle/>
          <a:p>
            <a:fld id="{C32A0346-4096-5140-9F7C-0BBC3F9E6D6B}" type="slidenum">
              <a:rPr lang="en-US" smtClean="0"/>
              <a:t>19</a:t>
            </a:fld>
            <a:endParaRPr lang="en-US" dirty="0"/>
          </a:p>
        </p:txBody>
      </p:sp>
    </p:spTree>
    <p:extLst>
      <p:ext uri="{BB962C8B-B14F-4D97-AF65-F5344CB8AC3E}">
        <p14:creationId xmlns:p14="http://schemas.microsoft.com/office/powerpoint/2010/main" val="3732497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5D1BA-E0AD-AF40-87D9-872F03325319}" type="slidenum">
              <a:rPr lang="en-US" smtClean="0"/>
              <a:t>20</a:t>
            </a:fld>
            <a:endParaRPr lang="en-US"/>
          </a:p>
        </p:txBody>
      </p:sp>
    </p:spTree>
    <p:extLst>
      <p:ext uri="{BB962C8B-B14F-4D97-AF65-F5344CB8AC3E}">
        <p14:creationId xmlns:p14="http://schemas.microsoft.com/office/powerpoint/2010/main" val="232720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Maturation status: binomial GLM</a:t>
            </a:r>
          </a:p>
          <a:p>
            <a:pPr rtl="0" fontAlgn="base"/>
            <a:r>
              <a:rPr lang="en-US" sz="1200" b="0" i="0" u="none" strike="noStrike" kern="1200" dirty="0">
                <a:solidFill>
                  <a:schemeClr val="tx1"/>
                </a:solidFill>
                <a:effectLst/>
                <a:latin typeface="+mn-lt"/>
                <a:ea typeface="+mn-ea"/>
                <a:cs typeface="+mn-cs"/>
              </a:rPr>
              <a:t>Sex ratio: chi-squared</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a. Stage 0 individual from pre-treatment sampling. Individuals at this stage have a complete lack of sexuality.</a:t>
            </a:r>
          </a:p>
          <a:p>
            <a:pPr rtl="0" fontAlgn="base"/>
            <a:r>
              <a:rPr lang="en-US" sz="1200" b="0" i="0" u="none" strike="noStrike" kern="1200" dirty="0">
                <a:solidFill>
                  <a:schemeClr val="tx1"/>
                </a:solidFill>
                <a:effectLst/>
                <a:latin typeface="+mn-lt"/>
                <a:ea typeface="+mn-ea"/>
                <a:cs typeface="+mn-cs"/>
              </a:rPr>
              <a:t>b. Stage 0 individual from low pH post-treatment sampling. Individuals at this stage have a complete lack of sexuality.</a:t>
            </a:r>
          </a:p>
          <a:p>
            <a:pPr rtl="0" fontAlgn="base"/>
            <a:r>
              <a:rPr lang="en-US" sz="1200" b="0" i="0" u="none" strike="noStrike" kern="1200" dirty="0">
                <a:solidFill>
                  <a:schemeClr val="tx1"/>
                </a:solidFill>
                <a:effectLst/>
                <a:latin typeface="+mn-lt"/>
                <a:ea typeface="+mn-ea"/>
                <a:cs typeface="+mn-cs"/>
              </a:rPr>
              <a:t>C. Stage 0 individual from ambient pH pre-treatment sampling. Individuals at this stage have a complete lack of sexuality.</a:t>
            </a:r>
          </a:p>
          <a:p>
            <a:pPr rtl="0" fontAlgn="base"/>
            <a:r>
              <a:rPr lang="en-US" sz="1200" b="0" i="0" u="none" strike="noStrike" kern="1200" dirty="0">
                <a:solidFill>
                  <a:schemeClr val="tx1"/>
                </a:solidFill>
                <a:effectLst/>
                <a:latin typeface="+mn-lt"/>
                <a:ea typeface="+mn-ea"/>
                <a:cs typeface="+mn-cs"/>
              </a:rPr>
              <a:t>d. Stage 1 male from pre-treatment sampling. Gonads feature small follicles and early indications of spermatogonia.</a:t>
            </a:r>
          </a:p>
          <a:p>
            <a:pPr rtl="0" fontAlgn="base"/>
            <a:r>
              <a:rPr lang="en-US" sz="1200" b="0" i="0" u="none" strike="noStrike" kern="1200" dirty="0">
                <a:solidFill>
                  <a:schemeClr val="tx1"/>
                </a:solidFill>
                <a:effectLst/>
                <a:latin typeface="+mn-lt"/>
                <a:ea typeface="+mn-ea"/>
                <a:cs typeface="+mn-cs"/>
              </a:rPr>
              <a:t>e. Stage 1 female from pre-treatment sampling. Gonads feature small follicles and early indications of oogonia.</a:t>
            </a:r>
          </a:p>
          <a:p>
            <a:pPr rtl="0" fontAlgn="base"/>
            <a:r>
              <a:rPr lang="en-US" sz="1200" b="0" i="0" u="none" strike="noStrike" kern="1200" dirty="0">
                <a:solidFill>
                  <a:schemeClr val="tx1"/>
                </a:solidFill>
                <a:effectLst/>
                <a:latin typeface="+mn-lt"/>
                <a:ea typeface="+mn-ea"/>
                <a:cs typeface="+mn-cs"/>
              </a:rPr>
              <a:t>f. Stage 1 female from low pH post-treatment sampling. Gonads feature small follicles and early indications of oogonia.</a:t>
            </a:r>
          </a:p>
          <a:p>
            <a:pPr rtl="0" fontAlgn="base"/>
            <a:r>
              <a:rPr lang="en-US" sz="1200" b="0" i="0" u="none" strike="noStrike" kern="1200" dirty="0">
                <a:solidFill>
                  <a:schemeClr val="tx1"/>
                </a:solidFill>
                <a:effectLst/>
                <a:latin typeface="+mn-lt"/>
                <a:ea typeface="+mn-ea"/>
                <a:cs typeface="+mn-cs"/>
              </a:rPr>
              <a:t>g. Stage 1 female from ambient pH post-treatment sampling. Gonads feature small follicles and early indications of oogonia.</a:t>
            </a:r>
          </a:p>
          <a:p>
            <a:pPr rtl="0" fontAlgn="base"/>
            <a:r>
              <a:rPr lang="en-US" sz="1200" b="0" i="0" u="none" strike="noStrike" kern="1200" dirty="0">
                <a:solidFill>
                  <a:schemeClr val="tx1"/>
                </a:solidFill>
                <a:effectLst/>
                <a:latin typeface="+mn-lt"/>
                <a:ea typeface="+mn-ea"/>
                <a:cs typeface="+mn-cs"/>
              </a:rPr>
              <a:t>h. Stage 2 female from pre-treatment sampling. Primary gametes are apparent. No Stage 2 males were identified in either pre-treatment or post-treatment samples.</a:t>
            </a:r>
          </a:p>
          <a:p>
            <a:pPr rtl="0" fontAlgn="base"/>
            <a:r>
              <a:rPr lang="en-US" sz="1200" b="0" i="0" u="none" strike="noStrike" kern="1200" dirty="0" err="1">
                <a:solidFill>
                  <a:schemeClr val="tx1"/>
                </a:solidFill>
                <a:effectLst/>
                <a:latin typeface="+mn-lt"/>
                <a:ea typeface="+mn-ea"/>
                <a:cs typeface="+mn-cs"/>
              </a:rPr>
              <a:t>i</a:t>
            </a:r>
            <a:r>
              <a:rPr lang="en-US" sz="1200" b="0" i="0" u="none" strike="noStrike" kern="1200" dirty="0">
                <a:solidFill>
                  <a:schemeClr val="tx1"/>
                </a:solidFill>
                <a:effectLst/>
                <a:latin typeface="+mn-lt"/>
                <a:ea typeface="+mn-ea"/>
                <a:cs typeface="+mn-cs"/>
              </a:rPr>
              <a:t>. Stage 2 female from low pH post-treatment sampling. Primary gametes are apparent. No Stage 2 males were identified in either pre-treatment or post-treatment samples.</a:t>
            </a:r>
          </a:p>
          <a:p>
            <a:pPr rtl="0" fontAlgn="base"/>
            <a:r>
              <a:rPr lang="en-US" sz="1200" b="0" i="0" u="none" strike="noStrike" kern="1200" dirty="0">
                <a:solidFill>
                  <a:schemeClr val="tx1"/>
                </a:solidFill>
                <a:effectLst/>
                <a:latin typeface="+mn-lt"/>
                <a:ea typeface="+mn-ea"/>
                <a:cs typeface="+mn-cs"/>
              </a:rPr>
              <a:t>j. Stage 2 female from ambient pH post-treatment sampling. Primary gametes are apparent. No Stage 2 males were identified in either pre-treatment or post-treatment samples.</a:t>
            </a:r>
          </a:p>
          <a:p>
            <a:pPr rtl="0" fontAlgn="base"/>
            <a:r>
              <a:rPr lang="en-US" sz="1200" b="0" i="0" u="none" strike="noStrike" kern="1200" dirty="0">
                <a:solidFill>
                  <a:schemeClr val="tx1"/>
                </a:solidFill>
                <a:effectLst/>
                <a:latin typeface="+mn-lt"/>
                <a:ea typeface="+mn-ea"/>
                <a:cs typeface="+mn-cs"/>
              </a:rPr>
              <a:t>k. Stage 4 male from pre-treatment sampling. Indications of residual spermatozoa. No Stage 4 females were identified in either pre-treatment or post-treatment samples.</a:t>
            </a:r>
          </a:p>
          <a:p>
            <a:pPr rtl="0" fontAlgn="base"/>
            <a:r>
              <a:rPr lang="en-US" sz="1200" b="0" i="0" u="none" strike="noStrike" kern="1200" dirty="0">
                <a:solidFill>
                  <a:schemeClr val="tx1"/>
                </a:solidFill>
                <a:effectLst/>
                <a:latin typeface="+mn-lt"/>
                <a:ea typeface="+mn-ea"/>
                <a:cs typeface="+mn-cs"/>
              </a:rPr>
              <a:t>l. Stage 4 male from ambient pH post-treatment sampling. Indications of residual spermatozoa. No Stage 4 females were identified in either pre-treatment or post-treatment samples.</a:t>
            </a:r>
          </a:p>
        </p:txBody>
      </p:sp>
      <p:sp>
        <p:nvSpPr>
          <p:cNvPr id="4" name="Slide Number Placeholder 3"/>
          <p:cNvSpPr>
            <a:spLocks noGrp="1"/>
          </p:cNvSpPr>
          <p:nvPr>
            <p:ph type="sldNum" sz="quarter" idx="10"/>
          </p:nvPr>
        </p:nvSpPr>
        <p:spPr/>
        <p:txBody>
          <a:bodyPr/>
          <a:lstStyle/>
          <a:p>
            <a:fld id="{0D45D1BA-E0AD-AF40-87D9-872F03325319}" type="slidenum">
              <a:rPr lang="en-US" smtClean="0"/>
              <a:t>21</a:t>
            </a:fld>
            <a:endParaRPr lang="en-US"/>
          </a:p>
        </p:txBody>
      </p:sp>
    </p:spTree>
    <p:extLst>
      <p:ext uri="{BB962C8B-B14F-4D97-AF65-F5344CB8AC3E}">
        <p14:creationId xmlns:p14="http://schemas.microsoft.com/office/powerpoint/2010/main" val="15077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Investigated paternal effects to and that was not significant</a:t>
            </a:r>
          </a:p>
        </p:txBody>
      </p:sp>
      <p:sp>
        <p:nvSpPr>
          <p:cNvPr id="4" name="Slide Number Placeholder 3"/>
          <p:cNvSpPr>
            <a:spLocks noGrp="1"/>
          </p:cNvSpPr>
          <p:nvPr>
            <p:ph type="sldNum" sz="quarter" idx="10"/>
          </p:nvPr>
        </p:nvSpPr>
        <p:spPr/>
        <p:txBody>
          <a:bodyPr/>
          <a:lstStyle/>
          <a:p>
            <a:fld id="{0D45D1BA-E0AD-AF40-87D9-872F03325319}" type="slidenum">
              <a:rPr lang="en-US" smtClean="0"/>
              <a:t>22</a:t>
            </a:fld>
            <a:endParaRPr lang="en-US"/>
          </a:p>
        </p:txBody>
      </p:sp>
    </p:spTree>
    <p:extLst>
      <p:ext uri="{BB962C8B-B14F-4D97-AF65-F5344CB8AC3E}">
        <p14:creationId xmlns:p14="http://schemas.microsoft.com/office/powerpoint/2010/main" val="685601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PRX,</a:t>
            </a:r>
            <a:r>
              <a:rPr lang="en-US" baseline="0" dirty="0"/>
              <a:t> CAT scavenge for ROS, </a:t>
            </a:r>
            <a:r>
              <a:rPr lang="en-US" baseline="0" dirty="0" err="1"/>
              <a:t>NADPt</a:t>
            </a:r>
            <a:r>
              <a:rPr lang="en-US" baseline="0" dirty="0"/>
              <a:t> maintains redox state</a:t>
            </a:r>
          </a:p>
          <a:p>
            <a:r>
              <a:rPr lang="en-US" baseline="0" dirty="0"/>
              <a:t>G6PD: </a:t>
            </a:r>
            <a:r>
              <a:rPr lang="en-US" sz="1200" b="0" i="0" u="none" strike="noStrike" kern="1200" dirty="0">
                <a:solidFill>
                  <a:schemeClr val="tx1"/>
                </a:solidFill>
                <a:effectLst/>
                <a:latin typeface="+mn-lt"/>
                <a:ea typeface="+mn-ea"/>
                <a:cs typeface="+mn-cs"/>
              </a:rPr>
              <a:t>catalyzes the oxidative portion of the pentose phosphate pathway, and products from this pathway are often precursors for nucleic and aromatic amino acids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WB oysters also had lower total fatty acid content when compared to oysters </a:t>
            </a:r>
            <a:r>
              <a:rPr lang="en-US" sz="1200" kern="1200" dirty="0" err="1">
                <a:solidFill>
                  <a:schemeClr val="tx1"/>
                </a:solidFill>
                <a:effectLst/>
                <a:latin typeface="+mn-lt"/>
                <a:ea typeface="+mn-ea"/>
                <a:cs typeface="+mn-cs"/>
              </a:rPr>
              <a:t>outplanted</a:t>
            </a:r>
            <a:r>
              <a:rPr lang="en-US" sz="1200" kern="1200" dirty="0">
                <a:solidFill>
                  <a:schemeClr val="tx1"/>
                </a:solidFill>
                <a:effectLst/>
                <a:latin typeface="+mn-lt"/>
                <a:ea typeface="+mn-ea"/>
                <a:cs typeface="+mn-cs"/>
              </a:rPr>
              <a:t> at PS locations, indicative of less access to food (less food availability or less time with valves open for filtration) or poorer quality food (Lowe et al. </a:t>
            </a:r>
            <a:r>
              <a:rPr lang="en-US" sz="1200" i="1" kern="1200" dirty="0">
                <a:solidFill>
                  <a:schemeClr val="tx1"/>
                </a:solidFill>
                <a:effectLst/>
                <a:latin typeface="+mn-lt"/>
                <a:ea typeface="+mn-ea"/>
                <a:cs typeface="+mn-cs"/>
              </a:rPr>
              <a:t>in prep</a:t>
            </a:r>
            <a:r>
              <a:rPr lang="en-US" sz="1200"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0D45D1BA-E0AD-AF40-87D9-872F03325319}" type="slidenum">
              <a:rPr lang="en-US" smtClean="0"/>
              <a:t>23</a:t>
            </a:fld>
            <a:endParaRPr lang="en-US"/>
          </a:p>
        </p:txBody>
      </p:sp>
    </p:spTree>
    <p:extLst>
      <p:ext uri="{BB962C8B-B14F-4D97-AF65-F5344CB8AC3E}">
        <p14:creationId xmlns:p14="http://schemas.microsoft.com/office/powerpoint/2010/main" val="2792208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Cookbook = DNA; recipes = genes</a:t>
            </a:r>
          </a:p>
          <a:p>
            <a:r>
              <a:rPr lang="en-US" dirty="0"/>
              <a:t>We used to think that these cookbooks were passed down unaltered, parents to offspring. But now we know that's not the case. </a:t>
            </a:r>
          </a:p>
        </p:txBody>
      </p:sp>
      <p:sp>
        <p:nvSpPr>
          <p:cNvPr id="4" name="Slide Number Placeholder 3"/>
          <p:cNvSpPr>
            <a:spLocks noGrp="1"/>
          </p:cNvSpPr>
          <p:nvPr>
            <p:ph type="sldNum" sz="quarter" idx="5"/>
          </p:nvPr>
        </p:nvSpPr>
        <p:spPr/>
        <p:txBody>
          <a:bodyPr/>
          <a:lstStyle/>
          <a:p>
            <a:fld id="{16D67695-6134-2644-ACF7-110DDBA00EBF}" type="slidenum">
              <a:rPr lang="en-US" smtClean="0"/>
              <a:t>24</a:t>
            </a:fld>
            <a:endParaRPr lang="en-US"/>
          </a:p>
        </p:txBody>
      </p:sp>
    </p:spTree>
    <p:extLst>
      <p:ext uri="{BB962C8B-B14F-4D97-AF65-F5344CB8AC3E}">
        <p14:creationId xmlns:p14="http://schemas.microsoft.com/office/powerpoint/2010/main" val="227463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environments the parents experience, there can be notes in the margins of these recipes (think the Half Blood Prince’s potions book). Large swaths of the cookbook can be highlighted, or covered in whiteout. They don’t change the recipes, or genes, themselves, but they change how the genes are interpreted</a:t>
            </a:r>
          </a:p>
        </p:txBody>
      </p:sp>
      <p:sp>
        <p:nvSpPr>
          <p:cNvPr id="4" name="Slide Number Placeholder 3"/>
          <p:cNvSpPr>
            <a:spLocks noGrp="1"/>
          </p:cNvSpPr>
          <p:nvPr>
            <p:ph type="sldNum" sz="quarter" idx="5"/>
          </p:nvPr>
        </p:nvSpPr>
        <p:spPr/>
        <p:txBody>
          <a:bodyPr/>
          <a:lstStyle/>
          <a:p>
            <a:fld id="{16D67695-6134-2644-ACF7-110DDBA00EBF}" type="slidenum">
              <a:rPr lang="en-US" smtClean="0"/>
              <a:t>25</a:t>
            </a:fld>
            <a:endParaRPr lang="en-US"/>
          </a:p>
        </p:txBody>
      </p:sp>
    </p:spTree>
    <p:extLst>
      <p:ext uri="{BB962C8B-B14F-4D97-AF65-F5344CB8AC3E}">
        <p14:creationId xmlns:p14="http://schemas.microsoft.com/office/powerpoint/2010/main" val="8904768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the notes in the margins manifest in oysters?</a:t>
            </a:r>
          </a:p>
          <a:p>
            <a:r>
              <a:rPr lang="en-US" dirty="0"/>
              <a:t>Ocean acidification can add these accessories on DNA called DNA methylation, CpG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Presence or absence of methylation can change how genes are transcribed and translated into proteins </a:t>
            </a:r>
            <a:r>
              <a:rPr lang="en-US" dirty="0">
                <a:sym typeface="Wingdings" pitchFamily="2" charset="2"/>
              </a:rPr>
              <a:t> direct connection between the environment and the organism’s response, a potential tool organisms can use to rapidly respond to env change</a:t>
            </a:r>
            <a:endParaRPr lang="en-US" dirty="0"/>
          </a:p>
        </p:txBody>
      </p:sp>
      <p:sp>
        <p:nvSpPr>
          <p:cNvPr id="4" name="Slide Number Placeholder 3"/>
          <p:cNvSpPr>
            <a:spLocks noGrp="1"/>
          </p:cNvSpPr>
          <p:nvPr>
            <p:ph type="sldNum" sz="quarter" idx="5"/>
          </p:nvPr>
        </p:nvSpPr>
        <p:spPr/>
        <p:txBody>
          <a:bodyPr/>
          <a:lstStyle/>
          <a:p>
            <a:fld id="{16D67695-6134-2644-ACF7-110DDBA00EBF}" type="slidenum">
              <a:rPr lang="en-US" smtClean="0"/>
              <a:t>26</a:t>
            </a:fld>
            <a:endParaRPr lang="en-US"/>
          </a:p>
        </p:txBody>
      </p:sp>
    </p:spTree>
    <p:extLst>
      <p:ext uri="{BB962C8B-B14F-4D97-AF65-F5344CB8AC3E}">
        <p14:creationId xmlns:p14="http://schemas.microsoft.com/office/powerpoint/2010/main" val="1202690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a:t>
            </a:r>
            <a:r>
              <a:rPr lang="en-US" baseline="0" dirty="0"/>
              <a:t> studies have demonstrated that changes in the environment can affect DNA methylation, which could then be related to changes in their physiology.</a:t>
            </a:r>
          </a:p>
          <a:p>
            <a:r>
              <a:rPr lang="en-US" baseline="0" dirty="0"/>
              <a:t>We also know that these DNA methylation patterns are heritable, which means epigenetics is the connection between parental experience and larval fitness. After one generation of daphnia was exposed to low salinity conditions, three subsequent generations exhibited the same DNA methylation patterns. Larvae from Pacific oysters exposed to the pesticide </a:t>
            </a:r>
            <a:r>
              <a:rPr lang="en-US" baseline="0" dirty="0" err="1"/>
              <a:t>diuron</a:t>
            </a:r>
            <a:r>
              <a:rPr lang="en-US" baseline="0" dirty="0"/>
              <a:t> also had differing methylation patterns and altered gene expression patterns</a:t>
            </a:r>
          </a:p>
          <a:p>
            <a:endParaRPr lang="en-US" baseline="0" dirty="0"/>
          </a:p>
          <a:p>
            <a:r>
              <a:rPr lang="en-US" dirty="0"/>
              <a:t>To recap: we want to know how parental exposure to OA </a:t>
            </a:r>
            <a:r>
              <a:rPr lang="en-US" baseline="0" dirty="0"/>
              <a:t>can affect larval fitness. We know DNA methylation can influence carryover effects. Before looking at larvae, we need to know what happens in the adult</a:t>
            </a:r>
          </a:p>
        </p:txBody>
      </p:sp>
      <p:sp>
        <p:nvSpPr>
          <p:cNvPr id="4" name="Slide Number Placeholder 3"/>
          <p:cNvSpPr>
            <a:spLocks noGrp="1"/>
          </p:cNvSpPr>
          <p:nvPr>
            <p:ph type="sldNum" sz="quarter" idx="10"/>
          </p:nvPr>
        </p:nvSpPr>
        <p:spPr/>
        <p:txBody>
          <a:bodyPr/>
          <a:lstStyle/>
          <a:p>
            <a:fld id="{8DCEA392-AF71-3A41-B63B-992AF44F081F}" type="slidenum">
              <a:rPr lang="en-US" smtClean="0"/>
              <a:t>27</a:t>
            </a:fld>
            <a:endParaRPr lang="en-US"/>
          </a:p>
        </p:txBody>
      </p:sp>
    </p:spTree>
    <p:extLst>
      <p:ext uri="{BB962C8B-B14F-4D97-AF65-F5344CB8AC3E}">
        <p14:creationId xmlns:p14="http://schemas.microsoft.com/office/powerpoint/2010/main" val="23588485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Gonad </a:t>
            </a:r>
            <a:r>
              <a:rPr lang="en-US" dirty="0">
                <a:sym typeface="Wingdings" pitchFamily="2" charset="2"/>
              </a:rPr>
              <a:t> larvae</a:t>
            </a:r>
            <a:endParaRPr lang="en-US" dirty="0"/>
          </a:p>
        </p:txBody>
      </p:sp>
      <p:sp>
        <p:nvSpPr>
          <p:cNvPr id="4" name="Slide Number Placeholder 3"/>
          <p:cNvSpPr>
            <a:spLocks noGrp="1"/>
          </p:cNvSpPr>
          <p:nvPr>
            <p:ph type="sldNum" sz="quarter" idx="10"/>
          </p:nvPr>
        </p:nvSpPr>
        <p:spPr/>
        <p:txBody>
          <a:bodyPr/>
          <a:lstStyle/>
          <a:p>
            <a:fld id="{C32A0346-4096-5140-9F7C-0BBC3F9E6D6B}" type="slidenum">
              <a:rPr lang="en-US" smtClean="0"/>
              <a:t>28</a:t>
            </a:fld>
            <a:endParaRPr lang="en-US" dirty="0"/>
          </a:p>
        </p:txBody>
      </p:sp>
    </p:spTree>
    <p:extLst>
      <p:ext uri="{BB962C8B-B14F-4D97-AF65-F5344CB8AC3E}">
        <p14:creationId xmlns:p14="http://schemas.microsoft.com/office/powerpoint/2010/main" val="711626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D45D1BA-E0AD-AF40-87D9-872F03325319}" type="slidenum">
              <a:rPr lang="en-US" smtClean="0"/>
              <a:t>29</a:t>
            </a:fld>
            <a:endParaRPr lang="en-US"/>
          </a:p>
        </p:txBody>
      </p:sp>
    </p:spTree>
    <p:extLst>
      <p:ext uri="{BB962C8B-B14F-4D97-AF65-F5344CB8AC3E}">
        <p14:creationId xmlns:p14="http://schemas.microsoft.com/office/powerpoint/2010/main" val="175884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Mostly within genes: makes sense with our framing that methylation will impact transcription and gene expression, therefore impacting oyster response to OA</a:t>
            </a:r>
          </a:p>
        </p:txBody>
      </p:sp>
      <p:sp>
        <p:nvSpPr>
          <p:cNvPr id="4" name="Slide Number Placeholder 3"/>
          <p:cNvSpPr>
            <a:spLocks noGrp="1"/>
          </p:cNvSpPr>
          <p:nvPr>
            <p:ph type="sldNum" sz="quarter" idx="5"/>
          </p:nvPr>
        </p:nvSpPr>
        <p:spPr/>
        <p:txBody>
          <a:bodyPr/>
          <a:lstStyle/>
          <a:p>
            <a:fld id="{F9C256EF-336C-1441-B76B-2AB9AF08617B}" type="slidenum">
              <a:rPr lang="en-US" smtClean="0"/>
              <a:t>30</a:t>
            </a:fld>
            <a:endParaRPr lang="en-US"/>
          </a:p>
        </p:txBody>
      </p:sp>
    </p:spTree>
    <p:extLst>
      <p:ext uri="{BB962C8B-B14F-4D97-AF65-F5344CB8AC3E}">
        <p14:creationId xmlns:p14="http://schemas.microsoft.com/office/powerpoint/2010/main" val="28975516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Ratio: If there are </a:t>
            </a:r>
            <a:r>
              <a:rPr lang="en-US" dirty="0" err="1"/>
              <a:t>proceses</a:t>
            </a:r>
            <a:r>
              <a:rPr lang="en-US" dirty="0"/>
              <a:t> that are solely impacted, then we’d see higher and sig diff ratios</a:t>
            </a:r>
          </a:p>
          <a:p>
            <a:endParaRPr lang="en-US" dirty="0"/>
          </a:p>
          <a:p>
            <a:r>
              <a:rPr lang="en-US" dirty="0"/>
              <a:t>No processes affected. Makes sense since we know from other research that OA affects many biological processes.</a:t>
            </a:r>
          </a:p>
        </p:txBody>
      </p:sp>
      <p:sp>
        <p:nvSpPr>
          <p:cNvPr id="4" name="Slide Number Placeholder 3"/>
          <p:cNvSpPr>
            <a:spLocks noGrp="1"/>
          </p:cNvSpPr>
          <p:nvPr>
            <p:ph type="sldNum" sz="quarter" idx="5"/>
          </p:nvPr>
        </p:nvSpPr>
        <p:spPr/>
        <p:txBody>
          <a:bodyPr/>
          <a:lstStyle/>
          <a:p>
            <a:fld id="{F9C256EF-336C-1441-B76B-2AB9AF08617B}" type="slidenum">
              <a:rPr lang="en-US" smtClean="0"/>
              <a:t>31</a:t>
            </a:fld>
            <a:endParaRPr lang="en-US"/>
          </a:p>
        </p:txBody>
      </p:sp>
    </p:spTree>
    <p:extLst>
      <p:ext uri="{BB962C8B-B14F-4D97-AF65-F5344CB8AC3E}">
        <p14:creationId xmlns:p14="http://schemas.microsoft.com/office/powerpoint/2010/main" val="3175417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5D1BA-E0AD-AF40-87D9-872F03325319}" type="slidenum">
              <a:rPr lang="en-US" smtClean="0"/>
              <a:t>32</a:t>
            </a:fld>
            <a:endParaRPr lang="en-US"/>
          </a:p>
        </p:txBody>
      </p:sp>
    </p:spTree>
    <p:extLst>
      <p:ext uri="{BB962C8B-B14F-4D97-AF65-F5344CB8AC3E}">
        <p14:creationId xmlns:p14="http://schemas.microsoft.com/office/powerpoint/2010/main" val="3381450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 question: how do oysters respond on the molecular level? As all other responses build off of minute molecular processes, its crucial that we keep these methods in mind when investigating how </a:t>
            </a:r>
            <a:r>
              <a:rPr lang="en-US" dirty="0" err="1"/>
              <a:t>organsism</a:t>
            </a:r>
            <a:r>
              <a:rPr lang="en-US" dirty="0"/>
              <a:t> respond to rapid environmental change.</a:t>
            </a:r>
          </a:p>
        </p:txBody>
      </p:sp>
      <p:sp>
        <p:nvSpPr>
          <p:cNvPr id="4" name="Slide Number Placeholder 3"/>
          <p:cNvSpPr>
            <a:spLocks noGrp="1"/>
          </p:cNvSpPr>
          <p:nvPr>
            <p:ph type="sldNum" sz="quarter" idx="10"/>
          </p:nvPr>
        </p:nvSpPr>
        <p:spPr/>
        <p:txBody>
          <a:bodyPr/>
          <a:lstStyle/>
          <a:p>
            <a:fld id="{C32A0346-4096-5140-9F7C-0BBC3F9E6D6B}" type="slidenum">
              <a:rPr lang="en-US" smtClean="0"/>
              <a:t>33</a:t>
            </a:fld>
            <a:endParaRPr lang="en-US" dirty="0"/>
          </a:p>
        </p:txBody>
      </p:sp>
    </p:spTree>
    <p:extLst>
      <p:ext uri="{BB962C8B-B14F-4D97-AF65-F5344CB8AC3E}">
        <p14:creationId xmlns:p14="http://schemas.microsoft.com/office/powerpoint/2010/main" val="11094815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they have the tools and can the utilize them effectively?</a:t>
            </a:r>
          </a:p>
        </p:txBody>
      </p:sp>
      <p:sp>
        <p:nvSpPr>
          <p:cNvPr id="4" name="Slide Number Placeholder 3"/>
          <p:cNvSpPr>
            <a:spLocks noGrp="1"/>
          </p:cNvSpPr>
          <p:nvPr>
            <p:ph type="sldNum" sz="quarter" idx="5"/>
          </p:nvPr>
        </p:nvSpPr>
        <p:spPr/>
        <p:txBody>
          <a:bodyPr/>
          <a:lstStyle/>
          <a:p>
            <a:fld id="{16D67695-6134-2644-ACF7-110DDBA00EBF}" type="slidenum">
              <a:rPr lang="en-US" smtClean="0"/>
              <a:t>34</a:t>
            </a:fld>
            <a:endParaRPr lang="en-US"/>
          </a:p>
        </p:txBody>
      </p:sp>
    </p:spTree>
    <p:extLst>
      <p:ext uri="{BB962C8B-B14F-4D97-AF65-F5344CB8AC3E}">
        <p14:creationId xmlns:p14="http://schemas.microsoft.com/office/powerpoint/2010/main" val="24299134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ANOSIM. No sig diff by habitat. Sig diff by site for DO and temperature (means), all variables for variances. </a:t>
            </a:r>
          </a:p>
        </p:txBody>
      </p:sp>
      <p:sp>
        <p:nvSpPr>
          <p:cNvPr id="4" name="Slide Number Placeholder 3"/>
          <p:cNvSpPr>
            <a:spLocks noGrp="1"/>
          </p:cNvSpPr>
          <p:nvPr>
            <p:ph type="sldNum" sz="quarter" idx="10"/>
          </p:nvPr>
        </p:nvSpPr>
        <p:spPr/>
        <p:txBody>
          <a:bodyPr/>
          <a:lstStyle/>
          <a:p>
            <a:fld id="{0D45D1BA-E0AD-AF40-87D9-872F03325319}" type="slidenum">
              <a:rPr lang="en-US" smtClean="0"/>
              <a:t>36</a:t>
            </a:fld>
            <a:endParaRPr lang="en-US"/>
          </a:p>
        </p:txBody>
      </p:sp>
    </p:spTree>
    <p:extLst>
      <p:ext uri="{BB962C8B-B14F-4D97-AF65-F5344CB8AC3E}">
        <p14:creationId xmlns:p14="http://schemas.microsoft.com/office/powerpoint/2010/main" val="350427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Living in an era of rapid environmental change. In Washington and the Pacific Northwest, our canary in a coal mine was oysters in a hatchery. In 2012, shellfish scientists and hatchery operators learned that upwelled waters brought into the hatchery were naturally acidic and affecting oyster growth. Since then OA, has been a focus of hatchery adaptation strategies, policy councils, and researchers.</a:t>
            </a:r>
          </a:p>
        </p:txBody>
      </p:sp>
      <p:sp>
        <p:nvSpPr>
          <p:cNvPr id="4" name="Slide Number Placeholder 3"/>
          <p:cNvSpPr>
            <a:spLocks noGrp="1"/>
          </p:cNvSpPr>
          <p:nvPr>
            <p:ph type="sldNum" sz="quarter" idx="5"/>
          </p:nvPr>
        </p:nvSpPr>
        <p:spPr/>
        <p:txBody>
          <a:bodyPr/>
          <a:lstStyle/>
          <a:p>
            <a:fld id="{16D67695-6134-2644-ACF7-110DDBA00EBF}" type="slidenum">
              <a:rPr lang="en-US" smtClean="0"/>
              <a:t>6</a:t>
            </a:fld>
            <a:endParaRPr lang="en-US"/>
          </a:p>
        </p:txBody>
      </p:sp>
    </p:spTree>
    <p:extLst>
      <p:ext uri="{BB962C8B-B14F-4D97-AF65-F5344CB8AC3E}">
        <p14:creationId xmlns:p14="http://schemas.microsoft.com/office/powerpoint/2010/main" val="1547398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Oysters are what we call ecosystem engineers. When they’re out in bays or along the seashore, they clump on top of eachother, forming oyster reefs. These reefs protect our shorelines from crumbling away in stormy weather. Oyster filter feeding also improves water clarity, which can increase the amount of light that penetrates the water and promote growth of eelgrass beds or other aquatic vegetation.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2013 Washington state shellfish farms owed over 1/3 of its profits — more than 25 million dollars — to oysters. In some coastal counties, shellfish hatcheries and farms are the number one employer.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when we think about shellfish broadly, there’s a social importance. Especially tribal communities, there are customs around harvesting and consuming these traditional food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9C256EF-336C-1441-B76B-2AB9AF08617B}" type="slidenum">
              <a:rPr lang="en-US" smtClean="0"/>
              <a:t>7</a:t>
            </a:fld>
            <a:endParaRPr lang="en-US"/>
          </a:p>
        </p:txBody>
      </p:sp>
    </p:spTree>
    <p:extLst>
      <p:ext uri="{BB962C8B-B14F-4D97-AF65-F5344CB8AC3E}">
        <p14:creationId xmlns:p14="http://schemas.microsoft.com/office/powerpoint/2010/main" val="1749937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Dore et al 2009</a:t>
            </a:r>
          </a:p>
          <a:p>
            <a:r>
              <a:rPr lang="en-US" dirty="0"/>
              <a:t>Scientists have monitored atmospheric and oceanic carbon dioxide concentrations at the Mauna Loa Observatory in Hawaii</a:t>
            </a:r>
          </a:p>
          <a:p>
            <a:r>
              <a:rPr lang="en-US" dirty="0"/>
              <a:t>25% more acidic since the Industrial Revolution, these changes are often exacerbated in coastal or estuarine regions like Puget Sound</a:t>
            </a:r>
          </a:p>
        </p:txBody>
      </p:sp>
      <p:sp>
        <p:nvSpPr>
          <p:cNvPr id="4" name="Slide Number Placeholder 3"/>
          <p:cNvSpPr>
            <a:spLocks noGrp="1"/>
          </p:cNvSpPr>
          <p:nvPr>
            <p:ph type="sldNum" sz="quarter" idx="5"/>
          </p:nvPr>
        </p:nvSpPr>
        <p:spPr/>
        <p:txBody>
          <a:bodyPr/>
          <a:lstStyle/>
          <a:p>
            <a:fld id="{F9C256EF-336C-1441-B76B-2AB9AF08617B}" type="slidenum">
              <a:rPr lang="en-US" smtClean="0"/>
              <a:t>8</a:t>
            </a:fld>
            <a:endParaRPr lang="en-US"/>
          </a:p>
        </p:txBody>
      </p:sp>
    </p:spTree>
    <p:extLst>
      <p:ext uri="{BB962C8B-B14F-4D97-AF65-F5344CB8AC3E}">
        <p14:creationId xmlns:p14="http://schemas.microsoft.com/office/powerpoint/2010/main" val="2863755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these changes mean for oysters? As oysters, like many marine invertebrates, have a complex life cycle with many different phases, I like to think about the impacts that oysters may face at each of these stages.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Developmental delays in larvae: </a:t>
            </a:r>
            <a:r>
              <a:rPr lang="en-US" sz="1200" kern="1200" dirty="0">
                <a:solidFill>
                  <a:schemeClr val="tx1"/>
                </a:solidFill>
                <a:effectLst/>
                <a:latin typeface="+mn-lt"/>
                <a:ea typeface="+mn-ea"/>
                <a:cs typeface="+mn-cs"/>
              </a:rPr>
              <a:t>Larvae: developmental delays, reduced shell growth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Oysters undergo metamorphosis where they transition from pelagic larvae to benthic spat, or oyster seed. During this process exposure to low pH or high pCO2 conditions can reduce energy production, making the metamorphosis process more difficult.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Shell-building difficulties and metabolic changes can progress into adulthood, and predator-prey interactions can also be affected.</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Maybe you survive and grow just fine, but ocean acidification prevents you from getting it on. Again, oysters have a limited amount of energy that they have to budget out. If they’re spending too much of that budget coping with stressors, there’s not nearly enough energy left for them to develop enough sperm or eggs effectively. Changes to gamete development can lead to varied fertilization success.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There’s still so much we don’t know.</a:t>
            </a:r>
          </a:p>
        </p:txBody>
      </p:sp>
      <p:sp>
        <p:nvSpPr>
          <p:cNvPr id="4" name="Slide Number Placeholder 3"/>
          <p:cNvSpPr>
            <a:spLocks noGrp="1"/>
          </p:cNvSpPr>
          <p:nvPr>
            <p:ph type="sldNum" sz="quarter" idx="5"/>
          </p:nvPr>
        </p:nvSpPr>
        <p:spPr/>
        <p:txBody>
          <a:bodyPr/>
          <a:lstStyle/>
          <a:p>
            <a:fld id="{16D67695-6134-2644-ACF7-110DDBA00EBF}" type="slidenum">
              <a:rPr lang="en-US" smtClean="0"/>
              <a:t>9</a:t>
            </a:fld>
            <a:endParaRPr lang="en-US"/>
          </a:p>
        </p:txBody>
      </p:sp>
    </p:spTree>
    <p:extLst>
      <p:ext uri="{BB962C8B-B14F-4D97-AF65-F5344CB8AC3E}">
        <p14:creationId xmlns:p14="http://schemas.microsoft.com/office/powerpoint/2010/main" val="3828494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753423-D5AF-5F4E-B01F-9470277C672D}" type="datetimeFigureOut">
              <a:rPr lang="en-US" smtClean="0"/>
              <a:t>6/30/20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C2ADA-2FAA-914B-BD2F-3777AD1B8C81}" type="slidenum">
              <a:rPr lang="en-US" smtClean="0"/>
              <a:t>‹#›</a:t>
            </a:fld>
            <a:endParaRPr lang="en-US"/>
          </a:p>
        </p:txBody>
      </p:sp>
    </p:spTree>
    <p:extLst>
      <p:ext uri="{BB962C8B-B14F-4D97-AF65-F5344CB8AC3E}">
        <p14:creationId xmlns:p14="http://schemas.microsoft.com/office/powerpoint/2010/main" val="4179995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753423-D5AF-5F4E-B01F-9470277C672D}" type="datetimeFigureOut">
              <a:rPr lang="en-US" smtClean="0"/>
              <a:t>6/30/20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C2ADA-2FAA-914B-BD2F-3777AD1B8C81}" type="slidenum">
              <a:rPr lang="en-US" smtClean="0"/>
              <a:t>‹#›</a:t>
            </a:fld>
            <a:endParaRPr lang="en-US"/>
          </a:p>
        </p:txBody>
      </p:sp>
    </p:spTree>
    <p:extLst>
      <p:ext uri="{BB962C8B-B14F-4D97-AF65-F5344CB8AC3E}">
        <p14:creationId xmlns:p14="http://schemas.microsoft.com/office/powerpoint/2010/main" val="810326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753423-D5AF-5F4E-B01F-9470277C672D}" type="datetimeFigureOut">
              <a:rPr lang="en-US" smtClean="0"/>
              <a:t>6/30/20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C2ADA-2FAA-914B-BD2F-3777AD1B8C81}" type="slidenum">
              <a:rPr lang="en-US" smtClean="0"/>
              <a:t>‹#›</a:t>
            </a:fld>
            <a:endParaRPr lang="en-US"/>
          </a:p>
        </p:txBody>
      </p:sp>
    </p:spTree>
    <p:extLst>
      <p:ext uri="{BB962C8B-B14F-4D97-AF65-F5344CB8AC3E}">
        <p14:creationId xmlns:p14="http://schemas.microsoft.com/office/powerpoint/2010/main" val="1804360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753423-D5AF-5F4E-B01F-9470277C672D}" type="datetimeFigureOut">
              <a:rPr lang="en-US" smtClean="0"/>
              <a:t>6/30/20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C2ADA-2FAA-914B-BD2F-3777AD1B8C81}" type="slidenum">
              <a:rPr lang="en-US" smtClean="0"/>
              <a:t>‹#›</a:t>
            </a:fld>
            <a:endParaRPr lang="en-US"/>
          </a:p>
        </p:txBody>
      </p:sp>
    </p:spTree>
    <p:extLst>
      <p:ext uri="{BB962C8B-B14F-4D97-AF65-F5344CB8AC3E}">
        <p14:creationId xmlns:p14="http://schemas.microsoft.com/office/powerpoint/2010/main" val="722933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753423-D5AF-5F4E-B01F-9470277C672D}" type="datetimeFigureOut">
              <a:rPr lang="en-US" smtClean="0"/>
              <a:t>6/30/20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C2ADA-2FAA-914B-BD2F-3777AD1B8C81}" type="slidenum">
              <a:rPr lang="en-US" smtClean="0"/>
              <a:t>‹#›</a:t>
            </a:fld>
            <a:endParaRPr lang="en-US"/>
          </a:p>
        </p:txBody>
      </p:sp>
    </p:spTree>
    <p:extLst>
      <p:ext uri="{BB962C8B-B14F-4D97-AF65-F5344CB8AC3E}">
        <p14:creationId xmlns:p14="http://schemas.microsoft.com/office/powerpoint/2010/main" val="787975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753423-D5AF-5F4E-B01F-9470277C672D}" type="datetimeFigureOut">
              <a:rPr lang="en-US" smtClean="0"/>
              <a:t>6/30/20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C2ADA-2FAA-914B-BD2F-3777AD1B8C81}" type="slidenum">
              <a:rPr lang="en-US" smtClean="0"/>
              <a:t>‹#›</a:t>
            </a:fld>
            <a:endParaRPr lang="en-US"/>
          </a:p>
        </p:txBody>
      </p:sp>
    </p:spTree>
    <p:extLst>
      <p:ext uri="{BB962C8B-B14F-4D97-AF65-F5344CB8AC3E}">
        <p14:creationId xmlns:p14="http://schemas.microsoft.com/office/powerpoint/2010/main" val="2064307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753423-D5AF-5F4E-B01F-9470277C672D}" type="datetimeFigureOut">
              <a:rPr lang="en-US" smtClean="0"/>
              <a:t>6/30/20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5C2ADA-2FAA-914B-BD2F-3777AD1B8C81}" type="slidenum">
              <a:rPr lang="en-US" smtClean="0"/>
              <a:t>‹#›</a:t>
            </a:fld>
            <a:endParaRPr lang="en-US"/>
          </a:p>
        </p:txBody>
      </p:sp>
    </p:spTree>
    <p:extLst>
      <p:ext uri="{BB962C8B-B14F-4D97-AF65-F5344CB8AC3E}">
        <p14:creationId xmlns:p14="http://schemas.microsoft.com/office/powerpoint/2010/main" val="2688034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753423-D5AF-5F4E-B01F-9470277C672D}" type="datetimeFigureOut">
              <a:rPr lang="en-US" smtClean="0"/>
              <a:t>6/30/20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5C2ADA-2FAA-914B-BD2F-3777AD1B8C81}" type="slidenum">
              <a:rPr lang="en-US" smtClean="0"/>
              <a:t>‹#›</a:t>
            </a:fld>
            <a:endParaRPr lang="en-US"/>
          </a:p>
        </p:txBody>
      </p:sp>
    </p:spTree>
    <p:extLst>
      <p:ext uri="{BB962C8B-B14F-4D97-AF65-F5344CB8AC3E}">
        <p14:creationId xmlns:p14="http://schemas.microsoft.com/office/powerpoint/2010/main" val="1558875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753423-D5AF-5F4E-B01F-9470277C672D}" type="datetimeFigureOut">
              <a:rPr lang="en-US" smtClean="0"/>
              <a:t>6/30/20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5C2ADA-2FAA-914B-BD2F-3777AD1B8C81}" type="slidenum">
              <a:rPr lang="en-US" smtClean="0"/>
              <a:t>‹#›</a:t>
            </a:fld>
            <a:endParaRPr lang="en-US"/>
          </a:p>
        </p:txBody>
      </p:sp>
    </p:spTree>
    <p:extLst>
      <p:ext uri="{BB962C8B-B14F-4D97-AF65-F5344CB8AC3E}">
        <p14:creationId xmlns:p14="http://schemas.microsoft.com/office/powerpoint/2010/main" val="1740267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753423-D5AF-5F4E-B01F-9470277C672D}" type="datetimeFigureOut">
              <a:rPr lang="en-US" smtClean="0"/>
              <a:t>6/30/20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C2ADA-2FAA-914B-BD2F-3777AD1B8C81}" type="slidenum">
              <a:rPr lang="en-US" smtClean="0"/>
              <a:t>‹#›</a:t>
            </a:fld>
            <a:endParaRPr lang="en-US"/>
          </a:p>
        </p:txBody>
      </p:sp>
    </p:spTree>
    <p:extLst>
      <p:ext uri="{BB962C8B-B14F-4D97-AF65-F5344CB8AC3E}">
        <p14:creationId xmlns:p14="http://schemas.microsoft.com/office/powerpoint/2010/main" val="749996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753423-D5AF-5F4E-B01F-9470277C672D}" type="datetimeFigureOut">
              <a:rPr lang="en-US" smtClean="0"/>
              <a:t>6/30/20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C2ADA-2FAA-914B-BD2F-3777AD1B8C81}" type="slidenum">
              <a:rPr lang="en-US" smtClean="0"/>
              <a:t>‹#›</a:t>
            </a:fld>
            <a:endParaRPr lang="en-US"/>
          </a:p>
        </p:txBody>
      </p:sp>
    </p:spTree>
    <p:extLst>
      <p:ext uri="{BB962C8B-B14F-4D97-AF65-F5344CB8AC3E}">
        <p14:creationId xmlns:p14="http://schemas.microsoft.com/office/powerpoint/2010/main" val="4248110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753423-D5AF-5F4E-B01F-9470277C672D}" type="datetimeFigureOut">
              <a:rPr lang="en-US" smtClean="0"/>
              <a:t>6/30/20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5C2ADA-2FAA-914B-BD2F-3777AD1B8C81}" type="slidenum">
              <a:rPr lang="en-US" smtClean="0"/>
              <a:t>‹#›</a:t>
            </a:fld>
            <a:endParaRPr lang="en-US"/>
          </a:p>
        </p:txBody>
      </p:sp>
    </p:spTree>
    <p:extLst>
      <p:ext uri="{BB962C8B-B14F-4D97-AF65-F5344CB8AC3E}">
        <p14:creationId xmlns:p14="http://schemas.microsoft.com/office/powerpoint/2010/main" val="124774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ti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tif"/><Relationship Id="rId7"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tif"/><Relationship Id="rId5" Type="http://schemas.openxmlformats.org/officeDocument/2006/relationships/image" Target="../media/image16.tif"/><Relationship Id="rId4" Type="http://schemas.openxmlformats.org/officeDocument/2006/relationships/image" Target="../media/image15.tif"/></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g"/><Relationship Id="rId7"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7.jpg"/><Relationship Id="rId11" Type="http://schemas.openxmlformats.org/officeDocument/2006/relationships/image" Target="../media/image42.png"/><Relationship Id="rId5" Type="http://schemas.openxmlformats.org/officeDocument/2006/relationships/image" Target="../media/image36.jpg"/><Relationship Id="rId10" Type="http://schemas.openxmlformats.org/officeDocument/2006/relationships/image" Target="../media/image41.gif"/><Relationship Id="rId4" Type="http://schemas.openxmlformats.org/officeDocument/2006/relationships/image" Target="../media/image35.png"/><Relationship Id="rId9"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4.tif"/><Relationship Id="rId7"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tif"/><Relationship Id="rId5" Type="http://schemas.openxmlformats.org/officeDocument/2006/relationships/image" Target="../media/image16.tif"/><Relationship Id="rId4" Type="http://schemas.openxmlformats.org/officeDocument/2006/relationships/image" Target="../media/image15.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0"/>
            <a:ext cx="10632077" cy="6872288"/>
          </a:xfrm>
          <a:prstGeom prst="rect">
            <a:avLst/>
          </a:prstGeom>
        </p:spPr>
      </p:pic>
      <p:grpSp>
        <p:nvGrpSpPr>
          <p:cNvPr id="2" name="Group 1">
            <a:extLst>
              <a:ext uri="{FF2B5EF4-FFF2-40B4-BE49-F238E27FC236}">
                <a16:creationId xmlns:a16="http://schemas.microsoft.com/office/drawing/2014/main" id="{2CC5FC43-BD07-3E40-90AE-2E79A928EF09}"/>
              </a:ext>
            </a:extLst>
          </p:cNvPr>
          <p:cNvGrpSpPr/>
          <p:nvPr/>
        </p:nvGrpSpPr>
        <p:grpSpPr>
          <a:xfrm>
            <a:off x="1697506" y="1978091"/>
            <a:ext cx="10510158" cy="3377681"/>
            <a:chOff x="1697506" y="2267339"/>
            <a:chExt cx="10510158" cy="3377681"/>
          </a:xfrm>
        </p:grpSpPr>
        <p:sp>
          <p:nvSpPr>
            <p:cNvPr id="13" name="Rectangle 12">
              <a:extLst>
                <a:ext uri="{FF2B5EF4-FFF2-40B4-BE49-F238E27FC236}">
                  <a16:creationId xmlns:a16="http://schemas.microsoft.com/office/drawing/2014/main" id="{CD500714-A284-6949-811E-E47B666B7D5D}"/>
                </a:ext>
              </a:extLst>
            </p:cNvPr>
            <p:cNvSpPr/>
            <p:nvPr/>
          </p:nvSpPr>
          <p:spPr>
            <a:xfrm>
              <a:off x="1697506" y="2267339"/>
              <a:ext cx="10510158" cy="3377681"/>
            </a:xfrm>
            <a:prstGeom prst="rect">
              <a:avLst/>
            </a:prstGeom>
            <a:solidFill>
              <a:srgbClr val="009CE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895EFF"/>
                  </a:solidFill>
                </a:ln>
                <a:solidFill>
                  <a:srgbClr val="895EFF"/>
                </a:solidFill>
              </a:endParaRPr>
            </a:p>
          </p:txBody>
        </p:sp>
        <p:sp>
          <p:nvSpPr>
            <p:cNvPr id="5" name="Title 1"/>
            <p:cNvSpPr txBox="1">
              <a:spLocks/>
            </p:cNvSpPr>
            <p:nvPr/>
          </p:nvSpPr>
          <p:spPr>
            <a:xfrm>
              <a:off x="1959429" y="2349305"/>
              <a:ext cx="10232571" cy="1698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Helvetica Neue Medium" charset="0"/>
                  <a:ea typeface="Helvetica Neue Medium" charset="0"/>
                  <a:cs typeface="Helvetica Neue Medium" charset="0"/>
                </a:rPr>
                <a:t>Oysters, Ocean Acidification, </a:t>
              </a:r>
            </a:p>
            <a:p>
              <a:r>
                <a:rPr lang="en-US" sz="5400" dirty="0">
                  <a:solidFill>
                    <a:schemeClr val="bg1"/>
                  </a:solidFill>
                  <a:latin typeface="Helvetica Neue Medium" charset="0"/>
                  <a:ea typeface="Helvetica Neue Medium" charset="0"/>
                  <a:cs typeface="Helvetica Neue Medium" charset="0"/>
                </a:rPr>
                <a:t>and -Omics</a:t>
              </a:r>
            </a:p>
          </p:txBody>
        </p:sp>
        <p:grpSp>
          <p:nvGrpSpPr>
            <p:cNvPr id="11" name="Group 10"/>
            <p:cNvGrpSpPr/>
            <p:nvPr/>
          </p:nvGrpSpPr>
          <p:grpSpPr>
            <a:xfrm>
              <a:off x="1967261" y="4042037"/>
              <a:ext cx="10240403" cy="1482497"/>
              <a:chOff x="2864644" y="3884052"/>
              <a:chExt cx="9341644" cy="1341711"/>
            </a:xfrm>
          </p:grpSpPr>
          <p:sp>
            <p:nvSpPr>
              <p:cNvPr id="6" name="Subtitle 2"/>
              <p:cNvSpPr txBox="1">
                <a:spLocks/>
              </p:cNvSpPr>
              <p:nvPr/>
            </p:nvSpPr>
            <p:spPr>
              <a:xfrm>
                <a:off x="2864644" y="3884052"/>
                <a:ext cx="9334500" cy="4273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en-US" sz="3000" dirty="0">
                    <a:solidFill>
                      <a:schemeClr val="bg1"/>
                    </a:solidFill>
                    <a:latin typeface="Helvetica Neue" charset="0"/>
                    <a:ea typeface="Helvetica Neue" charset="0"/>
                    <a:cs typeface="Helvetica Neue" charset="0"/>
                  </a:rPr>
                  <a:t>Yaamini R. Venkataraman, </a:t>
                </a:r>
                <a:r>
                  <a:rPr lang="en-US" sz="3000" dirty="0" err="1">
                    <a:solidFill>
                      <a:schemeClr val="bg1"/>
                    </a:solidFill>
                    <a:latin typeface="Helvetica Neue" charset="0"/>
                    <a:ea typeface="Helvetica Neue" charset="0"/>
                    <a:cs typeface="Helvetica Neue" charset="0"/>
                  </a:rPr>
                  <a:t>Ph.D</a:t>
                </a:r>
                <a:r>
                  <a:rPr lang="en-US" sz="3000" dirty="0">
                    <a:solidFill>
                      <a:schemeClr val="bg1"/>
                    </a:solidFill>
                    <a:latin typeface="Helvetica Neue" charset="0"/>
                    <a:ea typeface="Helvetica Neue" charset="0"/>
                    <a:cs typeface="Helvetica Neue" charset="0"/>
                  </a:rPr>
                  <a:t> Candidate</a:t>
                </a:r>
              </a:p>
            </p:txBody>
          </p:sp>
          <p:sp>
            <p:nvSpPr>
              <p:cNvPr id="9" name="Rectangle 8"/>
              <p:cNvSpPr/>
              <p:nvPr/>
            </p:nvSpPr>
            <p:spPr>
              <a:xfrm>
                <a:off x="2900364" y="4306553"/>
                <a:ext cx="9305924" cy="919210"/>
              </a:xfrm>
              <a:prstGeom prst="rect">
                <a:avLst/>
              </a:prstGeom>
            </p:spPr>
            <p:txBody>
              <a:bodyPr wrap="square">
                <a:spAutoFit/>
              </a:bodyPr>
              <a:lstStyle/>
              <a:p>
                <a:r>
                  <a:rPr lang="en-US" sz="2000" dirty="0">
                    <a:solidFill>
                      <a:schemeClr val="bg1"/>
                    </a:solidFill>
                    <a:latin typeface="Helvetica Neue Light" charset="0"/>
                    <a:ea typeface="Helvetica Neue Light" charset="0"/>
                    <a:cs typeface="Helvetica Neue Light" charset="0"/>
                  </a:rPr>
                  <a:t>Roberts Lab, University of Washington School of Aquatic and Fishery Sciences</a:t>
                </a:r>
              </a:p>
              <a:p>
                <a:r>
                  <a:rPr lang="en-US" sz="2000" dirty="0" err="1">
                    <a:solidFill>
                      <a:schemeClr val="bg1"/>
                    </a:solidFill>
                    <a:latin typeface="Helvetica Neue Light" charset="0"/>
                    <a:ea typeface="Helvetica Neue Light" charset="0"/>
                    <a:cs typeface="Helvetica Neue Light" charset="0"/>
                  </a:rPr>
                  <a:t>yaaminiv@uw.edu</a:t>
                </a:r>
                <a:endParaRPr lang="en-US" sz="2000" dirty="0">
                  <a:solidFill>
                    <a:schemeClr val="bg1"/>
                  </a:solidFill>
                  <a:latin typeface="Helvetica Neue Light" charset="0"/>
                  <a:ea typeface="Helvetica Neue Light" charset="0"/>
                  <a:cs typeface="Helvetica Neue Light" charset="0"/>
                </a:endParaRPr>
              </a:p>
              <a:p>
                <a:r>
                  <a:rPr lang="en-US" sz="2000" dirty="0">
                    <a:solidFill>
                      <a:schemeClr val="bg1"/>
                    </a:solidFill>
                    <a:latin typeface="Helvetica Neue Light" charset="0"/>
                    <a:ea typeface="Helvetica Neue Light" charset="0"/>
                    <a:cs typeface="Helvetica Neue Light" charset="0"/>
                  </a:rPr>
                  <a:t>      @YaaminiV</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62274" y="4885726"/>
                <a:ext cx="380152" cy="321290"/>
              </a:xfrm>
              <a:prstGeom prst="rect">
                <a:avLst/>
              </a:prstGeom>
              <a:noFill/>
              <a:ln>
                <a:noFill/>
              </a:ln>
              <a:effectLst>
                <a:outerShdw blurRad="50800" dist="76201" dir="2700000" sx="87000" sy="87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929837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0"/>
            <a:ext cx="10632077" cy="6872288"/>
          </a:xfrm>
          <a:prstGeom prst="rect">
            <a:avLst/>
          </a:prstGeom>
        </p:spPr>
      </p:pic>
      <p:grpSp>
        <p:nvGrpSpPr>
          <p:cNvPr id="2" name="Group 1">
            <a:extLst>
              <a:ext uri="{FF2B5EF4-FFF2-40B4-BE49-F238E27FC236}">
                <a16:creationId xmlns:a16="http://schemas.microsoft.com/office/drawing/2014/main" id="{2CC5FC43-BD07-3E40-90AE-2E79A928EF09}"/>
              </a:ext>
            </a:extLst>
          </p:cNvPr>
          <p:cNvGrpSpPr/>
          <p:nvPr/>
        </p:nvGrpSpPr>
        <p:grpSpPr>
          <a:xfrm>
            <a:off x="1697506" y="1978091"/>
            <a:ext cx="10510158" cy="3377681"/>
            <a:chOff x="1697506" y="2267339"/>
            <a:chExt cx="10510158" cy="3377681"/>
          </a:xfrm>
        </p:grpSpPr>
        <p:sp>
          <p:nvSpPr>
            <p:cNvPr id="13" name="Rectangle 12">
              <a:extLst>
                <a:ext uri="{FF2B5EF4-FFF2-40B4-BE49-F238E27FC236}">
                  <a16:creationId xmlns:a16="http://schemas.microsoft.com/office/drawing/2014/main" id="{CD500714-A284-6949-811E-E47B666B7D5D}"/>
                </a:ext>
              </a:extLst>
            </p:cNvPr>
            <p:cNvSpPr/>
            <p:nvPr/>
          </p:nvSpPr>
          <p:spPr>
            <a:xfrm>
              <a:off x="1697506" y="2267339"/>
              <a:ext cx="10510158" cy="3377681"/>
            </a:xfrm>
            <a:prstGeom prst="rect">
              <a:avLst/>
            </a:prstGeom>
            <a:solidFill>
              <a:srgbClr val="009CE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895EFF"/>
                  </a:solidFill>
                </a:ln>
                <a:solidFill>
                  <a:srgbClr val="895EFF"/>
                </a:solidFill>
              </a:endParaRPr>
            </a:p>
          </p:txBody>
        </p:sp>
        <p:sp>
          <p:nvSpPr>
            <p:cNvPr id="5" name="Title 1"/>
            <p:cNvSpPr txBox="1">
              <a:spLocks/>
            </p:cNvSpPr>
            <p:nvPr/>
          </p:nvSpPr>
          <p:spPr>
            <a:xfrm>
              <a:off x="1975093" y="3014323"/>
              <a:ext cx="10232571" cy="1698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Helvetica Neue Medium" charset="0"/>
                  <a:ea typeface="Helvetica Neue Medium" charset="0"/>
                  <a:cs typeface="Helvetica Neue Medium" charset="0"/>
                </a:rPr>
                <a:t>Leveraging –omics allows us to understand processes that we would not be able to otherwise.  </a:t>
              </a:r>
            </a:p>
          </p:txBody>
        </p:sp>
      </p:grpSp>
    </p:spTree>
    <p:extLst>
      <p:ext uri="{BB962C8B-B14F-4D97-AF65-F5344CB8AC3E}">
        <p14:creationId xmlns:p14="http://schemas.microsoft.com/office/powerpoint/2010/main" val="1643651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6A7B92B-FA47-2A40-8A63-271FE8B270A7}"/>
              </a:ext>
            </a:extLst>
          </p:cNvPr>
          <p:cNvGrpSpPr/>
          <p:nvPr/>
        </p:nvGrpSpPr>
        <p:grpSpPr>
          <a:xfrm rot="17446898">
            <a:off x="-399105" y="2743692"/>
            <a:ext cx="5844715" cy="1934834"/>
            <a:chOff x="3550301" y="1216755"/>
            <a:chExt cx="6289134" cy="2212245"/>
          </a:xfrm>
        </p:grpSpPr>
        <p:pic>
          <p:nvPicPr>
            <p:cNvPr id="3" name="Picture 2">
              <a:extLst>
                <a:ext uri="{FF2B5EF4-FFF2-40B4-BE49-F238E27FC236}">
                  <a16:creationId xmlns:a16="http://schemas.microsoft.com/office/drawing/2014/main" id="{E7BD1502-9213-2E42-BA1F-3600373DE828}"/>
                </a:ext>
              </a:extLst>
            </p:cNvPr>
            <p:cNvPicPr>
              <a:picLocks noChangeAspect="1"/>
            </p:cNvPicPr>
            <p:nvPr/>
          </p:nvPicPr>
          <p:blipFill rotWithShape="1">
            <a:blip r:embed="rId3"/>
            <a:srcRect l="34076" t="21420" r="17478" b="62839"/>
            <a:stretch/>
          </p:blipFill>
          <p:spPr>
            <a:xfrm>
              <a:off x="3706241" y="1216755"/>
              <a:ext cx="5906479" cy="2212245"/>
            </a:xfrm>
            <a:prstGeom prst="rect">
              <a:avLst/>
            </a:prstGeom>
          </p:spPr>
        </p:pic>
        <p:sp>
          <p:nvSpPr>
            <p:cNvPr id="2" name="Rectangle 1">
              <a:extLst>
                <a:ext uri="{FF2B5EF4-FFF2-40B4-BE49-F238E27FC236}">
                  <a16:creationId xmlns:a16="http://schemas.microsoft.com/office/drawing/2014/main" id="{A3A879D1-A1E8-DB4B-8134-B672BF70A053}"/>
                </a:ext>
              </a:extLst>
            </p:cNvPr>
            <p:cNvSpPr/>
            <p:nvPr/>
          </p:nvSpPr>
          <p:spPr>
            <a:xfrm rot="18424144">
              <a:off x="3553431" y="2448505"/>
              <a:ext cx="316852" cy="323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0A49879-8F5C-2F44-BA5E-CFB8B33BAA13}"/>
                </a:ext>
              </a:extLst>
            </p:cNvPr>
            <p:cNvSpPr/>
            <p:nvPr/>
          </p:nvSpPr>
          <p:spPr>
            <a:xfrm rot="19356385">
              <a:off x="8988439" y="2661896"/>
              <a:ext cx="850996" cy="763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CD72B43-6FAB-514F-9DCF-7F239A1E8B63}"/>
                </a:ext>
              </a:extLst>
            </p:cNvPr>
            <p:cNvSpPr/>
            <p:nvPr/>
          </p:nvSpPr>
          <p:spPr>
            <a:xfrm rot="979084">
              <a:off x="9395968" y="1225717"/>
              <a:ext cx="305577" cy="15823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descr="A close up of a logo&#10;&#10;Description automatically generated">
            <a:extLst>
              <a:ext uri="{FF2B5EF4-FFF2-40B4-BE49-F238E27FC236}">
                <a16:creationId xmlns:a16="http://schemas.microsoft.com/office/drawing/2014/main" id="{2DDCD216-3171-5D49-BBFA-4FD02F03D6A1}"/>
              </a:ext>
            </a:extLst>
          </p:cNvPr>
          <p:cNvPicPr>
            <a:picLocks noChangeAspect="1"/>
          </p:cNvPicPr>
          <p:nvPr/>
        </p:nvPicPr>
        <p:blipFill rotWithShape="1">
          <a:blip r:embed="rId4"/>
          <a:srcRect l="6801" r="20019" b="22181"/>
          <a:stretch/>
        </p:blipFill>
        <p:spPr>
          <a:xfrm rot="4310574">
            <a:off x="3152633" y="2608261"/>
            <a:ext cx="5469480" cy="2110296"/>
          </a:xfrm>
          <a:prstGeom prst="rect">
            <a:avLst/>
          </a:prstGeom>
        </p:spPr>
      </p:pic>
      <p:sp>
        <p:nvSpPr>
          <p:cNvPr id="17" name="Oval 16">
            <a:extLst>
              <a:ext uri="{FF2B5EF4-FFF2-40B4-BE49-F238E27FC236}">
                <a16:creationId xmlns:a16="http://schemas.microsoft.com/office/drawing/2014/main" id="{87A15456-D743-7D4A-8033-3EA161D8F804}"/>
              </a:ext>
            </a:extLst>
          </p:cNvPr>
          <p:cNvSpPr/>
          <p:nvPr/>
        </p:nvSpPr>
        <p:spPr>
          <a:xfrm>
            <a:off x="10362809" y="3356988"/>
            <a:ext cx="612842" cy="612842"/>
          </a:xfrm>
          <a:prstGeom prst="ellipse">
            <a:avLst/>
          </a:prstGeom>
          <a:solidFill>
            <a:srgbClr val="70AD4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A435E10-5CD2-0144-ABA5-AAC4FB60760A}"/>
              </a:ext>
            </a:extLst>
          </p:cNvPr>
          <p:cNvSpPr/>
          <p:nvPr/>
        </p:nvSpPr>
        <p:spPr>
          <a:xfrm>
            <a:off x="10238042" y="2516172"/>
            <a:ext cx="612842" cy="612842"/>
          </a:xfrm>
          <a:prstGeom prst="ellipse">
            <a:avLst/>
          </a:prstGeom>
          <a:solidFill>
            <a:srgbClr val="ED7D3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CE3A025-7487-0F4B-B583-88A1622D3873}"/>
              </a:ext>
            </a:extLst>
          </p:cNvPr>
          <p:cNvSpPr/>
          <p:nvPr/>
        </p:nvSpPr>
        <p:spPr>
          <a:xfrm>
            <a:off x="8948582" y="3129014"/>
            <a:ext cx="612842" cy="612842"/>
          </a:xfrm>
          <a:prstGeom prst="ellipse">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081F49B-76BC-E94F-82F4-4FA5341687E5}"/>
              </a:ext>
            </a:extLst>
          </p:cNvPr>
          <p:cNvSpPr/>
          <p:nvPr/>
        </p:nvSpPr>
        <p:spPr>
          <a:xfrm>
            <a:off x="9674769" y="3081984"/>
            <a:ext cx="612842" cy="612842"/>
          </a:xfrm>
          <a:prstGeom prst="ellipse">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35EE19C-0883-014E-9D7D-8D935D1F35E2}"/>
              </a:ext>
            </a:extLst>
          </p:cNvPr>
          <p:cNvSpPr/>
          <p:nvPr/>
        </p:nvSpPr>
        <p:spPr>
          <a:xfrm>
            <a:off x="9620449" y="3835181"/>
            <a:ext cx="612842" cy="612842"/>
          </a:xfrm>
          <a:prstGeom prst="ellipse">
            <a:avLst/>
          </a:prstGeom>
          <a:solidFill>
            <a:srgbClr val="ED7D3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565F375-C126-A443-8946-F304C73D1577}"/>
              </a:ext>
            </a:extLst>
          </p:cNvPr>
          <p:cNvSpPr/>
          <p:nvPr/>
        </p:nvSpPr>
        <p:spPr>
          <a:xfrm>
            <a:off x="9368348" y="2351543"/>
            <a:ext cx="612842" cy="612842"/>
          </a:xfrm>
          <a:prstGeom prst="ellipse">
            <a:avLst/>
          </a:prstGeom>
          <a:solidFill>
            <a:srgbClr val="70AD4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36C6E15B-00CE-BD48-AF49-B91080B3F61E}"/>
              </a:ext>
            </a:extLst>
          </p:cNvPr>
          <p:cNvCxnSpPr>
            <a:cxnSpLocks/>
          </p:cNvCxnSpPr>
          <p:nvPr/>
        </p:nvCxnSpPr>
        <p:spPr>
          <a:xfrm>
            <a:off x="3851630" y="3712672"/>
            <a:ext cx="1568414" cy="0"/>
          </a:xfrm>
          <a:prstGeom prst="straightConnector1">
            <a:avLst/>
          </a:prstGeom>
          <a:ln w="28575">
            <a:solidFill>
              <a:srgbClr val="009CE5"/>
            </a:solidFill>
            <a:tailEnd type="triangle"/>
          </a:ln>
        </p:spPr>
        <p:style>
          <a:lnRef idx="3">
            <a:schemeClr val="accent5"/>
          </a:lnRef>
          <a:fillRef idx="0">
            <a:schemeClr val="accent5"/>
          </a:fillRef>
          <a:effectRef idx="2">
            <a:schemeClr val="accent5"/>
          </a:effectRef>
          <a:fontRef idx="minor">
            <a:schemeClr val="tx1"/>
          </a:fontRef>
        </p:style>
      </p:cxnSp>
      <p:cxnSp>
        <p:nvCxnSpPr>
          <p:cNvPr id="26" name="Straight Arrow Connector 25">
            <a:extLst>
              <a:ext uri="{FF2B5EF4-FFF2-40B4-BE49-F238E27FC236}">
                <a16:creationId xmlns:a16="http://schemas.microsoft.com/office/drawing/2014/main" id="{FC47D73F-6596-A94E-AFEA-33024BA16681}"/>
              </a:ext>
            </a:extLst>
          </p:cNvPr>
          <p:cNvCxnSpPr>
            <a:cxnSpLocks/>
          </p:cNvCxnSpPr>
          <p:nvPr/>
        </p:nvCxnSpPr>
        <p:spPr>
          <a:xfrm>
            <a:off x="7097422" y="3712672"/>
            <a:ext cx="1568414" cy="0"/>
          </a:xfrm>
          <a:prstGeom prst="straightConnector1">
            <a:avLst/>
          </a:prstGeom>
          <a:ln w="28575">
            <a:solidFill>
              <a:srgbClr val="009CE5"/>
            </a:solidFill>
            <a:tailEnd type="triangle"/>
          </a:ln>
        </p:spPr>
        <p:style>
          <a:lnRef idx="3">
            <a:schemeClr val="accent5"/>
          </a:lnRef>
          <a:fillRef idx="0">
            <a:schemeClr val="accent5"/>
          </a:fillRef>
          <a:effectRef idx="2">
            <a:schemeClr val="accent5"/>
          </a:effectRef>
          <a:fontRef idx="minor">
            <a:schemeClr val="tx1"/>
          </a:fontRef>
        </p:style>
      </p:cxnSp>
      <p:sp>
        <p:nvSpPr>
          <p:cNvPr id="27" name="Title 1">
            <a:extLst>
              <a:ext uri="{FF2B5EF4-FFF2-40B4-BE49-F238E27FC236}">
                <a16:creationId xmlns:a16="http://schemas.microsoft.com/office/drawing/2014/main" id="{BD58FDCB-F51E-0D47-B234-7BFEAEFB5D52}"/>
              </a:ext>
            </a:extLst>
          </p:cNvPr>
          <p:cNvSpPr txBox="1">
            <a:spLocks/>
          </p:cNvSpPr>
          <p:nvPr/>
        </p:nvSpPr>
        <p:spPr>
          <a:xfrm>
            <a:off x="1573630" y="247810"/>
            <a:ext cx="2773228" cy="443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dirty="0">
                <a:latin typeface="Helvetica Neue Thin" panose="020B0403020202020204" pitchFamily="34" charset="0"/>
                <a:ea typeface="Helvetica Neue Thin" panose="020B0403020202020204" pitchFamily="34" charset="0"/>
              </a:rPr>
              <a:t>DNA</a:t>
            </a:r>
          </a:p>
        </p:txBody>
      </p:sp>
      <p:sp>
        <p:nvSpPr>
          <p:cNvPr id="28" name="Title 1">
            <a:extLst>
              <a:ext uri="{FF2B5EF4-FFF2-40B4-BE49-F238E27FC236}">
                <a16:creationId xmlns:a16="http://schemas.microsoft.com/office/drawing/2014/main" id="{ECF7F62B-8F28-8E46-8FDB-5456F36CDD0B}"/>
              </a:ext>
            </a:extLst>
          </p:cNvPr>
          <p:cNvSpPr txBox="1">
            <a:spLocks/>
          </p:cNvSpPr>
          <p:nvPr/>
        </p:nvSpPr>
        <p:spPr>
          <a:xfrm>
            <a:off x="4389847" y="247809"/>
            <a:ext cx="2773228" cy="443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dirty="0">
                <a:latin typeface="Helvetica Neue Thin" panose="020B0403020202020204" pitchFamily="34" charset="0"/>
                <a:ea typeface="Helvetica Neue Thin" panose="020B0403020202020204" pitchFamily="34" charset="0"/>
              </a:rPr>
              <a:t>RNA</a:t>
            </a:r>
          </a:p>
        </p:txBody>
      </p:sp>
      <p:sp>
        <p:nvSpPr>
          <p:cNvPr id="29" name="Title 1">
            <a:extLst>
              <a:ext uri="{FF2B5EF4-FFF2-40B4-BE49-F238E27FC236}">
                <a16:creationId xmlns:a16="http://schemas.microsoft.com/office/drawing/2014/main" id="{16B4AB06-770E-FE4B-B8A5-1787147A13F8}"/>
              </a:ext>
            </a:extLst>
          </p:cNvPr>
          <p:cNvSpPr txBox="1">
            <a:spLocks/>
          </p:cNvSpPr>
          <p:nvPr/>
        </p:nvSpPr>
        <p:spPr>
          <a:xfrm>
            <a:off x="8540256" y="271958"/>
            <a:ext cx="2773228" cy="443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dirty="0">
                <a:latin typeface="Helvetica Neue Thin" panose="020B0403020202020204" pitchFamily="34" charset="0"/>
                <a:ea typeface="Helvetica Neue Thin" panose="020B0403020202020204" pitchFamily="34" charset="0"/>
              </a:rPr>
              <a:t>Proteins</a:t>
            </a:r>
          </a:p>
        </p:txBody>
      </p:sp>
      <p:sp>
        <p:nvSpPr>
          <p:cNvPr id="30" name="Rectangle 29">
            <a:extLst>
              <a:ext uri="{FF2B5EF4-FFF2-40B4-BE49-F238E27FC236}">
                <a16:creationId xmlns:a16="http://schemas.microsoft.com/office/drawing/2014/main" id="{4104C06C-67B9-BD40-97EC-638080FFBA2A}"/>
              </a:ext>
            </a:extLst>
          </p:cNvPr>
          <p:cNvSpPr/>
          <p:nvPr/>
        </p:nvSpPr>
        <p:spPr>
          <a:xfrm>
            <a:off x="3771723" y="206909"/>
            <a:ext cx="4920008" cy="6444182"/>
          </a:xfrm>
          <a:prstGeom prst="rect">
            <a:avLst/>
          </a:prstGeom>
          <a:solidFill>
            <a:srgbClr val="FFFFFF">
              <a:alpha val="8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7911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8" grpId="0"/>
      <p:bldP spid="29" grpId="0"/>
      <p:bldP spid="3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0"/>
            <a:ext cx="10632077" cy="6872288"/>
          </a:xfrm>
          <a:prstGeom prst="rect">
            <a:avLst/>
          </a:prstGeom>
        </p:spPr>
      </p:pic>
      <p:grpSp>
        <p:nvGrpSpPr>
          <p:cNvPr id="2" name="Group 1">
            <a:extLst>
              <a:ext uri="{FF2B5EF4-FFF2-40B4-BE49-F238E27FC236}">
                <a16:creationId xmlns:a16="http://schemas.microsoft.com/office/drawing/2014/main" id="{2CC5FC43-BD07-3E40-90AE-2E79A928EF09}"/>
              </a:ext>
            </a:extLst>
          </p:cNvPr>
          <p:cNvGrpSpPr/>
          <p:nvPr/>
        </p:nvGrpSpPr>
        <p:grpSpPr>
          <a:xfrm>
            <a:off x="1697506" y="1978091"/>
            <a:ext cx="10510158" cy="3377681"/>
            <a:chOff x="1697506" y="2267339"/>
            <a:chExt cx="10510158" cy="3377681"/>
          </a:xfrm>
        </p:grpSpPr>
        <p:sp>
          <p:nvSpPr>
            <p:cNvPr id="13" name="Rectangle 12">
              <a:extLst>
                <a:ext uri="{FF2B5EF4-FFF2-40B4-BE49-F238E27FC236}">
                  <a16:creationId xmlns:a16="http://schemas.microsoft.com/office/drawing/2014/main" id="{CD500714-A284-6949-811E-E47B666B7D5D}"/>
                </a:ext>
              </a:extLst>
            </p:cNvPr>
            <p:cNvSpPr/>
            <p:nvPr/>
          </p:nvSpPr>
          <p:spPr>
            <a:xfrm>
              <a:off x="1697506" y="2267339"/>
              <a:ext cx="10510158" cy="3377681"/>
            </a:xfrm>
            <a:prstGeom prst="rect">
              <a:avLst/>
            </a:prstGeom>
            <a:solidFill>
              <a:srgbClr val="70AD4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895EFF"/>
                  </a:solidFill>
                </a:ln>
                <a:solidFill>
                  <a:srgbClr val="895EFF"/>
                </a:solidFill>
              </a:endParaRPr>
            </a:p>
          </p:txBody>
        </p:sp>
        <p:sp>
          <p:nvSpPr>
            <p:cNvPr id="5" name="Title 1"/>
            <p:cNvSpPr txBox="1">
              <a:spLocks/>
            </p:cNvSpPr>
            <p:nvPr/>
          </p:nvSpPr>
          <p:spPr>
            <a:xfrm>
              <a:off x="1975093" y="3014323"/>
              <a:ext cx="10232571" cy="1698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Helvetica Neue Medium" charset="0"/>
                  <a:ea typeface="Helvetica Neue Medium" charset="0"/>
                  <a:cs typeface="Helvetica Neue Medium" charset="0"/>
                </a:rPr>
                <a:t>Do natural pH gradients drive differential protein abundance?  </a:t>
              </a:r>
            </a:p>
          </p:txBody>
        </p:sp>
      </p:grpSp>
      <p:sp>
        <p:nvSpPr>
          <p:cNvPr id="6" name="TextBox 5">
            <a:extLst>
              <a:ext uri="{FF2B5EF4-FFF2-40B4-BE49-F238E27FC236}">
                <a16:creationId xmlns:a16="http://schemas.microsoft.com/office/drawing/2014/main" id="{F951AFA4-0A58-7242-853E-4C291D9FA641}"/>
              </a:ext>
            </a:extLst>
          </p:cNvPr>
          <p:cNvSpPr txBox="1"/>
          <p:nvPr/>
        </p:nvSpPr>
        <p:spPr>
          <a:xfrm>
            <a:off x="2027764" y="5008044"/>
            <a:ext cx="3325758" cy="276999"/>
          </a:xfrm>
          <a:prstGeom prst="rect">
            <a:avLst/>
          </a:prstGeom>
          <a:noFill/>
        </p:spPr>
        <p:txBody>
          <a:bodyPr wrap="square" rtlCol="0">
            <a:spAutoFit/>
          </a:bodyPr>
          <a:lstStyle/>
          <a:p>
            <a:r>
              <a:rPr lang="en-US" sz="1200" dirty="0">
                <a:solidFill>
                  <a:schemeClr val="bg1"/>
                </a:solidFill>
                <a:latin typeface="Helvetica Neue Light" panose="02000403000000020004" pitchFamily="2" charset="0"/>
                <a:ea typeface="Helvetica Neue Light" panose="02000403000000020004" pitchFamily="2" charset="0"/>
              </a:rPr>
              <a:t>Venkataraman et al. 2019.</a:t>
            </a:r>
            <a:r>
              <a:rPr lang="en-US" sz="1200" i="1" dirty="0">
                <a:solidFill>
                  <a:schemeClr val="bg1"/>
                </a:solidFill>
                <a:latin typeface="Helvetica Neue Light" panose="02000403000000020004" pitchFamily="2" charset="0"/>
                <a:ea typeface="Helvetica Neue Light" panose="02000403000000020004" pitchFamily="2" charset="0"/>
              </a:rPr>
              <a:t> Mar </a:t>
            </a:r>
            <a:r>
              <a:rPr lang="en-US" sz="1200" i="1" dirty="0" err="1">
                <a:solidFill>
                  <a:schemeClr val="bg1"/>
                </a:solidFill>
                <a:latin typeface="Helvetica Neue Light" panose="02000403000000020004" pitchFamily="2" charset="0"/>
                <a:ea typeface="Helvetica Neue Light" panose="02000403000000020004" pitchFamily="2" charset="0"/>
              </a:rPr>
              <a:t>Ecol</a:t>
            </a:r>
            <a:r>
              <a:rPr lang="en-US" sz="1200" i="1" dirty="0">
                <a:solidFill>
                  <a:schemeClr val="bg1"/>
                </a:solidFill>
                <a:latin typeface="Helvetica Neue Light" panose="02000403000000020004" pitchFamily="2" charset="0"/>
                <a:ea typeface="Helvetica Neue Light" panose="02000403000000020004" pitchFamily="2" charset="0"/>
              </a:rPr>
              <a:t> Prog Ser</a:t>
            </a:r>
          </a:p>
        </p:txBody>
      </p:sp>
    </p:spTree>
    <p:extLst>
      <p:ext uri="{BB962C8B-B14F-4D97-AF65-F5344CB8AC3E}">
        <p14:creationId xmlns:p14="http://schemas.microsoft.com/office/powerpoint/2010/main" val="3962527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DNRSamplingMap.jpg"/>
          <p:cNvPicPr>
            <a:picLocks noChangeAspect="1"/>
          </p:cNvPicPr>
          <p:nvPr/>
        </p:nvPicPr>
        <p:blipFill rotWithShape="1">
          <a:blip r:embed="rId3" cstate="print">
            <a:extLst>
              <a:ext uri="{28A0092B-C50C-407E-A947-70E740481C1C}">
                <a14:useLocalDpi xmlns:a14="http://schemas.microsoft.com/office/drawing/2010/main" val="0"/>
              </a:ext>
            </a:extLst>
          </a:blip>
          <a:srcRect l="8276" t="10972" r="9071" b="10840"/>
          <a:stretch/>
        </p:blipFill>
        <p:spPr>
          <a:xfrm>
            <a:off x="1250830" y="-17154"/>
            <a:ext cx="9690340" cy="6875154"/>
          </a:xfrm>
          <a:prstGeom prst="rect">
            <a:avLst/>
          </a:prstGeom>
        </p:spPr>
      </p:pic>
      <p:sp>
        <p:nvSpPr>
          <p:cNvPr id="12" name="Rectangle 11">
            <a:extLst>
              <a:ext uri="{FF2B5EF4-FFF2-40B4-BE49-F238E27FC236}">
                <a16:creationId xmlns:a16="http://schemas.microsoft.com/office/drawing/2014/main" id="{E63D85E1-3124-ED4C-877C-12813887341E}"/>
              </a:ext>
            </a:extLst>
          </p:cNvPr>
          <p:cNvSpPr/>
          <p:nvPr/>
        </p:nvSpPr>
        <p:spPr>
          <a:xfrm>
            <a:off x="1250830" y="1297582"/>
            <a:ext cx="5132717" cy="3439783"/>
          </a:xfrm>
          <a:prstGeom prst="rect">
            <a:avLst/>
          </a:prstGeom>
          <a:solidFill>
            <a:srgbClr val="70AD4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895EFF"/>
                </a:solidFill>
              </a:ln>
              <a:solidFill>
                <a:srgbClr val="895EFF"/>
              </a:solidFill>
            </a:endParaRPr>
          </a:p>
        </p:txBody>
      </p:sp>
      <p:sp>
        <p:nvSpPr>
          <p:cNvPr id="3" name="Content Placeholder 2"/>
          <p:cNvSpPr>
            <a:spLocks noGrp="1"/>
          </p:cNvSpPr>
          <p:nvPr>
            <p:ph idx="1"/>
          </p:nvPr>
        </p:nvSpPr>
        <p:spPr>
          <a:xfrm>
            <a:off x="1484642" y="1524162"/>
            <a:ext cx="4755131" cy="3203475"/>
          </a:xfrm>
        </p:spPr>
        <p:txBody>
          <a:bodyPr anchor="t">
            <a:normAutofit fontScale="92500" lnSpcReduction="20000"/>
          </a:bodyPr>
          <a:lstStyle/>
          <a:p>
            <a:pPr marL="0" indent="0">
              <a:buClr>
                <a:schemeClr val="bg1"/>
              </a:buClr>
              <a:buNone/>
            </a:pPr>
            <a:r>
              <a:rPr lang="en-US" sz="2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Hypothesis: Local environmental variability and eelgrass will drive different physiological responses</a:t>
            </a:r>
          </a:p>
          <a:p>
            <a:pPr>
              <a:buClr>
                <a:schemeClr val="bg1"/>
              </a:buClr>
            </a:pPr>
            <a:r>
              <a:rPr lang="en-US" sz="2400" dirty="0">
                <a:solidFill>
                  <a:schemeClr val="bg1"/>
                </a:solidFill>
                <a:latin typeface="Helvetica Neue Thin" panose="020B0403020202020204" pitchFamily="34" charset="0"/>
                <a:ea typeface="Helvetica Neue Thin" panose="020B0403020202020204" pitchFamily="34" charset="0"/>
              </a:rPr>
              <a:t>150 sibling Pacific oysters (</a:t>
            </a:r>
            <a:r>
              <a:rPr lang="en-US" sz="2400" i="1" dirty="0">
                <a:solidFill>
                  <a:schemeClr val="bg1"/>
                </a:solidFill>
                <a:latin typeface="Helvetica Neue Thin" panose="020B0403020202020204" pitchFamily="34" charset="0"/>
                <a:ea typeface="Helvetica Neue Thin" panose="020B0403020202020204" pitchFamily="34" charset="0"/>
              </a:rPr>
              <a:t>Crassostrea </a:t>
            </a:r>
            <a:r>
              <a:rPr lang="en-US" sz="2400" i="1" dirty="0" err="1">
                <a:solidFill>
                  <a:schemeClr val="bg1"/>
                </a:solidFill>
                <a:latin typeface="Helvetica Neue Thin" panose="020B0403020202020204" pitchFamily="34" charset="0"/>
                <a:ea typeface="Helvetica Neue Thin" panose="020B0403020202020204" pitchFamily="34" charset="0"/>
              </a:rPr>
              <a:t>gigas</a:t>
            </a:r>
            <a:r>
              <a:rPr lang="en-US" sz="2400" dirty="0">
                <a:solidFill>
                  <a:schemeClr val="bg1"/>
                </a:solidFill>
                <a:latin typeface="Helvetica Neue Thin" panose="020B0403020202020204" pitchFamily="34" charset="0"/>
                <a:ea typeface="Helvetica Neue Thin" panose="020B0403020202020204" pitchFamily="34" charset="0"/>
              </a:rPr>
              <a:t>) </a:t>
            </a:r>
            <a:r>
              <a:rPr lang="en-US" sz="2400" dirty="0" err="1">
                <a:solidFill>
                  <a:schemeClr val="bg1"/>
                </a:solidFill>
                <a:latin typeface="Helvetica Neue Thin" panose="020B0403020202020204" pitchFamily="34" charset="0"/>
                <a:ea typeface="Helvetica Neue Thin" panose="020B0403020202020204" pitchFamily="34" charset="0"/>
              </a:rPr>
              <a:t>outplanted</a:t>
            </a:r>
            <a:r>
              <a:rPr lang="en-US" sz="2400" dirty="0">
                <a:solidFill>
                  <a:schemeClr val="bg1"/>
                </a:solidFill>
                <a:latin typeface="Helvetica Neue Thin" panose="020B0403020202020204" pitchFamily="34" charset="0"/>
                <a:ea typeface="Helvetica Neue Thin" panose="020B0403020202020204" pitchFamily="34" charset="0"/>
              </a:rPr>
              <a:t> June 2016 </a:t>
            </a:r>
          </a:p>
          <a:p>
            <a:pPr>
              <a:buClr>
                <a:schemeClr val="bg1"/>
              </a:buClr>
            </a:pPr>
            <a:r>
              <a:rPr lang="en-US" sz="2400" dirty="0">
                <a:solidFill>
                  <a:schemeClr val="bg1"/>
                </a:solidFill>
                <a:latin typeface="Helvetica Neue Thin" panose="020B0403020202020204" pitchFamily="34" charset="0"/>
                <a:ea typeface="Helvetica Neue Thin" panose="020B0403020202020204" pitchFamily="34" charset="0"/>
              </a:rPr>
              <a:t>5 sites and 2 habitats</a:t>
            </a:r>
          </a:p>
          <a:p>
            <a:pPr>
              <a:buClr>
                <a:schemeClr val="bg1"/>
              </a:buClr>
            </a:pPr>
            <a:r>
              <a:rPr lang="en-US" sz="2400" dirty="0">
                <a:solidFill>
                  <a:schemeClr val="bg1"/>
                </a:solidFill>
                <a:latin typeface="Helvetica Neue Thin" panose="020B0403020202020204" pitchFamily="34" charset="0"/>
                <a:ea typeface="Helvetica Neue Thin" panose="020B0403020202020204" pitchFamily="34" charset="0"/>
              </a:rPr>
              <a:t>Continuous pH, DO, salinity, temperature monitoring</a:t>
            </a:r>
          </a:p>
          <a:p>
            <a:pPr>
              <a:buClr>
                <a:schemeClr val="bg1"/>
              </a:buClr>
            </a:pPr>
            <a:r>
              <a:rPr lang="en-US" sz="2400" dirty="0">
                <a:solidFill>
                  <a:schemeClr val="bg1"/>
                </a:solidFill>
                <a:latin typeface="Helvetica Neue Thin" panose="020B0403020202020204" pitchFamily="34" charset="0"/>
                <a:ea typeface="Helvetica Neue Thin" panose="020B0403020202020204" pitchFamily="34" charset="0"/>
              </a:rPr>
              <a:t>Collect ctenidia after one month</a:t>
            </a:r>
          </a:p>
        </p:txBody>
      </p:sp>
    </p:spTree>
    <p:extLst>
      <p:ext uri="{BB962C8B-B14F-4D97-AF65-F5344CB8AC3E}">
        <p14:creationId xmlns:p14="http://schemas.microsoft.com/office/powerpoint/2010/main" val="389276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1C23A3-CBA0-5942-B0CB-B449367D427A}"/>
              </a:ext>
            </a:extLst>
          </p:cNvPr>
          <p:cNvSpPr/>
          <p:nvPr/>
        </p:nvSpPr>
        <p:spPr>
          <a:xfrm>
            <a:off x="-338667" y="-341993"/>
            <a:ext cx="12982037" cy="1332594"/>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895EFF"/>
                </a:solidFill>
              </a:ln>
              <a:solidFill>
                <a:srgbClr val="895EFF"/>
              </a:solidFill>
            </a:endParaRPr>
          </a:p>
        </p:txBody>
      </p:sp>
      <p:sp>
        <p:nvSpPr>
          <p:cNvPr id="35841" name="Title 1">
            <a:extLst>
              <a:ext uri="{FF2B5EF4-FFF2-40B4-BE49-F238E27FC236}">
                <a16:creationId xmlns:a16="http://schemas.microsoft.com/office/drawing/2014/main" id="{B3BD6F49-6E7E-3A45-8EA7-3116BA6008C9}"/>
              </a:ext>
            </a:extLst>
          </p:cNvPr>
          <p:cNvSpPr>
            <a:spLocks noGrp="1"/>
          </p:cNvSpPr>
          <p:nvPr>
            <p:ph type="title"/>
          </p:nvPr>
        </p:nvSpPr>
        <p:spPr>
          <a:xfrm>
            <a:off x="237061" y="105501"/>
            <a:ext cx="12191999" cy="914400"/>
          </a:xfrm>
        </p:spPr>
        <p:txBody>
          <a:bodyPr>
            <a:normAutofit/>
          </a:bodyPr>
          <a:lstStyle/>
          <a:p>
            <a:pPr eaLnBrk="1" hangingPunct="1"/>
            <a:r>
              <a:rPr lang="en-US" altLang="en-US" sz="4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Shotgun Proteomics: Discovery</a:t>
            </a:r>
          </a:p>
        </p:txBody>
      </p:sp>
      <p:pic>
        <p:nvPicPr>
          <p:cNvPr id="35842" name="Picture 2">
            <a:extLst>
              <a:ext uri="{FF2B5EF4-FFF2-40B4-BE49-F238E27FC236}">
                <a16:creationId xmlns:a16="http://schemas.microsoft.com/office/drawing/2014/main" id="{0F2B0D65-955E-2D43-A386-A2916D2496DC}"/>
              </a:ext>
            </a:extLst>
          </p:cNvPr>
          <p:cNvPicPr>
            <a:picLocks noChangeAspect="1"/>
          </p:cNvPicPr>
          <p:nvPr/>
        </p:nvPicPr>
        <p:blipFill>
          <a:blip r:embed="rId3"/>
          <a:srcRect/>
          <a:stretch/>
        </p:blipFill>
        <p:spPr bwMode="auto">
          <a:xfrm>
            <a:off x="0" y="2339506"/>
            <a:ext cx="12192000" cy="36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00475A98-CD14-3340-B380-AA86F38BE9F8}"/>
              </a:ext>
            </a:extLst>
          </p:cNvPr>
          <p:cNvSpPr txBox="1">
            <a:spLocks/>
          </p:cNvSpPr>
          <p:nvPr/>
        </p:nvSpPr>
        <p:spPr>
          <a:xfrm>
            <a:off x="225685" y="105501"/>
            <a:ext cx="12191999"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Selected Reaction Monitoring: Targeted</a:t>
            </a:r>
          </a:p>
        </p:txBody>
      </p:sp>
    </p:spTree>
    <p:extLst>
      <p:ext uri="{BB962C8B-B14F-4D97-AF65-F5344CB8AC3E}">
        <p14:creationId xmlns:p14="http://schemas.microsoft.com/office/powerpoint/2010/main" val="128519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5841"/>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1000" fill="hold"/>
                                        <p:tgtEl>
                                          <p:spTgt spid="35842"/>
                                        </p:tgtEl>
                                      </p:cBhvr>
                                      <p:by x="175000" y="17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1"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357686-5809-014F-A42E-1F3E91B17C58}"/>
              </a:ext>
            </a:extLst>
          </p:cNvPr>
          <p:cNvPicPr>
            <a:picLocks noChangeAspect="1"/>
          </p:cNvPicPr>
          <p:nvPr/>
        </p:nvPicPr>
        <p:blipFill>
          <a:blip r:embed="rId3"/>
          <a:stretch>
            <a:fillRect/>
          </a:stretch>
        </p:blipFill>
        <p:spPr>
          <a:xfrm>
            <a:off x="1147567" y="0"/>
            <a:ext cx="8875059" cy="6858000"/>
          </a:xfrm>
          <a:prstGeom prst="rect">
            <a:avLst/>
          </a:prstGeom>
        </p:spPr>
      </p:pic>
      <p:sp>
        <p:nvSpPr>
          <p:cNvPr id="2" name="Rectangle 1">
            <a:extLst>
              <a:ext uri="{FF2B5EF4-FFF2-40B4-BE49-F238E27FC236}">
                <a16:creationId xmlns:a16="http://schemas.microsoft.com/office/drawing/2014/main" id="{7872693B-93D5-134C-B93B-6C9CBC60B689}"/>
              </a:ext>
            </a:extLst>
          </p:cNvPr>
          <p:cNvSpPr/>
          <p:nvPr/>
        </p:nvSpPr>
        <p:spPr>
          <a:xfrm>
            <a:off x="6738286" y="3429000"/>
            <a:ext cx="3826933" cy="34374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32BBF013-3B9D-7F42-A437-B792DC1ECE68}"/>
              </a:ext>
            </a:extLst>
          </p:cNvPr>
          <p:cNvSpPr/>
          <p:nvPr/>
        </p:nvSpPr>
        <p:spPr>
          <a:xfrm>
            <a:off x="1283033" y="539401"/>
            <a:ext cx="917120" cy="34374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14A9A124-0C9F-2D4A-8D73-6F78DD738B63}"/>
              </a:ext>
            </a:extLst>
          </p:cNvPr>
          <p:cNvSpPr/>
          <p:nvPr/>
        </p:nvSpPr>
        <p:spPr>
          <a:xfrm>
            <a:off x="1283032" y="965982"/>
            <a:ext cx="5455253" cy="609521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A386B37E-3034-D549-8997-011E0CC589C8}"/>
              </a:ext>
            </a:extLst>
          </p:cNvPr>
          <p:cNvSpPr/>
          <p:nvPr/>
        </p:nvSpPr>
        <p:spPr>
          <a:xfrm>
            <a:off x="6552020" y="127000"/>
            <a:ext cx="4013199" cy="34374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07371C9A-6504-1E4A-9933-ED225D1DC04C}"/>
              </a:ext>
            </a:extLst>
          </p:cNvPr>
          <p:cNvSpPr/>
          <p:nvPr/>
        </p:nvSpPr>
        <p:spPr>
          <a:xfrm>
            <a:off x="1147567" y="-8466"/>
            <a:ext cx="9417652" cy="7069666"/>
          </a:xfrm>
          <a:prstGeom prst="rect">
            <a:avLst/>
          </a:prstGeom>
          <a:solidFill>
            <a:srgbClr val="FFFFFF">
              <a:alpha val="8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7" name="Group 16">
            <a:extLst>
              <a:ext uri="{FF2B5EF4-FFF2-40B4-BE49-F238E27FC236}">
                <a16:creationId xmlns:a16="http://schemas.microsoft.com/office/drawing/2014/main" id="{3325C9A0-6E49-5545-A924-38FB8CB3EFCA}"/>
              </a:ext>
            </a:extLst>
          </p:cNvPr>
          <p:cNvGrpSpPr/>
          <p:nvPr/>
        </p:nvGrpSpPr>
        <p:grpSpPr>
          <a:xfrm>
            <a:off x="-395019" y="1926128"/>
            <a:ext cx="12982037" cy="687337"/>
            <a:chOff x="-395019" y="1926128"/>
            <a:chExt cx="12982037" cy="687337"/>
          </a:xfrm>
        </p:grpSpPr>
        <p:sp>
          <p:nvSpPr>
            <p:cNvPr id="9" name="Rectangle 8">
              <a:extLst>
                <a:ext uri="{FF2B5EF4-FFF2-40B4-BE49-F238E27FC236}">
                  <a16:creationId xmlns:a16="http://schemas.microsoft.com/office/drawing/2014/main" id="{65F4C0DB-9934-284D-A690-1978AFCD9B48}"/>
                </a:ext>
              </a:extLst>
            </p:cNvPr>
            <p:cNvSpPr/>
            <p:nvPr/>
          </p:nvSpPr>
          <p:spPr>
            <a:xfrm>
              <a:off x="-395019" y="1941018"/>
              <a:ext cx="12982037" cy="672447"/>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895EFF"/>
                  </a:solidFill>
                </a:ln>
                <a:solidFill>
                  <a:srgbClr val="895EFF"/>
                </a:solidFill>
              </a:endParaRPr>
            </a:p>
          </p:txBody>
        </p:sp>
        <p:sp>
          <p:nvSpPr>
            <p:cNvPr id="10" name="Title 1">
              <a:extLst>
                <a:ext uri="{FF2B5EF4-FFF2-40B4-BE49-F238E27FC236}">
                  <a16:creationId xmlns:a16="http://schemas.microsoft.com/office/drawing/2014/main" id="{339CD3FD-FF96-DA41-8BB8-E4AC1FE8CA07}"/>
                </a:ext>
              </a:extLst>
            </p:cNvPr>
            <p:cNvSpPr txBox="1">
              <a:spLocks/>
            </p:cNvSpPr>
            <p:nvPr/>
          </p:nvSpPr>
          <p:spPr>
            <a:xfrm>
              <a:off x="-80130" y="1926128"/>
              <a:ext cx="12191999" cy="6572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Peptide abundances different in Willapa Bay</a:t>
              </a:r>
            </a:p>
          </p:txBody>
        </p:sp>
      </p:grpSp>
      <p:grpSp>
        <p:nvGrpSpPr>
          <p:cNvPr id="16" name="Group 15">
            <a:extLst>
              <a:ext uri="{FF2B5EF4-FFF2-40B4-BE49-F238E27FC236}">
                <a16:creationId xmlns:a16="http://schemas.microsoft.com/office/drawing/2014/main" id="{C99A6286-161F-BA4D-9DD4-7019251FB392}"/>
              </a:ext>
            </a:extLst>
          </p:cNvPr>
          <p:cNvGrpSpPr/>
          <p:nvPr/>
        </p:nvGrpSpPr>
        <p:grpSpPr>
          <a:xfrm>
            <a:off x="-395019" y="3001035"/>
            <a:ext cx="12982037" cy="678780"/>
            <a:chOff x="-395019" y="2750220"/>
            <a:chExt cx="12982037" cy="678780"/>
          </a:xfrm>
        </p:grpSpPr>
        <p:sp>
          <p:nvSpPr>
            <p:cNvPr id="12" name="Rectangle 11">
              <a:extLst>
                <a:ext uri="{FF2B5EF4-FFF2-40B4-BE49-F238E27FC236}">
                  <a16:creationId xmlns:a16="http://schemas.microsoft.com/office/drawing/2014/main" id="{17A38AB8-5CCB-644E-90B7-BBD43A54B138}"/>
                </a:ext>
              </a:extLst>
            </p:cNvPr>
            <p:cNvSpPr/>
            <p:nvPr/>
          </p:nvSpPr>
          <p:spPr>
            <a:xfrm>
              <a:off x="-395019" y="2756553"/>
              <a:ext cx="12982037" cy="672447"/>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895EFF"/>
                  </a:solidFill>
                </a:ln>
                <a:solidFill>
                  <a:srgbClr val="895EFF"/>
                </a:solidFill>
              </a:endParaRPr>
            </a:p>
          </p:txBody>
        </p:sp>
        <p:sp>
          <p:nvSpPr>
            <p:cNvPr id="13" name="Title 1">
              <a:extLst>
                <a:ext uri="{FF2B5EF4-FFF2-40B4-BE49-F238E27FC236}">
                  <a16:creationId xmlns:a16="http://schemas.microsoft.com/office/drawing/2014/main" id="{26A03CC1-D79F-384F-8D54-0BEC9B602C67}"/>
                </a:ext>
              </a:extLst>
            </p:cNvPr>
            <p:cNvSpPr txBox="1">
              <a:spLocks/>
            </p:cNvSpPr>
            <p:nvPr/>
          </p:nvSpPr>
          <p:spPr>
            <a:xfrm>
              <a:off x="-80130" y="2750220"/>
              <a:ext cx="12191999" cy="6572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Six proteins with increased abundance</a:t>
              </a:r>
            </a:p>
          </p:txBody>
        </p:sp>
      </p:grpSp>
      <p:grpSp>
        <p:nvGrpSpPr>
          <p:cNvPr id="4" name="Group 3">
            <a:extLst>
              <a:ext uri="{FF2B5EF4-FFF2-40B4-BE49-F238E27FC236}">
                <a16:creationId xmlns:a16="http://schemas.microsoft.com/office/drawing/2014/main" id="{4F28CFA7-7A78-0848-81B6-B9F373015A71}"/>
              </a:ext>
            </a:extLst>
          </p:cNvPr>
          <p:cNvGrpSpPr/>
          <p:nvPr/>
        </p:nvGrpSpPr>
        <p:grpSpPr>
          <a:xfrm>
            <a:off x="-395019" y="4067384"/>
            <a:ext cx="12982037" cy="678780"/>
            <a:chOff x="-395019" y="4067384"/>
            <a:chExt cx="12982037" cy="678780"/>
          </a:xfrm>
        </p:grpSpPr>
        <p:sp>
          <p:nvSpPr>
            <p:cNvPr id="14" name="Rectangle 13">
              <a:extLst>
                <a:ext uri="{FF2B5EF4-FFF2-40B4-BE49-F238E27FC236}">
                  <a16:creationId xmlns:a16="http://schemas.microsoft.com/office/drawing/2014/main" id="{AA1F5F0B-19CB-1B4A-99A6-C6872FC37269}"/>
                </a:ext>
              </a:extLst>
            </p:cNvPr>
            <p:cNvSpPr/>
            <p:nvPr/>
          </p:nvSpPr>
          <p:spPr>
            <a:xfrm>
              <a:off x="-395019" y="4073717"/>
              <a:ext cx="12982037" cy="672447"/>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895EFF"/>
                  </a:solidFill>
                </a:ln>
                <a:solidFill>
                  <a:srgbClr val="895EFF"/>
                </a:solidFill>
              </a:endParaRPr>
            </a:p>
          </p:txBody>
        </p:sp>
        <p:sp>
          <p:nvSpPr>
            <p:cNvPr id="15" name="Title 1">
              <a:extLst>
                <a:ext uri="{FF2B5EF4-FFF2-40B4-BE49-F238E27FC236}">
                  <a16:creationId xmlns:a16="http://schemas.microsoft.com/office/drawing/2014/main" id="{FEE6FF38-0E4C-374D-B4EA-CE6DEF998A87}"/>
                </a:ext>
              </a:extLst>
            </p:cNvPr>
            <p:cNvSpPr txBox="1">
              <a:spLocks/>
            </p:cNvSpPr>
            <p:nvPr/>
          </p:nvSpPr>
          <p:spPr>
            <a:xfrm>
              <a:off x="-80130" y="4067384"/>
              <a:ext cx="12191999" cy="6572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Warmer, less variable temperatures influenced abundance</a:t>
              </a:r>
            </a:p>
          </p:txBody>
        </p:sp>
      </p:grpSp>
    </p:spTree>
    <p:extLst>
      <p:ext uri="{BB962C8B-B14F-4D97-AF65-F5344CB8AC3E}">
        <p14:creationId xmlns:p14="http://schemas.microsoft.com/office/powerpoint/2010/main" val="264016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4320" y="1407425"/>
            <a:ext cx="7790234" cy="3999605"/>
          </a:xfrm>
        </p:spPr>
        <p:txBody>
          <a:bodyPr>
            <a:normAutofit lnSpcReduction="10000"/>
          </a:bodyPr>
          <a:lstStyle/>
          <a:p>
            <a:r>
              <a:rPr lang="en-US" sz="2400" dirty="0">
                <a:solidFill>
                  <a:srgbClr val="70AD47"/>
                </a:solidFill>
                <a:latin typeface="Helvetica Neue" panose="02000503000000020004" pitchFamily="2" charset="0"/>
                <a:ea typeface="Helvetica Neue" panose="02000503000000020004" pitchFamily="2" charset="0"/>
                <a:cs typeface="Helvetica Neue" panose="02000503000000020004" pitchFamily="2" charset="0"/>
              </a:rPr>
              <a:t>Antioxidant enzymes</a:t>
            </a:r>
            <a:r>
              <a:rPr lang="en-US" sz="2400" dirty="0">
                <a:latin typeface="Helvetica Neue Light" panose="02000403000000020004" pitchFamily="2" charset="0"/>
                <a:ea typeface="Helvetica Neue Light" panose="02000403000000020004" pitchFamily="2" charset="0"/>
              </a:rPr>
              <a:t>: peroxiredoxin-5, catalase, NAD(P) transhydrogenase, carbonic anhydrase, glucose-6-phosphate-1-dehyrdogenase</a:t>
            </a:r>
          </a:p>
          <a:p>
            <a:pPr lvl="1"/>
            <a:r>
              <a:rPr lang="en-US" sz="2200" dirty="0">
                <a:latin typeface="Helvetica Neue Light" panose="02000403000000020004" pitchFamily="2" charset="0"/>
                <a:ea typeface="Helvetica Neue Light" panose="02000403000000020004" pitchFamily="2" charset="0"/>
              </a:rPr>
              <a:t>Direct response to reactive oxygen species (ROS)</a:t>
            </a:r>
          </a:p>
          <a:p>
            <a:pPr lvl="1"/>
            <a:r>
              <a:rPr lang="en-US" sz="2200" dirty="0">
                <a:latin typeface="Helvetica Neue Light" panose="02000403000000020004" pitchFamily="2" charset="0"/>
                <a:ea typeface="Helvetica Neue Light" panose="02000403000000020004" pitchFamily="2" charset="0"/>
              </a:rPr>
              <a:t>Acid-base regulation of hemolymph pH</a:t>
            </a:r>
          </a:p>
          <a:p>
            <a:pPr lvl="1"/>
            <a:r>
              <a:rPr lang="en-US" sz="2200" dirty="0">
                <a:latin typeface="Helvetica Neue Light" panose="02000403000000020004" pitchFamily="2" charset="0"/>
                <a:ea typeface="Helvetica Neue Light" panose="02000403000000020004" pitchFamily="2" charset="0"/>
              </a:rPr>
              <a:t>Maintenance of metabolic activity</a:t>
            </a:r>
          </a:p>
          <a:p>
            <a:pPr marL="457200" lvl="1" indent="0">
              <a:buNone/>
            </a:pPr>
            <a:endParaRPr lang="en-US" sz="2200" dirty="0">
              <a:latin typeface="Helvetica Neue Light" panose="02000403000000020004" pitchFamily="2" charset="0"/>
              <a:ea typeface="Helvetica Neue Light" panose="02000403000000020004" pitchFamily="2" charset="0"/>
            </a:endParaRPr>
          </a:p>
          <a:p>
            <a:r>
              <a:rPr lang="en-US" sz="2400" dirty="0">
                <a:solidFill>
                  <a:srgbClr val="70AD47"/>
                </a:solidFill>
                <a:latin typeface="Helvetica Neue" panose="02000503000000020004" pitchFamily="2" charset="0"/>
                <a:ea typeface="Helvetica Neue" panose="02000503000000020004" pitchFamily="2" charset="0"/>
                <a:cs typeface="Helvetica Neue" panose="02000503000000020004" pitchFamily="2" charset="0"/>
              </a:rPr>
              <a:t>Molecular chaperones</a:t>
            </a:r>
            <a:r>
              <a:rPr lang="en-US" sz="2400" dirty="0">
                <a:latin typeface="Helvetica Neue Light" panose="02000403000000020004" pitchFamily="2" charset="0"/>
                <a:ea typeface="Helvetica Neue Light" panose="02000403000000020004" pitchFamily="2" charset="0"/>
              </a:rPr>
              <a:t>: protein disulfide-isomerase 1 and protein disulfide-isomerase 2</a:t>
            </a:r>
          </a:p>
          <a:p>
            <a:pPr lvl="1"/>
            <a:r>
              <a:rPr lang="en-US" sz="2200" dirty="0">
                <a:latin typeface="Helvetica Neue Light" panose="02000403000000020004" pitchFamily="2" charset="0"/>
                <a:ea typeface="Helvetica Neue Light" panose="02000403000000020004" pitchFamily="2" charset="0"/>
              </a:rPr>
              <a:t>Generalist response to conditions at WB</a:t>
            </a:r>
          </a:p>
          <a:p>
            <a:pPr lvl="1"/>
            <a:r>
              <a:rPr lang="en-US" sz="2200" dirty="0">
                <a:latin typeface="Helvetica Neue Light" panose="02000403000000020004" pitchFamily="2" charset="0"/>
                <a:ea typeface="Helvetica Neue Light" panose="02000403000000020004" pitchFamily="2" charset="0"/>
              </a:rPr>
              <a:t>Reflects a need to refold misshapen proteins, characterized in immunological studies</a:t>
            </a:r>
          </a:p>
        </p:txBody>
      </p:sp>
      <p:sp>
        <p:nvSpPr>
          <p:cNvPr id="5" name="Rectangle 4">
            <a:extLst>
              <a:ext uri="{FF2B5EF4-FFF2-40B4-BE49-F238E27FC236}">
                <a16:creationId xmlns:a16="http://schemas.microsoft.com/office/drawing/2014/main" id="{7D28136C-0169-B743-BBBF-81F375F9E9BF}"/>
              </a:ext>
            </a:extLst>
          </p:cNvPr>
          <p:cNvSpPr/>
          <p:nvPr/>
        </p:nvSpPr>
        <p:spPr>
          <a:xfrm>
            <a:off x="-1683139" y="718457"/>
            <a:ext cx="5042678" cy="5377543"/>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895EFF"/>
                </a:solidFill>
              </a:ln>
              <a:solidFill>
                <a:srgbClr val="895EFF"/>
              </a:solidFill>
            </a:endParaRPr>
          </a:p>
        </p:txBody>
      </p:sp>
      <p:sp>
        <p:nvSpPr>
          <p:cNvPr id="2" name="Title 1"/>
          <p:cNvSpPr>
            <a:spLocks noGrp="1"/>
          </p:cNvSpPr>
          <p:nvPr>
            <p:ph type="title"/>
          </p:nvPr>
        </p:nvSpPr>
        <p:spPr>
          <a:xfrm>
            <a:off x="205902" y="1021404"/>
            <a:ext cx="2965315" cy="4854002"/>
          </a:xfrm>
        </p:spPr>
        <p:txBody>
          <a:bodyPr>
            <a:noAutofit/>
          </a:bodyPr>
          <a:lstStyle/>
          <a:p>
            <a:pPr>
              <a:buClr>
                <a:schemeClr val="bg1"/>
              </a:buClr>
            </a:pPr>
            <a:r>
              <a:rPr lang="en-US" sz="3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Proteomic response to natural pH gradients</a:t>
            </a:r>
            <a:r>
              <a:rPr lang="en-US" sz="36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 </a:t>
            </a:r>
            <a:br>
              <a:rPr lang="en-US" sz="36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br>
            <a:r>
              <a:rPr lang="en-US" sz="36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Significance</a:t>
            </a:r>
            <a:endParaRPr lang="en-US" sz="3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33496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0DD61EB5-310B-404E-B05E-DCB7DF1130DA}"/>
              </a:ext>
            </a:extLst>
          </p:cNvPr>
          <p:cNvSpPr/>
          <p:nvPr/>
        </p:nvSpPr>
        <p:spPr>
          <a:xfrm>
            <a:off x="2709368" y="833619"/>
            <a:ext cx="6773265" cy="5073368"/>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9C4DEDE9-33E9-E34F-B0A9-8B337E252ED4}"/>
              </a:ext>
            </a:extLst>
          </p:cNvPr>
          <p:cNvSpPr/>
          <p:nvPr/>
        </p:nvSpPr>
        <p:spPr>
          <a:xfrm>
            <a:off x="9139696" y="2138090"/>
            <a:ext cx="1227920" cy="1809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8F44BF6-AB83-124B-B99E-59BE55F67EB0}"/>
              </a:ext>
            </a:extLst>
          </p:cNvPr>
          <p:cNvSpPr/>
          <p:nvPr/>
        </p:nvSpPr>
        <p:spPr>
          <a:xfrm>
            <a:off x="5389222" y="174170"/>
            <a:ext cx="1488896" cy="1300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animal, invertebrate, arthropod, indoor&#10;&#10;Description automatically generated">
            <a:extLst>
              <a:ext uri="{FF2B5EF4-FFF2-40B4-BE49-F238E27FC236}">
                <a16:creationId xmlns:a16="http://schemas.microsoft.com/office/drawing/2014/main" id="{B120C372-9CBA-C54B-BFD3-F3FD00665BF3}"/>
              </a:ext>
            </a:extLst>
          </p:cNvPr>
          <p:cNvPicPr>
            <a:picLocks noChangeAspect="1"/>
          </p:cNvPicPr>
          <p:nvPr/>
        </p:nvPicPr>
        <p:blipFill>
          <a:blip r:embed="rId3"/>
          <a:stretch>
            <a:fillRect/>
          </a:stretch>
        </p:blipFill>
        <p:spPr>
          <a:xfrm>
            <a:off x="9357275" y="2768769"/>
            <a:ext cx="1010341" cy="1016655"/>
          </a:xfrm>
          <a:prstGeom prst="rect">
            <a:avLst/>
          </a:prstGeom>
        </p:spPr>
      </p:pic>
      <p:sp>
        <p:nvSpPr>
          <p:cNvPr id="19" name="Title 1">
            <a:extLst>
              <a:ext uri="{FF2B5EF4-FFF2-40B4-BE49-F238E27FC236}">
                <a16:creationId xmlns:a16="http://schemas.microsoft.com/office/drawing/2014/main" id="{897E28DE-9CB5-CB48-AC8E-51DE7A0B9577}"/>
              </a:ext>
            </a:extLst>
          </p:cNvPr>
          <p:cNvSpPr txBox="1">
            <a:spLocks/>
          </p:cNvSpPr>
          <p:nvPr/>
        </p:nvSpPr>
        <p:spPr>
          <a:xfrm>
            <a:off x="9527574" y="2293669"/>
            <a:ext cx="1525885" cy="4554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dirty="0">
                <a:latin typeface="Helvetica Neue Thin" panose="020B0403020202020204" pitchFamily="34" charset="0"/>
                <a:ea typeface="Helvetica Neue Thin" panose="020B0403020202020204" pitchFamily="34" charset="0"/>
              </a:rPr>
              <a:t>Larvae</a:t>
            </a:r>
            <a:endParaRPr lang="en-US" sz="3000" dirty="0">
              <a:latin typeface="Helvetica Neue Thin" panose="020B0403020202020204" pitchFamily="34" charset="0"/>
              <a:ea typeface="Helvetica Neue Thin" panose="020B0403020202020204" pitchFamily="34" charset="0"/>
            </a:endParaRPr>
          </a:p>
        </p:txBody>
      </p:sp>
      <p:pic>
        <p:nvPicPr>
          <p:cNvPr id="5" name="Picture 4" descr="A picture containing invertebrate, mollusk, indoor&#10;&#10;Description automatically generated">
            <a:extLst>
              <a:ext uri="{FF2B5EF4-FFF2-40B4-BE49-F238E27FC236}">
                <a16:creationId xmlns:a16="http://schemas.microsoft.com/office/drawing/2014/main" id="{80F50F2D-5FDE-3243-A53D-0C96E6F0701E}"/>
              </a:ext>
            </a:extLst>
          </p:cNvPr>
          <p:cNvPicPr>
            <a:picLocks noChangeAspect="1"/>
          </p:cNvPicPr>
          <p:nvPr/>
        </p:nvPicPr>
        <p:blipFill>
          <a:blip r:embed="rId4"/>
          <a:stretch>
            <a:fillRect/>
          </a:stretch>
        </p:blipFill>
        <p:spPr>
          <a:xfrm rot="11939487">
            <a:off x="8957667" y="2372250"/>
            <a:ext cx="698423" cy="565390"/>
          </a:xfrm>
          <a:prstGeom prst="rect">
            <a:avLst/>
          </a:prstGeom>
        </p:spPr>
      </p:pic>
      <p:grpSp>
        <p:nvGrpSpPr>
          <p:cNvPr id="27" name="Group 26">
            <a:extLst>
              <a:ext uri="{FF2B5EF4-FFF2-40B4-BE49-F238E27FC236}">
                <a16:creationId xmlns:a16="http://schemas.microsoft.com/office/drawing/2014/main" id="{EB6FB467-0F9F-FA41-A59C-1DB1AE0AAE4E}"/>
              </a:ext>
            </a:extLst>
          </p:cNvPr>
          <p:cNvGrpSpPr/>
          <p:nvPr/>
        </p:nvGrpSpPr>
        <p:grpSpPr>
          <a:xfrm>
            <a:off x="4615543" y="162286"/>
            <a:ext cx="2773228" cy="927883"/>
            <a:chOff x="2873061" y="436385"/>
            <a:chExt cx="2773228" cy="927883"/>
          </a:xfrm>
        </p:grpSpPr>
        <p:pic>
          <p:nvPicPr>
            <p:cNvPr id="3" name="Picture 2" descr="A picture containing object, Petri dish&#10;&#10;Description automatically generated">
              <a:extLst>
                <a:ext uri="{FF2B5EF4-FFF2-40B4-BE49-F238E27FC236}">
                  <a16:creationId xmlns:a16="http://schemas.microsoft.com/office/drawing/2014/main" id="{D7F65122-DEC7-E945-9AFD-DC0814A51D36}"/>
                </a:ext>
              </a:extLst>
            </p:cNvPr>
            <p:cNvPicPr>
              <a:picLocks noChangeAspect="1"/>
            </p:cNvPicPr>
            <p:nvPr/>
          </p:nvPicPr>
          <p:blipFill>
            <a:blip r:embed="rId5"/>
            <a:stretch>
              <a:fillRect/>
            </a:stretch>
          </p:blipFill>
          <p:spPr>
            <a:xfrm>
              <a:off x="4145514" y="920581"/>
              <a:ext cx="443687" cy="443687"/>
            </a:xfrm>
            <a:prstGeom prst="rect">
              <a:avLst/>
            </a:prstGeom>
          </p:spPr>
        </p:pic>
        <p:sp>
          <p:nvSpPr>
            <p:cNvPr id="17" name="Title 1">
              <a:extLst>
                <a:ext uri="{FF2B5EF4-FFF2-40B4-BE49-F238E27FC236}">
                  <a16:creationId xmlns:a16="http://schemas.microsoft.com/office/drawing/2014/main" id="{E39ED180-73B4-5942-93BE-6D3F828933D2}"/>
                </a:ext>
              </a:extLst>
            </p:cNvPr>
            <p:cNvSpPr txBox="1">
              <a:spLocks/>
            </p:cNvSpPr>
            <p:nvPr/>
          </p:nvSpPr>
          <p:spPr>
            <a:xfrm>
              <a:off x="2873061" y="436385"/>
              <a:ext cx="2773228" cy="443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dirty="0">
                  <a:latin typeface="Helvetica Neue Thin" panose="020B0403020202020204" pitchFamily="34" charset="0"/>
                  <a:ea typeface="Helvetica Neue Thin" panose="020B0403020202020204" pitchFamily="34" charset="0"/>
                </a:rPr>
                <a:t>Fertilized egg</a:t>
              </a:r>
            </a:p>
          </p:txBody>
        </p:sp>
      </p:grpSp>
      <p:grpSp>
        <p:nvGrpSpPr>
          <p:cNvPr id="6" name="Group 5">
            <a:extLst>
              <a:ext uri="{FF2B5EF4-FFF2-40B4-BE49-F238E27FC236}">
                <a16:creationId xmlns:a16="http://schemas.microsoft.com/office/drawing/2014/main" id="{F45AE3C1-DCD8-F34D-80ED-9A713224C751}"/>
              </a:ext>
            </a:extLst>
          </p:cNvPr>
          <p:cNvGrpSpPr/>
          <p:nvPr/>
        </p:nvGrpSpPr>
        <p:grpSpPr>
          <a:xfrm>
            <a:off x="5288888" y="4805068"/>
            <a:ext cx="1502341" cy="1976193"/>
            <a:chOff x="5288888" y="4967118"/>
            <a:chExt cx="1502341" cy="1976193"/>
          </a:xfrm>
        </p:grpSpPr>
        <p:sp>
          <p:nvSpPr>
            <p:cNvPr id="31" name="Rectangle 30">
              <a:extLst>
                <a:ext uri="{FF2B5EF4-FFF2-40B4-BE49-F238E27FC236}">
                  <a16:creationId xmlns:a16="http://schemas.microsoft.com/office/drawing/2014/main" id="{AC7F8D08-C6A5-7747-A7D9-4B1986596C85}"/>
                </a:ext>
              </a:extLst>
            </p:cNvPr>
            <p:cNvSpPr/>
            <p:nvPr/>
          </p:nvSpPr>
          <p:spPr>
            <a:xfrm rot="1884068">
              <a:off x="5288888" y="5338598"/>
              <a:ext cx="1502341" cy="1604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picture containing animal, mollusk, invertebrate, hominid&#10;&#10;Description automatically generated">
              <a:extLst>
                <a:ext uri="{FF2B5EF4-FFF2-40B4-BE49-F238E27FC236}">
                  <a16:creationId xmlns:a16="http://schemas.microsoft.com/office/drawing/2014/main" id="{FCEA6C91-C405-EE45-9612-9A26CEEF4FFB}"/>
                </a:ext>
              </a:extLst>
            </p:cNvPr>
            <p:cNvPicPr>
              <a:picLocks noChangeAspect="1"/>
            </p:cNvPicPr>
            <p:nvPr/>
          </p:nvPicPr>
          <p:blipFill>
            <a:blip r:embed="rId6"/>
            <a:stretch>
              <a:fillRect/>
            </a:stretch>
          </p:blipFill>
          <p:spPr>
            <a:xfrm rot="3264569">
              <a:off x="5347786" y="5105207"/>
              <a:ext cx="1500576" cy="1224397"/>
            </a:xfrm>
            <a:prstGeom prst="rect">
              <a:avLst/>
            </a:prstGeom>
          </p:spPr>
        </p:pic>
        <p:sp>
          <p:nvSpPr>
            <p:cNvPr id="21" name="Title 1">
              <a:extLst>
                <a:ext uri="{FF2B5EF4-FFF2-40B4-BE49-F238E27FC236}">
                  <a16:creationId xmlns:a16="http://schemas.microsoft.com/office/drawing/2014/main" id="{B83034D6-5294-C347-A979-D1AF19D4CA45}"/>
                </a:ext>
              </a:extLst>
            </p:cNvPr>
            <p:cNvSpPr txBox="1">
              <a:spLocks/>
            </p:cNvSpPr>
            <p:nvPr/>
          </p:nvSpPr>
          <p:spPr>
            <a:xfrm>
              <a:off x="5558381" y="6292607"/>
              <a:ext cx="1108438" cy="443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dirty="0">
                  <a:latin typeface="Helvetica Neue Thin" panose="020B0403020202020204" pitchFamily="34" charset="0"/>
                  <a:ea typeface="Helvetica Neue Thin" panose="020B0403020202020204" pitchFamily="34" charset="0"/>
                </a:rPr>
                <a:t>Spat</a:t>
              </a:r>
            </a:p>
          </p:txBody>
        </p:sp>
      </p:grpSp>
      <p:sp>
        <p:nvSpPr>
          <p:cNvPr id="33" name="Rectangle 32">
            <a:extLst>
              <a:ext uri="{FF2B5EF4-FFF2-40B4-BE49-F238E27FC236}">
                <a16:creationId xmlns:a16="http://schemas.microsoft.com/office/drawing/2014/main" id="{3B6555D6-9622-6E4C-BBC8-5DDDAD950993}"/>
              </a:ext>
            </a:extLst>
          </p:cNvPr>
          <p:cNvSpPr/>
          <p:nvPr/>
        </p:nvSpPr>
        <p:spPr>
          <a:xfrm rot="5400000">
            <a:off x="1289691" y="2068747"/>
            <a:ext cx="2789480" cy="1720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835EF824-2594-2748-9624-125BDEF412B6}"/>
              </a:ext>
            </a:extLst>
          </p:cNvPr>
          <p:cNvGrpSpPr/>
          <p:nvPr/>
        </p:nvGrpSpPr>
        <p:grpSpPr>
          <a:xfrm>
            <a:off x="550710" y="1693404"/>
            <a:ext cx="3794725" cy="2739893"/>
            <a:chOff x="550710" y="1855454"/>
            <a:chExt cx="3794725" cy="2739893"/>
          </a:xfrm>
        </p:grpSpPr>
        <p:pic>
          <p:nvPicPr>
            <p:cNvPr id="15" name="Picture 14">
              <a:extLst>
                <a:ext uri="{FF2B5EF4-FFF2-40B4-BE49-F238E27FC236}">
                  <a16:creationId xmlns:a16="http://schemas.microsoft.com/office/drawing/2014/main" id="{98AA93A4-576E-134D-9F1D-024BD4C007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97399">
              <a:off x="550710" y="1855454"/>
              <a:ext cx="3794725" cy="2452808"/>
            </a:xfrm>
            <a:prstGeom prst="rect">
              <a:avLst/>
            </a:prstGeom>
          </p:spPr>
        </p:pic>
        <p:sp>
          <p:nvSpPr>
            <p:cNvPr id="16" name="Title 1">
              <a:extLst>
                <a:ext uri="{FF2B5EF4-FFF2-40B4-BE49-F238E27FC236}">
                  <a16:creationId xmlns:a16="http://schemas.microsoft.com/office/drawing/2014/main" id="{5800588F-72DF-724C-BD3D-D0523DC32490}"/>
                </a:ext>
              </a:extLst>
            </p:cNvPr>
            <p:cNvSpPr txBox="1">
              <a:spLocks/>
            </p:cNvSpPr>
            <p:nvPr/>
          </p:nvSpPr>
          <p:spPr>
            <a:xfrm>
              <a:off x="1225824" y="4157359"/>
              <a:ext cx="1795584" cy="4379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dirty="0">
                  <a:latin typeface="Helvetica Neue Thin" panose="020B0403020202020204" pitchFamily="34" charset="0"/>
                  <a:ea typeface="Helvetica Neue Thin" panose="020B0403020202020204" pitchFamily="34" charset="0"/>
                </a:rPr>
                <a:t>Adult</a:t>
              </a:r>
              <a:endParaRPr lang="en-US" sz="3000" dirty="0">
                <a:latin typeface="Helvetica Neue Thin" panose="020B0403020202020204" pitchFamily="34" charset="0"/>
                <a:ea typeface="Helvetica Neue Thin" panose="020B0403020202020204" pitchFamily="34" charset="0"/>
              </a:endParaRPr>
            </a:p>
          </p:txBody>
        </p:sp>
      </p:grpSp>
      <p:sp>
        <p:nvSpPr>
          <p:cNvPr id="35" name="Triangle 34">
            <a:extLst>
              <a:ext uri="{FF2B5EF4-FFF2-40B4-BE49-F238E27FC236}">
                <a16:creationId xmlns:a16="http://schemas.microsoft.com/office/drawing/2014/main" id="{A5D8FE7C-EB43-A74D-941A-6504A71FDF4C}"/>
              </a:ext>
            </a:extLst>
          </p:cNvPr>
          <p:cNvSpPr/>
          <p:nvPr/>
        </p:nvSpPr>
        <p:spPr>
          <a:xfrm rot="4907394">
            <a:off x="5381337" y="851316"/>
            <a:ext cx="62858" cy="65914"/>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767CA4F0-19D0-4A45-BE82-B3D8B6BC4BD9}"/>
              </a:ext>
            </a:extLst>
          </p:cNvPr>
          <p:cNvSpPr/>
          <p:nvPr/>
        </p:nvSpPr>
        <p:spPr>
          <a:xfrm rot="8576468">
            <a:off x="9108267" y="2224740"/>
            <a:ext cx="62858" cy="65914"/>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iangle 39">
            <a:extLst>
              <a:ext uri="{FF2B5EF4-FFF2-40B4-BE49-F238E27FC236}">
                <a16:creationId xmlns:a16="http://schemas.microsoft.com/office/drawing/2014/main" id="{9E9F87C3-3E86-6A47-97F7-62D1005032B4}"/>
              </a:ext>
            </a:extLst>
          </p:cNvPr>
          <p:cNvSpPr/>
          <p:nvPr/>
        </p:nvSpPr>
        <p:spPr>
          <a:xfrm rot="15169586">
            <a:off x="6965102" y="5781404"/>
            <a:ext cx="62858" cy="65914"/>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iangle 40">
            <a:extLst>
              <a:ext uri="{FF2B5EF4-FFF2-40B4-BE49-F238E27FC236}">
                <a16:creationId xmlns:a16="http://schemas.microsoft.com/office/drawing/2014/main" id="{87A77E86-69CB-C341-B73E-5F085B6BC101}"/>
              </a:ext>
            </a:extLst>
          </p:cNvPr>
          <p:cNvSpPr/>
          <p:nvPr/>
        </p:nvSpPr>
        <p:spPr>
          <a:xfrm rot="20110041">
            <a:off x="2919957" y="4276257"/>
            <a:ext cx="62858" cy="65914"/>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3510D2D0-1DBA-D44B-9502-C6686D3E9FA8}"/>
              </a:ext>
            </a:extLst>
          </p:cNvPr>
          <p:cNvCxnSpPr>
            <a:cxnSpLocks/>
          </p:cNvCxnSpPr>
          <p:nvPr/>
        </p:nvCxnSpPr>
        <p:spPr>
          <a:xfrm>
            <a:off x="4642255" y="3295708"/>
            <a:ext cx="3964253" cy="0"/>
          </a:xfrm>
          <a:prstGeom prst="straightConnector1">
            <a:avLst/>
          </a:prstGeom>
          <a:ln w="28575">
            <a:solidFill>
              <a:srgbClr val="7030A0"/>
            </a:solidFill>
            <a:tailEnd type="triangle"/>
          </a:ln>
        </p:spPr>
        <p:style>
          <a:lnRef idx="3">
            <a:schemeClr val="accent5"/>
          </a:lnRef>
          <a:fillRef idx="0">
            <a:schemeClr val="accent5"/>
          </a:fillRef>
          <a:effectRef idx="2">
            <a:schemeClr val="accent5"/>
          </a:effectRef>
          <a:fontRef idx="minor">
            <a:schemeClr val="tx1"/>
          </a:fontRef>
        </p:style>
      </p:cxnSp>
      <p:sp>
        <p:nvSpPr>
          <p:cNvPr id="63" name="Title 1">
            <a:extLst>
              <a:ext uri="{FF2B5EF4-FFF2-40B4-BE49-F238E27FC236}">
                <a16:creationId xmlns:a16="http://schemas.microsoft.com/office/drawing/2014/main" id="{77CCB621-F82A-8040-8EF1-F1095C115882}"/>
              </a:ext>
            </a:extLst>
          </p:cNvPr>
          <p:cNvSpPr txBox="1">
            <a:spLocks/>
          </p:cNvSpPr>
          <p:nvPr/>
        </p:nvSpPr>
        <p:spPr>
          <a:xfrm>
            <a:off x="6357869" y="2713274"/>
            <a:ext cx="511398" cy="443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5400"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a:t>
            </a:r>
          </a:p>
        </p:txBody>
      </p:sp>
    </p:spTree>
    <p:extLst>
      <p:ext uri="{BB962C8B-B14F-4D97-AF65-F5344CB8AC3E}">
        <p14:creationId xmlns:p14="http://schemas.microsoft.com/office/powerpoint/2010/main" val="25716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937255" y="3038170"/>
            <a:ext cx="3660256" cy="3634755"/>
            <a:chOff x="789775" y="2720648"/>
            <a:chExt cx="4143446" cy="4055513"/>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8562" t="52176" r="48759" b="11305"/>
            <a:stretch/>
          </p:blipFill>
          <p:spPr>
            <a:xfrm rot="7687279">
              <a:off x="3230680" y="5347952"/>
              <a:ext cx="1367182" cy="148923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8562" t="52531" r="49181" b="11305"/>
            <a:stretch/>
          </p:blipFill>
          <p:spPr>
            <a:xfrm rot="15372382">
              <a:off x="856263" y="3384444"/>
              <a:ext cx="1341745" cy="1474721"/>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8562" t="50240" r="48170" b="11305"/>
            <a:stretch/>
          </p:blipFill>
          <p:spPr>
            <a:xfrm rot="1975208">
              <a:off x="2316214" y="2720648"/>
              <a:ext cx="1402678" cy="1568162"/>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8563" t="51993" r="49205" b="12015"/>
            <a:stretch/>
          </p:blipFill>
          <p:spPr>
            <a:xfrm rot="1419722">
              <a:off x="2163079" y="4329056"/>
              <a:ext cx="1340252" cy="1467748"/>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8562" t="51918" r="48170" b="11305"/>
            <a:stretch/>
          </p:blipFill>
          <p:spPr>
            <a:xfrm>
              <a:off x="3530543" y="3718295"/>
              <a:ext cx="1402678" cy="1499755"/>
            </a:xfrm>
            <a:prstGeom prst="rect">
              <a:avLst/>
            </a:prstGeom>
          </p:spPr>
        </p:pic>
      </p:gr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8562" t="50240" r="48170" b="11305"/>
          <a:stretch/>
        </p:blipFill>
        <p:spPr>
          <a:xfrm>
            <a:off x="8759539" y="3756180"/>
            <a:ext cx="564478" cy="631074"/>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8562" t="50240" r="48170" b="11305"/>
          <a:stretch/>
        </p:blipFill>
        <p:spPr>
          <a:xfrm rot="5210542">
            <a:off x="8268761" y="4334408"/>
            <a:ext cx="564478" cy="631074"/>
          </a:xfrm>
          <a:prstGeom prst="rect">
            <a:avLst/>
          </a:prstGeom>
        </p:spPr>
      </p:pic>
      <p:cxnSp>
        <p:nvCxnSpPr>
          <p:cNvPr id="12" name="Straight Arrow Connector 11"/>
          <p:cNvCxnSpPr/>
          <p:nvPr/>
        </p:nvCxnSpPr>
        <p:spPr>
          <a:xfrm flipH="1">
            <a:off x="3744852" y="2516236"/>
            <a:ext cx="1316088" cy="1200205"/>
          </a:xfrm>
          <a:prstGeom prst="straightConnector1">
            <a:avLst/>
          </a:prstGeom>
          <a:ln w="889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023608" y="2520873"/>
            <a:ext cx="1196788" cy="1195568"/>
          </a:xfrm>
          <a:prstGeom prst="straightConnector1">
            <a:avLst/>
          </a:prstGeom>
          <a:ln w="889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035317" y="2332373"/>
            <a:ext cx="422787" cy="923330"/>
          </a:xfrm>
          <a:prstGeom prst="rect">
            <a:avLst/>
          </a:prstGeom>
          <a:noFill/>
        </p:spPr>
        <p:txBody>
          <a:bodyPr wrap="square" rtlCol="0">
            <a:spAutoFit/>
          </a:bodyPr>
          <a:lstStyle/>
          <a:p>
            <a:pPr algn="ctr"/>
            <a:r>
              <a:rPr lang="en-US" sz="5400" dirty="0">
                <a:solidFill>
                  <a:srgbClr val="7030A0"/>
                </a:solidFill>
                <a:latin typeface="Avenir Light" charset="0"/>
                <a:ea typeface="Avenir Light" charset="0"/>
                <a:cs typeface="Avenir Light" charset="0"/>
              </a:rPr>
              <a:t>+</a:t>
            </a:r>
          </a:p>
        </p:txBody>
      </p:sp>
      <p:sp>
        <p:nvSpPr>
          <p:cNvPr id="22" name="TextBox 21"/>
          <p:cNvSpPr txBox="1"/>
          <p:nvPr/>
        </p:nvSpPr>
        <p:spPr>
          <a:xfrm>
            <a:off x="7618072" y="2332373"/>
            <a:ext cx="422787" cy="923330"/>
          </a:xfrm>
          <a:prstGeom prst="rect">
            <a:avLst/>
          </a:prstGeom>
          <a:noFill/>
        </p:spPr>
        <p:txBody>
          <a:bodyPr wrap="square" rtlCol="0">
            <a:spAutoFit/>
          </a:bodyPr>
          <a:lstStyle/>
          <a:p>
            <a:pPr algn="ctr"/>
            <a:r>
              <a:rPr lang="en-US" sz="5400" dirty="0">
                <a:solidFill>
                  <a:srgbClr val="7030A0"/>
                </a:solidFill>
                <a:latin typeface="Avenir Light" charset="0"/>
                <a:ea typeface="Avenir Light" charset="0"/>
                <a:cs typeface="Avenir Light" charset="0"/>
              </a:rPr>
              <a:t>-</a:t>
            </a:r>
          </a:p>
        </p:txBody>
      </p:sp>
      <p:sp>
        <p:nvSpPr>
          <p:cNvPr id="23" name="TextBox 22"/>
          <p:cNvSpPr txBox="1"/>
          <p:nvPr/>
        </p:nvSpPr>
        <p:spPr>
          <a:xfrm>
            <a:off x="802113" y="764511"/>
            <a:ext cx="2798865" cy="1569660"/>
          </a:xfrm>
          <a:prstGeom prst="rect">
            <a:avLst/>
          </a:prstGeom>
          <a:noFill/>
        </p:spPr>
        <p:txBody>
          <a:bodyPr wrap="square" rtlCol="0">
            <a:spAutoFit/>
          </a:bodyPr>
          <a:lstStyle/>
          <a:p>
            <a:r>
              <a:rPr lang="en-US" sz="3200" dirty="0">
                <a:latin typeface="Helvetica Neue Thin" panose="020B0403020202020204" pitchFamily="34" charset="0"/>
                <a:ea typeface="Helvetica Neue Thin" panose="020B0403020202020204" pitchFamily="34" charset="0"/>
                <a:cs typeface="Helvetica Neue" panose="02000503000000020004" pitchFamily="2" charset="0"/>
              </a:rPr>
              <a:t>Higher survival</a:t>
            </a:r>
          </a:p>
          <a:p>
            <a:r>
              <a:rPr lang="en-US" sz="3200" dirty="0">
                <a:latin typeface="Helvetica Neue Thin" panose="020B0403020202020204" pitchFamily="34" charset="0"/>
                <a:ea typeface="Helvetica Neue Thin" panose="020B0403020202020204" pitchFamily="34" charset="0"/>
                <a:cs typeface="Helvetica Neue" panose="02000503000000020004" pitchFamily="2" charset="0"/>
              </a:rPr>
              <a:t>Bigger larvae</a:t>
            </a:r>
          </a:p>
          <a:p>
            <a:r>
              <a:rPr lang="en-US" sz="3200" dirty="0">
                <a:latin typeface="Helvetica Neue Thin" panose="020B0403020202020204" pitchFamily="34" charset="0"/>
                <a:ea typeface="Helvetica Neue Thin" panose="020B0403020202020204" pitchFamily="34" charset="0"/>
                <a:cs typeface="Helvetica Neue" panose="02000503000000020004" pitchFamily="2" charset="0"/>
              </a:rPr>
              <a:t>Fast-growing</a:t>
            </a:r>
          </a:p>
        </p:txBody>
      </p:sp>
      <p:sp>
        <p:nvSpPr>
          <p:cNvPr id="24" name="TextBox 23"/>
          <p:cNvSpPr txBox="1"/>
          <p:nvPr/>
        </p:nvSpPr>
        <p:spPr>
          <a:xfrm>
            <a:off x="8040859" y="764511"/>
            <a:ext cx="3393329" cy="1569660"/>
          </a:xfrm>
          <a:prstGeom prst="rect">
            <a:avLst/>
          </a:prstGeom>
          <a:noFill/>
        </p:spPr>
        <p:txBody>
          <a:bodyPr wrap="square" rtlCol="0">
            <a:spAutoFit/>
          </a:bodyPr>
          <a:lstStyle/>
          <a:p>
            <a:pPr algn="r"/>
            <a:r>
              <a:rPr lang="en-US" sz="3200" dirty="0">
                <a:latin typeface="Helvetica Neue Thin" panose="020B0403020202020204" pitchFamily="34" charset="0"/>
                <a:ea typeface="Helvetica Neue Thin" panose="020B0403020202020204" pitchFamily="34" charset="0"/>
                <a:cs typeface="Corbel" charset="0"/>
              </a:rPr>
              <a:t>Lower survival</a:t>
            </a:r>
          </a:p>
          <a:p>
            <a:pPr algn="r"/>
            <a:r>
              <a:rPr lang="en-US" sz="3200" dirty="0">
                <a:latin typeface="Helvetica Neue Thin" panose="020B0403020202020204" pitchFamily="34" charset="0"/>
                <a:ea typeface="Helvetica Neue Thin" panose="020B0403020202020204" pitchFamily="34" charset="0"/>
                <a:cs typeface="Corbel" charset="0"/>
              </a:rPr>
              <a:t>Smaller larvae</a:t>
            </a:r>
          </a:p>
          <a:p>
            <a:pPr algn="r"/>
            <a:r>
              <a:rPr lang="en-US" sz="3200" dirty="0">
                <a:latin typeface="Helvetica Neue Thin" panose="020B0403020202020204" pitchFamily="34" charset="0"/>
                <a:ea typeface="Helvetica Neue Thin" panose="020B0403020202020204" pitchFamily="34" charset="0"/>
                <a:cs typeface="Corbel" charset="0"/>
              </a:rPr>
              <a:t>Slow-growing</a:t>
            </a:r>
          </a:p>
        </p:txBody>
      </p:sp>
      <p:sp>
        <p:nvSpPr>
          <p:cNvPr id="17" name="Rectangle 16">
            <a:extLst>
              <a:ext uri="{FF2B5EF4-FFF2-40B4-BE49-F238E27FC236}">
                <a16:creationId xmlns:a16="http://schemas.microsoft.com/office/drawing/2014/main" id="{307BF18E-1D52-CB4F-B282-B2E0AAB64029}"/>
              </a:ext>
            </a:extLst>
          </p:cNvPr>
          <p:cNvSpPr/>
          <p:nvPr/>
        </p:nvSpPr>
        <p:spPr>
          <a:xfrm>
            <a:off x="8483" y="6489712"/>
            <a:ext cx="3160287" cy="307777"/>
          </a:xfrm>
          <a:prstGeom prst="rect">
            <a:avLst/>
          </a:prstGeom>
        </p:spPr>
        <p:txBody>
          <a:bodyPr wrap="square">
            <a:spAutoFit/>
          </a:bodyPr>
          <a:lstStyle/>
          <a:p>
            <a:r>
              <a:rPr lang="en-US" sz="1400" dirty="0">
                <a:solidFill>
                  <a:srgbClr val="7030A0"/>
                </a:solidFill>
                <a:latin typeface="Helvetica Neue Light" charset="0"/>
                <a:ea typeface="Helvetica Neue Light" charset="0"/>
                <a:cs typeface="Helvetica Neue Light" charset="0"/>
              </a:rPr>
              <a:t>Parker et al. 2012, 2015, 2017</a:t>
            </a:r>
          </a:p>
        </p:txBody>
      </p:sp>
      <p:sp>
        <p:nvSpPr>
          <p:cNvPr id="18" name="Rectangle 17">
            <a:extLst>
              <a:ext uri="{FF2B5EF4-FFF2-40B4-BE49-F238E27FC236}">
                <a16:creationId xmlns:a16="http://schemas.microsoft.com/office/drawing/2014/main" id="{6167DE51-0B4C-9C40-8E4F-7995ECED5EFE}"/>
              </a:ext>
            </a:extLst>
          </p:cNvPr>
          <p:cNvSpPr/>
          <p:nvPr/>
        </p:nvSpPr>
        <p:spPr>
          <a:xfrm>
            <a:off x="7618072" y="6489712"/>
            <a:ext cx="4565445" cy="307777"/>
          </a:xfrm>
          <a:prstGeom prst="rect">
            <a:avLst/>
          </a:prstGeom>
        </p:spPr>
        <p:txBody>
          <a:bodyPr wrap="square">
            <a:spAutoFit/>
          </a:bodyPr>
          <a:lstStyle/>
          <a:p>
            <a:pPr algn="r"/>
            <a:r>
              <a:rPr lang="en-US" sz="1400" dirty="0">
                <a:solidFill>
                  <a:srgbClr val="7030A0"/>
                </a:solidFill>
                <a:latin typeface="Helvetica Neue Light" charset="0"/>
                <a:ea typeface="Helvetica Neue Light" charset="0"/>
                <a:cs typeface="Helvetica Neue Light" charset="0"/>
              </a:rPr>
              <a:t>Griffith and </a:t>
            </a:r>
            <a:r>
              <a:rPr lang="en-US" sz="1400" dirty="0" err="1">
                <a:solidFill>
                  <a:srgbClr val="7030A0"/>
                </a:solidFill>
                <a:latin typeface="Helvetica Neue Light" charset="0"/>
                <a:ea typeface="Helvetica Neue Light" charset="0"/>
                <a:cs typeface="Helvetica Neue Light" charset="0"/>
              </a:rPr>
              <a:t>Gobler</a:t>
            </a:r>
            <a:r>
              <a:rPr lang="en-US" sz="1400" dirty="0">
                <a:solidFill>
                  <a:srgbClr val="7030A0"/>
                </a:solidFill>
                <a:latin typeface="Helvetica Neue Light" charset="0"/>
                <a:ea typeface="Helvetica Neue Light" charset="0"/>
                <a:cs typeface="Helvetica Neue Light" charset="0"/>
              </a:rPr>
              <a:t> 2017</a:t>
            </a:r>
          </a:p>
        </p:txBody>
      </p:sp>
      <p:pic>
        <p:nvPicPr>
          <p:cNvPr id="28" name="Picture 27">
            <a:extLst>
              <a:ext uri="{FF2B5EF4-FFF2-40B4-BE49-F238E27FC236}">
                <a16:creationId xmlns:a16="http://schemas.microsoft.com/office/drawing/2014/main" id="{8DD2C805-0CA7-6B46-ABD8-DC96B1C81C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866945">
            <a:off x="4429335" y="739192"/>
            <a:ext cx="3217504" cy="2079708"/>
          </a:xfrm>
          <a:prstGeom prst="rect">
            <a:avLst/>
          </a:prstGeom>
        </p:spPr>
      </p:pic>
    </p:spTree>
    <p:extLst>
      <p:ext uri="{BB962C8B-B14F-4D97-AF65-F5344CB8AC3E}">
        <p14:creationId xmlns:p14="http://schemas.microsoft.com/office/powerpoint/2010/main" val="311188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0"/>
            <a:ext cx="10632077" cy="6872288"/>
          </a:xfrm>
          <a:prstGeom prst="rect">
            <a:avLst/>
          </a:prstGeom>
        </p:spPr>
      </p:pic>
      <p:grpSp>
        <p:nvGrpSpPr>
          <p:cNvPr id="2" name="Group 1">
            <a:extLst>
              <a:ext uri="{FF2B5EF4-FFF2-40B4-BE49-F238E27FC236}">
                <a16:creationId xmlns:a16="http://schemas.microsoft.com/office/drawing/2014/main" id="{2CC5FC43-BD07-3E40-90AE-2E79A928EF09}"/>
              </a:ext>
            </a:extLst>
          </p:cNvPr>
          <p:cNvGrpSpPr/>
          <p:nvPr/>
        </p:nvGrpSpPr>
        <p:grpSpPr>
          <a:xfrm>
            <a:off x="1697506" y="1978091"/>
            <a:ext cx="10510158" cy="3377681"/>
            <a:chOff x="1697506" y="2267339"/>
            <a:chExt cx="10510158" cy="3377681"/>
          </a:xfrm>
        </p:grpSpPr>
        <p:sp>
          <p:nvSpPr>
            <p:cNvPr id="13" name="Rectangle 12">
              <a:extLst>
                <a:ext uri="{FF2B5EF4-FFF2-40B4-BE49-F238E27FC236}">
                  <a16:creationId xmlns:a16="http://schemas.microsoft.com/office/drawing/2014/main" id="{CD500714-A284-6949-811E-E47B666B7D5D}"/>
                </a:ext>
              </a:extLst>
            </p:cNvPr>
            <p:cNvSpPr/>
            <p:nvPr/>
          </p:nvSpPr>
          <p:spPr>
            <a:xfrm>
              <a:off x="1697506" y="2267339"/>
              <a:ext cx="10510158" cy="337768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895EFF"/>
                  </a:solidFill>
                </a:ln>
                <a:solidFill>
                  <a:schemeClr val="accent1"/>
                </a:solidFill>
              </a:endParaRPr>
            </a:p>
          </p:txBody>
        </p:sp>
        <p:sp>
          <p:nvSpPr>
            <p:cNvPr id="5" name="Title 1"/>
            <p:cNvSpPr txBox="1">
              <a:spLocks/>
            </p:cNvSpPr>
            <p:nvPr/>
          </p:nvSpPr>
          <p:spPr>
            <a:xfrm>
              <a:off x="1975093" y="3014323"/>
              <a:ext cx="10232571" cy="1698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Helvetica Neue Medium" charset="0"/>
                  <a:ea typeface="Helvetica Neue Medium" charset="0"/>
                  <a:cs typeface="Helvetica Neue Medium" charset="0"/>
                </a:rPr>
                <a:t>How does ocean acidification affect multiple generations of Pacific oysters?</a:t>
              </a:r>
            </a:p>
          </p:txBody>
        </p:sp>
      </p:grpSp>
      <p:sp>
        <p:nvSpPr>
          <p:cNvPr id="6" name="TextBox 5">
            <a:extLst>
              <a:ext uri="{FF2B5EF4-FFF2-40B4-BE49-F238E27FC236}">
                <a16:creationId xmlns:a16="http://schemas.microsoft.com/office/drawing/2014/main" id="{176B9AB9-272B-3842-AB6C-13D5E6F6B7FA}"/>
              </a:ext>
            </a:extLst>
          </p:cNvPr>
          <p:cNvSpPr txBox="1"/>
          <p:nvPr/>
        </p:nvSpPr>
        <p:spPr>
          <a:xfrm>
            <a:off x="2024779" y="5008044"/>
            <a:ext cx="3325758" cy="276999"/>
          </a:xfrm>
          <a:prstGeom prst="rect">
            <a:avLst/>
          </a:prstGeom>
          <a:noFill/>
        </p:spPr>
        <p:txBody>
          <a:bodyPr wrap="square" rtlCol="0">
            <a:spAutoFit/>
          </a:bodyPr>
          <a:lstStyle/>
          <a:p>
            <a:r>
              <a:rPr lang="en-US" sz="1200" dirty="0">
                <a:solidFill>
                  <a:schemeClr val="bg1"/>
                </a:solidFill>
                <a:latin typeface="Helvetica Neue Light" panose="02000403000000020004" pitchFamily="2" charset="0"/>
                <a:ea typeface="Helvetica Neue Light" panose="02000403000000020004" pitchFamily="2" charset="0"/>
              </a:rPr>
              <a:t>Venkataraman et al. 2019.</a:t>
            </a:r>
            <a:r>
              <a:rPr lang="en-US" sz="1200" i="1" dirty="0">
                <a:solidFill>
                  <a:schemeClr val="bg1"/>
                </a:solidFill>
                <a:latin typeface="Helvetica Neue Light" panose="02000403000000020004" pitchFamily="2" charset="0"/>
                <a:ea typeface="Helvetica Neue Light" panose="02000403000000020004" pitchFamily="2" charset="0"/>
              </a:rPr>
              <a:t> J Shellfish Res</a:t>
            </a:r>
          </a:p>
        </p:txBody>
      </p:sp>
    </p:spTree>
    <p:extLst>
      <p:ext uri="{BB962C8B-B14F-4D97-AF65-F5344CB8AC3E}">
        <p14:creationId xmlns:p14="http://schemas.microsoft.com/office/powerpoint/2010/main" val="338547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n island in the middle of a body of water&#10;&#10;Description automatically generated">
            <a:extLst>
              <a:ext uri="{FF2B5EF4-FFF2-40B4-BE49-F238E27FC236}">
                <a16:creationId xmlns:a16="http://schemas.microsoft.com/office/drawing/2014/main" id="{FE753D53-6537-5D47-8364-5FAE96DA7F95}"/>
              </a:ext>
            </a:extLst>
          </p:cNvPr>
          <p:cNvPicPr>
            <a:picLocks noChangeAspect="1"/>
          </p:cNvPicPr>
          <p:nvPr/>
        </p:nvPicPr>
        <p:blipFill rotWithShape="1">
          <a:blip r:embed="rId3"/>
          <a:srcRect t="15730"/>
          <a:stretch/>
        </p:blipFill>
        <p:spPr>
          <a:xfrm rot="-60000">
            <a:off x="-227100" y="-133190"/>
            <a:ext cx="12655704" cy="7118835"/>
          </a:xfrm>
          <a:prstGeom prst="rect">
            <a:avLst/>
          </a:prstGeom>
        </p:spPr>
      </p:pic>
    </p:spTree>
    <p:extLst>
      <p:ext uri="{BB962C8B-B14F-4D97-AF65-F5344CB8AC3E}">
        <p14:creationId xmlns:p14="http://schemas.microsoft.com/office/powerpoint/2010/main" val="1762363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812796"/>
            <a:ext cx="12191999" cy="369332"/>
          </a:xfrm>
          <a:prstGeom prst="rect">
            <a:avLst/>
          </a:prstGeom>
          <a:noFill/>
        </p:spPr>
        <p:txBody>
          <a:bodyPr wrap="square" rtlCol="0">
            <a:spAutoFit/>
          </a:bodyPr>
          <a:lstStyle/>
          <a:p>
            <a:pPr algn="ctr"/>
            <a:r>
              <a:rPr lang="en-US" dirty="0">
                <a:solidFill>
                  <a:srgbClr val="7030A0"/>
                </a:solidFill>
                <a:latin typeface="Helvetica Neue Light" panose="02000403000000020004" pitchFamily="2" charset="0"/>
                <a:ea typeface="Helvetica Neue Light" panose="02000403000000020004" pitchFamily="2" charset="0"/>
              </a:rPr>
              <a:t>Hypothesis</a:t>
            </a:r>
            <a:r>
              <a:rPr lang="en-US" dirty="0">
                <a:latin typeface="Helvetica Neue Light" panose="02000403000000020004" pitchFamily="2" charset="0"/>
                <a:ea typeface="Helvetica Neue Light" panose="02000403000000020004" pitchFamily="2" charset="0"/>
              </a:rPr>
              <a:t>: Low pH conditions experienced four months before spawning will affect larval performance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591125"/>
            <a:ext cx="12192000" cy="4325499"/>
          </a:xfrm>
          <a:prstGeom prst="rect">
            <a:avLst/>
          </a:prstGeom>
        </p:spPr>
      </p:pic>
      <p:sp>
        <p:nvSpPr>
          <p:cNvPr id="2" name="Rectangle 1">
            <a:extLst>
              <a:ext uri="{FF2B5EF4-FFF2-40B4-BE49-F238E27FC236}">
                <a16:creationId xmlns:a16="http://schemas.microsoft.com/office/drawing/2014/main" id="{7BA1AE31-C03F-6247-8A18-3CEFCDF2C6B7}"/>
              </a:ext>
            </a:extLst>
          </p:cNvPr>
          <p:cNvSpPr/>
          <p:nvPr/>
        </p:nvSpPr>
        <p:spPr>
          <a:xfrm>
            <a:off x="4255128" y="1892174"/>
            <a:ext cx="5694629" cy="145760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33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F0BC87F-C34E-0B46-A3BD-C5B6F29B9BCA}"/>
              </a:ext>
            </a:extLst>
          </p:cNvPr>
          <p:cNvSpPr/>
          <p:nvPr/>
        </p:nvSpPr>
        <p:spPr>
          <a:xfrm>
            <a:off x="7850121" y="757324"/>
            <a:ext cx="4435913" cy="5329327"/>
          </a:xfrm>
          <a:prstGeom prst="rect">
            <a:avLst/>
          </a:prstGeom>
          <a:solidFill>
            <a:srgbClr val="7030A0"/>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l="840" t="664" r="1117" b="521"/>
          <a:stretch/>
        </p:blipFill>
        <p:spPr>
          <a:xfrm>
            <a:off x="1349007" y="1"/>
            <a:ext cx="5117910" cy="6858000"/>
          </a:xfrm>
        </p:spPr>
      </p:pic>
      <p:sp>
        <p:nvSpPr>
          <p:cNvPr id="26" name="Content Placeholder 2"/>
          <p:cNvSpPr txBox="1">
            <a:spLocks/>
          </p:cNvSpPr>
          <p:nvPr/>
        </p:nvSpPr>
        <p:spPr>
          <a:xfrm>
            <a:off x="8161389" y="2607014"/>
            <a:ext cx="3654857" cy="3157903"/>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a:buClr>
                <a:schemeClr val="bg1"/>
              </a:buClr>
            </a:pPr>
            <a:r>
              <a:rPr lang="en-US" dirty="0">
                <a:solidFill>
                  <a:srgbClr val="FFFFFF"/>
                </a:solidFill>
                <a:latin typeface="Helvetica Neue Light" panose="02000403000000020004" pitchFamily="2" charset="0"/>
                <a:ea typeface="Helvetica Neue Light" panose="02000403000000020004" pitchFamily="2" charset="0"/>
              </a:rPr>
              <a:t>Maturation status not significantly different before or after pH exposure (p = 0.3442) or between pH treatments (p =  0.1408)</a:t>
            </a:r>
          </a:p>
          <a:p>
            <a:pPr>
              <a:buClr>
                <a:schemeClr val="bg1"/>
              </a:buClr>
            </a:pPr>
            <a:r>
              <a:rPr lang="en-US" dirty="0">
                <a:solidFill>
                  <a:schemeClr val="bg1"/>
                </a:solidFill>
                <a:latin typeface="Helvetica Neue Light" panose="02000403000000020004" pitchFamily="2" charset="0"/>
                <a:ea typeface="Helvetica Neue Light" panose="02000403000000020004" pitchFamily="2" charset="0"/>
              </a:rPr>
              <a:t>Sex ratio was similar between pH treatments (p = 0.1942)</a:t>
            </a:r>
          </a:p>
        </p:txBody>
      </p:sp>
      <p:sp>
        <p:nvSpPr>
          <p:cNvPr id="2" name="Title 1"/>
          <p:cNvSpPr>
            <a:spLocks noGrp="1"/>
          </p:cNvSpPr>
          <p:nvPr>
            <p:ph type="title"/>
          </p:nvPr>
        </p:nvSpPr>
        <p:spPr>
          <a:xfrm>
            <a:off x="8161390" y="1079770"/>
            <a:ext cx="3654857" cy="1527244"/>
          </a:xfrm>
        </p:spPr>
        <p:txBody>
          <a:bodyPr>
            <a:normAutofit/>
          </a:bodyPr>
          <a:lstStyle/>
          <a:p>
            <a:r>
              <a:rPr lang="en-US"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Pacific oyster carryover effects</a:t>
            </a:r>
          </a:p>
        </p:txBody>
      </p:sp>
      <p:sp>
        <p:nvSpPr>
          <p:cNvPr id="12" name="TextBox 11">
            <a:extLst>
              <a:ext uri="{FF2B5EF4-FFF2-40B4-BE49-F238E27FC236}">
                <a16:creationId xmlns:a16="http://schemas.microsoft.com/office/drawing/2014/main" id="{AA8F38C1-D0BF-C74B-A6F8-D168E08DACCD}"/>
              </a:ext>
            </a:extLst>
          </p:cNvPr>
          <p:cNvSpPr txBox="1"/>
          <p:nvPr/>
        </p:nvSpPr>
        <p:spPr>
          <a:xfrm>
            <a:off x="1361803" y="13914"/>
            <a:ext cx="5105114" cy="369332"/>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a:solidFill>
                  <a:schemeClr val="bg1"/>
                </a:solidFill>
                <a:latin typeface="Helvetica Neue Light" panose="02000403000000020004" pitchFamily="2" charset="0"/>
                <a:ea typeface="Helvetica Neue Light" panose="02000403000000020004" pitchFamily="2" charset="0"/>
              </a:rPr>
              <a:t>Stage 0</a:t>
            </a:r>
          </a:p>
        </p:txBody>
      </p:sp>
      <p:sp>
        <p:nvSpPr>
          <p:cNvPr id="15" name="TextBox 14">
            <a:extLst>
              <a:ext uri="{FF2B5EF4-FFF2-40B4-BE49-F238E27FC236}">
                <a16:creationId xmlns:a16="http://schemas.microsoft.com/office/drawing/2014/main" id="{BEF9B70B-43C7-BA46-9F9E-E8F952C3913E}"/>
              </a:ext>
            </a:extLst>
          </p:cNvPr>
          <p:cNvSpPr txBox="1"/>
          <p:nvPr/>
        </p:nvSpPr>
        <p:spPr>
          <a:xfrm>
            <a:off x="1349007" y="1714721"/>
            <a:ext cx="1709165" cy="369332"/>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a:solidFill>
                  <a:schemeClr val="bg1"/>
                </a:solidFill>
                <a:latin typeface="Helvetica Neue Light" panose="02000403000000020004" pitchFamily="2" charset="0"/>
                <a:ea typeface="Helvetica Neue Light" panose="02000403000000020004" pitchFamily="2" charset="0"/>
              </a:rPr>
              <a:t>Stage 1M</a:t>
            </a:r>
          </a:p>
        </p:txBody>
      </p:sp>
      <p:sp>
        <p:nvSpPr>
          <p:cNvPr id="16" name="TextBox 15">
            <a:extLst>
              <a:ext uri="{FF2B5EF4-FFF2-40B4-BE49-F238E27FC236}">
                <a16:creationId xmlns:a16="http://schemas.microsoft.com/office/drawing/2014/main" id="{945877C7-6A27-B148-8761-A631C8959243}"/>
              </a:ext>
            </a:extLst>
          </p:cNvPr>
          <p:cNvSpPr txBox="1"/>
          <p:nvPr/>
        </p:nvSpPr>
        <p:spPr>
          <a:xfrm>
            <a:off x="3058172" y="1714721"/>
            <a:ext cx="3408745" cy="369332"/>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a:solidFill>
                  <a:schemeClr val="bg1"/>
                </a:solidFill>
                <a:latin typeface="Helvetica Neue Light" panose="02000403000000020004" pitchFamily="2" charset="0"/>
                <a:ea typeface="Helvetica Neue Light" panose="02000403000000020004" pitchFamily="2" charset="0"/>
              </a:rPr>
              <a:t>Stage 1F</a:t>
            </a:r>
          </a:p>
        </p:txBody>
      </p:sp>
      <p:sp>
        <p:nvSpPr>
          <p:cNvPr id="17" name="TextBox 16">
            <a:extLst>
              <a:ext uri="{FF2B5EF4-FFF2-40B4-BE49-F238E27FC236}">
                <a16:creationId xmlns:a16="http://schemas.microsoft.com/office/drawing/2014/main" id="{A1FBCBCC-7CB4-D54C-94A1-F884FE38360A}"/>
              </a:ext>
            </a:extLst>
          </p:cNvPr>
          <p:cNvSpPr txBox="1"/>
          <p:nvPr/>
        </p:nvSpPr>
        <p:spPr>
          <a:xfrm>
            <a:off x="1349007" y="3411487"/>
            <a:ext cx="1723232" cy="369332"/>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a:solidFill>
                  <a:schemeClr val="bg1"/>
                </a:solidFill>
                <a:latin typeface="Helvetica Neue Light" panose="02000403000000020004" pitchFamily="2" charset="0"/>
                <a:ea typeface="Helvetica Neue Light" panose="02000403000000020004" pitchFamily="2" charset="0"/>
              </a:rPr>
              <a:t>Stage 1F</a:t>
            </a:r>
          </a:p>
        </p:txBody>
      </p:sp>
      <p:sp>
        <p:nvSpPr>
          <p:cNvPr id="18" name="TextBox 17">
            <a:extLst>
              <a:ext uri="{FF2B5EF4-FFF2-40B4-BE49-F238E27FC236}">
                <a16:creationId xmlns:a16="http://schemas.microsoft.com/office/drawing/2014/main" id="{CA967D61-F8B8-C647-BE63-A4B63B9ED27C}"/>
              </a:ext>
            </a:extLst>
          </p:cNvPr>
          <p:cNvSpPr txBox="1"/>
          <p:nvPr/>
        </p:nvSpPr>
        <p:spPr>
          <a:xfrm>
            <a:off x="3058172" y="3411487"/>
            <a:ext cx="3394347" cy="369332"/>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a:solidFill>
                  <a:schemeClr val="bg1"/>
                </a:solidFill>
                <a:latin typeface="Helvetica Neue Light" panose="02000403000000020004" pitchFamily="2" charset="0"/>
                <a:ea typeface="Helvetica Neue Light" panose="02000403000000020004" pitchFamily="2" charset="0"/>
              </a:rPr>
              <a:t>Stage 2F</a:t>
            </a:r>
          </a:p>
        </p:txBody>
      </p:sp>
      <p:sp>
        <p:nvSpPr>
          <p:cNvPr id="19" name="TextBox 18">
            <a:extLst>
              <a:ext uri="{FF2B5EF4-FFF2-40B4-BE49-F238E27FC236}">
                <a16:creationId xmlns:a16="http://schemas.microsoft.com/office/drawing/2014/main" id="{E5B7F6B5-ABE0-6D45-BF35-E44B07E5D0A3}"/>
              </a:ext>
            </a:extLst>
          </p:cNvPr>
          <p:cNvSpPr txBox="1"/>
          <p:nvPr/>
        </p:nvSpPr>
        <p:spPr>
          <a:xfrm>
            <a:off x="1361803" y="5112294"/>
            <a:ext cx="1696369" cy="369332"/>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a:solidFill>
                  <a:schemeClr val="bg1"/>
                </a:solidFill>
                <a:latin typeface="Helvetica Neue Light" panose="02000403000000020004" pitchFamily="2" charset="0"/>
                <a:ea typeface="Helvetica Neue Light" panose="02000403000000020004" pitchFamily="2" charset="0"/>
              </a:rPr>
              <a:t>Stage 2F</a:t>
            </a:r>
          </a:p>
        </p:txBody>
      </p:sp>
      <p:sp>
        <p:nvSpPr>
          <p:cNvPr id="20" name="TextBox 19">
            <a:extLst>
              <a:ext uri="{FF2B5EF4-FFF2-40B4-BE49-F238E27FC236}">
                <a16:creationId xmlns:a16="http://schemas.microsoft.com/office/drawing/2014/main" id="{F796C8A7-3D40-D94D-A8EA-3D503E7ED62B}"/>
              </a:ext>
            </a:extLst>
          </p:cNvPr>
          <p:cNvSpPr txBox="1"/>
          <p:nvPr/>
        </p:nvSpPr>
        <p:spPr>
          <a:xfrm>
            <a:off x="3058172" y="5119328"/>
            <a:ext cx="3408745" cy="369332"/>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a:solidFill>
                  <a:schemeClr val="bg1"/>
                </a:solidFill>
                <a:latin typeface="Helvetica Neue Light" panose="02000403000000020004" pitchFamily="2" charset="0"/>
                <a:ea typeface="Helvetica Neue Light" panose="02000403000000020004" pitchFamily="2" charset="0"/>
              </a:rPr>
              <a:t>Stage 4M</a:t>
            </a:r>
          </a:p>
        </p:txBody>
      </p:sp>
      <p:sp>
        <p:nvSpPr>
          <p:cNvPr id="24" name="Rectangle 23">
            <a:extLst>
              <a:ext uri="{FF2B5EF4-FFF2-40B4-BE49-F238E27FC236}">
                <a16:creationId xmlns:a16="http://schemas.microsoft.com/office/drawing/2014/main" id="{C30A4E26-B17F-BC4C-BF85-56FE1D1D361A}"/>
              </a:ext>
            </a:extLst>
          </p:cNvPr>
          <p:cNvSpPr/>
          <p:nvPr/>
        </p:nvSpPr>
        <p:spPr>
          <a:xfrm>
            <a:off x="1279059" y="1714721"/>
            <a:ext cx="5306101" cy="3397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5A0A117-D197-8B41-97E3-F193C0E7821F}"/>
              </a:ext>
            </a:extLst>
          </p:cNvPr>
          <p:cNvSpPr/>
          <p:nvPr/>
        </p:nvSpPr>
        <p:spPr>
          <a:xfrm>
            <a:off x="1279059" y="5105414"/>
            <a:ext cx="1779113" cy="1766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82536E7-32F1-374A-A557-D2534B290D0C}"/>
              </a:ext>
            </a:extLst>
          </p:cNvPr>
          <p:cNvSpPr/>
          <p:nvPr/>
        </p:nvSpPr>
        <p:spPr>
          <a:xfrm>
            <a:off x="3058171" y="5105414"/>
            <a:ext cx="3525378" cy="1752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E26AC83-1B94-A24E-8FE3-61327BCAE4EE}"/>
              </a:ext>
            </a:extLst>
          </p:cNvPr>
          <p:cNvSpPr/>
          <p:nvPr/>
        </p:nvSpPr>
        <p:spPr>
          <a:xfrm>
            <a:off x="1279060" y="-13912"/>
            <a:ext cx="5200654" cy="1728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805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204" y="765294"/>
            <a:ext cx="8777558" cy="5919109"/>
          </a:xfrm>
          <a:prstGeom prst="rect">
            <a:avLst/>
          </a:prstGeom>
        </p:spPr>
      </p:pic>
      <p:sp>
        <p:nvSpPr>
          <p:cNvPr id="4" name="Rectangle 3">
            <a:extLst>
              <a:ext uri="{FF2B5EF4-FFF2-40B4-BE49-F238E27FC236}">
                <a16:creationId xmlns:a16="http://schemas.microsoft.com/office/drawing/2014/main" id="{FA09CA82-FA5A-DB43-827A-9F24306EF084}"/>
              </a:ext>
            </a:extLst>
          </p:cNvPr>
          <p:cNvSpPr/>
          <p:nvPr/>
        </p:nvSpPr>
        <p:spPr>
          <a:xfrm>
            <a:off x="-338667" y="-341993"/>
            <a:ext cx="12982037" cy="133259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895EFF"/>
                </a:solidFill>
              </a:ln>
              <a:solidFill>
                <a:srgbClr val="895EFF"/>
              </a:solidFill>
            </a:endParaRPr>
          </a:p>
        </p:txBody>
      </p:sp>
      <p:sp>
        <p:nvSpPr>
          <p:cNvPr id="5" name="Title 1">
            <a:extLst>
              <a:ext uri="{FF2B5EF4-FFF2-40B4-BE49-F238E27FC236}">
                <a16:creationId xmlns:a16="http://schemas.microsoft.com/office/drawing/2014/main" id="{9734E342-0B48-BD45-9A09-B29AB49D5583}"/>
              </a:ext>
            </a:extLst>
          </p:cNvPr>
          <p:cNvSpPr txBox="1">
            <a:spLocks/>
          </p:cNvSpPr>
          <p:nvPr/>
        </p:nvSpPr>
        <p:spPr>
          <a:xfrm>
            <a:off x="225685" y="105501"/>
            <a:ext cx="12191999"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Maternal effect on larval survival</a:t>
            </a:r>
          </a:p>
        </p:txBody>
      </p:sp>
      <p:sp>
        <p:nvSpPr>
          <p:cNvPr id="6" name="Rectangle 5">
            <a:extLst>
              <a:ext uri="{FF2B5EF4-FFF2-40B4-BE49-F238E27FC236}">
                <a16:creationId xmlns:a16="http://schemas.microsoft.com/office/drawing/2014/main" id="{2C1F0540-CDF6-5E48-897A-AC444F0743FE}"/>
              </a:ext>
            </a:extLst>
          </p:cNvPr>
          <p:cNvSpPr/>
          <p:nvPr/>
        </p:nvSpPr>
        <p:spPr>
          <a:xfrm>
            <a:off x="2501803" y="1129399"/>
            <a:ext cx="7980959" cy="4856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093E8EB-39F0-C740-BF42-54180463E0AE}"/>
              </a:ext>
            </a:extLst>
          </p:cNvPr>
          <p:cNvSpPr/>
          <p:nvPr/>
        </p:nvSpPr>
        <p:spPr>
          <a:xfrm>
            <a:off x="2331204" y="6130302"/>
            <a:ext cx="7980959" cy="663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908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4320" y="1934211"/>
            <a:ext cx="7790234" cy="3028388"/>
          </a:xfrm>
        </p:spPr>
        <p:txBody>
          <a:bodyPr>
            <a:normAutofit/>
          </a:bodyPr>
          <a:lstStyle/>
          <a:p>
            <a:r>
              <a:rPr lang="en-US" sz="2400" dirty="0">
                <a:latin typeface="Helvetica Neue Light" panose="02000403000000020004" pitchFamily="2" charset="0"/>
                <a:ea typeface="Helvetica Neue Light" panose="02000403000000020004" pitchFamily="2" charset="0"/>
              </a:rPr>
              <a:t>First to document intergenerational influence of ocean acidification on Pacific oysters</a:t>
            </a:r>
          </a:p>
          <a:p>
            <a:r>
              <a:rPr lang="en-US" sz="2400" dirty="0">
                <a:latin typeface="Helvetica Neue Light" panose="02000403000000020004" pitchFamily="2" charset="0"/>
                <a:ea typeface="Helvetica Neue Light" panose="02000403000000020004" pitchFamily="2" charset="0"/>
              </a:rPr>
              <a:t>Significant carryover effects from adult low pH exposure four months prior to spawning broaden the current understanding of stressor timing and its effect on organismal physiology</a:t>
            </a:r>
          </a:p>
          <a:p>
            <a:r>
              <a:rPr lang="en-US" sz="2400" dirty="0">
                <a:latin typeface="Helvetica Neue Light" panose="02000403000000020004" pitchFamily="2" charset="0"/>
                <a:ea typeface="Helvetica Neue Light" panose="02000403000000020004" pitchFamily="2" charset="0"/>
              </a:rPr>
              <a:t>Potential role for </a:t>
            </a:r>
            <a:r>
              <a:rPr lang="en-US" sz="2400" b="1" dirty="0">
                <a:solidFill>
                  <a:srgbClr val="7030A0"/>
                </a:solidFill>
                <a:latin typeface="Helvetica Neue Light" panose="02000403000000020004" pitchFamily="2" charset="0"/>
                <a:ea typeface="Helvetica Neue Light" panose="02000403000000020004" pitchFamily="2" charset="0"/>
              </a:rPr>
              <a:t>environmental memory </a:t>
            </a:r>
            <a:r>
              <a:rPr lang="en-US" sz="2400" dirty="0">
                <a:latin typeface="Helvetica Neue Light" panose="02000403000000020004" pitchFamily="2" charset="0"/>
                <a:ea typeface="Helvetica Neue Light" panose="02000403000000020004" pitchFamily="2" charset="0"/>
              </a:rPr>
              <a:t>in response to ocean acidification</a:t>
            </a:r>
          </a:p>
        </p:txBody>
      </p:sp>
      <p:sp>
        <p:nvSpPr>
          <p:cNvPr id="5" name="Rectangle 4">
            <a:extLst>
              <a:ext uri="{FF2B5EF4-FFF2-40B4-BE49-F238E27FC236}">
                <a16:creationId xmlns:a16="http://schemas.microsoft.com/office/drawing/2014/main" id="{7D28136C-0169-B743-BBBF-81F375F9E9BF}"/>
              </a:ext>
            </a:extLst>
          </p:cNvPr>
          <p:cNvSpPr/>
          <p:nvPr/>
        </p:nvSpPr>
        <p:spPr>
          <a:xfrm>
            <a:off x="-1683139" y="718457"/>
            <a:ext cx="5042678" cy="537754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895EFF"/>
                </a:solidFill>
              </a:ln>
              <a:solidFill>
                <a:srgbClr val="895EFF"/>
              </a:solidFill>
            </a:endParaRPr>
          </a:p>
        </p:txBody>
      </p:sp>
      <p:sp>
        <p:nvSpPr>
          <p:cNvPr id="2" name="Title 1"/>
          <p:cNvSpPr>
            <a:spLocks noGrp="1"/>
          </p:cNvSpPr>
          <p:nvPr>
            <p:ph type="title"/>
          </p:nvPr>
        </p:nvSpPr>
        <p:spPr>
          <a:xfrm>
            <a:off x="205902" y="1021404"/>
            <a:ext cx="2965315" cy="4854002"/>
          </a:xfrm>
        </p:spPr>
        <p:txBody>
          <a:bodyPr>
            <a:noAutofit/>
          </a:bodyPr>
          <a:lstStyle/>
          <a:p>
            <a:pPr>
              <a:buClr>
                <a:schemeClr val="bg1"/>
              </a:buClr>
            </a:pPr>
            <a:r>
              <a:rPr lang="en-US" sz="3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Pacific oyster carryover effects</a:t>
            </a:r>
            <a:r>
              <a:rPr lang="en-US" sz="36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 </a:t>
            </a:r>
            <a:br>
              <a:rPr lang="en-US" sz="36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br>
            <a:r>
              <a:rPr lang="en-US" sz="36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Significance</a:t>
            </a:r>
            <a:endParaRPr lang="en-US" sz="3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6981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762472-3C98-8146-AB2F-E3DFC8118382}"/>
              </a:ext>
            </a:extLst>
          </p:cNvPr>
          <p:cNvPicPr>
            <a:picLocks noChangeAspect="1"/>
          </p:cNvPicPr>
          <p:nvPr/>
        </p:nvPicPr>
        <p:blipFill rotWithShape="1">
          <a:blip r:embed="rId3"/>
          <a:srcRect l="4" t="21420" r="-5" b="45515"/>
          <a:stretch/>
        </p:blipFill>
        <p:spPr>
          <a:xfrm>
            <a:off x="20" y="1858780"/>
            <a:ext cx="12191980" cy="4646951"/>
          </a:xfrm>
          <a:prstGeom prst="rect">
            <a:avLst/>
          </a:prstGeom>
        </p:spPr>
      </p:pic>
      <p:grpSp>
        <p:nvGrpSpPr>
          <p:cNvPr id="2" name="Group 1">
            <a:extLst>
              <a:ext uri="{FF2B5EF4-FFF2-40B4-BE49-F238E27FC236}">
                <a16:creationId xmlns:a16="http://schemas.microsoft.com/office/drawing/2014/main" id="{D5EFB3B5-8DFC-6540-B342-584396BAD579}"/>
              </a:ext>
            </a:extLst>
          </p:cNvPr>
          <p:cNvGrpSpPr/>
          <p:nvPr/>
        </p:nvGrpSpPr>
        <p:grpSpPr>
          <a:xfrm>
            <a:off x="2953064" y="569626"/>
            <a:ext cx="8694293" cy="764499"/>
            <a:chOff x="2953064" y="569626"/>
            <a:chExt cx="8694293" cy="764499"/>
          </a:xfrm>
        </p:grpSpPr>
        <p:sp>
          <p:nvSpPr>
            <p:cNvPr id="11" name="Title 1">
              <a:extLst>
                <a:ext uri="{FF2B5EF4-FFF2-40B4-BE49-F238E27FC236}">
                  <a16:creationId xmlns:a16="http://schemas.microsoft.com/office/drawing/2014/main" id="{2DE72B1A-186F-E04F-8EF9-0FFC6D30A70B}"/>
                </a:ext>
              </a:extLst>
            </p:cNvPr>
            <p:cNvSpPr txBox="1">
              <a:spLocks/>
            </p:cNvSpPr>
            <p:nvPr/>
          </p:nvSpPr>
          <p:spPr>
            <a:xfrm>
              <a:off x="6071749" y="569626"/>
              <a:ext cx="1311985" cy="4796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latin typeface="Helvetica Neue Thin" panose="020B0403020202020204" pitchFamily="34" charset="0"/>
                  <a:ea typeface="Helvetica Neue Thin" panose="020B0403020202020204" pitchFamily="34" charset="0"/>
                </a:rPr>
                <a:t>DNA</a:t>
              </a:r>
              <a:endParaRPr lang="en-US" sz="4800" dirty="0">
                <a:latin typeface="Helvetica Neue Thin" panose="020B0403020202020204" pitchFamily="34" charset="0"/>
                <a:ea typeface="Helvetica Neue Thin" panose="020B0403020202020204" pitchFamily="34" charset="0"/>
              </a:endParaRPr>
            </a:p>
          </p:txBody>
        </p:sp>
        <p:cxnSp>
          <p:nvCxnSpPr>
            <p:cNvPr id="7" name="Straight Connector 6">
              <a:extLst>
                <a:ext uri="{FF2B5EF4-FFF2-40B4-BE49-F238E27FC236}">
                  <a16:creationId xmlns:a16="http://schemas.microsoft.com/office/drawing/2014/main" id="{6149F7E0-E7DF-2D4F-BF1A-D785617A04BD}"/>
                </a:ext>
              </a:extLst>
            </p:cNvPr>
            <p:cNvCxnSpPr>
              <a:cxnSpLocks/>
              <a:stCxn id="11" idx="1"/>
            </p:cNvCxnSpPr>
            <p:nvPr/>
          </p:nvCxnSpPr>
          <p:spPr>
            <a:xfrm flipH="1">
              <a:off x="2953064" y="809469"/>
              <a:ext cx="3118685"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E28E98C-841C-C04A-B88B-B7F5AE100DA6}"/>
                </a:ext>
              </a:extLst>
            </p:cNvPr>
            <p:cNvCxnSpPr>
              <a:cxnSpLocks/>
            </p:cNvCxnSpPr>
            <p:nvPr/>
          </p:nvCxnSpPr>
          <p:spPr>
            <a:xfrm flipH="1">
              <a:off x="7407985" y="794476"/>
              <a:ext cx="4239372" cy="1"/>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86D0EBE-EA4C-3B49-A5B5-5AFD30832A8F}"/>
                </a:ext>
              </a:extLst>
            </p:cNvPr>
            <p:cNvCxnSpPr>
              <a:cxnSpLocks/>
            </p:cNvCxnSpPr>
            <p:nvPr/>
          </p:nvCxnSpPr>
          <p:spPr>
            <a:xfrm>
              <a:off x="2953064" y="779486"/>
              <a:ext cx="0" cy="554639"/>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F2A7AC1-8961-5640-B6A5-7A385ADAC876}"/>
                </a:ext>
              </a:extLst>
            </p:cNvPr>
            <p:cNvCxnSpPr>
              <a:cxnSpLocks/>
            </p:cNvCxnSpPr>
            <p:nvPr/>
          </p:nvCxnSpPr>
          <p:spPr>
            <a:xfrm>
              <a:off x="11647357" y="779486"/>
              <a:ext cx="0" cy="539649"/>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9" name="Title 1">
            <a:extLst>
              <a:ext uri="{FF2B5EF4-FFF2-40B4-BE49-F238E27FC236}">
                <a16:creationId xmlns:a16="http://schemas.microsoft.com/office/drawing/2014/main" id="{50ADF46C-1370-D740-98F2-EEE7F762C8E6}"/>
              </a:ext>
            </a:extLst>
          </p:cNvPr>
          <p:cNvSpPr txBox="1">
            <a:spLocks/>
          </p:cNvSpPr>
          <p:nvPr/>
        </p:nvSpPr>
        <p:spPr>
          <a:xfrm>
            <a:off x="10510064" y="1528986"/>
            <a:ext cx="1764921" cy="4796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latin typeface="Helvetica Neue Thin" panose="020B0403020202020204" pitchFamily="34" charset="0"/>
                <a:ea typeface="Helvetica Neue Thin" panose="020B0403020202020204" pitchFamily="34" charset="0"/>
              </a:rPr>
              <a:t>gene</a:t>
            </a:r>
            <a:endParaRPr lang="en-US" sz="4800" dirty="0">
              <a:latin typeface="Helvetica Neue Thin" panose="020B0403020202020204" pitchFamily="34" charset="0"/>
              <a:ea typeface="Helvetica Neue Thin" panose="020B0403020202020204" pitchFamily="34" charset="0"/>
            </a:endParaRPr>
          </a:p>
        </p:txBody>
      </p:sp>
      <p:sp>
        <p:nvSpPr>
          <p:cNvPr id="38" name="Rectangle 37">
            <a:extLst>
              <a:ext uri="{FF2B5EF4-FFF2-40B4-BE49-F238E27FC236}">
                <a16:creationId xmlns:a16="http://schemas.microsoft.com/office/drawing/2014/main" id="{D7207A67-FDFA-B144-8F7A-1CF048E53A4A}"/>
              </a:ext>
            </a:extLst>
          </p:cNvPr>
          <p:cNvSpPr/>
          <p:nvPr/>
        </p:nvSpPr>
        <p:spPr>
          <a:xfrm rot="1468842">
            <a:off x="9827979" y="2219626"/>
            <a:ext cx="1600116" cy="2790840"/>
          </a:xfrm>
          <a:prstGeom prst="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900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text on a white background&#10;&#10;Description automatically generated">
            <a:extLst>
              <a:ext uri="{FF2B5EF4-FFF2-40B4-BE49-F238E27FC236}">
                <a16:creationId xmlns:a16="http://schemas.microsoft.com/office/drawing/2014/main" id="{BD620ACD-1AFF-E84C-955D-80DF3126A0E7}"/>
              </a:ext>
            </a:extLst>
          </p:cNvPr>
          <p:cNvPicPr>
            <a:picLocks noChangeAspect="1"/>
          </p:cNvPicPr>
          <p:nvPr/>
        </p:nvPicPr>
        <p:blipFill rotWithShape="1">
          <a:blip r:embed="rId3"/>
          <a:srcRect l="11680" r="19185" b="-1"/>
          <a:stretch/>
        </p:blipFill>
        <p:spPr>
          <a:xfrm>
            <a:off x="321732" y="321732"/>
            <a:ext cx="5728548" cy="6214533"/>
          </a:xfrm>
          <a:prstGeom prst="rect">
            <a:avLst/>
          </a:prstGeom>
        </p:spPr>
      </p:pic>
      <p:pic>
        <p:nvPicPr>
          <p:cNvPr id="3" name="Picture 2" descr="A close up of text on a white background&#10;&#10;Description automatically generated">
            <a:extLst>
              <a:ext uri="{FF2B5EF4-FFF2-40B4-BE49-F238E27FC236}">
                <a16:creationId xmlns:a16="http://schemas.microsoft.com/office/drawing/2014/main" id="{7BA9DC1A-5C10-0847-A2D4-F2397CCE2942}"/>
              </a:ext>
            </a:extLst>
          </p:cNvPr>
          <p:cNvPicPr>
            <a:picLocks noChangeAspect="1"/>
          </p:cNvPicPr>
          <p:nvPr/>
        </p:nvPicPr>
        <p:blipFill rotWithShape="1">
          <a:blip r:embed="rId4"/>
          <a:srcRect l="15172" r="15233"/>
          <a:stretch/>
        </p:blipFill>
        <p:spPr>
          <a:xfrm>
            <a:off x="6141721" y="321732"/>
            <a:ext cx="5728547" cy="6214533"/>
          </a:xfrm>
          <a:prstGeom prst="rect">
            <a:avLst/>
          </a:prstGeom>
        </p:spPr>
      </p:pic>
      <p:sp>
        <p:nvSpPr>
          <p:cNvPr id="7" name="Rectangle 6">
            <a:extLst>
              <a:ext uri="{FF2B5EF4-FFF2-40B4-BE49-F238E27FC236}">
                <a16:creationId xmlns:a16="http://schemas.microsoft.com/office/drawing/2014/main" id="{653000F2-6556-3148-B905-979FA7990C19}"/>
              </a:ext>
            </a:extLst>
          </p:cNvPr>
          <p:cNvSpPr/>
          <p:nvPr/>
        </p:nvSpPr>
        <p:spPr>
          <a:xfrm>
            <a:off x="-304049" y="1947333"/>
            <a:ext cx="12891541" cy="28119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895EFF"/>
                </a:solidFill>
              </a:ln>
              <a:solidFill>
                <a:srgbClr val="895EFF"/>
              </a:solidFill>
            </a:endParaRPr>
          </a:p>
        </p:txBody>
      </p:sp>
      <p:sp>
        <p:nvSpPr>
          <p:cNvPr id="8" name="Title 1">
            <a:extLst>
              <a:ext uri="{FF2B5EF4-FFF2-40B4-BE49-F238E27FC236}">
                <a16:creationId xmlns:a16="http://schemas.microsoft.com/office/drawing/2014/main" id="{CEA41AD3-761D-044C-86E2-CDBF12F0569B}"/>
              </a:ext>
            </a:extLst>
          </p:cNvPr>
          <p:cNvSpPr txBox="1">
            <a:spLocks/>
          </p:cNvSpPr>
          <p:nvPr/>
        </p:nvSpPr>
        <p:spPr>
          <a:xfrm>
            <a:off x="45721" y="3315004"/>
            <a:ext cx="12192000" cy="1300163"/>
          </a:xfrm>
          <a:prstGeom prst="rect">
            <a:avLst/>
          </a:prstGeom>
          <a:noFill/>
          <a:ln w="12700" cap="flat" cmpd="sng" algn="ctr">
            <a:noFill/>
            <a:prstDash val="solid"/>
            <a:miter lim="800000"/>
          </a:ln>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dirty="0">
                <a:solidFill>
                  <a:schemeClr val="bg1"/>
                </a:solidFill>
                <a:latin typeface="Helvetica Neue Thin" panose="020B0403020202020204" pitchFamily="34" charset="0"/>
                <a:ea typeface="Helvetica Neue Thin" panose="020B0403020202020204" pitchFamily="34" charset="0"/>
                <a:cs typeface="Helvetica Neue" panose="02000503000000020004" pitchFamily="2" charset="0"/>
              </a:rPr>
              <a:t>Changes in gene expression that do not arise from changes in the DNA sequence</a:t>
            </a:r>
            <a:endParaRPr kumimoji="0" lang="en-US" sz="4800" u="none" strike="noStrike" kern="1200" cap="none" spc="0" normalizeH="0" baseline="0" noProof="0" dirty="0">
              <a:ln>
                <a:noFill/>
              </a:ln>
              <a:solidFill>
                <a:schemeClr val="bg1"/>
              </a:solidFill>
              <a:effectLst/>
              <a:uLnTx/>
              <a:uFillTx/>
              <a:latin typeface="Helvetica Neue Thin" panose="020B0403020202020204" pitchFamily="34" charset="0"/>
              <a:ea typeface="Helvetica Neue Thin" panose="020B0403020202020204" pitchFamily="34" charset="0"/>
            </a:endParaRPr>
          </a:p>
        </p:txBody>
      </p:sp>
      <p:sp>
        <p:nvSpPr>
          <p:cNvPr id="6" name="Title 1">
            <a:extLst>
              <a:ext uri="{FF2B5EF4-FFF2-40B4-BE49-F238E27FC236}">
                <a16:creationId xmlns:a16="http://schemas.microsoft.com/office/drawing/2014/main" id="{49CDD57D-5221-EF4B-9C3B-A9C995631A7D}"/>
              </a:ext>
            </a:extLst>
          </p:cNvPr>
          <p:cNvSpPr txBox="1">
            <a:spLocks/>
          </p:cNvSpPr>
          <p:nvPr/>
        </p:nvSpPr>
        <p:spPr>
          <a:xfrm>
            <a:off x="45721" y="2128835"/>
            <a:ext cx="12192000" cy="1300163"/>
          </a:xfrm>
          <a:prstGeom prst="rect">
            <a:avLst/>
          </a:prstGeom>
          <a:noFill/>
          <a:ln w="12700" cap="flat" cmpd="sng" algn="ctr">
            <a:noFill/>
            <a:prstDash val="solid"/>
            <a:miter lim="800000"/>
          </a:ln>
          <a:effectLst/>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10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a:t>
            </a:r>
            <a:r>
              <a:rPr kumimoji="0" lang="en-US" sz="10000" b="0" i="0" u="none" strike="noStrike" kern="1200" cap="none" spc="0" normalizeH="0" baseline="0" noProof="0" dirty="0" err="1">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rPr>
              <a:t>pigenetics</a:t>
            </a:r>
            <a:endParaRPr kumimoji="0" lang="en-US" sz="10000" b="0" i="0" u="none" strike="noStrike" kern="1200" cap="none" spc="0" normalizeH="0" baseline="0" noProof="0" dirty="0">
              <a:ln>
                <a:noFill/>
              </a:ln>
              <a:solidFill>
                <a:schemeClr val="bg1"/>
              </a:solidFill>
              <a:effectLst/>
              <a:uLnTx/>
              <a:uFillTx/>
              <a:latin typeface="Helvetica Neue Thin" panose="020B0403020202020204" pitchFamily="34" charset="0"/>
              <a:ea typeface="Helvetica Neue Thin" panose="020B0403020202020204" pitchFamily="34" charset="0"/>
            </a:endParaRPr>
          </a:p>
        </p:txBody>
      </p:sp>
    </p:spTree>
    <p:extLst>
      <p:ext uri="{BB962C8B-B14F-4D97-AF65-F5344CB8AC3E}">
        <p14:creationId xmlns:p14="http://schemas.microsoft.com/office/powerpoint/2010/main" val="131273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762472-3C98-8146-AB2F-E3DFC8118382}"/>
              </a:ext>
            </a:extLst>
          </p:cNvPr>
          <p:cNvPicPr>
            <a:picLocks noChangeAspect="1"/>
          </p:cNvPicPr>
          <p:nvPr/>
        </p:nvPicPr>
        <p:blipFill rotWithShape="1">
          <a:blip r:embed="rId3"/>
          <a:srcRect l="4" t="21420" r="-5" b="45515"/>
          <a:stretch/>
        </p:blipFill>
        <p:spPr>
          <a:xfrm>
            <a:off x="20" y="1858780"/>
            <a:ext cx="12187260" cy="4645152"/>
          </a:xfrm>
          <a:prstGeom prst="rect">
            <a:avLst/>
          </a:prstGeom>
        </p:spPr>
      </p:pic>
      <p:grpSp>
        <p:nvGrpSpPr>
          <p:cNvPr id="2" name="Group 1">
            <a:extLst>
              <a:ext uri="{FF2B5EF4-FFF2-40B4-BE49-F238E27FC236}">
                <a16:creationId xmlns:a16="http://schemas.microsoft.com/office/drawing/2014/main" id="{B6783215-23DC-2A45-926B-14126B3DB5E3}"/>
              </a:ext>
            </a:extLst>
          </p:cNvPr>
          <p:cNvGrpSpPr/>
          <p:nvPr/>
        </p:nvGrpSpPr>
        <p:grpSpPr>
          <a:xfrm>
            <a:off x="2911415" y="569625"/>
            <a:ext cx="8768751" cy="764500"/>
            <a:chOff x="2911415" y="569625"/>
            <a:chExt cx="8768751" cy="764500"/>
          </a:xfrm>
        </p:grpSpPr>
        <p:sp>
          <p:nvSpPr>
            <p:cNvPr id="11" name="Title 1">
              <a:extLst>
                <a:ext uri="{FF2B5EF4-FFF2-40B4-BE49-F238E27FC236}">
                  <a16:creationId xmlns:a16="http://schemas.microsoft.com/office/drawing/2014/main" id="{2DE72B1A-186F-E04F-8EF9-0FFC6D30A70B}"/>
                </a:ext>
              </a:extLst>
            </p:cNvPr>
            <p:cNvSpPr txBox="1">
              <a:spLocks/>
            </p:cNvSpPr>
            <p:nvPr/>
          </p:nvSpPr>
          <p:spPr>
            <a:xfrm>
              <a:off x="6071749" y="569625"/>
              <a:ext cx="1311985" cy="484632"/>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latin typeface="Helvetica Neue Thin" panose="020B0403020202020204" pitchFamily="34" charset="0"/>
                  <a:ea typeface="Helvetica Neue Thin" panose="020B0403020202020204" pitchFamily="34" charset="0"/>
                </a:rPr>
                <a:t>DNA</a:t>
              </a:r>
              <a:endParaRPr lang="en-US" sz="4800" dirty="0">
                <a:latin typeface="Helvetica Neue Thin" panose="020B0403020202020204" pitchFamily="34" charset="0"/>
                <a:ea typeface="Helvetica Neue Thin" panose="020B0403020202020204" pitchFamily="34" charset="0"/>
              </a:endParaRPr>
            </a:p>
          </p:txBody>
        </p:sp>
        <p:cxnSp>
          <p:nvCxnSpPr>
            <p:cNvPr id="7" name="Straight Connector 6">
              <a:extLst>
                <a:ext uri="{FF2B5EF4-FFF2-40B4-BE49-F238E27FC236}">
                  <a16:creationId xmlns:a16="http://schemas.microsoft.com/office/drawing/2014/main" id="{6149F7E0-E7DF-2D4F-BF1A-D785617A04BD}"/>
                </a:ext>
              </a:extLst>
            </p:cNvPr>
            <p:cNvCxnSpPr>
              <a:cxnSpLocks/>
              <a:stCxn id="11" idx="1"/>
            </p:cNvCxnSpPr>
            <p:nvPr/>
          </p:nvCxnSpPr>
          <p:spPr>
            <a:xfrm flipH="1" flipV="1">
              <a:off x="2911415" y="809469"/>
              <a:ext cx="3160334" cy="2472"/>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E28E98C-841C-C04A-B88B-B7F5AE100DA6}"/>
                </a:ext>
              </a:extLst>
            </p:cNvPr>
            <p:cNvCxnSpPr>
              <a:cxnSpLocks/>
            </p:cNvCxnSpPr>
            <p:nvPr/>
          </p:nvCxnSpPr>
          <p:spPr>
            <a:xfrm flipH="1">
              <a:off x="7407985" y="794477"/>
              <a:ext cx="4272181"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86D0EBE-EA4C-3B49-A5B5-5AFD30832A8F}"/>
                </a:ext>
              </a:extLst>
            </p:cNvPr>
            <p:cNvCxnSpPr>
              <a:cxnSpLocks/>
            </p:cNvCxnSpPr>
            <p:nvPr/>
          </p:nvCxnSpPr>
          <p:spPr>
            <a:xfrm>
              <a:off x="2953064" y="779486"/>
              <a:ext cx="0" cy="554639"/>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F2A7AC1-8961-5640-B6A5-7A385ADAC876}"/>
                </a:ext>
              </a:extLst>
            </p:cNvPr>
            <p:cNvCxnSpPr>
              <a:cxnSpLocks/>
            </p:cNvCxnSpPr>
            <p:nvPr/>
          </p:nvCxnSpPr>
          <p:spPr>
            <a:xfrm>
              <a:off x="11647357" y="779486"/>
              <a:ext cx="0" cy="539649"/>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9" name="Title 1">
            <a:extLst>
              <a:ext uri="{FF2B5EF4-FFF2-40B4-BE49-F238E27FC236}">
                <a16:creationId xmlns:a16="http://schemas.microsoft.com/office/drawing/2014/main" id="{50ADF46C-1370-D740-98F2-EEE7F762C8E6}"/>
              </a:ext>
            </a:extLst>
          </p:cNvPr>
          <p:cNvSpPr txBox="1">
            <a:spLocks/>
          </p:cNvSpPr>
          <p:nvPr/>
        </p:nvSpPr>
        <p:spPr>
          <a:xfrm>
            <a:off x="10510064" y="1528986"/>
            <a:ext cx="1764921" cy="4796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latin typeface="Helvetica Neue Thin" panose="020B0403020202020204" pitchFamily="34" charset="0"/>
                <a:ea typeface="Helvetica Neue Thin" panose="020B0403020202020204" pitchFamily="34" charset="0"/>
              </a:rPr>
              <a:t>gene</a:t>
            </a:r>
            <a:endParaRPr lang="en-US" sz="4800" dirty="0">
              <a:latin typeface="Helvetica Neue Thin" panose="020B0403020202020204" pitchFamily="34" charset="0"/>
              <a:ea typeface="Helvetica Neue Thin" panose="020B0403020202020204" pitchFamily="34" charset="0"/>
            </a:endParaRPr>
          </a:p>
        </p:txBody>
      </p:sp>
      <p:sp>
        <p:nvSpPr>
          <p:cNvPr id="38" name="Rectangle 37">
            <a:extLst>
              <a:ext uri="{FF2B5EF4-FFF2-40B4-BE49-F238E27FC236}">
                <a16:creationId xmlns:a16="http://schemas.microsoft.com/office/drawing/2014/main" id="{D7207A67-FDFA-B144-8F7A-1CF048E53A4A}"/>
              </a:ext>
            </a:extLst>
          </p:cNvPr>
          <p:cNvSpPr/>
          <p:nvPr/>
        </p:nvSpPr>
        <p:spPr>
          <a:xfrm rot="1468842">
            <a:off x="9829727" y="2211567"/>
            <a:ext cx="1561217" cy="2790840"/>
          </a:xfrm>
          <a:prstGeom prst="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A21FA7AF-7FA0-3F49-8CAD-B49230DE8BF6}"/>
              </a:ext>
            </a:extLst>
          </p:cNvPr>
          <p:cNvGrpSpPr/>
          <p:nvPr/>
        </p:nvGrpSpPr>
        <p:grpSpPr>
          <a:xfrm rot="5831812">
            <a:off x="5815276" y="3912432"/>
            <a:ext cx="512946" cy="269823"/>
            <a:chOff x="11134411" y="4047343"/>
            <a:chExt cx="512946" cy="269823"/>
          </a:xfrm>
          <a:solidFill>
            <a:schemeClr val="accent2">
              <a:lumMod val="75000"/>
            </a:schemeClr>
          </a:solidFill>
        </p:grpSpPr>
        <p:cxnSp>
          <p:nvCxnSpPr>
            <p:cNvPr id="41" name="Straight Connector 40">
              <a:extLst>
                <a:ext uri="{FF2B5EF4-FFF2-40B4-BE49-F238E27FC236}">
                  <a16:creationId xmlns:a16="http://schemas.microsoft.com/office/drawing/2014/main" id="{F10EDC60-0F4E-FD48-AD5B-93AEF1002DC5}"/>
                </a:ext>
              </a:extLst>
            </p:cNvPr>
            <p:cNvCxnSpPr>
              <a:cxnSpLocks/>
            </p:cNvCxnSpPr>
            <p:nvPr/>
          </p:nvCxnSpPr>
          <p:spPr>
            <a:xfrm>
              <a:off x="11134411" y="4182255"/>
              <a:ext cx="258114" cy="0"/>
            </a:xfrm>
            <a:prstGeom prst="line">
              <a:avLst/>
            </a:prstGeom>
            <a:grpFill/>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CAEA8849-D144-E545-BBC3-2E9E7224E6B4}"/>
                </a:ext>
              </a:extLst>
            </p:cNvPr>
            <p:cNvSpPr/>
            <p:nvPr/>
          </p:nvSpPr>
          <p:spPr>
            <a:xfrm>
              <a:off x="11377534" y="4047343"/>
              <a:ext cx="269823" cy="269823"/>
            </a:xfrm>
            <a:prstGeom prst="ellipse">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001A"/>
                </a:solidFill>
              </a:endParaRPr>
            </a:p>
          </p:txBody>
        </p:sp>
      </p:grpSp>
      <p:grpSp>
        <p:nvGrpSpPr>
          <p:cNvPr id="43" name="Group 42">
            <a:extLst>
              <a:ext uri="{FF2B5EF4-FFF2-40B4-BE49-F238E27FC236}">
                <a16:creationId xmlns:a16="http://schemas.microsoft.com/office/drawing/2014/main" id="{48D0E4F4-EFC6-0142-ADB1-79C65E52D761}"/>
              </a:ext>
            </a:extLst>
          </p:cNvPr>
          <p:cNvGrpSpPr/>
          <p:nvPr/>
        </p:nvGrpSpPr>
        <p:grpSpPr>
          <a:xfrm rot="5831812">
            <a:off x="6064566" y="3929333"/>
            <a:ext cx="512946" cy="269823"/>
            <a:chOff x="11134411" y="4047343"/>
            <a:chExt cx="512946" cy="269823"/>
          </a:xfrm>
          <a:solidFill>
            <a:schemeClr val="accent2">
              <a:lumMod val="75000"/>
            </a:schemeClr>
          </a:solidFill>
        </p:grpSpPr>
        <p:cxnSp>
          <p:nvCxnSpPr>
            <p:cNvPr id="44" name="Straight Connector 43">
              <a:extLst>
                <a:ext uri="{FF2B5EF4-FFF2-40B4-BE49-F238E27FC236}">
                  <a16:creationId xmlns:a16="http://schemas.microsoft.com/office/drawing/2014/main" id="{511EB4CB-CC5B-A54D-9053-4899338A5789}"/>
                </a:ext>
              </a:extLst>
            </p:cNvPr>
            <p:cNvCxnSpPr>
              <a:cxnSpLocks/>
            </p:cNvCxnSpPr>
            <p:nvPr/>
          </p:nvCxnSpPr>
          <p:spPr>
            <a:xfrm>
              <a:off x="11134411" y="4182255"/>
              <a:ext cx="258114" cy="0"/>
            </a:xfrm>
            <a:prstGeom prst="line">
              <a:avLst/>
            </a:prstGeom>
            <a:grpFill/>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D1E8F832-480D-E34E-8560-0368A89AA5B3}"/>
                </a:ext>
              </a:extLst>
            </p:cNvPr>
            <p:cNvSpPr/>
            <p:nvPr/>
          </p:nvSpPr>
          <p:spPr>
            <a:xfrm>
              <a:off x="11377534" y="4047343"/>
              <a:ext cx="269823" cy="269823"/>
            </a:xfrm>
            <a:prstGeom prst="ellipse">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001A"/>
                </a:solidFill>
              </a:endParaRPr>
            </a:p>
          </p:txBody>
        </p:sp>
      </p:grpSp>
      <p:grpSp>
        <p:nvGrpSpPr>
          <p:cNvPr id="46" name="Group 45">
            <a:extLst>
              <a:ext uri="{FF2B5EF4-FFF2-40B4-BE49-F238E27FC236}">
                <a16:creationId xmlns:a16="http://schemas.microsoft.com/office/drawing/2014/main" id="{F8574D99-79E7-B44C-8091-31D62E550F2E}"/>
              </a:ext>
            </a:extLst>
          </p:cNvPr>
          <p:cNvGrpSpPr/>
          <p:nvPr/>
        </p:nvGrpSpPr>
        <p:grpSpPr>
          <a:xfrm rot="5831812">
            <a:off x="5618884" y="3872813"/>
            <a:ext cx="512946" cy="269823"/>
            <a:chOff x="11134411" y="4047343"/>
            <a:chExt cx="512946" cy="269823"/>
          </a:xfrm>
          <a:solidFill>
            <a:schemeClr val="accent2">
              <a:lumMod val="75000"/>
            </a:schemeClr>
          </a:solidFill>
        </p:grpSpPr>
        <p:cxnSp>
          <p:nvCxnSpPr>
            <p:cNvPr id="47" name="Straight Connector 46">
              <a:extLst>
                <a:ext uri="{FF2B5EF4-FFF2-40B4-BE49-F238E27FC236}">
                  <a16:creationId xmlns:a16="http://schemas.microsoft.com/office/drawing/2014/main" id="{D452AA08-191C-644E-934D-614782464A96}"/>
                </a:ext>
              </a:extLst>
            </p:cNvPr>
            <p:cNvCxnSpPr>
              <a:cxnSpLocks/>
            </p:cNvCxnSpPr>
            <p:nvPr/>
          </p:nvCxnSpPr>
          <p:spPr>
            <a:xfrm>
              <a:off x="11134411" y="4182255"/>
              <a:ext cx="258114" cy="0"/>
            </a:xfrm>
            <a:prstGeom prst="line">
              <a:avLst/>
            </a:prstGeom>
            <a:grpFill/>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5BAAB334-76BA-9F41-B3DE-AF7D51674400}"/>
                </a:ext>
              </a:extLst>
            </p:cNvPr>
            <p:cNvSpPr/>
            <p:nvPr/>
          </p:nvSpPr>
          <p:spPr>
            <a:xfrm>
              <a:off x="11377534" y="4047343"/>
              <a:ext cx="269823" cy="269823"/>
            </a:xfrm>
            <a:prstGeom prst="ellipse">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001A"/>
                </a:solidFill>
              </a:endParaRPr>
            </a:p>
          </p:txBody>
        </p:sp>
      </p:grpSp>
      <p:grpSp>
        <p:nvGrpSpPr>
          <p:cNvPr id="49" name="Group 48">
            <a:extLst>
              <a:ext uri="{FF2B5EF4-FFF2-40B4-BE49-F238E27FC236}">
                <a16:creationId xmlns:a16="http://schemas.microsoft.com/office/drawing/2014/main" id="{37AB23D2-5B65-0B47-8DC4-76F43BD797F2}"/>
              </a:ext>
            </a:extLst>
          </p:cNvPr>
          <p:cNvGrpSpPr/>
          <p:nvPr/>
        </p:nvGrpSpPr>
        <p:grpSpPr>
          <a:xfrm rot="17703260">
            <a:off x="8576772" y="1633915"/>
            <a:ext cx="512946" cy="269823"/>
            <a:chOff x="11134411" y="4047343"/>
            <a:chExt cx="512946" cy="269823"/>
          </a:xfrm>
          <a:solidFill>
            <a:schemeClr val="accent2">
              <a:lumMod val="75000"/>
            </a:schemeClr>
          </a:solidFill>
        </p:grpSpPr>
        <p:cxnSp>
          <p:nvCxnSpPr>
            <p:cNvPr id="50" name="Straight Connector 49">
              <a:extLst>
                <a:ext uri="{FF2B5EF4-FFF2-40B4-BE49-F238E27FC236}">
                  <a16:creationId xmlns:a16="http://schemas.microsoft.com/office/drawing/2014/main" id="{071583A3-CE7E-6149-A818-84CF6762D362}"/>
                </a:ext>
              </a:extLst>
            </p:cNvPr>
            <p:cNvCxnSpPr>
              <a:cxnSpLocks/>
            </p:cNvCxnSpPr>
            <p:nvPr/>
          </p:nvCxnSpPr>
          <p:spPr>
            <a:xfrm>
              <a:off x="11134411" y="4182255"/>
              <a:ext cx="258114" cy="0"/>
            </a:xfrm>
            <a:prstGeom prst="line">
              <a:avLst/>
            </a:prstGeom>
            <a:grpFill/>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DC4D9DB5-BFC7-F248-B4E1-19BE0F10DFCD}"/>
                </a:ext>
              </a:extLst>
            </p:cNvPr>
            <p:cNvSpPr/>
            <p:nvPr/>
          </p:nvSpPr>
          <p:spPr>
            <a:xfrm>
              <a:off x="11377534" y="4047343"/>
              <a:ext cx="269823" cy="269823"/>
            </a:xfrm>
            <a:prstGeom prst="ellipse">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001A"/>
                </a:solidFill>
              </a:endParaRPr>
            </a:p>
          </p:txBody>
        </p:sp>
      </p:grpSp>
      <p:grpSp>
        <p:nvGrpSpPr>
          <p:cNvPr id="52" name="Group 51">
            <a:extLst>
              <a:ext uri="{FF2B5EF4-FFF2-40B4-BE49-F238E27FC236}">
                <a16:creationId xmlns:a16="http://schemas.microsoft.com/office/drawing/2014/main" id="{D8BE40B1-44F4-234B-94BE-9D779C9292B3}"/>
              </a:ext>
            </a:extLst>
          </p:cNvPr>
          <p:cNvGrpSpPr/>
          <p:nvPr/>
        </p:nvGrpSpPr>
        <p:grpSpPr>
          <a:xfrm rot="3624279">
            <a:off x="8116840" y="3908001"/>
            <a:ext cx="512946" cy="269823"/>
            <a:chOff x="11134411" y="4047343"/>
            <a:chExt cx="512946" cy="269823"/>
          </a:xfrm>
          <a:solidFill>
            <a:schemeClr val="accent2">
              <a:lumMod val="75000"/>
            </a:schemeClr>
          </a:solidFill>
        </p:grpSpPr>
        <p:cxnSp>
          <p:nvCxnSpPr>
            <p:cNvPr id="53" name="Straight Connector 52">
              <a:extLst>
                <a:ext uri="{FF2B5EF4-FFF2-40B4-BE49-F238E27FC236}">
                  <a16:creationId xmlns:a16="http://schemas.microsoft.com/office/drawing/2014/main" id="{1497E1AF-5E30-2743-8421-9DC09C552A5A}"/>
                </a:ext>
              </a:extLst>
            </p:cNvPr>
            <p:cNvCxnSpPr>
              <a:cxnSpLocks/>
            </p:cNvCxnSpPr>
            <p:nvPr/>
          </p:nvCxnSpPr>
          <p:spPr>
            <a:xfrm>
              <a:off x="11134411" y="4182255"/>
              <a:ext cx="258114" cy="0"/>
            </a:xfrm>
            <a:prstGeom prst="line">
              <a:avLst/>
            </a:prstGeom>
            <a:grpFill/>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60A1C96E-F9FB-5A4B-861C-2E3102A2C928}"/>
                </a:ext>
              </a:extLst>
            </p:cNvPr>
            <p:cNvSpPr/>
            <p:nvPr/>
          </p:nvSpPr>
          <p:spPr>
            <a:xfrm>
              <a:off x="11377534" y="4047343"/>
              <a:ext cx="269823" cy="269823"/>
            </a:xfrm>
            <a:prstGeom prst="ellipse">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001A"/>
                </a:solidFill>
              </a:endParaRPr>
            </a:p>
          </p:txBody>
        </p:sp>
      </p:grpSp>
      <p:grpSp>
        <p:nvGrpSpPr>
          <p:cNvPr id="55" name="Group 54">
            <a:extLst>
              <a:ext uri="{FF2B5EF4-FFF2-40B4-BE49-F238E27FC236}">
                <a16:creationId xmlns:a16="http://schemas.microsoft.com/office/drawing/2014/main" id="{F59A48AF-5AB2-3744-8D2D-289F78323B6A}"/>
              </a:ext>
            </a:extLst>
          </p:cNvPr>
          <p:cNvGrpSpPr/>
          <p:nvPr/>
        </p:nvGrpSpPr>
        <p:grpSpPr>
          <a:xfrm rot="14774574">
            <a:off x="3437695" y="2155348"/>
            <a:ext cx="512946" cy="269823"/>
            <a:chOff x="11134411" y="4047343"/>
            <a:chExt cx="512946" cy="269823"/>
          </a:xfrm>
          <a:solidFill>
            <a:schemeClr val="accent2">
              <a:lumMod val="75000"/>
            </a:schemeClr>
          </a:solidFill>
        </p:grpSpPr>
        <p:cxnSp>
          <p:nvCxnSpPr>
            <p:cNvPr id="56" name="Straight Connector 55">
              <a:extLst>
                <a:ext uri="{FF2B5EF4-FFF2-40B4-BE49-F238E27FC236}">
                  <a16:creationId xmlns:a16="http://schemas.microsoft.com/office/drawing/2014/main" id="{FC2D1E1D-1403-C14D-A132-FAB8534883DE}"/>
                </a:ext>
              </a:extLst>
            </p:cNvPr>
            <p:cNvCxnSpPr>
              <a:cxnSpLocks/>
            </p:cNvCxnSpPr>
            <p:nvPr/>
          </p:nvCxnSpPr>
          <p:spPr>
            <a:xfrm>
              <a:off x="11134411" y="4182255"/>
              <a:ext cx="258114" cy="0"/>
            </a:xfrm>
            <a:prstGeom prst="line">
              <a:avLst/>
            </a:prstGeom>
            <a:grpFill/>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6D9D7A95-B517-FE42-90ED-828B966BF7F6}"/>
                </a:ext>
              </a:extLst>
            </p:cNvPr>
            <p:cNvSpPr/>
            <p:nvPr/>
          </p:nvSpPr>
          <p:spPr>
            <a:xfrm>
              <a:off x="11377534" y="4047343"/>
              <a:ext cx="269823" cy="269823"/>
            </a:xfrm>
            <a:prstGeom prst="ellipse">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001A"/>
                </a:solidFill>
              </a:endParaRPr>
            </a:p>
          </p:txBody>
        </p:sp>
      </p:grpSp>
      <p:sp>
        <p:nvSpPr>
          <p:cNvPr id="58" name="Title 1">
            <a:extLst>
              <a:ext uri="{FF2B5EF4-FFF2-40B4-BE49-F238E27FC236}">
                <a16:creationId xmlns:a16="http://schemas.microsoft.com/office/drawing/2014/main" id="{B971CFF1-735C-8C48-8640-1EFB745E3931}"/>
              </a:ext>
            </a:extLst>
          </p:cNvPr>
          <p:cNvSpPr txBox="1">
            <a:spLocks/>
          </p:cNvSpPr>
          <p:nvPr/>
        </p:nvSpPr>
        <p:spPr>
          <a:xfrm>
            <a:off x="5205250" y="4628525"/>
            <a:ext cx="4116409" cy="4796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latin typeface="Helvetica Neue Thin" panose="020B0403020202020204" pitchFamily="34" charset="0"/>
                <a:ea typeface="Helvetica Neue Thin" panose="020B0403020202020204" pitchFamily="34" charset="0"/>
              </a:rPr>
              <a:t>DNA methylation</a:t>
            </a:r>
            <a:endParaRPr lang="en-US" sz="4800" dirty="0">
              <a:latin typeface="Helvetica Neue Thin" panose="020B0403020202020204" pitchFamily="34" charset="0"/>
              <a:ea typeface="Helvetica Neue Thin" panose="020B0403020202020204" pitchFamily="34" charset="0"/>
            </a:endParaRPr>
          </a:p>
        </p:txBody>
      </p:sp>
      <p:grpSp>
        <p:nvGrpSpPr>
          <p:cNvPr id="59" name="Group 58">
            <a:extLst>
              <a:ext uri="{FF2B5EF4-FFF2-40B4-BE49-F238E27FC236}">
                <a16:creationId xmlns:a16="http://schemas.microsoft.com/office/drawing/2014/main" id="{A0DCF66D-8D01-0840-A7EF-A379CF8BB6C0}"/>
              </a:ext>
            </a:extLst>
          </p:cNvPr>
          <p:cNvGrpSpPr/>
          <p:nvPr/>
        </p:nvGrpSpPr>
        <p:grpSpPr>
          <a:xfrm rot="14238148">
            <a:off x="3184954" y="2263002"/>
            <a:ext cx="512946" cy="269823"/>
            <a:chOff x="11134411" y="4047343"/>
            <a:chExt cx="512946" cy="269823"/>
          </a:xfrm>
          <a:solidFill>
            <a:schemeClr val="accent2">
              <a:lumMod val="75000"/>
            </a:schemeClr>
          </a:solidFill>
        </p:grpSpPr>
        <p:cxnSp>
          <p:nvCxnSpPr>
            <p:cNvPr id="60" name="Straight Connector 59">
              <a:extLst>
                <a:ext uri="{FF2B5EF4-FFF2-40B4-BE49-F238E27FC236}">
                  <a16:creationId xmlns:a16="http://schemas.microsoft.com/office/drawing/2014/main" id="{80701534-16B4-8541-90E1-D3B0410D4A87}"/>
                </a:ext>
              </a:extLst>
            </p:cNvPr>
            <p:cNvCxnSpPr>
              <a:cxnSpLocks/>
            </p:cNvCxnSpPr>
            <p:nvPr/>
          </p:nvCxnSpPr>
          <p:spPr>
            <a:xfrm>
              <a:off x="11134411" y="4182255"/>
              <a:ext cx="258114" cy="0"/>
            </a:xfrm>
            <a:prstGeom prst="line">
              <a:avLst/>
            </a:prstGeom>
            <a:grpFill/>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4231ED16-8CF6-7940-8F21-7BB65D76148D}"/>
                </a:ext>
              </a:extLst>
            </p:cNvPr>
            <p:cNvSpPr/>
            <p:nvPr/>
          </p:nvSpPr>
          <p:spPr>
            <a:xfrm>
              <a:off x="11377534" y="4047343"/>
              <a:ext cx="269823" cy="269823"/>
            </a:xfrm>
            <a:prstGeom prst="ellipse">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001A"/>
                </a:solidFill>
              </a:endParaRPr>
            </a:p>
          </p:txBody>
        </p:sp>
      </p:grpSp>
      <p:pic>
        <p:nvPicPr>
          <p:cNvPr id="36" name="Picture 35">
            <a:extLst>
              <a:ext uri="{FF2B5EF4-FFF2-40B4-BE49-F238E27FC236}">
                <a16:creationId xmlns:a16="http://schemas.microsoft.com/office/drawing/2014/main" id="{CB4E9BD4-2719-E748-B458-057483839DC2}"/>
              </a:ext>
            </a:extLst>
          </p:cNvPr>
          <p:cNvPicPr>
            <a:picLocks noChangeAspect="1"/>
          </p:cNvPicPr>
          <p:nvPr/>
        </p:nvPicPr>
        <p:blipFill rotWithShape="1">
          <a:blip r:embed="rId4"/>
          <a:srcRect l="6720" r="11408"/>
          <a:stretch/>
        </p:blipFill>
        <p:spPr>
          <a:xfrm>
            <a:off x="160375" y="165425"/>
            <a:ext cx="3128456" cy="1528458"/>
          </a:xfrm>
          <a:prstGeom prst="rect">
            <a:avLst/>
          </a:prstGeom>
        </p:spPr>
      </p:pic>
      <p:cxnSp>
        <p:nvCxnSpPr>
          <p:cNvPr id="37" name="Straight Arrow Connector 36">
            <a:extLst>
              <a:ext uri="{FF2B5EF4-FFF2-40B4-BE49-F238E27FC236}">
                <a16:creationId xmlns:a16="http://schemas.microsoft.com/office/drawing/2014/main" id="{C6CF5D88-C914-5947-A8F0-DC4BE4E85924}"/>
              </a:ext>
            </a:extLst>
          </p:cNvPr>
          <p:cNvCxnSpPr>
            <a:cxnSpLocks/>
          </p:cNvCxnSpPr>
          <p:nvPr/>
        </p:nvCxnSpPr>
        <p:spPr>
          <a:xfrm>
            <a:off x="1738858" y="1767340"/>
            <a:ext cx="0" cy="947580"/>
          </a:xfrm>
          <a:prstGeom prst="straightConnector1">
            <a:avLst/>
          </a:prstGeom>
          <a:ln w="889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 name="Title 1">
            <a:extLst>
              <a:ext uri="{FF2B5EF4-FFF2-40B4-BE49-F238E27FC236}">
                <a16:creationId xmlns:a16="http://schemas.microsoft.com/office/drawing/2014/main" id="{1B561C29-B6C8-1040-A791-56328A903DB2}"/>
              </a:ext>
            </a:extLst>
          </p:cNvPr>
          <p:cNvSpPr txBox="1">
            <a:spLocks/>
          </p:cNvSpPr>
          <p:nvPr/>
        </p:nvSpPr>
        <p:spPr>
          <a:xfrm>
            <a:off x="10652585" y="3942412"/>
            <a:ext cx="1764921" cy="4796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2400" b="1" dirty="0">
                <a:solidFill>
                  <a:schemeClr val="accent2">
                    <a:lumMod val="75000"/>
                  </a:schemeClr>
                </a:solidFill>
                <a:latin typeface="Helvetica Neue Thin" panose="020B0403020202020204" pitchFamily="34" charset="0"/>
                <a:ea typeface="Helvetica Neue Thin" panose="020B0403020202020204" pitchFamily="34" charset="0"/>
              </a:rPr>
              <a:t>-CH</a:t>
            </a:r>
            <a:r>
              <a:rPr lang="en-US" sz="2400" b="1" baseline="-25000" dirty="0">
                <a:solidFill>
                  <a:schemeClr val="accent2">
                    <a:lumMod val="75000"/>
                  </a:schemeClr>
                </a:solidFill>
                <a:latin typeface="Helvetica Neue Thin" panose="020B0403020202020204" pitchFamily="34" charset="0"/>
                <a:ea typeface="Helvetica Neue Thin" panose="020B0403020202020204" pitchFamily="34" charset="0"/>
              </a:rPr>
              <a:t>3</a:t>
            </a:r>
            <a:endParaRPr lang="en-US" sz="2800" b="1" dirty="0">
              <a:solidFill>
                <a:schemeClr val="accent2">
                  <a:lumMod val="75000"/>
                </a:schemeClr>
              </a:solidFill>
              <a:latin typeface="Helvetica Neue Thin" panose="020B0403020202020204" pitchFamily="34" charset="0"/>
              <a:ea typeface="Helvetica Neue Thin" panose="020B0403020202020204" pitchFamily="34" charset="0"/>
            </a:endParaRPr>
          </a:p>
        </p:txBody>
      </p:sp>
    </p:spTree>
    <p:extLst>
      <p:ext uri="{BB962C8B-B14F-4D97-AF65-F5344CB8AC3E}">
        <p14:creationId xmlns:p14="http://schemas.microsoft.com/office/powerpoint/2010/main" val="384271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339583" y="2764567"/>
            <a:ext cx="3775280" cy="931133"/>
          </a:xfrm>
          <a:prstGeom prst="rect">
            <a:avLst/>
          </a:prstGeom>
          <a:noFill/>
        </p:spPr>
        <p:txBody>
          <a:bodyPr wrap="square" rtlCol="0">
            <a:spAutoFit/>
          </a:bodyPr>
          <a:lstStyle/>
          <a:p>
            <a:pPr algn="r"/>
            <a:r>
              <a:rPr lang="en-US" sz="5400" dirty="0">
                <a:latin typeface="Helvetica Neue Light" panose="02000403000000020004" pitchFamily="2" charset="0"/>
                <a:ea typeface="Helvetica Neue Light" panose="02000403000000020004" pitchFamily="2" charset="0"/>
                <a:cs typeface="Avenir Light" charset="0"/>
              </a:rPr>
              <a:t>Epigenome</a:t>
            </a:r>
          </a:p>
        </p:txBody>
      </p:sp>
      <p:sp>
        <p:nvSpPr>
          <p:cNvPr id="11" name="Rectangle 10"/>
          <p:cNvSpPr/>
          <p:nvPr/>
        </p:nvSpPr>
        <p:spPr>
          <a:xfrm>
            <a:off x="7398255" y="3596005"/>
            <a:ext cx="3960017" cy="938719"/>
          </a:xfrm>
          <a:prstGeom prst="rect">
            <a:avLst/>
          </a:prstGeom>
        </p:spPr>
        <p:txBody>
          <a:bodyPr wrap="square">
            <a:spAutoFit/>
          </a:bodyPr>
          <a:lstStyle/>
          <a:p>
            <a:pPr algn="ctr">
              <a:lnSpc>
                <a:spcPts val="2240"/>
              </a:lnSpc>
            </a:pPr>
            <a:r>
              <a:rPr lang="en-US" sz="2200" dirty="0">
                <a:solidFill>
                  <a:schemeClr val="accent2">
                    <a:lumMod val="75000"/>
                  </a:schemeClr>
                </a:solidFill>
                <a:latin typeface="Helvetica Neue" panose="02000503000000020004" pitchFamily="2" charset="0"/>
                <a:ea typeface="Helvetica Neue" panose="02000503000000020004" pitchFamily="2" charset="0"/>
                <a:cs typeface="Helvetica Neue" panose="02000503000000020004" pitchFamily="2" charset="0"/>
              </a:rPr>
              <a:t>Change gene regulation without altering DNA sequence</a:t>
            </a:r>
          </a:p>
        </p:txBody>
      </p:sp>
      <p:sp>
        <p:nvSpPr>
          <p:cNvPr id="18" name="TextBox 17"/>
          <p:cNvSpPr txBox="1"/>
          <p:nvPr/>
        </p:nvSpPr>
        <p:spPr>
          <a:xfrm>
            <a:off x="1024129" y="2768468"/>
            <a:ext cx="4066032" cy="923330"/>
          </a:xfrm>
          <a:prstGeom prst="rect">
            <a:avLst/>
          </a:prstGeom>
          <a:noFill/>
        </p:spPr>
        <p:txBody>
          <a:bodyPr wrap="square" rtlCol="0">
            <a:spAutoFit/>
          </a:bodyPr>
          <a:lstStyle/>
          <a:p>
            <a:r>
              <a:rPr lang="en-US" sz="5400" dirty="0">
                <a:latin typeface="Helvetica Neue Light" panose="02000403000000020004" pitchFamily="2" charset="0"/>
                <a:ea typeface="Helvetica Neue Light" panose="02000403000000020004" pitchFamily="2" charset="0"/>
                <a:cs typeface="Avenir Light" charset="0"/>
              </a:rPr>
              <a:t>Environment</a:t>
            </a:r>
          </a:p>
        </p:txBody>
      </p:sp>
      <p:cxnSp>
        <p:nvCxnSpPr>
          <p:cNvPr id="17" name="Straight Arrow Connector 16"/>
          <p:cNvCxnSpPr/>
          <p:nvPr/>
        </p:nvCxnSpPr>
        <p:spPr>
          <a:xfrm>
            <a:off x="5236465" y="3218687"/>
            <a:ext cx="2103119" cy="11446"/>
          </a:xfrm>
          <a:prstGeom prst="straightConnector1">
            <a:avLst/>
          </a:prstGeom>
          <a:ln w="889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3529779" y="1425824"/>
            <a:ext cx="5056243" cy="5133833"/>
            <a:chOff x="3529779" y="1425824"/>
            <a:chExt cx="5056243" cy="5133833"/>
          </a:xfrm>
        </p:grpSpPr>
        <p:sp>
          <p:nvSpPr>
            <p:cNvPr id="24" name="Arc 23"/>
            <p:cNvSpPr/>
            <p:nvPr/>
          </p:nvSpPr>
          <p:spPr>
            <a:xfrm rot="18900000">
              <a:off x="3529779" y="1425824"/>
              <a:ext cx="5056243" cy="5133833"/>
            </a:xfrm>
            <a:prstGeom prst="arc">
              <a:avLst/>
            </a:prstGeom>
            <a:ln w="889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riangle 25"/>
            <p:cNvSpPr/>
            <p:nvPr/>
          </p:nvSpPr>
          <p:spPr>
            <a:xfrm rot="8175238">
              <a:off x="7785913" y="2141086"/>
              <a:ext cx="257309" cy="263281"/>
            </a:xfrm>
            <a:prstGeom prst="triangl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p:cNvGrpSpPr/>
          <p:nvPr/>
        </p:nvGrpSpPr>
        <p:grpSpPr>
          <a:xfrm>
            <a:off x="3529780" y="63506"/>
            <a:ext cx="5056243" cy="5133833"/>
            <a:chOff x="3529780" y="63506"/>
            <a:chExt cx="5056243" cy="5133833"/>
          </a:xfrm>
        </p:grpSpPr>
        <p:sp>
          <p:nvSpPr>
            <p:cNvPr id="25" name="Arc 24"/>
            <p:cNvSpPr/>
            <p:nvPr/>
          </p:nvSpPr>
          <p:spPr>
            <a:xfrm rot="8100000">
              <a:off x="3529780" y="63506"/>
              <a:ext cx="5056243" cy="5133833"/>
            </a:xfrm>
            <a:prstGeom prst="arc">
              <a:avLst/>
            </a:prstGeom>
            <a:ln w="889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 name="Triangle 27"/>
            <p:cNvSpPr/>
            <p:nvPr/>
          </p:nvSpPr>
          <p:spPr>
            <a:xfrm rot="2612589">
              <a:off x="7819754" y="4231570"/>
              <a:ext cx="257309" cy="263281"/>
            </a:xfrm>
            <a:prstGeom prst="triangl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Rectangle 30"/>
          <p:cNvSpPr/>
          <p:nvPr/>
        </p:nvSpPr>
        <p:spPr>
          <a:xfrm>
            <a:off x="1077137" y="3604172"/>
            <a:ext cx="3960017" cy="670696"/>
          </a:xfrm>
          <a:prstGeom prst="rect">
            <a:avLst/>
          </a:prstGeom>
        </p:spPr>
        <p:txBody>
          <a:bodyPr wrap="square">
            <a:spAutoFit/>
          </a:bodyPr>
          <a:lstStyle/>
          <a:p>
            <a:pPr algn="ctr">
              <a:lnSpc>
                <a:spcPts val="2240"/>
              </a:lnSpc>
            </a:pPr>
            <a:r>
              <a:rPr lang="en-US" sz="2200" dirty="0">
                <a:solidFill>
                  <a:schemeClr val="accent2">
                    <a:lumMod val="75000"/>
                  </a:schemeClr>
                </a:solidFill>
                <a:latin typeface="Helvetica Neue" panose="02000503000000020004" pitchFamily="2" charset="0"/>
                <a:ea typeface="Helvetica Neue" panose="02000503000000020004" pitchFamily="2" charset="0"/>
                <a:cs typeface="Helvetica Neue" panose="02000503000000020004" pitchFamily="2" charset="0"/>
              </a:rPr>
              <a:t>Low pH, low salinity, pesticide exposure</a:t>
            </a:r>
          </a:p>
        </p:txBody>
      </p:sp>
      <p:sp>
        <p:nvSpPr>
          <p:cNvPr id="32" name="Rectangle 31"/>
          <p:cNvSpPr/>
          <p:nvPr/>
        </p:nvSpPr>
        <p:spPr>
          <a:xfrm>
            <a:off x="3982065" y="590450"/>
            <a:ext cx="4150287" cy="670696"/>
          </a:xfrm>
          <a:prstGeom prst="rect">
            <a:avLst/>
          </a:prstGeom>
        </p:spPr>
        <p:txBody>
          <a:bodyPr wrap="square">
            <a:spAutoFit/>
          </a:bodyPr>
          <a:lstStyle/>
          <a:p>
            <a:pPr algn="ctr">
              <a:lnSpc>
                <a:spcPts val="2240"/>
              </a:lnSpc>
            </a:pPr>
            <a:r>
              <a:rPr lang="en-US" sz="2200" dirty="0">
                <a:latin typeface="Helvetica Neue Light" panose="02000403000000020004" pitchFamily="2" charset="0"/>
                <a:ea typeface="Helvetica Neue Light" panose="02000403000000020004" pitchFamily="2" charset="0"/>
              </a:rPr>
              <a:t>Corals exhibit differential DNA methylation (Putnam et al. 2016)</a:t>
            </a:r>
          </a:p>
        </p:txBody>
      </p:sp>
      <p:sp>
        <p:nvSpPr>
          <p:cNvPr id="33" name="Rectangle 32"/>
          <p:cNvSpPr/>
          <p:nvPr/>
        </p:nvSpPr>
        <p:spPr>
          <a:xfrm>
            <a:off x="1907613" y="5368925"/>
            <a:ext cx="4150287" cy="952825"/>
          </a:xfrm>
          <a:prstGeom prst="rect">
            <a:avLst/>
          </a:prstGeom>
        </p:spPr>
        <p:txBody>
          <a:bodyPr wrap="square">
            <a:spAutoFit/>
          </a:bodyPr>
          <a:lstStyle/>
          <a:p>
            <a:pPr algn="ctr">
              <a:lnSpc>
                <a:spcPts val="2240"/>
              </a:lnSpc>
            </a:pPr>
            <a:r>
              <a:rPr lang="en-US" sz="2200" dirty="0">
                <a:latin typeface="Helvetica Neue Light" panose="02000403000000020004" pitchFamily="2" charset="0"/>
                <a:ea typeface="Helvetica Neue Light" panose="02000403000000020004" pitchFamily="2" charset="0"/>
              </a:rPr>
              <a:t>Multiple generations of daphnia inherited methylation patterns (Jeremias et al. 2018)</a:t>
            </a:r>
          </a:p>
        </p:txBody>
      </p:sp>
      <p:sp>
        <p:nvSpPr>
          <p:cNvPr id="34" name="Rectangle 33"/>
          <p:cNvSpPr/>
          <p:nvPr/>
        </p:nvSpPr>
        <p:spPr>
          <a:xfrm>
            <a:off x="6057901" y="5368925"/>
            <a:ext cx="4510862" cy="938719"/>
          </a:xfrm>
          <a:prstGeom prst="rect">
            <a:avLst/>
          </a:prstGeom>
        </p:spPr>
        <p:txBody>
          <a:bodyPr wrap="square">
            <a:spAutoFit/>
          </a:bodyPr>
          <a:lstStyle/>
          <a:p>
            <a:pPr algn="ctr">
              <a:lnSpc>
                <a:spcPts val="2240"/>
              </a:lnSpc>
            </a:pPr>
            <a:r>
              <a:rPr lang="en-US" sz="2200" dirty="0">
                <a:latin typeface="Helvetica Neue Light" panose="02000403000000020004" pitchFamily="2" charset="0"/>
                <a:ea typeface="Helvetica Neue Light" panose="02000403000000020004" pitchFamily="2" charset="0"/>
              </a:rPr>
              <a:t>Diuron altered methylation and expression in adult and larval Pacific oysters (</a:t>
            </a:r>
            <a:r>
              <a:rPr lang="en-US" sz="2200" dirty="0" err="1">
                <a:latin typeface="Helvetica Neue Light" panose="02000403000000020004" pitchFamily="2" charset="0"/>
                <a:ea typeface="Helvetica Neue Light" panose="02000403000000020004" pitchFamily="2" charset="0"/>
              </a:rPr>
              <a:t>Rondon</a:t>
            </a:r>
            <a:r>
              <a:rPr lang="en-US" sz="2200" dirty="0">
                <a:latin typeface="Helvetica Neue Light" panose="02000403000000020004" pitchFamily="2" charset="0"/>
                <a:ea typeface="Helvetica Neue Light" panose="02000403000000020004" pitchFamily="2" charset="0"/>
              </a:rPr>
              <a:t> et al. 2017)</a:t>
            </a:r>
          </a:p>
        </p:txBody>
      </p:sp>
    </p:spTree>
    <p:extLst>
      <p:ext uri="{BB962C8B-B14F-4D97-AF65-F5344CB8AC3E}">
        <p14:creationId xmlns:p14="http://schemas.microsoft.com/office/powerpoint/2010/main" val="101307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0"/>
            <a:ext cx="10632077" cy="6872288"/>
          </a:xfrm>
          <a:prstGeom prst="rect">
            <a:avLst/>
          </a:prstGeom>
        </p:spPr>
      </p:pic>
      <p:grpSp>
        <p:nvGrpSpPr>
          <p:cNvPr id="2" name="Group 1">
            <a:extLst>
              <a:ext uri="{FF2B5EF4-FFF2-40B4-BE49-F238E27FC236}">
                <a16:creationId xmlns:a16="http://schemas.microsoft.com/office/drawing/2014/main" id="{2CC5FC43-BD07-3E40-90AE-2E79A928EF09}"/>
              </a:ext>
            </a:extLst>
          </p:cNvPr>
          <p:cNvGrpSpPr/>
          <p:nvPr/>
        </p:nvGrpSpPr>
        <p:grpSpPr>
          <a:xfrm>
            <a:off x="1697506" y="1978091"/>
            <a:ext cx="10510158" cy="3377681"/>
            <a:chOff x="1697506" y="2267339"/>
            <a:chExt cx="10510158" cy="3377681"/>
          </a:xfrm>
        </p:grpSpPr>
        <p:sp>
          <p:nvSpPr>
            <p:cNvPr id="13" name="Rectangle 12">
              <a:extLst>
                <a:ext uri="{FF2B5EF4-FFF2-40B4-BE49-F238E27FC236}">
                  <a16:creationId xmlns:a16="http://schemas.microsoft.com/office/drawing/2014/main" id="{CD500714-A284-6949-811E-E47B666B7D5D}"/>
                </a:ext>
              </a:extLst>
            </p:cNvPr>
            <p:cNvSpPr/>
            <p:nvPr/>
          </p:nvSpPr>
          <p:spPr>
            <a:xfrm>
              <a:off x="1697506" y="2267339"/>
              <a:ext cx="10510158" cy="3377681"/>
            </a:xfrm>
            <a:prstGeom prst="rect">
              <a:avLst/>
            </a:pr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895EFF"/>
                  </a:solidFill>
                </a:ln>
                <a:solidFill>
                  <a:srgbClr val="895EFF"/>
                </a:solidFill>
              </a:endParaRPr>
            </a:p>
          </p:txBody>
        </p:sp>
        <p:sp>
          <p:nvSpPr>
            <p:cNvPr id="5" name="Title 1"/>
            <p:cNvSpPr txBox="1">
              <a:spLocks/>
            </p:cNvSpPr>
            <p:nvPr/>
          </p:nvSpPr>
          <p:spPr>
            <a:xfrm>
              <a:off x="1975093" y="3014323"/>
              <a:ext cx="10232571" cy="1698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Helvetica Neue Medium" charset="0"/>
                  <a:ea typeface="Helvetica Neue Medium" charset="0"/>
                  <a:cs typeface="Helvetica Neue Medium" charset="0"/>
                </a:rPr>
                <a:t>Does ocean acidification influence the reproductive tissue epigenome?</a:t>
              </a:r>
            </a:p>
          </p:txBody>
        </p:sp>
      </p:grpSp>
      <p:sp>
        <p:nvSpPr>
          <p:cNvPr id="6" name="TextBox 5">
            <a:extLst>
              <a:ext uri="{FF2B5EF4-FFF2-40B4-BE49-F238E27FC236}">
                <a16:creationId xmlns:a16="http://schemas.microsoft.com/office/drawing/2014/main" id="{F61C4E27-F663-AB45-BB9E-078F1479B61C}"/>
              </a:ext>
            </a:extLst>
          </p:cNvPr>
          <p:cNvSpPr txBox="1"/>
          <p:nvPr/>
        </p:nvSpPr>
        <p:spPr>
          <a:xfrm>
            <a:off x="2027763" y="5008044"/>
            <a:ext cx="5024789" cy="276999"/>
          </a:xfrm>
          <a:prstGeom prst="rect">
            <a:avLst/>
          </a:prstGeom>
          <a:noFill/>
        </p:spPr>
        <p:txBody>
          <a:bodyPr wrap="square" rtlCol="0">
            <a:spAutoFit/>
          </a:bodyPr>
          <a:lstStyle/>
          <a:p>
            <a:r>
              <a:rPr lang="en-US" sz="1200" dirty="0">
                <a:solidFill>
                  <a:schemeClr val="bg1"/>
                </a:solidFill>
                <a:latin typeface="Helvetica Neue Light" panose="02000403000000020004" pitchFamily="2" charset="0"/>
                <a:ea typeface="Helvetica Neue Light" panose="02000403000000020004" pitchFamily="2" charset="0"/>
              </a:rPr>
              <a:t>Venkataraman et al. 2020.</a:t>
            </a:r>
            <a:r>
              <a:rPr lang="en-US" sz="1200" i="1" dirty="0">
                <a:solidFill>
                  <a:schemeClr val="bg1"/>
                </a:solidFill>
                <a:latin typeface="Helvetica Neue Light" panose="02000403000000020004" pitchFamily="2" charset="0"/>
                <a:ea typeface="Helvetica Neue Light" panose="02000403000000020004" pitchFamily="2" charset="0"/>
              </a:rPr>
              <a:t> Front Mar Sci</a:t>
            </a:r>
            <a:r>
              <a:rPr lang="en-US" sz="1200" dirty="0">
                <a:solidFill>
                  <a:schemeClr val="bg1"/>
                </a:solidFill>
                <a:latin typeface="Helvetica Neue Light" panose="02000403000000020004" pitchFamily="2" charset="0"/>
                <a:ea typeface="Helvetica Neue Light" panose="02000403000000020004" pitchFamily="2" charset="0"/>
              </a:rPr>
              <a:t>, Venkataraman et al. OSM 2020</a:t>
            </a:r>
            <a:endParaRPr lang="en-US" sz="1200" i="1" dirty="0">
              <a:solidFill>
                <a:schemeClr val="bg1"/>
              </a:solidFill>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2259537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0" y="692463"/>
            <a:ext cx="12191999" cy="369332"/>
          </a:xfrm>
          <a:prstGeom prst="rect">
            <a:avLst/>
          </a:prstGeom>
          <a:noFill/>
        </p:spPr>
        <p:txBody>
          <a:bodyPr wrap="square" rtlCol="0">
            <a:spAutoFit/>
          </a:bodyPr>
          <a:lstStyle/>
          <a:p>
            <a:pPr algn="ctr"/>
            <a:r>
              <a:rPr lang="en-US" dirty="0">
                <a:solidFill>
                  <a:schemeClr val="accent2">
                    <a:lumMod val="75000"/>
                  </a:schemeClr>
                </a:solidFill>
                <a:latin typeface="Helvetica Neue Light" panose="02000403000000020004" pitchFamily="2" charset="0"/>
                <a:ea typeface="Helvetica Neue Light" panose="02000403000000020004" pitchFamily="2" charset="0"/>
              </a:rPr>
              <a:t>Hypothesis</a:t>
            </a:r>
            <a:r>
              <a:rPr lang="en-US" dirty="0">
                <a:latin typeface="Helvetica Neue Light" panose="02000403000000020004" pitchFamily="2" charset="0"/>
                <a:ea typeface="Helvetica Neue Light" panose="02000403000000020004" pitchFamily="2" charset="0"/>
              </a:rPr>
              <a:t>: Ocean acidification will change methylation patterns in oyster reproductive tissue</a:t>
            </a:r>
          </a:p>
        </p:txBody>
      </p:sp>
      <p:sp>
        <p:nvSpPr>
          <p:cNvPr id="14" name="TextBox 13"/>
          <p:cNvSpPr txBox="1"/>
          <p:nvPr/>
        </p:nvSpPr>
        <p:spPr>
          <a:xfrm>
            <a:off x="6530336" y="2691852"/>
            <a:ext cx="1315452" cy="430887"/>
          </a:xfrm>
          <a:prstGeom prst="rect">
            <a:avLst/>
          </a:prstGeom>
          <a:solidFill>
            <a:schemeClr val="accent2">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en-US" sz="2200" dirty="0">
                <a:latin typeface="Helvetica Neue Light" panose="02000403000000020004" pitchFamily="2" charset="0"/>
                <a:ea typeface="Helvetica Neue Light" panose="02000403000000020004" pitchFamily="2" charset="0"/>
              </a:rPr>
              <a:t>pH 7.29</a:t>
            </a:r>
          </a:p>
        </p:txBody>
      </p:sp>
      <p:sp>
        <p:nvSpPr>
          <p:cNvPr id="15" name="TextBox 14"/>
          <p:cNvSpPr txBox="1"/>
          <p:nvPr/>
        </p:nvSpPr>
        <p:spPr>
          <a:xfrm>
            <a:off x="8372589" y="2691852"/>
            <a:ext cx="1315452" cy="430887"/>
          </a:xfrm>
          <a:prstGeom prst="rect">
            <a:avLst/>
          </a:prstGeom>
          <a:solidFill>
            <a:schemeClr val="accent2">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en-US" sz="2200" dirty="0">
                <a:latin typeface="Helvetica Neue Light" panose="02000403000000020004" pitchFamily="2" charset="0"/>
                <a:ea typeface="Helvetica Neue Light" panose="02000403000000020004" pitchFamily="2" charset="0"/>
              </a:rPr>
              <a:t>pH 7.95</a:t>
            </a:r>
          </a:p>
        </p:txBody>
      </p:sp>
      <p:cxnSp>
        <p:nvCxnSpPr>
          <p:cNvPr id="16" name="Straight Arrow Connector 15"/>
          <p:cNvCxnSpPr/>
          <p:nvPr/>
        </p:nvCxnSpPr>
        <p:spPr>
          <a:xfrm flipH="1">
            <a:off x="7684896" y="2356191"/>
            <a:ext cx="276949" cy="2435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3">
            <a:duotone>
              <a:schemeClr val="accent1">
                <a:shade val="45000"/>
                <a:satMod val="135000"/>
              </a:schemeClr>
              <a:prstClr val="white"/>
            </a:duotone>
          </a:blip>
          <a:stretch>
            <a:fillRect/>
          </a:stretch>
        </p:blipFill>
        <p:spPr>
          <a:xfrm flipH="1">
            <a:off x="8224101" y="2356191"/>
            <a:ext cx="356532" cy="319649"/>
          </a:xfrm>
          <a:prstGeom prst="rect">
            <a:avLst/>
          </a:prstGeom>
        </p:spPr>
      </p:pic>
      <p:sp>
        <p:nvSpPr>
          <p:cNvPr id="18" name="TextBox 17"/>
          <p:cNvSpPr txBox="1"/>
          <p:nvPr/>
        </p:nvSpPr>
        <p:spPr>
          <a:xfrm>
            <a:off x="2451505" y="2691852"/>
            <a:ext cx="1315452" cy="430887"/>
          </a:xfrm>
          <a:prstGeom prst="rect">
            <a:avLst/>
          </a:prstGeom>
          <a:solidFill>
            <a:schemeClr val="accent2">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en-US" sz="2200" dirty="0">
                <a:latin typeface="Helvetica Neue Light" panose="02000403000000020004" pitchFamily="2" charset="0"/>
                <a:ea typeface="Helvetica Neue Light" panose="02000403000000020004" pitchFamily="2" charset="0"/>
              </a:rPr>
              <a:t>pH 7.31</a:t>
            </a:r>
          </a:p>
        </p:txBody>
      </p:sp>
      <p:sp>
        <p:nvSpPr>
          <p:cNvPr id="22" name="TextBox 21"/>
          <p:cNvSpPr txBox="1"/>
          <p:nvPr/>
        </p:nvSpPr>
        <p:spPr>
          <a:xfrm>
            <a:off x="6530336" y="1473538"/>
            <a:ext cx="3161513" cy="830997"/>
          </a:xfrm>
          <a:prstGeom prst="rect">
            <a:avLst/>
          </a:prstGeom>
          <a:solidFill>
            <a:schemeClr val="accent2">
              <a:lumMod val="75000"/>
            </a:schemeClr>
          </a:solid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sz="2400" i="1" dirty="0">
                <a:solidFill>
                  <a:schemeClr val="bg1"/>
                </a:solidFill>
                <a:latin typeface="Helvetica Neue Light" panose="02000403000000020004" pitchFamily="2" charset="0"/>
                <a:ea typeface="Helvetica Neue Light" panose="02000403000000020004" pitchFamily="2" charset="0"/>
              </a:rPr>
              <a:t>C. virginica</a:t>
            </a:r>
            <a:r>
              <a:rPr lang="en-US" sz="2400" dirty="0">
                <a:solidFill>
                  <a:schemeClr val="bg1"/>
                </a:solidFill>
                <a:latin typeface="Helvetica Neue Light" panose="02000403000000020004" pitchFamily="2" charset="0"/>
                <a:ea typeface="Helvetica Neue Light" panose="02000403000000020004" pitchFamily="2" charset="0"/>
              </a:rPr>
              <a:t>: </a:t>
            </a:r>
          </a:p>
          <a:p>
            <a:pPr algn="ctr"/>
            <a:r>
              <a:rPr lang="en-US" sz="2400" dirty="0">
                <a:solidFill>
                  <a:schemeClr val="bg1"/>
                </a:solidFill>
                <a:latin typeface="Helvetica Neue Light" panose="02000403000000020004" pitchFamily="2" charset="0"/>
                <a:ea typeface="Helvetica Neue Light" panose="02000403000000020004" pitchFamily="2" charset="0"/>
              </a:rPr>
              <a:t>4 week exposure</a:t>
            </a:r>
          </a:p>
        </p:txBody>
      </p:sp>
      <p:cxnSp>
        <p:nvCxnSpPr>
          <p:cNvPr id="25" name="Straight Arrow Connector 24">
            <a:extLst>
              <a:ext uri="{FF2B5EF4-FFF2-40B4-BE49-F238E27FC236}">
                <a16:creationId xmlns:a16="http://schemas.microsoft.com/office/drawing/2014/main" id="{1D4B1EA4-D40B-334D-9208-DD1A9DF8C0DB}"/>
              </a:ext>
            </a:extLst>
          </p:cNvPr>
          <p:cNvCxnSpPr>
            <a:cxnSpLocks/>
          </p:cNvCxnSpPr>
          <p:nvPr/>
        </p:nvCxnSpPr>
        <p:spPr>
          <a:xfrm flipH="1">
            <a:off x="4951483" y="3211851"/>
            <a:ext cx="1" cy="3900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FBFDB4B1-9D14-2842-A174-F107CF5C00EA}"/>
              </a:ext>
            </a:extLst>
          </p:cNvPr>
          <p:cNvCxnSpPr>
            <a:cxnSpLocks/>
          </p:cNvCxnSpPr>
          <p:nvPr/>
        </p:nvCxnSpPr>
        <p:spPr>
          <a:xfrm flipH="1">
            <a:off x="7188061" y="3205750"/>
            <a:ext cx="1" cy="3900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0FD353B5-4F3F-7B44-809E-436CFB482317}"/>
              </a:ext>
            </a:extLst>
          </p:cNvPr>
          <p:cNvSpPr txBox="1"/>
          <p:nvPr/>
        </p:nvSpPr>
        <p:spPr>
          <a:xfrm>
            <a:off x="2449853" y="4690726"/>
            <a:ext cx="7238163" cy="430887"/>
          </a:xfrm>
          <a:prstGeom prst="rect">
            <a:avLst/>
          </a:prstGeom>
          <a:solidFill>
            <a:schemeClr val="accent2">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200" dirty="0">
                <a:solidFill>
                  <a:sysClr val="windowText" lastClr="000000"/>
                </a:solidFill>
                <a:latin typeface="Helvetica Neue Light" panose="02000403000000020004" pitchFamily="2" charset="0"/>
                <a:ea typeface="Helvetica Neue Light" panose="02000403000000020004" pitchFamily="2" charset="0"/>
              </a:rPr>
              <a:t>MBD Enrichment and Bisulfite Sequencing</a:t>
            </a:r>
          </a:p>
        </p:txBody>
      </p:sp>
      <p:sp>
        <p:nvSpPr>
          <p:cNvPr id="29" name="TextBox 28">
            <a:extLst>
              <a:ext uri="{FF2B5EF4-FFF2-40B4-BE49-F238E27FC236}">
                <a16:creationId xmlns:a16="http://schemas.microsoft.com/office/drawing/2014/main" id="{B68229F3-8CF3-324B-A1F9-53AA784D64DF}"/>
              </a:ext>
            </a:extLst>
          </p:cNvPr>
          <p:cNvSpPr txBox="1"/>
          <p:nvPr/>
        </p:nvSpPr>
        <p:spPr>
          <a:xfrm>
            <a:off x="2449853" y="5637660"/>
            <a:ext cx="7238155" cy="430887"/>
          </a:xfrm>
          <a:prstGeom prst="rect">
            <a:avLst/>
          </a:prstGeom>
          <a:solidFill>
            <a:schemeClr val="accent2">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200" dirty="0">
                <a:solidFill>
                  <a:sysClr val="windowText" lastClr="000000"/>
                </a:solidFill>
                <a:latin typeface="Helvetica Neue Light" panose="02000403000000020004" pitchFamily="2" charset="0"/>
                <a:ea typeface="Helvetica Neue Light" panose="02000403000000020004" pitchFamily="2" charset="0"/>
              </a:rPr>
              <a:t>Characterize </a:t>
            </a:r>
            <a:r>
              <a:rPr lang="en-US" sz="2200" dirty="0" err="1">
                <a:solidFill>
                  <a:sysClr val="windowText" lastClr="000000"/>
                </a:solidFill>
                <a:latin typeface="Helvetica Neue Light" panose="02000403000000020004" pitchFamily="2" charset="0"/>
                <a:ea typeface="Helvetica Neue Light" panose="02000403000000020004" pitchFamily="2" charset="0"/>
              </a:rPr>
              <a:t>CpGs</a:t>
            </a:r>
            <a:r>
              <a:rPr lang="en-US" sz="2200" dirty="0">
                <a:solidFill>
                  <a:sysClr val="windowText" lastClr="000000"/>
                </a:solidFill>
                <a:latin typeface="Helvetica Neue Light" panose="02000403000000020004" pitchFamily="2" charset="0"/>
                <a:ea typeface="Helvetica Neue Light" panose="02000403000000020004" pitchFamily="2" charset="0"/>
              </a:rPr>
              <a:t> and Differentially Methylated Loci</a:t>
            </a:r>
          </a:p>
        </p:txBody>
      </p:sp>
      <p:sp>
        <p:nvSpPr>
          <p:cNvPr id="30" name="TextBox 29">
            <a:extLst>
              <a:ext uri="{FF2B5EF4-FFF2-40B4-BE49-F238E27FC236}">
                <a16:creationId xmlns:a16="http://schemas.microsoft.com/office/drawing/2014/main" id="{EF95165C-2FCD-AA46-AA08-EC9D0454E7D5}"/>
              </a:ext>
            </a:extLst>
          </p:cNvPr>
          <p:cNvSpPr txBox="1"/>
          <p:nvPr/>
        </p:nvSpPr>
        <p:spPr>
          <a:xfrm>
            <a:off x="2449854" y="1471910"/>
            <a:ext cx="3161513" cy="830997"/>
          </a:xfrm>
          <a:prstGeom prst="rect">
            <a:avLst/>
          </a:prstGeom>
          <a:solidFill>
            <a:schemeClr val="accent2">
              <a:lumMod val="75000"/>
            </a:schemeClr>
          </a:solid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sz="2400" i="1" dirty="0">
                <a:solidFill>
                  <a:schemeClr val="bg1"/>
                </a:solidFill>
                <a:latin typeface="Helvetica Neue Light" panose="02000403000000020004" pitchFamily="2" charset="0"/>
                <a:ea typeface="Helvetica Neue Light" panose="02000403000000020004" pitchFamily="2" charset="0"/>
              </a:rPr>
              <a:t>C. </a:t>
            </a:r>
            <a:r>
              <a:rPr lang="en-US" sz="2400" i="1" dirty="0" err="1">
                <a:solidFill>
                  <a:schemeClr val="bg1"/>
                </a:solidFill>
                <a:latin typeface="Helvetica Neue Light" panose="02000403000000020004" pitchFamily="2" charset="0"/>
                <a:ea typeface="Helvetica Neue Light" panose="02000403000000020004" pitchFamily="2" charset="0"/>
              </a:rPr>
              <a:t>gigas</a:t>
            </a:r>
            <a:r>
              <a:rPr lang="en-US" sz="2400" dirty="0">
                <a:solidFill>
                  <a:schemeClr val="bg1"/>
                </a:solidFill>
                <a:latin typeface="Helvetica Neue Light" panose="02000403000000020004" pitchFamily="2" charset="0"/>
                <a:ea typeface="Helvetica Neue Light" panose="02000403000000020004" pitchFamily="2" charset="0"/>
              </a:rPr>
              <a:t>:</a:t>
            </a:r>
          </a:p>
          <a:p>
            <a:pPr algn="ctr"/>
            <a:r>
              <a:rPr lang="en-US" sz="2400" dirty="0">
                <a:solidFill>
                  <a:schemeClr val="bg1"/>
                </a:solidFill>
                <a:latin typeface="Helvetica Neue Light" panose="02000403000000020004" pitchFamily="2" charset="0"/>
                <a:ea typeface="Helvetica Neue Light" panose="02000403000000020004" pitchFamily="2" charset="0"/>
              </a:rPr>
              <a:t>7 week exposure</a:t>
            </a:r>
          </a:p>
        </p:txBody>
      </p:sp>
      <p:sp>
        <p:nvSpPr>
          <p:cNvPr id="31" name="TextBox 30">
            <a:extLst>
              <a:ext uri="{FF2B5EF4-FFF2-40B4-BE49-F238E27FC236}">
                <a16:creationId xmlns:a16="http://schemas.microsoft.com/office/drawing/2014/main" id="{B12FA036-78BD-2F4C-92BE-67F471533782}"/>
              </a:ext>
            </a:extLst>
          </p:cNvPr>
          <p:cNvSpPr txBox="1"/>
          <p:nvPr/>
        </p:nvSpPr>
        <p:spPr>
          <a:xfrm>
            <a:off x="2449854" y="3694748"/>
            <a:ext cx="7238173" cy="461665"/>
          </a:xfrm>
          <a:prstGeom prst="rect">
            <a:avLst/>
          </a:prstGeom>
          <a:solidFill>
            <a:schemeClr val="accent2">
              <a:lumMod val="75000"/>
            </a:schemeClr>
          </a:solid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sz="2400" dirty="0">
                <a:solidFill>
                  <a:schemeClr val="bg1"/>
                </a:solidFill>
                <a:latin typeface="Helvetica Neue Light" panose="02000403000000020004" pitchFamily="2" charset="0"/>
                <a:ea typeface="Helvetica Neue Light" panose="02000403000000020004" pitchFamily="2" charset="0"/>
              </a:rPr>
              <a:t>Process Gonad Tissue</a:t>
            </a:r>
          </a:p>
        </p:txBody>
      </p:sp>
      <p:cxnSp>
        <p:nvCxnSpPr>
          <p:cNvPr id="33" name="Straight Arrow Connector 32">
            <a:extLst>
              <a:ext uri="{FF2B5EF4-FFF2-40B4-BE49-F238E27FC236}">
                <a16:creationId xmlns:a16="http://schemas.microsoft.com/office/drawing/2014/main" id="{D701CC4B-4BC7-B940-B67B-36FE3F76871A}"/>
              </a:ext>
            </a:extLst>
          </p:cNvPr>
          <p:cNvCxnSpPr/>
          <p:nvPr/>
        </p:nvCxnSpPr>
        <p:spPr>
          <a:xfrm flipH="1">
            <a:off x="3565166" y="2358952"/>
            <a:ext cx="276949" cy="2435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4" name="Picture 33">
            <a:extLst>
              <a:ext uri="{FF2B5EF4-FFF2-40B4-BE49-F238E27FC236}">
                <a16:creationId xmlns:a16="http://schemas.microsoft.com/office/drawing/2014/main" id="{74E9B405-F37B-A14E-B015-6ABC3E645117}"/>
              </a:ext>
            </a:extLst>
          </p:cNvPr>
          <p:cNvPicPr>
            <a:picLocks noChangeAspect="1"/>
          </p:cNvPicPr>
          <p:nvPr/>
        </p:nvPicPr>
        <p:blipFill>
          <a:blip r:embed="rId3">
            <a:duotone>
              <a:schemeClr val="accent1">
                <a:shade val="45000"/>
                <a:satMod val="135000"/>
              </a:schemeClr>
              <a:prstClr val="white"/>
            </a:duotone>
          </a:blip>
          <a:stretch>
            <a:fillRect/>
          </a:stretch>
        </p:blipFill>
        <p:spPr>
          <a:xfrm flipH="1">
            <a:off x="4104371" y="2358952"/>
            <a:ext cx="356532" cy="319649"/>
          </a:xfrm>
          <a:prstGeom prst="rect">
            <a:avLst/>
          </a:prstGeom>
        </p:spPr>
      </p:pic>
      <p:sp>
        <p:nvSpPr>
          <p:cNvPr id="37" name="TextBox 36">
            <a:extLst>
              <a:ext uri="{FF2B5EF4-FFF2-40B4-BE49-F238E27FC236}">
                <a16:creationId xmlns:a16="http://schemas.microsoft.com/office/drawing/2014/main" id="{1CD2A08E-71F0-9748-BC50-A0B986B50D6E}"/>
              </a:ext>
            </a:extLst>
          </p:cNvPr>
          <p:cNvSpPr txBox="1"/>
          <p:nvPr/>
        </p:nvSpPr>
        <p:spPr>
          <a:xfrm>
            <a:off x="4293758" y="2691852"/>
            <a:ext cx="1315452" cy="430887"/>
          </a:xfrm>
          <a:prstGeom prst="rect">
            <a:avLst/>
          </a:prstGeom>
          <a:solidFill>
            <a:schemeClr val="accent2">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en-US" sz="2200" dirty="0">
                <a:latin typeface="Helvetica Neue Light" panose="02000403000000020004" pitchFamily="2" charset="0"/>
                <a:ea typeface="Helvetica Neue Light" panose="02000403000000020004" pitchFamily="2" charset="0"/>
              </a:rPr>
              <a:t>pH 7.82</a:t>
            </a:r>
          </a:p>
        </p:txBody>
      </p:sp>
      <p:cxnSp>
        <p:nvCxnSpPr>
          <p:cNvPr id="38" name="Straight Arrow Connector 37">
            <a:extLst>
              <a:ext uri="{FF2B5EF4-FFF2-40B4-BE49-F238E27FC236}">
                <a16:creationId xmlns:a16="http://schemas.microsoft.com/office/drawing/2014/main" id="{15D8978D-2347-3C4D-BAC4-9F13BAF07ECB}"/>
              </a:ext>
            </a:extLst>
          </p:cNvPr>
          <p:cNvCxnSpPr>
            <a:cxnSpLocks/>
          </p:cNvCxnSpPr>
          <p:nvPr/>
        </p:nvCxnSpPr>
        <p:spPr>
          <a:xfrm flipH="1">
            <a:off x="9030314" y="3214923"/>
            <a:ext cx="1" cy="3900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29198281-4680-1348-9790-1ECEEC792BB1}"/>
              </a:ext>
            </a:extLst>
          </p:cNvPr>
          <p:cNvCxnSpPr>
            <a:cxnSpLocks/>
          </p:cNvCxnSpPr>
          <p:nvPr/>
        </p:nvCxnSpPr>
        <p:spPr>
          <a:xfrm flipH="1">
            <a:off x="3109230" y="3211851"/>
            <a:ext cx="1" cy="3900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B2693F6A-A3F1-E744-AFA6-F44D37E7AE1C}"/>
              </a:ext>
            </a:extLst>
          </p:cNvPr>
          <p:cNvCxnSpPr>
            <a:cxnSpLocks/>
          </p:cNvCxnSpPr>
          <p:nvPr/>
        </p:nvCxnSpPr>
        <p:spPr>
          <a:xfrm>
            <a:off x="6110636" y="5271687"/>
            <a:ext cx="1" cy="2837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BCA9F824-F257-9A4D-8A1D-62C2B3FF5074}"/>
              </a:ext>
            </a:extLst>
          </p:cNvPr>
          <p:cNvCxnSpPr>
            <a:cxnSpLocks/>
          </p:cNvCxnSpPr>
          <p:nvPr/>
        </p:nvCxnSpPr>
        <p:spPr>
          <a:xfrm>
            <a:off x="6110637" y="4238612"/>
            <a:ext cx="1" cy="2837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413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14" grpId="0" animBg="1"/>
      <p:bldP spid="15" grpId="0" animBg="1"/>
      <p:bldP spid="22" grpId="0" animBg="1"/>
      <p:bldP spid="27" grpId="0" animBg="1"/>
      <p:bldP spid="29" grpId="0"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AD04C0B-CE87-7845-995C-CE031BA267CB}"/>
              </a:ext>
            </a:extLst>
          </p:cNvPr>
          <p:cNvGrpSpPr/>
          <p:nvPr/>
        </p:nvGrpSpPr>
        <p:grpSpPr>
          <a:xfrm>
            <a:off x="744718" y="0"/>
            <a:ext cx="10325492" cy="6858000"/>
            <a:chOff x="1866508" y="-1"/>
            <a:chExt cx="10325492" cy="6858000"/>
          </a:xfrm>
        </p:grpSpPr>
        <p:pic>
          <p:nvPicPr>
            <p:cNvPr id="5" name="Picture 4" descr="Two people posing for a picture&#10;&#10;Description automatically generated">
              <a:extLst>
                <a:ext uri="{FF2B5EF4-FFF2-40B4-BE49-F238E27FC236}">
                  <a16:creationId xmlns:a16="http://schemas.microsoft.com/office/drawing/2014/main" id="{98080501-CDF9-6E4E-8460-8A0E002D2B2E}"/>
                </a:ext>
              </a:extLst>
            </p:cNvPr>
            <p:cNvPicPr>
              <a:picLocks noChangeAspect="1"/>
            </p:cNvPicPr>
            <p:nvPr/>
          </p:nvPicPr>
          <p:blipFill rotWithShape="1">
            <a:blip r:embed="rId3"/>
            <a:srcRect l="-309"/>
            <a:stretch/>
          </p:blipFill>
          <p:spPr>
            <a:xfrm>
              <a:off x="1866508" y="-1"/>
              <a:ext cx="10325492" cy="6858000"/>
            </a:xfrm>
            <a:prstGeom prst="rect">
              <a:avLst/>
            </a:prstGeom>
          </p:spPr>
        </p:pic>
        <p:pic>
          <p:nvPicPr>
            <p:cNvPr id="3" name="Picture 2" descr="A picture containing object&#10;&#10;Description automatically generated">
              <a:extLst>
                <a:ext uri="{FF2B5EF4-FFF2-40B4-BE49-F238E27FC236}">
                  <a16:creationId xmlns:a16="http://schemas.microsoft.com/office/drawing/2014/main" id="{7993ADF4-B966-F34A-B226-513F22D3AA01}"/>
                </a:ext>
              </a:extLst>
            </p:cNvPr>
            <p:cNvPicPr>
              <a:picLocks noChangeAspect="1"/>
            </p:cNvPicPr>
            <p:nvPr/>
          </p:nvPicPr>
          <p:blipFill>
            <a:blip r:embed="rId4"/>
            <a:stretch>
              <a:fillRect/>
            </a:stretch>
          </p:blipFill>
          <p:spPr>
            <a:xfrm rot="20931126">
              <a:off x="6302633" y="566169"/>
              <a:ext cx="2172372" cy="2349484"/>
            </a:xfrm>
            <a:prstGeom prst="rect">
              <a:avLst/>
            </a:prstGeom>
          </p:spPr>
        </p:pic>
        <p:pic>
          <p:nvPicPr>
            <p:cNvPr id="7" name="Picture 6" descr="A close up of a logo&#10;&#10;Description automatically generated">
              <a:extLst>
                <a:ext uri="{FF2B5EF4-FFF2-40B4-BE49-F238E27FC236}">
                  <a16:creationId xmlns:a16="http://schemas.microsoft.com/office/drawing/2014/main" id="{40D83A34-9543-A343-87F3-0FD237A07CB0}"/>
                </a:ext>
              </a:extLst>
            </p:cNvPr>
            <p:cNvPicPr>
              <a:picLocks noChangeAspect="1"/>
            </p:cNvPicPr>
            <p:nvPr/>
          </p:nvPicPr>
          <p:blipFill>
            <a:blip r:embed="rId5"/>
            <a:stretch>
              <a:fillRect/>
            </a:stretch>
          </p:blipFill>
          <p:spPr>
            <a:xfrm>
              <a:off x="9257911" y="1304055"/>
              <a:ext cx="2157682" cy="2395750"/>
            </a:xfrm>
            <a:prstGeom prst="rect">
              <a:avLst/>
            </a:prstGeom>
          </p:spPr>
        </p:pic>
      </p:grpSp>
      <p:sp>
        <p:nvSpPr>
          <p:cNvPr id="6" name="TextBox 5">
            <a:extLst>
              <a:ext uri="{FF2B5EF4-FFF2-40B4-BE49-F238E27FC236}">
                <a16:creationId xmlns:a16="http://schemas.microsoft.com/office/drawing/2014/main" id="{2FFF0E64-A9C0-EC48-B653-DDB86D9EFE9E}"/>
              </a:ext>
            </a:extLst>
          </p:cNvPr>
          <p:cNvSpPr txBox="1"/>
          <p:nvPr/>
        </p:nvSpPr>
        <p:spPr>
          <a:xfrm>
            <a:off x="1131009" y="797511"/>
            <a:ext cx="3931185" cy="5262979"/>
          </a:xfrm>
          <a:prstGeom prst="rect">
            <a:avLst/>
          </a:prstGeom>
          <a:solidFill>
            <a:schemeClr val="bg1">
              <a:alpha val="82000"/>
            </a:schemeClr>
          </a:solidFill>
        </p:spPr>
        <p:txBody>
          <a:bodyPr wrap="square" rtlCol="0">
            <a:spAutoFit/>
          </a:bodyPr>
          <a:lstStyle/>
          <a:p>
            <a:r>
              <a:rPr lang="en-US" sz="4800" dirty="0">
                <a:latin typeface="Helvetica Neue Thin" panose="020B0403020202020204" pitchFamily="34" charset="0"/>
                <a:ea typeface="Helvetica Neue Thin" panose="020B0403020202020204" pitchFamily="34" charset="0"/>
              </a:rPr>
              <a:t>“why don’t you </a:t>
            </a:r>
            <a:r>
              <a:rPr lang="en-US" sz="4800" dirty="0">
                <a:solidFill>
                  <a:srgbClr val="009CE5"/>
                </a:solidFill>
                <a:latin typeface="Helvetica Neue" panose="02000503000000020004" pitchFamily="2" charset="0"/>
                <a:ea typeface="Helvetica Neue" panose="02000503000000020004" pitchFamily="2" charset="0"/>
                <a:cs typeface="Helvetica Neue" panose="02000503000000020004" pitchFamily="2" charset="0"/>
              </a:rPr>
              <a:t>care about people</a:t>
            </a:r>
            <a:r>
              <a:rPr lang="en-US" sz="4800" dirty="0">
                <a:latin typeface="Helvetica Neue Thin" panose="020B0403020202020204" pitchFamily="34" charset="0"/>
                <a:ea typeface="Helvetica Neue Thin" panose="020B0403020202020204" pitchFamily="34" charset="0"/>
              </a:rPr>
              <a:t>?”</a:t>
            </a:r>
          </a:p>
          <a:p>
            <a:endParaRPr lang="en-US" sz="4800" dirty="0">
              <a:latin typeface="Helvetica Neue Thin" panose="020B0403020202020204" pitchFamily="34" charset="0"/>
              <a:ea typeface="Helvetica Neue Thin" panose="020B0403020202020204" pitchFamily="34" charset="0"/>
            </a:endParaRPr>
          </a:p>
          <a:p>
            <a:r>
              <a:rPr lang="en-US" sz="4800" dirty="0">
                <a:latin typeface="Helvetica Neue Thin" panose="020B0403020202020204" pitchFamily="34" charset="0"/>
                <a:ea typeface="Helvetica Neue Thin" panose="020B0403020202020204" pitchFamily="34" charset="0"/>
              </a:rPr>
              <a:t>“you should become a </a:t>
            </a:r>
            <a:r>
              <a:rPr lang="en-US" sz="4800" dirty="0">
                <a:solidFill>
                  <a:srgbClr val="009CE5"/>
                </a:solidFill>
                <a:latin typeface="Helvetica Neue" panose="02000503000000020004" pitchFamily="2" charset="0"/>
                <a:ea typeface="Helvetica Neue" panose="02000503000000020004" pitchFamily="2" charset="0"/>
                <a:cs typeface="Helvetica Neue" panose="02000503000000020004" pitchFamily="2" charset="0"/>
              </a:rPr>
              <a:t>doctor</a:t>
            </a:r>
            <a:r>
              <a:rPr lang="en-US" sz="4800" dirty="0">
                <a:latin typeface="Helvetica Neue Thin" panose="020B0403020202020204" pitchFamily="34" charset="0"/>
                <a:ea typeface="Helvetica Neue Thin" panose="020B0403020202020204" pitchFamily="34" charset="0"/>
              </a:rPr>
              <a:t>.”</a:t>
            </a:r>
          </a:p>
        </p:txBody>
      </p:sp>
    </p:spTree>
    <p:extLst>
      <p:ext uri="{BB962C8B-B14F-4D97-AF65-F5344CB8AC3E}">
        <p14:creationId xmlns:p14="http://schemas.microsoft.com/office/powerpoint/2010/main" val="390220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057EE4-B63C-7C4F-B815-82BA5844C5CF}"/>
              </a:ext>
            </a:extLst>
          </p:cNvPr>
          <p:cNvPicPr>
            <a:picLocks noChangeAspect="1"/>
          </p:cNvPicPr>
          <p:nvPr/>
        </p:nvPicPr>
        <p:blipFill rotWithShape="1">
          <a:blip r:embed="rId3"/>
          <a:srcRect l="6585" r="20807" b="8015"/>
          <a:stretch/>
        </p:blipFill>
        <p:spPr>
          <a:xfrm>
            <a:off x="1964559" y="412510"/>
            <a:ext cx="6226130" cy="6095078"/>
          </a:xfrm>
          <a:prstGeom prst="rect">
            <a:avLst/>
          </a:prstGeom>
        </p:spPr>
      </p:pic>
      <p:sp>
        <p:nvSpPr>
          <p:cNvPr id="6" name="TextBox 5">
            <a:extLst>
              <a:ext uri="{FF2B5EF4-FFF2-40B4-BE49-F238E27FC236}">
                <a16:creationId xmlns:a16="http://schemas.microsoft.com/office/drawing/2014/main" id="{5946EBB2-9F1B-0047-8143-6472B3081BA8}"/>
              </a:ext>
            </a:extLst>
          </p:cNvPr>
          <p:cNvSpPr txBox="1"/>
          <p:nvPr/>
        </p:nvSpPr>
        <p:spPr>
          <a:xfrm>
            <a:off x="2548647" y="206080"/>
            <a:ext cx="2509736" cy="369332"/>
          </a:xfrm>
          <a:prstGeom prst="rect">
            <a:avLst/>
          </a:prstGeom>
          <a:noFill/>
        </p:spPr>
        <p:txBody>
          <a:bodyPr wrap="square" rtlCol="0">
            <a:spAutoFit/>
          </a:bodyPr>
          <a:lstStyle/>
          <a:p>
            <a:pPr algn="ctr"/>
            <a:r>
              <a:rPr lang="en-US" i="1" dirty="0">
                <a:latin typeface="Helvetica Neue Light" panose="02000403000000020004" pitchFamily="2" charset="0"/>
                <a:ea typeface="Helvetica Neue Light" panose="02000403000000020004" pitchFamily="2" charset="0"/>
              </a:rPr>
              <a:t>C. virginica</a:t>
            </a:r>
            <a:r>
              <a:rPr lang="en-US" dirty="0">
                <a:latin typeface="Helvetica Neue Light" panose="02000403000000020004" pitchFamily="2" charset="0"/>
                <a:ea typeface="Helvetica Neue Light" panose="02000403000000020004" pitchFamily="2" charset="0"/>
              </a:rPr>
              <a:t>:</a:t>
            </a:r>
            <a:r>
              <a:rPr lang="en-US" i="1" dirty="0">
                <a:latin typeface="Helvetica Neue Light" panose="02000403000000020004" pitchFamily="2" charset="0"/>
                <a:ea typeface="Helvetica Neue Light" panose="02000403000000020004" pitchFamily="2" charset="0"/>
              </a:rPr>
              <a:t> </a:t>
            </a:r>
            <a:r>
              <a:rPr lang="en-US" dirty="0">
                <a:latin typeface="Helvetica Neue Light" panose="02000403000000020004" pitchFamily="2" charset="0"/>
                <a:ea typeface="Helvetica Neue Light" panose="02000403000000020004" pitchFamily="2" charset="0"/>
              </a:rPr>
              <a:t>597</a:t>
            </a:r>
          </a:p>
        </p:txBody>
      </p:sp>
      <p:sp>
        <p:nvSpPr>
          <p:cNvPr id="7" name="TextBox 6">
            <a:extLst>
              <a:ext uri="{FF2B5EF4-FFF2-40B4-BE49-F238E27FC236}">
                <a16:creationId xmlns:a16="http://schemas.microsoft.com/office/drawing/2014/main" id="{EED269A9-14E6-8B45-9B44-44025C52DFC6}"/>
              </a:ext>
            </a:extLst>
          </p:cNvPr>
          <p:cNvSpPr txBox="1"/>
          <p:nvPr/>
        </p:nvSpPr>
        <p:spPr>
          <a:xfrm>
            <a:off x="5535037" y="206080"/>
            <a:ext cx="2509735" cy="369332"/>
          </a:xfrm>
          <a:prstGeom prst="rect">
            <a:avLst/>
          </a:prstGeom>
          <a:noFill/>
        </p:spPr>
        <p:txBody>
          <a:bodyPr wrap="square" rtlCol="0">
            <a:spAutoFit/>
          </a:bodyPr>
          <a:lstStyle/>
          <a:p>
            <a:pPr algn="ctr"/>
            <a:r>
              <a:rPr lang="en-US" i="1" dirty="0">
                <a:latin typeface="Helvetica Neue Light" panose="02000403000000020004" pitchFamily="2" charset="0"/>
                <a:ea typeface="Helvetica Neue Light" panose="02000403000000020004" pitchFamily="2" charset="0"/>
              </a:rPr>
              <a:t>C. </a:t>
            </a:r>
            <a:r>
              <a:rPr lang="en-US" i="1" dirty="0" err="1">
                <a:latin typeface="Helvetica Neue Light" panose="02000403000000020004" pitchFamily="2" charset="0"/>
                <a:ea typeface="Helvetica Neue Light" panose="02000403000000020004" pitchFamily="2" charset="0"/>
              </a:rPr>
              <a:t>gigas</a:t>
            </a:r>
            <a:r>
              <a:rPr lang="en-US" dirty="0">
                <a:latin typeface="Helvetica Neue Light" panose="02000403000000020004" pitchFamily="2" charset="0"/>
                <a:ea typeface="Helvetica Neue Light" panose="02000403000000020004" pitchFamily="2" charset="0"/>
              </a:rPr>
              <a:t>: 628</a:t>
            </a:r>
          </a:p>
        </p:txBody>
      </p:sp>
      <p:sp>
        <p:nvSpPr>
          <p:cNvPr id="8" name="Rectangle 7">
            <a:extLst>
              <a:ext uri="{FF2B5EF4-FFF2-40B4-BE49-F238E27FC236}">
                <a16:creationId xmlns:a16="http://schemas.microsoft.com/office/drawing/2014/main" id="{A733DA53-6C49-634B-99FB-46E8FB728C1B}"/>
              </a:ext>
            </a:extLst>
          </p:cNvPr>
          <p:cNvSpPr/>
          <p:nvPr/>
        </p:nvSpPr>
        <p:spPr>
          <a:xfrm>
            <a:off x="2548647" y="1361872"/>
            <a:ext cx="2500008" cy="4688732"/>
          </a:xfrm>
          <a:prstGeom prst="rect">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C3331F0-8C3B-8348-83BF-2F7EA3E384E8}"/>
              </a:ext>
            </a:extLst>
          </p:cNvPr>
          <p:cNvSpPr/>
          <p:nvPr/>
        </p:nvSpPr>
        <p:spPr>
          <a:xfrm>
            <a:off x="5544765" y="2265452"/>
            <a:ext cx="2500007" cy="3927825"/>
          </a:xfrm>
          <a:prstGeom prst="rect">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9FF9FB8-1F52-F44D-BEFA-6E687F57664C}"/>
              </a:ext>
            </a:extLst>
          </p:cNvPr>
          <p:cNvSpPr/>
          <p:nvPr/>
        </p:nvSpPr>
        <p:spPr>
          <a:xfrm>
            <a:off x="2538920" y="3455063"/>
            <a:ext cx="2509736" cy="392800"/>
          </a:xfrm>
          <a:prstGeom prst="rect">
            <a:avLst/>
          </a:prstGeom>
        </p:spPr>
        <p:txBody>
          <a:bodyPr wrap="square">
            <a:spAutoFit/>
          </a:bodyPr>
          <a:lstStyle/>
          <a:p>
            <a:pPr algn="ctr">
              <a:lnSpc>
                <a:spcPts val="2240"/>
              </a:lnSpc>
            </a:pPr>
            <a:r>
              <a:rPr lang="en-US" sz="2800" dirty="0">
                <a:solidFill>
                  <a:schemeClr val="bg1"/>
                </a:solidFill>
                <a:latin typeface="Helvetica Neue Light" panose="02000403000000020004" pitchFamily="2" charset="0"/>
                <a:ea typeface="Helvetica Neue Light" panose="02000403000000020004" pitchFamily="2" charset="0"/>
              </a:rPr>
              <a:t>Genes</a:t>
            </a:r>
          </a:p>
        </p:txBody>
      </p:sp>
      <p:sp>
        <p:nvSpPr>
          <p:cNvPr id="16" name="Rectangle 15">
            <a:extLst>
              <a:ext uri="{FF2B5EF4-FFF2-40B4-BE49-F238E27FC236}">
                <a16:creationId xmlns:a16="http://schemas.microsoft.com/office/drawing/2014/main" id="{CE30AF94-2243-2540-B0B4-B43252A7166D}"/>
              </a:ext>
            </a:extLst>
          </p:cNvPr>
          <p:cNvSpPr/>
          <p:nvPr/>
        </p:nvSpPr>
        <p:spPr>
          <a:xfrm>
            <a:off x="5554493" y="3455063"/>
            <a:ext cx="2490279" cy="392800"/>
          </a:xfrm>
          <a:prstGeom prst="rect">
            <a:avLst/>
          </a:prstGeom>
        </p:spPr>
        <p:txBody>
          <a:bodyPr wrap="square">
            <a:spAutoFit/>
          </a:bodyPr>
          <a:lstStyle/>
          <a:p>
            <a:pPr algn="ctr">
              <a:lnSpc>
                <a:spcPts val="2240"/>
              </a:lnSpc>
            </a:pPr>
            <a:r>
              <a:rPr lang="en-US" sz="2800" dirty="0">
                <a:solidFill>
                  <a:schemeClr val="bg1"/>
                </a:solidFill>
                <a:latin typeface="Helvetica Neue Light" panose="02000403000000020004" pitchFamily="2" charset="0"/>
                <a:ea typeface="Helvetica Neue Light" panose="02000403000000020004" pitchFamily="2" charset="0"/>
              </a:rPr>
              <a:t>Genes</a:t>
            </a:r>
          </a:p>
        </p:txBody>
      </p:sp>
      <p:grpSp>
        <p:nvGrpSpPr>
          <p:cNvPr id="26" name="Group 25">
            <a:extLst>
              <a:ext uri="{FF2B5EF4-FFF2-40B4-BE49-F238E27FC236}">
                <a16:creationId xmlns:a16="http://schemas.microsoft.com/office/drawing/2014/main" id="{6F4FABB3-32A8-974C-937E-59E983F6B64B}"/>
              </a:ext>
            </a:extLst>
          </p:cNvPr>
          <p:cNvGrpSpPr/>
          <p:nvPr/>
        </p:nvGrpSpPr>
        <p:grpSpPr>
          <a:xfrm>
            <a:off x="8350333" y="521169"/>
            <a:ext cx="2728613" cy="1681425"/>
            <a:chOff x="8350333" y="521169"/>
            <a:chExt cx="2728613" cy="1681425"/>
          </a:xfrm>
        </p:grpSpPr>
        <p:pic>
          <p:nvPicPr>
            <p:cNvPr id="10" name="Picture 9">
              <a:extLst>
                <a:ext uri="{FF2B5EF4-FFF2-40B4-BE49-F238E27FC236}">
                  <a16:creationId xmlns:a16="http://schemas.microsoft.com/office/drawing/2014/main" id="{DB914099-5932-D842-B92F-F7B6BBD0CCBC}"/>
                </a:ext>
              </a:extLst>
            </p:cNvPr>
            <p:cNvPicPr>
              <a:picLocks noChangeAspect="1"/>
            </p:cNvPicPr>
            <p:nvPr/>
          </p:nvPicPr>
          <p:blipFill rotWithShape="1">
            <a:blip r:embed="rId3"/>
            <a:srcRect l="81386" t="-1" r="16712" b="86945"/>
            <a:stretch/>
          </p:blipFill>
          <p:spPr>
            <a:xfrm>
              <a:off x="8350333" y="521169"/>
              <a:ext cx="317010" cy="1681405"/>
            </a:xfrm>
            <a:prstGeom prst="rect">
              <a:avLst/>
            </a:prstGeom>
          </p:spPr>
        </p:pic>
        <p:sp>
          <p:nvSpPr>
            <p:cNvPr id="20" name="TextBox 19">
              <a:extLst>
                <a:ext uri="{FF2B5EF4-FFF2-40B4-BE49-F238E27FC236}">
                  <a16:creationId xmlns:a16="http://schemas.microsoft.com/office/drawing/2014/main" id="{41F0D3CA-257A-BE4E-BA0E-4556946F514B}"/>
                </a:ext>
              </a:extLst>
            </p:cNvPr>
            <p:cNvSpPr txBox="1"/>
            <p:nvPr/>
          </p:nvSpPr>
          <p:spPr>
            <a:xfrm>
              <a:off x="8567205" y="621476"/>
              <a:ext cx="2182237" cy="369332"/>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Putative Promoters</a:t>
              </a:r>
            </a:p>
          </p:txBody>
        </p:sp>
        <p:sp>
          <p:nvSpPr>
            <p:cNvPr id="22" name="TextBox 21">
              <a:extLst>
                <a:ext uri="{FF2B5EF4-FFF2-40B4-BE49-F238E27FC236}">
                  <a16:creationId xmlns:a16="http://schemas.microsoft.com/office/drawing/2014/main" id="{0116ACC8-F3AF-894F-A234-AE784BD6BD5A}"/>
                </a:ext>
              </a:extLst>
            </p:cNvPr>
            <p:cNvSpPr txBox="1"/>
            <p:nvPr/>
          </p:nvSpPr>
          <p:spPr>
            <a:xfrm>
              <a:off x="8567205" y="924422"/>
              <a:ext cx="2182237" cy="369332"/>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Exons</a:t>
              </a:r>
            </a:p>
          </p:txBody>
        </p:sp>
        <p:sp>
          <p:nvSpPr>
            <p:cNvPr id="23" name="TextBox 22">
              <a:extLst>
                <a:ext uri="{FF2B5EF4-FFF2-40B4-BE49-F238E27FC236}">
                  <a16:creationId xmlns:a16="http://schemas.microsoft.com/office/drawing/2014/main" id="{0F9FB145-C5AA-A14E-A4E7-B137D5D0213D}"/>
                </a:ext>
              </a:extLst>
            </p:cNvPr>
            <p:cNvSpPr txBox="1"/>
            <p:nvPr/>
          </p:nvSpPr>
          <p:spPr>
            <a:xfrm>
              <a:off x="8567205" y="1227369"/>
              <a:ext cx="2182237" cy="369332"/>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Introns</a:t>
              </a:r>
            </a:p>
          </p:txBody>
        </p:sp>
        <p:sp>
          <p:nvSpPr>
            <p:cNvPr id="24" name="TextBox 23">
              <a:extLst>
                <a:ext uri="{FF2B5EF4-FFF2-40B4-BE49-F238E27FC236}">
                  <a16:creationId xmlns:a16="http://schemas.microsoft.com/office/drawing/2014/main" id="{935BE100-7B76-D34E-9CB9-99BE0E20C966}"/>
                </a:ext>
              </a:extLst>
            </p:cNvPr>
            <p:cNvSpPr txBox="1"/>
            <p:nvPr/>
          </p:nvSpPr>
          <p:spPr>
            <a:xfrm>
              <a:off x="8567205" y="1530315"/>
              <a:ext cx="2511741" cy="369332"/>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Transposable Elements</a:t>
              </a:r>
            </a:p>
          </p:txBody>
        </p:sp>
        <p:sp>
          <p:nvSpPr>
            <p:cNvPr id="25" name="TextBox 24">
              <a:extLst>
                <a:ext uri="{FF2B5EF4-FFF2-40B4-BE49-F238E27FC236}">
                  <a16:creationId xmlns:a16="http://schemas.microsoft.com/office/drawing/2014/main" id="{1CC11575-16CE-484F-A626-9408AC4063ED}"/>
                </a:ext>
              </a:extLst>
            </p:cNvPr>
            <p:cNvSpPr txBox="1"/>
            <p:nvPr/>
          </p:nvSpPr>
          <p:spPr>
            <a:xfrm>
              <a:off x="8567205" y="1833262"/>
              <a:ext cx="2511741" cy="369332"/>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Other</a:t>
              </a:r>
            </a:p>
          </p:txBody>
        </p:sp>
      </p:grpSp>
      <p:sp>
        <p:nvSpPr>
          <p:cNvPr id="27" name="TextBox 26">
            <a:extLst>
              <a:ext uri="{FF2B5EF4-FFF2-40B4-BE49-F238E27FC236}">
                <a16:creationId xmlns:a16="http://schemas.microsoft.com/office/drawing/2014/main" id="{3D8AF30C-92D0-6E4B-9C20-A8F6212F97DF}"/>
              </a:ext>
            </a:extLst>
          </p:cNvPr>
          <p:cNvSpPr txBox="1"/>
          <p:nvPr/>
        </p:nvSpPr>
        <p:spPr>
          <a:xfrm rot="16200000">
            <a:off x="865778" y="3270396"/>
            <a:ext cx="1828229" cy="369332"/>
          </a:xfrm>
          <a:prstGeom prst="rect">
            <a:avLst/>
          </a:prstGeom>
          <a:noFill/>
        </p:spPr>
        <p:txBody>
          <a:bodyPr wrap="square" rtlCol="0">
            <a:spAutoFit/>
          </a:bodyPr>
          <a:lstStyle/>
          <a:p>
            <a:pPr algn="ctr"/>
            <a:r>
              <a:rPr lang="en-US" dirty="0">
                <a:latin typeface="Helvetica Neue Light" panose="02000403000000020004" pitchFamily="2" charset="0"/>
                <a:ea typeface="Helvetica Neue Light" panose="02000403000000020004" pitchFamily="2" charset="0"/>
              </a:rPr>
              <a:t>Percent DML</a:t>
            </a:r>
          </a:p>
        </p:txBody>
      </p:sp>
      <p:sp>
        <p:nvSpPr>
          <p:cNvPr id="28" name="Rectangle 27">
            <a:extLst>
              <a:ext uri="{FF2B5EF4-FFF2-40B4-BE49-F238E27FC236}">
                <a16:creationId xmlns:a16="http://schemas.microsoft.com/office/drawing/2014/main" id="{9989838A-9CCE-2046-B9D3-284951055746}"/>
              </a:ext>
            </a:extLst>
          </p:cNvPr>
          <p:cNvSpPr/>
          <p:nvPr/>
        </p:nvSpPr>
        <p:spPr>
          <a:xfrm>
            <a:off x="2506457" y="623246"/>
            <a:ext cx="5684232" cy="5884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A1B09FB-9F8D-F842-9E8F-A972966CB4E6}"/>
              </a:ext>
            </a:extLst>
          </p:cNvPr>
          <p:cNvSpPr/>
          <p:nvPr/>
        </p:nvSpPr>
        <p:spPr>
          <a:xfrm>
            <a:off x="1442558" y="575412"/>
            <a:ext cx="947023" cy="6095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172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5" grpId="0"/>
      <p:bldP spid="16" grpId="0"/>
      <p:bldP spid="28" grpId="0" animBg="1"/>
      <p:bldP spid="3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78D7721-2486-9E4E-96FF-B46C7F60ABB5}"/>
              </a:ext>
            </a:extLst>
          </p:cNvPr>
          <p:cNvSpPr txBox="1"/>
          <p:nvPr/>
        </p:nvSpPr>
        <p:spPr>
          <a:xfrm>
            <a:off x="1235413" y="425343"/>
            <a:ext cx="3580157" cy="369332"/>
          </a:xfrm>
          <a:prstGeom prst="rect">
            <a:avLst/>
          </a:prstGeom>
          <a:noFill/>
        </p:spPr>
        <p:txBody>
          <a:bodyPr wrap="square" rtlCol="0">
            <a:spAutoFit/>
          </a:bodyPr>
          <a:lstStyle/>
          <a:p>
            <a:pPr algn="r"/>
            <a:r>
              <a:rPr lang="en-US" dirty="0">
                <a:latin typeface="Helvetica Neue Light" panose="02000403000000020004" pitchFamily="2" charset="0"/>
                <a:ea typeface="Helvetica Neue Light" panose="02000403000000020004" pitchFamily="2" charset="0"/>
              </a:rPr>
              <a:t>Other Metabolic Processes</a:t>
            </a:r>
          </a:p>
        </p:txBody>
      </p:sp>
      <p:sp>
        <p:nvSpPr>
          <p:cNvPr id="7" name="TextBox 6">
            <a:extLst>
              <a:ext uri="{FF2B5EF4-FFF2-40B4-BE49-F238E27FC236}">
                <a16:creationId xmlns:a16="http://schemas.microsoft.com/office/drawing/2014/main" id="{0EC7B738-2171-CB44-810E-9DEBAC0A32EE}"/>
              </a:ext>
            </a:extLst>
          </p:cNvPr>
          <p:cNvSpPr txBox="1"/>
          <p:nvPr/>
        </p:nvSpPr>
        <p:spPr>
          <a:xfrm>
            <a:off x="1235413" y="862491"/>
            <a:ext cx="3580157" cy="369332"/>
          </a:xfrm>
          <a:prstGeom prst="rect">
            <a:avLst/>
          </a:prstGeom>
          <a:noFill/>
        </p:spPr>
        <p:txBody>
          <a:bodyPr wrap="square" rtlCol="0">
            <a:spAutoFit/>
          </a:bodyPr>
          <a:lstStyle/>
          <a:p>
            <a:pPr algn="r"/>
            <a:r>
              <a:rPr lang="en-US" dirty="0">
                <a:latin typeface="Helvetica Neue Light" panose="02000403000000020004" pitchFamily="2" charset="0"/>
                <a:ea typeface="Helvetica Neue Light" panose="02000403000000020004" pitchFamily="2" charset="0"/>
              </a:rPr>
              <a:t>Protein Metabolism</a:t>
            </a:r>
          </a:p>
        </p:txBody>
      </p:sp>
      <p:sp>
        <p:nvSpPr>
          <p:cNvPr id="8" name="TextBox 7">
            <a:extLst>
              <a:ext uri="{FF2B5EF4-FFF2-40B4-BE49-F238E27FC236}">
                <a16:creationId xmlns:a16="http://schemas.microsoft.com/office/drawing/2014/main" id="{CE72C15C-D48C-3B41-A007-E81C13C3E531}"/>
              </a:ext>
            </a:extLst>
          </p:cNvPr>
          <p:cNvSpPr txBox="1"/>
          <p:nvPr/>
        </p:nvSpPr>
        <p:spPr>
          <a:xfrm>
            <a:off x="1235413" y="1299639"/>
            <a:ext cx="3580157" cy="369332"/>
          </a:xfrm>
          <a:prstGeom prst="rect">
            <a:avLst/>
          </a:prstGeom>
          <a:noFill/>
        </p:spPr>
        <p:txBody>
          <a:bodyPr wrap="square" rtlCol="0">
            <a:spAutoFit/>
          </a:bodyPr>
          <a:lstStyle/>
          <a:p>
            <a:pPr algn="r"/>
            <a:r>
              <a:rPr lang="en-US" dirty="0">
                <a:latin typeface="Helvetica Neue Light" panose="02000403000000020004" pitchFamily="2" charset="0"/>
                <a:ea typeface="Helvetica Neue Light" panose="02000403000000020004" pitchFamily="2" charset="0"/>
              </a:rPr>
              <a:t>RNA Metabolism</a:t>
            </a:r>
          </a:p>
        </p:txBody>
      </p:sp>
      <p:sp>
        <p:nvSpPr>
          <p:cNvPr id="9" name="TextBox 8">
            <a:extLst>
              <a:ext uri="{FF2B5EF4-FFF2-40B4-BE49-F238E27FC236}">
                <a16:creationId xmlns:a16="http://schemas.microsoft.com/office/drawing/2014/main" id="{C675F4AC-29D0-C042-AF8A-2151F32C3745}"/>
              </a:ext>
            </a:extLst>
          </p:cNvPr>
          <p:cNvSpPr txBox="1"/>
          <p:nvPr/>
        </p:nvSpPr>
        <p:spPr>
          <a:xfrm>
            <a:off x="1235413" y="1736788"/>
            <a:ext cx="3580157" cy="369332"/>
          </a:xfrm>
          <a:prstGeom prst="rect">
            <a:avLst/>
          </a:prstGeom>
          <a:noFill/>
        </p:spPr>
        <p:txBody>
          <a:bodyPr wrap="square" rtlCol="0">
            <a:spAutoFit/>
          </a:bodyPr>
          <a:lstStyle/>
          <a:p>
            <a:pPr algn="r"/>
            <a:r>
              <a:rPr lang="en-US" dirty="0">
                <a:latin typeface="Helvetica Neue Light" panose="02000403000000020004" pitchFamily="2" charset="0"/>
                <a:ea typeface="Helvetica Neue Light" panose="02000403000000020004" pitchFamily="2" charset="0"/>
              </a:rPr>
              <a:t>DNA Metabolism</a:t>
            </a:r>
          </a:p>
        </p:txBody>
      </p:sp>
      <p:sp>
        <p:nvSpPr>
          <p:cNvPr id="10" name="TextBox 9">
            <a:extLst>
              <a:ext uri="{FF2B5EF4-FFF2-40B4-BE49-F238E27FC236}">
                <a16:creationId xmlns:a16="http://schemas.microsoft.com/office/drawing/2014/main" id="{0ECFB8F7-04AE-844E-A389-BE86AC54C0BF}"/>
              </a:ext>
            </a:extLst>
          </p:cNvPr>
          <p:cNvSpPr txBox="1"/>
          <p:nvPr/>
        </p:nvSpPr>
        <p:spPr>
          <a:xfrm>
            <a:off x="1235413" y="2173937"/>
            <a:ext cx="3580157" cy="369332"/>
          </a:xfrm>
          <a:prstGeom prst="rect">
            <a:avLst/>
          </a:prstGeom>
          <a:noFill/>
        </p:spPr>
        <p:txBody>
          <a:bodyPr wrap="square" rtlCol="0">
            <a:spAutoFit/>
          </a:bodyPr>
          <a:lstStyle/>
          <a:p>
            <a:pPr algn="r"/>
            <a:r>
              <a:rPr lang="en-US" dirty="0">
                <a:latin typeface="Helvetica Neue Light" panose="02000403000000020004" pitchFamily="2" charset="0"/>
                <a:ea typeface="Helvetica Neue Light" panose="02000403000000020004" pitchFamily="2" charset="0"/>
              </a:rPr>
              <a:t>Stress Response</a:t>
            </a:r>
          </a:p>
        </p:txBody>
      </p:sp>
      <p:sp>
        <p:nvSpPr>
          <p:cNvPr id="11" name="TextBox 10">
            <a:extLst>
              <a:ext uri="{FF2B5EF4-FFF2-40B4-BE49-F238E27FC236}">
                <a16:creationId xmlns:a16="http://schemas.microsoft.com/office/drawing/2014/main" id="{0B6D3E62-9E7C-9644-84F0-BB7B9D0E7E04}"/>
              </a:ext>
            </a:extLst>
          </p:cNvPr>
          <p:cNvSpPr txBox="1"/>
          <p:nvPr/>
        </p:nvSpPr>
        <p:spPr>
          <a:xfrm>
            <a:off x="1235413" y="2611086"/>
            <a:ext cx="3580157" cy="369332"/>
          </a:xfrm>
          <a:prstGeom prst="rect">
            <a:avLst/>
          </a:prstGeom>
          <a:noFill/>
        </p:spPr>
        <p:txBody>
          <a:bodyPr wrap="square" rtlCol="0">
            <a:spAutoFit/>
          </a:bodyPr>
          <a:lstStyle/>
          <a:p>
            <a:pPr algn="r"/>
            <a:r>
              <a:rPr lang="en-US" dirty="0">
                <a:latin typeface="Helvetica Neue Light" panose="02000403000000020004" pitchFamily="2" charset="0"/>
                <a:ea typeface="Helvetica Neue Light" panose="02000403000000020004" pitchFamily="2" charset="0"/>
              </a:rPr>
              <a:t>Cell Organization and Biogenesis</a:t>
            </a:r>
          </a:p>
        </p:txBody>
      </p:sp>
      <p:sp>
        <p:nvSpPr>
          <p:cNvPr id="12" name="TextBox 11">
            <a:extLst>
              <a:ext uri="{FF2B5EF4-FFF2-40B4-BE49-F238E27FC236}">
                <a16:creationId xmlns:a16="http://schemas.microsoft.com/office/drawing/2014/main" id="{8084291D-DB04-B640-98CD-359B2FFB4F2A}"/>
              </a:ext>
            </a:extLst>
          </p:cNvPr>
          <p:cNvSpPr txBox="1"/>
          <p:nvPr/>
        </p:nvSpPr>
        <p:spPr>
          <a:xfrm>
            <a:off x="1235413" y="3048235"/>
            <a:ext cx="3580157" cy="369332"/>
          </a:xfrm>
          <a:prstGeom prst="rect">
            <a:avLst/>
          </a:prstGeom>
          <a:noFill/>
        </p:spPr>
        <p:txBody>
          <a:bodyPr wrap="square" rtlCol="0">
            <a:spAutoFit/>
          </a:bodyPr>
          <a:lstStyle/>
          <a:p>
            <a:pPr algn="r"/>
            <a:r>
              <a:rPr lang="en-US" dirty="0">
                <a:latin typeface="Helvetica Neue Light" panose="02000403000000020004" pitchFamily="2" charset="0"/>
                <a:ea typeface="Helvetica Neue Light" panose="02000403000000020004" pitchFamily="2" charset="0"/>
              </a:rPr>
              <a:t>Developmental Processes</a:t>
            </a:r>
          </a:p>
        </p:txBody>
      </p:sp>
      <p:sp>
        <p:nvSpPr>
          <p:cNvPr id="13" name="TextBox 12">
            <a:extLst>
              <a:ext uri="{FF2B5EF4-FFF2-40B4-BE49-F238E27FC236}">
                <a16:creationId xmlns:a16="http://schemas.microsoft.com/office/drawing/2014/main" id="{2F095FAF-C712-A147-8E16-86079FCB7855}"/>
              </a:ext>
            </a:extLst>
          </p:cNvPr>
          <p:cNvSpPr txBox="1"/>
          <p:nvPr/>
        </p:nvSpPr>
        <p:spPr>
          <a:xfrm>
            <a:off x="1235413" y="3485384"/>
            <a:ext cx="3580157" cy="369332"/>
          </a:xfrm>
          <a:prstGeom prst="rect">
            <a:avLst/>
          </a:prstGeom>
          <a:noFill/>
        </p:spPr>
        <p:txBody>
          <a:bodyPr wrap="square" rtlCol="0">
            <a:spAutoFit/>
          </a:bodyPr>
          <a:lstStyle/>
          <a:p>
            <a:pPr algn="r"/>
            <a:r>
              <a:rPr lang="en-US" dirty="0">
                <a:latin typeface="Helvetica Neue Light" panose="02000403000000020004" pitchFamily="2" charset="0"/>
                <a:ea typeface="Helvetica Neue Light" panose="02000403000000020004" pitchFamily="2" charset="0"/>
              </a:rPr>
              <a:t>Cell Cycle and Proliferation</a:t>
            </a:r>
          </a:p>
        </p:txBody>
      </p:sp>
      <p:sp>
        <p:nvSpPr>
          <p:cNvPr id="14" name="TextBox 13">
            <a:extLst>
              <a:ext uri="{FF2B5EF4-FFF2-40B4-BE49-F238E27FC236}">
                <a16:creationId xmlns:a16="http://schemas.microsoft.com/office/drawing/2014/main" id="{5E7DC9F3-A6B0-784B-94A4-49C1F75A013D}"/>
              </a:ext>
            </a:extLst>
          </p:cNvPr>
          <p:cNvSpPr txBox="1"/>
          <p:nvPr/>
        </p:nvSpPr>
        <p:spPr>
          <a:xfrm>
            <a:off x="1235413" y="3922532"/>
            <a:ext cx="3580157" cy="369332"/>
          </a:xfrm>
          <a:prstGeom prst="rect">
            <a:avLst/>
          </a:prstGeom>
          <a:noFill/>
        </p:spPr>
        <p:txBody>
          <a:bodyPr wrap="square" rtlCol="0">
            <a:spAutoFit/>
          </a:bodyPr>
          <a:lstStyle/>
          <a:p>
            <a:pPr algn="r"/>
            <a:r>
              <a:rPr lang="en-US" dirty="0">
                <a:latin typeface="Helvetica Neue Light" panose="02000403000000020004" pitchFamily="2" charset="0"/>
                <a:ea typeface="Helvetica Neue Light" panose="02000403000000020004" pitchFamily="2" charset="0"/>
              </a:rPr>
              <a:t>Transport</a:t>
            </a:r>
          </a:p>
        </p:txBody>
      </p:sp>
      <p:sp>
        <p:nvSpPr>
          <p:cNvPr id="15" name="TextBox 14">
            <a:extLst>
              <a:ext uri="{FF2B5EF4-FFF2-40B4-BE49-F238E27FC236}">
                <a16:creationId xmlns:a16="http://schemas.microsoft.com/office/drawing/2014/main" id="{F3424EA1-2C92-8148-A8D0-6ECAFB2CA621}"/>
              </a:ext>
            </a:extLst>
          </p:cNvPr>
          <p:cNvSpPr txBox="1"/>
          <p:nvPr/>
        </p:nvSpPr>
        <p:spPr>
          <a:xfrm>
            <a:off x="1235413" y="4359680"/>
            <a:ext cx="3580157" cy="369332"/>
          </a:xfrm>
          <a:prstGeom prst="rect">
            <a:avLst/>
          </a:prstGeom>
          <a:noFill/>
        </p:spPr>
        <p:txBody>
          <a:bodyPr wrap="square" rtlCol="0">
            <a:spAutoFit/>
          </a:bodyPr>
          <a:lstStyle/>
          <a:p>
            <a:pPr algn="r"/>
            <a:r>
              <a:rPr lang="en-US" dirty="0">
                <a:latin typeface="Helvetica Neue Light" panose="02000403000000020004" pitchFamily="2" charset="0"/>
                <a:ea typeface="Helvetica Neue Light" panose="02000403000000020004" pitchFamily="2" charset="0"/>
              </a:rPr>
              <a:t>Signal Transduction</a:t>
            </a:r>
          </a:p>
        </p:txBody>
      </p:sp>
      <p:sp>
        <p:nvSpPr>
          <p:cNvPr id="16" name="TextBox 15">
            <a:extLst>
              <a:ext uri="{FF2B5EF4-FFF2-40B4-BE49-F238E27FC236}">
                <a16:creationId xmlns:a16="http://schemas.microsoft.com/office/drawing/2014/main" id="{5C6C7378-B61E-8D45-A897-8955E82BD011}"/>
              </a:ext>
            </a:extLst>
          </p:cNvPr>
          <p:cNvSpPr txBox="1"/>
          <p:nvPr/>
        </p:nvSpPr>
        <p:spPr>
          <a:xfrm>
            <a:off x="1235413" y="4796828"/>
            <a:ext cx="3580157" cy="369332"/>
          </a:xfrm>
          <a:prstGeom prst="rect">
            <a:avLst/>
          </a:prstGeom>
          <a:noFill/>
        </p:spPr>
        <p:txBody>
          <a:bodyPr wrap="square" rtlCol="0">
            <a:spAutoFit/>
          </a:bodyPr>
          <a:lstStyle/>
          <a:p>
            <a:pPr algn="r"/>
            <a:r>
              <a:rPr lang="en-US" dirty="0">
                <a:latin typeface="Helvetica Neue Light" panose="02000403000000020004" pitchFamily="2" charset="0"/>
                <a:ea typeface="Helvetica Neue Light" panose="02000403000000020004" pitchFamily="2" charset="0"/>
              </a:rPr>
              <a:t>Death</a:t>
            </a:r>
          </a:p>
        </p:txBody>
      </p:sp>
      <p:sp>
        <p:nvSpPr>
          <p:cNvPr id="17" name="TextBox 16">
            <a:extLst>
              <a:ext uri="{FF2B5EF4-FFF2-40B4-BE49-F238E27FC236}">
                <a16:creationId xmlns:a16="http://schemas.microsoft.com/office/drawing/2014/main" id="{5ACAEAAE-D008-C944-96E9-58CF3D52AD90}"/>
              </a:ext>
            </a:extLst>
          </p:cNvPr>
          <p:cNvSpPr txBox="1"/>
          <p:nvPr/>
        </p:nvSpPr>
        <p:spPr>
          <a:xfrm>
            <a:off x="1235413" y="5233977"/>
            <a:ext cx="3580157" cy="369332"/>
          </a:xfrm>
          <a:prstGeom prst="rect">
            <a:avLst/>
          </a:prstGeom>
          <a:noFill/>
        </p:spPr>
        <p:txBody>
          <a:bodyPr wrap="square" rtlCol="0">
            <a:spAutoFit/>
          </a:bodyPr>
          <a:lstStyle/>
          <a:p>
            <a:pPr algn="r"/>
            <a:r>
              <a:rPr lang="en-US" dirty="0">
                <a:latin typeface="Helvetica Neue Light" panose="02000403000000020004" pitchFamily="2" charset="0"/>
                <a:ea typeface="Helvetica Neue Light" panose="02000403000000020004" pitchFamily="2" charset="0"/>
              </a:rPr>
              <a:t>Cell Adhesion</a:t>
            </a:r>
          </a:p>
        </p:txBody>
      </p:sp>
      <p:sp>
        <p:nvSpPr>
          <p:cNvPr id="18" name="TextBox 17">
            <a:extLst>
              <a:ext uri="{FF2B5EF4-FFF2-40B4-BE49-F238E27FC236}">
                <a16:creationId xmlns:a16="http://schemas.microsoft.com/office/drawing/2014/main" id="{A592CBD0-40A3-6846-BB4D-8C38C2BCC760}"/>
              </a:ext>
            </a:extLst>
          </p:cNvPr>
          <p:cNvSpPr txBox="1"/>
          <p:nvPr/>
        </p:nvSpPr>
        <p:spPr>
          <a:xfrm>
            <a:off x="1235413" y="5671125"/>
            <a:ext cx="3580157" cy="369332"/>
          </a:xfrm>
          <a:prstGeom prst="rect">
            <a:avLst/>
          </a:prstGeom>
          <a:noFill/>
        </p:spPr>
        <p:txBody>
          <a:bodyPr wrap="square" rtlCol="0">
            <a:spAutoFit/>
          </a:bodyPr>
          <a:lstStyle/>
          <a:p>
            <a:pPr algn="r"/>
            <a:r>
              <a:rPr lang="en-US" dirty="0">
                <a:latin typeface="Helvetica Neue Light" panose="02000403000000020004" pitchFamily="2" charset="0"/>
                <a:ea typeface="Helvetica Neue Light" panose="02000403000000020004" pitchFamily="2" charset="0"/>
              </a:rPr>
              <a:t>Cell-Cell Signaling</a:t>
            </a:r>
          </a:p>
        </p:txBody>
      </p:sp>
      <p:grpSp>
        <p:nvGrpSpPr>
          <p:cNvPr id="23" name="Group 22">
            <a:extLst>
              <a:ext uri="{FF2B5EF4-FFF2-40B4-BE49-F238E27FC236}">
                <a16:creationId xmlns:a16="http://schemas.microsoft.com/office/drawing/2014/main" id="{7799C3B8-46A8-9D42-AE60-2F630701E7FA}"/>
              </a:ext>
            </a:extLst>
          </p:cNvPr>
          <p:cNvGrpSpPr/>
          <p:nvPr/>
        </p:nvGrpSpPr>
        <p:grpSpPr>
          <a:xfrm>
            <a:off x="4815563" y="202828"/>
            <a:ext cx="5717966" cy="6717633"/>
            <a:chOff x="4815563" y="107131"/>
            <a:chExt cx="5717966" cy="6717633"/>
          </a:xfrm>
        </p:grpSpPr>
        <p:pic>
          <p:nvPicPr>
            <p:cNvPr id="5" name="Picture 4">
              <a:extLst>
                <a:ext uri="{FF2B5EF4-FFF2-40B4-BE49-F238E27FC236}">
                  <a16:creationId xmlns:a16="http://schemas.microsoft.com/office/drawing/2014/main" id="{C39BCB01-735B-BD4A-BA92-1D75BA6E3E10}"/>
                </a:ext>
              </a:extLst>
            </p:cNvPr>
            <p:cNvPicPr>
              <a:picLocks noChangeAspect="1"/>
            </p:cNvPicPr>
            <p:nvPr/>
          </p:nvPicPr>
          <p:blipFill rotWithShape="1">
            <a:blip r:embed="rId3"/>
            <a:srcRect l="35573" b="6369"/>
            <a:stretch/>
          </p:blipFill>
          <p:spPr>
            <a:xfrm>
              <a:off x="4815563" y="107131"/>
              <a:ext cx="5717966" cy="6421223"/>
            </a:xfrm>
            <a:prstGeom prst="rect">
              <a:avLst/>
            </a:prstGeom>
          </p:spPr>
        </p:pic>
        <p:sp>
          <p:nvSpPr>
            <p:cNvPr id="19" name="Rectangle 18">
              <a:extLst>
                <a:ext uri="{FF2B5EF4-FFF2-40B4-BE49-F238E27FC236}">
                  <a16:creationId xmlns:a16="http://schemas.microsoft.com/office/drawing/2014/main" id="{EDAAF94E-2A03-D74B-B261-F6E42257F353}"/>
                </a:ext>
              </a:extLst>
            </p:cNvPr>
            <p:cNvSpPr/>
            <p:nvPr/>
          </p:nvSpPr>
          <p:spPr>
            <a:xfrm>
              <a:off x="7295745" y="6319799"/>
              <a:ext cx="142004" cy="504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B0BE5FD-0548-244F-8161-80A7026FA424}"/>
                </a:ext>
              </a:extLst>
            </p:cNvPr>
            <p:cNvSpPr/>
            <p:nvPr/>
          </p:nvSpPr>
          <p:spPr>
            <a:xfrm>
              <a:off x="7494309" y="6319798"/>
              <a:ext cx="180237" cy="504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E64F240B-AA79-8645-9751-6F65EF143A9E}"/>
              </a:ext>
            </a:extLst>
          </p:cNvPr>
          <p:cNvSpPr txBox="1"/>
          <p:nvPr/>
        </p:nvSpPr>
        <p:spPr>
          <a:xfrm>
            <a:off x="4896256" y="6525997"/>
            <a:ext cx="5139546" cy="369332"/>
          </a:xfrm>
          <a:prstGeom prst="rect">
            <a:avLst/>
          </a:prstGeom>
          <a:noFill/>
        </p:spPr>
        <p:txBody>
          <a:bodyPr wrap="square" rtlCol="0">
            <a:spAutoFit/>
          </a:bodyPr>
          <a:lstStyle/>
          <a:p>
            <a:pPr algn="ctr"/>
            <a:r>
              <a:rPr lang="en-US" dirty="0">
                <a:latin typeface="Helvetica Neue Light" panose="02000403000000020004" pitchFamily="2" charset="0"/>
                <a:ea typeface="Helvetica Neue Light" panose="02000403000000020004" pitchFamily="2" charset="0"/>
              </a:rPr>
              <a:t>Genes with DML/Genes</a:t>
            </a:r>
          </a:p>
        </p:txBody>
      </p:sp>
      <p:sp>
        <p:nvSpPr>
          <p:cNvPr id="24" name="Rectangle 23">
            <a:extLst>
              <a:ext uri="{FF2B5EF4-FFF2-40B4-BE49-F238E27FC236}">
                <a16:creationId xmlns:a16="http://schemas.microsoft.com/office/drawing/2014/main" id="{3709AEFA-9B5F-7A42-BF8C-0EDDDAC1548A}"/>
              </a:ext>
            </a:extLst>
          </p:cNvPr>
          <p:cNvSpPr/>
          <p:nvPr/>
        </p:nvSpPr>
        <p:spPr>
          <a:xfrm>
            <a:off x="4987010" y="197153"/>
            <a:ext cx="5684232" cy="5921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5C64652-15D0-3946-B28C-F37A50381D06}"/>
              </a:ext>
            </a:extLst>
          </p:cNvPr>
          <p:cNvSpPr/>
          <p:nvPr/>
        </p:nvSpPr>
        <p:spPr>
          <a:xfrm>
            <a:off x="4849297" y="6214925"/>
            <a:ext cx="5684232" cy="363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BC24FA8-16CE-F94E-8255-07FF86469359}"/>
              </a:ext>
            </a:extLst>
          </p:cNvPr>
          <p:cNvSpPr txBox="1"/>
          <p:nvPr/>
        </p:nvSpPr>
        <p:spPr>
          <a:xfrm>
            <a:off x="4896256" y="64750"/>
            <a:ext cx="2541493" cy="369332"/>
          </a:xfrm>
          <a:prstGeom prst="rect">
            <a:avLst/>
          </a:prstGeom>
          <a:noFill/>
        </p:spPr>
        <p:txBody>
          <a:bodyPr wrap="square" rtlCol="0">
            <a:spAutoFit/>
          </a:bodyPr>
          <a:lstStyle/>
          <a:p>
            <a:pPr algn="r"/>
            <a:r>
              <a:rPr lang="en-US" i="1" dirty="0">
                <a:latin typeface="Helvetica Neue Light" panose="02000403000000020004" pitchFamily="2" charset="0"/>
                <a:ea typeface="Helvetica Neue Light" panose="02000403000000020004" pitchFamily="2" charset="0"/>
              </a:rPr>
              <a:t>C. virginica</a:t>
            </a:r>
            <a:endParaRPr lang="en-US" dirty="0">
              <a:latin typeface="Helvetica Neue Light" panose="02000403000000020004" pitchFamily="2" charset="0"/>
              <a:ea typeface="Helvetica Neue Light" panose="02000403000000020004" pitchFamily="2" charset="0"/>
            </a:endParaRPr>
          </a:p>
        </p:txBody>
      </p:sp>
      <p:sp>
        <p:nvSpPr>
          <p:cNvPr id="28" name="TextBox 27">
            <a:extLst>
              <a:ext uri="{FF2B5EF4-FFF2-40B4-BE49-F238E27FC236}">
                <a16:creationId xmlns:a16="http://schemas.microsoft.com/office/drawing/2014/main" id="{0949B426-16FE-2949-BE4C-03EC8BA0DF0E}"/>
              </a:ext>
            </a:extLst>
          </p:cNvPr>
          <p:cNvSpPr txBox="1"/>
          <p:nvPr/>
        </p:nvSpPr>
        <p:spPr>
          <a:xfrm>
            <a:off x="7494309" y="64750"/>
            <a:ext cx="2541493" cy="369332"/>
          </a:xfrm>
          <a:prstGeom prst="rect">
            <a:avLst/>
          </a:prstGeom>
          <a:noFill/>
        </p:spPr>
        <p:txBody>
          <a:bodyPr wrap="square" rtlCol="0">
            <a:spAutoFit/>
          </a:bodyPr>
          <a:lstStyle/>
          <a:p>
            <a:r>
              <a:rPr lang="en-US" i="1" dirty="0">
                <a:latin typeface="Helvetica Neue Light" panose="02000403000000020004" pitchFamily="2" charset="0"/>
                <a:ea typeface="Helvetica Neue Light" panose="02000403000000020004" pitchFamily="2" charset="0"/>
              </a:rPr>
              <a:t>C. </a:t>
            </a:r>
            <a:r>
              <a:rPr lang="en-US" i="1" dirty="0" err="1">
                <a:latin typeface="Helvetica Neue Light" panose="02000403000000020004" pitchFamily="2" charset="0"/>
                <a:ea typeface="Helvetica Neue Light" panose="02000403000000020004" pitchFamily="2" charset="0"/>
              </a:rPr>
              <a:t>gigas</a:t>
            </a:r>
            <a:endParaRPr lang="en-US"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391971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1"/>
      <p:bldP spid="24" grpId="0" animBg="1"/>
      <p:bldP spid="26" grpId="0" animBg="1"/>
      <p:bldP spid="26" grpId="1" animBg="1"/>
      <p:bldP spid="27" grpId="0"/>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4320" y="2307206"/>
            <a:ext cx="7790234" cy="2200044"/>
          </a:xfrm>
        </p:spPr>
        <p:txBody>
          <a:bodyPr>
            <a:normAutofit/>
          </a:bodyPr>
          <a:lstStyle/>
          <a:p>
            <a:r>
              <a:rPr lang="en-US" sz="2400" dirty="0">
                <a:latin typeface="Helvetica Neue Light" panose="02000403000000020004" pitchFamily="2" charset="0"/>
                <a:ea typeface="Helvetica Neue Light" panose="02000403000000020004" pitchFamily="2" charset="0"/>
              </a:rPr>
              <a:t>Ocean acidification changes methylation pattern in oyster gonad tissue</a:t>
            </a:r>
          </a:p>
          <a:p>
            <a:r>
              <a:rPr lang="en-US" sz="2400" dirty="0">
                <a:latin typeface="Helvetica Neue Light" panose="02000403000000020004" pitchFamily="2" charset="0"/>
                <a:ea typeface="Helvetica Neue Light" panose="02000403000000020004" pitchFamily="2" charset="0"/>
              </a:rPr>
              <a:t>Role in gene activity</a:t>
            </a:r>
          </a:p>
          <a:p>
            <a:r>
              <a:rPr lang="en-US" sz="2400" dirty="0">
                <a:latin typeface="Helvetica Neue Light" panose="02000403000000020004" pitchFamily="2" charset="0"/>
                <a:ea typeface="Helvetica Neue Light" panose="02000403000000020004" pitchFamily="2" charset="0"/>
              </a:rPr>
              <a:t>Some biomineralization genes with DML</a:t>
            </a:r>
          </a:p>
          <a:p>
            <a:r>
              <a:rPr lang="en-US" sz="2400" dirty="0">
                <a:latin typeface="Helvetica Neue Light" panose="02000403000000020004" pitchFamily="2" charset="0"/>
                <a:ea typeface="Helvetica Neue Light" panose="02000403000000020004" pitchFamily="2" charset="0"/>
              </a:rPr>
              <a:t>Next steps: investigate larval methylation and compare</a:t>
            </a:r>
          </a:p>
        </p:txBody>
      </p:sp>
      <p:sp>
        <p:nvSpPr>
          <p:cNvPr id="5" name="Rectangle 4">
            <a:extLst>
              <a:ext uri="{FF2B5EF4-FFF2-40B4-BE49-F238E27FC236}">
                <a16:creationId xmlns:a16="http://schemas.microsoft.com/office/drawing/2014/main" id="{7D28136C-0169-B743-BBBF-81F375F9E9BF}"/>
              </a:ext>
            </a:extLst>
          </p:cNvPr>
          <p:cNvSpPr/>
          <p:nvPr/>
        </p:nvSpPr>
        <p:spPr>
          <a:xfrm>
            <a:off x="-1683139" y="718457"/>
            <a:ext cx="5042678" cy="53775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895EFF"/>
                </a:solidFill>
              </a:ln>
              <a:solidFill>
                <a:srgbClr val="895EFF"/>
              </a:solidFill>
            </a:endParaRPr>
          </a:p>
        </p:txBody>
      </p:sp>
      <p:sp>
        <p:nvSpPr>
          <p:cNvPr id="2" name="Title 1"/>
          <p:cNvSpPr>
            <a:spLocks noGrp="1"/>
          </p:cNvSpPr>
          <p:nvPr>
            <p:ph type="title"/>
          </p:nvPr>
        </p:nvSpPr>
        <p:spPr>
          <a:xfrm>
            <a:off x="205902" y="1021404"/>
            <a:ext cx="2965315" cy="4854002"/>
          </a:xfrm>
        </p:spPr>
        <p:txBody>
          <a:bodyPr>
            <a:noAutofit/>
          </a:bodyPr>
          <a:lstStyle/>
          <a:p>
            <a:pPr>
              <a:buClr>
                <a:schemeClr val="bg1"/>
              </a:buClr>
            </a:pPr>
            <a:r>
              <a:rPr lang="en-US" sz="3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Gonad methylation in oysters</a:t>
            </a:r>
            <a:r>
              <a:rPr lang="en-US" sz="36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 </a:t>
            </a:r>
            <a:br>
              <a:rPr lang="en-US" sz="36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br>
            <a:r>
              <a:rPr lang="en-US" sz="36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Significance</a:t>
            </a:r>
            <a:endParaRPr lang="en-US" sz="3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97514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C5FC43-BD07-3E40-90AE-2E79A928EF09}"/>
              </a:ext>
            </a:extLst>
          </p:cNvPr>
          <p:cNvGrpSpPr/>
          <p:nvPr/>
        </p:nvGrpSpPr>
        <p:grpSpPr>
          <a:xfrm>
            <a:off x="-113490" y="-6354"/>
            <a:ext cx="6209490" cy="842931"/>
            <a:chOff x="-113489" y="282896"/>
            <a:chExt cx="6209490" cy="842931"/>
          </a:xfrm>
        </p:grpSpPr>
        <p:sp>
          <p:nvSpPr>
            <p:cNvPr id="13" name="Rectangle 12">
              <a:extLst>
                <a:ext uri="{FF2B5EF4-FFF2-40B4-BE49-F238E27FC236}">
                  <a16:creationId xmlns:a16="http://schemas.microsoft.com/office/drawing/2014/main" id="{CD500714-A284-6949-811E-E47B666B7D5D}"/>
                </a:ext>
              </a:extLst>
            </p:cNvPr>
            <p:cNvSpPr/>
            <p:nvPr/>
          </p:nvSpPr>
          <p:spPr>
            <a:xfrm>
              <a:off x="-113489" y="282896"/>
              <a:ext cx="6209489" cy="842931"/>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895EFF"/>
                  </a:solidFill>
                </a:ln>
                <a:solidFill>
                  <a:srgbClr val="895EFF"/>
                </a:solidFill>
              </a:endParaRPr>
            </a:p>
          </p:txBody>
        </p:sp>
        <p:sp>
          <p:nvSpPr>
            <p:cNvPr id="5" name="Title 1"/>
            <p:cNvSpPr txBox="1">
              <a:spLocks/>
            </p:cNvSpPr>
            <p:nvPr/>
          </p:nvSpPr>
          <p:spPr>
            <a:xfrm>
              <a:off x="1" y="592136"/>
              <a:ext cx="6096000" cy="271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chemeClr val="bg1"/>
                  </a:solidFill>
                  <a:latin typeface="Helvetica Neue Medium" charset="0"/>
                  <a:ea typeface="Helvetica Neue Medium" charset="0"/>
                  <a:cs typeface="Helvetica Neue Medium" charset="0"/>
                </a:rPr>
                <a:t>Proteomics</a:t>
              </a:r>
            </a:p>
          </p:txBody>
        </p:sp>
      </p:grpSp>
      <p:grpSp>
        <p:nvGrpSpPr>
          <p:cNvPr id="6" name="Group 5">
            <a:extLst>
              <a:ext uri="{FF2B5EF4-FFF2-40B4-BE49-F238E27FC236}">
                <a16:creationId xmlns:a16="http://schemas.microsoft.com/office/drawing/2014/main" id="{5F883138-5343-8A44-8D32-10576B2968B6}"/>
              </a:ext>
            </a:extLst>
          </p:cNvPr>
          <p:cNvGrpSpPr/>
          <p:nvPr/>
        </p:nvGrpSpPr>
        <p:grpSpPr>
          <a:xfrm>
            <a:off x="6095999" y="-6354"/>
            <a:ext cx="6209489" cy="842931"/>
            <a:chOff x="-1" y="282896"/>
            <a:chExt cx="6209489" cy="842931"/>
          </a:xfrm>
          <a:solidFill>
            <a:schemeClr val="accent2">
              <a:lumMod val="75000"/>
            </a:schemeClr>
          </a:solidFill>
        </p:grpSpPr>
        <p:sp>
          <p:nvSpPr>
            <p:cNvPr id="7" name="Rectangle 6">
              <a:extLst>
                <a:ext uri="{FF2B5EF4-FFF2-40B4-BE49-F238E27FC236}">
                  <a16:creationId xmlns:a16="http://schemas.microsoft.com/office/drawing/2014/main" id="{12F51941-73E9-1E4A-BFFF-143C50328908}"/>
                </a:ext>
              </a:extLst>
            </p:cNvPr>
            <p:cNvSpPr/>
            <p:nvPr/>
          </p:nvSpPr>
          <p:spPr>
            <a:xfrm>
              <a:off x="-1" y="282896"/>
              <a:ext cx="6209489" cy="8429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895EFF"/>
                  </a:solidFill>
                </a:ln>
                <a:solidFill>
                  <a:srgbClr val="895EFF"/>
                </a:solidFill>
              </a:endParaRPr>
            </a:p>
          </p:txBody>
        </p:sp>
        <p:sp>
          <p:nvSpPr>
            <p:cNvPr id="8" name="Title 1">
              <a:extLst>
                <a:ext uri="{FF2B5EF4-FFF2-40B4-BE49-F238E27FC236}">
                  <a16:creationId xmlns:a16="http://schemas.microsoft.com/office/drawing/2014/main" id="{BA196C7B-F4A0-4043-83DE-30E1720D0732}"/>
                </a:ext>
              </a:extLst>
            </p:cNvPr>
            <p:cNvSpPr txBox="1">
              <a:spLocks/>
            </p:cNvSpPr>
            <p:nvPr/>
          </p:nvSpPr>
          <p:spPr>
            <a:xfrm>
              <a:off x="1" y="592136"/>
              <a:ext cx="6096000" cy="271044"/>
            </a:xfrm>
            <a:prstGeom prst="rect">
              <a:avLst/>
            </a:prstGeom>
            <a:grp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chemeClr val="bg1"/>
                  </a:solidFill>
                  <a:latin typeface="Helvetica Neue Medium" charset="0"/>
                  <a:ea typeface="Helvetica Neue Medium" charset="0"/>
                  <a:cs typeface="Helvetica Neue Medium" charset="0"/>
                </a:rPr>
                <a:t>Epigenetics</a:t>
              </a:r>
            </a:p>
          </p:txBody>
        </p:sp>
      </p:grpSp>
      <p:sp>
        <p:nvSpPr>
          <p:cNvPr id="9" name="TextBox 8">
            <a:extLst>
              <a:ext uri="{FF2B5EF4-FFF2-40B4-BE49-F238E27FC236}">
                <a16:creationId xmlns:a16="http://schemas.microsoft.com/office/drawing/2014/main" id="{C5FFA2BB-3270-144F-9AA3-F75AFB31ACDA}"/>
              </a:ext>
            </a:extLst>
          </p:cNvPr>
          <p:cNvSpPr txBox="1"/>
          <p:nvPr/>
        </p:nvSpPr>
        <p:spPr>
          <a:xfrm>
            <a:off x="1" y="980600"/>
            <a:ext cx="6096000" cy="369332"/>
          </a:xfrm>
          <a:prstGeom prst="rect">
            <a:avLst/>
          </a:prstGeom>
          <a:noFill/>
        </p:spPr>
        <p:txBody>
          <a:bodyPr wrap="square" rtlCol="0">
            <a:spAutoFit/>
          </a:bodyPr>
          <a:lstStyle/>
          <a:p>
            <a:pPr algn="ctr"/>
            <a:r>
              <a:rPr lang="en-US" dirty="0">
                <a:latin typeface="Helvetica Neue Light" panose="02000403000000020004" pitchFamily="2" charset="0"/>
                <a:ea typeface="Helvetica Neue Light" panose="02000403000000020004" pitchFamily="2" charset="0"/>
              </a:rPr>
              <a:t>Understand response to complex environmental conditions</a:t>
            </a:r>
          </a:p>
        </p:txBody>
      </p:sp>
      <p:sp>
        <p:nvSpPr>
          <p:cNvPr id="10" name="TextBox 9">
            <a:extLst>
              <a:ext uri="{FF2B5EF4-FFF2-40B4-BE49-F238E27FC236}">
                <a16:creationId xmlns:a16="http://schemas.microsoft.com/office/drawing/2014/main" id="{3B63CAF2-EF58-824F-AF1C-6D68F7F74C89}"/>
              </a:ext>
            </a:extLst>
          </p:cNvPr>
          <p:cNvSpPr txBox="1"/>
          <p:nvPr/>
        </p:nvSpPr>
        <p:spPr>
          <a:xfrm>
            <a:off x="6095999" y="989503"/>
            <a:ext cx="6096001" cy="369332"/>
          </a:xfrm>
          <a:prstGeom prst="rect">
            <a:avLst/>
          </a:prstGeom>
          <a:noFill/>
        </p:spPr>
        <p:txBody>
          <a:bodyPr wrap="square" rtlCol="0">
            <a:spAutoFit/>
          </a:bodyPr>
          <a:lstStyle/>
          <a:p>
            <a:pPr algn="ctr"/>
            <a:r>
              <a:rPr lang="en-US" dirty="0">
                <a:latin typeface="Helvetica Neue Light" panose="02000403000000020004" pitchFamily="2" charset="0"/>
                <a:ea typeface="Helvetica Neue Light" panose="02000403000000020004" pitchFamily="2" charset="0"/>
              </a:rPr>
              <a:t>Begin investigating carryover effect mechanisms</a:t>
            </a:r>
          </a:p>
        </p:txBody>
      </p:sp>
      <p:pic>
        <p:nvPicPr>
          <p:cNvPr id="11" name="Picture 10">
            <a:extLst>
              <a:ext uri="{FF2B5EF4-FFF2-40B4-BE49-F238E27FC236}">
                <a16:creationId xmlns:a16="http://schemas.microsoft.com/office/drawing/2014/main" id="{334331DD-52B3-7A4A-B38A-E1512B5E2F2B}"/>
              </a:ext>
            </a:extLst>
          </p:cNvPr>
          <p:cNvPicPr>
            <a:picLocks noChangeAspect="1"/>
          </p:cNvPicPr>
          <p:nvPr/>
        </p:nvPicPr>
        <p:blipFill>
          <a:blip r:embed="rId3"/>
          <a:stretch>
            <a:fillRect/>
          </a:stretch>
        </p:blipFill>
        <p:spPr>
          <a:xfrm>
            <a:off x="89647" y="1857982"/>
            <a:ext cx="5916705" cy="4571999"/>
          </a:xfrm>
          <a:prstGeom prst="rect">
            <a:avLst/>
          </a:prstGeom>
        </p:spPr>
      </p:pic>
      <p:grpSp>
        <p:nvGrpSpPr>
          <p:cNvPr id="12" name="Group 11">
            <a:extLst>
              <a:ext uri="{FF2B5EF4-FFF2-40B4-BE49-F238E27FC236}">
                <a16:creationId xmlns:a16="http://schemas.microsoft.com/office/drawing/2014/main" id="{EE329DA1-CD99-9E47-AE1D-97F6EC896792}"/>
              </a:ext>
            </a:extLst>
          </p:cNvPr>
          <p:cNvGrpSpPr/>
          <p:nvPr/>
        </p:nvGrpSpPr>
        <p:grpSpPr>
          <a:xfrm>
            <a:off x="6317690" y="1911483"/>
            <a:ext cx="5652618" cy="4464996"/>
            <a:chOff x="1731523" y="107131"/>
            <a:chExt cx="8504423" cy="6717633"/>
          </a:xfrm>
        </p:grpSpPr>
        <p:pic>
          <p:nvPicPr>
            <p:cNvPr id="14" name="Picture 13">
              <a:extLst>
                <a:ext uri="{FF2B5EF4-FFF2-40B4-BE49-F238E27FC236}">
                  <a16:creationId xmlns:a16="http://schemas.microsoft.com/office/drawing/2014/main" id="{CDBAC834-71B0-BA4E-BAE1-F7CC10C35B43}"/>
                </a:ext>
              </a:extLst>
            </p:cNvPr>
            <p:cNvPicPr>
              <a:picLocks noChangeAspect="1"/>
            </p:cNvPicPr>
            <p:nvPr/>
          </p:nvPicPr>
          <p:blipFill rotWithShape="1">
            <a:blip r:embed="rId4"/>
            <a:srcRect l="823" r="3353" b="2047"/>
            <a:stretch/>
          </p:blipFill>
          <p:spPr>
            <a:xfrm>
              <a:off x="1731523" y="107131"/>
              <a:ext cx="8504423" cy="6717631"/>
            </a:xfrm>
            <a:prstGeom prst="rect">
              <a:avLst/>
            </a:prstGeom>
          </p:spPr>
        </p:pic>
        <p:sp>
          <p:nvSpPr>
            <p:cNvPr id="15" name="Rectangle 14">
              <a:extLst>
                <a:ext uri="{FF2B5EF4-FFF2-40B4-BE49-F238E27FC236}">
                  <a16:creationId xmlns:a16="http://schemas.microsoft.com/office/drawing/2014/main" id="{EDEB9F35-5611-5642-BDE7-C1CDAA143ECA}"/>
                </a:ext>
              </a:extLst>
            </p:cNvPr>
            <p:cNvSpPr/>
            <p:nvPr/>
          </p:nvSpPr>
          <p:spPr>
            <a:xfrm>
              <a:off x="7295745" y="6319799"/>
              <a:ext cx="142004" cy="504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ECB0A05-014A-134C-9298-312E4DC5CBE1}"/>
                </a:ext>
              </a:extLst>
            </p:cNvPr>
            <p:cNvSpPr/>
            <p:nvPr/>
          </p:nvSpPr>
          <p:spPr>
            <a:xfrm>
              <a:off x="7494309" y="6319798"/>
              <a:ext cx="180237" cy="504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6603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C9623-0D84-284B-8E06-8AC1160F9699}"/>
              </a:ext>
            </a:extLst>
          </p:cNvPr>
          <p:cNvSpPr>
            <a:spLocks noGrp="1"/>
          </p:cNvSpPr>
          <p:nvPr>
            <p:ph type="ctrTitle"/>
          </p:nvPr>
        </p:nvSpPr>
        <p:spPr>
          <a:xfrm>
            <a:off x="0" y="39675"/>
            <a:ext cx="6096000" cy="2900518"/>
          </a:xfrm>
        </p:spPr>
        <p:txBody>
          <a:bodyPr>
            <a:normAutofit fontScale="90000"/>
          </a:bodyPr>
          <a:lstStyle/>
          <a:p>
            <a:pPr>
              <a:lnSpc>
                <a:spcPct val="100000"/>
              </a:lnSpc>
            </a:pPr>
            <a:r>
              <a:rPr lang="en-US" sz="10000" dirty="0">
                <a:solidFill>
                  <a:srgbClr val="009CE5"/>
                </a:solidFill>
                <a:latin typeface="Helvetica Neue Thin" panose="020B0403020202020204" pitchFamily="34" charset="0"/>
                <a:ea typeface="Helvetica Neue Thin" panose="020B0403020202020204" pitchFamily="34" charset="0"/>
              </a:rPr>
              <a:t>thank </a:t>
            </a:r>
            <a:br>
              <a:rPr lang="en-US" sz="10000" dirty="0">
                <a:solidFill>
                  <a:srgbClr val="009CE5"/>
                </a:solidFill>
                <a:latin typeface="Helvetica Neue Thin" panose="020B0403020202020204" pitchFamily="34" charset="0"/>
                <a:ea typeface="Helvetica Neue Thin" panose="020B0403020202020204" pitchFamily="34" charset="0"/>
              </a:rPr>
            </a:br>
            <a:r>
              <a:rPr lang="en-US" sz="10000" dirty="0">
                <a:solidFill>
                  <a:srgbClr val="009CE5"/>
                </a:solidFill>
                <a:latin typeface="Helvetica Neue Thin" panose="020B0403020202020204" pitchFamily="34" charset="0"/>
                <a:ea typeface="Helvetica Neue Thin" panose="020B0403020202020204" pitchFamily="34" charset="0"/>
              </a:rPr>
              <a:t>you!</a:t>
            </a:r>
          </a:p>
        </p:txBody>
      </p:sp>
      <p:pic>
        <p:nvPicPr>
          <p:cNvPr id="4" name="Picture 3" descr="A person smiling for the camera&#10;&#10;Description automatically generated">
            <a:extLst>
              <a:ext uri="{FF2B5EF4-FFF2-40B4-BE49-F238E27FC236}">
                <a16:creationId xmlns:a16="http://schemas.microsoft.com/office/drawing/2014/main" id="{ACB79E23-4633-DB43-AE3B-36A00BC66B95}"/>
              </a:ext>
            </a:extLst>
          </p:cNvPr>
          <p:cNvPicPr>
            <a:picLocks noChangeAspect="1"/>
          </p:cNvPicPr>
          <p:nvPr/>
        </p:nvPicPr>
        <p:blipFill>
          <a:blip r:embed="rId3"/>
          <a:stretch>
            <a:fillRect/>
          </a:stretch>
        </p:blipFill>
        <p:spPr>
          <a:xfrm>
            <a:off x="6481264" y="-36576"/>
            <a:ext cx="5170932" cy="6894576"/>
          </a:xfrm>
          <a:prstGeom prst="rect">
            <a:avLst/>
          </a:prstGeom>
        </p:spPr>
      </p:pic>
      <p:sp>
        <p:nvSpPr>
          <p:cNvPr id="6" name="Heart 5">
            <a:extLst>
              <a:ext uri="{FF2B5EF4-FFF2-40B4-BE49-F238E27FC236}">
                <a16:creationId xmlns:a16="http://schemas.microsoft.com/office/drawing/2014/main" id="{F4A19B36-6524-164E-A7FB-C9EABBA320AF}"/>
              </a:ext>
            </a:extLst>
          </p:cNvPr>
          <p:cNvSpPr/>
          <p:nvPr/>
        </p:nvSpPr>
        <p:spPr>
          <a:xfrm rot="1181907">
            <a:off x="8682593" y="4448485"/>
            <a:ext cx="1074741" cy="1436368"/>
          </a:xfrm>
          <a:prstGeom prst="heart">
            <a:avLst/>
          </a:prstGeom>
          <a:noFill/>
          <a:ln w="57150">
            <a:solidFill>
              <a:srgbClr val="009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F9FE5D6E-62D0-E447-A8BD-51E73FA8E7EF}"/>
              </a:ext>
            </a:extLst>
          </p:cNvPr>
          <p:cNvGrpSpPr/>
          <p:nvPr/>
        </p:nvGrpSpPr>
        <p:grpSpPr>
          <a:xfrm>
            <a:off x="846022" y="4570088"/>
            <a:ext cx="4403956" cy="925934"/>
            <a:chOff x="890272" y="4082408"/>
            <a:chExt cx="4403956" cy="925934"/>
          </a:xfrm>
        </p:grpSpPr>
        <p:pic>
          <p:nvPicPr>
            <p:cNvPr id="5" name="Picture 4" descr="A close up of a sign&#10;&#10;Description automatically generated">
              <a:extLst>
                <a:ext uri="{FF2B5EF4-FFF2-40B4-BE49-F238E27FC236}">
                  <a16:creationId xmlns:a16="http://schemas.microsoft.com/office/drawing/2014/main" id="{4186BDF4-FF4C-1844-8899-353B29446430}"/>
                </a:ext>
              </a:extLst>
            </p:cNvPr>
            <p:cNvPicPr>
              <a:picLocks noChangeAspect="1"/>
            </p:cNvPicPr>
            <p:nvPr/>
          </p:nvPicPr>
          <p:blipFill>
            <a:blip r:embed="rId4"/>
            <a:stretch>
              <a:fillRect/>
            </a:stretch>
          </p:blipFill>
          <p:spPr>
            <a:xfrm>
              <a:off x="3324140" y="4140160"/>
              <a:ext cx="980235" cy="810431"/>
            </a:xfrm>
            <a:prstGeom prst="rect">
              <a:avLst/>
            </a:prstGeom>
          </p:spPr>
        </p:pic>
        <p:pic>
          <p:nvPicPr>
            <p:cNvPr id="7" name="Picture 6" descr="A close up of a logo&#10;&#10;Description automatically generated">
              <a:extLst>
                <a:ext uri="{FF2B5EF4-FFF2-40B4-BE49-F238E27FC236}">
                  <a16:creationId xmlns:a16="http://schemas.microsoft.com/office/drawing/2014/main" id="{B42490B1-C694-5041-BD37-DD3399A2E480}"/>
                </a:ext>
              </a:extLst>
            </p:cNvPr>
            <p:cNvPicPr>
              <a:picLocks noChangeAspect="1"/>
            </p:cNvPicPr>
            <p:nvPr/>
          </p:nvPicPr>
          <p:blipFill rotWithShape="1">
            <a:blip r:embed="rId5"/>
            <a:srcRect l="6050" t="10948" r="5057" b="17107"/>
            <a:stretch/>
          </p:blipFill>
          <p:spPr>
            <a:xfrm>
              <a:off x="890272" y="4082408"/>
              <a:ext cx="1260998" cy="925934"/>
            </a:xfrm>
            <a:prstGeom prst="rect">
              <a:avLst/>
            </a:prstGeom>
          </p:spPr>
        </p:pic>
        <p:pic>
          <p:nvPicPr>
            <p:cNvPr id="8" name="Picture 7">
              <a:extLst>
                <a:ext uri="{FF2B5EF4-FFF2-40B4-BE49-F238E27FC236}">
                  <a16:creationId xmlns:a16="http://schemas.microsoft.com/office/drawing/2014/main" id="{7452A7BC-B103-2440-886D-6FF9E220CD76}"/>
                </a:ext>
              </a:extLst>
            </p:cNvPr>
            <p:cNvPicPr>
              <a:picLocks noChangeAspect="1"/>
            </p:cNvPicPr>
            <p:nvPr/>
          </p:nvPicPr>
          <p:blipFill>
            <a:blip r:embed="rId6"/>
            <a:stretch>
              <a:fillRect/>
            </a:stretch>
          </p:blipFill>
          <p:spPr>
            <a:xfrm>
              <a:off x="4372409" y="4082408"/>
              <a:ext cx="921819" cy="925934"/>
            </a:xfrm>
            <a:prstGeom prst="rect">
              <a:avLst/>
            </a:prstGeom>
          </p:spPr>
        </p:pic>
        <p:pic>
          <p:nvPicPr>
            <p:cNvPr id="9" name="Picture 8" descr="A close up of a sign&#10;&#10;Description automatically generated">
              <a:extLst>
                <a:ext uri="{FF2B5EF4-FFF2-40B4-BE49-F238E27FC236}">
                  <a16:creationId xmlns:a16="http://schemas.microsoft.com/office/drawing/2014/main" id="{44F28395-D180-CF48-A4E8-E6CBABE699BE}"/>
                </a:ext>
              </a:extLst>
            </p:cNvPr>
            <p:cNvPicPr>
              <a:picLocks noChangeAspect="1"/>
            </p:cNvPicPr>
            <p:nvPr/>
          </p:nvPicPr>
          <p:blipFill rotWithShape="1">
            <a:blip r:embed="rId7"/>
            <a:srcRect b="52347"/>
            <a:stretch/>
          </p:blipFill>
          <p:spPr>
            <a:xfrm>
              <a:off x="2219303" y="4138969"/>
              <a:ext cx="1036804" cy="812812"/>
            </a:xfrm>
            <a:prstGeom prst="rect">
              <a:avLst/>
            </a:prstGeom>
          </p:spPr>
        </p:pic>
      </p:grpSp>
      <p:grpSp>
        <p:nvGrpSpPr>
          <p:cNvPr id="18" name="Group 17">
            <a:extLst>
              <a:ext uri="{FF2B5EF4-FFF2-40B4-BE49-F238E27FC236}">
                <a16:creationId xmlns:a16="http://schemas.microsoft.com/office/drawing/2014/main" id="{A500FACD-BBC6-8040-8CAA-E220FA3E69DE}"/>
              </a:ext>
            </a:extLst>
          </p:cNvPr>
          <p:cNvGrpSpPr/>
          <p:nvPr/>
        </p:nvGrpSpPr>
        <p:grpSpPr>
          <a:xfrm>
            <a:off x="215141" y="5532429"/>
            <a:ext cx="5665719" cy="1055540"/>
            <a:chOff x="256125" y="5166669"/>
            <a:chExt cx="5665719" cy="1055540"/>
          </a:xfrm>
        </p:grpSpPr>
        <p:pic>
          <p:nvPicPr>
            <p:cNvPr id="13" name="Picture 12">
              <a:extLst>
                <a:ext uri="{FF2B5EF4-FFF2-40B4-BE49-F238E27FC236}">
                  <a16:creationId xmlns:a16="http://schemas.microsoft.com/office/drawing/2014/main" id="{B6C25F10-46A7-C848-A6F8-833DAF8BC666}"/>
                </a:ext>
              </a:extLst>
            </p:cNvPr>
            <p:cNvPicPr>
              <a:picLocks noChangeAspect="1"/>
            </p:cNvPicPr>
            <p:nvPr/>
          </p:nvPicPr>
          <p:blipFill>
            <a:blip r:embed="rId8"/>
            <a:stretch>
              <a:fillRect/>
            </a:stretch>
          </p:blipFill>
          <p:spPr>
            <a:xfrm>
              <a:off x="4768733" y="5166669"/>
              <a:ext cx="1153111" cy="1055540"/>
            </a:xfrm>
            <a:prstGeom prst="rect">
              <a:avLst/>
            </a:prstGeom>
          </p:spPr>
        </p:pic>
        <p:pic>
          <p:nvPicPr>
            <p:cNvPr id="14" name="Picture 13" descr="A close up of a logo&#10;&#10;Description automatically generated">
              <a:extLst>
                <a:ext uri="{FF2B5EF4-FFF2-40B4-BE49-F238E27FC236}">
                  <a16:creationId xmlns:a16="http://schemas.microsoft.com/office/drawing/2014/main" id="{6F0D4450-B0D7-964A-84F2-93573B5CA36C}"/>
                </a:ext>
              </a:extLst>
            </p:cNvPr>
            <p:cNvPicPr>
              <a:picLocks noChangeAspect="1"/>
            </p:cNvPicPr>
            <p:nvPr/>
          </p:nvPicPr>
          <p:blipFill>
            <a:blip r:embed="rId9"/>
            <a:stretch>
              <a:fillRect/>
            </a:stretch>
          </p:blipFill>
          <p:spPr>
            <a:xfrm>
              <a:off x="256125" y="5231472"/>
              <a:ext cx="925935" cy="925935"/>
            </a:xfrm>
            <a:prstGeom prst="rect">
              <a:avLst/>
            </a:prstGeom>
          </p:spPr>
        </p:pic>
        <p:pic>
          <p:nvPicPr>
            <p:cNvPr id="15" name="Picture 14" descr="A picture containing book, text&#10;&#10;Description automatically generated">
              <a:extLst>
                <a:ext uri="{FF2B5EF4-FFF2-40B4-BE49-F238E27FC236}">
                  <a16:creationId xmlns:a16="http://schemas.microsoft.com/office/drawing/2014/main" id="{D9B8D61A-889E-E64C-8939-E4F8AC7DA637}"/>
                </a:ext>
              </a:extLst>
            </p:cNvPr>
            <p:cNvPicPr>
              <a:picLocks noChangeAspect="1"/>
            </p:cNvPicPr>
            <p:nvPr/>
          </p:nvPicPr>
          <p:blipFill>
            <a:blip r:embed="rId10"/>
            <a:stretch>
              <a:fillRect/>
            </a:stretch>
          </p:blipFill>
          <p:spPr>
            <a:xfrm>
              <a:off x="1257309" y="5231472"/>
              <a:ext cx="1680463" cy="925935"/>
            </a:xfrm>
            <a:prstGeom prst="rect">
              <a:avLst/>
            </a:prstGeom>
          </p:spPr>
        </p:pic>
        <p:pic>
          <p:nvPicPr>
            <p:cNvPr id="16" name="Picture 15" descr="A close up of a logo&#10;&#10;Description automatically generated">
              <a:extLst>
                <a:ext uri="{FF2B5EF4-FFF2-40B4-BE49-F238E27FC236}">
                  <a16:creationId xmlns:a16="http://schemas.microsoft.com/office/drawing/2014/main" id="{1027D074-0986-3C4D-A3BC-49422CAE3EA7}"/>
                </a:ext>
              </a:extLst>
            </p:cNvPr>
            <p:cNvPicPr>
              <a:picLocks noChangeAspect="1"/>
            </p:cNvPicPr>
            <p:nvPr/>
          </p:nvPicPr>
          <p:blipFill rotWithShape="1">
            <a:blip r:embed="rId11"/>
            <a:srcRect l="7852" r="10160" b="8091"/>
            <a:stretch/>
          </p:blipFill>
          <p:spPr>
            <a:xfrm>
              <a:off x="3013021" y="5166669"/>
              <a:ext cx="1680463" cy="1055540"/>
            </a:xfrm>
            <a:prstGeom prst="rect">
              <a:avLst/>
            </a:prstGeom>
          </p:spPr>
        </p:pic>
      </p:grpSp>
      <p:sp>
        <p:nvSpPr>
          <p:cNvPr id="19" name="Rectangle 18">
            <a:extLst>
              <a:ext uri="{FF2B5EF4-FFF2-40B4-BE49-F238E27FC236}">
                <a16:creationId xmlns:a16="http://schemas.microsoft.com/office/drawing/2014/main" id="{C19CB14A-ACF0-8D4C-97BF-3D47E7575998}"/>
              </a:ext>
            </a:extLst>
          </p:cNvPr>
          <p:cNvSpPr/>
          <p:nvPr/>
        </p:nvSpPr>
        <p:spPr>
          <a:xfrm>
            <a:off x="1" y="3010102"/>
            <a:ext cx="6096000" cy="1015663"/>
          </a:xfrm>
          <a:prstGeom prst="rect">
            <a:avLst/>
          </a:prstGeom>
        </p:spPr>
        <p:txBody>
          <a:bodyPr wrap="square">
            <a:spAutoFit/>
          </a:bodyPr>
          <a:lstStyle/>
          <a:p>
            <a:pPr algn="ctr"/>
            <a:r>
              <a:rPr lang="en-US" sz="2000" dirty="0" err="1">
                <a:latin typeface="Helvetica Neue Light" charset="0"/>
                <a:ea typeface="Helvetica Neue Light" charset="0"/>
                <a:cs typeface="Helvetica Neue Light" charset="0"/>
              </a:rPr>
              <a:t>yaaminiv.github.io</a:t>
            </a:r>
            <a:endParaRPr lang="en-US" sz="2000" dirty="0">
              <a:latin typeface="Helvetica Neue Light" charset="0"/>
              <a:ea typeface="Helvetica Neue Light" charset="0"/>
              <a:cs typeface="Helvetica Neue Light" charset="0"/>
            </a:endParaRPr>
          </a:p>
          <a:p>
            <a:pPr algn="ctr"/>
            <a:r>
              <a:rPr lang="en-US" sz="2000" dirty="0" err="1">
                <a:latin typeface="Helvetica Neue Light" charset="0"/>
                <a:ea typeface="Helvetica Neue Light" charset="0"/>
                <a:cs typeface="Helvetica Neue Light" charset="0"/>
              </a:rPr>
              <a:t>yaaminiv@uw.edu</a:t>
            </a:r>
            <a:endParaRPr lang="en-US" sz="2000" dirty="0">
              <a:latin typeface="Helvetica Neue Light" charset="0"/>
              <a:ea typeface="Helvetica Neue Light" charset="0"/>
              <a:cs typeface="Helvetica Neue Light" charset="0"/>
            </a:endParaRPr>
          </a:p>
          <a:p>
            <a:pPr algn="ctr"/>
            <a:r>
              <a:rPr lang="en-US" sz="2000" dirty="0">
                <a:latin typeface="Helvetica Neue Light" charset="0"/>
                <a:ea typeface="Helvetica Neue Light" charset="0"/>
                <a:cs typeface="Helvetica Neue Light" charset="0"/>
              </a:rPr>
              <a:t>@YaaminiV</a:t>
            </a:r>
          </a:p>
        </p:txBody>
      </p:sp>
    </p:spTree>
    <p:extLst>
      <p:ext uri="{BB962C8B-B14F-4D97-AF65-F5344CB8AC3E}">
        <p14:creationId xmlns:p14="http://schemas.microsoft.com/office/powerpoint/2010/main" val="3600891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72AF06-631D-4745-A733-9124E07AC8DA}"/>
              </a:ext>
            </a:extLst>
          </p:cNvPr>
          <p:cNvSpPr/>
          <p:nvPr/>
        </p:nvSpPr>
        <p:spPr>
          <a:xfrm>
            <a:off x="-1683139" y="718457"/>
            <a:ext cx="5042678" cy="5377543"/>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895EFF"/>
                </a:solidFill>
              </a:ln>
              <a:solidFill>
                <a:srgbClr val="895EFF"/>
              </a:solidFill>
            </a:endParaRPr>
          </a:p>
        </p:txBody>
      </p:sp>
      <p:sp>
        <p:nvSpPr>
          <p:cNvPr id="6" name="Title 1">
            <a:extLst>
              <a:ext uri="{FF2B5EF4-FFF2-40B4-BE49-F238E27FC236}">
                <a16:creationId xmlns:a16="http://schemas.microsoft.com/office/drawing/2014/main" id="{6C401FA6-4BE9-5D4D-ADF8-13427011B384}"/>
              </a:ext>
            </a:extLst>
          </p:cNvPr>
          <p:cNvSpPr txBox="1">
            <a:spLocks/>
          </p:cNvSpPr>
          <p:nvPr/>
        </p:nvSpPr>
        <p:spPr>
          <a:xfrm>
            <a:off x="205902" y="1021404"/>
            <a:ext cx="2965315" cy="48540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chemeClr val="bg1"/>
              </a:buClr>
            </a:pPr>
            <a:r>
              <a:rPr lang="en-US" sz="36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Proteomic response to natural pH gradients</a:t>
            </a:r>
            <a:r>
              <a:rPr lang="en-US" sz="360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 </a:t>
            </a:r>
            <a:br>
              <a:rPr lang="en-US" sz="360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br>
            <a:r>
              <a:rPr lang="en-US" sz="360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Significance</a:t>
            </a:r>
            <a:endParaRPr lang="en-US" sz="3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Content Placeholder 2">
            <a:extLst>
              <a:ext uri="{FF2B5EF4-FFF2-40B4-BE49-F238E27FC236}">
                <a16:creationId xmlns:a16="http://schemas.microsoft.com/office/drawing/2014/main" id="{37087EA6-F8E8-9846-82D7-89AB1E4F6F87}"/>
              </a:ext>
            </a:extLst>
          </p:cNvPr>
          <p:cNvSpPr txBox="1">
            <a:spLocks/>
          </p:cNvSpPr>
          <p:nvPr/>
        </p:nvSpPr>
        <p:spPr>
          <a:xfrm>
            <a:off x="3834320" y="2165182"/>
            <a:ext cx="7790234" cy="2484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Helvetica Neue Light" panose="02000403000000020004" pitchFamily="2" charset="0"/>
                <a:ea typeface="Helvetica Neue Light" panose="02000403000000020004" pitchFamily="2" charset="0"/>
              </a:rPr>
              <a:t>No significant difference in protein abundance between habitats or between sites within Puget Sound</a:t>
            </a:r>
          </a:p>
          <a:p>
            <a:pPr lvl="1"/>
            <a:r>
              <a:rPr lang="en-US" sz="2200" dirty="0">
                <a:latin typeface="Helvetica Neue Light" panose="02000403000000020004" pitchFamily="2" charset="0"/>
                <a:ea typeface="Helvetica Neue Light" panose="02000403000000020004" pitchFamily="2" charset="0"/>
              </a:rPr>
              <a:t>Different suite of environmental response proteins could have captured variation</a:t>
            </a:r>
          </a:p>
          <a:p>
            <a:pPr lvl="1"/>
            <a:r>
              <a:rPr lang="en-US" sz="2200" dirty="0">
                <a:latin typeface="Helvetica Neue Light" panose="02000403000000020004" pitchFamily="2" charset="0"/>
                <a:ea typeface="Helvetica Neue Light" panose="02000403000000020004" pitchFamily="2" charset="0"/>
              </a:rPr>
              <a:t>Outplant duration could have been too short</a:t>
            </a:r>
          </a:p>
          <a:p>
            <a:pPr lvl="1"/>
            <a:r>
              <a:rPr lang="en-US" sz="2200" dirty="0">
                <a:latin typeface="Helvetica Neue Light" panose="02000403000000020004" pitchFamily="2" charset="0"/>
                <a:ea typeface="Helvetica Neue Light" panose="02000403000000020004" pitchFamily="2" charset="0"/>
              </a:rPr>
              <a:t>Environmental conditions that would elicit up- or down-regulation of monitored proteins were similar</a:t>
            </a:r>
          </a:p>
        </p:txBody>
      </p:sp>
    </p:spTree>
    <p:extLst>
      <p:ext uri="{BB962C8B-B14F-4D97-AF65-F5344CB8AC3E}">
        <p14:creationId xmlns:p14="http://schemas.microsoft.com/office/powerpoint/2010/main" val="8993063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785AA-06BD-B64B-A480-B8782F2BBE12}"/>
              </a:ext>
            </a:extLst>
          </p:cNvPr>
          <p:cNvSpPr/>
          <p:nvPr/>
        </p:nvSpPr>
        <p:spPr>
          <a:xfrm>
            <a:off x="1658470" y="0"/>
            <a:ext cx="8984546" cy="6858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F9C15BD7-0126-F04C-9AC1-1750A601C08F}"/>
              </a:ext>
            </a:extLst>
          </p:cNvPr>
          <p:cNvPicPr>
            <a:picLocks noChangeAspect="1"/>
          </p:cNvPicPr>
          <p:nvPr/>
        </p:nvPicPr>
        <p:blipFill>
          <a:blip r:embed="rId3"/>
          <a:stretch>
            <a:fillRect/>
          </a:stretch>
        </p:blipFill>
        <p:spPr>
          <a:xfrm>
            <a:off x="1658470" y="0"/>
            <a:ext cx="8875059" cy="6858000"/>
          </a:xfrm>
          <a:prstGeom prst="rect">
            <a:avLst/>
          </a:prstGeom>
        </p:spPr>
      </p:pic>
    </p:spTree>
    <p:extLst>
      <p:ext uri="{BB962C8B-B14F-4D97-AF65-F5344CB8AC3E}">
        <p14:creationId xmlns:p14="http://schemas.microsoft.com/office/powerpoint/2010/main" val="2637589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person, sky, outdoor, holding&#10;&#10;Description automatically generated">
            <a:extLst>
              <a:ext uri="{FF2B5EF4-FFF2-40B4-BE49-F238E27FC236}">
                <a16:creationId xmlns:a16="http://schemas.microsoft.com/office/drawing/2014/main" id="{61F0BC9B-B1E0-7843-B7D4-65A011B44DA6}"/>
              </a:ext>
            </a:extLst>
          </p:cNvPr>
          <p:cNvPicPr>
            <a:picLocks noChangeAspect="1"/>
          </p:cNvPicPr>
          <p:nvPr/>
        </p:nvPicPr>
        <p:blipFill rotWithShape="1">
          <a:blip r:embed="rId3"/>
          <a:srcRect t="6657" b="9073"/>
          <a:stretch/>
        </p:blipFill>
        <p:spPr>
          <a:xfrm>
            <a:off x="20" y="10"/>
            <a:ext cx="12191980" cy="6857990"/>
          </a:xfrm>
          <a:prstGeom prst="rect">
            <a:avLst/>
          </a:prstGeom>
        </p:spPr>
      </p:pic>
    </p:spTree>
    <p:extLst>
      <p:ext uri="{BB962C8B-B14F-4D97-AF65-F5344CB8AC3E}">
        <p14:creationId xmlns:p14="http://schemas.microsoft.com/office/powerpoint/2010/main" val="3116905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Two people taking a selfie&#10;&#10;Description automatically generated">
            <a:extLst>
              <a:ext uri="{FF2B5EF4-FFF2-40B4-BE49-F238E27FC236}">
                <a16:creationId xmlns:a16="http://schemas.microsoft.com/office/drawing/2014/main" id="{26F56A20-9357-854D-9F2B-D46EA9C91161}"/>
              </a:ext>
            </a:extLst>
          </p:cNvPr>
          <p:cNvPicPr>
            <a:picLocks noChangeAspect="1"/>
          </p:cNvPicPr>
          <p:nvPr/>
        </p:nvPicPr>
        <p:blipFill>
          <a:blip r:embed="rId3"/>
          <a:stretch>
            <a:fillRect/>
          </a:stretch>
        </p:blipFill>
        <p:spPr>
          <a:xfrm>
            <a:off x="3250406" y="-631777"/>
            <a:ext cx="5691187" cy="7588249"/>
          </a:xfrm>
          <a:prstGeom prst="rect">
            <a:avLst/>
          </a:prstGeom>
        </p:spPr>
      </p:pic>
      <p:sp>
        <p:nvSpPr>
          <p:cNvPr id="3" name="Rectangle 2">
            <a:extLst>
              <a:ext uri="{FF2B5EF4-FFF2-40B4-BE49-F238E27FC236}">
                <a16:creationId xmlns:a16="http://schemas.microsoft.com/office/drawing/2014/main" id="{FAAC9BA1-2927-6140-B263-ECA31429BCB0}"/>
              </a:ext>
            </a:extLst>
          </p:cNvPr>
          <p:cNvSpPr/>
          <p:nvPr/>
        </p:nvSpPr>
        <p:spPr>
          <a:xfrm rot="21143120">
            <a:off x="358884" y="299550"/>
            <a:ext cx="5783045" cy="1862048"/>
          </a:xfrm>
          <a:prstGeom prst="rect">
            <a:avLst/>
          </a:prstGeom>
          <a:noFill/>
        </p:spPr>
        <p:txBody>
          <a:bodyPr wrap="square" lIns="91440" tIns="45720" rIns="91440" bIns="45720">
            <a:spAutoFit/>
          </a:bodyPr>
          <a:lstStyle/>
          <a:p>
            <a:r>
              <a:rPr lang="en-US" sz="11500" b="1" cap="none" spc="0"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Bernard MT Condensed" panose="02050806060905020404" pitchFamily="18" charset="77"/>
              </a:rPr>
              <a:t>NAILED IT.</a:t>
            </a:r>
            <a:endParaRPr lang="en-US" sz="11500" b="1" cap="none" spc="0"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78947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ruit, nut, cake&#10;&#10;Description automatically generated">
            <a:extLst>
              <a:ext uri="{FF2B5EF4-FFF2-40B4-BE49-F238E27FC236}">
                <a16:creationId xmlns:a16="http://schemas.microsoft.com/office/drawing/2014/main" id="{1D80CE88-EFC2-A841-8952-B0CC07C251E5}"/>
              </a:ext>
            </a:extLst>
          </p:cNvPr>
          <p:cNvPicPr>
            <a:picLocks noChangeAspect="1"/>
          </p:cNvPicPr>
          <p:nvPr/>
        </p:nvPicPr>
        <p:blipFill rotWithShape="1">
          <a:blip r:embed="rId3"/>
          <a:srcRect t="2791" b="12939"/>
          <a:stretch/>
        </p:blipFill>
        <p:spPr>
          <a:xfrm>
            <a:off x="20" y="10"/>
            <a:ext cx="12191980" cy="6857990"/>
          </a:xfrm>
          <a:prstGeom prst="rect">
            <a:avLst/>
          </a:prstGeom>
        </p:spPr>
      </p:pic>
    </p:spTree>
    <p:extLst>
      <p:ext uri="{BB962C8B-B14F-4D97-AF65-F5344CB8AC3E}">
        <p14:creationId xmlns:p14="http://schemas.microsoft.com/office/powerpoint/2010/main" val="699858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rocky beach next to a body of water&#10;&#10;Description automatically generated">
            <a:extLst>
              <a:ext uri="{FF2B5EF4-FFF2-40B4-BE49-F238E27FC236}">
                <a16:creationId xmlns:a16="http://schemas.microsoft.com/office/drawing/2014/main" id="{77BCFD8E-2FD2-6549-99CB-354978DF869C}"/>
              </a:ext>
              <a:ext uri="{C183D7F6-B498-43B3-948B-1728B52AA6E4}">
                <adec:decorative xmlns:adec="http://schemas.microsoft.com/office/drawing/2017/decorative" val="0"/>
              </a:ext>
            </a:extLst>
          </p:cNvPr>
          <p:cNvPicPr>
            <a:picLocks noChangeAspect="1"/>
          </p:cNvPicPr>
          <p:nvPr/>
        </p:nvPicPr>
        <p:blipFill rotWithShape="1">
          <a:blip r:embed="rId3">
            <a:alphaModFix/>
          </a:blip>
          <a:srcRect l="13333" t="15730" r="55001"/>
          <a:stretch/>
        </p:blipFill>
        <p:spPr>
          <a:xfrm>
            <a:off x="-1" y="-1"/>
            <a:ext cx="3931920" cy="6857980"/>
          </a:xfrm>
          <a:prstGeom prst="rect">
            <a:avLst/>
          </a:prstGeom>
        </p:spPr>
      </p:pic>
      <p:sp>
        <p:nvSpPr>
          <p:cNvPr id="5" name="Title 1">
            <a:extLst>
              <a:ext uri="{FF2B5EF4-FFF2-40B4-BE49-F238E27FC236}">
                <a16:creationId xmlns:a16="http://schemas.microsoft.com/office/drawing/2014/main" id="{A5B9380A-F07B-B440-9C4E-6CB598C39B73}"/>
              </a:ext>
            </a:extLst>
          </p:cNvPr>
          <p:cNvSpPr txBox="1">
            <a:spLocks/>
          </p:cNvSpPr>
          <p:nvPr/>
        </p:nvSpPr>
        <p:spPr>
          <a:xfrm>
            <a:off x="1" y="135465"/>
            <a:ext cx="3931918" cy="812800"/>
          </a:xfrm>
          <a:prstGeom prst="rect">
            <a:avLst/>
          </a:prstGeom>
          <a:solidFill>
            <a:sysClr val="windowText" lastClr="000000">
              <a:alpha val="24000"/>
            </a:sysClr>
          </a:solidFill>
          <a:ln w="12700" cap="flat" cmpd="sng" algn="ctr">
            <a:no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E</a:t>
            </a:r>
            <a:r>
              <a:rPr kumimoji="0" lang="en-US" b="0" i="0" u="none" strike="noStrike" kern="1200" cap="none" spc="0" normalizeH="0" baseline="0" noProof="0" dirty="0" err="1">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cological</a:t>
            </a:r>
            <a:endParaRPr kumimoji="0" lang="en-US" b="0" i="0" u="none" strike="noStrike" kern="1200" cap="none" spc="0" normalizeH="0" baseline="0" noProof="0" dirty="0">
              <a:ln>
                <a:noFill/>
              </a:ln>
              <a:solidFill>
                <a:prstClr val="white"/>
              </a:solidFill>
              <a:effectLst/>
              <a:uLnTx/>
              <a:uFillTx/>
              <a:latin typeface="Helvetica Neue Thin" panose="020B0403020202020204" pitchFamily="34" charset="0"/>
              <a:ea typeface="Helvetica Neue Thin" panose="020B0403020202020204" pitchFamily="34" charset="0"/>
              <a:cs typeface="+mj-cs"/>
            </a:endParaRPr>
          </a:p>
        </p:txBody>
      </p:sp>
      <p:pic>
        <p:nvPicPr>
          <p:cNvPr id="8" name="Picture 7" descr="A group of people that are standing in the dirt&#10;&#10;Description automatically generated">
            <a:extLst>
              <a:ext uri="{FF2B5EF4-FFF2-40B4-BE49-F238E27FC236}">
                <a16:creationId xmlns:a16="http://schemas.microsoft.com/office/drawing/2014/main" id="{1675AFB8-E33B-A54C-A8AC-5E82D11E8F32}"/>
              </a:ext>
            </a:extLst>
          </p:cNvPr>
          <p:cNvPicPr>
            <a:picLocks noChangeAspect="1"/>
          </p:cNvPicPr>
          <p:nvPr/>
        </p:nvPicPr>
        <p:blipFill rotWithShape="1">
          <a:blip r:embed="rId4"/>
          <a:srcRect l="32777" t="2648" r="30555" b="17847"/>
          <a:stretch/>
        </p:blipFill>
        <p:spPr>
          <a:xfrm>
            <a:off x="8260079" y="10"/>
            <a:ext cx="3931920" cy="6857990"/>
          </a:xfrm>
          <a:prstGeom prst="rect">
            <a:avLst/>
          </a:prstGeom>
        </p:spPr>
      </p:pic>
      <p:pic>
        <p:nvPicPr>
          <p:cNvPr id="6" name="Picture 5" descr="A person standing next to a body of water&#10;&#10;Description automatically generated">
            <a:extLst>
              <a:ext uri="{FF2B5EF4-FFF2-40B4-BE49-F238E27FC236}">
                <a16:creationId xmlns:a16="http://schemas.microsoft.com/office/drawing/2014/main" id="{2498BC42-3E65-4540-B8EB-8556B5B5D5AF}"/>
              </a:ext>
            </a:extLst>
          </p:cNvPr>
          <p:cNvPicPr>
            <a:picLocks noChangeAspect="1"/>
          </p:cNvPicPr>
          <p:nvPr/>
        </p:nvPicPr>
        <p:blipFill rotWithShape="1">
          <a:blip r:embed="rId5"/>
          <a:srcRect l="22082" t="12374" r="46251" b="4879"/>
          <a:stretch/>
        </p:blipFill>
        <p:spPr>
          <a:xfrm>
            <a:off x="4130039" y="0"/>
            <a:ext cx="3931920" cy="6857979"/>
          </a:xfrm>
          <a:prstGeom prst="rect">
            <a:avLst/>
          </a:prstGeom>
        </p:spPr>
      </p:pic>
      <p:sp>
        <p:nvSpPr>
          <p:cNvPr id="7" name="Title 1">
            <a:extLst>
              <a:ext uri="{FF2B5EF4-FFF2-40B4-BE49-F238E27FC236}">
                <a16:creationId xmlns:a16="http://schemas.microsoft.com/office/drawing/2014/main" id="{36008FE5-6CE0-2C45-B0B6-807C792D22A0}"/>
              </a:ext>
            </a:extLst>
          </p:cNvPr>
          <p:cNvSpPr txBox="1">
            <a:spLocks/>
          </p:cNvSpPr>
          <p:nvPr/>
        </p:nvSpPr>
        <p:spPr>
          <a:xfrm>
            <a:off x="4130039" y="135465"/>
            <a:ext cx="3931918" cy="812800"/>
          </a:xfrm>
          <a:prstGeom prst="rect">
            <a:avLst/>
          </a:prstGeom>
          <a:solidFill>
            <a:sysClr val="windowText" lastClr="000000">
              <a:alpha val="24000"/>
            </a:sysClr>
          </a:solidFill>
          <a:ln w="12700" cap="flat" cmpd="sng" algn="ctr">
            <a:no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Economic</a:t>
            </a:r>
            <a:endParaRPr kumimoji="0" lang="en-US" b="0" i="0" u="none" strike="noStrike" kern="1200" cap="none" spc="0" normalizeH="0" baseline="0" noProof="0" dirty="0">
              <a:ln>
                <a:noFill/>
              </a:ln>
              <a:solidFill>
                <a:prstClr val="white"/>
              </a:solidFill>
              <a:effectLst/>
              <a:uLnTx/>
              <a:uFillTx/>
              <a:latin typeface="Helvetica Neue Thin" panose="020B0403020202020204" pitchFamily="34" charset="0"/>
              <a:ea typeface="Helvetica Neue Thin" panose="020B0403020202020204" pitchFamily="34" charset="0"/>
              <a:cs typeface="+mj-cs"/>
            </a:endParaRPr>
          </a:p>
        </p:txBody>
      </p:sp>
      <p:sp>
        <p:nvSpPr>
          <p:cNvPr id="9" name="Title 1">
            <a:extLst>
              <a:ext uri="{FF2B5EF4-FFF2-40B4-BE49-F238E27FC236}">
                <a16:creationId xmlns:a16="http://schemas.microsoft.com/office/drawing/2014/main" id="{B6B63921-5C63-364E-941E-06C8C8DFEE8B}"/>
              </a:ext>
            </a:extLst>
          </p:cNvPr>
          <p:cNvSpPr txBox="1">
            <a:spLocks/>
          </p:cNvSpPr>
          <p:nvPr/>
        </p:nvSpPr>
        <p:spPr>
          <a:xfrm>
            <a:off x="8260082" y="135464"/>
            <a:ext cx="3931918" cy="812801"/>
          </a:xfrm>
          <a:prstGeom prst="rect">
            <a:avLst/>
          </a:prstGeom>
          <a:solidFill>
            <a:sysClr val="windowText" lastClr="000000">
              <a:alpha val="24000"/>
            </a:sysClr>
          </a:solidFill>
          <a:ln w="12700" cap="flat" cmpd="sng" algn="ctr">
            <a:no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Social</a:t>
            </a:r>
            <a:endParaRPr kumimoji="0" lang="en-US" b="0" i="0" u="none" strike="noStrike" kern="1200" cap="none" spc="0" normalizeH="0" baseline="0" noProof="0" dirty="0">
              <a:ln>
                <a:noFill/>
              </a:ln>
              <a:solidFill>
                <a:prstClr val="white"/>
              </a:solidFill>
              <a:effectLst/>
              <a:uLnTx/>
              <a:uFillTx/>
              <a:latin typeface="Helvetica Neue Thin" panose="020B0403020202020204" pitchFamily="34" charset="0"/>
              <a:ea typeface="Helvetica Neue Thin" panose="020B0403020202020204" pitchFamily="34" charset="0"/>
              <a:cs typeface="+mj-cs"/>
            </a:endParaRPr>
          </a:p>
        </p:txBody>
      </p:sp>
    </p:spTree>
    <p:extLst>
      <p:ext uri="{BB962C8B-B14F-4D97-AF65-F5344CB8AC3E}">
        <p14:creationId xmlns:p14="http://schemas.microsoft.com/office/powerpoint/2010/main" val="308286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 up of a map&#10;&#10;Description automatically generated">
            <a:extLst>
              <a:ext uri="{FF2B5EF4-FFF2-40B4-BE49-F238E27FC236}">
                <a16:creationId xmlns:a16="http://schemas.microsoft.com/office/drawing/2014/main" id="{FA85A542-46DC-0C4C-9EA8-9D8E210CB595}"/>
              </a:ext>
            </a:extLst>
          </p:cNvPr>
          <p:cNvPicPr>
            <a:picLocks noChangeAspect="1"/>
          </p:cNvPicPr>
          <p:nvPr/>
        </p:nvPicPr>
        <p:blipFill rotWithShape="1">
          <a:blip r:embed="rId3"/>
          <a:srcRect t="2928" b="4491"/>
          <a:stretch/>
        </p:blipFill>
        <p:spPr>
          <a:xfrm>
            <a:off x="924841" y="307910"/>
            <a:ext cx="10342318" cy="6367365"/>
          </a:xfrm>
          <a:prstGeom prst="rect">
            <a:avLst/>
          </a:prstGeom>
        </p:spPr>
      </p:pic>
      <p:sp>
        <p:nvSpPr>
          <p:cNvPr id="8" name="Rectangle 7">
            <a:extLst>
              <a:ext uri="{FF2B5EF4-FFF2-40B4-BE49-F238E27FC236}">
                <a16:creationId xmlns:a16="http://schemas.microsoft.com/office/drawing/2014/main" id="{0F14F872-86B0-5941-AA72-385396DD491C}"/>
              </a:ext>
            </a:extLst>
          </p:cNvPr>
          <p:cNvSpPr/>
          <p:nvPr/>
        </p:nvSpPr>
        <p:spPr>
          <a:xfrm>
            <a:off x="1894114" y="111966"/>
            <a:ext cx="8182947" cy="317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B4D81C0-071B-E046-9BC1-DFE6A6BB8AAC}"/>
              </a:ext>
            </a:extLst>
          </p:cNvPr>
          <p:cNvSpPr/>
          <p:nvPr/>
        </p:nvSpPr>
        <p:spPr>
          <a:xfrm>
            <a:off x="10077061" y="182725"/>
            <a:ext cx="2001861" cy="6022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FB298F5-A508-774E-BA8E-C939C6254B61}"/>
              </a:ext>
            </a:extLst>
          </p:cNvPr>
          <p:cNvSpPr/>
          <p:nvPr/>
        </p:nvSpPr>
        <p:spPr>
          <a:xfrm>
            <a:off x="1962154" y="527957"/>
            <a:ext cx="4796865" cy="829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9D5DD6E-BFEB-8B48-A2E9-6C4EDEAF8344}"/>
              </a:ext>
            </a:extLst>
          </p:cNvPr>
          <p:cNvSpPr/>
          <p:nvPr/>
        </p:nvSpPr>
        <p:spPr>
          <a:xfrm>
            <a:off x="2055044" y="1263192"/>
            <a:ext cx="3261674" cy="2127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D18ECA4-814B-D64D-8C07-531BFB2D5285}"/>
              </a:ext>
            </a:extLst>
          </p:cNvPr>
          <p:cNvSpPr/>
          <p:nvPr/>
        </p:nvSpPr>
        <p:spPr>
          <a:xfrm>
            <a:off x="5929460" y="4336330"/>
            <a:ext cx="4030444" cy="1621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E9063AC-3C30-5E47-8BBD-9612492211C5}"/>
              </a:ext>
            </a:extLst>
          </p:cNvPr>
          <p:cNvSpPr/>
          <p:nvPr/>
        </p:nvSpPr>
        <p:spPr>
          <a:xfrm rot="20208253">
            <a:off x="5707834" y="2741534"/>
            <a:ext cx="4030444" cy="1621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A6BEA7-6ED4-9445-B0C6-EA8B3B68DF2F}"/>
              </a:ext>
            </a:extLst>
          </p:cNvPr>
          <p:cNvSpPr/>
          <p:nvPr/>
        </p:nvSpPr>
        <p:spPr>
          <a:xfrm rot="19745187">
            <a:off x="7576058" y="2097039"/>
            <a:ext cx="2386942" cy="938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00B6518-26BA-6E46-9153-D17BB8A0EC85}"/>
              </a:ext>
            </a:extLst>
          </p:cNvPr>
          <p:cNvSpPr/>
          <p:nvPr/>
        </p:nvSpPr>
        <p:spPr>
          <a:xfrm rot="21423447">
            <a:off x="9179777" y="1744254"/>
            <a:ext cx="683213" cy="120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7D87B03A-2904-6B4C-85EE-08DC91938414}"/>
              </a:ext>
            </a:extLst>
          </p:cNvPr>
          <p:cNvSpPr txBox="1">
            <a:spLocks/>
          </p:cNvSpPr>
          <p:nvPr/>
        </p:nvSpPr>
        <p:spPr>
          <a:xfrm>
            <a:off x="1980602" y="564283"/>
            <a:ext cx="3731076" cy="4379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dirty="0">
                <a:solidFill>
                  <a:srgbClr val="C00000"/>
                </a:solidFill>
                <a:latin typeface="Helvetica Neue Thin" panose="020B0403020202020204" pitchFamily="34" charset="0"/>
                <a:ea typeface="Helvetica Neue Thin" panose="020B0403020202020204" pitchFamily="34" charset="0"/>
              </a:rPr>
              <a:t>Atmospheric CO</a:t>
            </a:r>
            <a:r>
              <a:rPr lang="en-US" sz="3600" baseline="-25000" dirty="0">
                <a:solidFill>
                  <a:srgbClr val="C00000"/>
                </a:solidFill>
                <a:latin typeface="Helvetica Neue Thin" panose="020B0403020202020204" pitchFamily="34" charset="0"/>
                <a:ea typeface="Helvetica Neue Thin" panose="020B0403020202020204" pitchFamily="34" charset="0"/>
              </a:rPr>
              <a:t>2</a:t>
            </a:r>
            <a:endParaRPr lang="en-US" sz="3000" dirty="0">
              <a:solidFill>
                <a:srgbClr val="C00000"/>
              </a:solidFill>
              <a:latin typeface="Helvetica Neue Thin" panose="020B0403020202020204" pitchFamily="34" charset="0"/>
              <a:ea typeface="Helvetica Neue Thin" panose="020B0403020202020204" pitchFamily="34" charset="0"/>
            </a:endParaRPr>
          </a:p>
        </p:txBody>
      </p:sp>
      <p:sp>
        <p:nvSpPr>
          <p:cNvPr id="21" name="Title 1">
            <a:extLst>
              <a:ext uri="{FF2B5EF4-FFF2-40B4-BE49-F238E27FC236}">
                <a16:creationId xmlns:a16="http://schemas.microsoft.com/office/drawing/2014/main" id="{BE492091-2C86-1746-892D-DCBBFD18981F}"/>
              </a:ext>
            </a:extLst>
          </p:cNvPr>
          <p:cNvSpPr txBox="1">
            <a:spLocks/>
          </p:cNvSpPr>
          <p:nvPr/>
        </p:nvSpPr>
        <p:spPr>
          <a:xfrm>
            <a:off x="1980602" y="1021620"/>
            <a:ext cx="3731076" cy="4379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dirty="0">
                <a:solidFill>
                  <a:schemeClr val="accent6"/>
                </a:solidFill>
                <a:latin typeface="Helvetica Neue Thin" panose="020B0403020202020204" pitchFamily="34" charset="0"/>
                <a:ea typeface="Helvetica Neue Thin" panose="020B0403020202020204" pitchFamily="34" charset="0"/>
              </a:rPr>
              <a:t>Absorbed CO</a:t>
            </a:r>
            <a:r>
              <a:rPr lang="en-US" sz="3600" baseline="-25000" dirty="0">
                <a:solidFill>
                  <a:schemeClr val="accent6"/>
                </a:solidFill>
                <a:latin typeface="Helvetica Neue Thin" panose="020B0403020202020204" pitchFamily="34" charset="0"/>
                <a:ea typeface="Helvetica Neue Thin" panose="020B0403020202020204" pitchFamily="34" charset="0"/>
              </a:rPr>
              <a:t>2</a:t>
            </a:r>
            <a:endParaRPr lang="en-US" sz="3000" dirty="0">
              <a:solidFill>
                <a:schemeClr val="accent6"/>
              </a:solidFill>
              <a:latin typeface="Helvetica Neue Thin" panose="020B0403020202020204" pitchFamily="34" charset="0"/>
              <a:ea typeface="Helvetica Neue Thin" panose="020B0403020202020204" pitchFamily="34" charset="0"/>
            </a:endParaRPr>
          </a:p>
        </p:txBody>
      </p:sp>
      <p:sp>
        <p:nvSpPr>
          <p:cNvPr id="22" name="Title 1">
            <a:extLst>
              <a:ext uri="{FF2B5EF4-FFF2-40B4-BE49-F238E27FC236}">
                <a16:creationId xmlns:a16="http://schemas.microsoft.com/office/drawing/2014/main" id="{5F49BAFF-0EB8-1044-BFBD-717138491760}"/>
              </a:ext>
            </a:extLst>
          </p:cNvPr>
          <p:cNvSpPr txBox="1">
            <a:spLocks/>
          </p:cNvSpPr>
          <p:nvPr/>
        </p:nvSpPr>
        <p:spPr>
          <a:xfrm>
            <a:off x="1962154" y="1478958"/>
            <a:ext cx="3731076" cy="4379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dirty="0">
                <a:solidFill>
                  <a:srgbClr val="009CE5"/>
                </a:solidFill>
                <a:latin typeface="Helvetica Neue Thin" panose="020B0403020202020204" pitchFamily="34" charset="0"/>
                <a:ea typeface="Helvetica Neue Thin" panose="020B0403020202020204" pitchFamily="34" charset="0"/>
              </a:rPr>
              <a:t>Ocean pH</a:t>
            </a:r>
            <a:endParaRPr lang="en-US" sz="3000" dirty="0">
              <a:solidFill>
                <a:srgbClr val="009CE5"/>
              </a:solidFill>
              <a:latin typeface="Helvetica Neue Thin" panose="020B0403020202020204" pitchFamily="34" charset="0"/>
              <a:ea typeface="Helvetica Neue Thin" panose="020B0403020202020204" pitchFamily="34" charset="0"/>
            </a:endParaRPr>
          </a:p>
        </p:txBody>
      </p:sp>
      <p:sp>
        <p:nvSpPr>
          <p:cNvPr id="23" name="Title 1">
            <a:extLst>
              <a:ext uri="{FF2B5EF4-FFF2-40B4-BE49-F238E27FC236}">
                <a16:creationId xmlns:a16="http://schemas.microsoft.com/office/drawing/2014/main" id="{EA8579C3-998D-C940-B876-5B5F6D1A887C}"/>
              </a:ext>
            </a:extLst>
          </p:cNvPr>
          <p:cNvSpPr txBox="1">
            <a:spLocks/>
          </p:cNvSpPr>
          <p:nvPr/>
        </p:nvSpPr>
        <p:spPr>
          <a:xfrm>
            <a:off x="10396416" y="6492606"/>
            <a:ext cx="1795584" cy="4379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sz="1400" dirty="0">
                <a:latin typeface="Helvetica Neue Thin" panose="020B0403020202020204" pitchFamily="34" charset="0"/>
                <a:ea typeface="Helvetica Neue Thin" panose="020B0403020202020204" pitchFamily="34" charset="0"/>
              </a:rPr>
              <a:t>Dore et al. 2009</a:t>
            </a:r>
          </a:p>
        </p:txBody>
      </p:sp>
      <p:sp>
        <p:nvSpPr>
          <p:cNvPr id="18" name="Title 1">
            <a:extLst>
              <a:ext uri="{FF2B5EF4-FFF2-40B4-BE49-F238E27FC236}">
                <a16:creationId xmlns:a16="http://schemas.microsoft.com/office/drawing/2014/main" id="{CA73CAA2-A666-5741-9942-0CE544A583EF}"/>
              </a:ext>
            </a:extLst>
          </p:cNvPr>
          <p:cNvSpPr txBox="1">
            <a:spLocks/>
          </p:cNvSpPr>
          <p:nvPr/>
        </p:nvSpPr>
        <p:spPr>
          <a:xfrm>
            <a:off x="2413495" y="4964015"/>
            <a:ext cx="3731076" cy="4379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dirty="0">
                <a:solidFill>
                  <a:srgbClr val="009CE5"/>
                </a:solidFill>
                <a:latin typeface="Helvetica Neue Thin" panose="020B0403020202020204" pitchFamily="34" charset="0"/>
                <a:ea typeface="Helvetica Neue Thin" panose="020B0403020202020204" pitchFamily="34" charset="0"/>
              </a:rPr>
              <a:t>0.1 unit decrease</a:t>
            </a:r>
            <a:endParaRPr lang="en-US" sz="3000" dirty="0">
              <a:solidFill>
                <a:srgbClr val="009CE5"/>
              </a:solidFill>
              <a:latin typeface="Helvetica Neue Thin" panose="020B0403020202020204" pitchFamily="34" charset="0"/>
              <a:ea typeface="Helvetica Neue Thin" panose="020B0403020202020204" pitchFamily="34" charset="0"/>
            </a:endParaRPr>
          </a:p>
        </p:txBody>
      </p:sp>
    </p:spTree>
    <p:extLst>
      <p:ext uri="{BB962C8B-B14F-4D97-AF65-F5344CB8AC3E}">
        <p14:creationId xmlns:p14="http://schemas.microsoft.com/office/powerpoint/2010/main" val="276468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6" grpId="0" animBg="1"/>
      <p:bldP spid="17" grpId="0" animBg="1"/>
      <p:bldP spid="21" grpId="0"/>
      <p:bldP spid="22"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0DD61EB5-310B-404E-B05E-DCB7DF1130DA}"/>
              </a:ext>
            </a:extLst>
          </p:cNvPr>
          <p:cNvSpPr/>
          <p:nvPr/>
        </p:nvSpPr>
        <p:spPr>
          <a:xfrm>
            <a:off x="2709368" y="833619"/>
            <a:ext cx="6773265" cy="5073368"/>
          </a:xfrm>
          <a:prstGeom prst="ellipse">
            <a:avLst/>
          </a:prstGeom>
          <a:noFill/>
          <a:ln w="25400">
            <a:solidFill>
              <a:srgbClr val="009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9C4DEDE9-33E9-E34F-B0A9-8B337E252ED4}"/>
              </a:ext>
            </a:extLst>
          </p:cNvPr>
          <p:cNvSpPr/>
          <p:nvPr/>
        </p:nvSpPr>
        <p:spPr>
          <a:xfrm>
            <a:off x="9139696" y="2138090"/>
            <a:ext cx="1227920" cy="1809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8F44BF6-AB83-124B-B99E-59BE55F67EB0}"/>
              </a:ext>
            </a:extLst>
          </p:cNvPr>
          <p:cNvSpPr/>
          <p:nvPr/>
        </p:nvSpPr>
        <p:spPr>
          <a:xfrm>
            <a:off x="5389222" y="174170"/>
            <a:ext cx="1488896" cy="1300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animal, invertebrate, arthropod, indoor&#10;&#10;Description automatically generated">
            <a:extLst>
              <a:ext uri="{FF2B5EF4-FFF2-40B4-BE49-F238E27FC236}">
                <a16:creationId xmlns:a16="http://schemas.microsoft.com/office/drawing/2014/main" id="{B120C372-9CBA-C54B-BFD3-F3FD00665BF3}"/>
              </a:ext>
            </a:extLst>
          </p:cNvPr>
          <p:cNvPicPr>
            <a:picLocks noChangeAspect="1"/>
          </p:cNvPicPr>
          <p:nvPr/>
        </p:nvPicPr>
        <p:blipFill>
          <a:blip r:embed="rId3"/>
          <a:stretch>
            <a:fillRect/>
          </a:stretch>
        </p:blipFill>
        <p:spPr>
          <a:xfrm>
            <a:off x="9357275" y="2768769"/>
            <a:ext cx="1010341" cy="1016655"/>
          </a:xfrm>
          <a:prstGeom prst="rect">
            <a:avLst/>
          </a:prstGeom>
        </p:spPr>
      </p:pic>
      <p:sp>
        <p:nvSpPr>
          <p:cNvPr id="19" name="Title 1">
            <a:extLst>
              <a:ext uri="{FF2B5EF4-FFF2-40B4-BE49-F238E27FC236}">
                <a16:creationId xmlns:a16="http://schemas.microsoft.com/office/drawing/2014/main" id="{897E28DE-9CB5-CB48-AC8E-51DE7A0B9577}"/>
              </a:ext>
            </a:extLst>
          </p:cNvPr>
          <p:cNvSpPr txBox="1">
            <a:spLocks/>
          </p:cNvSpPr>
          <p:nvPr/>
        </p:nvSpPr>
        <p:spPr>
          <a:xfrm>
            <a:off x="9527574" y="2293669"/>
            <a:ext cx="1525885" cy="4554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dirty="0">
                <a:latin typeface="Helvetica Neue Thin" panose="020B0403020202020204" pitchFamily="34" charset="0"/>
                <a:ea typeface="Helvetica Neue Thin" panose="020B0403020202020204" pitchFamily="34" charset="0"/>
              </a:rPr>
              <a:t>Larvae</a:t>
            </a:r>
            <a:endParaRPr lang="en-US" sz="3000" dirty="0">
              <a:latin typeface="Helvetica Neue Thin" panose="020B0403020202020204" pitchFamily="34" charset="0"/>
              <a:ea typeface="Helvetica Neue Thin" panose="020B0403020202020204" pitchFamily="34" charset="0"/>
            </a:endParaRPr>
          </a:p>
        </p:txBody>
      </p:sp>
      <p:pic>
        <p:nvPicPr>
          <p:cNvPr id="5" name="Picture 4" descr="A picture containing invertebrate, mollusk, indoor&#10;&#10;Description automatically generated">
            <a:extLst>
              <a:ext uri="{FF2B5EF4-FFF2-40B4-BE49-F238E27FC236}">
                <a16:creationId xmlns:a16="http://schemas.microsoft.com/office/drawing/2014/main" id="{80F50F2D-5FDE-3243-A53D-0C96E6F0701E}"/>
              </a:ext>
            </a:extLst>
          </p:cNvPr>
          <p:cNvPicPr>
            <a:picLocks noChangeAspect="1"/>
          </p:cNvPicPr>
          <p:nvPr/>
        </p:nvPicPr>
        <p:blipFill>
          <a:blip r:embed="rId4"/>
          <a:stretch>
            <a:fillRect/>
          </a:stretch>
        </p:blipFill>
        <p:spPr>
          <a:xfrm rot="11939487">
            <a:off x="8957667" y="2372250"/>
            <a:ext cx="698423" cy="565390"/>
          </a:xfrm>
          <a:prstGeom prst="rect">
            <a:avLst/>
          </a:prstGeom>
        </p:spPr>
      </p:pic>
      <p:grpSp>
        <p:nvGrpSpPr>
          <p:cNvPr id="27" name="Group 26">
            <a:extLst>
              <a:ext uri="{FF2B5EF4-FFF2-40B4-BE49-F238E27FC236}">
                <a16:creationId xmlns:a16="http://schemas.microsoft.com/office/drawing/2014/main" id="{EB6FB467-0F9F-FA41-A59C-1DB1AE0AAE4E}"/>
              </a:ext>
            </a:extLst>
          </p:cNvPr>
          <p:cNvGrpSpPr/>
          <p:nvPr/>
        </p:nvGrpSpPr>
        <p:grpSpPr>
          <a:xfrm>
            <a:off x="4615543" y="162286"/>
            <a:ext cx="2773228" cy="927883"/>
            <a:chOff x="2873061" y="436385"/>
            <a:chExt cx="2773228" cy="927883"/>
          </a:xfrm>
        </p:grpSpPr>
        <p:pic>
          <p:nvPicPr>
            <p:cNvPr id="3" name="Picture 2" descr="A picture containing object, Petri dish&#10;&#10;Description automatically generated">
              <a:extLst>
                <a:ext uri="{FF2B5EF4-FFF2-40B4-BE49-F238E27FC236}">
                  <a16:creationId xmlns:a16="http://schemas.microsoft.com/office/drawing/2014/main" id="{D7F65122-DEC7-E945-9AFD-DC0814A51D36}"/>
                </a:ext>
              </a:extLst>
            </p:cNvPr>
            <p:cNvPicPr>
              <a:picLocks noChangeAspect="1"/>
            </p:cNvPicPr>
            <p:nvPr/>
          </p:nvPicPr>
          <p:blipFill>
            <a:blip r:embed="rId5"/>
            <a:stretch>
              <a:fillRect/>
            </a:stretch>
          </p:blipFill>
          <p:spPr>
            <a:xfrm>
              <a:off x="4145514" y="920581"/>
              <a:ext cx="443687" cy="443687"/>
            </a:xfrm>
            <a:prstGeom prst="rect">
              <a:avLst/>
            </a:prstGeom>
          </p:spPr>
        </p:pic>
        <p:sp>
          <p:nvSpPr>
            <p:cNvPr id="17" name="Title 1">
              <a:extLst>
                <a:ext uri="{FF2B5EF4-FFF2-40B4-BE49-F238E27FC236}">
                  <a16:creationId xmlns:a16="http://schemas.microsoft.com/office/drawing/2014/main" id="{E39ED180-73B4-5942-93BE-6D3F828933D2}"/>
                </a:ext>
              </a:extLst>
            </p:cNvPr>
            <p:cNvSpPr txBox="1">
              <a:spLocks/>
            </p:cNvSpPr>
            <p:nvPr/>
          </p:nvSpPr>
          <p:spPr>
            <a:xfrm>
              <a:off x="2873061" y="436385"/>
              <a:ext cx="2773228" cy="443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dirty="0">
                  <a:latin typeface="Helvetica Neue Thin" panose="020B0403020202020204" pitchFamily="34" charset="0"/>
                  <a:ea typeface="Helvetica Neue Thin" panose="020B0403020202020204" pitchFamily="34" charset="0"/>
                </a:rPr>
                <a:t>Fertilized egg</a:t>
              </a:r>
            </a:p>
          </p:txBody>
        </p:sp>
      </p:grpSp>
      <p:grpSp>
        <p:nvGrpSpPr>
          <p:cNvPr id="6" name="Group 5">
            <a:extLst>
              <a:ext uri="{FF2B5EF4-FFF2-40B4-BE49-F238E27FC236}">
                <a16:creationId xmlns:a16="http://schemas.microsoft.com/office/drawing/2014/main" id="{F45AE3C1-DCD8-F34D-80ED-9A713224C751}"/>
              </a:ext>
            </a:extLst>
          </p:cNvPr>
          <p:cNvGrpSpPr/>
          <p:nvPr/>
        </p:nvGrpSpPr>
        <p:grpSpPr>
          <a:xfrm>
            <a:off x="5288888" y="4805068"/>
            <a:ext cx="1502341" cy="1976193"/>
            <a:chOff x="5288888" y="4967118"/>
            <a:chExt cx="1502341" cy="1976193"/>
          </a:xfrm>
        </p:grpSpPr>
        <p:sp>
          <p:nvSpPr>
            <p:cNvPr id="31" name="Rectangle 30">
              <a:extLst>
                <a:ext uri="{FF2B5EF4-FFF2-40B4-BE49-F238E27FC236}">
                  <a16:creationId xmlns:a16="http://schemas.microsoft.com/office/drawing/2014/main" id="{AC7F8D08-C6A5-7747-A7D9-4B1986596C85}"/>
                </a:ext>
              </a:extLst>
            </p:cNvPr>
            <p:cNvSpPr/>
            <p:nvPr/>
          </p:nvSpPr>
          <p:spPr>
            <a:xfrm rot="1884068">
              <a:off x="5288888" y="5338598"/>
              <a:ext cx="1502341" cy="1604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picture containing animal, mollusk, invertebrate, hominid&#10;&#10;Description automatically generated">
              <a:extLst>
                <a:ext uri="{FF2B5EF4-FFF2-40B4-BE49-F238E27FC236}">
                  <a16:creationId xmlns:a16="http://schemas.microsoft.com/office/drawing/2014/main" id="{FCEA6C91-C405-EE45-9612-9A26CEEF4FFB}"/>
                </a:ext>
              </a:extLst>
            </p:cNvPr>
            <p:cNvPicPr>
              <a:picLocks noChangeAspect="1"/>
            </p:cNvPicPr>
            <p:nvPr/>
          </p:nvPicPr>
          <p:blipFill>
            <a:blip r:embed="rId6"/>
            <a:stretch>
              <a:fillRect/>
            </a:stretch>
          </p:blipFill>
          <p:spPr>
            <a:xfrm rot="3264569">
              <a:off x="5347786" y="5105207"/>
              <a:ext cx="1500576" cy="1224397"/>
            </a:xfrm>
            <a:prstGeom prst="rect">
              <a:avLst/>
            </a:prstGeom>
          </p:spPr>
        </p:pic>
        <p:sp>
          <p:nvSpPr>
            <p:cNvPr id="21" name="Title 1">
              <a:extLst>
                <a:ext uri="{FF2B5EF4-FFF2-40B4-BE49-F238E27FC236}">
                  <a16:creationId xmlns:a16="http://schemas.microsoft.com/office/drawing/2014/main" id="{B83034D6-5294-C347-A979-D1AF19D4CA45}"/>
                </a:ext>
              </a:extLst>
            </p:cNvPr>
            <p:cNvSpPr txBox="1">
              <a:spLocks/>
            </p:cNvSpPr>
            <p:nvPr/>
          </p:nvSpPr>
          <p:spPr>
            <a:xfrm>
              <a:off x="5558381" y="6292607"/>
              <a:ext cx="1108438" cy="443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dirty="0">
                  <a:latin typeface="Helvetica Neue Thin" panose="020B0403020202020204" pitchFamily="34" charset="0"/>
                  <a:ea typeface="Helvetica Neue Thin" panose="020B0403020202020204" pitchFamily="34" charset="0"/>
                </a:rPr>
                <a:t>Spat</a:t>
              </a:r>
            </a:p>
          </p:txBody>
        </p:sp>
      </p:grpSp>
      <p:sp>
        <p:nvSpPr>
          <p:cNvPr id="33" name="Rectangle 32">
            <a:extLst>
              <a:ext uri="{FF2B5EF4-FFF2-40B4-BE49-F238E27FC236}">
                <a16:creationId xmlns:a16="http://schemas.microsoft.com/office/drawing/2014/main" id="{3B6555D6-9622-6E4C-BBC8-5DDDAD950993}"/>
              </a:ext>
            </a:extLst>
          </p:cNvPr>
          <p:cNvSpPr/>
          <p:nvPr/>
        </p:nvSpPr>
        <p:spPr>
          <a:xfrm rot="5400000">
            <a:off x="1289691" y="2068747"/>
            <a:ext cx="2789480" cy="1720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835EF824-2594-2748-9624-125BDEF412B6}"/>
              </a:ext>
            </a:extLst>
          </p:cNvPr>
          <p:cNvGrpSpPr/>
          <p:nvPr/>
        </p:nvGrpSpPr>
        <p:grpSpPr>
          <a:xfrm>
            <a:off x="550710" y="1693404"/>
            <a:ext cx="3794725" cy="2739893"/>
            <a:chOff x="550710" y="1855454"/>
            <a:chExt cx="3794725" cy="2739893"/>
          </a:xfrm>
        </p:grpSpPr>
        <p:pic>
          <p:nvPicPr>
            <p:cNvPr id="15" name="Picture 14">
              <a:extLst>
                <a:ext uri="{FF2B5EF4-FFF2-40B4-BE49-F238E27FC236}">
                  <a16:creationId xmlns:a16="http://schemas.microsoft.com/office/drawing/2014/main" id="{98AA93A4-576E-134D-9F1D-024BD4C007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97399">
              <a:off x="550710" y="1855454"/>
              <a:ext cx="3794725" cy="2452808"/>
            </a:xfrm>
            <a:prstGeom prst="rect">
              <a:avLst/>
            </a:prstGeom>
          </p:spPr>
        </p:pic>
        <p:sp>
          <p:nvSpPr>
            <p:cNvPr id="16" name="Title 1">
              <a:extLst>
                <a:ext uri="{FF2B5EF4-FFF2-40B4-BE49-F238E27FC236}">
                  <a16:creationId xmlns:a16="http://schemas.microsoft.com/office/drawing/2014/main" id="{5800588F-72DF-724C-BD3D-D0523DC32490}"/>
                </a:ext>
              </a:extLst>
            </p:cNvPr>
            <p:cNvSpPr txBox="1">
              <a:spLocks/>
            </p:cNvSpPr>
            <p:nvPr/>
          </p:nvSpPr>
          <p:spPr>
            <a:xfrm>
              <a:off x="1225824" y="4157359"/>
              <a:ext cx="1795584" cy="4379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dirty="0">
                  <a:latin typeface="Helvetica Neue Thin" panose="020B0403020202020204" pitchFamily="34" charset="0"/>
                  <a:ea typeface="Helvetica Neue Thin" panose="020B0403020202020204" pitchFamily="34" charset="0"/>
                </a:rPr>
                <a:t>Adult</a:t>
              </a:r>
              <a:endParaRPr lang="en-US" sz="3000" dirty="0">
                <a:latin typeface="Helvetica Neue Thin" panose="020B0403020202020204" pitchFamily="34" charset="0"/>
                <a:ea typeface="Helvetica Neue Thin" panose="020B0403020202020204" pitchFamily="34" charset="0"/>
              </a:endParaRPr>
            </a:p>
          </p:txBody>
        </p:sp>
      </p:grpSp>
      <p:sp>
        <p:nvSpPr>
          <p:cNvPr id="35" name="Triangle 34">
            <a:extLst>
              <a:ext uri="{FF2B5EF4-FFF2-40B4-BE49-F238E27FC236}">
                <a16:creationId xmlns:a16="http://schemas.microsoft.com/office/drawing/2014/main" id="{A5D8FE7C-EB43-A74D-941A-6504A71FDF4C}"/>
              </a:ext>
            </a:extLst>
          </p:cNvPr>
          <p:cNvSpPr/>
          <p:nvPr/>
        </p:nvSpPr>
        <p:spPr>
          <a:xfrm rot="4907394">
            <a:off x="5381337" y="851316"/>
            <a:ext cx="62858" cy="6591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767CA4F0-19D0-4A45-BE82-B3D8B6BC4BD9}"/>
              </a:ext>
            </a:extLst>
          </p:cNvPr>
          <p:cNvSpPr/>
          <p:nvPr/>
        </p:nvSpPr>
        <p:spPr>
          <a:xfrm rot="8576468">
            <a:off x="9108267" y="2224740"/>
            <a:ext cx="62858" cy="6591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iangle 39">
            <a:extLst>
              <a:ext uri="{FF2B5EF4-FFF2-40B4-BE49-F238E27FC236}">
                <a16:creationId xmlns:a16="http://schemas.microsoft.com/office/drawing/2014/main" id="{9E9F87C3-3E86-6A47-97F7-62D1005032B4}"/>
              </a:ext>
            </a:extLst>
          </p:cNvPr>
          <p:cNvSpPr/>
          <p:nvPr/>
        </p:nvSpPr>
        <p:spPr>
          <a:xfrm rot="15169586">
            <a:off x="6965102" y="5781404"/>
            <a:ext cx="62858" cy="6591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iangle 40">
            <a:extLst>
              <a:ext uri="{FF2B5EF4-FFF2-40B4-BE49-F238E27FC236}">
                <a16:creationId xmlns:a16="http://schemas.microsoft.com/office/drawing/2014/main" id="{87A77E86-69CB-C341-B73E-5F085B6BC101}"/>
              </a:ext>
            </a:extLst>
          </p:cNvPr>
          <p:cNvSpPr/>
          <p:nvPr/>
        </p:nvSpPr>
        <p:spPr>
          <a:xfrm rot="20110041">
            <a:off x="2919957" y="4276257"/>
            <a:ext cx="62858" cy="6591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58837392-4B03-1048-883C-37E3D7DC85CF}"/>
              </a:ext>
            </a:extLst>
          </p:cNvPr>
          <p:cNvGrpSpPr/>
          <p:nvPr/>
        </p:nvGrpSpPr>
        <p:grpSpPr>
          <a:xfrm>
            <a:off x="1483094" y="104619"/>
            <a:ext cx="2455541" cy="1487679"/>
            <a:chOff x="9573101" y="1288394"/>
            <a:chExt cx="2455541" cy="1487679"/>
          </a:xfrm>
        </p:grpSpPr>
        <p:grpSp>
          <p:nvGrpSpPr>
            <p:cNvPr id="32" name="Group 31">
              <a:extLst>
                <a:ext uri="{FF2B5EF4-FFF2-40B4-BE49-F238E27FC236}">
                  <a16:creationId xmlns:a16="http://schemas.microsoft.com/office/drawing/2014/main" id="{092E3E55-052D-AF4A-AA89-FE4054DCA70F}"/>
                </a:ext>
              </a:extLst>
            </p:cNvPr>
            <p:cNvGrpSpPr/>
            <p:nvPr/>
          </p:nvGrpSpPr>
          <p:grpSpPr>
            <a:xfrm>
              <a:off x="9573101" y="1288394"/>
              <a:ext cx="2455541" cy="952480"/>
              <a:chOff x="9432136" y="4482227"/>
              <a:chExt cx="2486045" cy="1018462"/>
            </a:xfrm>
          </p:grpSpPr>
          <p:sp>
            <p:nvSpPr>
              <p:cNvPr id="37" name="Rectangle 36">
                <a:extLst>
                  <a:ext uri="{FF2B5EF4-FFF2-40B4-BE49-F238E27FC236}">
                    <a16:creationId xmlns:a16="http://schemas.microsoft.com/office/drawing/2014/main" id="{256C6FA9-BF21-DF4D-83FA-85FA72B6CA53}"/>
                  </a:ext>
                </a:extLst>
              </p:cNvPr>
              <p:cNvSpPr/>
              <p:nvPr/>
            </p:nvSpPr>
            <p:spPr>
              <a:xfrm>
                <a:off x="9432136" y="4482227"/>
                <a:ext cx="2486045" cy="1018462"/>
              </a:xfrm>
              <a:prstGeom prst="rect">
                <a:avLst/>
              </a:prstGeom>
              <a:solidFill>
                <a:srgbClr val="009CE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C63085D6-23E2-3845-8B15-490593ACEE9E}"/>
                  </a:ext>
                </a:extLst>
              </p:cNvPr>
              <p:cNvSpPr/>
              <p:nvPr/>
            </p:nvSpPr>
            <p:spPr>
              <a:xfrm>
                <a:off x="9432136" y="4555983"/>
                <a:ext cx="2486045" cy="888563"/>
              </a:xfrm>
              <a:prstGeom prst="rect">
                <a:avLst/>
              </a:prstGeom>
              <a:noFill/>
            </p:spPr>
            <p:txBody>
              <a:bodyPr wrap="square">
                <a:spAutoFit/>
              </a:bodyPr>
              <a:lstStyle/>
              <a:p>
                <a:pPr algn="ctr"/>
                <a:r>
                  <a:rPr lang="en-US" sz="2400" dirty="0">
                    <a:solidFill>
                      <a:schemeClr val="bg1"/>
                    </a:solidFill>
                    <a:latin typeface="Helvetica Neue Light" charset="0"/>
                    <a:ea typeface="Helvetica Neue Light" charset="0"/>
                    <a:cs typeface="Helvetica Neue Light" charset="0"/>
                  </a:rPr>
                  <a:t>Changes to reproduction</a:t>
                </a:r>
              </a:p>
            </p:txBody>
          </p:sp>
        </p:grpSp>
        <p:sp>
          <p:nvSpPr>
            <p:cNvPr id="34" name="Rectangle 33">
              <a:extLst>
                <a:ext uri="{FF2B5EF4-FFF2-40B4-BE49-F238E27FC236}">
                  <a16:creationId xmlns:a16="http://schemas.microsoft.com/office/drawing/2014/main" id="{2E212BD0-C507-DB4E-9295-68EF412B8EC3}"/>
                </a:ext>
              </a:extLst>
            </p:cNvPr>
            <p:cNvSpPr/>
            <p:nvPr/>
          </p:nvSpPr>
          <p:spPr>
            <a:xfrm>
              <a:off x="9580490" y="2252853"/>
              <a:ext cx="2448152" cy="523220"/>
            </a:xfrm>
            <a:prstGeom prst="rect">
              <a:avLst/>
            </a:prstGeom>
          </p:spPr>
          <p:txBody>
            <a:bodyPr wrap="square">
              <a:spAutoFit/>
            </a:bodyPr>
            <a:lstStyle/>
            <a:p>
              <a:pPr algn="ctr"/>
              <a:r>
                <a:rPr lang="en-US" sz="1400" dirty="0">
                  <a:solidFill>
                    <a:srgbClr val="009CE5"/>
                  </a:solidFill>
                  <a:latin typeface="Helvetica Neue Light" charset="0"/>
                  <a:ea typeface="Helvetica Neue Light" charset="0"/>
                  <a:cs typeface="Helvetica Neue Light" charset="0"/>
                </a:rPr>
                <a:t>Parker et al. 2010; Boulais et al. 2018</a:t>
              </a:r>
            </a:p>
          </p:txBody>
        </p:sp>
      </p:grpSp>
      <p:grpSp>
        <p:nvGrpSpPr>
          <p:cNvPr id="48" name="Group 47">
            <a:extLst>
              <a:ext uri="{FF2B5EF4-FFF2-40B4-BE49-F238E27FC236}">
                <a16:creationId xmlns:a16="http://schemas.microsoft.com/office/drawing/2014/main" id="{58274028-43AB-FF4A-A96C-3ACD827E1E10}"/>
              </a:ext>
            </a:extLst>
          </p:cNvPr>
          <p:cNvGrpSpPr/>
          <p:nvPr/>
        </p:nvGrpSpPr>
        <p:grpSpPr>
          <a:xfrm>
            <a:off x="8720957" y="255878"/>
            <a:ext cx="2440765" cy="1756294"/>
            <a:chOff x="9432134" y="4368518"/>
            <a:chExt cx="2440765" cy="1756294"/>
          </a:xfrm>
        </p:grpSpPr>
        <p:grpSp>
          <p:nvGrpSpPr>
            <p:cNvPr id="49" name="Group 48">
              <a:extLst>
                <a:ext uri="{FF2B5EF4-FFF2-40B4-BE49-F238E27FC236}">
                  <a16:creationId xmlns:a16="http://schemas.microsoft.com/office/drawing/2014/main" id="{DD0407B4-69A1-E849-A211-FD1FC047262E}"/>
                </a:ext>
              </a:extLst>
            </p:cNvPr>
            <p:cNvGrpSpPr/>
            <p:nvPr/>
          </p:nvGrpSpPr>
          <p:grpSpPr>
            <a:xfrm>
              <a:off x="9432134" y="4368518"/>
              <a:ext cx="2440765" cy="1018462"/>
              <a:chOff x="9432134" y="4482227"/>
              <a:chExt cx="2486047" cy="1018462"/>
            </a:xfrm>
          </p:grpSpPr>
          <p:sp>
            <p:nvSpPr>
              <p:cNvPr id="51" name="Rectangle 50">
                <a:extLst>
                  <a:ext uri="{FF2B5EF4-FFF2-40B4-BE49-F238E27FC236}">
                    <a16:creationId xmlns:a16="http://schemas.microsoft.com/office/drawing/2014/main" id="{2D0E091A-4064-1549-980F-ABC6A5D9D254}"/>
                  </a:ext>
                </a:extLst>
              </p:cNvPr>
              <p:cNvSpPr/>
              <p:nvPr/>
            </p:nvSpPr>
            <p:spPr>
              <a:xfrm>
                <a:off x="9432134" y="4482227"/>
                <a:ext cx="2486045" cy="1018462"/>
              </a:xfrm>
              <a:prstGeom prst="rect">
                <a:avLst/>
              </a:prstGeom>
              <a:solidFill>
                <a:srgbClr val="009CE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638ADC1F-8DD4-4644-8C2D-67BC586424C6}"/>
                  </a:ext>
                </a:extLst>
              </p:cNvPr>
              <p:cNvSpPr/>
              <p:nvPr/>
            </p:nvSpPr>
            <p:spPr>
              <a:xfrm>
                <a:off x="9432136" y="4555983"/>
                <a:ext cx="2486045" cy="830997"/>
              </a:xfrm>
              <a:prstGeom prst="rect">
                <a:avLst/>
              </a:prstGeom>
            </p:spPr>
            <p:txBody>
              <a:bodyPr wrap="square">
                <a:spAutoFit/>
              </a:bodyPr>
              <a:lstStyle/>
              <a:p>
                <a:pPr algn="ctr"/>
                <a:r>
                  <a:rPr lang="en-US" sz="2400" dirty="0">
                    <a:solidFill>
                      <a:schemeClr val="bg1"/>
                    </a:solidFill>
                    <a:latin typeface="Helvetica Neue Light" charset="0"/>
                    <a:ea typeface="Helvetica Neue Light" charset="0"/>
                    <a:cs typeface="Helvetica Neue Light" charset="0"/>
                  </a:rPr>
                  <a:t>Developmental delays</a:t>
                </a:r>
              </a:p>
            </p:txBody>
          </p:sp>
        </p:grpSp>
        <p:sp>
          <p:nvSpPr>
            <p:cNvPr id="50" name="Rectangle 49">
              <a:extLst>
                <a:ext uri="{FF2B5EF4-FFF2-40B4-BE49-F238E27FC236}">
                  <a16:creationId xmlns:a16="http://schemas.microsoft.com/office/drawing/2014/main" id="{6191F241-CEDB-B64D-9C24-C2D16296BEE0}"/>
                </a:ext>
              </a:extLst>
            </p:cNvPr>
            <p:cNvSpPr/>
            <p:nvPr/>
          </p:nvSpPr>
          <p:spPr>
            <a:xfrm>
              <a:off x="9432137" y="5386148"/>
              <a:ext cx="2440762" cy="738664"/>
            </a:xfrm>
            <a:prstGeom prst="rect">
              <a:avLst/>
            </a:prstGeom>
          </p:spPr>
          <p:txBody>
            <a:bodyPr wrap="square">
              <a:spAutoFit/>
            </a:bodyPr>
            <a:lstStyle/>
            <a:p>
              <a:pPr algn="ctr"/>
              <a:r>
                <a:rPr lang="en-US" sz="1400" dirty="0" err="1">
                  <a:solidFill>
                    <a:srgbClr val="009CE5"/>
                  </a:solidFill>
                  <a:latin typeface="Helvetica Neue Light" charset="0"/>
                  <a:ea typeface="Helvetica Neue Light" charset="0"/>
                  <a:cs typeface="Helvetica Neue Light" charset="0"/>
                </a:rPr>
                <a:t>Kurihara</a:t>
              </a:r>
              <a:r>
                <a:rPr lang="en-US" sz="1400" dirty="0">
                  <a:solidFill>
                    <a:srgbClr val="009CE5"/>
                  </a:solidFill>
                  <a:latin typeface="Helvetica Neue Light" charset="0"/>
                  <a:ea typeface="Helvetica Neue Light" charset="0"/>
                  <a:cs typeface="Helvetica Neue Light" charset="0"/>
                </a:rPr>
                <a:t> et al. 2007; Barton et al. 2012; Timmins-Schiffman et al. 2012</a:t>
              </a:r>
            </a:p>
          </p:txBody>
        </p:sp>
      </p:grpSp>
      <p:grpSp>
        <p:nvGrpSpPr>
          <p:cNvPr id="53" name="Group 52">
            <a:extLst>
              <a:ext uri="{FF2B5EF4-FFF2-40B4-BE49-F238E27FC236}">
                <a16:creationId xmlns:a16="http://schemas.microsoft.com/office/drawing/2014/main" id="{72DE7CE3-4CF9-4348-B418-05B8B9ACA156}"/>
              </a:ext>
            </a:extLst>
          </p:cNvPr>
          <p:cNvGrpSpPr/>
          <p:nvPr/>
        </p:nvGrpSpPr>
        <p:grpSpPr>
          <a:xfrm>
            <a:off x="8992717" y="5030553"/>
            <a:ext cx="2455541" cy="1272236"/>
            <a:chOff x="9573101" y="1288394"/>
            <a:chExt cx="2455541" cy="1272236"/>
          </a:xfrm>
        </p:grpSpPr>
        <p:grpSp>
          <p:nvGrpSpPr>
            <p:cNvPr id="54" name="Group 53">
              <a:extLst>
                <a:ext uri="{FF2B5EF4-FFF2-40B4-BE49-F238E27FC236}">
                  <a16:creationId xmlns:a16="http://schemas.microsoft.com/office/drawing/2014/main" id="{88699CED-B5F9-CA4C-86EC-43B57844F053}"/>
                </a:ext>
              </a:extLst>
            </p:cNvPr>
            <p:cNvGrpSpPr/>
            <p:nvPr/>
          </p:nvGrpSpPr>
          <p:grpSpPr>
            <a:xfrm>
              <a:off x="9573101" y="1288394"/>
              <a:ext cx="2455541" cy="952480"/>
              <a:chOff x="9432136" y="4482227"/>
              <a:chExt cx="2486045" cy="1018462"/>
            </a:xfrm>
          </p:grpSpPr>
          <p:sp>
            <p:nvSpPr>
              <p:cNvPr id="56" name="Rectangle 55">
                <a:extLst>
                  <a:ext uri="{FF2B5EF4-FFF2-40B4-BE49-F238E27FC236}">
                    <a16:creationId xmlns:a16="http://schemas.microsoft.com/office/drawing/2014/main" id="{FB9E4938-6652-AB40-9C0C-0863AF31E51C}"/>
                  </a:ext>
                </a:extLst>
              </p:cNvPr>
              <p:cNvSpPr/>
              <p:nvPr/>
            </p:nvSpPr>
            <p:spPr>
              <a:xfrm>
                <a:off x="9432136" y="4482227"/>
                <a:ext cx="2486045" cy="1018462"/>
              </a:xfrm>
              <a:prstGeom prst="rect">
                <a:avLst/>
              </a:prstGeom>
              <a:solidFill>
                <a:srgbClr val="009CE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C4E0487D-7244-7545-8631-FF03143D1F5A}"/>
                  </a:ext>
                </a:extLst>
              </p:cNvPr>
              <p:cNvSpPr/>
              <p:nvPr/>
            </p:nvSpPr>
            <p:spPr>
              <a:xfrm>
                <a:off x="9432136" y="4555983"/>
                <a:ext cx="2486045" cy="888563"/>
              </a:xfrm>
              <a:prstGeom prst="rect">
                <a:avLst/>
              </a:prstGeom>
            </p:spPr>
            <p:txBody>
              <a:bodyPr wrap="square">
                <a:spAutoFit/>
              </a:bodyPr>
              <a:lstStyle/>
              <a:p>
                <a:pPr algn="ctr"/>
                <a:r>
                  <a:rPr lang="en-US" sz="2400" dirty="0">
                    <a:solidFill>
                      <a:schemeClr val="bg1"/>
                    </a:solidFill>
                    <a:latin typeface="Helvetica Neue Light" charset="0"/>
                    <a:ea typeface="Helvetica Neue Light" charset="0"/>
                    <a:cs typeface="Helvetica Neue Light" charset="0"/>
                  </a:rPr>
                  <a:t>Lower energy production</a:t>
                </a:r>
              </a:p>
            </p:txBody>
          </p:sp>
        </p:grpSp>
        <p:sp>
          <p:nvSpPr>
            <p:cNvPr id="55" name="Rectangle 54">
              <a:extLst>
                <a:ext uri="{FF2B5EF4-FFF2-40B4-BE49-F238E27FC236}">
                  <a16:creationId xmlns:a16="http://schemas.microsoft.com/office/drawing/2014/main" id="{35CA8F0B-092E-5345-8F23-F876A6D880E6}"/>
                </a:ext>
              </a:extLst>
            </p:cNvPr>
            <p:cNvSpPr/>
            <p:nvPr/>
          </p:nvSpPr>
          <p:spPr>
            <a:xfrm>
              <a:off x="9573101" y="2252853"/>
              <a:ext cx="2455541" cy="307777"/>
            </a:xfrm>
            <a:prstGeom prst="rect">
              <a:avLst/>
            </a:prstGeom>
          </p:spPr>
          <p:txBody>
            <a:bodyPr wrap="square">
              <a:spAutoFit/>
            </a:bodyPr>
            <a:lstStyle/>
            <a:p>
              <a:pPr algn="ctr"/>
              <a:r>
                <a:rPr lang="en-US" sz="1400" dirty="0" err="1">
                  <a:solidFill>
                    <a:srgbClr val="009CE5"/>
                  </a:solidFill>
                  <a:latin typeface="Helvetica Neue Light" charset="0"/>
                  <a:ea typeface="Helvetica Neue Light" charset="0"/>
                  <a:cs typeface="Helvetica Neue Light" charset="0"/>
                </a:rPr>
                <a:t>Dineshram</a:t>
              </a:r>
              <a:r>
                <a:rPr lang="en-US" sz="1400" dirty="0">
                  <a:solidFill>
                    <a:srgbClr val="009CE5"/>
                  </a:solidFill>
                  <a:latin typeface="Helvetica Neue Light" charset="0"/>
                  <a:ea typeface="Helvetica Neue Light" charset="0"/>
                  <a:cs typeface="Helvetica Neue Light" charset="0"/>
                </a:rPr>
                <a:t> et al. 2016</a:t>
              </a:r>
            </a:p>
          </p:txBody>
        </p:sp>
      </p:grpSp>
      <p:grpSp>
        <p:nvGrpSpPr>
          <p:cNvPr id="58" name="Group 57">
            <a:extLst>
              <a:ext uri="{FF2B5EF4-FFF2-40B4-BE49-F238E27FC236}">
                <a16:creationId xmlns:a16="http://schemas.microsoft.com/office/drawing/2014/main" id="{60F47BF7-CC78-F74B-BA41-A88E5B292504}"/>
              </a:ext>
            </a:extLst>
          </p:cNvPr>
          <p:cNvGrpSpPr/>
          <p:nvPr/>
        </p:nvGrpSpPr>
        <p:grpSpPr>
          <a:xfrm>
            <a:off x="950509" y="5030553"/>
            <a:ext cx="2440763" cy="1540850"/>
            <a:chOff x="9432136" y="4368518"/>
            <a:chExt cx="2440763" cy="1540850"/>
          </a:xfrm>
        </p:grpSpPr>
        <p:grpSp>
          <p:nvGrpSpPr>
            <p:cNvPr id="59" name="Group 58">
              <a:extLst>
                <a:ext uri="{FF2B5EF4-FFF2-40B4-BE49-F238E27FC236}">
                  <a16:creationId xmlns:a16="http://schemas.microsoft.com/office/drawing/2014/main" id="{1DBE225B-C44D-9849-B812-FC3F161CBE26}"/>
                </a:ext>
              </a:extLst>
            </p:cNvPr>
            <p:cNvGrpSpPr/>
            <p:nvPr/>
          </p:nvGrpSpPr>
          <p:grpSpPr>
            <a:xfrm>
              <a:off x="9432136" y="4368518"/>
              <a:ext cx="2440763" cy="1018462"/>
              <a:chOff x="9432136" y="4482227"/>
              <a:chExt cx="2486045" cy="1018462"/>
            </a:xfrm>
          </p:grpSpPr>
          <p:sp>
            <p:nvSpPr>
              <p:cNvPr id="61" name="Rectangle 60">
                <a:extLst>
                  <a:ext uri="{FF2B5EF4-FFF2-40B4-BE49-F238E27FC236}">
                    <a16:creationId xmlns:a16="http://schemas.microsoft.com/office/drawing/2014/main" id="{1FC17F13-51BF-1746-8362-6115E8BC48FE}"/>
                  </a:ext>
                </a:extLst>
              </p:cNvPr>
              <p:cNvSpPr/>
              <p:nvPr/>
            </p:nvSpPr>
            <p:spPr>
              <a:xfrm>
                <a:off x="9432136" y="4482227"/>
                <a:ext cx="2486045" cy="1018462"/>
              </a:xfrm>
              <a:prstGeom prst="rect">
                <a:avLst/>
              </a:prstGeom>
              <a:solidFill>
                <a:srgbClr val="009CE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2D5A6722-D8A5-CE4D-9224-8646B2559734}"/>
                  </a:ext>
                </a:extLst>
              </p:cNvPr>
              <p:cNvSpPr/>
              <p:nvPr/>
            </p:nvSpPr>
            <p:spPr>
              <a:xfrm>
                <a:off x="9432136" y="4555983"/>
                <a:ext cx="2486045" cy="830997"/>
              </a:xfrm>
              <a:prstGeom prst="rect">
                <a:avLst/>
              </a:prstGeom>
            </p:spPr>
            <p:txBody>
              <a:bodyPr wrap="square">
                <a:spAutoFit/>
              </a:bodyPr>
              <a:lstStyle/>
              <a:p>
                <a:pPr algn="ctr"/>
                <a:r>
                  <a:rPr lang="en-US" sz="2400" dirty="0">
                    <a:solidFill>
                      <a:schemeClr val="bg1"/>
                    </a:solidFill>
                    <a:latin typeface="Helvetica Neue Light" charset="0"/>
                    <a:ea typeface="Helvetica Neue Light" charset="0"/>
                    <a:cs typeface="Helvetica Neue Light" charset="0"/>
                  </a:rPr>
                  <a:t>Reduced calcification</a:t>
                </a:r>
              </a:p>
            </p:txBody>
          </p:sp>
        </p:grpSp>
        <p:sp>
          <p:nvSpPr>
            <p:cNvPr id="60" name="Rectangle 59">
              <a:extLst>
                <a:ext uri="{FF2B5EF4-FFF2-40B4-BE49-F238E27FC236}">
                  <a16:creationId xmlns:a16="http://schemas.microsoft.com/office/drawing/2014/main" id="{CD8BA08C-3FBB-8640-930C-D1AF7F4BA8BA}"/>
                </a:ext>
              </a:extLst>
            </p:cNvPr>
            <p:cNvSpPr/>
            <p:nvPr/>
          </p:nvSpPr>
          <p:spPr>
            <a:xfrm>
              <a:off x="9432137" y="5386148"/>
              <a:ext cx="2440762" cy="523220"/>
            </a:xfrm>
            <a:prstGeom prst="rect">
              <a:avLst/>
            </a:prstGeom>
          </p:spPr>
          <p:txBody>
            <a:bodyPr wrap="square">
              <a:spAutoFit/>
            </a:bodyPr>
            <a:lstStyle/>
            <a:p>
              <a:pPr algn="ctr"/>
              <a:r>
                <a:rPr lang="en-US" sz="1400" dirty="0" err="1">
                  <a:solidFill>
                    <a:srgbClr val="009CE5"/>
                  </a:solidFill>
                  <a:latin typeface="Helvetica Neue Light" charset="0"/>
                  <a:ea typeface="Helvetica Neue Light" charset="0"/>
                  <a:cs typeface="Helvetica Neue Light" charset="0"/>
                </a:rPr>
                <a:t>Gazeau</a:t>
              </a:r>
              <a:r>
                <a:rPr lang="en-US" sz="1400" dirty="0">
                  <a:solidFill>
                    <a:srgbClr val="009CE5"/>
                  </a:solidFill>
                  <a:latin typeface="Helvetica Neue Light" charset="0"/>
                  <a:ea typeface="Helvetica Neue Light" charset="0"/>
                  <a:cs typeface="Helvetica Neue Light" charset="0"/>
                </a:rPr>
                <a:t> et al. 2007; Timmins-</a:t>
              </a:r>
              <a:r>
                <a:rPr lang="en-US" sz="1400" dirty="0" err="1">
                  <a:solidFill>
                    <a:srgbClr val="009CE5"/>
                  </a:solidFill>
                  <a:latin typeface="Helvetica Neue Light" charset="0"/>
                  <a:ea typeface="Helvetica Neue Light" charset="0"/>
                  <a:cs typeface="Helvetica Neue Light" charset="0"/>
                </a:rPr>
                <a:t>Schiffman</a:t>
              </a:r>
              <a:r>
                <a:rPr lang="en-US" sz="1400" dirty="0">
                  <a:solidFill>
                    <a:srgbClr val="009CE5"/>
                  </a:solidFill>
                  <a:latin typeface="Helvetica Neue Light" charset="0"/>
                  <a:ea typeface="Helvetica Neue Light" charset="0"/>
                  <a:cs typeface="Helvetica Neue Light" charset="0"/>
                </a:rPr>
                <a:t> et al. 2014</a:t>
              </a:r>
            </a:p>
          </p:txBody>
        </p:sp>
      </p:grpSp>
      <p:pic>
        <p:nvPicPr>
          <p:cNvPr id="64" name="Picture 63" descr="A picture containing photo, indoor&#10;&#10;Description automatically generated">
            <a:extLst>
              <a:ext uri="{FF2B5EF4-FFF2-40B4-BE49-F238E27FC236}">
                <a16:creationId xmlns:a16="http://schemas.microsoft.com/office/drawing/2014/main" id="{862418D7-17EB-AE40-8E59-A2682270CB46}"/>
              </a:ext>
            </a:extLst>
          </p:cNvPr>
          <p:cNvPicPr>
            <a:picLocks noChangeAspect="1"/>
          </p:cNvPicPr>
          <p:nvPr/>
        </p:nvPicPr>
        <p:blipFill rotWithShape="1">
          <a:blip r:embed="rId8"/>
          <a:srcRect l="59730" t="33846" r="8049" b="9252"/>
          <a:stretch/>
        </p:blipFill>
        <p:spPr>
          <a:xfrm>
            <a:off x="8959207" y="2308718"/>
            <a:ext cx="1964267" cy="1628832"/>
          </a:xfrm>
          <a:prstGeom prst="rect">
            <a:avLst/>
          </a:prstGeom>
        </p:spPr>
      </p:pic>
    </p:spTree>
    <p:extLst>
      <p:ext uri="{BB962C8B-B14F-4D97-AF65-F5344CB8AC3E}">
        <p14:creationId xmlns:p14="http://schemas.microsoft.com/office/powerpoint/2010/main" val="214501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4249</TotalTime>
  <Words>2899</Words>
  <Application>Microsoft Macintosh PowerPoint</Application>
  <PresentationFormat>Widescreen</PresentationFormat>
  <Paragraphs>297</Paragraphs>
  <Slides>36</Slides>
  <Notes>35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Arial</vt:lpstr>
      <vt:lpstr>Avenir Light</vt:lpstr>
      <vt:lpstr>Bernard MT Condensed</vt:lpstr>
      <vt:lpstr>Calibri</vt:lpstr>
      <vt:lpstr>Calibri Light</vt:lpstr>
      <vt:lpstr>Helvetica Neue</vt:lpstr>
      <vt:lpstr>Helvetica Neue Light</vt:lpstr>
      <vt:lpstr>Helvetica Neue Medium</vt:lpstr>
      <vt:lpstr>Helvetica Neue Thin</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Shotgun Proteomics: Discovery</vt:lpstr>
      <vt:lpstr>PowerPoint Presentation</vt:lpstr>
      <vt:lpstr>Proteomic response to natural pH gradients:  Significance</vt:lpstr>
      <vt:lpstr>PowerPoint Presentation</vt:lpstr>
      <vt:lpstr>PowerPoint Presentation</vt:lpstr>
      <vt:lpstr>PowerPoint Presentation</vt:lpstr>
      <vt:lpstr>PowerPoint Presentation</vt:lpstr>
      <vt:lpstr>Pacific oyster carryover effects</vt:lpstr>
      <vt:lpstr>PowerPoint Presentation</vt:lpstr>
      <vt:lpstr>Pacific oyster carryover effects:  Significance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Gonad methylation in oysters:  Significance</vt:lpstr>
      <vt:lpstr>PowerPoint Presentation</vt:lpstr>
      <vt:lpstr>thank  you!</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219</cp:revision>
  <dcterms:created xsi:type="dcterms:W3CDTF">2019-12-04T19:06:33Z</dcterms:created>
  <dcterms:modified xsi:type="dcterms:W3CDTF">2020-07-02T03:04:16Z</dcterms:modified>
</cp:coreProperties>
</file>